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3" r:id="rId7"/>
    <p:sldId id="277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2" r:id="rId20"/>
    <p:sldId id="280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>
      <p:cViewPr>
        <p:scale>
          <a:sx n="60" d="100"/>
          <a:sy n="60" d="100"/>
        </p:scale>
        <p:origin x="-225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6F85-7E5E-4F78-9CD3-86D6E7AB41CD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9938-D24C-43F2-9390-D0F820EF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9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9938-D24C-43F2-9390-D0F820EF7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5EEF-1610-4981-9753-E5DF7EF6CA78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9988-6153-4210-AD0E-E02C5FE9202A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7F4E-A250-482B-A1D1-B7FA87A04267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51C1-8BF8-4D12-986D-BFAA1ECD239C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69A2-7409-470D-8623-375D5D61B94D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148D-B9DD-4E57-B3EC-9B8BDF0C8A4C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6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CCC-B51D-4415-8338-DAD0D64AF721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ECD3-34D6-4681-8E1E-1C70CD768F67}" type="datetime1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553A-4D0A-4D7E-B478-74C61111F4C3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6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2B8-E311-41F2-93F7-8A1612069991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6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6CF8-DC8D-4E68-87B7-F396B3B55C62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5B18-A9B1-4FE1-A188-C069CB8F7DC1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849A-89F7-4EBC-977A-A4287B7C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0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gi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54.png"/><Relationship Id="rId4" Type="http://schemas.openxmlformats.org/officeDocument/2006/relationships/image" Target="../media/image20.gif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Hurricane Maximum </a:t>
            </a:r>
            <a:r>
              <a:rPr lang="en-US" sz="4000" dirty="0"/>
              <a:t>P</a:t>
            </a:r>
            <a:r>
              <a:rPr lang="en-US" sz="4000" dirty="0" smtClean="0"/>
              <a:t>otential Intensity Equilibrium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077200" cy="28956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Chanh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Kieu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IMSG, NOAA/NCEP/EMC</a:t>
            </a:r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000" dirty="0" smtClean="0"/>
              <a:t>Dedicated to the EMC HWRF team. September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6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Hurricane-scale model (Cont’d)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1219200"/>
            <a:ext cx="577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momentum equation then gives: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67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Thermodynamic equation is: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7271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dirty="0"/>
              <a:t>us now introduce 2 </a:t>
            </a:r>
            <a:r>
              <a:rPr lang="en-US" dirty="0" smtClean="0"/>
              <a:t>mechanisms: 1) WISHE feedback. 2) Newtonian </a:t>
            </a:r>
            <a:r>
              <a:rPr lang="en-US" dirty="0"/>
              <a:t>cooling relaxation </a:t>
            </a:r>
            <a:r>
              <a:rPr lang="en-US" dirty="0" smtClean="0"/>
              <a:t>process such that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3947520" y="1951151"/>
            <a:ext cx="1081680" cy="2499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828800"/>
            <a:ext cx="19716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" y="3200400"/>
            <a:ext cx="2143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7" y="4495800"/>
            <a:ext cx="36480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1000" y="525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we finally have under neutral slantwise convection</a:t>
            </a:r>
            <a:endParaRPr lang="en-U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31" y="5627132"/>
            <a:ext cx="3857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7600" y="1928831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(W&lt;&lt;V):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" y="1733224"/>
            <a:ext cx="3249132" cy="4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Hurricane-scale model(Cont’d)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591207" y="1219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summary, we have a system of equation for hurricane scale dynamics  (HSD system)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0386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This system </a:t>
            </a:r>
            <a:r>
              <a:rPr lang="en-US" sz="2000" dirty="0" smtClean="0"/>
              <a:t>consist </a:t>
            </a:r>
            <a:r>
              <a:rPr lang="en-US" sz="2000" dirty="0"/>
              <a:t>of 3 variables, and </a:t>
            </a:r>
            <a:r>
              <a:rPr lang="en-US" sz="2000" dirty="0" smtClean="0"/>
              <a:t>contains  highly nonlinear</a:t>
            </a:r>
            <a:r>
              <a:rPr lang="en-US" sz="2000" dirty="0"/>
              <a:t> </a:t>
            </a:r>
            <a:r>
              <a:rPr lang="en-US" sz="2000" dirty="0" smtClean="0"/>
              <a:t>terms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This is the system for dynamics of hurricane scale, not for individual pulses of convection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system is autonomous. In reality, TCs move and the so some can be non-autonomous (higher dimension)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V&gt;0 </a:t>
            </a:r>
            <a:r>
              <a:rPr lang="en-US" sz="2000" dirty="0" smtClean="0"/>
              <a:t>means </a:t>
            </a:r>
            <a:r>
              <a:rPr lang="en-US" sz="2000" dirty="0" smtClean="0"/>
              <a:t>cyclonic. V&lt;0 anomalous low in NH. For SH, should flip the sign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2181225"/>
            <a:ext cx="29051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HSD system: absence of radiative cooling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1219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absence of the radiative cooling, we have:</a:t>
            </a:r>
            <a:endParaRPr lang="en-US" sz="2000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826145"/>
            <a:ext cx="2362200" cy="16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657600"/>
            <a:ext cx="8498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flows are unbounded. So no chaos seems to be </a:t>
            </a:r>
            <a:r>
              <a:rPr lang="en-US" sz="2000" dirty="0" smtClean="0"/>
              <a:t>possible;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Plane V =0 is a null-surface, separating the flow from cyclonic to </a:t>
            </a:r>
            <a:r>
              <a:rPr lang="en-US" sz="2000" dirty="0" err="1" smtClean="0"/>
              <a:t>anticyclonic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Flows are dissipative in V&gt;0, but expanding for V &lt;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Three CPs: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8422105" cy="108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Linear stability analysis: unstable node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1219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first the critical point (0,0,0). Linearization gives </a:t>
            </a:r>
            <a:r>
              <a:rPr lang="en-US" dirty="0" smtClean="0"/>
              <a:t>degenerate  three </a:t>
            </a:r>
            <a:r>
              <a:rPr lang="en-US" dirty="0" smtClean="0"/>
              <a:t>eigenvalues with all = 0 -&gt; Linearization is no longer feasible</a:t>
            </a:r>
            <a:endParaRPr lang="en-US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6970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about the other two CPs? </a:t>
            </a:r>
          </a:p>
          <a:p>
            <a:r>
              <a:rPr lang="en-US" dirty="0" smtClean="0"/>
              <a:t>Where is MPI?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7" y="2057400"/>
            <a:ext cx="1901825" cy="135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14600" y="2733309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213314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(0,0,0) is unstable. Any point move into V&gt;0 will grow as B ~ t, and W ~ t</a:t>
            </a:r>
            <a:r>
              <a:rPr lang="en-US" baseline="30000" dirty="0" smtClean="0"/>
              <a:t>2</a:t>
            </a:r>
            <a:r>
              <a:rPr lang="en-US" dirty="0" smtClean="0"/>
              <a:t>. Similar to V&lt;0 domain.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61012"/>
            <a:ext cx="5257800" cy="7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0" y="4724400"/>
            <a:ext cx="2461275" cy="17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810000" y="561124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43" y="5149277"/>
            <a:ext cx="3831557" cy="813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6096000"/>
            <a:ext cx="421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does WISHE lead to MPI equilibrium?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quite yet!!!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Linear stability analysis: MPI equilibrium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1066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us </a:t>
            </a:r>
            <a:r>
              <a:rPr lang="en-US" dirty="0" err="1" smtClean="0"/>
              <a:t>nondimensionalize</a:t>
            </a:r>
            <a:r>
              <a:rPr lang="en-US" dirty="0" smtClean="0"/>
              <a:t> the HSD system, using V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err="1" smtClean="0"/>
              <a:t>v</a:t>
            </a:r>
            <a:r>
              <a:rPr lang="en-US" dirty="0" smtClean="0"/>
              <a:t>, B=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c</a:t>
            </a:r>
            <a:r>
              <a:rPr lang="en-US" dirty="0" err="1" smtClean="0"/>
              <a:t>b</a:t>
            </a:r>
            <a:r>
              <a:rPr lang="en-US" dirty="0" smtClean="0"/>
              <a:t>, W=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err="1" smtClean="0"/>
              <a:t>w</a:t>
            </a:r>
            <a:r>
              <a:rPr lang="en-US" dirty="0" smtClean="0"/>
              <a:t>, and t = T</a:t>
            </a:r>
            <a:r>
              <a:rPr lang="en-US" dirty="0" smtClean="0">
                <a:sym typeface="Symbol"/>
              </a:rPr>
              <a:t>, T = 1/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and s = /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we have</a:t>
            </a:r>
            <a:endParaRPr lang="en-US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438400" y="28194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07683" y="232135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Linearization at MPI equilibrium</a:t>
            </a:r>
          </a:p>
          <a:p>
            <a:r>
              <a:rPr lang="en-US" sz="1400" dirty="0" smtClean="0"/>
              <a:t>v = 1+x, w = 1+y, b = 1+z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66737"/>
            <a:ext cx="2126947" cy="18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4553"/>
            <a:ext cx="299608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09589" y="3505200"/>
            <a:ext cx="6500811" cy="478730"/>
            <a:chOff x="509589" y="3657600"/>
            <a:chExt cx="6958011" cy="5334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9" y="3657600"/>
              <a:ext cx="1676400" cy="505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3705225"/>
              <a:ext cx="416242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2490788" y="3958388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8600" y="41148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Characteristics equations has 1 real root &lt; 0, and 2 complex root with Re&lt;0 -&gt; spiral points. It is also attracting -&gt; asymptotically sable. What a relieve!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MPI equilibrium is “structurally stable” around (1,1,1). So change of parameter will not effect the stability. No need to special balance.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Linearization is good only around (0,0,0). Numerical </a:t>
            </a:r>
            <a:r>
              <a:rPr lang="en-US" dirty="0" err="1" smtClean="0"/>
              <a:t>exps</a:t>
            </a:r>
            <a:r>
              <a:rPr lang="en-US" dirty="0" smtClean="0"/>
              <a:t> appear to show that basin of attraction is </a:t>
            </a:r>
            <a:r>
              <a:rPr lang="en-US" dirty="0"/>
              <a:t>(v&gt;0,b&gt;0). As long as v&gt;0,b&gt;0, it will grow!!! (is that familiar to you by now).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remaining CP (-1,-1,1) is living in anomalous low, and unstable.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Linear stability analysis: MPI equilibrium</a:t>
            </a:r>
            <a:endParaRPr lang="en-US" sz="3600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3733800"/>
            <a:ext cx="5257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MPI based on v only is not sufficient; v=1 but if other dimensions are not right, it could lead to strong oscillation.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Growth </a:t>
            </a:r>
            <a:r>
              <a:rPr lang="en-US" dirty="0"/>
              <a:t>of flow is in </a:t>
            </a:r>
            <a:r>
              <a:rPr lang="en-US" dirty="0" smtClean="0"/>
              <a:t>episodes, not monotonically with time. </a:t>
            </a:r>
            <a:r>
              <a:rPr lang="en-US" dirty="0"/>
              <a:t>So, previous </a:t>
            </a:r>
            <a:r>
              <a:rPr lang="en-US" dirty="0" smtClean="0"/>
              <a:t>models </a:t>
            </a:r>
            <a:r>
              <a:rPr lang="en-US" dirty="0" err="1" smtClean="0"/>
              <a:t>forTC</a:t>
            </a:r>
            <a:r>
              <a:rPr lang="en-US" dirty="0" smtClean="0"/>
              <a:t> growth have </a:t>
            </a:r>
            <a:r>
              <a:rPr lang="en-US" dirty="0"/>
              <a:t>to be </a:t>
            </a:r>
            <a:r>
              <a:rPr lang="en-US" dirty="0" smtClean="0"/>
              <a:t>re-visited;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Two different time </a:t>
            </a:r>
            <a:r>
              <a:rPr lang="en-US" dirty="0" smtClean="0"/>
              <a:t>scales for the 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WISHE is so far the only model that could capture </a:t>
            </a:r>
            <a:r>
              <a:rPr lang="en-US" dirty="0" err="1"/>
              <a:t>i</a:t>
            </a:r>
            <a:r>
              <a:rPr lang="en-US" dirty="0"/>
              <a:t>) MPI, 2) reasonable evolution of flow (finally</a:t>
            </a:r>
            <a:r>
              <a:rPr lang="en-US" dirty="0" smtClean="0"/>
              <a:t>!!!);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617"/>
            <a:ext cx="4343400" cy="320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1"/>
            <a:ext cx="2895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77" y="4828742"/>
            <a:ext cx="2924323" cy="202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31" y="2895600"/>
            <a:ext cx="29342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3" y="4724400"/>
            <a:ext cx="3277607" cy="206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Linear stability analysis: initial error growth</a:t>
            </a:r>
            <a:endParaRPr lang="en-US" sz="3600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62400" y="1066800"/>
            <a:ext cx="495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Error growth is much larger during weak intensity stage, and then weaken as storm get stronger -&gt; initial errors during the weak period will be hard to control;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Although the errors growth for strong storms will be easier to control, the error growth depends on how reasonable the (</a:t>
            </a:r>
            <a:r>
              <a:rPr lang="en-US" sz="2000" dirty="0"/>
              <a:t>V,W,B</a:t>
            </a:r>
            <a:r>
              <a:rPr lang="en-US" sz="2000" dirty="0" smtClean="0"/>
              <a:t>). Too little warm core or too weak vertical motion can lead to rapid errors growth;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faster error growth at early time seems to consistent with statistics. Other source of error (model/boundary) is not here;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Vortex flow seems to be more predictable at strong intensity (longer lead time) than during the short lead time.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1" y="1066800"/>
            <a:ext cx="3505200" cy="3737786"/>
            <a:chOff x="152401" y="1066800"/>
            <a:chExt cx="3505200" cy="373778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1066800"/>
              <a:ext cx="35052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93" y="3068626"/>
              <a:ext cx="3277607" cy="1735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9730" y="1295400"/>
                <a:ext cx="2497479" cy="6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30" y="1295400"/>
                <a:ext cx="2497479" cy="6839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HSD system: presence of radiative cooling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11238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presence of the radiative cooling, we have:</a:t>
            </a:r>
            <a:endParaRPr lang="en-US" sz="2000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919478"/>
            <a:ext cx="4333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Inclusion of the radiative cooling reduces the MPI value!;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MPI equilibrium is still structural stable;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v=0 plane is still a null-surface, but basin of attraction is shifted because of the CP at origin is shifted.</a:t>
            </a:r>
          </a:p>
          <a:p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209800" cy="15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4" y="3425428"/>
            <a:ext cx="4357285" cy="32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67000" y="1752600"/>
            <a:ext cx="5181600" cy="1283732"/>
            <a:chOff x="2667000" y="1752600"/>
            <a:chExt cx="5181600" cy="1283732"/>
          </a:xfrm>
        </p:grpSpPr>
        <p:sp>
          <p:nvSpPr>
            <p:cNvPr id="3" name="TextBox 2"/>
            <p:cNvSpPr txBox="1"/>
            <p:nvPr/>
          </p:nvSpPr>
          <p:spPr>
            <a:xfrm>
              <a:off x="3581400" y="26670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 = -</a:t>
              </a:r>
              <a:r>
                <a:rPr lang="en-US" i="1" dirty="0" smtClean="0">
                  <a:sym typeface="Symbol"/>
                </a:rPr>
                <a:t>r </a:t>
              </a:r>
              <a:r>
                <a:rPr lang="en-US" dirty="0" smtClean="0">
                  <a:sym typeface="Symbol"/>
                </a:rPr>
                <a:t>~ -0.2 (~ radiative cooling 1-2 K/day)</a:t>
              </a:r>
              <a:endParaRPr lang="en-US" dirty="0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752600"/>
              <a:ext cx="3343275" cy="1009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>
              <a:stCxn id="7170" idx="3"/>
            </p:cNvCxnSpPr>
            <p:nvPr/>
          </p:nvCxnSpPr>
          <p:spPr>
            <a:xfrm>
              <a:off x="2667000" y="239974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7242"/>
            <a:ext cx="2374536" cy="19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HSD system: presence of radiative cooling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1219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Around the CP </a:t>
            </a:r>
            <a:r>
              <a:rPr lang="en-US" b="1" i="1" dirty="0" err="1" smtClean="0"/>
              <a:t>y</a:t>
            </a:r>
            <a:r>
              <a:rPr lang="en-US" b="1" i="1" baseline="-25000" dirty="0" err="1" smtClean="0"/>
              <a:t>o</a:t>
            </a:r>
            <a:r>
              <a:rPr lang="en-US" dirty="0"/>
              <a:t>,</a:t>
            </a:r>
            <a:r>
              <a:rPr lang="en-US" dirty="0" smtClean="0"/>
              <a:t> linearization gives</a:t>
            </a:r>
            <a:endParaRPr lang="en-US" dirty="0"/>
          </a:p>
        </p:txBody>
      </p:sp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CP point at the origin is shifted, and a new non-developing domain appears!!. A vortex can decay if its initial condition is within the domain;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non-developing domain is associated with the constant radiative cooling.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Replacing the constant cooling by Newtonian cooling relaxation with a fixed cap will shift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o</a:t>
            </a:r>
            <a:r>
              <a:rPr lang="en-US" sz="2000" b="1" dirty="0" smtClean="0"/>
              <a:t> </a:t>
            </a:r>
            <a:r>
              <a:rPr lang="en-US" sz="2000" dirty="0" smtClean="0"/>
              <a:t>back to origin but produce a trap in which vortex may never grow.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1861649"/>
            <a:ext cx="2278449" cy="156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057400"/>
            <a:ext cx="1504950" cy="6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4943475" y="2362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10275" y="2667000"/>
            <a:ext cx="3286125" cy="2546866"/>
            <a:chOff x="6010275" y="2667000"/>
            <a:chExt cx="3286125" cy="2546866"/>
          </a:xfrm>
        </p:grpSpPr>
        <p:sp>
          <p:nvSpPr>
            <p:cNvPr id="28" name="Freeform 27"/>
            <p:cNvSpPr/>
            <p:nvPr/>
          </p:nvSpPr>
          <p:spPr>
            <a:xfrm>
              <a:off x="6721642" y="3573596"/>
              <a:ext cx="1414618" cy="950278"/>
            </a:xfrm>
            <a:custGeom>
              <a:avLst/>
              <a:gdLst>
                <a:gd name="connsiteX0" fmla="*/ 433137 w 1315453"/>
                <a:gd name="connsiteY0" fmla="*/ 0 h 946485"/>
                <a:gd name="connsiteX1" fmla="*/ 0 w 1315453"/>
                <a:gd name="connsiteY1" fmla="*/ 946485 h 946485"/>
                <a:gd name="connsiteX2" fmla="*/ 1315453 w 1315453"/>
                <a:gd name="connsiteY2" fmla="*/ 593558 h 946485"/>
                <a:gd name="connsiteX3" fmla="*/ 465221 w 1315453"/>
                <a:gd name="connsiteY3" fmla="*/ 64169 h 946485"/>
                <a:gd name="connsiteX0" fmla="*/ 433137 w 1315453"/>
                <a:gd name="connsiteY0" fmla="*/ 3793 h 950278"/>
                <a:gd name="connsiteX1" fmla="*/ 0 w 1315453"/>
                <a:gd name="connsiteY1" fmla="*/ 950278 h 950278"/>
                <a:gd name="connsiteX2" fmla="*/ 1315453 w 1315453"/>
                <a:gd name="connsiteY2" fmla="*/ 597351 h 950278"/>
                <a:gd name="connsiteX3" fmla="*/ 442139 w 1315453"/>
                <a:gd name="connsiteY3" fmla="*/ 0 h 950278"/>
                <a:gd name="connsiteX0" fmla="*/ 433137 w 1321223"/>
                <a:gd name="connsiteY0" fmla="*/ 3793 h 950278"/>
                <a:gd name="connsiteX1" fmla="*/ 0 w 1321223"/>
                <a:gd name="connsiteY1" fmla="*/ 950278 h 950278"/>
                <a:gd name="connsiteX2" fmla="*/ 1321223 w 1321223"/>
                <a:gd name="connsiteY2" fmla="*/ 578816 h 950278"/>
                <a:gd name="connsiteX3" fmla="*/ 442139 w 1321223"/>
                <a:gd name="connsiteY3" fmla="*/ 0 h 95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1223" h="950278">
                  <a:moveTo>
                    <a:pt x="433137" y="3793"/>
                  </a:moveTo>
                  <a:lnTo>
                    <a:pt x="0" y="950278"/>
                  </a:lnTo>
                  <a:lnTo>
                    <a:pt x="1321223" y="578816"/>
                  </a:lnTo>
                  <a:lnTo>
                    <a:pt x="442139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010275" y="2667000"/>
              <a:ext cx="3286125" cy="2546866"/>
              <a:chOff x="5553075" y="3733800"/>
              <a:chExt cx="3676650" cy="273153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791200" y="4026568"/>
                <a:ext cx="3048000" cy="2145632"/>
                <a:chOff x="5791200" y="4026568"/>
                <a:chExt cx="3048000" cy="2145632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5791200" y="5319229"/>
                  <a:ext cx="1066800" cy="85297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858000" y="4026568"/>
                  <a:ext cx="0" cy="129266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858000" y="5319229"/>
                  <a:ext cx="19812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324600" y="4672898"/>
                  <a:ext cx="533400" cy="10728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858000" y="4672898"/>
                  <a:ext cx="1066800" cy="6463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6324600" y="5319229"/>
                  <a:ext cx="1600200" cy="42648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7010400" y="4672899"/>
                  <a:ext cx="838200" cy="536407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553075" y="6096000"/>
                <a:ext cx="619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610600" y="4953000"/>
                <a:ext cx="619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00837" y="3733800"/>
                <a:ext cx="619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839075" y="4488232"/>
                <a:ext cx="619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n</a:t>
                </a:r>
              </a:p>
            </p:txBody>
          </p:sp>
        </p:grp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2065094"/>
            <a:ext cx="3020413" cy="5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WISHE feedback could lead to 1) a stable MPI equilibrium; and 2) an expected evolution of tangential flow;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MPI equilibrium is structurally stable, and it is the only sink of the hurricane-scale system. In the absence of radiative forcing, all (v&gt;0,b&gt;0) vortex will approach the MPI;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Vortex intensification takes place </a:t>
            </a:r>
            <a:r>
              <a:rPr lang="en-US" sz="2000" dirty="0"/>
              <a:t>in </a:t>
            </a:r>
            <a:r>
              <a:rPr lang="en-US" sz="2000" dirty="0" smtClean="0"/>
              <a:t>episodes with 2 different timescales; the fast timescale is ~ 3 h, and slower timescale is ~ 1-2 days. Previous growth models based on monotonic function are not valid;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Intensity error growth depends strongly on the vortex initial intensity; initially weaker vortex will have larger error growth;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Radiative </a:t>
            </a:r>
            <a:r>
              <a:rPr lang="en-US" sz="2000" dirty="0"/>
              <a:t>cooling </a:t>
            </a:r>
            <a:r>
              <a:rPr lang="en-US" sz="2000" dirty="0" smtClean="0"/>
              <a:t>decreases </a:t>
            </a:r>
            <a:r>
              <a:rPr lang="en-US" sz="2000" dirty="0"/>
              <a:t>the MPI limit, but the MPI equilibrium is </a:t>
            </a:r>
            <a:r>
              <a:rPr lang="en-US" sz="2000" dirty="0" smtClean="0"/>
              <a:t>still stable.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Radiative </a:t>
            </a:r>
            <a:r>
              <a:rPr lang="en-US" sz="2000" dirty="0"/>
              <a:t>cooling </a:t>
            </a:r>
            <a:r>
              <a:rPr lang="en-US" sz="2000" dirty="0" smtClean="0"/>
              <a:t>modify </a:t>
            </a:r>
            <a:r>
              <a:rPr lang="en-US" sz="2000" dirty="0"/>
              <a:t>the basin of attraction of the MPI equilibrium and create a domain in the phase space that a vortex would not develop if its initial condition is within this domain.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Potential bifurcation could happen if radiative forcing is sufficiently strong.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Hurricane-scale model</a:t>
            </a:r>
          </a:p>
          <a:p>
            <a:r>
              <a:rPr lang="en-US" dirty="0" smtClean="0"/>
              <a:t>Stability analysis</a:t>
            </a:r>
          </a:p>
          <a:p>
            <a:r>
              <a:rPr lang="en-US" dirty="0" smtClean="0"/>
              <a:t>Intensity error growth</a:t>
            </a:r>
          </a:p>
          <a:p>
            <a:r>
              <a:rPr lang="en-US" dirty="0" smtClean="0"/>
              <a:t>Role of radiative cooling</a:t>
            </a:r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3766" y="3030765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Thank you!!!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2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76566"/>
            <a:ext cx="2585915" cy="116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4845"/>
            <a:ext cx="1524000" cy="71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19400" y="2057400"/>
            <a:ext cx="457200" cy="173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2074709"/>
            <a:ext cx="457200" cy="173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28750"/>
            <a:ext cx="24574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" y="3159878"/>
                <a:ext cx="8286750" cy="2416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The CPs are now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+4−4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Condition for existence of CPs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&lt;1+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. Too stable stratification (i.e. large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) will lead to collapse of the MPI equilibrium with the origin point., and eventually no other CPS could exist except for the origin unstable node.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Stability of the MPI equilibrium will also be greatly modified once stratification becomes significant since it is no longer structurally stable away from (1,1,1).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More investigation is under way.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159878"/>
                <a:ext cx="8286750" cy="2416367"/>
              </a:xfrm>
              <a:prstGeom prst="rect">
                <a:avLst/>
              </a:prstGeom>
              <a:blipFill rotWithShape="1">
                <a:blip r:embed="rId5"/>
                <a:stretch>
                  <a:fillRect l="-515" r="-442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Lorenz-63 model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" y="8923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+mj-lt"/>
              </a:rPr>
              <a:t>Lorenz-63 model for chaotic flow of 3 variables </a:t>
            </a:r>
            <a:r>
              <a:rPr lang="en-US" sz="2000" dirty="0" smtClean="0">
                <a:latin typeface="+mj-lt"/>
                <a:cs typeface="Arial" charset="0"/>
              </a:rPr>
              <a:t>x  </a:t>
            </a:r>
            <a:r>
              <a:rPr lang="en-US" sz="2000" dirty="0">
                <a:latin typeface="+mj-lt"/>
                <a:cs typeface="Arial" charset="0"/>
              </a:rPr>
              <a:t>convective intensity, </a:t>
            </a:r>
            <a:r>
              <a:rPr lang="en-US" sz="2000" dirty="0" smtClean="0">
                <a:latin typeface="+mj-lt"/>
                <a:cs typeface="Arial" charset="0"/>
              </a:rPr>
              <a:t>y  </a:t>
            </a:r>
            <a:r>
              <a:rPr lang="en-US" sz="2000" dirty="0">
                <a:latin typeface="+mj-lt"/>
                <a:cs typeface="Arial" charset="0"/>
              </a:rPr>
              <a:t>temp. difference between descending and </a:t>
            </a:r>
            <a:r>
              <a:rPr lang="en-US" sz="2000" dirty="0" smtClean="0">
                <a:latin typeface="+mj-lt"/>
                <a:cs typeface="Arial" charset="0"/>
              </a:rPr>
              <a:t>ascending, </a:t>
            </a:r>
            <a:r>
              <a:rPr lang="en-US" sz="2000" dirty="0">
                <a:latin typeface="+mj-lt"/>
                <a:cs typeface="Arial" charset="0"/>
              </a:rPr>
              <a:t>z  difference in vertical temp</a:t>
            </a:r>
            <a:r>
              <a:rPr lang="en-US" sz="2000" dirty="0" smtClean="0">
                <a:latin typeface="+mj-lt"/>
                <a:cs typeface="Arial" charset="0"/>
              </a:rPr>
              <a:t>.</a:t>
            </a: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1028" name="Picture 4" descr="http://upload.wikimedia.org/wikipedia/commons/1/13/A_Trajectory_Through_Phase_Space_in_a_Lorenz_Attrac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1752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-274638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5" y="-274638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3900101"/>
            <a:ext cx="5715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Chaos happened </a:t>
            </a:r>
            <a:r>
              <a:rPr lang="en-US" dirty="0" smtClean="0">
                <a:latin typeface="+mj-lt"/>
              </a:rPr>
              <a:t>when r &gt; Rayleigh </a:t>
            </a:r>
            <a:r>
              <a:rPr lang="en-US" dirty="0">
                <a:latin typeface="+mj-lt"/>
              </a:rPr>
              <a:t>number </a:t>
            </a:r>
            <a:r>
              <a:rPr lang="en-US" dirty="0" smtClean="0">
                <a:latin typeface="+mj-lt"/>
              </a:rPr>
              <a:t>-&gt; pitchfork/</a:t>
            </a:r>
            <a:r>
              <a:rPr lang="en-US" dirty="0" err="1" smtClean="0">
                <a:latin typeface="+mj-lt"/>
              </a:rPr>
              <a:t>Hopf</a:t>
            </a:r>
            <a:r>
              <a:rPr lang="en-US" dirty="0" smtClean="0">
                <a:latin typeface="+mj-lt"/>
              </a:rPr>
              <a:t> bifurcation happens at some threshold of r;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CPs are unstable, and a new stranger attractor appears with fractal </a:t>
            </a:r>
            <a:r>
              <a:rPr lang="en-US" dirty="0">
                <a:latin typeface="+mj-lt"/>
              </a:rPr>
              <a:t>dimension ~</a:t>
            </a:r>
            <a:r>
              <a:rPr lang="en-US" dirty="0" smtClean="0">
                <a:latin typeface="+mj-lt"/>
              </a:rPr>
              <a:t>2.06 (both limit cycles are now stable);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Bounded and dissipative system, positive Lyapunov exponent on attractor. Predict range ~ </a:t>
            </a:r>
            <a:r>
              <a:rPr lang="en-US" dirty="0" err="1" smtClean="0">
                <a:latin typeface="+mj-lt"/>
              </a:rPr>
              <a:t>ln</a:t>
            </a:r>
            <a:r>
              <a:rPr lang="en-US" dirty="0" smtClean="0">
                <a:latin typeface="+mj-lt"/>
              </a:rPr>
              <a:t>(1/</a:t>
            </a:r>
            <a:r>
              <a:rPr lang="en-US" dirty="0" err="1" smtClean="0">
                <a:latin typeface="+mj-lt"/>
              </a:rPr>
              <a:t>initial_error</a:t>
            </a:r>
            <a:r>
              <a:rPr lang="en-US" dirty="0" smtClean="0">
                <a:latin typeface="+mj-lt"/>
              </a:rPr>
              <a:t>) -&gt; 10 times initial error reduction can only double the predictability range.</a:t>
            </a:r>
            <a:endParaRPr lang="en-US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07441"/>
            <a:ext cx="3275504" cy="20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705600" y="1828800"/>
            <a:ext cx="2118201" cy="4611032"/>
            <a:chOff x="6705600" y="1828800"/>
            <a:chExt cx="2118201" cy="4611032"/>
          </a:xfrm>
        </p:grpSpPr>
        <p:grpSp>
          <p:nvGrpSpPr>
            <p:cNvPr id="18" name="Group 17"/>
            <p:cNvGrpSpPr/>
            <p:nvPr/>
          </p:nvGrpSpPr>
          <p:grpSpPr>
            <a:xfrm>
              <a:off x="6705600" y="1828800"/>
              <a:ext cx="2118201" cy="4611032"/>
              <a:chOff x="6896669" y="-514429"/>
              <a:chExt cx="2118201" cy="4611032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6669" y="2492991"/>
                <a:ext cx="1739512" cy="1603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 flipH="1">
                <a:off x="8413068" y="-514429"/>
                <a:ext cx="395063" cy="7462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8577619" y="-94065"/>
                <a:ext cx="437251" cy="2745301"/>
              </a:xfrm>
              <a:custGeom>
                <a:avLst/>
                <a:gdLst>
                  <a:gd name="connsiteX0" fmla="*/ 0 w 3589361"/>
                  <a:gd name="connsiteY0" fmla="*/ 232012 h 232012"/>
                  <a:gd name="connsiteX1" fmla="*/ 1296538 w 3589361"/>
                  <a:gd name="connsiteY1" fmla="*/ 0 h 232012"/>
                  <a:gd name="connsiteX2" fmla="*/ 3589361 w 3589361"/>
                  <a:gd name="connsiteY2" fmla="*/ 232012 h 232012"/>
                  <a:gd name="connsiteX0" fmla="*/ 4841112 w 4859565"/>
                  <a:gd name="connsiteY0" fmla="*/ 33019 h 438217"/>
                  <a:gd name="connsiteX1" fmla="*/ 59496 w 4859565"/>
                  <a:gd name="connsiteY1" fmla="*/ 206205 h 438217"/>
                  <a:gd name="connsiteX2" fmla="*/ 2352319 w 4859565"/>
                  <a:gd name="connsiteY2" fmla="*/ 438217 h 438217"/>
                  <a:gd name="connsiteX0" fmla="*/ 2634089 w 3042552"/>
                  <a:gd name="connsiteY0" fmla="*/ 27832 h 433030"/>
                  <a:gd name="connsiteX1" fmla="*/ 2830057 w 3042552"/>
                  <a:gd name="connsiteY1" fmla="*/ 259223 h 433030"/>
                  <a:gd name="connsiteX2" fmla="*/ 145296 w 3042552"/>
                  <a:gd name="connsiteY2" fmla="*/ 433030 h 433030"/>
                  <a:gd name="connsiteX0" fmla="*/ 730324 w 991490"/>
                  <a:gd name="connsiteY0" fmla="*/ 27442 h 399060"/>
                  <a:gd name="connsiteX1" fmla="*/ 926292 w 991490"/>
                  <a:gd name="connsiteY1" fmla="*/ 258833 h 399060"/>
                  <a:gd name="connsiteX2" fmla="*/ 267580 w 991490"/>
                  <a:gd name="connsiteY2" fmla="*/ 399060 h 399060"/>
                  <a:gd name="connsiteX0" fmla="*/ 0 w 2713625"/>
                  <a:gd name="connsiteY0" fmla="*/ 32780 h 332219"/>
                  <a:gd name="connsiteX1" fmla="*/ 2672253 w 2713625"/>
                  <a:gd name="connsiteY1" fmla="*/ 191992 h 332219"/>
                  <a:gd name="connsiteX2" fmla="*/ 2013541 w 2713625"/>
                  <a:gd name="connsiteY2" fmla="*/ 332219 h 332219"/>
                  <a:gd name="connsiteX0" fmla="*/ 0 w 2713627"/>
                  <a:gd name="connsiteY0" fmla="*/ 16 h 299455"/>
                  <a:gd name="connsiteX1" fmla="*/ 2672253 w 2713627"/>
                  <a:gd name="connsiteY1" fmla="*/ 159228 h 299455"/>
                  <a:gd name="connsiteX2" fmla="*/ 2013541 w 2713627"/>
                  <a:gd name="connsiteY2" fmla="*/ 299455 h 299455"/>
                  <a:gd name="connsiteX0" fmla="*/ 806868 w 1916070"/>
                  <a:gd name="connsiteY0" fmla="*/ 9 h 389049"/>
                  <a:gd name="connsiteX1" fmla="*/ 927797 w 1916070"/>
                  <a:gd name="connsiteY1" fmla="*/ 248822 h 389049"/>
                  <a:gd name="connsiteX2" fmla="*/ 269085 w 1916070"/>
                  <a:gd name="connsiteY2" fmla="*/ 389049 h 389049"/>
                  <a:gd name="connsiteX0" fmla="*/ 806866 w 1177372"/>
                  <a:gd name="connsiteY0" fmla="*/ 0 h 389040"/>
                  <a:gd name="connsiteX1" fmla="*/ 927795 w 1177372"/>
                  <a:gd name="connsiteY1" fmla="*/ 248813 h 389040"/>
                  <a:gd name="connsiteX2" fmla="*/ 269083 w 1177372"/>
                  <a:gd name="connsiteY2" fmla="*/ 389040 h 389040"/>
                  <a:gd name="connsiteX0" fmla="*/ 896097 w 1271484"/>
                  <a:gd name="connsiteY0" fmla="*/ 0 h 503530"/>
                  <a:gd name="connsiteX1" fmla="*/ 1017026 w 1271484"/>
                  <a:gd name="connsiteY1" fmla="*/ 248813 h 503530"/>
                  <a:gd name="connsiteX2" fmla="*/ 258262 w 1271484"/>
                  <a:gd name="connsiteY2" fmla="*/ 503530 h 503530"/>
                  <a:gd name="connsiteX0" fmla="*/ 718822 w 1094209"/>
                  <a:gd name="connsiteY0" fmla="*/ 0 h 503530"/>
                  <a:gd name="connsiteX1" fmla="*/ 839751 w 1094209"/>
                  <a:gd name="connsiteY1" fmla="*/ 248813 h 503530"/>
                  <a:gd name="connsiteX2" fmla="*/ 80987 w 1094209"/>
                  <a:gd name="connsiteY2" fmla="*/ 503530 h 503530"/>
                  <a:gd name="connsiteX0" fmla="*/ 704591 w 1209619"/>
                  <a:gd name="connsiteY0" fmla="*/ 0 h 503530"/>
                  <a:gd name="connsiteX1" fmla="*/ 1100662 w 1209619"/>
                  <a:gd name="connsiteY1" fmla="*/ 258769 h 503530"/>
                  <a:gd name="connsiteX2" fmla="*/ 66756 w 1209619"/>
                  <a:gd name="connsiteY2" fmla="*/ 503530 h 503530"/>
                  <a:gd name="connsiteX0" fmla="*/ 0 w 453980"/>
                  <a:gd name="connsiteY0" fmla="*/ 0 h 500655"/>
                  <a:gd name="connsiteX1" fmla="*/ 396071 w 453980"/>
                  <a:gd name="connsiteY1" fmla="*/ 258769 h 500655"/>
                  <a:gd name="connsiteX2" fmla="*/ 113416 w 453980"/>
                  <a:gd name="connsiteY2" fmla="*/ 500655 h 500655"/>
                  <a:gd name="connsiteX0" fmla="*/ 0 w 453980"/>
                  <a:gd name="connsiteY0" fmla="*/ 0 h 500655"/>
                  <a:gd name="connsiteX1" fmla="*/ 396071 w 453980"/>
                  <a:gd name="connsiteY1" fmla="*/ 258769 h 500655"/>
                  <a:gd name="connsiteX2" fmla="*/ 113416 w 453980"/>
                  <a:gd name="connsiteY2" fmla="*/ 500655 h 500655"/>
                  <a:gd name="connsiteX0" fmla="*/ 0 w 657450"/>
                  <a:gd name="connsiteY0" fmla="*/ 0 h 500655"/>
                  <a:gd name="connsiteX1" fmla="*/ 656120 w 657450"/>
                  <a:gd name="connsiteY1" fmla="*/ 261644 h 500655"/>
                  <a:gd name="connsiteX2" fmla="*/ 113416 w 657450"/>
                  <a:gd name="connsiteY2" fmla="*/ 500655 h 500655"/>
                  <a:gd name="connsiteX0" fmla="*/ 0 w 801372"/>
                  <a:gd name="connsiteY0" fmla="*/ 0 h 500655"/>
                  <a:gd name="connsiteX1" fmla="*/ 800592 w 801372"/>
                  <a:gd name="connsiteY1" fmla="*/ 261644 h 500655"/>
                  <a:gd name="connsiteX2" fmla="*/ 113416 w 801372"/>
                  <a:gd name="connsiteY2" fmla="*/ 500655 h 50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1372" h="500655">
                    <a:moveTo>
                      <a:pt x="0" y="0"/>
                    </a:moveTo>
                    <a:cubicBezTo>
                      <a:pt x="699338" y="185153"/>
                      <a:pt x="781689" y="178202"/>
                      <a:pt x="800592" y="261644"/>
                    </a:cubicBezTo>
                    <a:cubicBezTo>
                      <a:pt x="819495" y="345086"/>
                      <a:pt x="492614" y="392330"/>
                      <a:pt x="113416" y="500655"/>
                    </a:cubicBezTo>
                  </a:path>
                </a:pathLst>
              </a:custGeom>
              <a:noFill/>
              <a:ln w="15875"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7049069" y="2472351"/>
                <a:ext cx="1219200" cy="154805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581066"/>
              <a:ext cx="1261243" cy="44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07441"/>
            <a:ext cx="22002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2055" name="Picture 7" descr="http://www.hurricanescience.org/images/hss/comet-x-s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2180"/>
            <a:ext cx="3900980" cy="25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620" y="4294137"/>
            <a:ext cx="4068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Hurricanes are in general multi-scale systems;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Hurricanes however possess a “soliton” structure  in time;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Quasi-balance models have been used extensively, based on the soliton of gradient quasi-balance.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9600" y="990600"/>
            <a:ext cx="4724400" cy="5867399"/>
            <a:chOff x="4419600" y="990600"/>
            <a:chExt cx="4724400" cy="58673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906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419600" y="4038600"/>
              <a:ext cx="4724400" cy="2819399"/>
              <a:chOff x="4419600" y="4038600"/>
              <a:chExt cx="4724400" cy="2819399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4038600"/>
                <a:ext cx="4724400" cy="2819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Freeform 2"/>
              <p:cNvSpPr/>
              <p:nvPr/>
            </p:nvSpPr>
            <p:spPr>
              <a:xfrm>
                <a:off x="4997669" y="4682359"/>
                <a:ext cx="495546" cy="819807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5546"/>
                  <a:gd name="connsiteY0" fmla="*/ 0 h 819807"/>
                  <a:gd name="connsiteX1" fmla="*/ 488731 w 495546"/>
                  <a:gd name="connsiteY1" fmla="*/ 157655 h 819807"/>
                  <a:gd name="connsiteX2" fmla="*/ 268014 w 495546"/>
                  <a:gd name="connsiteY2" fmla="*/ 567558 h 819807"/>
                  <a:gd name="connsiteX3" fmla="*/ 15765 w 495546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546" h="819807">
                    <a:moveTo>
                      <a:pt x="0" y="0"/>
                    </a:moveTo>
                    <a:cubicBezTo>
                      <a:pt x="218089" y="30217"/>
                      <a:pt x="444062" y="63062"/>
                      <a:pt x="488731" y="157655"/>
                    </a:cubicBezTo>
                    <a:cubicBezTo>
                      <a:pt x="533400" y="252248"/>
                      <a:pt x="346842" y="457199"/>
                      <a:pt x="268014" y="567558"/>
                    </a:cubicBezTo>
                    <a:cubicBezTo>
                      <a:pt x="189186" y="677917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986588" y="4834759"/>
                <a:ext cx="260987" cy="409903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812" h="819807">
                    <a:moveTo>
                      <a:pt x="0" y="0"/>
                    </a:moveTo>
                    <a:cubicBezTo>
                      <a:pt x="218089" y="30217"/>
                      <a:pt x="436179" y="60434"/>
                      <a:pt x="488731" y="157655"/>
                    </a:cubicBezTo>
                    <a:cubicBezTo>
                      <a:pt x="541283" y="254876"/>
                      <a:pt x="394138" y="472965"/>
                      <a:pt x="315310" y="583324"/>
                    </a:cubicBezTo>
                    <a:cubicBezTo>
                      <a:pt x="236482" y="693683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997668" y="4513632"/>
                <a:ext cx="634422" cy="1277568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4582"/>
                  <a:gd name="connsiteY0" fmla="*/ 0 h 819807"/>
                  <a:gd name="connsiteX1" fmla="*/ 488731 w 494582"/>
                  <a:gd name="connsiteY1" fmla="*/ 157655 h 819807"/>
                  <a:gd name="connsiteX2" fmla="*/ 253858 w 494582"/>
                  <a:gd name="connsiteY2" fmla="*/ 552974 h 819807"/>
                  <a:gd name="connsiteX3" fmla="*/ 15765 w 494582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582" h="819807">
                    <a:moveTo>
                      <a:pt x="0" y="0"/>
                    </a:moveTo>
                    <a:cubicBezTo>
                      <a:pt x="218089" y="30217"/>
                      <a:pt x="446421" y="65493"/>
                      <a:pt x="488731" y="157655"/>
                    </a:cubicBezTo>
                    <a:cubicBezTo>
                      <a:pt x="531041" y="249817"/>
                      <a:pt x="332686" y="442615"/>
                      <a:pt x="253858" y="552974"/>
                    </a:cubicBezTo>
                    <a:cubicBezTo>
                      <a:pt x="175030" y="663333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997668" y="4388069"/>
                <a:ext cx="860413" cy="1631731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4457"/>
                  <a:gd name="connsiteY0" fmla="*/ 0 h 819807"/>
                  <a:gd name="connsiteX1" fmla="*/ 488731 w 494457"/>
                  <a:gd name="connsiteY1" fmla="*/ 157655 h 819807"/>
                  <a:gd name="connsiteX2" fmla="*/ 251889 w 494457"/>
                  <a:gd name="connsiteY2" fmla="*/ 559561 h 819807"/>
                  <a:gd name="connsiteX3" fmla="*/ 15765 w 494457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457" h="819807">
                    <a:moveTo>
                      <a:pt x="0" y="0"/>
                    </a:moveTo>
                    <a:cubicBezTo>
                      <a:pt x="218089" y="30217"/>
                      <a:pt x="446749" y="64395"/>
                      <a:pt x="488731" y="157655"/>
                    </a:cubicBezTo>
                    <a:cubicBezTo>
                      <a:pt x="530713" y="250915"/>
                      <a:pt x="330717" y="449202"/>
                      <a:pt x="251889" y="559561"/>
                    </a:cubicBezTo>
                    <a:cubicBezTo>
                      <a:pt x="173061" y="669920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62477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32004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Questions: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Is the MPI equilibrium achievable? </a:t>
            </a:r>
            <a:r>
              <a:rPr lang="en-US" sz="2400" dirty="0" smtClean="0"/>
              <a:t>i.e</a:t>
            </a:r>
            <a:r>
              <a:rPr lang="en-US" sz="2400" dirty="0" smtClean="0"/>
              <a:t>., is it a stable or unstable</a:t>
            </a:r>
            <a:r>
              <a:rPr lang="en-US" sz="2400" dirty="0"/>
              <a:t>? What is </a:t>
            </a:r>
            <a:r>
              <a:rPr lang="en-US" sz="2400" dirty="0" smtClean="0"/>
              <a:t>the </a:t>
            </a:r>
            <a:r>
              <a:rPr lang="en-US" sz="2400" dirty="0" smtClean="0"/>
              <a:t>attractor </a:t>
            </a:r>
            <a:r>
              <a:rPr lang="en-US" sz="2400" dirty="0" smtClean="0"/>
              <a:t>and corresponding basin of  attraction?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Is the WISHE hypothesis consistent with MPI 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89" y="2050197"/>
            <a:ext cx="3773902" cy="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 neutral slantwise convection and gradient balance, (Emanuel 1986,2003) obtained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0495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Explore the stability of the MPI equilibrium;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Examine the consistency of the WISHE </a:t>
            </a:r>
            <a:r>
              <a:rPr lang="en-US" sz="3200" dirty="0"/>
              <a:t>feedback </a:t>
            </a:r>
            <a:r>
              <a:rPr lang="en-US" sz="3200" dirty="0" smtClean="0"/>
              <a:t>and </a:t>
            </a:r>
            <a:r>
              <a:rPr lang="en-US" sz="3200" dirty="0"/>
              <a:t>the MPI </a:t>
            </a:r>
            <a:r>
              <a:rPr lang="en-US" sz="3200" dirty="0" smtClean="0"/>
              <a:t>limit</a:t>
            </a:r>
            <a:r>
              <a:rPr lang="en-US" sz="3200" dirty="0"/>
              <a:t>;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Examine the dependence </a:t>
            </a:r>
            <a:r>
              <a:rPr lang="en-US" sz="3200" dirty="0"/>
              <a:t>of initial intensity error growth </a:t>
            </a:r>
            <a:r>
              <a:rPr lang="en-US" sz="3200" dirty="0" smtClean="0"/>
              <a:t>on the storm intensity;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8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Formulation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start from the non-hydrostatic, </a:t>
            </a:r>
            <a:r>
              <a:rPr lang="en-US" sz="2400" dirty="0" err="1"/>
              <a:t>anelastic</a:t>
            </a:r>
            <a:r>
              <a:rPr lang="en-US" sz="2400" dirty="0"/>
              <a:t> </a:t>
            </a:r>
            <a:r>
              <a:rPr lang="en-US" sz="2400" dirty="0" smtClean="0"/>
              <a:t>primitive, equations </a:t>
            </a:r>
            <a:r>
              <a:rPr lang="en-US" sz="2400" dirty="0"/>
              <a:t>in the log-pressure </a:t>
            </a:r>
            <a:r>
              <a:rPr lang="en-US" sz="2400" dirty="0" smtClean="0"/>
              <a:t>(p) </a:t>
            </a:r>
            <a:r>
              <a:rPr lang="en-US" sz="2400" dirty="0"/>
              <a:t>cylindrical </a:t>
            </a:r>
            <a:r>
              <a:rPr lang="en-US" sz="2400" dirty="0" smtClean="0"/>
              <a:t>coordinates (</a:t>
            </a:r>
            <a:r>
              <a:rPr lang="en-US" sz="2400" dirty="0" err="1" smtClean="0"/>
              <a:t>r,φ,z</a:t>
            </a:r>
            <a:r>
              <a:rPr lang="en-US" sz="2400" dirty="0" smtClean="0"/>
              <a:t>), z= -H </a:t>
            </a:r>
            <a:r>
              <a:rPr lang="en-US" sz="2400" dirty="0" err="1" smtClean="0"/>
              <a:t>ln</a:t>
            </a:r>
            <a:r>
              <a:rPr lang="en-US" sz="2400" dirty="0" smtClean="0"/>
              <a:t>(p/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5" y="3358754"/>
            <a:ext cx="4410513" cy="325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0" y="1295400"/>
            <a:ext cx="4572000" cy="5562599"/>
            <a:chOff x="4419600" y="990600"/>
            <a:chExt cx="4724400" cy="586739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906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419600" y="4038600"/>
              <a:ext cx="4724400" cy="2819399"/>
              <a:chOff x="4419600" y="4038600"/>
              <a:chExt cx="4724400" cy="2819399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4038600"/>
                <a:ext cx="4724400" cy="2819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4997669" y="4682359"/>
                <a:ext cx="495546" cy="819807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5546"/>
                  <a:gd name="connsiteY0" fmla="*/ 0 h 819807"/>
                  <a:gd name="connsiteX1" fmla="*/ 488731 w 495546"/>
                  <a:gd name="connsiteY1" fmla="*/ 157655 h 819807"/>
                  <a:gd name="connsiteX2" fmla="*/ 268014 w 495546"/>
                  <a:gd name="connsiteY2" fmla="*/ 567558 h 819807"/>
                  <a:gd name="connsiteX3" fmla="*/ 15765 w 495546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546" h="819807">
                    <a:moveTo>
                      <a:pt x="0" y="0"/>
                    </a:moveTo>
                    <a:cubicBezTo>
                      <a:pt x="218089" y="30217"/>
                      <a:pt x="444062" y="63062"/>
                      <a:pt x="488731" y="157655"/>
                    </a:cubicBezTo>
                    <a:cubicBezTo>
                      <a:pt x="533400" y="252248"/>
                      <a:pt x="346842" y="457199"/>
                      <a:pt x="268014" y="567558"/>
                    </a:cubicBezTo>
                    <a:cubicBezTo>
                      <a:pt x="189186" y="677917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986588" y="4834759"/>
                <a:ext cx="260987" cy="409903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812" h="819807">
                    <a:moveTo>
                      <a:pt x="0" y="0"/>
                    </a:moveTo>
                    <a:cubicBezTo>
                      <a:pt x="218089" y="30217"/>
                      <a:pt x="436179" y="60434"/>
                      <a:pt x="488731" y="157655"/>
                    </a:cubicBezTo>
                    <a:cubicBezTo>
                      <a:pt x="541283" y="254876"/>
                      <a:pt x="394138" y="472965"/>
                      <a:pt x="315310" y="583324"/>
                    </a:cubicBezTo>
                    <a:cubicBezTo>
                      <a:pt x="236482" y="693683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997668" y="4513632"/>
                <a:ext cx="634422" cy="1277568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4582"/>
                  <a:gd name="connsiteY0" fmla="*/ 0 h 819807"/>
                  <a:gd name="connsiteX1" fmla="*/ 488731 w 494582"/>
                  <a:gd name="connsiteY1" fmla="*/ 157655 h 819807"/>
                  <a:gd name="connsiteX2" fmla="*/ 253858 w 494582"/>
                  <a:gd name="connsiteY2" fmla="*/ 552974 h 819807"/>
                  <a:gd name="connsiteX3" fmla="*/ 15765 w 494582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582" h="819807">
                    <a:moveTo>
                      <a:pt x="0" y="0"/>
                    </a:moveTo>
                    <a:cubicBezTo>
                      <a:pt x="218089" y="30217"/>
                      <a:pt x="446421" y="65493"/>
                      <a:pt x="488731" y="157655"/>
                    </a:cubicBezTo>
                    <a:cubicBezTo>
                      <a:pt x="531041" y="249817"/>
                      <a:pt x="332686" y="442615"/>
                      <a:pt x="253858" y="552974"/>
                    </a:cubicBezTo>
                    <a:cubicBezTo>
                      <a:pt x="175030" y="663333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97668" y="4388069"/>
                <a:ext cx="860413" cy="1631731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4457"/>
                  <a:gd name="connsiteY0" fmla="*/ 0 h 819807"/>
                  <a:gd name="connsiteX1" fmla="*/ 488731 w 494457"/>
                  <a:gd name="connsiteY1" fmla="*/ 157655 h 819807"/>
                  <a:gd name="connsiteX2" fmla="*/ 251889 w 494457"/>
                  <a:gd name="connsiteY2" fmla="*/ 559561 h 819807"/>
                  <a:gd name="connsiteX3" fmla="*/ 15765 w 494457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457" h="819807">
                    <a:moveTo>
                      <a:pt x="0" y="0"/>
                    </a:moveTo>
                    <a:cubicBezTo>
                      <a:pt x="218089" y="30217"/>
                      <a:pt x="446749" y="64395"/>
                      <a:pt x="488731" y="157655"/>
                    </a:cubicBezTo>
                    <a:cubicBezTo>
                      <a:pt x="530713" y="250915"/>
                      <a:pt x="330717" y="449202"/>
                      <a:pt x="251889" y="559561"/>
                    </a:cubicBezTo>
                    <a:cubicBezTo>
                      <a:pt x="173061" y="669920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z="1400" smtClean="0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740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8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Formulation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0" y="1098157"/>
            <a:ext cx="4572000" cy="5759842"/>
            <a:chOff x="4419600" y="990600"/>
            <a:chExt cx="4724400" cy="586739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906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419600" y="4038600"/>
              <a:ext cx="4724400" cy="2819399"/>
              <a:chOff x="4419600" y="4038600"/>
              <a:chExt cx="4724400" cy="2819399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4038600"/>
                <a:ext cx="4724400" cy="2819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4997669" y="4682359"/>
                <a:ext cx="495546" cy="819807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5546"/>
                  <a:gd name="connsiteY0" fmla="*/ 0 h 819807"/>
                  <a:gd name="connsiteX1" fmla="*/ 488731 w 495546"/>
                  <a:gd name="connsiteY1" fmla="*/ 157655 h 819807"/>
                  <a:gd name="connsiteX2" fmla="*/ 268014 w 495546"/>
                  <a:gd name="connsiteY2" fmla="*/ 567558 h 819807"/>
                  <a:gd name="connsiteX3" fmla="*/ 15765 w 495546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546" h="819807">
                    <a:moveTo>
                      <a:pt x="0" y="0"/>
                    </a:moveTo>
                    <a:cubicBezTo>
                      <a:pt x="218089" y="30217"/>
                      <a:pt x="444062" y="63062"/>
                      <a:pt x="488731" y="157655"/>
                    </a:cubicBezTo>
                    <a:cubicBezTo>
                      <a:pt x="533400" y="252248"/>
                      <a:pt x="346842" y="457199"/>
                      <a:pt x="268014" y="567558"/>
                    </a:cubicBezTo>
                    <a:cubicBezTo>
                      <a:pt x="189186" y="677917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986588" y="4834759"/>
                <a:ext cx="260987" cy="409903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812" h="819807">
                    <a:moveTo>
                      <a:pt x="0" y="0"/>
                    </a:moveTo>
                    <a:cubicBezTo>
                      <a:pt x="218089" y="30217"/>
                      <a:pt x="436179" y="60434"/>
                      <a:pt x="488731" y="157655"/>
                    </a:cubicBezTo>
                    <a:cubicBezTo>
                      <a:pt x="541283" y="254876"/>
                      <a:pt x="394138" y="472965"/>
                      <a:pt x="315310" y="583324"/>
                    </a:cubicBezTo>
                    <a:cubicBezTo>
                      <a:pt x="236482" y="693683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997668" y="4513632"/>
                <a:ext cx="634422" cy="1277568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4582"/>
                  <a:gd name="connsiteY0" fmla="*/ 0 h 819807"/>
                  <a:gd name="connsiteX1" fmla="*/ 488731 w 494582"/>
                  <a:gd name="connsiteY1" fmla="*/ 157655 h 819807"/>
                  <a:gd name="connsiteX2" fmla="*/ 253858 w 494582"/>
                  <a:gd name="connsiteY2" fmla="*/ 552974 h 819807"/>
                  <a:gd name="connsiteX3" fmla="*/ 15765 w 494582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582" h="819807">
                    <a:moveTo>
                      <a:pt x="0" y="0"/>
                    </a:moveTo>
                    <a:cubicBezTo>
                      <a:pt x="218089" y="30217"/>
                      <a:pt x="446421" y="65493"/>
                      <a:pt x="488731" y="157655"/>
                    </a:cubicBezTo>
                    <a:cubicBezTo>
                      <a:pt x="531041" y="249817"/>
                      <a:pt x="332686" y="442615"/>
                      <a:pt x="253858" y="552974"/>
                    </a:cubicBezTo>
                    <a:cubicBezTo>
                      <a:pt x="175030" y="663333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997668" y="4388069"/>
                <a:ext cx="860413" cy="1631731"/>
              </a:xfrm>
              <a:custGeom>
                <a:avLst/>
                <a:gdLst>
                  <a:gd name="connsiteX0" fmla="*/ 0 w 499812"/>
                  <a:gd name="connsiteY0" fmla="*/ 0 h 819807"/>
                  <a:gd name="connsiteX1" fmla="*/ 488731 w 499812"/>
                  <a:gd name="connsiteY1" fmla="*/ 157655 h 819807"/>
                  <a:gd name="connsiteX2" fmla="*/ 315310 w 499812"/>
                  <a:gd name="connsiteY2" fmla="*/ 583324 h 819807"/>
                  <a:gd name="connsiteX3" fmla="*/ 15765 w 499812"/>
                  <a:gd name="connsiteY3" fmla="*/ 819807 h 819807"/>
                  <a:gd name="connsiteX0" fmla="*/ 0 w 494457"/>
                  <a:gd name="connsiteY0" fmla="*/ 0 h 819807"/>
                  <a:gd name="connsiteX1" fmla="*/ 488731 w 494457"/>
                  <a:gd name="connsiteY1" fmla="*/ 157655 h 819807"/>
                  <a:gd name="connsiteX2" fmla="*/ 251889 w 494457"/>
                  <a:gd name="connsiteY2" fmla="*/ 559561 h 819807"/>
                  <a:gd name="connsiteX3" fmla="*/ 15765 w 494457"/>
                  <a:gd name="connsiteY3" fmla="*/ 819807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457" h="819807">
                    <a:moveTo>
                      <a:pt x="0" y="0"/>
                    </a:moveTo>
                    <a:cubicBezTo>
                      <a:pt x="218089" y="30217"/>
                      <a:pt x="446749" y="64395"/>
                      <a:pt x="488731" y="157655"/>
                    </a:cubicBezTo>
                    <a:cubicBezTo>
                      <a:pt x="530713" y="250915"/>
                      <a:pt x="330717" y="449202"/>
                      <a:pt x="251889" y="559561"/>
                    </a:cubicBezTo>
                    <a:cubicBezTo>
                      <a:pt x="173061" y="669920"/>
                      <a:pt x="126123" y="756745"/>
                      <a:pt x="15765" y="819807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09813" y="1143000"/>
            <a:ext cx="4262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Quasi-dynamics system can be approximated as</a:t>
            </a:r>
            <a:endParaRPr lang="en-US" sz="2300" dirty="0"/>
          </a:p>
        </p:txBody>
      </p:sp>
      <p:sp>
        <p:nvSpPr>
          <p:cNvPr id="22" name="Rectangle 21"/>
          <p:cNvSpPr/>
          <p:nvPr/>
        </p:nvSpPr>
        <p:spPr>
          <a:xfrm>
            <a:off x="304800" y="5638800"/>
            <a:ext cx="44145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Can we have a set of equations for the “macro” variables </a:t>
            </a:r>
            <a:r>
              <a:rPr lang="en-US" sz="2300" dirty="0" smtClean="0"/>
              <a:t>including VMAX</a:t>
            </a:r>
            <a:r>
              <a:rPr lang="en-US" sz="2300" dirty="0" smtClean="0"/>
              <a:t>, PMIN, RMW, W, </a:t>
            </a:r>
            <a:r>
              <a:rPr lang="en-US" sz="2300" dirty="0" err="1" smtClean="0"/>
              <a:t>dT</a:t>
            </a:r>
            <a:r>
              <a:rPr lang="en-US" sz="23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455" y="2057400"/>
            <a:ext cx="4261945" cy="3282904"/>
            <a:chOff x="228600" y="2352675"/>
            <a:chExt cx="4067175" cy="2828925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52675"/>
              <a:ext cx="4067175" cy="28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40" y="3600450"/>
              <a:ext cx="2727960" cy="381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Growth rate of tropical depression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5860" y="11430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The earliest model for TC development was due to </a:t>
            </a:r>
            <a:r>
              <a:rPr lang="en-US" altLang="en-US" dirty="0" err="1"/>
              <a:t>Charney</a:t>
            </a:r>
            <a:r>
              <a:rPr lang="en-US" altLang="en-US" dirty="0"/>
              <a:t> and </a:t>
            </a:r>
            <a:r>
              <a:rPr lang="en-US" altLang="en-US" dirty="0" err="1"/>
              <a:t>Eliassen</a:t>
            </a:r>
            <a:r>
              <a:rPr lang="en-US" altLang="en-US" dirty="0"/>
              <a:t> (1964), based on a 3-level gradient wind balance model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04800" y="2057400"/>
            <a:ext cx="4876800" cy="2570678"/>
            <a:chOff x="304800" y="2057400"/>
            <a:chExt cx="4953000" cy="3042353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04800" y="2325688"/>
              <a:ext cx="4953000" cy="2266950"/>
              <a:chOff x="1296" y="1561"/>
              <a:chExt cx="3360" cy="1223"/>
            </a:xfrm>
          </p:grpSpPr>
          <p:sp>
            <p:nvSpPr>
              <p:cNvPr id="6" name="Freeform 22"/>
              <p:cNvSpPr>
                <a:spLocks/>
              </p:cNvSpPr>
              <p:nvPr/>
            </p:nvSpPr>
            <p:spPr bwMode="auto">
              <a:xfrm>
                <a:off x="3168" y="1612"/>
                <a:ext cx="1488" cy="1172"/>
              </a:xfrm>
              <a:custGeom>
                <a:avLst/>
                <a:gdLst>
                  <a:gd name="T0" fmla="*/ 25004 w 1276"/>
                  <a:gd name="T1" fmla="*/ 2354 h 1126"/>
                  <a:gd name="T2" fmla="*/ 2695 w 1276"/>
                  <a:gd name="T3" fmla="*/ 2194 h 1126"/>
                  <a:gd name="T4" fmla="*/ 8895 w 1276"/>
                  <a:gd name="T5" fmla="*/ 478 h 1126"/>
                  <a:gd name="T6" fmla="*/ 27594 w 1276"/>
                  <a:gd name="T7" fmla="*/ 0 h 1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6"/>
                  <a:gd name="T13" fmla="*/ 0 h 1126"/>
                  <a:gd name="T14" fmla="*/ 1276 w 1276"/>
                  <a:gd name="T15" fmla="*/ 1126 h 1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6" h="1126">
                    <a:moveTo>
                      <a:pt x="1156" y="1056"/>
                    </a:moveTo>
                    <a:cubicBezTo>
                      <a:pt x="984" y="1043"/>
                      <a:pt x="248" y="1126"/>
                      <a:pt x="124" y="986"/>
                    </a:cubicBezTo>
                    <a:cubicBezTo>
                      <a:pt x="0" y="846"/>
                      <a:pt x="220" y="379"/>
                      <a:pt x="412" y="214"/>
                    </a:cubicBezTo>
                    <a:cubicBezTo>
                      <a:pt x="604" y="50"/>
                      <a:pt x="940" y="25"/>
                      <a:pt x="1276" y="0"/>
                    </a:cubicBezTo>
                  </a:path>
                </a:pathLst>
              </a:custGeom>
              <a:noFill/>
              <a:ln w="63500">
                <a:solidFill>
                  <a:srgbClr val="C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23"/>
              <p:cNvSpPr>
                <a:spLocks/>
              </p:cNvSpPr>
              <p:nvPr/>
            </p:nvSpPr>
            <p:spPr bwMode="auto">
              <a:xfrm>
                <a:off x="1296" y="1561"/>
                <a:ext cx="1392" cy="1223"/>
              </a:xfrm>
              <a:custGeom>
                <a:avLst/>
                <a:gdLst>
                  <a:gd name="T0" fmla="*/ 679 w 1207"/>
                  <a:gd name="T1" fmla="*/ 2515 h 1175"/>
                  <a:gd name="T2" fmla="*/ 18287 w 1207"/>
                  <a:gd name="T3" fmla="*/ 2324 h 1175"/>
                  <a:gd name="T4" fmla="*/ 16368 w 1207"/>
                  <a:gd name="T5" fmla="*/ 750 h 1175"/>
                  <a:gd name="T6" fmla="*/ 0 w 1207"/>
                  <a:gd name="T7" fmla="*/ 0 h 1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7"/>
                  <a:gd name="T13" fmla="*/ 0 h 1175"/>
                  <a:gd name="T14" fmla="*/ 1207 w 1207"/>
                  <a:gd name="T15" fmla="*/ 1175 h 1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7" h="1175">
                    <a:moveTo>
                      <a:pt x="40" y="1128"/>
                    </a:moveTo>
                    <a:cubicBezTo>
                      <a:pt x="209" y="1115"/>
                      <a:pt x="905" y="1175"/>
                      <a:pt x="1056" y="1043"/>
                    </a:cubicBezTo>
                    <a:cubicBezTo>
                      <a:pt x="1207" y="911"/>
                      <a:pt x="1120" y="511"/>
                      <a:pt x="944" y="337"/>
                    </a:cubicBezTo>
                    <a:cubicBezTo>
                      <a:pt x="768" y="163"/>
                      <a:pt x="197" y="70"/>
                      <a:pt x="0" y="0"/>
                    </a:cubicBezTo>
                  </a:path>
                </a:pathLst>
              </a:custGeom>
              <a:noFill/>
              <a:ln w="63500">
                <a:solidFill>
                  <a:srgbClr val="C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710627" y="3416948"/>
              <a:ext cx="4466685" cy="1682805"/>
              <a:chOff x="1630" y="2160"/>
              <a:chExt cx="3031" cy="908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1876" y="2160"/>
                <a:ext cx="2064" cy="768"/>
                <a:chOff x="1876" y="2160"/>
                <a:chExt cx="2064" cy="768"/>
              </a:xfrm>
            </p:grpSpPr>
            <p:grpSp>
              <p:nvGrpSpPr>
                <p:cNvPr id="11" name="Group 8"/>
                <p:cNvGrpSpPr>
                  <a:grpSpLocks/>
                </p:cNvGrpSpPr>
                <p:nvPr/>
              </p:nvGrpSpPr>
              <p:grpSpPr bwMode="auto">
                <a:xfrm>
                  <a:off x="1876" y="2160"/>
                  <a:ext cx="2064" cy="768"/>
                  <a:chOff x="1876" y="2160"/>
                  <a:chExt cx="2064" cy="768"/>
                </a:xfrm>
              </p:grpSpPr>
              <p:sp>
                <p:nvSpPr>
                  <p:cNvPr id="20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876" y="2160"/>
                    <a:ext cx="2064" cy="76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21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92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2197" y="2304"/>
                  <a:ext cx="1536" cy="480"/>
                  <a:chOff x="2003" y="2160"/>
                  <a:chExt cx="2064" cy="768"/>
                </a:xfrm>
              </p:grpSpPr>
              <p:sp>
                <p:nvSpPr>
                  <p:cNvPr id="1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003" y="2160"/>
                    <a:ext cx="2064" cy="76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92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3"/>
                <p:cNvGrpSpPr>
                  <a:grpSpLocks/>
                </p:cNvGrpSpPr>
                <p:nvPr/>
              </p:nvGrpSpPr>
              <p:grpSpPr bwMode="auto">
                <a:xfrm>
                  <a:off x="2511" y="2448"/>
                  <a:ext cx="912" cy="192"/>
                  <a:chOff x="2075" y="2160"/>
                  <a:chExt cx="2064" cy="768"/>
                </a:xfrm>
              </p:grpSpPr>
              <p:sp>
                <p:nvSpPr>
                  <p:cNvPr id="1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075" y="2160"/>
                    <a:ext cx="2064" cy="76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92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30" y="2889"/>
                <a:ext cx="303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 dirty="0" smtClean="0">
                    <a:solidFill>
                      <a:srgbClr val="FF3300"/>
                    </a:solidFill>
                  </a:rPr>
                  <a:t>vortex </a:t>
                </a:r>
                <a:r>
                  <a:rPr lang="en-US" altLang="en-US" sz="1400" b="1" dirty="0">
                    <a:solidFill>
                      <a:srgbClr val="FF3300"/>
                    </a:solidFill>
                  </a:rPr>
                  <a:t>in gradient and thermal wind balances</a:t>
                </a:r>
              </a:p>
            </p:txBody>
          </p:sp>
        </p:grp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>
              <a:off x="2225675" y="2057400"/>
              <a:ext cx="1203325" cy="2579688"/>
              <a:chOff x="2496" y="1392"/>
              <a:chExt cx="816" cy="1392"/>
            </a:xfrm>
          </p:grpSpPr>
          <p:sp>
            <p:nvSpPr>
              <p:cNvPr id="24" name="Oval 38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5" name="Oval 39"/>
              <p:cNvSpPr>
                <a:spLocks noChangeArrowheads="1"/>
              </p:cNvSpPr>
              <p:nvPr/>
            </p:nvSpPr>
            <p:spPr bwMode="auto">
              <a:xfrm>
                <a:off x="2640" y="1632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6" name="Oval 40"/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8" name="Oval 42"/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9" name="Oval 43"/>
              <p:cNvSpPr>
                <a:spLocks noChangeArrowheads="1"/>
              </p:cNvSpPr>
              <p:nvPr/>
            </p:nvSpPr>
            <p:spPr bwMode="auto">
              <a:xfrm>
                <a:off x="3168" y="1536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48" cy="11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3810000" y="28956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ym typeface="Symbol" pitchFamily="18" charset="2"/>
                </a:rPr>
                <a:t>’ ~ e</a:t>
              </a:r>
              <a:r>
                <a:rPr lang="en-US" altLang="en-US" baseline="30000">
                  <a:sym typeface="Symbol" pitchFamily="18" charset="2"/>
                </a:rPr>
                <a:t>t</a:t>
              </a:r>
              <a:endParaRPr lang="en-US" altLang="en-US">
                <a:sym typeface="Symbol" pitchFamily="18" charset="2"/>
              </a:endParaRPr>
            </a:p>
          </p:txBody>
        </p:sp>
      </p:grp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5715000" y="1981200"/>
            <a:ext cx="31914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600" dirty="0"/>
              <a:t>The TC growth rate decreases with the storm size (</a:t>
            </a:r>
            <a:r>
              <a:rPr lang="en-US" altLang="en-US" sz="1600" i="1" dirty="0"/>
              <a:t>a</a:t>
            </a:r>
            <a:r>
              <a:rPr lang="en-US" altLang="en-US" sz="1600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600" dirty="0"/>
              <a:t>The larger the moist conversion to diabatic heating (</a:t>
            </a:r>
            <a:r>
              <a:rPr lang="en-US" altLang="en-US" sz="1600" i="1" dirty="0">
                <a:sym typeface="Symbol" pitchFamily="18" charset="2"/>
              </a:rPr>
              <a:t></a:t>
            </a:r>
            <a:r>
              <a:rPr lang="en-US" altLang="en-US" sz="1600" dirty="0"/>
              <a:t>) , the larger the growth rate would be;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FF0000"/>
                </a:solidFill>
              </a:rPr>
              <a:t>But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then is </a:t>
            </a:r>
            <a:r>
              <a:rPr lang="en-US" altLang="en-US" sz="1600" b="1" dirty="0">
                <a:solidFill>
                  <a:srgbClr val="FF0000"/>
                </a:solidFill>
              </a:rPr>
              <a:t>the TC growth rate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</a:rPr>
              <a:t>same for all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scales </a:t>
            </a:r>
            <a:r>
              <a:rPr lang="en-US" altLang="en-US" sz="1600" b="1" dirty="0">
                <a:solidFill>
                  <a:srgbClr val="FF0000"/>
                </a:solidFill>
              </a:rPr>
              <a:t>&lt; 100 km ???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738" y="4903113"/>
            <a:ext cx="8906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Kieu</a:t>
            </a:r>
            <a:r>
              <a:rPr lang="en-US" sz="2200" dirty="0" smtClean="0"/>
              <a:t> and Zhang (2009): Is the growth of SC the same as growth by PC?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323314" y="5284113"/>
            <a:ext cx="8811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Assume:  w ~ </a:t>
            </a:r>
            <a:r>
              <a:rPr lang="en-US" sz="2200" dirty="0" err="1" smtClean="0"/>
              <a:t>e</a:t>
            </a:r>
            <a:r>
              <a:rPr lang="en-US" sz="2200" baseline="30000" dirty="0" err="1" smtClean="0">
                <a:sym typeface="Symbol"/>
              </a:rPr>
              <a:t>t</a:t>
            </a:r>
            <a:r>
              <a:rPr lang="en-US" sz="2200" baseline="30000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, then v</a:t>
            </a:r>
            <a:r>
              <a:rPr lang="en-US" sz="2200" dirty="0" smtClean="0"/>
              <a:t> </a:t>
            </a:r>
            <a:r>
              <a:rPr lang="en-US" sz="2200" dirty="0"/>
              <a:t>~ </a:t>
            </a:r>
            <a:r>
              <a:rPr lang="en-US" sz="2200" dirty="0" err="1" smtClean="0"/>
              <a:t>exp</a:t>
            </a:r>
            <a:r>
              <a:rPr lang="en-US" sz="2200" dirty="0"/>
              <a:t>[</a:t>
            </a:r>
            <a:r>
              <a:rPr lang="en-US" sz="2200" dirty="0" err="1" smtClean="0"/>
              <a:t>e</a:t>
            </a:r>
            <a:r>
              <a:rPr lang="en-US" sz="2200" baseline="30000" dirty="0" err="1">
                <a:sym typeface="Symbol"/>
              </a:rPr>
              <a:t></a:t>
            </a:r>
            <a:r>
              <a:rPr lang="en-US" sz="2200" baseline="30000" dirty="0" err="1" smtClean="0">
                <a:sym typeface="Symbol"/>
              </a:rPr>
              <a:t>t</a:t>
            </a:r>
            <a:r>
              <a:rPr lang="en-US" sz="2200" dirty="0" smtClean="0">
                <a:sym typeface="Symbol"/>
              </a:rPr>
              <a:t>] -&gt; PC grows much faster than SC</a:t>
            </a:r>
            <a:endParaRPr lang="en-US" sz="2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990917" y="6036617"/>
            <a:ext cx="7171740" cy="461665"/>
            <a:chOff x="295860" y="6248400"/>
            <a:chExt cx="7171740" cy="461665"/>
          </a:xfrm>
        </p:grpSpPr>
        <p:grpSp>
          <p:nvGrpSpPr>
            <p:cNvPr id="3" name="Group 2"/>
            <p:cNvGrpSpPr/>
            <p:nvPr/>
          </p:nvGrpSpPr>
          <p:grpSpPr>
            <a:xfrm>
              <a:off x="295860" y="6248400"/>
              <a:ext cx="7171740" cy="461665"/>
              <a:chOff x="304800" y="5181600"/>
              <a:chExt cx="7171740" cy="46166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04800" y="5181600"/>
                <a:ext cx="2799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Top-hat profile for W</a:t>
                </a:r>
                <a:endParaRPr lang="en-US" sz="2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677455" y="5181600"/>
                <a:ext cx="2799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 -&gt; V -&gt; </a:t>
                </a:r>
                <a:r>
                  <a:rPr lang="en-US" sz="2400" dirty="0" smtClean="0">
                    <a:sym typeface="Symbol"/>
                  </a:rPr>
                  <a:t> -&gt; B -&gt; Q</a:t>
                </a:r>
                <a:endParaRPr lang="en-US" sz="2400" dirty="0"/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>
              <a:off x="3429000" y="6398567"/>
              <a:ext cx="762000" cy="2308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Hurricane-scale model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5011" y="20371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Continuity equation then gives: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1219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us </a:t>
            </a:r>
            <a:r>
              <a:rPr lang="en-US" dirty="0" smtClean="0"/>
              <a:t>start with the scale of vertical motion W, which can be regarded as the maximum vertical motion </a:t>
            </a:r>
            <a:r>
              <a:rPr lang="en-US" dirty="0" err="1" smtClean="0"/>
              <a:t>wihtin</a:t>
            </a:r>
            <a:r>
              <a:rPr lang="en-US" dirty="0" smtClean="0"/>
              <a:t> the eyewall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5011" y="3429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Tangential equation then gives: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" y="5029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momentum equation then gives: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8102"/>
            <a:ext cx="2794010" cy="6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51210" y="2743200"/>
            <a:ext cx="3565693" cy="610936"/>
            <a:chOff x="3251210" y="2743200"/>
            <a:chExt cx="3565693" cy="610936"/>
          </a:xfrm>
        </p:grpSpPr>
        <p:cxnSp>
          <p:nvCxnSpPr>
            <p:cNvPr id="5" name="Elbow Connector 4"/>
            <p:cNvCxnSpPr>
              <a:stCxn id="2050" idx="3"/>
            </p:cNvCxnSpPr>
            <p:nvPr/>
          </p:nvCxnSpPr>
          <p:spPr>
            <a:xfrm>
              <a:off x="3251210" y="2874251"/>
              <a:ext cx="1081680" cy="24994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32890" y="2743200"/>
                  <a:ext cx="2484013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≈−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𝑊𝑅</m:t>
                        </m:r>
                        <m:r>
                          <a:rPr lang="en-US" b="0" i="1" smtClean="0">
                            <a:latin typeface="Cambria Math"/>
                          </a:rPr>
                          <m:t>≡−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𝑊𝑅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890" y="2743200"/>
                  <a:ext cx="2484013" cy="610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62400"/>
            <a:ext cx="334735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Elbow Connector 18"/>
          <p:cNvCxnSpPr/>
          <p:nvPr/>
        </p:nvCxnSpPr>
        <p:spPr>
          <a:xfrm>
            <a:off x="3733800" y="4191000"/>
            <a:ext cx="1081680" cy="2499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038600"/>
            <a:ext cx="2143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96232" y="4495800"/>
                <a:ext cx="2109937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/>
                  <a:t>, Rossby #&gt;&gt;1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232" y="4495800"/>
                <a:ext cx="2109937" cy="487249"/>
              </a:xfrm>
              <a:prstGeom prst="rect">
                <a:avLst/>
              </a:prstGeom>
              <a:blipFill rotWithShape="1">
                <a:blip r:embed="rId7"/>
                <a:stretch>
                  <a:fillRect l="-578" r="-202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562600"/>
            <a:ext cx="2438401" cy="84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Elbow Connector 23"/>
          <p:cNvCxnSpPr/>
          <p:nvPr/>
        </p:nvCxnSpPr>
        <p:spPr>
          <a:xfrm>
            <a:off x="2767545" y="5918257"/>
            <a:ext cx="1081680" cy="2499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51283" y="5918257"/>
                <a:ext cx="1292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ΔΦ</m:t>
                      </m:r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83" y="5918257"/>
                <a:ext cx="129214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849A-89F7-4EBC-977A-A4287B7C4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15411</TotalTime>
  <Words>1740</Words>
  <Application>Microsoft Office PowerPoint</Application>
  <PresentationFormat>On-screen Show (4:3)</PresentationFormat>
  <Paragraphs>179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Hurricane Maximum Potential Intensity Equilibrium</vt:lpstr>
      <vt:lpstr>Outline</vt:lpstr>
      <vt:lpstr>Motivation</vt:lpstr>
      <vt:lpstr>Motivation</vt:lpstr>
      <vt:lpstr>Objectives</vt:lpstr>
      <vt:lpstr>Formulation </vt:lpstr>
      <vt:lpstr>Formulation </vt:lpstr>
      <vt:lpstr>Growth rate of tropical depression</vt:lpstr>
      <vt:lpstr>Hurricane-scale model</vt:lpstr>
      <vt:lpstr>Hurricane-scale model (Cont’d)</vt:lpstr>
      <vt:lpstr>Hurricane-scale model(Cont’d)</vt:lpstr>
      <vt:lpstr>HSD system: absence of radiative cooling</vt:lpstr>
      <vt:lpstr>Linear stability analysis: unstable node</vt:lpstr>
      <vt:lpstr>Linear stability analysis: MPI equilibrium</vt:lpstr>
      <vt:lpstr>Linear stability analysis: MPI equilibrium</vt:lpstr>
      <vt:lpstr>Linear stability analysis: initial error growth</vt:lpstr>
      <vt:lpstr>HSD system: presence of radiative cooling</vt:lpstr>
      <vt:lpstr>HSD system: presence of radiative cooling</vt:lpstr>
      <vt:lpstr>Conclusion</vt:lpstr>
      <vt:lpstr>PowerPoint Presentation</vt:lpstr>
      <vt:lpstr>Appendix</vt:lpstr>
      <vt:lpstr>Lorenz-63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Chanh Kieu</dc:creator>
  <cp:lastModifiedBy>Chanh Q. Kieu</cp:lastModifiedBy>
  <cp:revision>143</cp:revision>
  <dcterms:created xsi:type="dcterms:W3CDTF">2014-08-28T23:18:54Z</dcterms:created>
  <dcterms:modified xsi:type="dcterms:W3CDTF">2014-09-25T15:29:29Z</dcterms:modified>
</cp:coreProperties>
</file>