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73" r:id="rId3"/>
    <p:sldId id="274" r:id="rId4"/>
    <p:sldId id="275" r:id="rId5"/>
    <p:sldId id="276" r:id="rId6"/>
    <p:sldId id="287" r:id="rId7"/>
    <p:sldId id="257" r:id="rId8"/>
    <p:sldId id="259" r:id="rId9"/>
    <p:sldId id="283" r:id="rId10"/>
    <p:sldId id="265" r:id="rId11"/>
    <p:sldId id="284" r:id="rId12"/>
    <p:sldId id="285" r:id="rId13"/>
    <p:sldId id="286" r:id="rId14"/>
    <p:sldId id="293" r:id="rId15"/>
    <p:sldId id="266" r:id="rId16"/>
    <p:sldId id="288" r:id="rId17"/>
    <p:sldId id="267" r:id="rId18"/>
    <p:sldId id="268" r:id="rId19"/>
    <p:sldId id="269" r:id="rId20"/>
    <p:sldId id="271" r:id="rId21"/>
    <p:sldId id="272" r:id="rId22"/>
    <p:sldId id="296" r:id="rId23"/>
    <p:sldId id="294" r:id="rId24"/>
    <p:sldId id="277" r:id="rId25"/>
    <p:sldId id="289" r:id="rId26"/>
    <p:sldId id="291" r:id="rId27"/>
    <p:sldId id="290" r:id="rId28"/>
    <p:sldId id="295" r:id="rId29"/>
    <p:sldId id="292" r:id="rId30"/>
    <p:sldId id="282" r:id="rId31"/>
    <p:sldId id="278" r:id="rId32"/>
    <p:sldId id="279" r:id="rId33"/>
    <p:sldId id="280" r:id="rId34"/>
    <p:sldId id="281"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1416" y="-2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20EA66-2C11-4827-9513-1F9CD467E6C6}" type="datetimeFigureOut">
              <a:rPr lang="en-US" smtClean="0"/>
              <a:pPr/>
              <a:t>9/5/2013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DAA234-4D2E-4152-9447-A1959701C48A}" type="slidenum">
              <a:rPr lang="en-US" smtClean="0"/>
              <a:pPr/>
              <a:t>‹#›</a:t>
            </a:fld>
            <a:endParaRPr lang="en-US"/>
          </a:p>
        </p:txBody>
      </p:sp>
    </p:spTree>
    <p:extLst>
      <p:ext uri="{BB962C8B-B14F-4D97-AF65-F5344CB8AC3E}">
        <p14:creationId xmlns:p14="http://schemas.microsoft.com/office/powerpoint/2010/main" val="3509968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DAA234-4D2E-4152-9447-A1959701C48A}" type="slidenum">
              <a:rPr lang="en-US" smtClean="0"/>
              <a:pPr/>
              <a:t>13</a:t>
            </a:fld>
            <a:endParaRPr lang="en-US"/>
          </a:p>
        </p:txBody>
      </p:sp>
    </p:spTree>
    <p:extLst>
      <p:ext uri="{BB962C8B-B14F-4D97-AF65-F5344CB8AC3E}">
        <p14:creationId xmlns:p14="http://schemas.microsoft.com/office/powerpoint/2010/main" val="3107501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Vijay’s question about MYJ? Let see what next for retro runs</a:t>
            </a:r>
            <a:endParaRPr lang="en-US" dirty="0"/>
          </a:p>
        </p:txBody>
      </p:sp>
      <p:sp>
        <p:nvSpPr>
          <p:cNvPr id="4" name="Slide Number Placeholder 3"/>
          <p:cNvSpPr>
            <a:spLocks noGrp="1"/>
          </p:cNvSpPr>
          <p:nvPr>
            <p:ph type="sldNum" sz="quarter" idx="10"/>
          </p:nvPr>
        </p:nvSpPr>
        <p:spPr/>
        <p:txBody>
          <a:bodyPr/>
          <a:lstStyle/>
          <a:p>
            <a:fld id="{32DAA234-4D2E-4152-9447-A1959701C48A}" type="slidenum">
              <a:rPr lang="en-US" smtClean="0"/>
              <a:pPr/>
              <a:t>14</a:t>
            </a:fld>
            <a:endParaRPr lang="en-US"/>
          </a:p>
        </p:txBody>
      </p:sp>
    </p:spTree>
    <p:extLst>
      <p:ext uri="{BB962C8B-B14F-4D97-AF65-F5344CB8AC3E}">
        <p14:creationId xmlns:p14="http://schemas.microsoft.com/office/powerpoint/2010/main" val="2576299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DAA234-4D2E-4152-9447-A1959701C48A}" type="slidenum">
              <a:rPr lang="en-US" smtClean="0"/>
              <a:pPr/>
              <a:t>21</a:t>
            </a:fld>
            <a:endParaRPr lang="en-US"/>
          </a:p>
        </p:txBody>
      </p:sp>
    </p:spTree>
    <p:extLst>
      <p:ext uri="{BB962C8B-B14F-4D97-AF65-F5344CB8AC3E}">
        <p14:creationId xmlns:p14="http://schemas.microsoft.com/office/powerpoint/2010/main" val="1695037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 see what next for real-time runs</a:t>
            </a:r>
            <a:endParaRPr lang="en-US" dirty="0"/>
          </a:p>
        </p:txBody>
      </p:sp>
      <p:sp>
        <p:nvSpPr>
          <p:cNvPr id="4" name="Slide Number Placeholder 3"/>
          <p:cNvSpPr>
            <a:spLocks noGrp="1"/>
          </p:cNvSpPr>
          <p:nvPr>
            <p:ph type="sldNum" sz="quarter" idx="10"/>
          </p:nvPr>
        </p:nvSpPr>
        <p:spPr/>
        <p:txBody>
          <a:bodyPr/>
          <a:lstStyle/>
          <a:p>
            <a:fld id="{32DAA234-4D2E-4152-9447-A1959701C48A}" type="slidenum">
              <a:rPr lang="en-US" smtClean="0"/>
              <a:pPr/>
              <a:t>23</a:t>
            </a:fld>
            <a:endParaRPr lang="en-US"/>
          </a:p>
        </p:txBody>
      </p:sp>
    </p:spTree>
    <p:extLst>
      <p:ext uri="{BB962C8B-B14F-4D97-AF65-F5344CB8AC3E}">
        <p14:creationId xmlns:p14="http://schemas.microsoft.com/office/powerpoint/2010/main" val="2576299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HTG1 can neutralize the negative impacts of Thompson and RRTMG scheme. </a:t>
            </a:r>
            <a:endParaRPr lang="en-US" dirty="0"/>
          </a:p>
        </p:txBody>
      </p:sp>
      <p:sp>
        <p:nvSpPr>
          <p:cNvPr id="4" name="Slide Number Placeholder 3"/>
          <p:cNvSpPr>
            <a:spLocks noGrp="1"/>
          </p:cNvSpPr>
          <p:nvPr>
            <p:ph type="sldNum" sz="quarter" idx="10"/>
          </p:nvPr>
        </p:nvSpPr>
        <p:spPr/>
        <p:txBody>
          <a:bodyPr/>
          <a:lstStyle/>
          <a:p>
            <a:fld id="{32DAA234-4D2E-4152-9447-A1959701C48A}" type="slidenum">
              <a:rPr lang="en-US" smtClean="0"/>
              <a:pPr/>
              <a:t>25</a:t>
            </a:fld>
            <a:endParaRPr lang="en-US"/>
          </a:p>
        </p:txBody>
      </p:sp>
    </p:spTree>
    <p:extLst>
      <p:ext uri="{BB962C8B-B14F-4D97-AF65-F5344CB8AC3E}">
        <p14:creationId xmlns:p14="http://schemas.microsoft.com/office/powerpoint/2010/main" val="1132336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a lot more scientific</a:t>
            </a:r>
            <a:r>
              <a:rPr lang="en-US" baseline="0" dirty="0" smtClean="0"/>
              <a:t> questions and issues need to be addressed. Have only 30’ to present</a:t>
            </a:r>
            <a:r>
              <a:rPr lang="en-US" dirty="0" smtClean="0"/>
              <a:t> </a:t>
            </a:r>
            <a:endParaRPr lang="en-US" dirty="0"/>
          </a:p>
        </p:txBody>
      </p:sp>
      <p:sp>
        <p:nvSpPr>
          <p:cNvPr id="4" name="Slide Number Placeholder 3"/>
          <p:cNvSpPr>
            <a:spLocks noGrp="1"/>
          </p:cNvSpPr>
          <p:nvPr>
            <p:ph type="sldNum" sz="quarter" idx="10"/>
          </p:nvPr>
        </p:nvSpPr>
        <p:spPr/>
        <p:txBody>
          <a:bodyPr/>
          <a:lstStyle/>
          <a:p>
            <a:fld id="{32DAA234-4D2E-4152-9447-A1959701C48A}" type="slidenum">
              <a:rPr lang="en-US" smtClean="0"/>
              <a:pPr/>
              <a:t>29</a:t>
            </a:fld>
            <a:endParaRPr lang="en-US"/>
          </a:p>
        </p:txBody>
      </p:sp>
    </p:spTree>
    <p:extLst>
      <p:ext uri="{BB962C8B-B14F-4D97-AF65-F5344CB8AC3E}">
        <p14:creationId xmlns:p14="http://schemas.microsoft.com/office/powerpoint/2010/main" val="2576299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A3F394-1337-4059-B323-7D9C1327FC70}" type="datetime1">
              <a:rPr lang="en-US" smtClean="0"/>
              <a:pPr/>
              <a:t>9/5/2013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6409D-C1E2-4511-9119-538D589C6110}" type="slidenum">
              <a:rPr lang="en-US" smtClean="0"/>
              <a:pPr/>
              <a:t>‹#›</a:t>
            </a:fld>
            <a:endParaRPr lang="en-US"/>
          </a:p>
        </p:txBody>
      </p:sp>
    </p:spTree>
    <p:extLst>
      <p:ext uri="{BB962C8B-B14F-4D97-AF65-F5344CB8AC3E}">
        <p14:creationId xmlns:p14="http://schemas.microsoft.com/office/powerpoint/2010/main" val="1399503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F754AD-CBAA-453F-BA97-C74625C88528}" type="datetime1">
              <a:rPr lang="en-US" smtClean="0"/>
              <a:pPr/>
              <a:t>9/5/2013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6409D-C1E2-4511-9119-538D589C6110}" type="slidenum">
              <a:rPr lang="en-US" smtClean="0"/>
              <a:pPr/>
              <a:t>‹#›</a:t>
            </a:fld>
            <a:endParaRPr lang="en-US"/>
          </a:p>
        </p:txBody>
      </p:sp>
    </p:spTree>
    <p:extLst>
      <p:ext uri="{BB962C8B-B14F-4D97-AF65-F5344CB8AC3E}">
        <p14:creationId xmlns:p14="http://schemas.microsoft.com/office/powerpoint/2010/main" val="1892740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74A52E-0897-4659-8EC0-E880D558040D}" type="datetime1">
              <a:rPr lang="en-US" smtClean="0"/>
              <a:pPr/>
              <a:t>9/5/2013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6409D-C1E2-4511-9119-538D589C6110}" type="slidenum">
              <a:rPr lang="en-US" smtClean="0"/>
              <a:pPr/>
              <a:t>‹#›</a:t>
            </a:fld>
            <a:endParaRPr lang="en-US"/>
          </a:p>
        </p:txBody>
      </p:sp>
    </p:spTree>
    <p:extLst>
      <p:ext uri="{BB962C8B-B14F-4D97-AF65-F5344CB8AC3E}">
        <p14:creationId xmlns:p14="http://schemas.microsoft.com/office/powerpoint/2010/main" val="2370920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1E48E-22A7-4102-A11F-4FD70D032B2F}" type="datetime1">
              <a:rPr lang="en-US" smtClean="0"/>
              <a:pPr/>
              <a:t>9/5/2013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6409D-C1E2-4511-9119-538D589C6110}" type="slidenum">
              <a:rPr lang="en-US" smtClean="0"/>
              <a:pPr/>
              <a:t>‹#›</a:t>
            </a:fld>
            <a:endParaRPr lang="en-US"/>
          </a:p>
        </p:txBody>
      </p:sp>
    </p:spTree>
    <p:extLst>
      <p:ext uri="{BB962C8B-B14F-4D97-AF65-F5344CB8AC3E}">
        <p14:creationId xmlns:p14="http://schemas.microsoft.com/office/powerpoint/2010/main" val="4162665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F43B2C-8C0D-4B76-A2E8-7332882F02E9}" type="datetime1">
              <a:rPr lang="en-US" smtClean="0"/>
              <a:pPr/>
              <a:t>9/5/2013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6409D-C1E2-4511-9119-538D589C6110}" type="slidenum">
              <a:rPr lang="en-US" smtClean="0"/>
              <a:pPr/>
              <a:t>‹#›</a:t>
            </a:fld>
            <a:endParaRPr lang="en-US"/>
          </a:p>
        </p:txBody>
      </p:sp>
    </p:spTree>
    <p:extLst>
      <p:ext uri="{BB962C8B-B14F-4D97-AF65-F5344CB8AC3E}">
        <p14:creationId xmlns:p14="http://schemas.microsoft.com/office/powerpoint/2010/main" val="3510998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AE2129-A3F7-4725-B55D-650A749C2C52}" type="datetime1">
              <a:rPr lang="en-US" smtClean="0"/>
              <a:pPr/>
              <a:t>9/5/2013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46409D-C1E2-4511-9119-538D589C6110}" type="slidenum">
              <a:rPr lang="en-US" smtClean="0"/>
              <a:pPr/>
              <a:t>‹#›</a:t>
            </a:fld>
            <a:endParaRPr lang="en-US"/>
          </a:p>
        </p:txBody>
      </p:sp>
    </p:spTree>
    <p:extLst>
      <p:ext uri="{BB962C8B-B14F-4D97-AF65-F5344CB8AC3E}">
        <p14:creationId xmlns:p14="http://schemas.microsoft.com/office/powerpoint/2010/main" val="1723683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A475BD-7983-4979-9B71-95FD71D4A9F6}" type="datetime1">
              <a:rPr lang="en-US" smtClean="0"/>
              <a:pPr/>
              <a:t>9/5/2013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46409D-C1E2-4511-9119-538D589C6110}" type="slidenum">
              <a:rPr lang="en-US" smtClean="0"/>
              <a:pPr/>
              <a:t>‹#›</a:t>
            </a:fld>
            <a:endParaRPr lang="en-US"/>
          </a:p>
        </p:txBody>
      </p:sp>
    </p:spTree>
    <p:extLst>
      <p:ext uri="{BB962C8B-B14F-4D97-AF65-F5344CB8AC3E}">
        <p14:creationId xmlns:p14="http://schemas.microsoft.com/office/powerpoint/2010/main" val="3947355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A8F760-F89A-46D5-8C52-43462C69CF88}" type="datetime1">
              <a:rPr lang="en-US" smtClean="0"/>
              <a:pPr/>
              <a:t>9/5/2013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46409D-C1E2-4511-9119-538D589C6110}" type="slidenum">
              <a:rPr lang="en-US" smtClean="0"/>
              <a:pPr/>
              <a:t>‹#›</a:t>
            </a:fld>
            <a:endParaRPr lang="en-US"/>
          </a:p>
        </p:txBody>
      </p:sp>
    </p:spTree>
    <p:extLst>
      <p:ext uri="{BB962C8B-B14F-4D97-AF65-F5344CB8AC3E}">
        <p14:creationId xmlns:p14="http://schemas.microsoft.com/office/powerpoint/2010/main" val="3974459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DA8D93-A862-4DD9-BB88-608B6607D8E3}" type="datetime1">
              <a:rPr lang="en-US" smtClean="0"/>
              <a:pPr/>
              <a:t>9/5/2013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46409D-C1E2-4511-9119-538D589C6110}" type="slidenum">
              <a:rPr lang="en-US" smtClean="0"/>
              <a:pPr/>
              <a:t>‹#›</a:t>
            </a:fld>
            <a:endParaRPr lang="en-US"/>
          </a:p>
        </p:txBody>
      </p:sp>
    </p:spTree>
    <p:extLst>
      <p:ext uri="{BB962C8B-B14F-4D97-AF65-F5344CB8AC3E}">
        <p14:creationId xmlns:p14="http://schemas.microsoft.com/office/powerpoint/2010/main" val="3050763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B1F832-6A47-4682-B0A3-17C5B345830E}" type="datetime1">
              <a:rPr lang="en-US" smtClean="0"/>
              <a:pPr/>
              <a:t>9/5/2013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46409D-C1E2-4511-9119-538D589C6110}" type="slidenum">
              <a:rPr lang="en-US" smtClean="0"/>
              <a:pPr/>
              <a:t>‹#›</a:t>
            </a:fld>
            <a:endParaRPr lang="en-US"/>
          </a:p>
        </p:txBody>
      </p:sp>
    </p:spTree>
    <p:extLst>
      <p:ext uri="{BB962C8B-B14F-4D97-AF65-F5344CB8AC3E}">
        <p14:creationId xmlns:p14="http://schemas.microsoft.com/office/powerpoint/2010/main" val="1560232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AE0C1C-F6D3-454D-B7EE-5D89E7945377}" type="datetime1">
              <a:rPr lang="en-US" smtClean="0"/>
              <a:pPr/>
              <a:t>9/5/2013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46409D-C1E2-4511-9119-538D589C6110}" type="slidenum">
              <a:rPr lang="en-US" smtClean="0"/>
              <a:pPr/>
              <a:t>‹#›</a:t>
            </a:fld>
            <a:endParaRPr lang="en-US"/>
          </a:p>
        </p:txBody>
      </p:sp>
    </p:spTree>
    <p:extLst>
      <p:ext uri="{BB962C8B-B14F-4D97-AF65-F5344CB8AC3E}">
        <p14:creationId xmlns:p14="http://schemas.microsoft.com/office/powerpoint/2010/main" val="3845992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1074D5-9255-4795-935E-FF775B9F4E38}" type="datetime1">
              <a:rPr lang="en-US" smtClean="0"/>
              <a:pPr/>
              <a:t>9/5/2013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46409D-C1E2-4511-9119-538D589C6110}" type="slidenum">
              <a:rPr lang="en-US" smtClean="0"/>
              <a:pPr/>
              <a:t>‹#›</a:t>
            </a:fld>
            <a:endParaRPr lang="en-US"/>
          </a:p>
        </p:txBody>
      </p:sp>
    </p:spTree>
    <p:extLst>
      <p:ext uri="{BB962C8B-B14F-4D97-AF65-F5344CB8AC3E}">
        <p14:creationId xmlns:p14="http://schemas.microsoft.com/office/powerpoint/2010/main" val="2713552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www.emc.ncep.noaa.gov/gc_wmb/vxt/PARA/HTG1/index.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4660" y="2057400"/>
            <a:ext cx="8153400" cy="1450975"/>
          </a:xfrm>
        </p:spPr>
        <p:txBody>
          <a:bodyPr>
            <a:normAutofit/>
          </a:bodyPr>
          <a:lstStyle/>
          <a:p>
            <a:pPr algn="l"/>
            <a:r>
              <a:rPr lang="en-US" sz="3600" dirty="0" smtClean="0"/>
              <a:t>HWRF high resolution physics experiment</a:t>
            </a:r>
            <a:br>
              <a:rPr lang="en-US" sz="3600" dirty="0" smtClean="0"/>
            </a:br>
            <a:r>
              <a:rPr lang="en-US" sz="2700" i="1" dirty="0" smtClean="0"/>
              <a:t>HFIP Tiger physics team</a:t>
            </a:r>
            <a:endParaRPr lang="en-US" sz="2700" i="1" dirty="0"/>
          </a:p>
        </p:txBody>
      </p:sp>
      <p:sp>
        <p:nvSpPr>
          <p:cNvPr id="4" name="TextBox 3"/>
          <p:cNvSpPr txBox="1"/>
          <p:nvPr/>
        </p:nvSpPr>
        <p:spPr>
          <a:xfrm>
            <a:off x="685800" y="5791200"/>
            <a:ext cx="7543800" cy="707886"/>
          </a:xfrm>
          <a:prstGeom prst="rect">
            <a:avLst/>
          </a:prstGeom>
          <a:noFill/>
        </p:spPr>
        <p:txBody>
          <a:bodyPr wrap="square" rtlCol="0">
            <a:spAutoFit/>
          </a:bodyPr>
          <a:lstStyle/>
          <a:p>
            <a:r>
              <a:rPr lang="en-US" sz="2000" dirty="0" smtClean="0"/>
              <a:t>Chanh Kieu, Young Kwon, Vijay </a:t>
            </a:r>
            <a:r>
              <a:rPr lang="en-US" sz="2000" dirty="0" err="1" smtClean="0"/>
              <a:t>Tallapragada</a:t>
            </a:r>
            <a:r>
              <a:rPr lang="en-US" sz="2000" dirty="0"/>
              <a:t> </a:t>
            </a:r>
            <a:r>
              <a:rPr lang="en-US" sz="2000" dirty="0" smtClean="0"/>
              <a:t>(NCEP/EMC), and </a:t>
            </a:r>
          </a:p>
          <a:p>
            <a:r>
              <a:rPr lang="en-US" sz="2000" dirty="0" err="1" smtClean="0"/>
              <a:t>Jian</a:t>
            </a:r>
            <a:r>
              <a:rPr lang="en-US" sz="2000" dirty="0" smtClean="0"/>
              <a:t>-Wen </a:t>
            </a:r>
            <a:r>
              <a:rPr lang="en-US" sz="2000" dirty="0" err="1" smtClean="0"/>
              <a:t>Bao</a:t>
            </a:r>
            <a:r>
              <a:rPr lang="en-US" sz="2000" dirty="0" smtClean="0"/>
              <a:t> (ESRL)</a:t>
            </a:r>
            <a:endParaRPr lang="en-US" sz="2000" dirty="0"/>
          </a:p>
        </p:txBody>
      </p:sp>
      <p:sp>
        <p:nvSpPr>
          <p:cNvPr id="3" name="Slide Number Placeholder 2"/>
          <p:cNvSpPr>
            <a:spLocks noGrp="1"/>
          </p:cNvSpPr>
          <p:nvPr>
            <p:ph type="sldNum" sz="quarter" idx="12"/>
          </p:nvPr>
        </p:nvSpPr>
        <p:spPr/>
        <p:txBody>
          <a:bodyPr/>
          <a:lstStyle/>
          <a:p>
            <a:fld id="{CD46409D-C1E2-4511-9119-538D589C6110}" type="slidenum">
              <a:rPr lang="en-US" smtClean="0"/>
              <a:pPr/>
              <a:t>1</a:t>
            </a:fld>
            <a:endParaRPr lang="en-US"/>
          </a:p>
        </p:txBody>
      </p:sp>
    </p:spTree>
    <p:extLst>
      <p:ext uri="{BB962C8B-B14F-4D97-AF65-F5344CB8AC3E}">
        <p14:creationId xmlns:p14="http://schemas.microsoft.com/office/powerpoint/2010/main" val="31274298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60120"/>
            <a:ext cx="5885164" cy="566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73413" y="248478"/>
            <a:ext cx="8229600" cy="646331"/>
          </a:xfrm>
          <a:prstGeom prst="rect">
            <a:avLst/>
          </a:prstGeom>
          <a:noFill/>
        </p:spPr>
        <p:txBody>
          <a:bodyPr wrap="square" rtlCol="0">
            <a:spAutoFit/>
          </a:bodyPr>
          <a:lstStyle/>
          <a:p>
            <a:pPr algn="ctr"/>
            <a:r>
              <a:rPr lang="en-US" sz="3600" dirty="0" err="1"/>
              <a:t>L</a:t>
            </a:r>
            <a:r>
              <a:rPr lang="en-US" sz="3600" dirty="0" err="1" smtClean="0"/>
              <a:t>ongwave</a:t>
            </a:r>
            <a:r>
              <a:rPr lang="en-US" sz="3600" dirty="0" smtClean="0"/>
              <a:t> temperature tendency at z = 1</a:t>
            </a:r>
            <a:endParaRPr lang="en-US" sz="3600" dirty="0"/>
          </a:p>
        </p:txBody>
      </p:sp>
      <p:sp>
        <p:nvSpPr>
          <p:cNvPr id="6" name="TextBox 5"/>
          <p:cNvSpPr txBox="1"/>
          <p:nvPr/>
        </p:nvSpPr>
        <p:spPr>
          <a:xfrm>
            <a:off x="5867400" y="1295400"/>
            <a:ext cx="3048000" cy="3693319"/>
          </a:xfrm>
          <a:prstGeom prst="rect">
            <a:avLst/>
          </a:prstGeom>
          <a:noFill/>
        </p:spPr>
        <p:txBody>
          <a:bodyPr wrap="square" rtlCol="0">
            <a:spAutoFit/>
          </a:bodyPr>
          <a:lstStyle/>
          <a:p>
            <a:pPr marL="285750" indent="-285750">
              <a:buFontTx/>
              <a:buChar char="-"/>
            </a:pPr>
            <a:r>
              <a:rPr lang="en-US" dirty="0" smtClean="0"/>
              <a:t>Control </a:t>
            </a:r>
            <a:r>
              <a:rPr lang="en-US" dirty="0" err="1" smtClean="0"/>
              <a:t>exp</a:t>
            </a:r>
            <a:r>
              <a:rPr lang="en-US" dirty="0" smtClean="0"/>
              <a:t> tends to have much broader but weaker </a:t>
            </a:r>
            <a:r>
              <a:rPr lang="en-US" dirty="0" err="1" smtClean="0"/>
              <a:t>longwave</a:t>
            </a:r>
            <a:r>
              <a:rPr lang="en-US" dirty="0" smtClean="0"/>
              <a:t> tendency level 1 as compared to RRTMG/Thompson scheme</a:t>
            </a:r>
          </a:p>
          <a:p>
            <a:pPr marL="285750" indent="-285750">
              <a:buFontTx/>
              <a:buChar char="-"/>
            </a:pPr>
            <a:r>
              <a:rPr lang="en-US" dirty="0" smtClean="0"/>
              <a:t>RRTMG/Thompson </a:t>
            </a:r>
            <a:r>
              <a:rPr lang="en-US" dirty="0" err="1" smtClean="0"/>
              <a:t>exp</a:t>
            </a:r>
            <a:r>
              <a:rPr lang="en-US" dirty="0" smtClean="0"/>
              <a:t> shows consistently more compact core with larger </a:t>
            </a:r>
            <a:r>
              <a:rPr lang="en-US" dirty="0" err="1" smtClean="0"/>
              <a:t>longwave</a:t>
            </a:r>
            <a:r>
              <a:rPr lang="en-US" dirty="0" smtClean="0"/>
              <a:t> warming at all levels</a:t>
            </a:r>
          </a:p>
          <a:p>
            <a:pPr marL="285750" indent="-285750">
              <a:buFontTx/>
              <a:buChar char="-"/>
            </a:pPr>
            <a:endParaRPr lang="en-US" dirty="0" smtClean="0"/>
          </a:p>
          <a:p>
            <a:pPr marL="285750" indent="-285750">
              <a:buFontTx/>
              <a:buChar char="-"/>
            </a:pPr>
            <a:endParaRPr lang="en-US" dirty="0" smtClean="0"/>
          </a:p>
          <a:p>
            <a:pPr marL="285750" indent="-285750">
              <a:buFontTx/>
              <a:buChar char="-"/>
            </a:pPr>
            <a:endParaRPr lang="en-US" dirty="0" smtClean="0"/>
          </a:p>
        </p:txBody>
      </p:sp>
      <p:sp>
        <p:nvSpPr>
          <p:cNvPr id="9" name="TextBox 8"/>
          <p:cNvSpPr txBox="1"/>
          <p:nvPr/>
        </p:nvSpPr>
        <p:spPr>
          <a:xfrm>
            <a:off x="1752600" y="6488668"/>
            <a:ext cx="2438400" cy="369332"/>
          </a:xfrm>
          <a:prstGeom prst="rect">
            <a:avLst/>
          </a:prstGeom>
          <a:noFill/>
        </p:spPr>
        <p:txBody>
          <a:bodyPr wrap="square" rtlCol="0">
            <a:spAutoFit/>
          </a:bodyPr>
          <a:lstStyle/>
          <a:p>
            <a:pPr algn="ctr"/>
            <a:r>
              <a:rPr lang="en-US" dirty="0" smtClean="0"/>
              <a:t>T = 27 h </a:t>
            </a:r>
            <a:endParaRPr lang="en-US" dirty="0"/>
          </a:p>
        </p:txBody>
      </p:sp>
      <p:sp>
        <p:nvSpPr>
          <p:cNvPr id="3" name="Slide Number Placeholder 2"/>
          <p:cNvSpPr>
            <a:spLocks noGrp="1"/>
          </p:cNvSpPr>
          <p:nvPr>
            <p:ph type="sldNum" sz="quarter" idx="12"/>
          </p:nvPr>
        </p:nvSpPr>
        <p:spPr/>
        <p:txBody>
          <a:bodyPr/>
          <a:lstStyle/>
          <a:p>
            <a:fld id="{CD46409D-C1E2-4511-9119-538D589C6110}" type="slidenum">
              <a:rPr lang="en-US" smtClean="0"/>
              <a:pPr/>
              <a:t>10</a:t>
            </a:fld>
            <a:endParaRPr lang="en-US"/>
          </a:p>
        </p:txBody>
      </p:sp>
      <p:sp>
        <p:nvSpPr>
          <p:cNvPr id="14" name="TextBox 13"/>
          <p:cNvSpPr txBox="1"/>
          <p:nvPr/>
        </p:nvSpPr>
        <p:spPr>
          <a:xfrm>
            <a:off x="304800" y="1325582"/>
            <a:ext cx="1188819" cy="500241"/>
          </a:xfrm>
          <a:prstGeom prst="rect">
            <a:avLst/>
          </a:prstGeom>
          <a:noFill/>
        </p:spPr>
        <p:txBody>
          <a:bodyPr wrap="square" rtlCol="0">
            <a:spAutoFit/>
          </a:bodyPr>
          <a:lstStyle/>
          <a:p>
            <a:r>
              <a:rPr lang="en-US" sz="1400" b="1" dirty="0" smtClean="0"/>
              <a:t>control</a:t>
            </a:r>
            <a:endParaRPr lang="en-US" sz="1400" b="1" dirty="0"/>
          </a:p>
        </p:txBody>
      </p:sp>
      <p:sp>
        <p:nvSpPr>
          <p:cNvPr id="15" name="TextBox 14"/>
          <p:cNvSpPr txBox="1"/>
          <p:nvPr/>
        </p:nvSpPr>
        <p:spPr>
          <a:xfrm>
            <a:off x="3154581" y="1325582"/>
            <a:ext cx="1188819" cy="500241"/>
          </a:xfrm>
          <a:prstGeom prst="rect">
            <a:avLst/>
          </a:prstGeom>
          <a:noFill/>
        </p:spPr>
        <p:txBody>
          <a:bodyPr wrap="square" rtlCol="0">
            <a:spAutoFit/>
          </a:bodyPr>
          <a:lstStyle/>
          <a:p>
            <a:r>
              <a:rPr lang="en-US" sz="1400" b="1" dirty="0" smtClean="0"/>
              <a:t>MYJ</a:t>
            </a:r>
            <a:endParaRPr lang="en-US" sz="1400" b="1" dirty="0"/>
          </a:p>
        </p:txBody>
      </p:sp>
      <p:sp>
        <p:nvSpPr>
          <p:cNvPr id="16" name="TextBox 15"/>
          <p:cNvSpPr txBox="1"/>
          <p:nvPr/>
        </p:nvSpPr>
        <p:spPr>
          <a:xfrm>
            <a:off x="289362" y="4035623"/>
            <a:ext cx="2377638" cy="307777"/>
          </a:xfrm>
          <a:prstGeom prst="rect">
            <a:avLst/>
          </a:prstGeom>
          <a:noFill/>
        </p:spPr>
        <p:txBody>
          <a:bodyPr wrap="square" rtlCol="0">
            <a:spAutoFit/>
          </a:bodyPr>
          <a:lstStyle/>
          <a:p>
            <a:r>
              <a:rPr lang="en-US" sz="1400" b="1" dirty="0" err="1" smtClean="0"/>
              <a:t>Rrtmg+thompson+sas</a:t>
            </a:r>
            <a:endParaRPr lang="en-US" sz="1400" b="1" dirty="0"/>
          </a:p>
        </p:txBody>
      </p:sp>
      <p:sp>
        <p:nvSpPr>
          <p:cNvPr id="17" name="TextBox 16"/>
          <p:cNvSpPr txBox="1"/>
          <p:nvPr/>
        </p:nvSpPr>
        <p:spPr>
          <a:xfrm>
            <a:off x="3184962" y="4035623"/>
            <a:ext cx="2377638" cy="307777"/>
          </a:xfrm>
          <a:prstGeom prst="rect">
            <a:avLst/>
          </a:prstGeom>
          <a:noFill/>
        </p:spPr>
        <p:txBody>
          <a:bodyPr wrap="square" rtlCol="0">
            <a:spAutoFit/>
          </a:bodyPr>
          <a:lstStyle/>
          <a:p>
            <a:r>
              <a:rPr lang="en-US" sz="1400" b="1" dirty="0" err="1" smtClean="0"/>
              <a:t>Rrtmg+thompson+mesosas</a:t>
            </a:r>
            <a:endParaRPr lang="en-US" sz="1400" b="1" dirty="0"/>
          </a:p>
        </p:txBody>
      </p:sp>
    </p:spTree>
    <p:extLst>
      <p:ext uri="{BB962C8B-B14F-4D97-AF65-F5344CB8AC3E}">
        <p14:creationId xmlns:p14="http://schemas.microsoft.com/office/powerpoint/2010/main" val="7678538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60120"/>
            <a:ext cx="5943599" cy="566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73413" y="248478"/>
            <a:ext cx="8229600" cy="646331"/>
          </a:xfrm>
          <a:prstGeom prst="rect">
            <a:avLst/>
          </a:prstGeom>
          <a:noFill/>
        </p:spPr>
        <p:txBody>
          <a:bodyPr wrap="square" rtlCol="0">
            <a:spAutoFit/>
          </a:bodyPr>
          <a:lstStyle/>
          <a:p>
            <a:pPr algn="ctr"/>
            <a:r>
              <a:rPr lang="en-US" sz="3600" dirty="0" err="1"/>
              <a:t>L</a:t>
            </a:r>
            <a:r>
              <a:rPr lang="en-US" sz="3600" dirty="0" err="1" smtClean="0"/>
              <a:t>ongwave</a:t>
            </a:r>
            <a:r>
              <a:rPr lang="en-US" sz="3600" dirty="0" smtClean="0"/>
              <a:t> temperature tendency at z = 42</a:t>
            </a:r>
            <a:endParaRPr lang="en-US" sz="3600" dirty="0"/>
          </a:p>
        </p:txBody>
      </p:sp>
      <p:sp>
        <p:nvSpPr>
          <p:cNvPr id="6" name="TextBox 5"/>
          <p:cNvSpPr txBox="1"/>
          <p:nvPr/>
        </p:nvSpPr>
        <p:spPr>
          <a:xfrm>
            <a:off x="5867400" y="1295400"/>
            <a:ext cx="3048000" cy="3416320"/>
          </a:xfrm>
          <a:prstGeom prst="rect">
            <a:avLst/>
          </a:prstGeom>
          <a:noFill/>
        </p:spPr>
        <p:txBody>
          <a:bodyPr wrap="square" rtlCol="0">
            <a:spAutoFit/>
          </a:bodyPr>
          <a:lstStyle/>
          <a:p>
            <a:pPr marL="285750" indent="-285750">
              <a:buFontTx/>
              <a:buChar char="-"/>
            </a:pPr>
            <a:r>
              <a:rPr lang="en-US" dirty="0"/>
              <a:t>RRTMG/Thompson gives  stronger cooling at upper </a:t>
            </a:r>
            <a:r>
              <a:rPr lang="en-US" dirty="0" smtClean="0"/>
              <a:t>levels;</a:t>
            </a:r>
          </a:p>
          <a:p>
            <a:pPr marL="285750" indent="-285750">
              <a:buFontTx/>
              <a:buChar char="-"/>
            </a:pPr>
            <a:r>
              <a:rPr lang="en-US" dirty="0" smtClean="0"/>
              <a:t>Surprising that MYJ PBL can enhance some of upper level cooling even with the GFDL radiation scheme</a:t>
            </a:r>
          </a:p>
          <a:p>
            <a:pPr marL="285750" indent="-285750">
              <a:buFontTx/>
              <a:buChar char="-"/>
            </a:pPr>
            <a:r>
              <a:rPr lang="en-US" dirty="0" smtClean="0"/>
              <a:t>Control configuration lacks radiative cooling at upper level as reported preciously by Rob </a:t>
            </a:r>
            <a:r>
              <a:rPr lang="en-US" dirty="0" err="1" smtClean="0"/>
              <a:t>Fovell</a:t>
            </a:r>
            <a:endParaRPr lang="en-US" dirty="0" smtClean="0"/>
          </a:p>
          <a:p>
            <a:pPr marL="285750" indent="-285750">
              <a:buFontTx/>
              <a:buChar char="-"/>
            </a:pPr>
            <a:endParaRPr lang="en-US" dirty="0" smtClean="0"/>
          </a:p>
        </p:txBody>
      </p:sp>
      <p:sp>
        <p:nvSpPr>
          <p:cNvPr id="9" name="TextBox 8"/>
          <p:cNvSpPr txBox="1"/>
          <p:nvPr/>
        </p:nvSpPr>
        <p:spPr>
          <a:xfrm>
            <a:off x="1752600" y="6488668"/>
            <a:ext cx="2438400" cy="369332"/>
          </a:xfrm>
          <a:prstGeom prst="rect">
            <a:avLst/>
          </a:prstGeom>
          <a:noFill/>
        </p:spPr>
        <p:txBody>
          <a:bodyPr wrap="square" rtlCol="0">
            <a:spAutoFit/>
          </a:bodyPr>
          <a:lstStyle/>
          <a:p>
            <a:pPr algn="ctr"/>
            <a:r>
              <a:rPr lang="en-US" dirty="0" smtClean="0"/>
              <a:t>T = 27 h </a:t>
            </a:r>
            <a:endParaRPr lang="en-US" dirty="0"/>
          </a:p>
        </p:txBody>
      </p:sp>
      <p:sp>
        <p:nvSpPr>
          <p:cNvPr id="3" name="Slide Number Placeholder 2"/>
          <p:cNvSpPr>
            <a:spLocks noGrp="1"/>
          </p:cNvSpPr>
          <p:nvPr>
            <p:ph type="sldNum" sz="quarter" idx="12"/>
          </p:nvPr>
        </p:nvSpPr>
        <p:spPr/>
        <p:txBody>
          <a:bodyPr/>
          <a:lstStyle/>
          <a:p>
            <a:fld id="{CD46409D-C1E2-4511-9119-538D589C6110}" type="slidenum">
              <a:rPr lang="en-US" smtClean="0"/>
              <a:pPr/>
              <a:t>11</a:t>
            </a:fld>
            <a:endParaRPr lang="en-US"/>
          </a:p>
        </p:txBody>
      </p:sp>
      <p:sp>
        <p:nvSpPr>
          <p:cNvPr id="14" name="TextBox 13"/>
          <p:cNvSpPr txBox="1"/>
          <p:nvPr/>
        </p:nvSpPr>
        <p:spPr>
          <a:xfrm>
            <a:off x="304800" y="1325582"/>
            <a:ext cx="1188819" cy="500241"/>
          </a:xfrm>
          <a:prstGeom prst="rect">
            <a:avLst/>
          </a:prstGeom>
          <a:noFill/>
        </p:spPr>
        <p:txBody>
          <a:bodyPr wrap="square" rtlCol="0">
            <a:spAutoFit/>
          </a:bodyPr>
          <a:lstStyle/>
          <a:p>
            <a:r>
              <a:rPr lang="en-US" sz="1400" b="1" dirty="0" smtClean="0"/>
              <a:t>control</a:t>
            </a:r>
            <a:endParaRPr lang="en-US" sz="1400" b="1" dirty="0"/>
          </a:p>
        </p:txBody>
      </p:sp>
      <p:sp>
        <p:nvSpPr>
          <p:cNvPr id="15" name="TextBox 14"/>
          <p:cNvSpPr txBox="1"/>
          <p:nvPr/>
        </p:nvSpPr>
        <p:spPr>
          <a:xfrm>
            <a:off x="3154581" y="1325582"/>
            <a:ext cx="1188819" cy="500241"/>
          </a:xfrm>
          <a:prstGeom prst="rect">
            <a:avLst/>
          </a:prstGeom>
          <a:noFill/>
        </p:spPr>
        <p:txBody>
          <a:bodyPr wrap="square" rtlCol="0">
            <a:spAutoFit/>
          </a:bodyPr>
          <a:lstStyle/>
          <a:p>
            <a:r>
              <a:rPr lang="en-US" sz="1400" b="1" dirty="0" smtClean="0"/>
              <a:t>MYJ</a:t>
            </a:r>
            <a:endParaRPr lang="en-US" sz="1400" b="1" dirty="0"/>
          </a:p>
        </p:txBody>
      </p:sp>
      <p:sp>
        <p:nvSpPr>
          <p:cNvPr id="16" name="TextBox 15"/>
          <p:cNvSpPr txBox="1"/>
          <p:nvPr/>
        </p:nvSpPr>
        <p:spPr>
          <a:xfrm>
            <a:off x="289362" y="4035623"/>
            <a:ext cx="2377638" cy="307777"/>
          </a:xfrm>
          <a:prstGeom prst="rect">
            <a:avLst/>
          </a:prstGeom>
          <a:noFill/>
        </p:spPr>
        <p:txBody>
          <a:bodyPr wrap="square" rtlCol="0">
            <a:spAutoFit/>
          </a:bodyPr>
          <a:lstStyle/>
          <a:p>
            <a:r>
              <a:rPr lang="en-US" sz="1400" b="1" dirty="0" err="1" smtClean="0"/>
              <a:t>Rrtmg+thompson+sas</a:t>
            </a:r>
            <a:endParaRPr lang="en-US" sz="1400" b="1" dirty="0"/>
          </a:p>
        </p:txBody>
      </p:sp>
      <p:sp>
        <p:nvSpPr>
          <p:cNvPr id="17" name="TextBox 16"/>
          <p:cNvSpPr txBox="1"/>
          <p:nvPr/>
        </p:nvSpPr>
        <p:spPr>
          <a:xfrm>
            <a:off x="3184962" y="4035623"/>
            <a:ext cx="2377638" cy="307777"/>
          </a:xfrm>
          <a:prstGeom prst="rect">
            <a:avLst/>
          </a:prstGeom>
          <a:noFill/>
        </p:spPr>
        <p:txBody>
          <a:bodyPr wrap="square" rtlCol="0">
            <a:spAutoFit/>
          </a:bodyPr>
          <a:lstStyle/>
          <a:p>
            <a:r>
              <a:rPr lang="en-US" sz="1400" b="1" dirty="0" err="1" smtClean="0"/>
              <a:t>Rrtmg+thompson+mesosas</a:t>
            </a:r>
            <a:endParaRPr lang="en-US" sz="1400" b="1" dirty="0"/>
          </a:p>
        </p:txBody>
      </p:sp>
    </p:spTree>
    <p:extLst>
      <p:ext uri="{BB962C8B-B14F-4D97-AF65-F5344CB8AC3E}">
        <p14:creationId xmlns:p14="http://schemas.microsoft.com/office/powerpoint/2010/main" val="40564764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29" y="990600"/>
            <a:ext cx="6072072" cy="566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73413" y="248478"/>
            <a:ext cx="8229600" cy="646331"/>
          </a:xfrm>
          <a:prstGeom prst="rect">
            <a:avLst/>
          </a:prstGeom>
          <a:noFill/>
        </p:spPr>
        <p:txBody>
          <a:bodyPr wrap="square" rtlCol="0">
            <a:spAutoFit/>
          </a:bodyPr>
          <a:lstStyle/>
          <a:p>
            <a:pPr algn="ctr"/>
            <a:r>
              <a:rPr lang="en-US" sz="3600" dirty="0" smtClean="0"/>
              <a:t>Shortwave temperature tendency at z = 1</a:t>
            </a:r>
            <a:endParaRPr lang="en-US" sz="3600" dirty="0"/>
          </a:p>
        </p:txBody>
      </p:sp>
      <p:sp>
        <p:nvSpPr>
          <p:cNvPr id="6" name="TextBox 5"/>
          <p:cNvSpPr txBox="1"/>
          <p:nvPr/>
        </p:nvSpPr>
        <p:spPr>
          <a:xfrm>
            <a:off x="5867400" y="1295400"/>
            <a:ext cx="3048000" cy="3693319"/>
          </a:xfrm>
          <a:prstGeom prst="rect">
            <a:avLst/>
          </a:prstGeom>
          <a:noFill/>
        </p:spPr>
        <p:txBody>
          <a:bodyPr wrap="square" rtlCol="0">
            <a:spAutoFit/>
          </a:bodyPr>
          <a:lstStyle/>
          <a:p>
            <a:pPr marL="285750" indent="-285750">
              <a:buFontTx/>
              <a:buChar char="-"/>
            </a:pPr>
            <a:r>
              <a:rPr lang="en-US" dirty="0" smtClean="0"/>
              <a:t>Control </a:t>
            </a:r>
            <a:r>
              <a:rPr lang="en-US" dirty="0" err="1" smtClean="0"/>
              <a:t>exp</a:t>
            </a:r>
            <a:r>
              <a:rPr lang="en-US" dirty="0" smtClean="0"/>
              <a:t> tends to have larger shortwave tendency because of less cloud and thus receive more shortwave incoming; </a:t>
            </a:r>
          </a:p>
          <a:p>
            <a:pPr marL="285750" indent="-285750">
              <a:buFontTx/>
              <a:buChar char="-"/>
            </a:pPr>
            <a:r>
              <a:rPr lang="en-US" dirty="0" smtClean="0"/>
              <a:t>RRTMG/Thompson has weaker shortwave tendency as denser cloud appears to block the incoming shortwave </a:t>
            </a:r>
          </a:p>
          <a:p>
            <a:pPr marL="285750" indent="-285750">
              <a:buFontTx/>
              <a:buChar char="-"/>
            </a:pPr>
            <a:endParaRPr lang="en-US" dirty="0" smtClean="0"/>
          </a:p>
          <a:p>
            <a:pPr marL="285750" indent="-285750">
              <a:buFontTx/>
              <a:buChar char="-"/>
            </a:pPr>
            <a:endParaRPr lang="en-US" dirty="0" smtClean="0"/>
          </a:p>
          <a:p>
            <a:pPr marL="285750" indent="-285750">
              <a:buFontTx/>
              <a:buChar char="-"/>
            </a:pPr>
            <a:endParaRPr lang="en-US" dirty="0" smtClean="0"/>
          </a:p>
        </p:txBody>
      </p:sp>
      <p:sp>
        <p:nvSpPr>
          <p:cNvPr id="9" name="TextBox 8"/>
          <p:cNvSpPr txBox="1"/>
          <p:nvPr/>
        </p:nvSpPr>
        <p:spPr>
          <a:xfrm>
            <a:off x="1752600" y="6488668"/>
            <a:ext cx="2438400" cy="369332"/>
          </a:xfrm>
          <a:prstGeom prst="rect">
            <a:avLst/>
          </a:prstGeom>
          <a:noFill/>
        </p:spPr>
        <p:txBody>
          <a:bodyPr wrap="square" rtlCol="0">
            <a:spAutoFit/>
          </a:bodyPr>
          <a:lstStyle/>
          <a:p>
            <a:pPr algn="ctr"/>
            <a:r>
              <a:rPr lang="en-US" dirty="0" smtClean="0"/>
              <a:t>T = 27 h </a:t>
            </a:r>
            <a:endParaRPr lang="en-US" dirty="0"/>
          </a:p>
        </p:txBody>
      </p:sp>
      <p:sp>
        <p:nvSpPr>
          <p:cNvPr id="3" name="Slide Number Placeholder 2"/>
          <p:cNvSpPr>
            <a:spLocks noGrp="1"/>
          </p:cNvSpPr>
          <p:nvPr>
            <p:ph type="sldNum" sz="quarter" idx="12"/>
          </p:nvPr>
        </p:nvSpPr>
        <p:spPr/>
        <p:txBody>
          <a:bodyPr/>
          <a:lstStyle/>
          <a:p>
            <a:fld id="{CD46409D-C1E2-4511-9119-538D589C6110}" type="slidenum">
              <a:rPr lang="en-US" smtClean="0"/>
              <a:pPr/>
              <a:t>12</a:t>
            </a:fld>
            <a:endParaRPr lang="en-US"/>
          </a:p>
        </p:txBody>
      </p:sp>
      <p:sp>
        <p:nvSpPr>
          <p:cNvPr id="14" name="TextBox 13"/>
          <p:cNvSpPr txBox="1"/>
          <p:nvPr/>
        </p:nvSpPr>
        <p:spPr>
          <a:xfrm>
            <a:off x="304800" y="1325582"/>
            <a:ext cx="1188819" cy="500241"/>
          </a:xfrm>
          <a:prstGeom prst="rect">
            <a:avLst/>
          </a:prstGeom>
          <a:noFill/>
        </p:spPr>
        <p:txBody>
          <a:bodyPr wrap="square" rtlCol="0">
            <a:spAutoFit/>
          </a:bodyPr>
          <a:lstStyle/>
          <a:p>
            <a:r>
              <a:rPr lang="en-US" sz="1400" b="1" dirty="0" smtClean="0"/>
              <a:t>control</a:t>
            </a:r>
            <a:endParaRPr lang="en-US" sz="1400" b="1" dirty="0"/>
          </a:p>
        </p:txBody>
      </p:sp>
      <p:sp>
        <p:nvSpPr>
          <p:cNvPr id="15" name="TextBox 14"/>
          <p:cNvSpPr txBox="1"/>
          <p:nvPr/>
        </p:nvSpPr>
        <p:spPr>
          <a:xfrm>
            <a:off x="3154581" y="1325582"/>
            <a:ext cx="1188819" cy="500241"/>
          </a:xfrm>
          <a:prstGeom prst="rect">
            <a:avLst/>
          </a:prstGeom>
          <a:noFill/>
        </p:spPr>
        <p:txBody>
          <a:bodyPr wrap="square" rtlCol="0">
            <a:spAutoFit/>
          </a:bodyPr>
          <a:lstStyle/>
          <a:p>
            <a:r>
              <a:rPr lang="en-US" sz="1400" b="1" dirty="0" smtClean="0"/>
              <a:t>MYJ</a:t>
            </a:r>
            <a:endParaRPr lang="en-US" sz="1400" b="1" dirty="0"/>
          </a:p>
        </p:txBody>
      </p:sp>
      <p:sp>
        <p:nvSpPr>
          <p:cNvPr id="16" name="TextBox 15"/>
          <p:cNvSpPr txBox="1"/>
          <p:nvPr/>
        </p:nvSpPr>
        <p:spPr>
          <a:xfrm>
            <a:off x="289362" y="4035623"/>
            <a:ext cx="2377638" cy="307777"/>
          </a:xfrm>
          <a:prstGeom prst="rect">
            <a:avLst/>
          </a:prstGeom>
          <a:noFill/>
        </p:spPr>
        <p:txBody>
          <a:bodyPr wrap="square" rtlCol="0">
            <a:spAutoFit/>
          </a:bodyPr>
          <a:lstStyle/>
          <a:p>
            <a:r>
              <a:rPr lang="en-US" sz="1400" b="1" dirty="0" err="1" smtClean="0"/>
              <a:t>Rrtmg+thompson+sas</a:t>
            </a:r>
            <a:endParaRPr lang="en-US" sz="1400" b="1" dirty="0"/>
          </a:p>
        </p:txBody>
      </p:sp>
      <p:sp>
        <p:nvSpPr>
          <p:cNvPr id="17" name="TextBox 16"/>
          <p:cNvSpPr txBox="1"/>
          <p:nvPr/>
        </p:nvSpPr>
        <p:spPr>
          <a:xfrm>
            <a:off x="3184962" y="4035623"/>
            <a:ext cx="2377638" cy="307777"/>
          </a:xfrm>
          <a:prstGeom prst="rect">
            <a:avLst/>
          </a:prstGeom>
          <a:noFill/>
        </p:spPr>
        <p:txBody>
          <a:bodyPr wrap="square" rtlCol="0">
            <a:spAutoFit/>
          </a:bodyPr>
          <a:lstStyle/>
          <a:p>
            <a:r>
              <a:rPr lang="en-US" sz="1400" b="1" dirty="0" err="1" smtClean="0"/>
              <a:t>Rrtmg+thompson+mesosas</a:t>
            </a:r>
            <a:endParaRPr lang="en-US" sz="1400" b="1" dirty="0"/>
          </a:p>
        </p:txBody>
      </p:sp>
    </p:spTree>
    <p:extLst>
      <p:ext uri="{BB962C8B-B14F-4D97-AF65-F5344CB8AC3E}">
        <p14:creationId xmlns:p14="http://schemas.microsoft.com/office/powerpoint/2010/main" val="40504234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1" y="1004054"/>
            <a:ext cx="6019800" cy="566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73413" y="248478"/>
            <a:ext cx="8229600" cy="646331"/>
          </a:xfrm>
          <a:prstGeom prst="rect">
            <a:avLst/>
          </a:prstGeom>
          <a:noFill/>
        </p:spPr>
        <p:txBody>
          <a:bodyPr wrap="square" rtlCol="0">
            <a:spAutoFit/>
          </a:bodyPr>
          <a:lstStyle/>
          <a:p>
            <a:pPr algn="ctr"/>
            <a:r>
              <a:rPr lang="en-US" sz="3600" dirty="0" smtClean="0"/>
              <a:t>Shortwave temperature tendency at z = 42</a:t>
            </a:r>
            <a:endParaRPr lang="en-US" sz="3600" dirty="0"/>
          </a:p>
        </p:txBody>
      </p:sp>
      <p:sp>
        <p:nvSpPr>
          <p:cNvPr id="6" name="TextBox 5"/>
          <p:cNvSpPr txBox="1"/>
          <p:nvPr/>
        </p:nvSpPr>
        <p:spPr>
          <a:xfrm>
            <a:off x="5867400" y="1295400"/>
            <a:ext cx="3048000" cy="3416320"/>
          </a:xfrm>
          <a:prstGeom prst="rect">
            <a:avLst/>
          </a:prstGeom>
          <a:noFill/>
        </p:spPr>
        <p:txBody>
          <a:bodyPr wrap="square" rtlCol="0">
            <a:spAutoFit/>
          </a:bodyPr>
          <a:lstStyle/>
          <a:p>
            <a:pPr marL="285750" indent="-285750">
              <a:buFontTx/>
              <a:buChar char="-"/>
            </a:pPr>
            <a:r>
              <a:rPr lang="en-US" dirty="0" smtClean="0"/>
              <a:t>At higher level, shortwave fluxes in CTL or MYJ both larger than the RRTMG due to the larger transmittance of the atmosphere layer (less cloud !)</a:t>
            </a:r>
          </a:p>
          <a:p>
            <a:pPr marL="285750" indent="-285750">
              <a:buFontTx/>
              <a:buChar char="-"/>
            </a:pPr>
            <a:r>
              <a:rPr lang="en-US" dirty="0" smtClean="0"/>
              <a:t>SAS or meso-SAS does not show much changes in the shortwave tendency!</a:t>
            </a:r>
          </a:p>
          <a:p>
            <a:pPr marL="285750" indent="-285750">
              <a:buFontTx/>
              <a:buChar char="-"/>
            </a:pPr>
            <a:endParaRPr lang="en-US" dirty="0" smtClean="0"/>
          </a:p>
          <a:p>
            <a:pPr marL="285750" indent="-285750">
              <a:buFontTx/>
              <a:buChar char="-"/>
            </a:pPr>
            <a:endParaRPr lang="en-US" dirty="0" smtClean="0"/>
          </a:p>
          <a:p>
            <a:pPr marL="285750" indent="-285750">
              <a:buFontTx/>
              <a:buChar char="-"/>
            </a:pPr>
            <a:endParaRPr lang="en-US" dirty="0" smtClean="0"/>
          </a:p>
        </p:txBody>
      </p:sp>
      <p:sp>
        <p:nvSpPr>
          <p:cNvPr id="9" name="TextBox 8"/>
          <p:cNvSpPr txBox="1"/>
          <p:nvPr/>
        </p:nvSpPr>
        <p:spPr>
          <a:xfrm>
            <a:off x="1752600" y="6488668"/>
            <a:ext cx="2438400" cy="369332"/>
          </a:xfrm>
          <a:prstGeom prst="rect">
            <a:avLst/>
          </a:prstGeom>
          <a:noFill/>
        </p:spPr>
        <p:txBody>
          <a:bodyPr wrap="square" rtlCol="0">
            <a:spAutoFit/>
          </a:bodyPr>
          <a:lstStyle/>
          <a:p>
            <a:pPr algn="ctr"/>
            <a:r>
              <a:rPr lang="en-US" dirty="0" smtClean="0"/>
              <a:t>T = 27 h </a:t>
            </a:r>
            <a:endParaRPr lang="en-US" dirty="0"/>
          </a:p>
        </p:txBody>
      </p:sp>
      <p:sp>
        <p:nvSpPr>
          <p:cNvPr id="3" name="Slide Number Placeholder 2"/>
          <p:cNvSpPr>
            <a:spLocks noGrp="1"/>
          </p:cNvSpPr>
          <p:nvPr>
            <p:ph type="sldNum" sz="quarter" idx="12"/>
          </p:nvPr>
        </p:nvSpPr>
        <p:spPr/>
        <p:txBody>
          <a:bodyPr/>
          <a:lstStyle/>
          <a:p>
            <a:fld id="{CD46409D-C1E2-4511-9119-538D589C6110}" type="slidenum">
              <a:rPr lang="en-US" smtClean="0"/>
              <a:pPr/>
              <a:t>13</a:t>
            </a:fld>
            <a:endParaRPr lang="en-US"/>
          </a:p>
        </p:txBody>
      </p:sp>
      <p:sp>
        <p:nvSpPr>
          <p:cNvPr id="14" name="TextBox 13"/>
          <p:cNvSpPr txBox="1"/>
          <p:nvPr/>
        </p:nvSpPr>
        <p:spPr>
          <a:xfrm>
            <a:off x="304800" y="1325582"/>
            <a:ext cx="1188819" cy="500241"/>
          </a:xfrm>
          <a:prstGeom prst="rect">
            <a:avLst/>
          </a:prstGeom>
          <a:noFill/>
        </p:spPr>
        <p:txBody>
          <a:bodyPr wrap="square" rtlCol="0">
            <a:spAutoFit/>
          </a:bodyPr>
          <a:lstStyle/>
          <a:p>
            <a:r>
              <a:rPr lang="en-US" sz="1400" b="1" dirty="0" smtClean="0"/>
              <a:t>control</a:t>
            </a:r>
            <a:endParaRPr lang="en-US" sz="1400" b="1" dirty="0"/>
          </a:p>
        </p:txBody>
      </p:sp>
      <p:sp>
        <p:nvSpPr>
          <p:cNvPr id="15" name="TextBox 14"/>
          <p:cNvSpPr txBox="1"/>
          <p:nvPr/>
        </p:nvSpPr>
        <p:spPr>
          <a:xfrm>
            <a:off x="3154581" y="1325582"/>
            <a:ext cx="1188819" cy="500241"/>
          </a:xfrm>
          <a:prstGeom prst="rect">
            <a:avLst/>
          </a:prstGeom>
          <a:noFill/>
        </p:spPr>
        <p:txBody>
          <a:bodyPr wrap="square" rtlCol="0">
            <a:spAutoFit/>
          </a:bodyPr>
          <a:lstStyle/>
          <a:p>
            <a:r>
              <a:rPr lang="en-US" sz="1400" b="1" dirty="0" smtClean="0"/>
              <a:t>MYJ</a:t>
            </a:r>
            <a:endParaRPr lang="en-US" sz="1400" b="1" dirty="0"/>
          </a:p>
        </p:txBody>
      </p:sp>
      <p:sp>
        <p:nvSpPr>
          <p:cNvPr id="16" name="TextBox 15"/>
          <p:cNvSpPr txBox="1"/>
          <p:nvPr/>
        </p:nvSpPr>
        <p:spPr>
          <a:xfrm>
            <a:off x="289362" y="4035623"/>
            <a:ext cx="2377638" cy="307777"/>
          </a:xfrm>
          <a:prstGeom prst="rect">
            <a:avLst/>
          </a:prstGeom>
          <a:noFill/>
        </p:spPr>
        <p:txBody>
          <a:bodyPr wrap="square" rtlCol="0">
            <a:spAutoFit/>
          </a:bodyPr>
          <a:lstStyle/>
          <a:p>
            <a:r>
              <a:rPr lang="en-US" sz="1400" b="1" dirty="0" err="1" smtClean="0"/>
              <a:t>Rrtmg+thompson+sas</a:t>
            </a:r>
            <a:endParaRPr lang="en-US" sz="1400" b="1" dirty="0"/>
          </a:p>
        </p:txBody>
      </p:sp>
      <p:sp>
        <p:nvSpPr>
          <p:cNvPr id="17" name="TextBox 16"/>
          <p:cNvSpPr txBox="1"/>
          <p:nvPr/>
        </p:nvSpPr>
        <p:spPr>
          <a:xfrm>
            <a:off x="3184962" y="4035623"/>
            <a:ext cx="2377638" cy="307777"/>
          </a:xfrm>
          <a:prstGeom prst="rect">
            <a:avLst/>
          </a:prstGeom>
          <a:noFill/>
        </p:spPr>
        <p:txBody>
          <a:bodyPr wrap="square" rtlCol="0">
            <a:spAutoFit/>
          </a:bodyPr>
          <a:lstStyle/>
          <a:p>
            <a:r>
              <a:rPr lang="en-US" sz="1400" b="1" dirty="0" err="1" smtClean="0"/>
              <a:t>Rrtmg+thompson+mesosas</a:t>
            </a:r>
            <a:endParaRPr lang="en-US" sz="1400" b="1" dirty="0"/>
          </a:p>
        </p:txBody>
      </p:sp>
    </p:spTree>
    <p:extLst>
      <p:ext uri="{BB962C8B-B14F-4D97-AF65-F5344CB8AC3E}">
        <p14:creationId xmlns:p14="http://schemas.microsoft.com/office/powerpoint/2010/main" val="1975958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914400"/>
          </a:xfrm>
        </p:spPr>
        <p:txBody>
          <a:bodyPr>
            <a:normAutofit/>
          </a:bodyPr>
          <a:lstStyle/>
          <a:p>
            <a:r>
              <a:rPr lang="en-US" sz="3600" dirty="0" smtClean="0">
                <a:solidFill>
                  <a:srgbClr val="FF0000"/>
                </a:solidFill>
              </a:rPr>
              <a:t>Lessons learned from idealized </a:t>
            </a:r>
            <a:r>
              <a:rPr lang="en-US" sz="3600" dirty="0" err="1" smtClean="0">
                <a:solidFill>
                  <a:srgbClr val="FF0000"/>
                </a:solidFill>
              </a:rPr>
              <a:t>exps</a:t>
            </a:r>
            <a:r>
              <a:rPr lang="en-US" sz="3600" dirty="0" smtClean="0">
                <a:solidFill>
                  <a:srgbClr val="FF0000"/>
                </a:solidFill>
              </a:rPr>
              <a:t>:</a:t>
            </a:r>
            <a:endParaRPr lang="en-US" sz="3600" dirty="0">
              <a:solidFill>
                <a:srgbClr val="FF0000"/>
              </a:solidFill>
            </a:endParaRPr>
          </a:p>
        </p:txBody>
      </p:sp>
      <p:sp>
        <p:nvSpPr>
          <p:cNvPr id="3" name="Slide Number Placeholder 2"/>
          <p:cNvSpPr>
            <a:spLocks noGrp="1"/>
          </p:cNvSpPr>
          <p:nvPr>
            <p:ph type="sldNum" sz="quarter" idx="12"/>
          </p:nvPr>
        </p:nvSpPr>
        <p:spPr/>
        <p:txBody>
          <a:bodyPr/>
          <a:lstStyle/>
          <a:p>
            <a:fld id="{CD46409D-C1E2-4511-9119-538D589C6110}" type="slidenum">
              <a:rPr lang="en-US" smtClean="0"/>
              <a:pPr/>
              <a:t>14</a:t>
            </a:fld>
            <a:endParaRPr lang="en-US"/>
          </a:p>
        </p:txBody>
      </p:sp>
      <p:sp>
        <p:nvSpPr>
          <p:cNvPr id="4" name="TextBox 3"/>
          <p:cNvSpPr txBox="1"/>
          <p:nvPr/>
        </p:nvSpPr>
        <p:spPr>
          <a:xfrm>
            <a:off x="609600" y="1752600"/>
            <a:ext cx="807720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RRTMG and Thompson schemes produce </a:t>
            </a:r>
            <a:r>
              <a:rPr lang="en-US" sz="2800" dirty="0"/>
              <a:t>stronger storms, more </a:t>
            </a:r>
            <a:r>
              <a:rPr lang="en-US" sz="2800" dirty="0" smtClean="0"/>
              <a:t>cloud content </a:t>
            </a:r>
            <a:r>
              <a:rPr lang="en-US" sz="2800" dirty="0"/>
              <a:t>at upper </a:t>
            </a:r>
            <a:r>
              <a:rPr lang="en-US" sz="2800" dirty="0" smtClean="0"/>
              <a:t>levels, but more </a:t>
            </a:r>
            <a:r>
              <a:rPr lang="en-US" sz="2800" dirty="0"/>
              <a:t>compact storm </a:t>
            </a:r>
            <a:r>
              <a:rPr lang="en-US" sz="2800" dirty="0" smtClean="0"/>
              <a:t>structure;</a:t>
            </a:r>
          </a:p>
          <a:p>
            <a:pPr marL="285750" indent="-285750">
              <a:buFont typeface="Arial" panose="020B0604020202020204" pitchFamily="34" charset="0"/>
              <a:buChar char="•"/>
            </a:pPr>
            <a:r>
              <a:rPr lang="en-US" sz="2800" dirty="0" smtClean="0"/>
              <a:t>MYJ gives a stronger storm despite larger horizontal diffusion?</a:t>
            </a:r>
          </a:p>
          <a:p>
            <a:pPr marL="285750" indent="-285750">
              <a:buFont typeface="Arial" panose="020B0604020202020204" pitchFamily="34" charset="0"/>
              <a:buChar char="•"/>
            </a:pPr>
            <a:r>
              <a:rPr lang="en-US" sz="2800" dirty="0" smtClean="0"/>
              <a:t>MYJ impacts to radiation appear to be more profound as it can reach at upper levels via cloud types/coverage</a:t>
            </a:r>
            <a:r>
              <a:rPr lang="en-US" sz="2800" dirty="0"/>
              <a:t>?</a:t>
            </a:r>
            <a:r>
              <a:rPr lang="en-US" sz="2800" dirty="0" smtClean="0"/>
              <a:t> </a:t>
            </a:r>
            <a:endParaRPr lang="en-US" sz="2800" dirty="0"/>
          </a:p>
        </p:txBody>
      </p:sp>
    </p:spTree>
    <p:extLst>
      <p:ext uri="{BB962C8B-B14F-4D97-AF65-F5344CB8AC3E}">
        <p14:creationId xmlns:p14="http://schemas.microsoft.com/office/powerpoint/2010/main" val="29269538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High-resolution physics: retrospective experiments</a:t>
            </a:r>
            <a:endParaRPr lang="en-US" dirty="0"/>
          </a:p>
        </p:txBody>
      </p:sp>
      <p:sp>
        <p:nvSpPr>
          <p:cNvPr id="4" name="Slide Number Placeholder 3"/>
          <p:cNvSpPr>
            <a:spLocks noGrp="1"/>
          </p:cNvSpPr>
          <p:nvPr>
            <p:ph type="sldNum" sz="quarter" idx="12"/>
          </p:nvPr>
        </p:nvSpPr>
        <p:spPr/>
        <p:txBody>
          <a:bodyPr/>
          <a:lstStyle/>
          <a:p>
            <a:fld id="{CD46409D-C1E2-4511-9119-538D589C6110}" type="slidenum">
              <a:rPr lang="en-US" smtClean="0"/>
              <a:pPr/>
              <a:t>15</a:t>
            </a:fld>
            <a:endParaRPr lang="en-US"/>
          </a:p>
        </p:txBody>
      </p:sp>
    </p:spTree>
    <p:extLst>
      <p:ext uri="{BB962C8B-B14F-4D97-AF65-F5344CB8AC3E}">
        <p14:creationId xmlns:p14="http://schemas.microsoft.com/office/powerpoint/2010/main" val="8259084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7568" y="304800"/>
            <a:ext cx="7620000" cy="707886"/>
          </a:xfrm>
          <a:prstGeom prst="rect">
            <a:avLst/>
          </a:prstGeom>
          <a:noFill/>
        </p:spPr>
        <p:txBody>
          <a:bodyPr wrap="square" rtlCol="0">
            <a:spAutoFit/>
          </a:bodyPr>
          <a:lstStyle/>
          <a:p>
            <a:pPr algn="ctr"/>
            <a:r>
              <a:rPr lang="en-US" sz="4000" dirty="0" smtClean="0"/>
              <a:t>Retrospective configuration</a:t>
            </a:r>
            <a:endParaRPr lang="en-US" sz="4000" dirty="0"/>
          </a:p>
        </p:txBody>
      </p:sp>
      <p:sp>
        <p:nvSpPr>
          <p:cNvPr id="2" name="Slide Number Placeholder 1"/>
          <p:cNvSpPr>
            <a:spLocks noGrp="1"/>
          </p:cNvSpPr>
          <p:nvPr>
            <p:ph type="sldNum" sz="quarter" idx="12"/>
          </p:nvPr>
        </p:nvSpPr>
        <p:spPr/>
        <p:txBody>
          <a:bodyPr/>
          <a:lstStyle/>
          <a:p>
            <a:fld id="{CD46409D-C1E2-4511-9119-538D589C6110}" type="slidenum">
              <a:rPr lang="en-US" smtClean="0"/>
              <a:pPr/>
              <a:t>16</a:t>
            </a:fld>
            <a:endParaRPr lang="en-US"/>
          </a:p>
        </p:txBody>
      </p:sp>
      <p:sp>
        <p:nvSpPr>
          <p:cNvPr id="3" name="Rectangle 2"/>
          <p:cNvSpPr/>
          <p:nvPr/>
        </p:nvSpPr>
        <p:spPr>
          <a:xfrm>
            <a:off x="600740" y="1143000"/>
            <a:ext cx="8162260" cy="6093976"/>
          </a:xfrm>
          <a:prstGeom prst="rect">
            <a:avLst/>
          </a:prstGeom>
        </p:spPr>
        <p:txBody>
          <a:bodyPr wrap="square">
            <a:spAutoFit/>
          </a:bodyPr>
          <a:lstStyle/>
          <a:p>
            <a:pPr marL="285750" indent="-285750">
              <a:buFont typeface="Arial" panose="020B0604020202020204" pitchFamily="34" charset="0"/>
              <a:buChar char="•"/>
            </a:pPr>
            <a:r>
              <a:rPr lang="en-US" sz="2600" dirty="0" smtClean="0"/>
              <a:t>FY2013 configuration (checked out on 21 June 2013);</a:t>
            </a:r>
          </a:p>
          <a:p>
            <a:pPr marL="285750" indent="-285750">
              <a:buFont typeface="Arial" panose="020B0604020202020204" pitchFamily="34" charset="0"/>
              <a:buChar char="•"/>
            </a:pPr>
            <a:r>
              <a:rPr lang="en-US" sz="2600" dirty="0" smtClean="0"/>
              <a:t>Test with 2 storms; one is an ocean-storm only (Leslie 2012) and the other is a landfalling storm (</a:t>
            </a:r>
            <a:r>
              <a:rPr lang="en-US" sz="2600" dirty="0" err="1" smtClean="0"/>
              <a:t>Issac</a:t>
            </a:r>
            <a:r>
              <a:rPr lang="en-US" sz="2600" dirty="0" smtClean="0"/>
              <a:t> 2012);</a:t>
            </a:r>
          </a:p>
          <a:p>
            <a:pPr marL="285750" indent="-285750">
              <a:buFont typeface="Arial" panose="020B0604020202020204" pitchFamily="34" charset="0"/>
              <a:buChar char="•"/>
            </a:pPr>
            <a:r>
              <a:rPr lang="en-US" sz="2600" dirty="0" smtClean="0"/>
              <a:t>Four experiments were conducted </a:t>
            </a:r>
          </a:p>
          <a:p>
            <a:r>
              <a:rPr lang="en-US" sz="2600" dirty="0"/>
              <a:t> </a:t>
            </a:r>
            <a:r>
              <a:rPr lang="en-US" sz="2600" dirty="0" smtClean="0"/>
              <a:t>   1. HTG1: all new physics options included (no meso-</a:t>
            </a:r>
            <a:r>
              <a:rPr lang="en-US" sz="2600" dirty="0" err="1" smtClean="0"/>
              <a:t>sas</a:t>
            </a:r>
            <a:r>
              <a:rPr lang="en-US" sz="2600" dirty="0" smtClean="0"/>
              <a:t>)</a:t>
            </a:r>
          </a:p>
          <a:p>
            <a:r>
              <a:rPr lang="en-US" sz="2600" dirty="0"/>
              <a:t> </a:t>
            </a:r>
            <a:r>
              <a:rPr lang="en-US" sz="2600" dirty="0" smtClean="0"/>
              <a:t>   2. HTG2: </a:t>
            </a:r>
            <a:r>
              <a:rPr lang="en-US" sz="2600" dirty="0"/>
              <a:t>all new physics options </a:t>
            </a:r>
            <a:r>
              <a:rPr lang="en-US" sz="2600" dirty="0" smtClean="0"/>
              <a:t>included except MYJ</a:t>
            </a:r>
          </a:p>
          <a:p>
            <a:r>
              <a:rPr lang="en-US" sz="2600" dirty="0"/>
              <a:t> </a:t>
            </a:r>
            <a:r>
              <a:rPr lang="en-US" sz="2600" dirty="0" smtClean="0"/>
              <a:t>   3. HTG3: </a:t>
            </a:r>
            <a:r>
              <a:rPr lang="en-US" sz="2600" dirty="0"/>
              <a:t>all new physics options included </a:t>
            </a:r>
            <a:r>
              <a:rPr lang="en-US" sz="2600" dirty="0" smtClean="0"/>
              <a:t>except         </a:t>
            </a:r>
          </a:p>
          <a:p>
            <a:r>
              <a:rPr lang="en-US" sz="2600" dirty="0"/>
              <a:t> </a:t>
            </a:r>
            <a:r>
              <a:rPr lang="en-US" sz="2600" dirty="0" smtClean="0"/>
              <a:t>                    RRTMG</a:t>
            </a:r>
          </a:p>
          <a:p>
            <a:r>
              <a:rPr lang="en-US" sz="2600" dirty="0"/>
              <a:t> </a:t>
            </a:r>
            <a:r>
              <a:rPr lang="en-US" sz="2600" dirty="0" smtClean="0"/>
              <a:t>   4. </a:t>
            </a:r>
            <a:r>
              <a:rPr lang="en-US" sz="2600" dirty="0"/>
              <a:t>HTG3: all new physics options included except </a:t>
            </a:r>
            <a:endParaRPr lang="en-US" sz="2600" dirty="0" smtClean="0"/>
          </a:p>
          <a:p>
            <a:r>
              <a:rPr lang="en-US" sz="2600" dirty="0"/>
              <a:t> </a:t>
            </a:r>
            <a:r>
              <a:rPr lang="en-US" sz="2600" dirty="0" smtClean="0"/>
              <a:t>                   Thompson</a:t>
            </a:r>
          </a:p>
          <a:p>
            <a:pPr marL="285750" indent="-285750">
              <a:buFont typeface="Arial" panose="020B0604020202020204" pitchFamily="34" charset="0"/>
              <a:buChar char="•"/>
            </a:pPr>
            <a:r>
              <a:rPr lang="en-US" sz="2600" dirty="0"/>
              <a:t>Note that since meso-SAS failed in idealized </a:t>
            </a:r>
            <a:r>
              <a:rPr lang="en-US" sz="2600" dirty="0" err="1"/>
              <a:t>exps</a:t>
            </a:r>
            <a:r>
              <a:rPr lang="en-US" sz="2600" dirty="0"/>
              <a:t>, no </a:t>
            </a:r>
            <a:r>
              <a:rPr lang="en-US" sz="2600" dirty="0" err="1"/>
              <a:t>meoso</a:t>
            </a:r>
            <a:r>
              <a:rPr lang="en-US" sz="2600" dirty="0"/>
              <a:t> SAS is used in all 4 experiments</a:t>
            </a:r>
            <a:r>
              <a:rPr lang="en-US" sz="2600" dirty="0" smtClean="0"/>
              <a:t>;</a:t>
            </a:r>
          </a:p>
          <a:p>
            <a:pPr marL="285750" indent="-285750">
              <a:buFont typeface="Arial" panose="020B0604020202020204" pitchFamily="34" charset="0"/>
              <a:buChar char="•"/>
            </a:pPr>
            <a:r>
              <a:rPr lang="en-US" sz="2600" dirty="0" smtClean="0">
                <a:solidFill>
                  <a:srgbClr val="FF0000"/>
                </a:solidFill>
              </a:rPr>
              <a:t>HTG2 failed after few cycles for Leslie. Other configures were successful for both storms</a:t>
            </a:r>
            <a:r>
              <a:rPr lang="en-US" sz="2600" dirty="0" smtClean="0"/>
              <a:t>.</a:t>
            </a:r>
          </a:p>
          <a:p>
            <a:pPr marL="285750" indent="-285750">
              <a:buFont typeface="Arial" panose="020B0604020202020204" pitchFamily="34" charset="0"/>
              <a:buChar char="•"/>
            </a:pPr>
            <a:endParaRPr lang="en-US" sz="2600" dirty="0"/>
          </a:p>
        </p:txBody>
      </p:sp>
    </p:spTree>
    <p:extLst>
      <p:ext uri="{BB962C8B-B14F-4D97-AF65-F5344CB8AC3E}">
        <p14:creationId xmlns:p14="http://schemas.microsoft.com/office/powerpoint/2010/main" val="42030992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_ALAL2012_bias.png"/>
          <p:cNvPicPr>
            <a:picLocks noGrp="1" noChangeAspect="1"/>
          </p:cNvPicPr>
          <p:nvPr isPhoto="1"/>
        </p:nvPicPr>
        <p:blipFill>
          <a:blip r:embed="rId2">
            <a:lum/>
          </a:blip>
          <a:stretch>
            <a:fillRect/>
          </a:stretch>
        </p:blipFill>
        <p:spPr>
          <a:xfrm>
            <a:off x="423862" y="911646"/>
            <a:ext cx="4114800" cy="2974554"/>
          </a:xfrm>
          <a:prstGeom prst="rect">
            <a:avLst/>
          </a:prstGeom>
          <a:noFill/>
          <a:ln>
            <a:noFill/>
          </a:ln>
        </p:spPr>
      </p:pic>
      <p:pic>
        <p:nvPicPr>
          <p:cNvPr id="3" name="Picture 2" descr="fig_ALAL2012_tker.png"/>
          <p:cNvPicPr>
            <a:picLocks noGrp="1" noChangeAspect="1"/>
          </p:cNvPicPr>
          <p:nvPr isPhoto="1"/>
        </p:nvPicPr>
        <p:blipFill>
          <a:blip r:embed="rId3">
            <a:lum/>
          </a:blip>
          <a:stretch>
            <a:fillRect/>
          </a:stretch>
        </p:blipFill>
        <p:spPr>
          <a:xfrm>
            <a:off x="4724400" y="911646"/>
            <a:ext cx="4114800" cy="2974554"/>
          </a:xfrm>
          <a:prstGeom prst="rect">
            <a:avLst/>
          </a:prstGeom>
          <a:noFill/>
          <a:ln>
            <a:noFill/>
          </a:ln>
        </p:spPr>
      </p:pic>
      <p:pic>
        <p:nvPicPr>
          <p:cNvPr id="4" name="Picture 3" descr="fig_ALAL2012_wind.png"/>
          <p:cNvPicPr>
            <a:picLocks noGrp="1" noChangeAspect="1"/>
          </p:cNvPicPr>
          <p:nvPr isPhoto="1"/>
        </p:nvPicPr>
        <p:blipFill>
          <a:blip r:embed="rId4">
            <a:lum/>
          </a:blip>
          <a:stretch>
            <a:fillRect/>
          </a:stretch>
        </p:blipFill>
        <p:spPr>
          <a:xfrm>
            <a:off x="423862" y="3883446"/>
            <a:ext cx="4114800" cy="2974554"/>
          </a:xfrm>
          <a:prstGeom prst="rect">
            <a:avLst/>
          </a:prstGeom>
          <a:noFill/>
          <a:ln>
            <a:noFill/>
          </a:ln>
        </p:spPr>
      </p:pic>
      <p:sp>
        <p:nvSpPr>
          <p:cNvPr id="5" name="Slide Number Placeholder 4"/>
          <p:cNvSpPr>
            <a:spLocks noGrp="1"/>
          </p:cNvSpPr>
          <p:nvPr>
            <p:ph type="sldNum" sz="quarter" idx="12"/>
          </p:nvPr>
        </p:nvSpPr>
        <p:spPr>
          <a:xfrm>
            <a:off x="6553200" y="6432550"/>
            <a:ext cx="2133600" cy="365125"/>
          </a:xfrm>
        </p:spPr>
        <p:txBody>
          <a:bodyPr/>
          <a:lstStyle/>
          <a:p>
            <a:fld id="{CD46409D-C1E2-4511-9119-538D589C6110}" type="slidenum">
              <a:rPr lang="en-US" smtClean="0"/>
              <a:pPr/>
              <a:t>17</a:t>
            </a:fld>
            <a:endParaRPr lang="en-US"/>
          </a:p>
        </p:txBody>
      </p:sp>
      <p:sp>
        <p:nvSpPr>
          <p:cNvPr id="6" name="TextBox 5"/>
          <p:cNvSpPr txBox="1"/>
          <p:nvPr/>
        </p:nvSpPr>
        <p:spPr>
          <a:xfrm>
            <a:off x="1828800" y="152400"/>
            <a:ext cx="5638800" cy="646331"/>
          </a:xfrm>
          <a:prstGeom prst="rect">
            <a:avLst/>
          </a:prstGeom>
          <a:noFill/>
        </p:spPr>
        <p:txBody>
          <a:bodyPr wrap="square" rtlCol="0">
            <a:spAutoFit/>
          </a:bodyPr>
          <a:lstStyle/>
          <a:p>
            <a:pPr algn="ctr"/>
            <a:r>
              <a:rPr lang="en-US" sz="3600" dirty="0" smtClean="0"/>
              <a:t>Verification</a:t>
            </a:r>
            <a:endParaRPr lang="en-US" sz="3600" dirty="0"/>
          </a:p>
        </p:txBody>
      </p:sp>
    </p:spTree>
    <p:extLst>
      <p:ext uri="{BB962C8B-B14F-4D97-AF65-F5344CB8AC3E}">
        <p14:creationId xmlns:p14="http://schemas.microsoft.com/office/powerpoint/2010/main" val="16254706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_ISSAC09L_H131_2012_track.png"/>
          <p:cNvPicPr>
            <a:picLocks noGrp="1" noChangeAspect="1"/>
          </p:cNvPicPr>
          <p:nvPr isPhoto="1"/>
        </p:nvPicPr>
        <p:blipFill>
          <a:blip r:embed="rId2">
            <a:lum/>
          </a:blip>
          <a:stretch>
            <a:fillRect/>
          </a:stretch>
        </p:blipFill>
        <p:spPr>
          <a:xfrm>
            <a:off x="768350" y="457200"/>
            <a:ext cx="3262313" cy="2857500"/>
          </a:xfrm>
          <a:prstGeom prst="rect">
            <a:avLst/>
          </a:prstGeom>
          <a:noFill/>
          <a:ln>
            <a:noFill/>
          </a:ln>
        </p:spPr>
      </p:pic>
      <p:pic>
        <p:nvPicPr>
          <p:cNvPr id="3" name="Picture 2" descr="fig_ISSAC09L_HTG1_2012_track.png"/>
          <p:cNvPicPr>
            <a:picLocks noGrp="1" noChangeAspect="1"/>
          </p:cNvPicPr>
          <p:nvPr isPhoto="1"/>
        </p:nvPicPr>
        <p:blipFill>
          <a:blip r:embed="rId3">
            <a:lum/>
          </a:blip>
          <a:stretch>
            <a:fillRect/>
          </a:stretch>
        </p:blipFill>
        <p:spPr>
          <a:xfrm>
            <a:off x="5095875" y="457200"/>
            <a:ext cx="3295650" cy="2857500"/>
          </a:xfrm>
          <a:prstGeom prst="rect">
            <a:avLst/>
          </a:prstGeom>
          <a:noFill/>
          <a:ln>
            <a:noFill/>
          </a:ln>
        </p:spPr>
      </p:pic>
      <p:pic>
        <p:nvPicPr>
          <p:cNvPr id="4" name="Picture 3" descr="fig_ISSAC09L_HTG3_2012_track.png"/>
          <p:cNvPicPr>
            <a:picLocks noGrp="1" noChangeAspect="1"/>
          </p:cNvPicPr>
          <p:nvPr isPhoto="1"/>
        </p:nvPicPr>
        <p:blipFill>
          <a:blip r:embed="rId4">
            <a:lum/>
          </a:blip>
          <a:stretch>
            <a:fillRect/>
          </a:stretch>
        </p:blipFill>
        <p:spPr>
          <a:xfrm>
            <a:off x="746125" y="3543300"/>
            <a:ext cx="3306763" cy="2857500"/>
          </a:xfrm>
          <a:prstGeom prst="rect">
            <a:avLst/>
          </a:prstGeom>
          <a:noFill/>
          <a:ln>
            <a:noFill/>
          </a:ln>
        </p:spPr>
      </p:pic>
      <p:pic>
        <p:nvPicPr>
          <p:cNvPr id="5" name="Picture 4" descr="fig_ISSAC09L_HTG4_2012_track.png"/>
          <p:cNvPicPr>
            <a:picLocks noGrp="1" noChangeAspect="1"/>
          </p:cNvPicPr>
          <p:nvPr isPhoto="1"/>
        </p:nvPicPr>
        <p:blipFill>
          <a:blip r:embed="rId5">
            <a:lum/>
          </a:blip>
          <a:stretch>
            <a:fillRect/>
          </a:stretch>
        </p:blipFill>
        <p:spPr>
          <a:xfrm>
            <a:off x="5095875" y="3543300"/>
            <a:ext cx="3295650" cy="2857500"/>
          </a:xfrm>
          <a:prstGeom prst="rect">
            <a:avLst/>
          </a:prstGeom>
          <a:noFill/>
          <a:ln>
            <a:noFill/>
          </a:ln>
        </p:spPr>
      </p:pic>
      <p:sp>
        <p:nvSpPr>
          <p:cNvPr id="6" name="Slide Number Placeholder 5"/>
          <p:cNvSpPr>
            <a:spLocks noGrp="1"/>
          </p:cNvSpPr>
          <p:nvPr>
            <p:ph type="sldNum" sz="quarter" idx="12"/>
          </p:nvPr>
        </p:nvSpPr>
        <p:spPr/>
        <p:txBody>
          <a:bodyPr/>
          <a:lstStyle/>
          <a:p>
            <a:fld id="{CD46409D-C1E2-4511-9119-538D589C6110}" type="slidenum">
              <a:rPr lang="en-US" smtClean="0"/>
              <a:pPr/>
              <a:t>18</a:t>
            </a:fld>
            <a:endParaRPr lang="en-US"/>
          </a:p>
        </p:txBody>
      </p:sp>
    </p:spTree>
    <p:extLst>
      <p:ext uri="{BB962C8B-B14F-4D97-AF65-F5344CB8AC3E}">
        <p14:creationId xmlns:p14="http://schemas.microsoft.com/office/powerpoint/2010/main" val="34386591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_ISSAC09L_H131_2012_vmax.png"/>
          <p:cNvPicPr>
            <a:picLocks noGrp="1" noChangeAspect="1"/>
          </p:cNvPicPr>
          <p:nvPr isPhoto="1"/>
        </p:nvPicPr>
        <p:blipFill>
          <a:blip r:embed="rId2" cstate="print">
            <a:lum/>
          </a:blip>
          <a:stretch>
            <a:fillRect/>
          </a:stretch>
        </p:blipFill>
        <p:spPr>
          <a:xfrm>
            <a:off x="398463" y="457200"/>
            <a:ext cx="4002087" cy="2857500"/>
          </a:xfrm>
          <a:prstGeom prst="rect">
            <a:avLst/>
          </a:prstGeom>
          <a:noFill/>
          <a:ln>
            <a:noFill/>
          </a:ln>
        </p:spPr>
      </p:pic>
      <p:pic>
        <p:nvPicPr>
          <p:cNvPr id="3" name="Picture 2" descr="fig_ISSAC09L_HTG1_2012_vmax.png"/>
          <p:cNvPicPr>
            <a:picLocks noGrp="1" noChangeAspect="1"/>
          </p:cNvPicPr>
          <p:nvPr isPhoto="1"/>
        </p:nvPicPr>
        <p:blipFill>
          <a:blip r:embed="rId3" cstate="print">
            <a:lum/>
          </a:blip>
          <a:stretch>
            <a:fillRect/>
          </a:stretch>
        </p:blipFill>
        <p:spPr>
          <a:xfrm>
            <a:off x="4741863" y="457200"/>
            <a:ext cx="4002087" cy="2857500"/>
          </a:xfrm>
          <a:prstGeom prst="rect">
            <a:avLst/>
          </a:prstGeom>
          <a:noFill/>
          <a:ln>
            <a:noFill/>
          </a:ln>
        </p:spPr>
      </p:pic>
      <p:pic>
        <p:nvPicPr>
          <p:cNvPr id="4" name="Picture 3" descr="fig_ISSAC09L_HTG3_2012_vmax.png"/>
          <p:cNvPicPr>
            <a:picLocks noGrp="1" noChangeAspect="1"/>
          </p:cNvPicPr>
          <p:nvPr isPhoto="1"/>
        </p:nvPicPr>
        <p:blipFill>
          <a:blip r:embed="rId4" cstate="print">
            <a:lum/>
          </a:blip>
          <a:stretch>
            <a:fillRect/>
          </a:stretch>
        </p:blipFill>
        <p:spPr>
          <a:xfrm>
            <a:off x="398463" y="3543300"/>
            <a:ext cx="4002087" cy="2857500"/>
          </a:xfrm>
          <a:prstGeom prst="rect">
            <a:avLst/>
          </a:prstGeom>
          <a:noFill/>
          <a:ln>
            <a:noFill/>
          </a:ln>
        </p:spPr>
      </p:pic>
      <p:pic>
        <p:nvPicPr>
          <p:cNvPr id="5" name="Picture 4" descr="fig_ISSAC09L_HTG4_2012_vmax.png"/>
          <p:cNvPicPr>
            <a:picLocks noGrp="1" noChangeAspect="1"/>
          </p:cNvPicPr>
          <p:nvPr isPhoto="1"/>
        </p:nvPicPr>
        <p:blipFill>
          <a:blip r:embed="rId5" cstate="print">
            <a:lum/>
          </a:blip>
          <a:stretch>
            <a:fillRect/>
          </a:stretch>
        </p:blipFill>
        <p:spPr>
          <a:xfrm>
            <a:off x="4741863" y="3543300"/>
            <a:ext cx="4002087" cy="2857500"/>
          </a:xfrm>
          <a:prstGeom prst="rect">
            <a:avLst/>
          </a:prstGeom>
          <a:noFill/>
          <a:ln>
            <a:noFill/>
          </a:ln>
        </p:spPr>
      </p:pic>
      <p:sp>
        <p:nvSpPr>
          <p:cNvPr id="6" name="Slide Number Placeholder 5"/>
          <p:cNvSpPr>
            <a:spLocks noGrp="1"/>
          </p:cNvSpPr>
          <p:nvPr>
            <p:ph type="sldNum" sz="quarter" idx="12"/>
          </p:nvPr>
        </p:nvSpPr>
        <p:spPr/>
        <p:txBody>
          <a:bodyPr/>
          <a:lstStyle/>
          <a:p>
            <a:fld id="{CD46409D-C1E2-4511-9119-538D589C6110}" type="slidenum">
              <a:rPr lang="en-US" smtClean="0"/>
              <a:pPr/>
              <a:t>19</a:t>
            </a:fld>
            <a:endParaRPr lang="en-US"/>
          </a:p>
        </p:txBody>
      </p:sp>
      <p:sp>
        <p:nvSpPr>
          <p:cNvPr id="7" name="Oval 6"/>
          <p:cNvSpPr/>
          <p:nvPr/>
        </p:nvSpPr>
        <p:spPr>
          <a:xfrm>
            <a:off x="6248400" y="4351817"/>
            <a:ext cx="1219200" cy="990600"/>
          </a:xfrm>
          <a:prstGeom prst="ellipse">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143000" y="4504217"/>
            <a:ext cx="914400" cy="990600"/>
          </a:xfrm>
          <a:prstGeom prst="ellipse">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0981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381000"/>
            <a:ext cx="7620000" cy="830997"/>
          </a:xfrm>
          <a:prstGeom prst="rect">
            <a:avLst/>
          </a:prstGeom>
          <a:noFill/>
        </p:spPr>
        <p:txBody>
          <a:bodyPr wrap="square" rtlCol="0">
            <a:spAutoFit/>
          </a:bodyPr>
          <a:lstStyle/>
          <a:p>
            <a:pPr algn="ctr"/>
            <a:r>
              <a:rPr lang="en-US" sz="4800" dirty="0" smtClean="0"/>
              <a:t>Outline</a:t>
            </a:r>
            <a:endParaRPr lang="en-US" sz="4800" dirty="0"/>
          </a:p>
        </p:txBody>
      </p:sp>
      <p:sp>
        <p:nvSpPr>
          <p:cNvPr id="6" name="TextBox 5"/>
          <p:cNvSpPr txBox="1"/>
          <p:nvPr/>
        </p:nvSpPr>
        <p:spPr>
          <a:xfrm>
            <a:off x="612475" y="1828800"/>
            <a:ext cx="8077200" cy="3046988"/>
          </a:xfrm>
          <a:prstGeom prst="rect">
            <a:avLst/>
          </a:prstGeom>
          <a:noFill/>
        </p:spPr>
        <p:txBody>
          <a:bodyPr wrap="square" rtlCol="0">
            <a:spAutoFit/>
          </a:bodyPr>
          <a:lstStyle/>
          <a:p>
            <a:pPr marL="285750" indent="-285750">
              <a:buFontTx/>
              <a:buChar char="-"/>
            </a:pPr>
            <a:r>
              <a:rPr lang="en-US" sz="3200" dirty="0" smtClean="0"/>
              <a:t>Objective</a:t>
            </a:r>
          </a:p>
          <a:p>
            <a:pPr marL="285750" indent="-285750">
              <a:buFontTx/>
              <a:buChar char="-"/>
            </a:pPr>
            <a:r>
              <a:rPr lang="en-US" sz="3200" dirty="0" smtClean="0"/>
              <a:t>Idealized experiments</a:t>
            </a:r>
          </a:p>
          <a:p>
            <a:pPr marL="285750" indent="-285750">
              <a:buFontTx/>
              <a:buChar char="-"/>
            </a:pPr>
            <a:r>
              <a:rPr lang="en-US" sz="3200" dirty="0" smtClean="0"/>
              <a:t>Retrospective experiments</a:t>
            </a:r>
          </a:p>
          <a:p>
            <a:pPr marL="285750" indent="-285750">
              <a:buFontTx/>
              <a:buChar char="-"/>
            </a:pPr>
            <a:r>
              <a:rPr lang="en-US" sz="3200" dirty="0" smtClean="0"/>
              <a:t>Real-time experiments</a:t>
            </a:r>
          </a:p>
          <a:p>
            <a:pPr marL="285750" indent="-285750">
              <a:buFontTx/>
              <a:buChar char="-"/>
            </a:pPr>
            <a:r>
              <a:rPr lang="en-US" sz="3200" dirty="0" smtClean="0"/>
              <a:t>Summary &amp; Future Plans</a:t>
            </a:r>
          </a:p>
          <a:p>
            <a:pPr marL="285750" indent="-285750">
              <a:buFontTx/>
              <a:buChar char="-"/>
            </a:pPr>
            <a:endParaRPr lang="en-US" sz="3200" dirty="0"/>
          </a:p>
        </p:txBody>
      </p:sp>
      <p:sp>
        <p:nvSpPr>
          <p:cNvPr id="2" name="Slide Number Placeholder 1"/>
          <p:cNvSpPr>
            <a:spLocks noGrp="1"/>
          </p:cNvSpPr>
          <p:nvPr>
            <p:ph type="sldNum" sz="quarter" idx="12"/>
          </p:nvPr>
        </p:nvSpPr>
        <p:spPr/>
        <p:txBody>
          <a:bodyPr/>
          <a:lstStyle/>
          <a:p>
            <a:fld id="{CD46409D-C1E2-4511-9119-538D589C6110}" type="slidenum">
              <a:rPr lang="en-US" smtClean="0"/>
              <a:pPr/>
              <a:t>2</a:t>
            </a:fld>
            <a:endParaRPr lang="en-US"/>
          </a:p>
        </p:txBody>
      </p:sp>
    </p:spTree>
    <p:extLst>
      <p:ext uri="{BB962C8B-B14F-4D97-AF65-F5344CB8AC3E}">
        <p14:creationId xmlns:p14="http://schemas.microsoft.com/office/powerpoint/2010/main" val="14521606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_LESLIE12L_H131_2012_track.png"/>
          <p:cNvPicPr>
            <a:picLocks noGrp="1" noChangeAspect="1"/>
          </p:cNvPicPr>
          <p:nvPr isPhoto="1"/>
        </p:nvPicPr>
        <p:blipFill>
          <a:blip r:embed="rId2" cstate="print">
            <a:lum/>
          </a:blip>
          <a:stretch>
            <a:fillRect/>
          </a:stretch>
        </p:blipFill>
        <p:spPr>
          <a:xfrm>
            <a:off x="1473200" y="457200"/>
            <a:ext cx="1852613" cy="2857500"/>
          </a:xfrm>
          <a:prstGeom prst="rect">
            <a:avLst/>
          </a:prstGeom>
          <a:noFill/>
          <a:ln>
            <a:noFill/>
          </a:ln>
        </p:spPr>
      </p:pic>
      <p:pic>
        <p:nvPicPr>
          <p:cNvPr id="3" name="Picture 2" descr="fig_LESLIE12L_HTG1_2012_track.png"/>
          <p:cNvPicPr>
            <a:picLocks noGrp="1" noChangeAspect="1"/>
          </p:cNvPicPr>
          <p:nvPr isPhoto="1"/>
        </p:nvPicPr>
        <p:blipFill>
          <a:blip r:embed="rId3" cstate="print">
            <a:lum/>
          </a:blip>
          <a:stretch>
            <a:fillRect/>
          </a:stretch>
        </p:blipFill>
        <p:spPr>
          <a:xfrm>
            <a:off x="5824538" y="457200"/>
            <a:ext cx="1836737" cy="2857500"/>
          </a:xfrm>
          <a:prstGeom prst="rect">
            <a:avLst/>
          </a:prstGeom>
          <a:noFill/>
          <a:ln>
            <a:noFill/>
          </a:ln>
        </p:spPr>
      </p:pic>
      <p:pic>
        <p:nvPicPr>
          <p:cNvPr id="4" name="Picture 3" descr="fig_LESLIE12L_HTG3_2012_track.png"/>
          <p:cNvPicPr>
            <a:picLocks noGrp="1" noChangeAspect="1"/>
          </p:cNvPicPr>
          <p:nvPr isPhoto="1"/>
        </p:nvPicPr>
        <p:blipFill>
          <a:blip r:embed="rId4" cstate="print">
            <a:lum/>
          </a:blip>
          <a:stretch>
            <a:fillRect/>
          </a:stretch>
        </p:blipFill>
        <p:spPr>
          <a:xfrm>
            <a:off x="1481138" y="3543300"/>
            <a:ext cx="1836737" cy="2857500"/>
          </a:xfrm>
          <a:prstGeom prst="rect">
            <a:avLst/>
          </a:prstGeom>
          <a:noFill/>
          <a:ln>
            <a:noFill/>
          </a:ln>
        </p:spPr>
      </p:pic>
      <p:pic>
        <p:nvPicPr>
          <p:cNvPr id="5" name="Picture 4" descr="fig_LESLIE12L_HTG4_2012_track.png"/>
          <p:cNvPicPr>
            <a:picLocks noGrp="1" noChangeAspect="1"/>
          </p:cNvPicPr>
          <p:nvPr isPhoto="1"/>
        </p:nvPicPr>
        <p:blipFill>
          <a:blip r:embed="rId5" cstate="print">
            <a:lum/>
          </a:blip>
          <a:stretch>
            <a:fillRect/>
          </a:stretch>
        </p:blipFill>
        <p:spPr>
          <a:xfrm>
            <a:off x="5800725" y="3543300"/>
            <a:ext cx="1885950" cy="2857500"/>
          </a:xfrm>
          <a:prstGeom prst="rect">
            <a:avLst/>
          </a:prstGeom>
          <a:noFill/>
          <a:ln>
            <a:noFill/>
          </a:ln>
        </p:spPr>
      </p:pic>
      <p:sp>
        <p:nvSpPr>
          <p:cNvPr id="6" name="Slide Number Placeholder 5"/>
          <p:cNvSpPr>
            <a:spLocks noGrp="1"/>
          </p:cNvSpPr>
          <p:nvPr>
            <p:ph type="sldNum" sz="quarter" idx="12"/>
          </p:nvPr>
        </p:nvSpPr>
        <p:spPr/>
        <p:txBody>
          <a:bodyPr/>
          <a:lstStyle/>
          <a:p>
            <a:fld id="{CD46409D-C1E2-4511-9119-538D589C6110}" type="slidenum">
              <a:rPr lang="en-US" smtClean="0"/>
              <a:pPr/>
              <a:t>20</a:t>
            </a:fld>
            <a:endParaRPr lang="en-US"/>
          </a:p>
        </p:txBody>
      </p:sp>
    </p:spTree>
    <p:extLst>
      <p:ext uri="{BB962C8B-B14F-4D97-AF65-F5344CB8AC3E}">
        <p14:creationId xmlns:p14="http://schemas.microsoft.com/office/powerpoint/2010/main" val="38287441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_LESLIE12L_H131_2012_vmax.png"/>
          <p:cNvPicPr>
            <a:picLocks noGrp="1" noChangeAspect="1"/>
          </p:cNvPicPr>
          <p:nvPr isPhoto="1"/>
        </p:nvPicPr>
        <p:blipFill>
          <a:blip r:embed="rId3" cstate="print">
            <a:lum/>
          </a:blip>
          <a:stretch>
            <a:fillRect/>
          </a:stretch>
        </p:blipFill>
        <p:spPr>
          <a:xfrm>
            <a:off x="434975" y="457200"/>
            <a:ext cx="3930650" cy="2857500"/>
          </a:xfrm>
          <a:prstGeom prst="rect">
            <a:avLst/>
          </a:prstGeom>
          <a:noFill/>
          <a:ln>
            <a:noFill/>
          </a:ln>
        </p:spPr>
      </p:pic>
      <p:pic>
        <p:nvPicPr>
          <p:cNvPr id="3" name="Picture 2" descr="fig_LESLIE12L_HTG1_2012_vmax.png"/>
          <p:cNvPicPr>
            <a:picLocks noGrp="1" noChangeAspect="1"/>
          </p:cNvPicPr>
          <p:nvPr isPhoto="1"/>
        </p:nvPicPr>
        <p:blipFill>
          <a:blip r:embed="rId4" cstate="print">
            <a:lum/>
          </a:blip>
          <a:stretch>
            <a:fillRect/>
          </a:stretch>
        </p:blipFill>
        <p:spPr>
          <a:xfrm>
            <a:off x="4778375" y="457200"/>
            <a:ext cx="3930650" cy="2857500"/>
          </a:xfrm>
          <a:prstGeom prst="rect">
            <a:avLst/>
          </a:prstGeom>
          <a:noFill/>
          <a:ln>
            <a:noFill/>
          </a:ln>
        </p:spPr>
      </p:pic>
      <p:pic>
        <p:nvPicPr>
          <p:cNvPr id="4" name="Picture 3" descr="fig_LESLIE12L_HTG3_2012_vmax.png"/>
          <p:cNvPicPr>
            <a:picLocks noGrp="1" noChangeAspect="1"/>
          </p:cNvPicPr>
          <p:nvPr isPhoto="1"/>
        </p:nvPicPr>
        <p:blipFill>
          <a:blip r:embed="rId5" cstate="print">
            <a:lum/>
          </a:blip>
          <a:stretch>
            <a:fillRect/>
          </a:stretch>
        </p:blipFill>
        <p:spPr>
          <a:xfrm>
            <a:off x="434975" y="3543300"/>
            <a:ext cx="3930650" cy="2857500"/>
          </a:xfrm>
          <a:prstGeom prst="rect">
            <a:avLst/>
          </a:prstGeom>
          <a:noFill/>
          <a:ln>
            <a:noFill/>
          </a:ln>
        </p:spPr>
      </p:pic>
      <p:pic>
        <p:nvPicPr>
          <p:cNvPr id="5" name="Picture 4" descr="fig_LESLIE12L_HTG4_2012_vmax.png"/>
          <p:cNvPicPr>
            <a:picLocks noGrp="1" noChangeAspect="1"/>
          </p:cNvPicPr>
          <p:nvPr isPhoto="1"/>
        </p:nvPicPr>
        <p:blipFill>
          <a:blip r:embed="rId6" cstate="print">
            <a:lum/>
          </a:blip>
          <a:stretch>
            <a:fillRect/>
          </a:stretch>
        </p:blipFill>
        <p:spPr>
          <a:xfrm>
            <a:off x="4778375" y="3543300"/>
            <a:ext cx="3930650" cy="2857500"/>
          </a:xfrm>
          <a:prstGeom prst="rect">
            <a:avLst/>
          </a:prstGeom>
          <a:noFill/>
          <a:ln>
            <a:noFill/>
          </a:ln>
        </p:spPr>
      </p:pic>
      <p:sp>
        <p:nvSpPr>
          <p:cNvPr id="6" name="Slide Number Placeholder 5"/>
          <p:cNvSpPr>
            <a:spLocks noGrp="1"/>
          </p:cNvSpPr>
          <p:nvPr>
            <p:ph type="sldNum" sz="quarter" idx="12"/>
          </p:nvPr>
        </p:nvSpPr>
        <p:spPr/>
        <p:txBody>
          <a:bodyPr/>
          <a:lstStyle/>
          <a:p>
            <a:fld id="{CD46409D-C1E2-4511-9119-538D589C6110}" type="slidenum">
              <a:rPr lang="en-US" smtClean="0"/>
              <a:pPr/>
              <a:t>21</a:t>
            </a:fld>
            <a:endParaRPr lang="en-US"/>
          </a:p>
        </p:txBody>
      </p:sp>
    </p:spTree>
    <p:extLst>
      <p:ext uri="{BB962C8B-B14F-4D97-AF65-F5344CB8AC3E}">
        <p14:creationId xmlns:p14="http://schemas.microsoft.com/office/powerpoint/2010/main" val="15639308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7060" y="914400"/>
            <a:ext cx="4114800" cy="297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a:xfrm>
            <a:off x="6553200" y="6432550"/>
            <a:ext cx="2133600" cy="365125"/>
          </a:xfrm>
        </p:spPr>
        <p:txBody>
          <a:bodyPr/>
          <a:lstStyle/>
          <a:p>
            <a:fld id="{CD46409D-C1E2-4511-9119-538D589C6110}" type="slidenum">
              <a:rPr lang="en-US" smtClean="0"/>
              <a:pPr/>
              <a:t>22</a:t>
            </a:fld>
            <a:endParaRPr lang="en-US"/>
          </a:p>
        </p:txBody>
      </p:sp>
      <p:sp>
        <p:nvSpPr>
          <p:cNvPr id="6" name="TextBox 5"/>
          <p:cNvSpPr txBox="1"/>
          <p:nvPr/>
        </p:nvSpPr>
        <p:spPr>
          <a:xfrm>
            <a:off x="367875" y="152400"/>
            <a:ext cx="8560650" cy="646331"/>
          </a:xfrm>
          <a:prstGeom prst="rect">
            <a:avLst/>
          </a:prstGeom>
          <a:noFill/>
        </p:spPr>
        <p:txBody>
          <a:bodyPr wrap="square" rtlCol="0">
            <a:spAutoFit/>
          </a:bodyPr>
          <a:lstStyle/>
          <a:p>
            <a:pPr algn="ctr"/>
            <a:r>
              <a:rPr lang="en-US" sz="3600" dirty="0" smtClean="0"/>
              <a:t>Structure Verification</a:t>
            </a:r>
            <a:endParaRPr lang="en-US" sz="3600" dirty="0"/>
          </a:p>
        </p:txBody>
      </p:sp>
      <p:sp>
        <p:nvSpPr>
          <p:cNvPr id="10" name="TextBox 9"/>
          <p:cNvSpPr txBox="1"/>
          <p:nvPr/>
        </p:nvSpPr>
        <p:spPr>
          <a:xfrm>
            <a:off x="4572000" y="4190999"/>
            <a:ext cx="3962400" cy="2308324"/>
          </a:xfrm>
          <a:prstGeom prst="rect">
            <a:avLst/>
          </a:prstGeom>
          <a:noFill/>
        </p:spPr>
        <p:txBody>
          <a:bodyPr wrap="square" rtlCol="0">
            <a:spAutoFit/>
          </a:bodyPr>
          <a:lstStyle/>
          <a:p>
            <a:pPr marL="285750" indent="-285750">
              <a:buFontTx/>
              <a:buChar char="-"/>
            </a:pPr>
            <a:r>
              <a:rPr lang="en-US" dirty="0" smtClean="0"/>
              <a:t>New physics package gives largest 34-kt and 50-kt radii errors. </a:t>
            </a:r>
            <a:r>
              <a:rPr lang="en-US" dirty="0"/>
              <a:t> </a:t>
            </a:r>
            <a:r>
              <a:rPr lang="en-US" dirty="0" smtClean="0"/>
              <a:t>Storm tends to be larger than the CTL storm;</a:t>
            </a:r>
          </a:p>
          <a:p>
            <a:pPr marL="285750" indent="-285750">
              <a:buFontTx/>
              <a:buChar char="-"/>
            </a:pPr>
            <a:r>
              <a:rPr lang="en-US" dirty="0" smtClean="0"/>
              <a:t>65-kt errors have too small sample size</a:t>
            </a:r>
          </a:p>
          <a:p>
            <a:pPr marL="285750" indent="-285750">
              <a:buFontTx/>
              <a:buChar char="-"/>
            </a:pPr>
            <a:endParaRPr lang="en-US" dirty="0" smtClean="0"/>
          </a:p>
          <a:p>
            <a:pPr marL="285750" indent="-285750">
              <a:buFontTx/>
              <a:buChar char="-"/>
            </a:pP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1079"/>
            <a:ext cx="4114800" cy="297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242" y="3889521"/>
            <a:ext cx="4114800" cy="297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72280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914400"/>
          </a:xfrm>
        </p:spPr>
        <p:txBody>
          <a:bodyPr>
            <a:normAutofit/>
          </a:bodyPr>
          <a:lstStyle/>
          <a:p>
            <a:r>
              <a:rPr lang="en-US" sz="3600" dirty="0" smtClean="0">
                <a:solidFill>
                  <a:srgbClr val="FF0000"/>
                </a:solidFill>
              </a:rPr>
              <a:t>Lessons learned from retro </a:t>
            </a:r>
            <a:r>
              <a:rPr lang="en-US" sz="3600" dirty="0" err="1" smtClean="0">
                <a:solidFill>
                  <a:srgbClr val="FF0000"/>
                </a:solidFill>
              </a:rPr>
              <a:t>exps</a:t>
            </a:r>
            <a:r>
              <a:rPr lang="en-US" sz="3600" dirty="0" smtClean="0">
                <a:solidFill>
                  <a:srgbClr val="FF0000"/>
                </a:solidFill>
              </a:rPr>
              <a:t>:</a:t>
            </a:r>
            <a:endParaRPr lang="en-US" sz="3600" dirty="0">
              <a:solidFill>
                <a:srgbClr val="FF0000"/>
              </a:solidFill>
            </a:endParaRPr>
          </a:p>
        </p:txBody>
      </p:sp>
      <p:sp>
        <p:nvSpPr>
          <p:cNvPr id="3" name="Slide Number Placeholder 2"/>
          <p:cNvSpPr>
            <a:spLocks noGrp="1"/>
          </p:cNvSpPr>
          <p:nvPr>
            <p:ph type="sldNum" sz="quarter" idx="12"/>
          </p:nvPr>
        </p:nvSpPr>
        <p:spPr/>
        <p:txBody>
          <a:bodyPr/>
          <a:lstStyle/>
          <a:p>
            <a:fld id="{CD46409D-C1E2-4511-9119-538D589C6110}" type="slidenum">
              <a:rPr lang="en-US" smtClean="0"/>
              <a:pPr/>
              <a:t>23</a:t>
            </a:fld>
            <a:endParaRPr lang="en-US" dirty="0"/>
          </a:p>
        </p:txBody>
      </p:sp>
      <p:sp>
        <p:nvSpPr>
          <p:cNvPr id="4" name="TextBox 3"/>
          <p:cNvSpPr txBox="1"/>
          <p:nvPr/>
        </p:nvSpPr>
        <p:spPr>
          <a:xfrm>
            <a:off x="609600" y="1868031"/>
            <a:ext cx="807720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RRTMG </a:t>
            </a:r>
            <a:r>
              <a:rPr lang="en-US" sz="2800" dirty="0"/>
              <a:t>helps track and </a:t>
            </a:r>
            <a:r>
              <a:rPr lang="en-US" sz="2800" dirty="0" smtClean="0"/>
              <a:t>degrades intensity?</a:t>
            </a:r>
          </a:p>
          <a:p>
            <a:pPr marL="285750" indent="-285750">
              <a:buFont typeface="Arial" panose="020B0604020202020204" pitchFamily="34" charset="0"/>
              <a:buChar char="•"/>
            </a:pPr>
            <a:r>
              <a:rPr lang="en-US" sz="2800" dirty="0" smtClean="0"/>
              <a:t>Thompson </a:t>
            </a:r>
            <a:r>
              <a:rPr lang="en-US" sz="2800" dirty="0"/>
              <a:t>degrades tracks but </a:t>
            </a:r>
            <a:r>
              <a:rPr lang="en-US" sz="2800" dirty="0" smtClean="0"/>
              <a:t>helps intensity?</a:t>
            </a:r>
          </a:p>
          <a:p>
            <a:pPr marL="285750" indent="-285750">
              <a:buFont typeface="Arial" panose="020B0604020202020204" pitchFamily="34" charset="0"/>
              <a:buChar char="•"/>
            </a:pPr>
            <a:r>
              <a:rPr lang="en-US" sz="2800" dirty="0" smtClean="0"/>
              <a:t>Combination of all schemes helps neutralize the negative impacts of each individual scheme;</a:t>
            </a:r>
          </a:p>
          <a:p>
            <a:pPr marL="285750" indent="-285750">
              <a:buFont typeface="Arial" panose="020B0604020202020204" pitchFamily="34" charset="0"/>
              <a:buChar char="•"/>
            </a:pPr>
            <a:r>
              <a:rPr lang="en-US" sz="2800" dirty="0" smtClean="0"/>
              <a:t>Model crash with </a:t>
            </a:r>
            <a:r>
              <a:rPr lang="en-US" sz="2800" dirty="0" err="1" smtClean="0"/>
              <a:t>RRTMG+Thompson+Noah</a:t>
            </a:r>
            <a:r>
              <a:rPr lang="en-US" sz="2800" dirty="0" smtClean="0"/>
              <a:t> LSM?</a:t>
            </a:r>
            <a:endParaRPr lang="en-US" sz="2800" dirty="0"/>
          </a:p>
          <a:p>
            <a:endParaRPr lang="en-US" sz="2800" dirty="0" smtClean="0"/>
          </a:p>
          <a:p>
            <a:r>
              <a:rPr lang="en-US" sz="2800" dirty="0" smtClean="0"/>
              <a:t>Given </a:t>
            </a:r>
            <a:r>
              <a:rPr lang="en-US" sz="2800" dirty="0"/>
              <a:t>that, we decided to go with all combination for real-time stream 2 </a:t>
            </a:r>
            <a:r>
              <a:rPr lang="en-US" sz="2800" dirty="0" smtClean="0"/>
              <a:t>demo.</a:t>
            </a:r>
            <a:endParaRPr lang="en-US" sz="2800" dirty="0"/>
          </a:p>
        </p:txBody>
      </p:sp>
    </p:spTree>
    <p:extLst>
      <p:ext uri="{BB962C8B-B14F-4D97-AF65-F5344CB8AC3E}">
        <p14:creationId xmlns:p14="http://schemas.microsoft.com/office/powerpoint/2010/main" val="27431093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High-resolution physics: </a:t>
            </a:r>
            <a:br>
              <a:rPr lang="en-US" dirty="0" smtClean="0"/>
            </a:br>
            <a:r>
              <a:rPr lang="en-US" dirty="0" smtClean="0"/>
              <a:t>real-time experiments</a:t>
            </a:r>
            <a:endParaRPr lang="en-US" dirty="0"/>
          </a:p>
        </p:txBody>
      </p:sp>
      <p:sp>
        <p:nvSpPr>
          <p:cNvPr id="3" name="Slide Number Placeholder 2"/>
          <p:cNvSpPr>
            <a:spLocks noGrp="1"/>
          </p:cNvSpPr>
          <p:nvPr>
            <p:ph type="sldNum" sz="quarter" idx="12"/>
          </p:nvPr>
        </p:nvSpPr>
        <p:spPr/>
        <p:txBody>
          <a:bodyPr/>
          <a:lstStyle/>
          <a:p>
            <a:fld id="{CD46409D-C1E2-4511-9119-538D589C6110}" type="slidenum">
              <a:rPr lang="en-US" smtClean="0"/>
              <a:pPr/>
              <a:t>24</a:t>
            </a:fld>
            <a:endParaRPr lang="en-US"/>
          </a:p>
        </p:txBody>
      </p:sp>
    </p:spTree>
    <p:extLst>
      <p:ext uri="{BB962C8B-B14F-4D97-AF65-F5344CB8AC3E}">
        <p14:creationId xmlns:p14="http://schemas.microsoft.com/office/powerpoint/2010/main" val="23198597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7568" y="304800"/>
            <a:ext cx="7620000" cy="707886"/>
          </a:xfrm>
          <a:prstGeom prst="rect">
            <a:avLst/>
          </a:prstGeom>
          <a:noFill/>
        </p:spPr>
        <p:txBody>
          <a:bodyPr wrap="square" rtlCol="0">
            <a:spAutoFit/>
          </a:bodyPr>
          <a:lstStyle/>
          <a:p>
            <a:pPr algn="ctr"/>
            <a:r>
              <a:rPr lang="en-US" sz="4000" dirty="0" smtClean="0"/>
              <a:t>Real-time configuration</a:t>
            </a:r>
            <a:endParaRPr lang="en-US" sz="4000" dirty="0"/>
          </a:p>
        </p:txBody>
      </p:sp>
      <p:sp>
        <p:nvSpPr>
          <p:cNvPr id="2" name="Slide Number Placeholder 1"/>
          <p:cNvSpPr>
            <a:spLocks noGrp="1"/>
          </p:cNvSpPr>
          <p:nvPr>
            <p:ph type="sldNum" sz="quarter" idx="12"/>
          </p:nvPr>
        </p:nvSpPr>
        <p:spPr/>
        <p:txBody>
          <a:bodyPr/>
          <a:lstStyle/>
          <a:p>
            <a:fld id="{CD46409D-C1E2-4511-9119-538D589C6110}" type="slidenum">
              <a:rPr lang="en-US" smtClean="0"/>
              <a:pPr/>
              <a:t>25</a:t>
            </a:fld>
            <a:endParaRPr lang="en-US"/>
          </a:p>
        </p:txBody>
      </p:sp>
      <p:sp>
        <p:nvSpPr>
          <p:cNvPr id="3" name="Rectangle 2"/>
          <p:cNvSpPr/>
          <p:nvPr/>
        </p:nvSpPr>
        <p:spPr>
          <a:xfrm>
            <a:off x="600740" y="1143000"/>
            <a:ext cx="8467060" cy="5644622"/>
          </a:xfrm>
          <a:prstGeom prst="rect">
            <a:avLst/>
          </a:prstGeom>
        </p:spPr>
        <p:txBody>
          <a:bodyPr wrap="square">
            <a:spAutoFit/>
          </a:bodyPr>
          <a:lstStyle/>
          <a:p>
            <a:pPr marL="285750" indent="-285750">
              <a:lnSpc>
                <a:spcPct val="110000"/>
              </a:lnSpc>
              <a:buFont typeface="Arial" panose="020B0604020202020204" pitchFamily="34" charset="0"/>
              <a:buChar char="•"/>
            </a:pPr>
            <a:r>
              <a:rPr lang="en-US" sz="2800" dirty="0" smtClean="0"/>
              <a:t>FY2013 configuration (updated on 17 July 2013);</a:t>
            </a:r>
          </a:p>
          <a:p>
            <a:pPr marL="285750" indent="-285750">
              <a:lnSpc>
                <a:spcPct val="110000"/>
              </a:lnSpc>
              <a:buFont typeface="Arial" panose="020B0604020202020204" pitchFamily="34" charset="0"/>
              <a:buChar char="•"/>
            </a:pPr>
            <a:r>
              <a:rPr lang="en-US" sz="2800" dirty="0" smtClean="0"/>
              <a:t>HTG1 configuration is selected, which includes RRTMG, NOA LSM, Thompson microphysics, and MYJ PBL/surface layer scheme;</a:t>
            </a:r>
          </a:p>
          <a:p>
            <a:pPr marL="285750" indent="-285750">
              <a:lnSpc>
                <a:spcPct val="110000"/>
              </a:lnSpc>
              <a:buFont typeface="Arial" panose="020B0604020202020204" pitchFamily="34" charset="0"/>
              <a:buChar char="•"/>
            </a:pPr>
            <a:r>
              <a:rPr lang="en-US" sz="2800" dirty="0" smtClean="0"/>
              <a:t>The real-time experiment is under stream 2, and currently run on Jet (maximum 3 reservations);</a:t>
            </a:r>
          </a:p>
          <a:p>
            <a:pPr marL="285750" indent="-285750">
              <a:lnSpc>
                <a:spcPct val="110000"/>
              </a:lnSpc>
              <a:buFont typeface="Arial" panose="020B0604020202020204" pitchFamily="34" charset="0"/>
              <a:buChar char="•"/>
            </a:pPr>
            <a:r>
              <a:rPr lang="en-US" sz="2800" dirty="0" smtClean="0"/>
              <a:t>No Invest run, only named/numbered storms;</a:t>
            </a:r>
          </a:p>
          <a:p>
            <a:pPr marL="285750" indent="-285750">
              <a:lnSpc>
                <a:spcPct val="110000"/>
              </a:lnSpc>
              <a:buFont typeface="Arial" panose="020B0604020202020204" pitchFamily="34" charset="0"/>
              <a:buChar char="•"/>
            </a:pPr>
            <a:r>
              <a:rPr lang="en-US" sz="2800" dirty="0" smtClean="0"/>
              <a:t>Forecast time ~ 12 minutes longer than the current operational version</a:t>
            </a:r>
          </a:p>
          <a:p>
            <a:pPr marL="285750" indent="-285750">
              <a:lnSpc>
                <a:spcPct val="110000"/>
              </a:lnSpc>
              <a:buFont typeface="Arial" panose="020B0604020202020204" pitchFamily="34" charset="0"/>
              <a:buChar char="•"/>
            </a:pPr>
            <a:r>
              <a:rPr lang="en-US" sz="2800" dirty="0" smtClean="0"/>
              <a:t>Real-time products </a:t>
            </a:r>
            <a:r>
              <a:rPr lang="en-US" sz="2800" dirty="0"/>
              <a:t>are updated at: </a:t>
            </a:r>
            <a:r>
              <a:rPr lang="en-US" sz="2000" dirty="0">
                <a:hlinkClick r:id="rId3"/>
              </a:rPr>
              <a:t>http://</a:t>
            </a:r>
            <a:r>
              <a:rPr lang="en-US" sz="2000" dirty="0" smtClean="0">
                <a:hlinkClick r:id="rId3"/>
              </a:rPr>
              <a:t>www.emc.ncep.noaa.gov/gc_wmb/vxt/PARA/HTG1/index.html</a:t>
            </a:r>
            <a:r>
              <a:rPr lang="en-US" sz="2800" dirty="0" smtClean="0"/>
              <a:t> </a:t>
            </a:r>
            <a:r>
              <a:rPr lang="en-US" sz="2000" dirty="0" smtClean="0"/>
              <a:t>(password protected)</a:t>
            </a:r>
          </a:p>
        </p:txBody>
      </p:sp>
    </p:spTree>
    <p:extLst>
      <p:ext uri="{BB962C8B-B14F-4D97-AF65-F5344CB8AC3E}">
        <p14:creationId xmlns:p14="http://schemas.microsoft.com/office/powerpoint/2010/main" val="38888041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432550"/>
            <a:ext cx="2133600" cy="365125"/>
          </a:xfrm>
        </p:spPr>
        <p:txBody>
          <a:bodyPr/>
          <a:lstStyle/>
          <a:p>
            <a:fld id="{CD46409D-C1E2-4511-9119-538D589C6110}" type="slidenum">
              <a:rPr lang="en-US" smtClean="0"/>
              <a:pPr/>
              <a:t>26</a:t>
            </a:fld>
            <a:endParaRPr lang="en-US"/>
          </a:p>
        </p:txBody>
      </p:sp>
      <p:sp>
        <p:nvSpPr>
          <p:cNvPr id="6" name="TextBox 5"/>
          <p:cNvSpPr txBox="1"/>
          <p:nvPr/>
        </p:nvSpPr>
        <p:spPr>
          <a:xfrm>
            <a:off x="457200" y="152400"/>
            <a:ext cx="8458200" cy="646331"/>
          </a:xfrm>
          <a:prstGeom prst="rect">
            <a:avLst/>
          </a:prstGeom>
          <a:noFill/>
        </p:spPr>
        <p:txBody>
          <a:bodyPr wrap="square" rtlCol="0">
            <a:spAutoFit/>
          </a:bodyPr>
          <a:lstStyle/>
          <a:p>
            <a:pPr algn="ctr"/>
            <a:r>
              <a:rPr lang="en-US" sz="3600" dirty="0" smtClean="0"/>
              <a:t>Verification: East Pacific (4 storms 06E-10E)</a:t>
            </a:r>
            <a:endParaRPr lang="en-US" sz="3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911079"/>
            <a:ext cx="4114800" cy="297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4114800" cy="3016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72000" y="4190999"/>
            <a:ext cx="3962400" cy="2585323"/>
          </a:xfrm>
          <a:prstGeom prst="rect">
            <a:avLst/>
          </a:prstGeom>
          <a:noFill/>
        </p:spPr>
        <p:txBody>
          <a:bodyPr wrap="square" rtlCol="0">
            <a:spAutoFit/>
          </a:bodyPr>
          <a:lstStyle/>
          <a:p>
            <a:pPr marL="285750" indent="-285750">
              <a:buFontTx/>
              <a:buChar char="-"/>
            </a:pPr>
            <a:r>
              <a:rPr lang="en-US" dirty="0" smtClean="0"/>
              <a:t>Surprisingly, HTG1 has negative bias as compared to HWRF, which is opposite to retrospective/idealized </a:t>
            </a:r>
            <a:r>
              <a:rPr lang="en-US" dirty="0" err="1" smtClean="0"/>
              <a:t>exp</a:t>
            </a:r>
            <a:r>
              <a:rPr lang="en-US" dirty="0" smtClean="0"/>
              <a:t>;</a:t>
            </a:r>
          </a:p>
          <a:p>
            <a:pPr marL="285750" indent="-285750">
              <a:buFontTx/>
              <a:buChar char="-"/>
            </a:pPr>
            <a:r>
              <a:rPr lang="en-US" dirty="0" smtClean="0"/>
              <a:t>Appears to outperform the operational version up to 96-h in terms of track errors;</a:t>
            </a:r>
          </a:p>
          <a:p>
            <a:pPr marL="285750" indent="-285750">
              <a:buFontTx/>
              <a:buChar char="-"/>
            </a:pPr>
            <a:r>
              <a:rPr lang="en-US" dirty="0" smtClean="0"/>
              <a:t>Intensity errors are comparable  to HWRF. </a:t>
            </a:r>
            <a:endParaRPr lang="en-US" dirty="0"/>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882879"/>
            <a:ext cx="4114800" cy="297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57535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432550"/>
            <a:ext cx="2133600" cy="365125"/>
          </a:xfrm>
        </p:spPr>
        <p:txBody>
          <a:bodyPr/>
          <a:lstStyle/>
          <a:p>
            <a:fld id="{CD46409D-C1E2-4511-9119-538D589C6110}" type="slidenum">
              <a:rPr lang="en-US" smtClean="0"/>
              <a:pPr/>
              <a:t>27</a:t>
            </a:fld>
            <a:endParaRPr lang="en-US"/>
          </a:p>
        </p:txBody>
      </p:sp>
      <p:sp>
        <p:nvSpPr>
          <p:cNvPr id="6" name="TextBox 5"/>
          <p:cNvSpPr txBox="1"/>
          <p:nvPr/>
        </p:nvSpPr>
        <p:spPr>
          <a:xfrm>
            <a:off x="367875" y="152400"/>
            <a:ext cx="8560650" cy="646331"/>
          </a:xfrm>
          <a:prstGeom prst="rect">
            <a:avLst/>
          </a:prstGeom>
          <a:noFill/>
        </p:spPr>
        <p:txBody>
          <a:bodyPr wrap="square" rtlCol="0">
            <a:spAutoFit/>
          </a:bodyPr>
          <a:lstStyle/>
          <a:p>
            <a:pPr algn="ctr"/>
            <a:r>
              <a:rPr lang="en-US" sz="3600" dirty="0" smtClean="0"/>
              <a:t>Verification: Atlantic (2 storms 05L-06L)</a:t>
            </a:r>
            <a:endParaRPr lang="en-US" sz="36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911079"/>
            <a:ext cx="4114800" cy="297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950" y="3829962"/>
            <a:ext cx="4114800" cy="3028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950" y="911079"/>
            <a:ext cx="4114800" cy="297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572000" y="4190999"/>
            <a:ext cx="3962400" cy="1477328"/>
          </a:xfrm>
          <a:prstGeom prst="rect">
            <a:avLst/>
          </a:prstGeom>
          <a:noFill/>
        </p:spPr>
        <p:txBody>
          <a:bodyPr wrap="square" rtlCol="0">
            <a:spAutoFit/>
          </a:bodyPr>
          <a:lstStyle/>
          <a:p>
            <a:pPr marL="285750" indent="-285750">
              <a:buFontTx/>
              <a:buChar char="-"/>
            </a:pPr>
            <a:r>
              <a:rPr lang="en-US" dirty="0" smtClean="0"/>
              <a:t>Sample size is too small to say anything;</a:t>
            </a:r>
          </a:p>
          <a:p>
            <a:pPr marL="285750" indent="-285750">
              <a:buFontTx/>
              <a:buChar char="-"/>
            </a:pPr>
            <a:r>
              <a:rPr lang="en-US" dirty="0" smtClean="0"/>
              <a:t>Negative bias however appears to be also observed in the AT basin;</a:t>
            </a:r>
          </a:p>
          <a:p>
            <a:pPr marL="285750" indent="-285750">
              <a:buFontTx/>
              <a:buChar char="-"/>
            </a:pPr>
            <a:endParaRPr lang="en-US" dirty="0"/>
          </a:p>
        </p:txBody>
      </p:sp>
    </p:spTree>
    <p:extLst>
      <p:ext uri="{BB962C8B-B14F-4D97-AF65-F5344CB8AC3E}">
        <p14:creationId xmlns:p14="http://schemas.microsoft.com/office/powerpoint/2010/main" val="22257535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432550"/>
            <a:ext cx="2133600" cy="365125"/>
          </a:xfrm>
        </p:spPr>
        <p:txBody>
          <a:bodyPr/>
          <a:lstStyle/>
          <a:p>
            <a:fld id="{CD46409D-C1E2-4511-9119-538D589C6110}" type="slidenum">
              <a:rPr lang="en-US" smtClean="0"/>
              <a:pPr/>
              <a:t>28</a:t>
            </a:fld>
            <a:endParaRPr lang="en-US"/>
          </a:p>
        </p:txBody>
      </p:sp>
      <p:sp>
        <p:nvSpPr>
          <p:cNvPr id="6" name="TextBox 5"/>
          <p:cNvSpPr txBox="1"/>
          <p:nvPr/>
        </p:nvSpPr>
        <p:spPr>
          <a:xfrm>
            <a:off x="367875" y="152400"/>
            <a:ext cx="8560650" cy="646331"/>
          </a:xfrm>
          <a:prstGeom prst="rect">
            <a:avLst/>
          </a:prstGeom>
          <a:noFill/>
        </p:spPr>
        <p:txBody>
          <a:bodyPr wrap="square" rtlCol="0">
            <a:spAutoFit/>
          </a:bodyPr>
          <a:lstStyle/>
          <a:p>
            <a:pPr algn="ctr"/>
            <a:r>
              <a:rPr lang="en-US" sz="3600" dirty="0" smtClean="0"/>
              <a:t>Structure Verification: EP (4 storms 06E-10E)</a:t>
            </a:r>
            <a:endParaRPr lang="en-US" sz="3600" dirty="0"/>
          </a:p>
        </p:txBody>
      </p:sp>
      <p:sp>
        <p:nvSpPr>
          <p:cNvPr id="10" name="TextBox 9"/>
          <p:cNvSpPr txBox="1"/>
          <p:nvPr/>
        </p:nvSpPr>
        <p:spPr>
          <a:xfrm>
            <a:off x="4572000" y="4190999"/>
            <a:ext cx="3962400" cy="1477328"/>
          </a:xfrm>
          <a:prstGeom prst="rect">
            <a:avLst/>
          </a:prstGeom>
          <a:noFill/>
        </p:spPr>
        <p:txBody>
          <a:bodyPr wrap="square" rtlCol="0">
            <a:spAutoFit/>
          </a:bodyPr>
          <a:lstStyle/>
          <a:p>
            <a:pPr marL="285750" indent="-285750">
              <a:buFontTx/>
              <a:buChar char="-"/>
            </a:pPr>
            <a:r>
              <a:rPr lang="en-US" dirty="0" smtClean="0"/>
              <a:t>New physics package gives more reasonable  storm size both in the outer and in the inner region!</a:t>
            </a:r>
          </a:p>
          <a:p>
            <a:pPr marL="285750" indent="-285750">
              <a:buFontTx/>
              <a:buChar char="-"/>
            </a:pPr>
            <a:endParaRPr lang="en-US" dirty="0" smtClean="0"/>
          </a:p>
          <a:p>
            <a:pPr marL="285750" indent="-285750">
              <a:buFontTx/>
              <a:buChar char="-"/>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1079"/>
            <a:ext cx="4114800" cy="297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14400"/>
            <a:ext cx="4114800" cy="297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882879"/>
            <a:ext cx="4114800" cy="297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16692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1"/>
            <a:ext cx="7772400" cy="914400"/>
          </a:xfrm>
        </p:spPr>
        <p:txBody>
          <a:bodyPr>
            <a:normAutofit/>
          </a:bodyPr>
          <a:lstStyle/>
          <a:p>
            <a:r>
              <a:rPr lang="en-US" dirty="0" smtClean="0"/>
              <a:t>Summary</a:t>
            </a:r>
            <a:endParaRPr lang="en-US" dirty="0"/>
          </a:p>
        </p:txBody>
      </p:sp>
      <p:sp>
        <p:nvSpPr>
          <p:cNvPr id="3" name="Slide Number Placeholder 2"/>
          <p:cNvSpPr>
            <a:spLocks noGrp="1"/>
          </p:cNvSpPr>
          <p:nvPr>
            <p:ph type="sldNum" sz="quarter" idx="12"/>
          </p:nvPr>
        </p:nvSpPr>
        <p:spPr/>
        <p:txBody>
          <a:bodyPr/>
          <a:lstStyle/>
          <a:p>
            <a:fld id="{CD46409D-C1E2-4511-9119-538D589C6110}" type="slidenum">
              <a:rPr lang="en-US" smtClean="0"/>
              <a:pPr/>
              <a:t>29</a:t>
            </a:fld>
            <a:endParaRPr lang="en-US"/>
          </a:p>
        </p:txBody>
      </p:sp>
      <p:sp>
        <p:nvSpPr>
          <p:cNvPr id="5" name="TextBox 4"/>
          <p:cNvSpPr txBox="1"/>
          <p:nvPr/>
        </p:nvSpPr>
        <p:spPr>
          <a:xfrm>
            <a:off x="457200" y="1295400"/>
            <a:ext cx="8382000" cy="5262979"/>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Idealized and retrospective experiments show a consistent result that RRMTG, Thompson and MYJ tend to produce stronger intensity and positive bias;</a:t>
            </a:r>
          </a:p>
          <a:p>
            <a:pPr marL="285750" indent="-285750">
              <a:buFont typeface="Arial" panose="020B0604020202020204" pitchFamily="34" charset="0"/>
              <a:buChar char="•"/>
            </a:pPr>
            <a:r>
              <a:rPr lang="en-US" sz="2800" dirty="0" smtClean="0"/>
              <a:t>Testing of new physics package (meso-SAS excluded) showed the new physics degraded track/intensity scheme in retrospective runs;</a:t>
            </a:r>
          </a:p>
          <a:p>
            <a:pPr marL="285750" indent="-285750">
              <a:buFont typeface="Arial" panose="020B0604020202020204" pitchFamily="34" charset="0"/>
              <a:buChar char="•"/>
            </a:pPr>
            <a:r>
              <a:rPr lang="en-US" sz="2800" dirty="0"/>
              <a:t>RRTMG and Thompson schemes somehow provide opposite impacts  to the track /</a:t>
            </a:r>
            <a:r>
              <a:rPr lang="en-US" sz="2800" dirty="0" smtClean="0"/>
              <a:t>intensity errors in retrospective runs;</a:t>
            </a:r>
          </a:p>
          <a:p>
            <a:pPr marL="285750" indent="-285750">
              <a:buFont typeface="Arial" panose="020B0604020202020204" pitchFamily="34" charset="0"/>
              <a:buChar char="•"/>
            </a:pPr>
            <a:r>
              <a:rPr lang="en-US" sz="2800" dirty="0" smtClean="0"/>
              <a:t>Real-time experiment shows however very promising track/intensity forecast skill so far. Need more monitoring and extended diagnostics.</a:t>
            </a:r>
            <a:endParaRPr lang="en-US" sz="2800" dirty="0"/>
          </a:p>
        </p:txBody>
      </p:sp>
    </p:spTree>
    <p:extLst>
      <p:ext uri="{BB962C8B-B14F-4D97-AF65-F5344CB8AC3E}">
        <p14:creationId xmlns:p14="http://schemas.microsoft.com/office/powerpoint/2010/main" val="2288758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97442" y="228600"/>
            <a:ext cx="7620000" cy="769441"/>
          </a:xfrm>
          <a:prstGeom prst="rect">
            <a:avLst/>
          </a:prstGeom>
          <a:noFill/>
        </p:spPr>
        <p:txBody>
          <a:bodyPr wrap="square" rtlCol="0">
            <a:spAutoFit/>
          </a:bodyPr>
          <a:lstStyle/>
          <a:p>
            <a:pPr algn="ctr"/>
            <a:r>
              <a:rPr lang="en-US" sz="4400" dirty="0" smtClean="0"/>
              <a:t>Objective</a:t>
            </a:r>
            <a:endParaRPr lang="en-US" sz="4400" dirty="0"/>
          </a:p>
        </p:txBody>
      </p:sp>
      <p:sp>
        <p:nvSpPr>
          <p:cNvPr id="6" name="TextBox 5"/>
          <p:cNvSpPr txBox="1"/>
          <p:nvPr/>
        </p:nvSpPr>
        <p:spPr>
          <a:xfrm>
            <a:off x="533400" y="1066800"/>
            <a:ext cx="8458200" cy="5262979"/>
          </a:xfrm>
          <a:prstGeom prst="rect">
            <a:avLst/>
          </a:prstGeom>
          <a:noFill/>
        </p:spPr>
        <p:txBody>
          <a:bodyPr wrap="square" rtlCol="0">
            <a:spAutoFit/>
          </a:bodyPr>
          <a:lstStyle/>
          <a:p>
            <a:pPr algn="ctr"/>
            <a:r>
              <a:rPr lang="en-US" sz="2400" b="1" dirty="0" smtClean="0"/>
              <a:t>HFIP </a:t>
            </a:r>
            <a:r>
              <a:rPr lang="en-US" sz="2400" b="1" dirty="0"/>
              <a:t>Milestones/Objectives </a:t>
            </a:r>
            <a:r>
              <a:rPr lang="en-US" sz="2400" b="1" dirty="0" smtClean="0"/>
              <a:t>FY2013</a:t>
            </a:r>
          </a:p>
          <a:p>
            <a:pPr algn="ctr"/>
            <a:endParaRPr lang="en-US" sz="2400" b="1" dirty="0" smtClean="0"/>
          </a:p>
          <a:p>
            <a:r>
              <a:rPr lang="en-US" sz="2400" b="1" dirty="0" smtClean="0"/>
              <a:t>2</a:t>
            </a:r>
            <a:r>
              <a:rPr lang="en-US" sz="2400" b="1" dirty="0"/>
              <a:t>.  Model Physics Strategic Planning and Tiger </a:t>
            </a:r>
            <a:r>
              <a:rPr lang="en-US" sz="2400" b="1" dirty="0" smtClean="0"/>
              <a:t>Teams</a:t>
            </a:r>
            <a:endParaRPr lang="en-US" sz="2400" dirty="0"/>
          </a:p>
          <a:p>
            <a:r>
              <a:rPr lang="en-US" sz="2400" u="sng" dirty="0" smtClean="0"/>
              <a:t>Physics </a:t>
            </a:r>
            <a:r>
              <a:rPr lang="en-US" sz="2400" u="sng" dirty="0"/>
              <a:t>package testing for the operational HWRF </a:t>
            </a:r>
            <a:r>
              <a:rPr lang="en-US" sz="2400" u="sng" dirty="0" smtClean="0"/>
              <a:t>models</a:t>
            </a:r>
            <a:endParaRPr lang="en-US" sz="2000" dirty="0"/>
          </a:p>
          <a:p>
            <a:pPr marL="285750" indent="-285750">
              <a:buFontTx/>
              <a:buChar char="-"/>
            </a:pPr>
            <a:r>
              <a:rPr lang="en-US" sz="2400" dirty="0" smtClean="0">
                <a:solidFill>
                  <a:srgbClr val="FF0000"/>
                </a:solidFill>
              </a:rPr>
              <a:t>Test </a:t>
            </a:r>
            <a:r>
              <a:rPr lang="en-US" sz="2400" dirty="0">
                <a:solidFill>
                  <a:srgbClr val="FF0000"/>
                </a:solidFill>
              </a:rPr>
              <a:t>and evaluate proposed improvements in the PBL scheme used in the operational HWRF and GFDL </a:t>
            </a:r>
            <a:r>
              <a:rPr lang="en-US" sz="2400" dirty="0" smtClean="0">
                <a:solidFill>
                  <a:srgbClr val="FF0000"/>
                </a:solidFill>
              </a:rPr>
              <a:t>models</a:t>
            </a:r>
            <a:r>
              <a:rPr lang="en-US" sz="2400" dirty="0" smtClean="0"/>
              <a:t>. Stream 2, 2.1.1 Mar </a:t>
            </a:r>
            <a:r>
              <a:rPr lang="en-US" sz="2400" dirty="0"/>
              <a:t>15, 2014	</a:t>
            </a:r>
            <a:r>
              <a:rPr lang="en-US" sz="2400" dirty="0" smtClean="0"/>
              <a:t>;</a:t>
            </a:r>
          </a:p>
          <a:p>
            <a:pPr marL="285750" indent="-285750">
              <a:buFontTx/>
              <a:buChar char="-"/>
            </a:pPr>
            <a:r>
              <a:rPr lang="en-US" sz="2400" dirty="0" smtClean="0">
                <a:solidFill>
                  <a:srgbClr val="FF0000"/>
                </a:solidFill>
              </a:rPr>
              <a:t>Couple </a:t>
            </a:r>
            <a:r>
              <a:rPr lang="en-US" sz="2400" dirty="0">
                <a:solidFill>
                  <a:srgbClr val="FF0000"/>
                </a:solidFill>
              </a:rPr>
              <a:t>the operational HWRF model to NOAH LSM.  Test, evaluate and calibrate its performance.</a:t>
            </a:r>
            <a:r>
              <a:rPr lang="en-US" sz="2400" dirty="0"/>
              <a:t>  </a:t>
            </a:r>
            <a:r>
              <a:rPr lang="en-US" sz="2400" dirty="0" smtClean="0"/>
              <a:t>Stream 2,  2.1.2, Mar </a:t>
            </a:r>
            <a:r>
              <a:rPr lang="en-US" sz="2400" dirty="0"/>
              <a:t>15, </a:t>
            </a:r>
            <a:r>
              <a:rPr lang="en-US" sz="2400" dirty="0" smtClean="0"/>
              <a:t>2014;</a:t>
            </a:r>
            <a:endParaRPr lang="en-US" sz="2400" dirty="0"/>
          </a:p>
          <a:p>
            <a:pPr marL="285750" indent="-285750">
              <a:buFontTx/>
              <a:buChar char="-"/>
            </a:pPr>
            <a:r>
              <a:rPr lang="en-US" sz="2400" dirty="0" smtClean="0">
                <a:solidFill>
                  <a:srgbClr val="FF0000"/>
                </a:solidFill>
              </a:rPr>
              <a:t>Optimize the operational HWRF and GFDL physics packages for the 2014 season.  Conduct HWRF Testing and Evaluation on new model capabilities. Test Plan TBD with EMC. </a:t>
            </a:r>
            <a:r>
              <a:rPr lang="en-US" sz="2400" dirty="0" smtClean="0"/>
              <a:t> Stream 2, 2.1.3, Mar </a:t>
            </a:r>
            <a:r>
              <a:rPr lang="en-US" sz="2400" dirty="0"/>
              <a:t>15, </a:t>
            </a:r>
            <a:r>
              <a:rPr lang="en-US" sz="2400" dirty="0" smtClean="0"/>
              <a:t>2014;</a:t>
            </a:r>
            <a:endParaRPr lang="en-US" sz="2400" dirty="0"/>
          </a:p>
        </p:txBody>
      </p:sp>
      <p:sp>
        <p:nvSpPr>
          <p:cNvPr id="2" name="Slide Number Placeholder 1"/>
          <p:cNvSpPr>
            <a:spLocks noGrp="1"/>
          </p:cNvSpPr>
          <p:nvPr>
            <p:ph type="sldNum" sz="quarter" idx="12"/>
          </p:nvPr>
        </p:nvSpPr>
        <p:spPr/>
        <p:txBody>
          <a:bodyPr/>
          <a:lstStyle/>
          <a:p>
            <a:fld id="{CD46409D-C1E2-4511-9119-538D589C6110}" type="slidenum">
              <a:rPr lang="en-US" smtClean="0"/>
              <a:pPr/>
              <a:t>3</a:t>
            </a:fld>
            <a:endParaRPr lang="en-US"/>
          </a:p>
        </p:txBody>
      </p:sp>
    </p:spTree>
    <p:extLst>
      <p:ext uri="{BB962C8B-B14F-4D97-AF65-F5344CB8AC3E}">
        <p14:creationId xmlns:p14="http://schemas.microsoft.com/office/powerpoint/2010/main" val="38670510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Appendix</a:t>
            </a:r>
            <a:endParaRPr lang="en-US" dirty="0"/>
          </a:p>
        </p:txBody>
      </p:sp>
      <p:sp>
        <p:nvSpPr>
          <p:cNvPr id="3" name="Slide Number Placeholder 2"/>
          <p:cNvSpPr>
            <a:spLocks noGrp="1"/>
          </p:cNvSpPr>
          <p:nvPr>
            <p:ph type="sldNum" sz="quarter" idx="12"/>
          </p:nvPr>
        </p:nvSpPr>
        <p:spPr/>
        <p:txBody>
          <a:bodyPr/>
          <a:lstStyle/>
          <a:p>
            <a:fld id="{CD46409D-C1E2-4511-9119-538D589C6110}" type="slidenum">
              <a:rPr lang="en-US" smtClean="0"/>
              <a:pPr/>
              <a:t>30</a:t>
            </a:fld>
            <a:endParaRPr lang="en-US"/>
          </a:p>
        </p:txBody>
      </p:sp>
    </p:spTree>
    <p:extLst>
      <p:ext uri="{BB962C8B-B14F-4D97-AF65-F5344CB8AC3E}">
        <p14:creationId xmlns:p14="http://schemas.microsoft.com/office/powerpoint/2010/main" val="7976678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3413" y="248478"/>
            <a:ext cx="8229600" cy="584775"/>
          </a:xfrm>
          <a:prstGeom prst="rect">
            <a:avLst/>
          </a:prstGeom>
          <a:noFill/>
        </p:spPr>
        <p:txBody>
          <a:bodyPr wrap="square" rtlCol="0">
            <a:spAutoFit/>
          </a:bodyPr>
          <a:lstStyle/>
          <a:p>
            <a:pPr algn="ctr"/>
            <a:r>
              <a:rPr lang="en-US" sz="3200" dirty="0" smtClean="0"/>
              <a:t>Plane view of qc at </a:t>
            </a:r>
            <a:r>
              <a:rPr lang="en-US" sz="3200" dirty="0" err="1" smtClean="0"/>
              <a:t>lev</a:t>
            </a:r>
            <a:r>
              <a:rPr lang="en-US" sz="3200" dirty="0" smtClean="0"/>
              <a:t> = 10 for d03</a:t>
            </a:r>
            <a:endParaRPr lang="en-US" sz="3200" dirty="0"/>
          </a:p>
        </p:txBody>
      </p:sp>
      <p:sp>
        <p:nvSpPr>
          <p:cNvPr id="6" name="TextBox 5"/>
          <p:cNvSpPr txBox="1"/>
          <p:nvPr/>
        </p:nvSpPr>
        <p:spPr>
          <a:xfrm>
            <a:off x="473413" y="4495800"/>
            <a:ext cx="8229600" cy="2308324"/>
          </a:xfrm>
          <a:prstGeom prst="rect">
            <a:avLst/>
          </a:prstGeom>
          <a:noFill/>
        </p:spPr>
        <p:txBody>
          <a:bodyPr wrap="square" rtlCol="0">
            <a:spAutoFit/>
          </a:bodyPr>
          <a:lstStyle/>
          <a:p>
            <a:pPr marL="285750" indent="-285750">
              <a:buFontTx/>
              <a:buChar char="-"/>
            </a:pPr>
            <a:r>
              <a:rPr lang="en-US" dirty="0" smtClean="0"/>
              <a:t>Control </a:t>
            </a:r>
            <a:r>
              <a:rPr lang="en-US" dirty="0" err="1" smtClean="0"/>
              <a:t>exp</a:t>
            </a:r>
            <a:r>
              <a:rPr lang="en-US" dirty="0" smtClean="0"/>
              <a:t> seems to develop a random disk of convection (cloud), while RRTMG/Thompson </a:t>
            </a:r>
            <a:r>
              <a:rPr lang="en-US" dirty="0" err="1" smtClean="0"/>
              <a:t>exps</a:t>
            </a:r>
            <a:r>
              <a:rPr lang="en-US" dirty="0" smtClean="0"/>
              <a:t> show development a quick ring of cloud that is also more confined to the storm center.  </a:t>
            </a:r>
          </a:p>
          <a:p>
            <a:pPr marL="285750" indent="-285750">
              <a:buFontTx/>
              <a:buChar char="-"/>
            </a:pPr>
            <a:r>
              <a:rPr lang="en-US" dirty="0" smtClean="0"/>
              <a:t>The outward propagation of cloud ring is consistent with the those since in vertical motion. Note that faster outward wave propagation in the control </a:t>
            </a:r>
            <a:r>
              <a:rPr lang="en-US" dirty="0" err="1" smtClean="0"/>
              <a:t>exp</a:t>
            </a:r>
            <a:r>
              <a:rPr lang="en-US" dirty="0" smtClean="0"/>
              <a:t> as compared to the combination of RRTMG/Thompson;</a:t>
            </a:r>
          </a:p>
          <a:p>
            <a:pPr marL="285750" indent="-285750">
              <a:buFontTx/>
              <a:buChar char="-"/>
            </a:pPr>
            <a:r>
              <a:rPr lang="en-US" dirty="0" smtClean="0"/>
              <a:t> </a:t>
            </a:r>
          </a:p>
          <a:p>
            <a:pPr marL="285750" indent="-285750">
              <a:buFontTx/>
              <a:buChar char="-"/>
            </a:pPr>
            <a:endParaRPr lang="en-US" dirty="0" smtClean="0"/>
          </a:p>
        </p:txBody>
      </p:sp>
      <p:sp>
        <p:nvSpPr>
          <p:cNvPr id="2" name="TextBox 1"/>
          <p:cNvSpPr txBox="1"/>
          <p:nvPr/>
        </p:nvSpPr>
        <p:spPr>
          <a:xfrm>
            <a:off x="1447800" y="3968496"/>
            <a:ext cx="2438400" cy="369332"/>
          </a:xfrm>
          <a:prstGeom prst="rect">
            <a:avLst/>
          </a:prstGeom>
          <a:noFill/>
        </p:spPr>
        <p:txBody>
          <a:bodyPr wrap="square" rtlCol="0">
            <a:spAutoFit/>
          </a:bodyPr>
          <a:lstStyle/>
          <a:p>
            <a:pPr algn="ctr"/>
            <a:r>
              <a:rPr lang="en-US" dirty="0" smtClean="0"/>
              <a:t>T = 18 h </a:t>
            </a:r>
            <a:endParaRPr lang="en-US" dirty="0"/>
          </a:p>
        </p:txBody>
      </p:sp>
      <p:sp>
        <p:nvSpPr>
          <p:cNvPr id="9" name="TextBox 8"/>
          <p:cNvSpPr txBox="1"/>
          <p:nvPr/>
        </p:nvSpPr>
        <p:spPr>
          <a:xfrm>
            <a:off x="5189706" y="3962400"/>
            <a:ext cx="2438400" cy="369332"/>
          </a:xfrm>
          <a:prstGeom prst="rect">
            <a:avLst/>
          </a:prstGeom>
          <a:noFill/>
        </p:spPr>
        <p:txBody>
          <a:bodyPr wrap="square" rtlCol="0">
            <a:spAutoFit/>
          </a:bodyPr>
          <a:lstStyle/>
          <a:p>
            <a:pPr algn="ctr"/>
            <a:r>
              <a:rPr lang="en-US" dirty="0" smtClean="0"/>
              <a:t>T = 27 h </a:t>
            </a:r>
            <a:endParaRPr lang="en-US" dirty="0"/>
          </a:p>
        </p:txBody>
      </p:sp>
      <p:pic>
        <p:nvPicPr>
          <p:cNvPr id="2053" name="Picture 5" descr="C:\Users\chanh.q.kieu\Documents\ncep\d03\qc_lev10_wrfout_d03_2008-09-07_03%3A00%3A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43000"/>
            <a:ext cx="3657600" cy="28254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chanh.q.kieu\Documents\ncep\d03\qc_lev10_wrfout_d03_2008-09-07_12%3A00%3A0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43000"/>
            <a:ext cx="3657600" cy="282549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685800" y="1292423"/>
            <a:ext cx="3352800" cy="1606154"/>
            <a:chOff x="685800" y="1292423"/>
            <a:chExt cx="3352800" cy="1606154"/>
          </a:xfrm>
        </p:grpSpPr>
        <p:sp>
          <p:nvSpPr>
            <p:cNvPr id="10" name="TextBox 9"/>
            <p:cNvSpPr txBox="1"/>
            <p:nvPr/>
          </p:nvSpPr>
          <p:spPr>
            <a:xfrm>
              <a:off x="718226" y="1292423"/>
              <a:ext cx="762000" cy="307777"/>
            </a:xfrm>
            <a:prstGeom prst="rect">
              <a:avLst/>
            </a:prstGeom>
            <a:noFill/>
          </p:spPr>
          <p:txBody>
            <a:bodyPr wrap="square" rtlCol="0">
              <a:spAutoFit/>
            </a:bodyPr>
            <a:lstStyle/>
            <a:p>
              <a:r>
                <a:rPr lang="en-US" sz="1400" b="1" dirty="0" smtClean="0"/>
                <a:t>control</a:t>
              </a:r>
              <a:endParaRPr lang="en-US" sz="1400" b="1" dirty="0"/>
            </a:p>
          </p:txBody>
        </p:sp>
        <p:sp>
          <p:nvSpPr>
            <p:cNvPr id="11" name="TextBox 10"/>
            <p:cNvSpPr txBox="1"/>
            <p:nvPr/>
          </p:nvSpPr>
          <p:spPr>
            <a:xfrm>
              <a:off x="2514600" y="1292423"/>
              <a:ext cx="762000" cy="307777"/>
            </a:xfrm>
            <a:prstGeom prst="rect">
              <a:avLst/>
            </a:prstGeom>
            <a:noFill/>
          </p:spPr>
          <p:txBody>
            <a:bodyPr wrap="square" rtlCol="0">
              <a:spAutoFit/>
            </a:bodyPr>
            <a:lstStyle/>
            <a:p>
              <a:r>
                <a:rPr lang="en-US" sz="1400" b="1" dirty="0" smtClean="0"/>
                <a:t>MYJ</a:t>
              </a:r>
              <a:endParaRPr lang="en-US" sz="1400" b="1" dirty="0"/>
            </a:p>
          </p:txBody>
        </p:sp>
        <p:sp>
          <p:nvSpPr>
            <p:cNvPr id="12" name="TextBox 11"/>
            <p:cNvSpPr txBox="1"/>
            <p:nvPr/>
          </p:nvSpPr>
          <p:spPr>
            <a:xfrm>
              <a:off x="685800" y="2590800"/>
              <a:ext cx="1524000" cy="307777"/>
            </a:xfrm>
            <a:prstGeom prst="rect">
              <a:avLst/>
            </a:prstGeom>
            <a:noFill/>
          </p:spPr>
          <p:txBody>
            <a:bodyPr wrap="square" rtlCol="0">
              <a:spAutoFit/>
            </a:bodyPr>
            <a:lstStyle/>
            <a:p>
              <a:r>
                <a:rPr lang="en-US" sz="1400" b="1" dirty="0" err="1" smtClean="0"/>
                <a:t>Rrtmg+thompson</a:t>
              </a:r>
              <a:endParaRPr lang="en-US" sz="1400" b="1" dirty="0"/>
            </a:p>
          </p:txBody>
        </p:sp>
        <p:sp>
          <p:nvSpPr>
            <p:cNvPr id="13" name="TextBox 12"/>
            <p:cNvSpPr txBox="1"/>
            <p:nvPr/>
          </p:nvSpPr>
          <p:spPr>
            <a:xfrm>
              <a:off x="2514600" y="2590800"/>
              <a:ext cx="1524000" cy="307777"/>
            </a:xfrm>
            <a:prstGeom prst="rect">
              <a:avLst/>
            </a:prstGeom>
            <a:noFill/>
          </p:spPr>
          <p:txBody>
            <a:bodyPr wrap="square" rtlCol="0">
              <a:spAutoFit/>
            </a:bodyPr>
            <a:lstStyle/>
            <a:p>
              <a:r>
                <a:rPr lang="en-US" sz="1400" b="1" dirty="0" err="1" smtClean="0"/>
                <a:t>Rrtmg+mesosas</a:t>
              </a:r>
              <a:endParaRPr lang="en-US" sz="1400" b="1" dirty="0"/>
            </a:p>
          </p:txBody>
        </p:sp>
      </p:grpSp>
      <p:sp>
        <p:nvSpPr>
          <p:cNvPr id="3" name="Slide Number Placeholder 2"/>
          <p:cNvSpPr>
            <a:spLocks noGrp="1"/>
          </p:cNvSpPr>
          <p:nvPr>
            <p:ph type="sldNum" sz="quarter" idx="12"/>
          </p:nvPr>
        </p:nvSpPr>
        <p:spPr/>
        <p:txBody>
          <a:bodyPr/>
          <a:lstStyle/>
          <a:p>
            <a:fld id="{CD46409D-C1E2-4511-9119-538D589C6110}" type="slidenum">
              <a:rPr lang="en-US" smtClean="0"/>
              <a:pPr/>
              <a:t>31</a:t>
            </a:fld>
            <a:endParaRPr lang="en-US"/>
          </a:p>
        </p:txBody>
      </p:sp>
    </p:spTree>
    <p:extLst>
      <p:ext uri="{BB962C8B-B14F-4D97-AF65-F5344CB8AC3E}">
        <p14:creationId xmlns:p14="http://schemas.microsoft.com/office/powerpoint/2010/main" val="38482429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3413" y="248478"/>
            <a:ext cx="8229600" cy="523220"/>
          </a:xfrm>
          <a:prstGeom prst="rect">
            <a:avLst/>
          </a:prstGeom>
          <a:noFill/>
        </p:spPr>
        <p:txBody>
          <a:bodyPr wrap="square" rtlCol="0">
            <a:spAutoFit/>
          </a:bodyPr>
          <a:lstStyle/>
          <a:p>
            <a:pPr algn="ctr"/>
            <a:r>
              <a:rPr lang="en-US" sz="2800" dirty="0" smtClean="0"/>
              <a:t>Plane view of d03 shortwave Temp tendency at z = 1</a:t>
            </a:r>
            <a:endParaRPr lang="en-US" sz="2800" dirty="0"/>
          </a:p>
        </p:txBody>
      </p:sp>
      <p:sp>
        <p:nvSpPr>
          <p:cNvPr id="6" name="TextBox 5"/>
          <p:cNvSpPr txBox="1"/>
          <p:nvPr/>
        </p:nvSpPr>
        <p:spPr>
          <a:xfrm>
            <a:off x="473413" y="4495800"/>
            <a:ext cx="8229600" cy="2031325"/>
          </a:xfrm>
          <a:prstGeom prst="rect">
            <a:avLst/>
          </a:prstGeom>
          <a:noFill/>
        </p:spPr>
        <p:txBody>
          <a:bodyPr wrap="square" rtlCol="0">
            <a:spAutoFit/>
          </a:bodyPr>
          <a:lstStyle/>
          <a:p>
            <a:pPr marL="285750" indent="-285750">
              <a:buFontTx/>
              <a:buChar char="-"/>
            </a:pPr>
            <a:r>
              <a:rPr lang="en-US" dirty="0" smtClean="0"/>
              <a:t>Short wave tendency is less within the entire storm area in RRTMG/Thompson scheme as compared to control </a:t>
            </a:r>
            <a:r>
              <a:rPr lang="en-US" dirty="0" err="1" smtClean="0"/>
              <a:t>exp</a:t>
            </a:r>
            <a:r>
              <a:rPr lang="en-US" dirty="0" smtClean="0"/>
              <a:t> due to the cloud coverage </a:t>
            </a:r>
          </a:p>
          <a:p>
            <a:pPr marL="285750" indent="-285750">
              <a:buFontTx/>
              <a:buChar char="-"/>
            </a:pPr>
            <a:r>
              <a:rPr lang="en-US" dirty="0" smtClean="0"/>
              <a:t>The difference is consistent at all levels. </a:t>
            </a:r>
          </a:p>
          <a:p>
            <a:pPr marL="285750" indent="-285750">
              <a:buFontTx/>
              <a:buChar char="-"/>
            </a:pPr>
            <a:r>
              <a:rPr lang="en-US" dirty="0" smtClean="0"/>
              <a:t>At the higher level, the shortwave temperature tendency in control is much larger than the RRTMG/Thompson combination</a:t>
            </a:r>
          </a:p>
          <a:p>
            <a:pPr marL="285750" indent="-285750">
              <a:buFontTx/>
              <a:buChar char="-"/>
            </a:pPr>
            <a:r>
              <a:rPr lang="en-US" dirty="0" smtClean="0"/>
              <a:t>Where is shortwave cooling?</a:t>
            </a:r>
          </a:p>
          <a:p>
            <a:endParaRPr lang="en-US" dirty="0" smtClean="0"/>
          </a:p>
        </p:txBody>
      </p:sp>
      <p:sp>
        <p:nvSpPr>
          <p:cNvPr id="2" name="TextBox 1"/>
          <p:cNvSpPr txBox="1"/>
          <p:nvPr/>
        </p:nvSpPr>
        <p:spPr>
          <a:xfrm>
            <a:off x="1447800" y="3968496"/>
            <a:ext cx="2438400" cy="369332"/>
          </a:xfrm>
          <a:prstGeom prst="rect">
            <a:avLst/>
          </a:prstGeom>
          <a:noFill/>
        </p:spPr>
        <p:txBody>
          <a:bodyPr wrap="square" rtlCol="0">
            <a:spAutoFit/>
          </a:bodyPr>
          <a:lstStyle/>
          <a:p>
            <a:pPr algn="ctr"/>
            <a:r>
              <a:rPr lang="en-US" dirty="0" smtClean="0"/>
              <a:t>T = 12 h </a:t>
            </a:r>
            <a:endParaRPr lang="en-US" dirty="0"/>
          </a:p>
        </p:txBody>
      </p:sp>
      <p:sp>
        <p:nvSpPr>
          <p:cNvPr id="9" name="TextBox 8"/>
          <p:cNvSpPr txBox="1"/>
          <p:nvPr/>
        </p:nvSpPr>
        <p:spPr>
          <a:xfrm>
            <a:off x="5189706" y="3962400"/>
            <a:ext cx="2438400" cy="369332"/>
          </a:xfrm>
          <a:prstGeom prst="rect">
            <a:avLst/>
          </a:prstGeom>
          <a:noFill/>
        </p:spPr>
        <p:txBody>
          <a:bodyPr wrap="square" rtlCol="0">
            <a:spAutoFit/>
          </a:bodyPr>
          <a:lstStyle/>
          <a:p>
            <a:pPr algn="ctr"/>
            <a:r>
              <a:rPr lang="en-US" dirty="0" smtClean="0"/>
              <a:t>T = 54 h </a:t>
            </a:r>
            <a:endParaRPr lang="en-US" dirty="0"/>
          </a:p>
        </p:txBody>
      </p:sp>
      <p:pic>
        <p:nvPicPr>
          <p:cNvPr id="6146" name="Picture 2" descr="C:\Users\chanh.q.kieu\Documents\ncep\d03\swt_lev1_wrfout_d03_2008-09-07_15%3A00%3A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43000"/>
            <a:ext cx="3657600" cy="282549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chanh.q.kieu\Documents\ncep\d03\swt_lev1_wrfout_d03_2008-09-08_18%3A00%3A0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144621"/>
            <a:ext cx="3657600" cy="282549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990600" y="1292423"/>
            <a:ext cx="3352800" cy="1606154"/>
            <a:chOff x="685800" y="1292423"/>
            <a:chExt cx="3352800" cy="1606154"/>
          </a:xfrm>
        </p:grpSpPr>
        <p:sp>
          <p:nvSpPr>
            <p:cNvPr id="10" name="TextBox 9"/>
            <p:cNvSpPr txBox="1"/>
            <p:nvPr/>
          </p:nvSpPr>
          <p:spPr>
            <a:xfrm>
              <a:off x="718226" y="1292423"/>
              <a:ext cx="762000" cy="307777"/>
            </a:xfrm>
            <a:prstGeom prst="rect">
              <a:avLst/>
            </a:prstGeom>
            <a:noFill/>
          </p:spPr>
          <p:txBody>
            <a:bodyPr wrap="square" rtlCol="0">
              <a:spAutoFit/>
            </a:bodyPr>
            <a:lstStyle/>
            <a:p>
              <a:r>
                <a:rPr lang="en-US" sz="1400" b="1" dirty="0" smtClean="0"/>
                <a:t>control</a:t>
              </a:r>
              <a:endParaRPr lang="en-US" sz="1400" b="1" dirty="0"/>
            </a:p>
          </p:txBody>
        </p:sp>
        <p:sp>
          <p:nvSpPr>
            <p:cNvPr id="11" name="TextBox 10"/>
            <p:cNvSpPr txBox="1"/>
            <p:nvPr/>
          </p:nvSpPr>
          <p:spPr>
            <a:xfrm>
              <a:off x="2514600" y="1292423"/>
              <a:ext cx="762000" cy="307777"/>
            </a:xfrm>
            <a:prstGeom prst="rect">
              <a:avLst/>
            </a:prstGeom>
            <a:noFill/>
          </p:spPr>
          <p:txBody>
            <a:bodyPr wrap="square" rtlCol="0">
              <a:spAutoFit/>
            </a:bodyPr>
            <a:lstStyle/>
            <a:p>
              <a:r>
                <a:rPr lang="en-US" sz="1400" b="1" dirty="0" smtClean="0"/>
                <a:t>MYJ</a:t>
              </a:r>
              <a:endParaRPr lang="en-US" sz="1400" b="1" dirty="0"/>
            </a:p>
          </p:txBody>
        </p:sp>
        <p:sp>
          <p:nvSpPr>
            <p:cNvPr id="12" name="TextBox 11"/>
            <p:cNvSpPr txBox="1"/>
            <p:nvPr/>
          </p:nvSpPr>
          <p:spPr>
            <a:xfrm>
              <a:off x="685800" y="2590800"/>
              <a:ext cx="1524000" cy="307777"/>
            </a:xfrm>
            <a:prstGeom prst="rect">
              <a:avLst/>
            </a:prstGeom>
            <a:noFill/>
          </p:spPr>
          <p:txBody>
            <a:bodyPr wrap="square" rtlCol="0">
              <a:spAutoFit/>
            </a:bodyPr>
            <a:lstStyle/>
            <a:p>
              <a:r>
                <a:rPr lang="en-US" sz="1400" b="1" dirty="0" err="1" smtClean="0"/>
                <a:t>Rrtmg+thompson</a:t>
              </a:r>
              <a:endParaRPr lang="en-US" sz="1400" b="1" dirty="0"/>
            </a:p>
          </p:txBody>
        </p:sp>
        <p:sp>
          <p:nvSpPr>
            <p:cNvPr id="13" name="TextBox 12"/>
            <p:cNvSpPr txBox="1"/>
            <p:nvPr/>
          </p:nvSpPr>
          <p:spPr>
            <a:xfrm>
              <a:off x="2514600" y="2590800"/>
              <a:ext cx="1524000" cy="307777"/>
            </a:xfrm>
            <a:prstGeom prst="rect">
              <a:avLst/>
            </a:prstGeom>
            <a:noFill/>
          </p:spPr>
          <p:txBody>
            <a:bodyPr wrap="square" rtlCol="0">
              <a:spAutoFit/>
            </a:bodyPr>
            <a:lstStyle/>
            <a:p>
              <a:r>
                <a:rPr lang="en-US" sz="1400" b="1" dirty="0" err="1" smtClean="0"/>
                <a:t>Rrtmg+mesosas</a:t>
              </a:r>
              <a:endParaRPr lang="en-US" sz="1400" b="1" dirty="0"/>
            </a:p>
          </p:txBody>
        </p:sp>
      </p:grpSp>
      <p:sp>
        <p:nvSpPr>
          <p:cNvPr id="3" name="Slide Number Placeholder 2"/>
          <p:cNvSpPr>
            <a:spLocks noGrp="1"/>
          </p:cNvSpPr>
          <p:nvPr>
            <p:ph type="sldNum" sz="quarter" idx="12"/>
          </p:nvPr>
        </p:nvSpPr>
        <p:spPr/>
        <p:txBody>
          <a:bodyPr/>
          <a:lstStyle/>
          <a:p>
            <a:fld id="{CD46409D-C1E2-4511-9119-538D589C6110}" type="slidenum">
              <a:rPr lang="en-US" smtClean="0"/>
              <a:pPr/>
              <a:t>32</a:t>
            </a:fld>
            <a:endParaRPr lang="en-US"/>
          </a:p>
        </p:txBody>
      </p:sp>
    </p:spTree>
    <p:extLst>
      <p:ext uri="{BB962C8B-B14F-4D97-AF65-F5344CB8AC3E}">
        <p14:creationId xmlns:p14="http://schemas.microsoft.com/office/powerpoint/2010/main" val="25966515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3413" y="248478"/>
            <a:ext cx="8229600" cy="584775"/>
          </a:xfrm>
          <a:prstGeom prst="rect">
            <a:avLst/>
          </a:prstGeom>
          <a:noFill/>
        </p:spPr>
        <p:txBody>
          <a:bodyPr wrap="square" rtlCol="0">
            <a:spAutoFit/>
          </a:bodyPr>
          <a:lstStyle/>
          <a:p>
            <a:pPr algn="ctr"/>
            <a:r>
              <a:rPr lang="en-US" sz="3200" dirty="0" smtClean="0"/>
              <a:t>Plane view of d03 sensible heat flux at surface</a:t>
            </a:r>
            <a:endParaRPr lang="en-US" sz="3200" dirty="0"/>
          </a:p>
        </p:txBody>
      </p:sp>
      <p:sp>
        <p:nvSpPr>
          <p:cNvPr id="6" name="TextBox 5"/>
          <p:cNvSpPr txBox="1"/>
          <p:nvPr/>
        </p:nvSpPr>
        <p:spPr>
          <a:xfrm>
            <a:off x="473413" y="4495800"/>
            <a:ext cx="8229600" cy="2308324"/>
          </a:xfrm>
          <a:prstGeom prst="rect">
            <a:avLst/>
          </a:prstGeom>
          <a:noFill/>
        </p:spPr>
        <p:txBody>
          <a:bodyPr wrap="square" rtlCol="0">
            <a:spAutoFit/>
          </a:bodyPr>
          <a:lstStyle/>
          <a:p>
            <a:pPr marL="285750" indent="-285750">
              <a:buFontTx/>
              <a:buChar char="-"/>
            </a:pPr>
            <a:r>
              <a:rPr lang="en-US" dirty="0" smtClean="0"/>
              <a:t>RRTMG/Thompson scheme appears to have more symmetric and broader area of sensible heat flux exchange from the surface.</a:t>
            </a:r>
          </a:p>
          <a:p>
            <a:pPr marL="285750" indent="-285750">
              <a:buFontTx/>
              <a:buChar char="-"/>
            </a:pPr>
            <a:r>
              <a:rPr lang="en-US" dirty="0" smtClean="0"/>
              <a:t>Surface latent heat flux appears to have issue as it is randomly not seen in all </a:t>
            </a:r>
            <a:r>
              <a:rPr lang="en-US" dirty="0" err="1" smtClean="0"/>
              <a:t>exps</a:t>
            </a:r>
            <a:r>
              <a:rPr lang="en-US" dirty="0" smtClean="0"/>
              <a:t>. Could be due to model or the plot contours. Need to double check</a:t>
            </a:r>
          </a:p>
          <a:p>
            <a:pPr marL="285750" indent="-285750">
              <a:buFontTx/>
              <a:buChar char="-"/>
            </a:pPr>
            <a:r>
              <a:rPr lang="en-US" dirty="0" smtClean="0"/>
              <a:t>Sensible heat flux is negative and maximum within the core region.  Note sure what is the definition of the sensible heat flux is but it does not seem to make sense to see negative values (flux from atmosphere into the ocean surface…downdraft is cool, why is it negative?)</a:t>
            </a:r>
          </a:p>
        </p:txBody>
      </p:sp>
      <p:sp>
        <p:nvSpPr>
          <p:cNvPr id="2" name="TextBox 1"/>
          <p:cNvSpPr txBox="1"/>
          <p:nvPr/>
        </p:nvSpPr>
        <p:spPr>
          <a:xfrm>
            <a:off x="1447800" y="3968496"/>
            <a:ext cx="2438400" cy="369332"/>
          </a:xfrm>
          <a:prstGeom prst="rect">
            <a:avLst/>
          </a:prstGeom>
          <a:noFill/>
        </p:spPr>
        <p:txBody>
          <a:bodyPr wrap="square" rtlCol="0">
            <a:spAutoFit/>
          </a:bodyPr>
          <a:lstStyle/>
          <a:p>
            <a:pPr algn="ctr"/>
            <a:r>
              <a:rPr lang="en-US" dirty="0" smtClean="0"/>
              <a:t>T = 18 h </a:t>
            </a:r>
            <a:endParaRPr lang="en-US" dirty="0"/>
          </a:p>
        </p:txBody>
      </p:sp>
      <p:sp>
        <p:nvSpPr>
          <p:cNvPr id="9" name="TextBox 8"/>
          <p:cNvSpPr txBox="1"/>
          <p:nvPr/>
        </p:nvSpPr>
        <p:spPr>
          <a:xfrm>
            <a:off x="5189706" y="3962400"/>
            <a:ext cx="2438400" cy="369332"/>
          </a:xfrm>
          <a:prstGeom prst="rect">
            <a:avLst/>
          </a:prstGeom>
          <a:noFill/>
        </p:spPr>
        <p:txBody>
          <a:bodyPr wrap="square" rtlCol="0">
            <a:spAutoFit/>
          </a:bodyPr>
          <a:lstStyle/>
          <a:p>
            <a:pPr algn="ctr"/>
            <a:r>
              <a:rPr lang="en-US" dirty="0" smtClean="0"/>
              <a:t>T = 27 h </a:t>
            </a:r>
            <a:endParaRPr lang="en-US" dirty="0"/>
          </a:p>
        </p:txBody>
      </p:sp>
      <p:pic>
        <p:nvPicPr>
          <p:cNvPr id="5123" name="Picture 3" descr="C:\Users\chanh.q.kieu\Documents\ncep\d03\shf_lev1_wrfout_d03_2008-09-07_18%3A00%3A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143000"/>
            <a:ext cx="3657600" cy="282549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chanh.q.kieu\Documents\ncep\d03\shf_lev1_wrfout_d03_2008-09-07_03%3A00%3A0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562" y="1143000"/>
            <a:ext cx="3657600" cy="282549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838200" y="1292423"/>
            <a:ext cx="3352800" cy="1606154"/>
            <a:chOff x="685800" y="1292423"/>
            <a:chExt cx="3352800" cy="1606154"/>
          </a:xfrm>
        </p:grpSpPr>
        <p:sp>
          <p:nvSpPr>
            <p:cNvPr id="10" name="TextBox 9"/>
            <p:cNvSpPr txBox="1"/>
            <p:nvPr/>
          </p:nvSpPr>
          <p:spPr>
            <a:xfrm>
              <a:off x="718226" y="1292423"/>
              <a:ext cx="762000" cy="307777"/>
            </a:xfrm>
            <a:prstGeom prst="rect">
              <a:avLst/>
            </a:prstGeom>
            <a:noFill/>
          </p:spPr>
          <p:txBody>
            <a:bodyPr wrap="square" rtlCol="0">
              <a:spAutoFit/>
            </a:bodyPr>
            <a:lstStyle/>
            <a:p>
              <a:r>
                <a:rPr lang="en-US" sz="1400" b="1" dirty="0" smtClean="0"/>
                <a:t>control</a:t>
              </a:r>
              <a:endParaRPr lang="en-US" sz="1400" b="1" dirty="0"/>
            </a:p>
          </p:txBody>
        </p:sp>
        <p:sp>
          <p:nvSpPr>
            <p:cNvPr id="11" name="TextBox 10"/>
            <p:cNvSpPr txBox="1"/>
            <p:nvPr/>
          </p:nvSpPr>
          <p:spPr>
            <a:xfrm>
              <a:off x="2514600" y="1292423"/>
              <a:ext cx="762000" cy="307777"/>
            </a:xfrm>
            <a:prstGeom prst="rect">
              <a:avLst/>
            </a:prstGeom>
            <a:noFill/>
          </p:spPr>
          <p:txBody>
            <a:bodyPr wrap="square" rtlCol="0">
              <a:spAutoFit/>
            </a:bodyPr>
            <a:lstStyle/>
            <a:p>
              <a:r>
                <a:rPr lang="en-US" sz="1400" b="1" dirty="0" smtClean="0"/>
                <a:t>MYJ</a:t>
              </a:r>
              <a:endParaRPr lang="en-US" sz="1400" b="1" dirty="0"/>
            </a:p>
          </p:txBody>
        </p:sp>
        <p:sp>
          <p:nvSpPr>
            <p:cNvPr id="12" name="TextBox 11"/>
            <p:cNvSpPr txBox="1"/>
            <p:nvPr/>
          </p:nvSpPr>
          <p:spPr>
            <a:xfrm>
              <a:off x="685800" y="2590800"/>
              <a:ext cx="1524000" cy="307777"/>
            </a:xfrm>
            <a:prstGeom prst="rect">
              <a:avLst/>
            </a:prstGeom>
            <a:noFill/>
          </p:spPr>
          <p:txBody>
            <a:bodyPr wrap="square" rtlCol="0">
              <a:spAutoFit/>
            </a:bodyPr>
            <a:lstStyle/>
            <a:p>
              <a:r>
                <a:rPr lang="en-US" sz="1400" b="1" dirty="0" err="1" smtClean="0"/>
                <a:t>Rrtmg+thompson</a:t>
              </a:r>
              <a:endParaRPr lang="en-US" sz="1400" b="1" dirty="0"/>
            </a:p>
          </p:txBody>
        </p:sp>
        <p:sp>
          <p:nvSpPr>
            <p:cNvPr id="13" name="TextBox 12"/>
            <p:cNvSpPr txBox="1"/>
            <p:nvPr/>
          </p:nvSpPr>
          <p:spPr>
            <a:xfrm>
              <a:off x="2514600" y="2590800"/>
              <a:ext cx="1524000" cy="307777"/>
            </a:xfrm>
            <a:prstGeom prst="rect">
              <a:avLst/>
            </a:prstGeom>
            <a:noFill/>
          </p:spPr>
          <p:txBody>
            <a:bodyPr wrap="square" rtlCol="0">
              <a:spAutoFit/>
            </a:bodyPr>
            <a:lstStyle/>
            <a:p>
              <a:r>
                <a:rPr lang="en-US" sz="1400" b="1" dirty="0" err="1" smtClean="0"/>
                <a:t>Rrtmg+mesosas</a:t>
              </a:r>
              <a:endParaRPr lang="en-US" sz="1400" b="1" dirty="0"/>
            </a:p>
          </p:txBody>
        </p:sp>
      </p:grpSp>
      <p:sp>
        <p:nvSpPr>
          <p:cNvPr id="3" name="Slide Number Placeholder 2"/>
          <p:cNvSpPr>
            <a:spLocks noGrp="1"/>
          </p:cNvSpPr>
          <p:nvPr>
            <p:ph type="sldNum" sz="quarter" idx="12"/>
          </p:nvPr>
        </p:nvSpPr>
        <p:spPr/>
        <p:txBody>
          <a:bodyPr/>
          <a:lstStyle/>
          <a:p>
            <a:fld id="{CD46409D-C1E2-4511-9119-538D589C6110}" type="slidenum">
              <a:rPr lang="en-US" smtClean="0"/>
              <a:pPr/>
              <a:t>33</a:t>
            </a:fld>
            <a:endParaRPr lang="en-US"/>
          </a:p>
        </p:txBody>
      </p:sp>
    </p:spTree>
    <p:extLst>
      <p:ext uri="{BB962C8B-B14F-4D97-AF65-F5344CB8AC3E}">
        <p14:creationId xmlns:p14="http://schemas.microsoft.com/office/powerpoint/2010/main" val="10500335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3413" y="248478"/>
            <a:ext cx="8229600" cy="584775"/>
          </a:xfrm>
          <a:prstGeom prst="rect">
            <a:avLst/>
          </a:prstGeom>
          <a:noFill/>
        </p:spPr>
        <p:txBody>
          <a:bodyPr wrap="square" rtlCol="0">
            <a:spAutoFit/>
          </a:bodyPr>
          <a:lstStyle/>
          <a:p>
            <a:pPr algn="ctr"/>
            <a:r>
              <a:rPr lang="en-US" sz="3200" dirty="0" smtClean="0"/>
              <a:t>Plane view of d03 latent heat flux at surface</a:t>
            </a:r>
            <a:endParaRPr lang="en-US" sz="3200" dirty="0"/>
          </a:p>
        </p:txBody>
      </p:sp>
      <p:sp>
        <p:nvSpPr>
          <p:cNvPr id="6" name="TextBox 5"/>
          <p:cNvSpPr txBox="1"/>
          <p:nvPr/>
        </p:nvSpPr>
        <p:spPr>
          <a:xfrm>
            <a:off x="473413" y="4495800"/>
            <a:ext cx="8229600" cy="2031325"/>
          </a:xfrm>
          <a:prstGeom prst="rect">
            <a:avLst/>
          </a:prstGeom>
          <a:noFill/>
        </p:spPr>
        <p:txBody>
          <a:bodyPr wrap="square" rtlCol="0">
            <a:spAutoFit/>
          </a:bodyPr>
          <a:lstStyle/>
          <a:p>
            <a:pPr marL="285750" indent="-285750">
              <a:buFontTx/>
              <a:buChar char="-"/>
            </a:pPr>
            <a:r>
              <a:rPr lang="en-US" dirty="0" smtClean="0"/>
              <a:t>RRTMG/Thompson scheme appears to have larger flux but confined within a smaller area of latent heat flux exchange from the surface.</a:t>
            </a:r>
          </a:p>
          <a:p>
            <a:pPr marL="285750" indent="-285750">
              <a:buFontTx/>
              <a:buChar char="-"/>
            </a:pPr>
            <a:r>
              <a:rPr lang="en-US" dirty="0" smtClean="0"/>
              <a:t>Similar to the sensible heat flux, the latent heat flux is randomly not seen in all </a:t>
            </a:r>
            <a:r>
              <a:rPr lang="en-US" dirty="0" err="1" smtClean="0"/>
              <a:t>exps</a:t>
            </a:r>
            <a:r>
              <a:rPr lang="en-US" dirty="0" smtClean="0"/>
              <a:t>. Need to double check!</a:t>
            </a:r>
          </a:p>
          <a:p>
            <a:pPr marL="285750" indent="-285750">
              <a:buFontTx/>
              <a:buChar char="-"/>
            </a:pPr>
            <a:r>
              <a:rPr lang="en-US" dirty="0" smtClean="0"/>
              <a:t>Again, latent heat flux is negative and maximum within the core region.  Note sure what is the definition of the latent heat flux is but it does not seem to make sense to see negative values (flux into the ocean surface?)</a:t>
            </a:r>
          </a:p>
        </p:txBody>
      </p:sp>
      <p:sp>
        <p:nvSpPr>
          <p:cNvPr id="2" name="TextBox 1"/>
          <p:cNvSpPr txBox="1"/>
          <p:nvPr/>
        </p:nvSpPr>
        <p:spPr>
          <a:xfrm>
            <a:off x="1447800" y="3968496"/>
            <a:ext cx="2438400" cy="369332"/>
          </a:xfrm>
          <a:prstGeom prst="rect">
            <a:avLst/>
          </a:prstGeom>
          <a:noFill/>
        </p:spPr>
        <p:txBody>
          <a:bodyPr wrap="square" rtlCol="0">
            <a:spAutoFit/>
          </a:bodyPr>
          <a:lstStyle/>
          <a:p>
            <a:pPr algn="ctr"/>
            <a:r>
              <a:rPr lang="en-US" dirty="0" smtClean="0"/>
              <a:t>T = 27 h </a:t>
            </a:r>
            <a:endParaRPr lang="en-US" dirty="0"/>
          </a:p>
        </p:txBody>
      </p:sp>
      <p:sp>
        <p:nvSpPr>
          <p:cNvPr id="9" name="TextBox 8"/>
          <p:cNvSpPr txBox="1"/>
          <p:nvPr/>
        </p:nvSpPr>
        <p:spPr>
          <a:xfrm>
            <a:off x="5189706" y="3962400"/>
            <a:ext cx="2438400" cy="369332"/>
          </a:xfrm>
          <a:prstGeom prst="rect">
            <a:avLst/>
          </a:prstGeom>
          <a:noFill/>
        </p:spPr>
        <p:txBody>
          <a:bodyPr wrap="square" rtlCol="0">
            <a:spAutoFit/>
          </a:bodyPr>
          <a:lstStyle/>
          <a:p>
            <a:pPr algn="ctr"/>
            <a:r>
              <a:rPr lang="en-US" dirty="0" smtClean="0"/>
              <a:t>T = 36 h </a:t>
            </a:r>
            <a:endParaRPr lang="en-US" dirty="0"/>
          </a:p>
        </p:txBody>
      </p:sp>
      <p:pic>
        <p:nvPicPr>
          <p:cNvPr id="5125" name="Picture 5" descr="C:\Users\chanh.q.kieu\Documents\ncep\d03\lhf_lev1_wrfout_d03_2008-09-07_12%3A00%3A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166087"/>
            <a:ext cx="3657600" cy="282549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chanh.q.kieu\Documents\ncep\d03\lhf_lev1_wrfout_d03_2008-09-07_03%3A00%3A0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43000"/>
            <a:ext cx="3657600" cy="282549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838200" y="1292423"/>
            <a:ext cx="3352800" cy="1606154"/>
            <a:chOff x="685800" y="1292423"/>
            <a:chExt cx="3352800" cy="1606154"/>
          </a:xfrm>
        </p:grpSpPr>
        <p:sp>
          <p:nvSpPr>
            <p:cNvPr id="10" name="TextBox 9"/>
            <p:cNvSpPr txBox="1"/>
            <p:nvPr/>
          </p:nvSpPr>
          <p:spPr>
            <a:xfrm>
              <a:off x="718226" y="1292423"/>
              <a:ext cx="762000" cy="307777"/>
            </a:xfrm>
            <a:prstGeom prst="rect">
              <a:avLst/>
            </a:prstGeom>
            <a:noFill/>
          </p:spPr>
          <p:txBody>
            <a:bodyPr wrap="square" rtlCol="0">
              <a:spAutoFit/>
            </a:bodyPr>
            <a:lstStyle/>
            <a:p>
              <a:r>
                <a:rPr lang="en-US" sz="1400" b="1" dirty="0" smtClean="0"/>
                <a:t>control</a:t>
              </a:r>
              <a:endParaRPr lang="en-US" sz="1400" b="1" dirty="0"/>
            </a:p>
          </p:txBody>
        </p:sp>
        <p:sp>
          <p:nvSpPr>
            <p:cNvPr id="11" name="TextBox 10"/>
            <p:cNvSpPr txBox="1"/>
            <p:nvPr/>
          </p:nvSpPr>
          <p:spPr>
            <a:xfrm>
              <a:off x="2514600" y="1292423"/>
              <a:ext cx="762000" cy="307777"/>
            </a:xfrm>
            <a:prstGeom prst="rect">
              <a:avLst/>
            </a:prstGeom>
            <a:noFill/>
          </p:spPr>
          <p:txBody>
            <a:bodyPr wrap="square" rtlCol="0">
              <a:spAutoFit/>
            </a:bodyPr>
            <a:lstStyle/>
            <a:p>
              <a:r>
                <a:rPr lang="en-US" sz="1400" b="1" dirty="0" smtClean="0"/>
                <a:t>MYJ</a:t>
              </a:r>
              <a:endParaRPr lang="en-US" sz="1400" b="1" dirty="0"/>
            </a:p>
          </p:txBody>
        </p:sp>
        <p:sp>
          <p:nvSpPr>
            <p:cNvPr id="12" name="TextBox 11"/>
            <p:cNvSpPr txBox="1"/>
            <p:nvPr/>
          </p:nvSpPr>
          <p:spPr>
            <a:xfrm>
              <a:off x="685800" y="2590800"/>
              <a:ext cx="1524000" cy="307777"/>
            </a:xfrm>
            <a:prstGeom prst="rect">
              <a:avLst/>
            </a:prstGeom>
            <a:noFill/>
          </p:spPr>
          <p:txBody>
            <a:bodyPr wrap="square" rtlCol="0">
              <a:spAutoFit/>
            </a:bodyPr>
            <a:lstStyle/>
            <a:p>
              <a:r>
                <a:rPr lang="en-US" sz="1400" b="1" dirty="0" err="1" smtClean="0"/>
                <a:t>Rrtmg+thompson</a:t>
              </a:r>
              <a:endParaRPr lang="en-US" sz="1400" b="1" dirty="0"/>
            </a:p>
          </p:txBody>
        </p:sp>
        <p:sp>
          <p:nvSpPr>
            <p:cNvPr id="13" name="TextBox 12"/>
            <p:cNvSpPr txBox="1"/>
            <p:nvPr/>
          </p:nvSpPr>
          <p:spPr>
            <a:xfrm>
              <a:off x="2514600" y="2590800"/>
              <a:ext cx="1524000" cy="307777"/>
            </a:xfrm>
            <a:prstGeom prst="rect">
              <a:avLst/>
            </a:prstGeom>
            <a:noFill/>
          </p:spPr>
          <p:txBody>
            <a:bodyPr wrap="square" rtlCol="0">
              <a:spAutoFit/>
            </a:bodyPr>
            <a:lstStyle/>
            <a:p>
              <a:r>
                <a:rPr lang="en-US" sz="1400" b="1" dirty="0" err="1" smtClean="0"/>
                <a:t>Rrtmg+mesosas</a:t>
              </a:r>
              <a:endParaRPr lang="en-US" sz="1400" b="1" dirty="0"/>
            </a:p>
          </p:txBody>
        </p:sp>
      </p:grpSp>
      <p:sp>
        <p:nvSpPr>
          <p:cNvPr id="3" name="Slide Number Placeholder 2"/>
          <p:cNvSpPr>
            <a:spLocks noGrp="1"/>
          </p:cNvSpPr>
          <p:nvPr>
            <p:ph type="sldNum" sz="quarter" idx="12"/>
          </p:nvPr>
        </p:nvSpPr>
        <p:spPr/>
        <p:txBody>
          <a:bodyPr/>
          <a:lstStyle/>
          <a:p>
            <a:fld id="{CD46409D-C1E2-4511-9119-538D589C6110}" type="slidenum">
              <a:rPr lang="en-US" smtClean="0"/>
              <a:pPr/>
              <a:t>34</a:t>
            </a:fld>
            <a:endParaRPr lang="en-US"/>
          </a:p>
        </p:txBody>
      </p:sp>
    </p:spTree>
    <p:extLst>
      <p:ext uri="{BB962C8B-B14F-4D97-AF65-F5344CB8AC3E}">
        <p14:creationId xmlns:p14="http://schemas.microsoft.com/office/powerpoint/2010/main" val="18124589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457199"/>
            <a:ext cx="7620000" cy="1200329"/>
          </a:xfrm>
          <a:prstGeom prst="rect">
            <a:avLst/>
          </a:prstGeom>
          <a:noFill/>
        </p:spPr>
        <p:txBody>
          <a:bodyPr wrap="square" rtlCol="0">
            <a:spAutoFit/>
          </a:bodyPr>
          <a:lstStyle/>
          <a:p>
            <a:pPr algn="ctr"/>
            <a:r>
              <a:rPr lang="en-US" sz="3600" dirty="0" smtClean="0"/>
              <a:t>New physics package proposal</a:t>
            </a:r>
          </a:p>
          <a:p>
            <a:pPr algn="ctr"/>
            <a:r>
              <a:rPr lang="en-US" sz="3600" dirty="0"/>
              <a:t>f</a:t>
            </a:r>
            <a:r>
              <a:rPr lang="en-US" sz="3600" dirty="0" smtClean="0"/>
              <a:t>or FY2014 HWRF</a:t>
            </a:r>
            <a:endParaRPr lang="en-US" sz="3600" dirty="0"/>
          </a:p>
        </p:txBody>
      </p:sp>
      <p:graphicFrame>
        <p:nvGraphicFramePr>
          <p:cNvPr id="2" name="Table 1"/>
          <p:cNvGraphicFramePr>
            <a:graphicFrameLocks noGrp="1"/>
          </p:cNvGraphicFramePr>
          <p:nvPr>
            <p:extLst>
              <p:ext uri="{D42A27DB-BD31-4B8C-83A1-F6EECF244321}">
                <p14:modId xmlns:p14="http://schemas.microsoft.com/office/powerpoint/2010/main" val="1514922434"/>
              </p:ext>
            </p:extLst>
          </p:nvPr>
        </p:nvGraphicFramePr>
        <p:xfrm>
          <a:off x="-2" y="1905000"/>
          <a:ext cx="9144002" cy="3901440"/>
        </p:xfrm>
        <a:graphic>
          <a:graphicData uri="http://schemas.openxmlformats.org/drawingml/2006/table">
            <a:tbl>
              <a:tblPr firstRow="1" bandRow="1">
                <a:tableStyleId>{5C22544A-7EE6-4342-B048-85BDC9FD1C3A}</a:tableStyleId>
              </a:tblPr>
              <a:tblGrid>
                <a:gridCol w="1306286"/>
                <a:gridCol w="1306286"/>
                <a:gridCol w="1306286"/>
                <a:gridCol w="1306286"/>
                <a:gridCol w="1306286"/>
                <a:gridCol w="1306286"/>
                <a:gridCol w="1306286"/>
              </a:tblGrid>
              <a:tr h="1219200">
                <a:tc>
                  <a:txBody>
                    <a:bodyPr/>
                    <a:lstStyle/>
                    <a:p>
                      <a:endParaRPr lang="en-US" dirty="0"/>
                    </a:p>
                  </a:txBody>
                  <a:tcPr/>
                </a:tc>
                <a:tc>
                  <a:txBody>
                    <a:bodyPr/>
                    <a:lstStyle/>
                    <a:p>
                      <a:pPr lvl="0" algn="ctr"/>
                      <a:r>
                        <a:rPr lang="en-US" dirty="0" smtClean="0"/>
                        <a:t>PBL</a:t>
                      </a:r>
                      <a:endParaRPr lang="en-US" dirty="0"/>
                    </a:p>
                  </a:txBody>
                  <a:tcPr anchor="ctr"/>
                </a:tc>
                <a:tc>
                  <a:txBody>
                    <a:bodyPr/>
                    <a:lstStyle/>
                    <a:p>
                      <a:pPr lvl="0" algn="ctr"/>
                      <a:r>
                        <a:rPr lang="en-US" dirty="0" smtClean="0"/>
                        <a:t>Surface layer</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Cumulus</a:t>
                      </a:r>
                    </a:p>
                  </a:txBody>
                  <a:tcPr anchor="ctr"/>
                </a:tc>
                <a:tc>
                  <a:txBody>
                    <a:bodyPr/>
                    <a:lstStyle/>
                    <a:p>
                      <a:pPr lvl="0" algn="ctr"/>
                      <a:r>
                        <a:rPr lang="en-US" dirty="0" smtClean="0"/>
                        <a:t>Radiation</a:t>
                      </a:r>
                      <a:endParaRPr lang="en-US" dirty="0"/>
                    </a:p>
                  </a:txBody>
                  <a:tcPr anchor="ctr"/>
                </a:tc>
                <a:tc>
                  <a:txBody>
                    <a:bodyPr/>
                    <a:lstStyle/>
                    <a:p>
                      <a:pPr lvl="0" algn="ctr"/>
                      <a:r>
                        <a:rPr lang="en-US" dirty="0" smtClean="0"/>
                        <a:t>Micro-physics</a:t>
                      </a:r>
                      <a:endParaRPr lang="en-US" dirty="0"/>
                    </a:p>
                  </a:txBody>
                  <a:tcPr anchor="ctr"/>
                </a:tc>
                <a:tc>
                  <a:txBody>
                    <a:bodyPr/>
                    <a:lstStyle/>
                    <a:p>
                      <a:pPr lvl="0" algn="ctr"/>
                      <a:r>
                        <a:rPr lang="en-US" dirty="0" smtClean="0"/>
                        <a:t>Land surface</a:t>
                      </a:r>
                      <a:endParaRPr lang="en-US" dirty="0"/>
                    </a:p>
                  </a:txBody>
                  <a:tcPr anchor="ctr"/>
                </a:tc>
              </a:tr>
              <a:tr h="1219200">
                <a:tc>
                  <a:txBody>
                    <a:bodyPr/>
                    <a:lstStyle/>
                    <a:p>
                      <a:r>
                        <a:rPr lang="en-US" dirty="0" smtClean="0"/>
                        <a:t>Current HWRF</a:t>
                      </a:r>
                      <a:endParaRPr lang="en-US" dirty="0"/>
                    </a:p>
                  </a:txBody>
                  <a:tcPr/>
                </a:tc>
                <a:tc>
                  <a:txBody>
                    <a:bodyPr/>
                    <a:lstStyle/>
                    <a:p>
                      <a:r>
                        <a:rPr lang="en-US" dirty="0" smtClean="0"/>
                        <a:t>GFS scheme</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a:t>
                      </a:r>
                      <a:r>
                        <a:rPr lang="en-US" sz="1100" dirty="0" err="1" smtClean="0"/>
                        <a:t>bl_pbl_physics</a:t>
                      </a:r>
                      <a:r>
                        <a:rPr lang="en-US" sz="1100" dirty="0" smtClean="0"/>
                        <a:t>=3)</a:t>
                      </a:r>
                      <a:endParaRPr lang="en-US" sz="2800" dirty="0" smtClean="0"/>
                    </a:p>
                  </a:txBody>
                  <a:tcPr/>
                </a:tc>
                <a:tc>
                  <a:txBody>
                    <a:bodyPr/>
                    <a:lstStyle/>
                    <a:p>
                      <a:r>
                        <a:rPr lang="en-US" dirty="0" smtClean="0"/>
                        <a:t>GFDL </a:t>
                      </a:r>
                      <a:r>
                        <a:rPr lang="en-US" dirty="0" err="1" smtClean="0"/>
                        <a:t>sfc</a:t>
                      </a:r>
                      <a:r>
                        <a:rPr lang="en-US" dirty="0" smtClean="0"/>
                        <a:t> layer</a:t>
                      </a:r>
                      <a:r>
                        <a:rPr lang="en-US" baseline="0" dirty="0" smtClean="0"/>
                        <a:t> scheme</a:t>
                      </a:r>
                    </a:p>
                    <a:p>
                      <a:r>
                        <a:rPr lang="en-US" sz="900" dirty="0" smtClean="0"/>
                        <a:t>(</a:t>
                      </a:r>
                      <a:r>
                        <a:rPr lang="en-US" sz="900" dirty="0" err="1" smtClean="0"/>
                        <a:t>sf_sfclay_physics</a:t>
                      </a:r>
                      <a:r>
                        <a:rPr lang="en-US" sz="900" dirty="0" smtClean="0"/>
                        <a:t>=88)</a:t>
                      </a:r>
                      <a:endParaRPr lang="en-US" sz="1600" dirty="0"/>
                    </a:p>
                  </a:txBody>
                  <a:tcPr/>
                </a:tc>
                <a:tc>
                  <a:txBody>
                    <a:bodyPr/>
                    <a:lstStyle/>
                    <a:p>
                      <a:r>
                        <a:rPr lang="en-US" dirty="0" smtClean="0"/>
                        <a:t>SAS scheme </a:t>
                      </a:r>
                      <a:r>
                        <a:rPr lang="en-US" sz="1200" dirty="0" smtClean="0"/>
                        <a:t>(</a:t>
                      </a:r>
                      <a:r>
                        <a:rPr lang="en-US" sz="1200" dirty="0" err="1" smtClean="0"/>
                        <a:t>cu_physics</a:t>
                      </a:r>
                      <a:r>
                        <a:rPr lang="en-US" sz="1200" dirty="0" smtClean="0"/>
                        <a:t>=84)</a:t>
                      </a:r>
                      <a:endParaRPr lang="en-US" dirty="0"/>
                    </a:p>
                  </a:txBody>
                  <a:tcPr/>
                </a:tc>
                <a:tc>
                  <a:txBody>
                    <a:bodyPr/>
                    <a:lstStyle/>
                    <a:p>
                      <a:r>
                        <a:rPr lang="en-US" dirty="0" smtClean="0"/>
                        <a:t>GFDL radiation scheme</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t>(</a:t>
                      </a:r>
                      <a:r>
                        <a:rPr lang="en-US" sz="1100" baseline="0" dirty="0" err="1" smtClean="0"/>
                        <a:t>ra_lw_physics</a:t>
                      </a:r>
                      <a:r>
                        <a:rPr lang="en-US" sz="1100" baseline="0" dirty="0" smtClean="0"/>
                        <a:t>=98)</a:t>
                      </a:r>
                      <a:endParaRPr lang="en-US" sz="1100" dirty="0" smtClean="0"/>
                    </a:p>
                    <a:p>
                      <a:endParaRPr lang="en-US" dirty="0"/>
                    </a:p>
                  </a:txBody>
                  <a:tcPr/>
                </a:tc>
                <a:tc>
                  <a:txBody>
                    <a:bodyPr/>
                    <a:lstStyle/>
                    <a:p>
                      <a:r>
                        <a:rPr lang="en-US" dirty="0" smtClean="0"/>
                        <a:t>Ferrier scheme</a:t>
                      </a:r>
                      <a:r>
                        <a:rPr lang="en-US" baseline="0" dirty="0" smtClean="0"/>
                        <a:t> </a:t>
                      </a:r>
                      <a:r>
                        <a:rPr lang="en-US" sz="1100" baseline="0" dirty="0" smtClean="0"/>
                        <a:t>(</a:t>
                      </a:r>
                      <a:r>
                        <a:rPr lang="en-US" sz="1100" baseline="0" dirty="0" err="1" smtClean="0"/>
                        <a:t>mp_physics</a:t>
                      </a:r>
                      <a:r>
                        <a:rPr lang="en-US" sz="1100" baseline="0" dirty="0" smtClean="0"/>
                        <a:t>=85)</a:t>
                      </a:r>
                      <a:endParaRPr lang="en-US" sz="1050" dirty="0"/>
                    </a:p>
                  </a:txBody>
                  <a:tcPr/>
                </a:tc>
                <a:tc>
                  <a:txBody>
                    <a:bodyPr/>
                    <a:lstStyle/>
                    <a:p>
                      <a:r>
                        <a:rPr lang="en-US" dirty="0" smtClean="0"/>
                        <a:t>GFDL slab scheme</a:t>
                      </a:r>
                      <a:r>
                        <a:rPr lang="en-US" baseline="0" dirty="0" smtClean="0"/>
                        <a:t> </a:t>
                      </a:r>
                      <a:r>
                        <a:rPr lang="en-US" sz="1000" baseline="0" dirty="0" smtClean="0"/>
                        <a:t>(</a:t>
                      </a:r>
                      <a:r>
                        <a:rPr lang="en-US" sz="1000" baseline="0" dirty="0" err="1" smtClean="0"/>
                        <a:t>sf_surface_physics</a:t>
                      </a:r>
                      <a:r>
                        <a:rPr lang="en-US" sz="1000" baseline="0" dirty="0" smtClean="0"/>
                        <a:t>=88)</a:t>
                      </a:r>
                      <a:endParaRPr lang="en-US" dirty="0"/>
                    </a:p>
                  </a:txBody>
                  <a:tcPr/>
                </a:tc>
              </a:tr>
              <a:tr h="1219200">
                <a:tc>
                  <a:txBody>
                    <a:bodyPr/>
                    <a:lstStyle/>
                    <a:p>
                      <a:r>
                        <a:rPr lang="en-US" dirty="0" smtClean="0"/>
                        <a:t>Proposed scheme</a:t>
                      </a:r>
                      <a:endParaRPr lang="en-US" dirty="0"/>
                    </a:p>
                  </a:txBody>
                  <a:tcPr/>
                </a:tc>
                <a:tc>
                  <a:txBody>
                    <a:bodyPr/>
                    <a:lstStyle/>
                    <a:p>
                      <a:r>
                        <a:rPr lang="en-US" dirty="0" smtClean="0"/>
                        <a:t>MYJ scheme</a:t>
                      </a:r>
                    </a:p>
                    <a:p>
                      <a:r>
                        <a:rPr lang="en-US" sz="1100" dirty="0" smtClean="0"/>
                        <a:t>(</a:t>
                      </a:r>
                      <a:r>
                        <a:rPr lang="en-US" sz="1100" dirty="0" err="1" smtClean="0"/>
                        <a:t>bl_pbl_physics</a:t>
                      </a:r>
                      <a:r>
                        <a:rPr lang="en-US" sz="1100" dirty="0" smtClean="0"/>
                        <a:t>=2)</a:t>
                      </a:r>
                      <a:endParaRPr lang="en-US" sz="1600" dirty="0"/>
                    </a:p>
                  </a:txBody>
                  <a:tcPr/>
                </a:tc>
                <a:tc>
                  <a:txBody>
                    <a:bodyPr/>
                    <a:lstStyle/>
                    <a:p>
                      <a:r>
                        <a:rPr lang="en-US" dirty="0" smtClean="0"/>
                        <a:t>MYJ-GFDL </a:t>
                      </a:r>
                      <a:r>
                        <a:rPr lang="en-US" dirty="0" err="1" smtClean="0"/>
                        <a:t>sfc</a:t>
                      </a:r>
                      <a:r>
                        <a:rPr lang="en-US" dirty="0" smtClean="0"/>
                        <a:t> layer scheme</a:t>
                      </a:r>
                    </a:p>
                    <a:p>
                      <a:r>
                        <a:rPr lang="en-US" sz="900" dirty="0" smtClean="0"/>
                        <a:t>(</a:t>
                      </a:r>
                      <a:r>
                        <a:rPr lang="en-US" sz="900" dirty="0" err="1" smtClean="0"/>
                        <a:t>sf_sfclay_physics</a:t>
                      </a:r>
                      <a:r>
                        <a:rPr lang="en-US" sz="900" dirty="0" smtClean="0"/>
                        <a:t>=22)</a:t>
                      </a:r>
                      <a:endParaRPr lang="en-US" dirty="0" smtClean="0"/>
                    </a:p>
                    <a:p>
                      <a:endParaRPr lang="en-US" dirty="0"/>
                    </a:p>
                  </a:txBody>
                  <a:tcPr/>
                </a:tc>
                <a:tc>
                  <a:txBody>
                    <a:bodyPr/>
                    <a:lstStyle/>
                    <a:p>
                      <a:r>
                        <a:rPr lang="en-US" dirty="0" smtClean="0"/>
                        <a:t>Meso-SAS scheme</a:t>
                      </a:r>
                    </a:p>
                    <a:p>
                      <a:r>
                        <a:rPr lang="en-US" sz="1200" dirty="0" smtClean="0"/>
                        <a:t>(</a:t>
                      </a:r>
                      <a:r>
                        <a:rPr lang="en-US" sz="1200" dirty="0" err="1" smtClean="0"/>
                        <a:t>cu_physics</a:t>
                      </a:r>
                      <a:r>
                        <a:rPr lang="en-US" sz="1200" dirty="0" smtClean="0"/>
                        <a:t>=85)</a:t>
                      </a:r>
                      <a:endParaRPr lang="en-US" dirty="0"/>
                    </a:p>
                  </a:txBody>
                  <a:tcPr/>
                </a:tc>
                <a:tc>
                  <a:txBody>
                    <a:bodyPr/>
                    <a:lstStyle/>
                    <a:p>
                      <a:r>
                        <a:rPr lang="en-US" dirty="0" smtClean="0"/>
                        <a:t>RRTMG radiation scheme</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t>(</a:t>
                      </a:r>
                      <a:r>
                        <a:rPr lang="en-US" sz="1100" baseline="0" dirty="0" err="1" smtClean="0"/>
                        <a:t>ra_lw_physics</a:t>
                      </a:r>
                      <a:r>
                        <a:rPr lang="en-US" sz="1100" baseline="0" dirty="0" smtClean="0"/>
                        <a:t>=4)</a:t>
                      </a:r>
                      <a:endParaRPr lang="en-US" sz="1100" dirty="0" smtClean="0"/>
                    </a:p>
                  </a:txBody>
                  <a:tcPr/>
                </a:tc>
                <a:tc>
                  <a:txBody>
                    <a:bodyPr/>
                    <a:lstStyle/>
                    <a:p>
                      <a:r>
                        <a:rPr lang="en-US" dirty="0" smtClean="0"/>
                        <a:t>Thompson scheme </a:t>
                      </a:r>
                      <a:r>
                        <a:rPr lang="en-US" sz="1200" dirty="0" smtClean="0"/>
                        <a:t>(</a:t>
                      </a:r>
                      <a:r>
                        <a:rPr lang="en-US" sz="1200" dirty="0" err="1" smtClean="0"/>
                        <a:t>mp_physics</a:t>
                      </a:r>
                      <a:r>
                        <a:rPr lang="en-US" sz="1200" dirty="0" smtClean="0"/>
                        <a:t>=8)</a:t>
                      </a:r>
                      <a:endParaRPr lang="en-US" sz="1200" dirty="0"/>
                    </a:p>
                  </a:txBody>
                  <a:tcPr/>
                </a:tc>
                <a:tc>
                  <a:txBody>
                    <a:bodyPr/>
                    <a:lstStyle/>
                    <a:p>
                      <a:r>
                        <a:rPr lang="en-US" dirty="0" smtClean="0"/>
                        <a:t>Noah LSM scheme</a:t>
                      </a:r>
                    </a:p>
                    <a:p>
                      <a:r>
                        <a:rPr lang="en-US" sz="1000" baseline="0" dirty="0" smtClean="0"/>
                        <a:t>(</a:t>
                      </a:r>
                      <a:r>
                        <a:rPr lang="en-US" sz="1000" baseline="0" dirty="0" err="1" smtClean="0"/>
                        <a:t>sf_surface_physics</a:t>
                      </a:r>
                      <a:r>
                        <a:rPr lang="en-US" sz="1000" baseline="0" dirty="0" smtClean="0"/>
                        <a:t>=2)</a:t>
                      </a:r>
                      <a:endParaRPr lang="en-US" sz="1000" dirty="0"/>
                    </a:p>
                  </a:txBody>
                  <a:tcPr/>
                </a:tc>
              </a:tr>
            </a:tbl>
          </a:graphicData>
        </a:graphic>
      </p:graphicFrame>
      <p:sp>
        <p:nvSpPr>
          <p:cNvPr id="3" name="Slide Number Placeholder 2"/>
          <p:cNvSpPr>
            <a:spLocks noGrp="1"/>
          </p:cNvSpPr>
          <p:nvPr>
            <p:ph type="sldNum" sz="quarter" idx="12"/>
          </p:nvPr>
        </p:nvSpPr>
        <p:spPr/>
        <p:txBody>
          <a:bodyPr/>
          <a:lstStyle/>
          <a:p>
            <a:fld id="{CD46409D-C1E2-4511-9119-538D589C6110}" type="slidenum">
              <a:rPr lang="en-US" smtClean="0"/>
              <a:pPr/>
              <a:t>4</a:t>
            </a:fld>
            <a:endParaRPr lang="en-US"/>
          </a:p>
        </p:txBody>
      </p:sp>
    </p:spTree>
    <p:extLst>
      <p:ext uri="{BB962C8B-B14F-4D97-AF65-F5344CB8AC3E}">
        <p14:creationId xmlns:p14="http://schemas.microsoft.com/office/powerpoint/2010/main" val="15739836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High-resolution physics:</a:t>
            </a:r>
            <a:br>
              <a:rPr lang="en-US" dirty="0" smtClean="0"/>
            </a:br>
            <a:r>
              <a:rPr lang="en-US" dirty="0" smtClean="0"/>
              <a:t>Idealized experiments</a:t>
            </a:r>
            <a:endParaRPr lang="en-US" dirty="0"/>
          </a:p>
        </p:txBody>
      </p:sp>
      <p:sp>
        <p:nvSpPr>
          <p:cNvPr id="4" name="Slide Number Placeholder 3"/>
          <p:cNvSpPr>
            <a:spLocks noGrp="1"/>
          </p:cNvSpPr>
          <p:nvPr>
            <p:ph type="sldNum" sz="quarter" idx="12"/>
          </p:nvPr>
        </p:nvSpPr>
        <p:spPr/>
        <p:txBody>
          <a:bodyPr/>
          <a:lstStyle/>
          <a:p>
            <a:fld id="{CD46409D-C1E2-4511-9119-538D589C6110}" type="slidenum">
              <a:rPr lang="en-US" smtClean="0"/>
              <a:pPr/>
              <a:t>5</a:t>
            </a:fld>
            <a:endParaRPr lang="en-US"/>
          </a:p>
        </p:txBody>
      </p:sp>
    </p:spTree>
    <p:extLst>
      <p:ext uri="{BB962C8B-B14F-4D97-AF65-F5344CB8AC3E}">
        <p14:creationId xmlns:p14="http://schemas.microsoft.com/office/powerpoint/2010/main" val="38865037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97442" y="228600"/>
            <a:ext cx="7620000" cy="707886"/>
          </a:xfrm>
          <a:prstGeom prst="rect">
            <a:avLst/>
          </a:prstGeom>
          <a:noFill/>
        </p:spPr>
        <p:txBody>
          <a:bodyPr wrap="square" rtlCol="0">
            <a:spAutoFit/>
          </a:bodyPr>
          <a:lstStyle/>
          <a:p>
            <a:pPr algn="ctr"/>
            <a:r>
              <a:rPr lang="en-US" sz="4000" dirty="0" smtClean="0"/>
              <a:t>Idealized configuration</a:t>
            </a:r>
            <a:endParaRPr lang="en-US" sz="4000" dirty="0"/>
          </a:p>
        </p:txBody>
      </p:sp>
      <p:sp>
        <p:nvSpPr>
          <p:cNvPr id="2" name="Slide Number Placeholder 1"/>
          <p:cNvSpPr>
            <a:spLocks noGrp="1"/>
          </p:cNvSpPr>
          <p:nvPr>
            <p:ph type="sldNum" sz="quarter" idx="12"/>
          </p:nvPr>
        </p:nvSpPr>
        <p:spPr/>
        <p:txBody>
          <a:bodyPr/>
          <a:lstStyle/>
          <a:p>
            <a:fld id="{CD46409D-C1E2-4511-9119-538D589C6110}" type="slidenum">
              <a:rPr lang="en-US" smtClean="0"/>
              <a:pPr/>
              <a:t>6</a:t>
            </a:fld>
            <a:endParaRPr lang="en-US"/>
          </a:p>
        </p:txBody>
      </p:sp>
      <p:sp>
        <p:nvSpPr>
          <p:cNvPr id="3" name="Rectangle 2"/>
          <p:cNvSpPr/>
          <p:nvPr/>
        </p:nvSpPr>
        <p:spPr>
          <a:xfrm>
            <a:off x="548463" y="1236921"/>
            <a:ext cx="8117958" cy="5447645"/>
          </a:xfrm>
          <a:prstGeom prst="rect">
            <a:avLst/>
          </a:prstGeom>
        </p:spPr>
        <p:txBody>
          <a:bodyPr wrap="square">
            <a:spAutoFit/>
          </a:bodyPr>
          <a:lstStyle/>
          <a:p>
            <a:pPr marL="285750" indent="-285750">
              <a:buFont typeface="Arial" panose="020B0604020202020204" pitchFamily="34" charset="0"/>
              <a:buChar char="•"/>
            </a:pPr>
            <a:r>
              <a:rPr lang="en-US" sz="2400" dirty="0"/>
              <a:t>A prescribed axisymmetric vortex on f-plane located at 12.5⁰</a:t>
            </a:r>
            <a:r>
              <a:rPr lang="en-US" sz="2400" dirty="0" smtClean="0"/>
              <a:t>N;</a:t>
            </a:r>
            <a:endParaRPr lang="en-US" sz="2400" dirty="0"/>
          </a:p>
          <a:p>
            <a:pPr marL="285750" indent="-285750">
              <a:buFont typeface="Arial" panose="020B0604020202020204" pitchFamily="34" charset="0"/>
              <a:buChar char="•"/>
            </a:pPr>
            <a:r>
              <a:rPr lang="en-US" sz="2400" dirty="0"/>
              <a:t>Maximum surface tangential wind ~ 16 </a:t>
            </a:r>
            <a:r>
              <a:rPr lang="en-US" sz="2400" dirty="0" smtClean="0"/>
              <a:t>m s</a:t>
            </a:r>
            <a:r>
              <a:rPr lang="en-US" sz="2400" baseline="30000" dirty="0" smtClean="0"/>
              <a:t>-1</a:t>
            </a:r>
            <a:r>
              <a:rPr lang="en-US" sz="2400" dirty="0" smtClean="0"/>
              <a:t>;</a:t>
            </a:r>
            <a:endParaRPr lang="en-US" sz="2400" dirty="0"/>
          </a:p>
          <a:p>
            <a:pPr marL="285750" indent="-285750">
              <a:buFont typeface="Arial" panose="020B0604020202020204" pitchFamily="34" charset="0"/>
              <a:buChar char="•"/>
            </a:pPr>
            <a:r>
              <a:rPr lang="en-US" sz="2400" dirty="0" smtClean="0"/>
              <a:t>Radius </a:t>
            </a:r>
            <a:r>
              <a:rPr lang="en-US" sz="2400" dirty="0"/>
              <a:t>of surface maximum </a:t>
            </a:r>
            <a:r>
              <a:rPr lang="en-US" sz="2400" dirty="0" smtClean="0"/>
              <a:t>wind is </a:t>
            </a:r>
            <a:r>
              <a:rPr lang="en-US" sz="2400" dirty="0"/>
              <a:t>90 </a:t>
            </a:r>
            <a:r>
              <a:rPr lang="en-US" sz="2400" dirty="0" smtClean="0"/>
              <a:t>km;</a:t>
            </a:r>
            <a:endParaRPr lang="en-US" sz="2400" dirty="0"/>
          </a:p>
          <a:p>
            <a:pPr marL="285750" indent="-285750">
              <a:buFont typeface="Arial" panose="020B0604020202020204" pitchFamily="34" charset="0"/>
              <a:buChar char="•"/>
            </a:pPr>
            <a:r>
              <a:rPr lang="en-US" sz="2400" dirty="0"/>
              <a:t>Quiescent environment corresponding to the  Jordan </a:t>
            </a:r>
            <a:r>
              <a:rPr lang="en-US" sz="2400" dirty="0" smtClean="0"/>
              <a:t>sounding;</a:t>
            </a:r>
          </a:p>
          <a:p>
            <a:pPr marL="285750" indent="-285750">
              <a:buFont typeface="Arial" panose="020B0604020202020204" pitchFamily="34" charset="0"/>
              <a:buChar char="•"/>
            </a:pPr>
            <a:r>
              <a:rPr lang="en-US" sz="2400" dirty="0" smtClean="0"/>
              <a:t>Constant </a:t>
            </a:r>
            <a:r>
              <a:rPr lang="en-US" sz="2400" dirty="0"/>
              <a:t>sea surface temperature of 29⁰</a:t>
            </a:r>
            <a:r>
              <a:rPr lang="en-US" sz="2400" dirty="0" smtClean="0"/>
              <a:t>C;</a:t>
            </a:r>
            <a:endParaRPr lang="en-US" sz="2400" dirty="0"/>
          </a:p>
          <a:p>
            <a:pPr marL="285750" indent="-285750">
              <a:buFont typeface="Arial" panose="020B0604020202020204" pitchFamily="34" charset="0"/>
              <a:buChar char="•"/>
            </a:pPr>
            <a:r>
              <a:rPr lang="en-US" sz="2400" dirty="0"/>
              <a:t>The initial mass and wind fields associated with the weak vortex disturbance are obtained by solving the nonlinear balance </a:t>
            </a:r>
            <a:r>
              <a:rPr lang="en-US" sz="2400" dirty="0" smtClean="0"/>
              <a:t>equation;</a:t>
            </a:r>
            <a:endParaRPr lang="en-US" sz="2400" dirty="0"/>
          </a:p>
          <a:p>
            <a:pPr marL="285750" indent="-285750">
              <a:buFont typeface="Arial" panose="020B0604020202020204" pitchFamily="34" charset="0"/>
              <a:buChar char="•"/>
            </a:pPr>
            <a:r>
              <a:rPr lang="en-US" sz="2400" dirty="0"/>
              <a:t>Triple-nested domains of </a:t>
            </a:r>
            <a:r>
              <a:rPr lang="en-US" sz="2400" dirty="0" smtClean="0"/>
              <a:t>27/9/3km;</a:t>
            </a:r>
            <a:endParaRPr lang="en-US" sz="2400" dirty="0"/>
          </a:p>
          <a:p>
            <a:pPr marL="285750" indent="-285750">
              <a:buFont typeface="Arial" panose="020B0604020202020204" pitchFamily="34" charset="0"/>
              <a:buChar char="•"/>
            </a:pPr>
            <a:r>
              <a:rPr lang="en-US" sz="2400" dirty="0"/>
              <a:t>43 stretched hybrid levels in the vertical direction with the top level set to 50 </a:t>
            </a:r>
            <a:r>
              <a:rPr lang="en-US" sz="2400" dirty="0" err="1"/>
              <a:t>hPa</a:t>
            </a:r>
            <a:r>
              <a:rPr lang="en-US" sz="2400" dirty="0"/>
              <a:t>.</a:t>
            </a:r>
          </a:p>
          <a:p>
            <a:endParaRPr lang="en-US" dirty="0" smtClean="0"/>
          </a:p>
          <a:p>
            <a:r>
              <a:rPr lang="en-US" dirty="0" smtClean="0"/>
              <a:t>More details can be found </a:t>
            </a:r>
            <a:r>
              <a:rPr lang="en-US" dirty="0"/>
              <a:t>in </a:t>
            </a:r>
            <a:r>
              <a:rPr lang="en-US" dirty="0" err="1"/>
              <a:t>Gopalakrishna</a:t>
            </a:r>
            <a:r>
              <a:rPr lang="en-US" dirty="0"/>
              <a:t> </a:t>
            </a:r>
            <a:r>
              <a:rPr lang="en-US" dirty="0" smtClean="0"/>
              <a:t> et </a:t>
            </a:r>
            <a:r>
              <a:rPr lang="en-US" dirty="0"/>
              <a:t>al. </a:t>
            </a:r>
            <a:r>
              <a:rPr lang="en-US" dirty="0" smtClean="0"/>
              <a:t>(2012); </a:t>
            </a:r>
            <a:r>
              <a:rPr lang="en-US" dirty="0" err="1"/>
              <a:t>Bao</a:t>
            </a:r>
            <a:r>
              <a:rPr lang="en-US" dirty="0"/>
              <a:t> et al. </a:t>
            </a:r>
            <a:r>
              <a:rPr lang="en-US" dirty="0" smtClean="0"/>
              <a:t>(2012</a:t>
            </a:r>
            <a:r>
              <a:rPr lang="en-US" dirty="0"/>
              <a:t>)</a:t>
            </a:r>
          </a:p>
        </p:txBody>
      </p:sp>
    </p:spTree>
    <p:extLst>
      <p:ext uri="{BB962C8B-B14F-4D97-AF65-F5344CB8AC3E}">
        <p14:creationId xmlns:p14="http://schemas.microsoft.com/office/powerpoint/2010/main" val="16833235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248478"/>
            <a:ext cx="7620000" cy="584775"/>
          </a:xfrm>
          <a:prstGeom prst="rect">
            <a:avLst/>
          </a:prstGeom>
          <a:noFill/>
        </p:spPr>
        <p:txBody>
          <a:bodyPr wrap="square" rtlCol="0">
            <a:spAutoFit/>
          </a:bodyPr>
          <a:lstStyle/>
          <a:p>
            <a:pPr algn="ctr"/>
            <a:r>
              <a:rPr lang="en-US" sz="3200" dirty="0" smtClean="0"/>
              <a:t>Time series of VMAX</a:t>
            </a:r>
            <a:endParaRPr lang="en-US" sz="3200" dirty="0"/>
          </a:p>
        </p:txBody>
      </p:sp>
      <p:sp>
        <p:nvSpPr>
          <p:cNvPr id="6" name="TextBox 5"/>
          <p:cNvSpPr txBox="1"/>
          <p:nvPr/>
        </p:nvSpPr>
        <p:spPr>
          <a:xfrm>
            <a:off x="457200" y="5486400"/>
            <a:ext cx="8229600" cy="1200329"/>
          </a:xfrm>
          <a:prstGeom prst="rect">
            <a:avLst/>
          </a:prstGeom>
          <a:noFill/>
        </p:spPr>
        <p:txBody>
          <a:bodyPr wrap="square" rtlCol="0">
            <a:spAutoFit/>
          </a:bodyPr>
          <a:lstStyle/>
          <a:p>
            <a:pPr marL="285750" indent="-285750">
              <a:buFontTx/>
              <a:buChar char="-"/>
            </a:pPr>
            <a:r>
              <a:rPr lang="en-US" dirty="0"/>
              <a:t>MYJ and its combination with RRTMG/Thompson physics appear to produce stronger intensity than the control (FY13 HWRF)</a:t>
            </a:r>
          </a:p>
          <a:p>
            <a:pPr marL="285750" indent="-285750">
              <a:buFontTx/>
              <a:buChar char="-"/>
            </a:pPr>
            <a:r>
              <a:rPr lang="en-US" dirty="0" err="1" smtClean="0"/>
              <a:t>Exp</a:t>
            </a:r>
            <a:r>
              <a:rPr lang="en-US" dirty="0" smtClean="0"/>
              <a:t> with </a:t>
            </a:r>
            <a:r>
              <a:rPr lang="en-US" dirty="0" err="1" smtClean="0"/>
              <a:t>mesosas</a:t>
            </a:r>
            <a:r>
              <a:rPr lang="en-US" dirty="0" smtClean="0"/>
              <a:t> failed near the end of simulation (</a:t>
            </a:r>
            <a:r>
              <a:rPr lang="en-US" dirty="0" err="1" smtClean="0"/>
              <a:t>Qingfu’s</a:t>
            </a:r>
            <a:r>
              <a:rPr lang="en-US" dirty="0" smtClean="0"/>
              <a:t> upgrade fixes this)</a:t>
            </a:r>
          </a:p>
          <a:p>
            <a:pPr marL="285750" indent="-285750">
              <a:buFontTx/>
              <a:buChar char="-"/>
            </a:pPr>
            <a:r>
              <a:rPr lang="en-US" dirty="0" smtClean="0"/>
              <a:t>Model vortex cannot grow with cumulus parameterization turned off</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990600"/>
            <a:ext cx="8763000" cy="4385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CD46409D-C1E2-4511-9119-538D589C6110}" type="slidenum">
              <a:rPr lang="en-US" smtClean="0"/>
              <a:pPr/>
              <a:t>7</a:t>
            </a:fld>
            <a:endParaRPr lang="en-US"/>
          </a:p>
        </p:txBody>
      </p:sp>
    </p:spTree>
    <p:extLst>
      <p:ext uri="{BB962C8B-B14F-4D97-AF65-F5344CB8AC3E}">
        <p14:creationId xmlns:p14="http://schemas.microsoft.com/office/powerpoint/2010/main" val="17250464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9068" y="152400"/>
            <a:ext cx="8153400" cy="646331"/>
          </a:xfrm>
          <a:prstGeom prst="rect">
            <a:avLst/>
          </a:prstGeom>
          <a:noFill/>
        </p:spPr>
        <p:txBody>
          <a:bodyPr wrap="square" rtlCol="0">
            <a:spAutoFit/>
          </a:bodyPr>
          <a:lstStyle/>
          <a:p>
            <a:pPr algn="ctr"/>
            <a:r>
              <a:rPr lang="en-US" sz="3600" dirty="0" smtClean="0"/>
              <a:t>Plane view of w at z = 5 for d03</a:t>
            </a:r>
            <a:endParaRPr lang="en-US" sz="3600" dirty="0"/>
          </a:p>
        </p:txBody>
      </p:sp>
      <p:sp>
        <p:nvSpPr>
          <p:cNvPr id="6" name="TextBox 5"/>
          <p:cNvSpPr txBox="1"/>
          <p:nvPr/>
        </p:nvSpPr>
        <p:spPr>
          <a:xfrm>
            <a:off x="5867400" y="1225927"/>
            <a:ext cx="3200400" cy="4031873"/>
          </a:xfrm>
          <a:prstGeom prst="rect">
            <a:avLst/>
          </a:prstGeom>
          <a:noFill/>
        </p:spPr>
        <p:txBody>
          <a:bodyPr wrap="square" rtlCol="0">
            <a:spAutoFit/>
          </a:bodyPr>
          <a:lstStyle/>
          <a:p>
            <a:pPr marL="285750" indent="-285750">
              <a:buFontTx/>
              <a:buChar char="-"/>
            </a:pPr>
            <a:r>
              <a:rPr lang="en-US" sz="1600" dirty="0" smtClean="0"/>
              <a:t>Wave propagation is very active  in all </a:t>
            </a:r>
            <a:r>
              <a:rPr lang="en-US" sz="1600" dirty="0" err="1" smtClean="0"/>
              <a:t>exps</a:t>
            </a:r>
            <a:r>
              <a:rPr lang="en-US" sz="1600" dirty="0" smtClean="0"/>
              <a:t> with regular radiation of vortex-</a:t>
            </a:r>
            <a:r>
              <a:rPr lang="en-US" sz="1600" dirty="0" err="1" smtClean="0"/>
              <a:t>rossby</a:t>
            </a:r>
            <a:r>
              <a:rPr lang="en-US" sz="1600" dirty="0" smtClean="0"/>
              <a:t>/gravity waves from the core outward ~ every 36 h, which gives wave speed ~ 3 m s</a:t>
            </a:r>
            <a:r>
              <a:rPr lang="en-US" sz="1600" baseline="30000" dirty="0" smtClean="0"/>
              <a:t>-1</a:t>
            </a:r>
            <a:r>
              <a:rPr lang="en-US" sz="1600" dirty="0" smtClean="0"/>
              <a:t>; </a:t>
            </a:r>
          </a:p>
          <a:p>
            <a:pPr marL="285750" indent="-285750">
              <a:buFontTx/>
              <a:buChar char="-"/>
            </a:pPr>
            <a:r>
              <a:rPr lang="en-US" sz="1600" dirty="0" smtClean="0"/>
              <a:t>The wave propagations are observed in all fields and at all levels.</a:t>
            </a:r>
          </a:p>
          <a:p>
            <a:pPr marL="285750" indent="-285750">
              <a:buFontTx/>
              <a:buChar char="-"/>
            </a:pPr>
            <a:r>
              <a:rPr lang="en-US" sz="1600" dirty="0" smtClean="0"/>
              <a:t>RRTMG  </a:t>
            </a:r>
            <a:r>
              <a:rPr lang="en-US" sz="1600" dirty="0" err="1" smtClean="0"/>
              <a:t>exps</a:t>
            </a:r>
            <a:r>
              <a:rPr lang="en-US" sz="1600" dirty="0" smtClean="0"/>
              <a:t> appear to possess more confined vortex core with stronger ring of convection as the waves propagate outward;</a:t>
            </a:r>
          </a:p>
          <a:p>
            <a:pPr marL="285750" indent="-285750">
              <a:buFontTx/>
              <a:buChar char="-"/>
            </a:pPr>
            <a:r>
              <a:rPr lang="en-US" sz="1600" dirty="0" smtClean="0"/>
              <a:t>RRTMG </a:t>
            </a:r>
            <a:r>
              <a:rPr lang="en-US" sz="1600" dirty="0" err="1" smtClean="0"/>
              <a:t>exps</a:t>
            </a:r>
            <a:r>
              <a:rPr lang="en-US" sz="1600" dirty="0" smtClean="0"/>
              <a:t> have a small vortex core (RMW) at the end of simulation;</a:t>
            </a:r>
          </a:p>
        </p:txBody>
      </p:sp>
      <p:pic>
        <p:nvPicPr>
          <p:cNvPr id="1026" name="Picture 2" descr="C:\Users\chanh.q.kieu\Documents\w_lev5.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41990"/>
            <a:ext cx="5791200" cy="543500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04800" y="1325582"/>
            <a:ext cx="1188819" cy="500241"/>
          </a:xfrm>
          <a:prstGeom prst="rect">
            <a:avLst/>
          </a:prstGeom>
          <a:noFill/>
        </p:spPr>
        <p:txBody>
          <a:bodyPr wrap="square" rtlCol="0">
            <a:spAutoFit/>
          </a:bodyPr>
          <a:lstStyle/>
          <a:p>
            <a:r>
              <a:rPr lang="en-US" sz="1400" b="1" dirty="0" smtClean="0"/>
              <a:t>control</a:t>
            </a:r>
            <a:endParaRPr lang="en-US" sz="1400" b="1" dirty="0"/>
          </a:p>
        </p:txBody>
      </p:sp>
      <p:sp>
        <p:nvSpPr>
          <p:cNvPr id="20" name="TextBox 19"/>
          <p:cNvSpPr txBox="1"/>
          <p:nvPr/>
        </p:nvSpPr>
        <p:spPr>
          <a:xfrm>
            <a:off x="3154581" y="1325582"/>
            <a:ext cx="1188819" cy="500241"/>
          </a:xfrm>
          <a:prstGeom prst="rect">
            <a:avLst/>
          </a:prstGeom>
          <a:noFill/>
        </p:spPr>
        <p:txBody>
          <a:bodyPr wrap="square" rtlCol="0">
            <a:spAutoFit/>
          </a:bodyPr>
          <a:lstStyle/>
          <a:p>
            <a:r>
              <a:rPr lang="en-US" sz="1400" b="1" dirty="0" smtClean="0"/>
              <a:t>MYJ</a:t>
            </a:r>
            <a:endParaRPr lang="en-US" sz="1400" b="1" dirty="0"/>
          </a:p>
        </p:txBody>
      </p:sp>
      <p:sp>
        <p:nvSpPr>
          <p:cNvPr id="21" name="TextBox 20"/>
          <p:cNvSpPr txBox="1"/>
          <p:nvPr/>
        </p:nvSpPr>
        <p:spPr>
          <a:xfrm>
            <a:off x="289362" y="4035623"/>
            <a:ext cx="2377638" cy="307777"/>
          </a:xfrm>
          <a:prstGeom prst="rect">
            <a:avLst/>
          </a:prstGeom>
          <a:noFill/>
        </p:spPr>
        <p:txBody>
          <a:bodyPr wrap="square" rtlCol="0">
            <a:spAutoFit/>
          </a:bodyPr>
          <a:lstStyle/>
          <a:p>
            <a:r>
              <a:rPr lang="en-US" sz="1400" b="1" dirty="0" err="1" smtClean="0"/>
              <a:t>Rrtmg+thompson+sas</a:t>
            </a:r>
            <a:endParaRPr lang="en-US" sz="1400" b="1" dirty="0"/>
          </a:p>
        </p:txBody>
      </p:sp>
      <p:sp>
        <p:nvSpPr>
          <p:cNvPr id="22" name="TextBox 21"/>
          <p:cNvSpPr txBox="1"/>
          <p:nvPr/>
        </p:nvSpPr>
        <p:spPr>
          <a:xfrm>
            <a:off x="3184962" y="4035623"/>
            <a:ext cx="2377638" cy="307777"/>
          </a:xfrm>
          <a:prstGeom prst="rect">
            <a:avLst/>
          </a:prstGeom>
          <a:noFill/>
        </p:spPr>
        <p:txBody>
          <a:bodyPr wrap="square" rtlCol="0">
            <a:spAutoFit/>
          </a:bodyPr>
          <a:lstStyle/>
          <a:p>
            <a:r>
              <a:rPr lang="en-US" sz="1400" b="1" dirty="0" err="1" smtClean="0"/>
              <a:t>Rrtmg+thompson+mesosas</a:t>
            </a:r>
            <a:endParaRPr lang="en-US" sz="1400" b="1" dirty="0"/>
          </a:p>
        </p:txBody>
      </p:sp>
      <p:sp>
        <p:nvSpPr>
          <p:cNvPr id="16" name="Slide Number Placeholder 15"/>
          <p:cNvSpPr>
            <a:spLocks noGrp="1"/>
          </p:cNvSpPr>
          <p:nvPr>
            <p:ph type="sldNum" sz="quarter" idx="12"/>
          </p:nvPr>
        </p:nvSpPr>
        <p:spPr/>
        <p:txBody>
          <a:bodyPr/>
          <a:lstStyle/>
          <a:p>
            <a:fld id="{CD46409D-C1E2-4511-9119-538D589C6110}" type="slidenum">
              <a:rPr lang="en-US" smtClean="0"/>
              <a:pPr/>
              <a:t>8</a:t>
            </a:fld>
            <a:endParaRPr lang="en-US"/>
          </a:p>
        </p:txBody>
      </p:sp>
    </p:spTree>
    <p:extLst>
      <p:ext uri="{BB962C8B-B14F-4D97-AF65-F5344CB8AC3E}">
        <p14:creationId xmlns:p14="http://schemas.microsoft.com/office/powerpoint/2010/main" val="3778839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9068" y="152400"/>
            <a:ext cx="8153400" cy="646331"/>
          </a:xfrm>
          <a:prstGeom prst="rect">
            <a:avLst/>
          </a:prstGeom>
          <a:noFill/>
        </p:spPr>
        <p:txBody>
          <a:bodyPr wrap="square" rtlCol="0">
            <a:spAutoFit/>
          </a:bodyPr>
          <a:lstStyle/>
          <a:p>
            <a:pPr algn="ctr"/>
            <a:r>
              <a:rPr lang="en-US" sz="3600" dirty="0" smtClean="0"/>
              <a:t>Plane view of w at z = 5 for d03</a:t>
            </a:r>
            <a:endParaRPr lang="en-US" sz="3600" dirty="0"/>
          </a:p>
        </p:txBody>
      </p:sp>
      <p:grpSp>
        <p:nvGrpSpPr>
          <p:cNvPr id="7" name="Group 6"/>
          <p:cNvGrpSpPr/>
          <p:nvPr/>
        </p:nvGrpSpPr>
        <p:grpSpPr>
          <a:xfrm>
            <a:off x="152400" y="990600"/>
            <a:ext cx="5706332" cy="5867400"/>
            <a:chOff x="152400" y="990600"/>
            <a:chExt cx="5706332" cy="5867400"/>
          </a:xfrm>
        </p:grpSpPr>
        <p:grpSp>
          <p:nvGrpSpPr>
            <p:cNvPr id="15" name="Group 14"/>
            <p:cNvGrpSpPr/>
            <p:nvPr/>
          </p:nvGrpSpPr>
          <p:grpSpPr>
            <a:xfrm>
              <a:off x="152400" y="990600"/>
              <a:ext cx="5706332" cy="5867400"/>
              <a:chOff x="1943487" y="750934"/>
              <a:chExt cx="5706332" cy="4995907"/>
            </a:xfrm>
          </p:grpSpPr>
          <p:pic>
            <p:nvPicPr>
              <p:cNvPr id="2051" name="Picture 3" descr="C:\Users\chanh.q.kieu\Documents\ncep\d03\w_lev5_wrfout_d03_2008-09-07_15%3A00%3A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487" y="750934"/>
                <a:ext cx="5706332" cy="45923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150397" y="5377509"/>
                <a:ext cx="1292511" cy="369332"/>
              </a:xfrm>
              <a:prstGeom prst="rect">
                <a:avLst/>
              </a:prstGeom>
              <a:noFill/>
            </p:spPr>
            <p:txBody>
              <a:bodyPr wrap="square" rtlCol="0">
                <a:spAutoFit/>
              </a:bodyPr>
              <a:lstStyle/>
              <a:p>
                <a:pPr algn="ctr"/>
                <a:r>
                  <a:rPr lang="en-US" dirty="0" smtClean="0"/>
                  <a:t>T = 27 h </a:t>
                </a:r>
                <a:endParaRPr lang="en-US" dirty="0"/>
              </a:p>
            </p:txBody>
          </p:sp>
        </p:grpSp>
        <p:sp>
          <p:nvSpPr>
            <p:cNvPr id="13" name="TextBox 12"/>
            <p:cNvSpPr txBox="1"/>
            <p:nvPr/>
          </p:nvSpPr>
          <p:spPr>
            <a:xfrm>
              <a:off x="304800" y="1325582"/>
              <a:ext cx="1188819" cy="500241"/>
            </a:xfrm>
            <a:prstGeom prst="rect">
              <a:avLst/>
            </a:prstGeom>
            <a:noFill/>
          </p:spPr>
          <p:txBody>
            <a:bodyPr wrap="square" rtlCol="0">
              <a:spAutoFit/>
            </a:bodyPr>
            <a:lstStyle/>
            <a:p>
              <a:r>
                <a:rPr lang="en-US" sz="1400" b="1" dirty="0" smtClean="0"/>
                <a:t>control</a:t>
              </a:r>
              <a:endParaRPr lang="en-US" sz="1400" b="1" dirty="0"/>
            </a:p>
          </p:txBody>
        </p:sp>
        <p:sp>
          <p:nvSpPr>
            <p:cNvPr id="16" name="TextBox 15"/>
            <p:cNvSpPr txBox="1"/>
            <p:nvPr/>
          </p:nvSpPr>
          <p:spPr>
            <a:xfrm>
              <a:off x="3154581" y="1325582"/>
              <a:ext cx="1188819" cy="500241"/>
            </a:xfrm>
            <a:prstGeom prst="rect">
              <a:avLst/>
            </a:prstGeom>
            <a:noFill/>
          </p:spPr>
          <p:txBody>
            <a:bodyPr wrap="square" rtlCol="0">
              <a:spAutoFit/>
            </a:bodyPr>
            <a:lstStyle/>
            <a:p>
              <a:r>
                <a:rPr lang="en-US" sz="1400" b="1" dirty="0" smtClean="0"/>
                <a:t>MYJ</a:t>
              </a:r>
              <a:endParaRPr lang="en-US" sz="1400" b="1" dirty="0"/>
            </a:p>
          </p:txBody>
        </p:sp>
        <p:sp>
          <p:nvSpPr>
            <p:cNvPr id="17" name="TextBox 16"/>
            <p:cNvSpPr txBox="1"/>
            <p:nvPr/>
          </p:nvSpPr>
          <p:spPr>
            <a:xfrm>
              <a:off x="289362" y="4035623"/>
              <a:ext cx="2377638" cy="307777"/>
            </a:xfrm>
            <a:prstGeom prst="rect">
              <a:avLst/>
            </a:prstGeom>
            <a:noFill/>
          </p:spPr>
          <p:txBody>
            <a:bodyPr wrap="square" rtlCol="0">
              <a:spAutoFit/>
            </a:bodyPr>
            <a:lstStyle/>
            <a:p>
              <a:r>
                <a:rPr lang="en-US" sz="1400" b="1" dirty="0" err="1" smtClean="0"/>
                <a:t>Rrtmg+thompson+sas</a:t>
              </a:r>
              <a:endParaRPr lang="en-US" sz="1400" b="1" dirty="0"/>
            </a:p>
          </p:txBody>
        </p:sp>
        <p:sp>
          <p:nvSpPr>
            <p:cNvPr id="18" name="TextBox 17"/>
            <p:cNvSpPr txBox="1"/>
            <p:nvPr/>
          </p:nvSpPr>
          <p:spPr>
            <a:xfrm>
              <a:off x="3184962" y="4035623"/>
              <a:ext cx="2377638" cy="307777"/>
            </a:xfrm>
            <a:prstGeom prst="rect">
              <a:avLst/>
            </a:prstGeom>
            <a:noFill/>
          </p:spPr>
          <p:txBody>
            <a:bodyPr wrap="square" rtlCol="0">
              <a:spAutoFit/>
            </a:bodyPr>
            <a:lstStyle/>
            <a:p>
              <a:r>
                <a:rPr lang="en-US" sz="1400" b="1" dirty="0" err="1" smtClean="0"/>
                <a:t>Rrtmg+thompson+mesosas</a:t>
              </a:r>
              <a:endParaRPr lang="en-US" sz="1400" b="1" dirty="0"/>
            </a:p>
          </p:txBody>
        </p:sp>
      </p:grpSp>
      <p:sp>
        <p:nvSpPr>
          <p:cNvPr id="19" name="TextBox 18"/>
          <p:cNvSpPr txBox="1"/>
          <p:nvPr/>
        </p:nvSpPr>
        <p:spPr>
          <a:xfrm>
            <a:off x="5867400" y="1225927"/>
            <a:ext cx="3200400" cy="4031873"/>
          </a:xfrm>
          <a:prstGeom prst="rect">
            <a:avLst/>
          </a:prstGeom>
          <a:noFill/>
        </p:spPr>
        <p:txBody>
          <a:bodyPr wrap="square" rtlCol="0">
            <a:spAutoFit/>
          </a:bodyPr>
          <a:lstStyle/>
          <a:p>
            <a:pPr marL="285750" indent="-285750">
              <a:buFontTx/>
              <a:buChar char="-"/>
            </a:pPr>
            <a:r>
              <a:rPr lang="en-US" sz="1600" dirty="0" smtClean="0"/>
              <a:t>Wave propagation is very active  in all </a:t>
            </a:r>
            <a:r>
              <a:rPr lang="en-US" sz="1600" dirty="0" err="1" smtClean="0"/>
              <a:t>exps</a:t>
            </a:r>
            <a:r>
              <a:rPr lang="en-US" sz="1600" dirty="0" smtClean="0"/>
              <a:t> with regular radiation of vortex-</a:t>
            </a:r>
            <a:r>
              <a:rPr lang="en-US" sz="1600" dirty="0" err="1" smtClean="0"/>
              <a:t>rossby</a:t>
            </a:r>
            <a:r>
              <a:rPr lang="en-US" sz="1600" dirty="0" smtClean="0"/>
              <a:t>/gravity waves from the core outward ~ every 36 h, which gives wave speed ~ 3 m s</a:t>
            </a:r>
            <a:r>
              <a:rPr lang="en-US" sz="1600" baseline="30000" dirty="0" smtClean="0"/>
              <a:t>-1</a:t>
            </a:r>
            <a:r>
              <a:rPr lang="en-US" sz="1600" dirty="0" smtClean="0"/>
              <a:t>; </a:t>
            </a:r>
          </a:p>
          <a:p>
            <a:pPr marL="285750" indent="-285750">
              <a:buFontTx/>
              <a:buChar char="-"/>
            </a:pPr>
            <a:r>
              <a:rPr lang="en-US" sz="1600" dirty="0" smtClean="0"/>
              <a:t>The wave propagations are observed in all fields and at all levels.</a:t>
            </a:r>
          </a:p>
          <a:p>
            <a:pPr marL="285750" indent="-285750">
              <a:buFontTx/>
              <a:buChar char="-"/>
            </a:pPr>
            <a:r>
              <a:rPr lang="en-US" sz="1600" dirty="0" smtClean="0"/>
              <a:t>RRTMG  </a:t>
            </a:r>
            <a:r>
              <a:rPr lang="en-US" sz="1600" dirty="0" err="1" smtClean="0"/>
              <a:t>exps</a:t>
            </a:r>
            <a:r>
              <a:rPr lang="en-US" sz="1600" dirty="0" smtClean="0"/>
              <a:t> appear to possess more confined vortex core with stronger ring of convection as the waves propagate outward;</a:t>
            </a:r>
          </a:p>
          <a:p>
            <a:pPr marL="285750" indent="-285750">
              <a:buFontTx/>
              <a:buChar char="-"/>
            </a:pPr>
            <a:r>
              <a:rPr lang="en-US" sz="1600" dirty="0" smtClean="0"/>
              <a:t>RRTMG </a:t>
            </a:r>
            <a:r>
              <a:rPr lang="en-US" sz="1600" dirty="0" err="1" smtClean="0"/>
              <a:t>exps</a:t>
            </a:r>
            <a:r>
              <a:rPr lang="en-US" sz="1600" dirty="0" smtClean="0"/>
              <a:t> have a small vortex core (RMW) at the end of simulation;</a:t>
            </a:r>
          </a:p>
        </p:txBody>
      </p:sp>
      <p:sp>
        <p:nvSpPr>
          <p:cNvPr id="4" name="Slide Number Placeholder 3"/>
          <p:cNvSpPr>
            <a:spLocks noGrp="1"/>
          </p:cNvSpPr>
          <p:nvPr>
            <p:ph type="sldNum" sz="quarter" idx="12"/>
          </p:nvPr>
        </p:nvSpPr>
        <p:spPr/>
        <p:txBody>
          <a:bodyPr/>
          <a:lstStyle/>
          <a:p>
            <a:fld id="{CD46409D-C1E2-4511-9119-538D589C6110}" type="slidenum">
              <a:rPr lang="en-US" smtClean="0"/>
              <a:pPr/>
              <a:t>9</a:t>
            </a:fld>
            <a:endParaRPr lang="en-US"/>
          </a:p>
        </p:txBody>
      </p:sp>
    </p:spTree>
    <p:extLst>
      <p:ext uri="{BB962C8B-B14F-4D97-AF65-F5344CB8AC3E}">
        <p14:creationId xmlns:p14="http://schemas.microsoft.com/office/powerpoint/2010/main" val="26406568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2210</TotalTime>
  <Words>1772</Words>
  <Application>Microsoft Office PowerPoint</Application>
  <PresentationFormat>On-screen Show (4:3)</PresentationFormat>
  <Paragraphs>254</Paragraphs>
  <Slides>34</Slides>
  <Notes>6</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HWRF high resolution physics experiment HFIP Tiger physics team</vt:lpstr>
      <vt:lpstr>PowerPoint Presentation</vt:lpstr>
      <vt:lpstr>PowerPoint Presentation</vt:lpstr>
      <vt:lpstr>PowerPoint Presentation</vt:lpstr>
      <vt:lpstr>High-resolution physics: Idealized experiments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learned from idealized exps:</vt:lpstr>
      <vt:lpstr>High-resolution physics: retrospective experiments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learned from retro exps:</vt:lpstr>
      <vt:lpstr>High-resolution physics:  real-time experiments</vt:lpstr>
      <vt:lpstr>PowerPoint Presentation</vt:lpstr>
      <vt:lpstr>PowerPoint Presentation</vt:lpstr>
      <vt:lpstr>PowerPoint Presentation</vt:lpstr>
      <vt:lpstr>PowerPoint Presentation</vt:lpstr>
      <vt:lpstr>Summary</vt:lpstr>
      <vt:lpstr>Appendix</vt:lpstr>
      <vt:lpstr>PowerPoint Presentation</vt:lpstr>
      <vt:lpstr>PowerPoint Presentation</vt:lpstr>
      <vt:lpstr>PowerPoint Presentation</vt:lpstr>
      <vt:lpstr>PowerPoint Presentation</vt:lpstr>
    </vt:vector>
  </TitlesOfParts>
  <Company>EMC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Summary of HWRF new physics package idealized exp</dc:title>
  <dc:creator>Chanh Kieu</dc:creator>
  <cp:lastModifiedBy>Chanh Kieu</cp:lastModifiedBy>
  <cp:revision>72</cp:revision>
  <dcterms:created xsi:type="dcterms:W3CDTF">2013-07-08T13:33:45Z</dcterms:created>
  <dcterms:modified xsi:type="dcterms:W3CDTF">2013-09-05T15:29:00Z</dcterms:modified>
</cp:coreProperties>
</file>