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sldIdLst>
    <p:sldId id="256" r:id="rId2"/>
    <p:sldId id="260" r:id="rId3"/>
    <p:sldId id="257" r:id="rId4"/>
    <p:sldId id="270" r:id="rId5"/>
    <p:sldId id="271" r:id="rId6"/>
    <p:sldId id="262" r:id="rId7"/>
    <p:sldId id="263" r:id="rId8"/>
    <p:sldId id="265" r:id="rId9"/>
    <p:sldId id="264" r:id="rId10"/>
    <p:sldId id="266" r:id="rId11"/>
    <p:sldId id="267" r:id="rId12"/>
    <p:sldId id="268" r:id="rId13"/>
    <p:sldId id="269" r:id="rId14"/>
    <p:sldId id="25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618"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938079-39C9-44AA-8334-C7CDA33DE067}" type="datetimeFigureOut">
              <a:rPr lang="en-US" smtClean="0"/>
              <a:pPr/>
              <a:t>9/12/2012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1A8475-5D3A-4932-92F0-DA2F7CC4AC9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1A8475-5D3A-4932-92F0-DA2F7CC4AC9C}"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1A8475-5D3A-4932-92F0-DA2F7CC4AC9C}" type="slidenum">
              <a:rPr lang="en-US" smtClean="0"/>
              <a:pPr/>
              <a:t>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5B8A43-5C7A-46BE-AC79-0761D7C84D62}" type="datetime1">
              <a:rPr lang="en-US" smtClean="0"/>
              <a:pPr/>
              <a:t>9/12/2012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FD194-3644-4060-AF20-3FC3F69C1BD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276A79-F0D5-4D38-B86B-0D9F0EFD9111}" type="datetime1">
              <a:rPr lang="en-US" smtClean="0"/>
              <a:pPr/>
              <a:t>9/12/2012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FD194-3644-4060-AF20-3FC3F69C1BD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803C6D-916E-489B-93F7-5206097A962A}" type="datetime1">
              <a:rPr lang="en-US" smtClean="0"/>
              <a:pPr/>
              <a:t>9/12/2012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FD194-3644-4060-AF20-3FC3F69C1BD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EE2939-560B-4772-8D25-FCAB5CA0D16F}" type="datetime1">
              <a:rPr lang="en-US" smtClean="0"/>
              <a:pPr/>
              <a:t>9/12/2012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FD194-3644-4060-AF20-3FC3F69C1BD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824E17-A04F-4F92-B50D-8F03A30395BA}" type="datetime1">
              <a:rPr lang="en-US" smtClean="0"/>
              <a:pPr/>
              <a:t>9/12/2012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FD194-3644-4060-AF20-3FC3F69C1BD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76B0AD-605C-48CD-AED8-46D460F10932}" type="datetime1">
              <a:rPr lang="en-US" smtClean="0"/>
              <a:pPr/>
              <a:t>9/12/2012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AFD194-3644-4060-AF20-3FC3F69C1BD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1252A3-7326-4655-83BE-D98952DB28CB}" type="datetime1">
              <a:rPr lang="en-US" smtClean="0"/>
              <a:pPr/>
              <a:t>9/12/2012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AFD194-3644-4060-AF20-3FC3F69C1BD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574AFA-65B1-401F-AB78-D2E43DB28F95}" type="datetime1">
              <a:rPr lang="en-US" smtClean="0"/>
              <a:pPr/>
              <a:t>9/12/2012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AFD194-3644-4060-AF20-3FC3F69C1BD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167CC3-037A-441F-814D-C96705A9AA9C}" type="datetime1">
              <a:rPr lang="en-US" smtClean="0"/>
              <a:pPr/>
              <a:t>9/12/2012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AFD194-3644-4060-AF20-3FC3F69C1BD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E65E77-4A61-4D06-AD07-147C5CE3B3A1}" type="datetime1">
              <a:rPr lang="en-US" smtClean="0"/>
              <a:pPr/>
              <a:t>9/12/2012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AFD194-3644-4060-AF20-3FC3F69C1BD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C0318A-0CC9-4E7C-8151-D4826634D69C}" type="datetime1">
              <a:rPr lang="en-US" smtClean="0"/>
              <a:pPr/>
              <a:t>9/12/2012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AFD194-3644-4060-AF20-3FC3F69C1BD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249ACE-6A83-40A3-9F5E-278789DC6D51}" type="datetime1">
              <a:rPr lang="en-US" smtClean="0"/>
              <a:pPr/>
              <a:t>9/12/2012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AFD194-3644-4060-AF20-3FC3F69C1BD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0"/>
            <a:ext cx="7772400" cy="1981200"/>
          </a:xfrm>
        </p:spPr>
        <p:txBody>
          <a:bodyPr>
            <a:normAutofit/>
          </a:bodyPr>
          <a:lstStyle/>
          <a:p>
            <a:r>
              <a:rPr lang="en-US" sz="3600" dirty="0" smtClean="0"/>
              <a:t>Application of the </a:t>
            </a:r>
            <a:r>
              <a:rPr lang="en-US" sz="3600" dirty="0" err="1"/>
              <a:t>m</a:t>
            </a:r>
            <a:r>
              <a:rPr lang="en-US" sz="3600" dirty="0" err="1" smtClean="0"/>
              <a:t>eso</a:t>
            </a:r>
            <a:r>
              <a:rPr lang="en-US" sz="3600" dirty="0" smtClean="0"/>
              <a:t>-SAS scheme to HWRF model: Preliminary Results</a:t>
            </a:r>
            <a:endParaRPr lang="en-US" sz="3600" dirty="0"/>
          </a:p>
        </p:txBody>
      </p:sp>
      <p:sp>
        <p:nvSpPr>
          <p:cNvPr id="3" name="Subtitle 2"/>
          <p:cNvSpPr>
            <a:spLocks noGrp="1"/>
          </p:cNvSpPr>
          <p:nvPr>
            <p:ph type="subTitle" idx="1"/>
          </p:nvPr>
        </p:nvSpPr>
        <p:spPr>
          <a:xfrm>
            <a:off x="1371600" y="2819400"/>
            <a:ext cx="6019800" cy="3200400"/>
          </a:xfrm>
        </p:spPr>
        <p:txBody>
          <a:bodyPr>
            <a:normAutofit/>
          </a:bodyPr>
          <a:lstStyle/>
          <a:p>
            <a:r>
              <a:rPr lang="en-US" sz="3600" dirty="0" err="1" smtClean="0">
                <a:solidFill>
                  <a:schemeClr val="tx1"/>
                </a:solidFill>
              </a:rPr>
              <a:t>Qingfu</a:t>
            </a:r>
            <a:r>
              <a:rPr lang="en-US" sz="3600" dirty="0" smtClean="0">
                <a:solidFill>
                  <a:schemeClr val="tx1"/>
                </a:solidFill>
              </a:rPr>
              <a:t> Liu</a:t>
            </a:r>
          </a:p>
          <a:p>
            <a:r>
              <a:rPr lang="en-US" sz="3600" dirty="0" err="1" smtClean="0">
                <a:solidFill>
                  <a:schemeClr val="tx1"/>
                </a:solidFill>
              </a:rPr>
              <a:t>Hua</a:t>
            </a:r>
            <a:r>
              <a:rPr lang="en-US" sz="3600" dirty="0" smtClean="0">
                <a:solidFill>
                  <a:schemeClr val="tx1"/>
                </a:solidFill>
              </a:rPr>
              <a:t>-Lu </a:t>
            </a:r>
            <a:r>
              <a:rPr lang="en-US" sz="3600" dirty="0" smtClean="0">
                <a:solidFill>
                  <a:schemeClr val="tx1"/>
                </a:solidFill>
              </a:rPr>
              <a:t>Pan</a:t>
            </a:r>
          </a:p>
          <a:p>
            <a:endParaRPr lang="en-US" sz="3600" dirty="0">
              <a:solidFill>
                <a:schemeClr val="tx1"/>
              </a:solidFill>
            </a:endParaRPr>
          </a:p>
          <a:p>
            <a:r>
              <a:rPr lang="en-US" sz="3000" dirty="0" smtClean="0">
                <a:solidFill>
                  <a:schemeClr val="tx1"/>
                </a:solidFill>
              </a:rPr>
              <a:t>Sept. 17-18, 2012</a:t>
            </a:r>
          </a:p>
          <a:p>
            <a:r>
              <a:rPr lang="en-US" sz="3000" dirty="0" smtClean="0">
                <a:solidFill>
                  <a:schemeClr val="tx1"/>
                </a:solidFill>
              </a:rPr>
              <a:t>HFIP </a:t>
            </a:r>
            <a:r>
              <a:rPr lang="en-US" sz="3000" dirty="0" err="1" smtClean="0">
                <a:solidFill>
                  <a:schemeClr val="tx1"/>
                </a:solidFill>
              </a:rPr>
              <a:t>Phyiscs</a:t>
            </a:r>
            <a:r>
              <a:rPr lang="en-US" sz="3000" dirty="0" smtClean="0">
                <a:solidFill>
                  <a:schemeClr val="tx1"/>
                </a:solidFill>
              </a:rPr>
              <a:t> Meeting</a:t>
            </a:r>
          </a:p>
          <a:p>
            <a:endParaRPr lang="en-US" sz="3600" dirty="0">
              <a:solidFill>
                <a:schemeClr val="tx1"/>
              </a:solidFill>
            </a:endParaRPr>
          </a:p>
          <a:p>
            <a:endParaRPr lang="en-US" sz="3600" dirty="0" smtClean="0">
              <a:solidFill>
                <a:schemeClr val="tx1"/>
              </a:solidFill>
            </a:endParaRPr>
          </a:p>
          <a:p>
            <a:endParaRPr lang="en-US" sz="3600"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181600" y="4876800"/>
            <a:ext cx="3014864" cy="646331"/>
          </a:xfrm>
          <a:prstGeom prst="rect">
            <a:avLst/>
          </a:prstGeom>
          <a:noFill/>
        </p:spPr>
        <p:txBody>
          <a:bodyPr wrap="none" rtlCol="0">
            <a:spAutoFit/>
          </a:bodyPr>
          <a:lstStyle/>
          <a:p>
            <a:pPr>
              <a:buFont typeface="Arial" pitchFamily="34" charset="0"/>
              <a:buChar char="•"/>
            </a:pPr>
            <a:r>
              <a:rPr lang="en-US" dirty="0" smtClean="0"/>
              <a:t> Track slightly improved</a:t>
            </a:r>
          </a:p>
          <a:p>
            <a:pPr>
              <a:buFont typeface="Arial" pitchFamily="34" charset="0"/>
              <a:buChar char="•"/>
            </a:pPr>
            <a:r>
              <a:rPr lang="en-US" dirty="0" smtClean="0"/>
              <a:t> Intensity improved (page 11)</a:t>
            </a:r>
            <a:endParaRPr lang="en-US" dirty="0"/>
          </a:p>
        </p:txBody>
      </p:sp>
      <p:pic>
        <p:nvPicPr>
          <p:cNvPr id="9" name="Picture 8" descr="fig_EUGENE_H719_track.png"/>
          <p:cNvPicPr>
            <a:picLocks noChangeAspect="1"/>
          </p:cNvPicPr>
          <p:nvPr/>
        </p:nvPicPr>
        <p:blipFill>
          <a:blip r:embed="rId2" cstate="print"/>
          <a:stretch>
            <a:fillRect/>
          </a:stretch>
        </p:blipFill>
        <p:spPr>
          <a:xfrm>
            <a:off x="304800" y="304799"/>
            <a:ext cx="3840482" cy="2743201"/>
          </a:xfrm>
          <a:prstGeom prst="rect">
            <a:avLst/>
          </a:prstGeom>
        </p:spPr>
      </p:pic>
      <p:pic>
        <p:nvPicPr>
          <p:cNvPr id="11" name="Picture 10" descr="fig_EUGENE_H212_track.png"/>
          <p:cNvPicPr>
            <a:picLocks noChangeAspect="1"/>
          </p:cNvPicPr>
          <p:nvPr/>
        </p:nvPicPr>
        <p:blipFill>
          <a:blip r:embed="rId3" cstate="print"/>
          <a:stretch>
            <a:fillRect/>
          </a:stretch>
        </p:blipFill>
        <p:spPr>
          <a:xfrm>
            <a:off x="4419600" y="152400"/>
            <a:ext cx="4191000" cy="2909751"/>
          </a:xfrm>
          <a:prstGeom prst="rect">
            <a:avLst/>
          </a:prstGeom>
        </p:spPr>
      </p:pic>
      <p:pic>
        <p:nvPicPr>
          <p:cNvPr id="12" name="Picture 11" descr="fig_ep052011_EUGENE_tker.png"/>
          <p:cNvPicPr>
            <a:picLocks noChangeAspect="1"/>
          </p:cNvPicPr>
          <p:nvPr/>
        </p:nvPicPr>
        <p:blipFill>
          <a:blip r:embed="rId4" cstate="print"/>
          <a:stretch>
            <a:fillRect/>
          </a:stretch>
        </p:blipFill>
        <p:spPr>
          <a:xfrm>
            <a:off x="228600" y="3352800"/>
            <a:ext cx="4114800" cy="3091979"/>
          </a:xfrm>
          <a:prstGeom prst="rect">
            <a:avLst/>
          </a:prstGeom>
        </p:spPr>
      </p:pic>
      <p:sp>
        <p:nvSpPr>
          <p:cNvPr id="13" name="TextBox 12"/>
          <p:cNvSpPr txBox="1"/>
          <p:nvPr/>
        </p:nvSpPr>
        <p:spPr>
          <a:xfrm>
            <a:off x="5257800" y="4267200"/>
            <a:ext cx="2504468" cy="369332"/>
          </a:xfrm>
          <a:prstGeom prst="rect">
            <a:avLst/>
          </a:prstGeom>
          <a:noFill/>
        </p:spPr>
        <p:txBody>
          <a:bodyPr wrap="none" rtlCol="0">
            <a:spAutoFit/>
          </a:bodyPr>
          <a:lstStyle/>
          <a:p>
            <a:r>
              <a:rPr lang="en-US" b="1" dirty="0" smtClean="0"/>
              <a:t>Hurricane EUGENE (05E)</a:t>
            </a:r>
            <a:endParaRPr lang="en-US" b="1" dirty="0"/>
          </a:p>
        </p:txBody>
      </p:sp>
      <p:sp>
        <p:nvSpPr>
          <p:cNvPr id="14" name="Slide Number Placeholder 13"/>
          <p:cNvSpPr>
            <a:spLocks noGrp="1"/>
          </p:cNvSpPr>
          <p:nvPr>
            <p:ph type="sldNum" sz="quarter" idx="12"/>
          </p:nvPr>
        </p:nvSpPr>
        <p:spPr/>
        <p:txBody>
          <a:bodyPr/>
          <a:lstStyle/>
          <a:p>
            <a:fld id="{E4AFD194-3644-4060-AF20-3FC3F69C1BD0}" type="slidenum">
              <a:rPr lang="en-US" smtClean="0"/>
              <a:pPr/>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_EUGENE_H719_vmax.png"/>
          <p:cNvPicPr>
            <a:picLocks noChangeAspect="1"/>
          </p:cNvPicPr>
          <p:nvPr/>
        </p:nvPicPr>
        <p:blipFill>
          <a:blip r:embed="rId2" cstate="print"/>
          <a:stretch>
            <a:fillRect/>
          </a:stretch>
        </p:blipFill>
        <p:spPr>
          <a:xfrm>
            <a:off x="228600" y="152400"/>
            <a:ext cx="4148667" cy="2987040"/>
          </a:xfrm>
          <a:prstGeom prst="rect">
            <a:avLst/>
          </a:prstGeom>
        </p:spPr>
      </p:pic>
      <p:pic>
        <p:nvPicPr>
          <p:cNvPr id="7" name="Picture 6" descr="fig_EUGENE_H212_vmax.png"/>
          <p:cNvPicPr>
            <a:picLocks noChangeAspect="1"/>
          </p:cNvPicPr>
          <p:nvPr/>
        </p:nvPicPr>
        <p:blipFill>
          <a:blip r:embed="rId3" cstate="print"/>
          <a:stretch>
            <a:fillRect/>
          </a:stretch>
        </p:blipFill>
        <p:spPr>
          <a:xfrm>
            <a:off x="4495801" y="152400"/>
            <a:ext cx="4127500" cy="2971800"/>
          </a:xfrm>
          <a:prstGeom prst="rect">
            <a:avLst/>
          </a:prstGeom>
        </p:spPr>
      </p:pic>
      <p:pic>
        <p:nvPicPr>
          <p:cNvPr id="10" name="Picture 9" descr="fig_ep052011_EUGENE_wind.png"/>
          <p:cNvPicPr>
            <a:picLocks noChangeAspect="1"/>
          </p:cNvPicPr>
          <p:nvPr/>
        </p:nvPicPr>
        <p:blipFill>
          <a:blip r:embed="rId4" cstate="print"/>
          <a:stretch>
            <a:fillRect/>
          </a:stretch>
        </p:blipFill>
        <p:spPr>
          <a:xfrm>
            <a:off x="228600" y="3276600"/>
            <a:ext cx="4267200" cy="3291840"/>
          </a:xfrm>
          <a:prstGeom prst="rect">
            <a:avLst/>
          </a:prstGeom>
        </p:spPr>
      </p:pic>
      <p:pic>
        <p:nvPicPr>
          <p:cNvPr id="14" name="Picture 13" descr="fig_ep052011_EUGENE_bias.png"/>
          <p:cNvPicPr>
            <a:picLocks noChangeAspect="1"/>
          </p:cNvPicPr>
          <p:nvPr/>
        </p:nvPicPr>
        <p:blipFill>
          <a:blip r:embed="rId5" cstate="print"/>
          <a:stretch>
            <a:fillRect/>
          </a:stretch>
        </p:blipFill>
        <p:spPr>
          <a:xfrm>
            <a:off x="4648200" y="3429000"/>
            <a:ext cx="4191000" cy="3083379"/>
          </a:xfrm>
          <a:prstGeom prst="rect">
            <a:avLst/>
          </a:prstGeom>
        </p:spPr>
      </p:pic>
      <p:sp>
        <p:nvSpPr>
          <p:cNvPr id="15" name="Slide Number Placeholder 14"/>
          <p:cNvSpPr>
            <a:spLocks noGrp="1"/>
          </p:cNvSpPr>
          <p:nvPr>
            <p:ph type="sldNum" sz="quarter" idx="12"/>
          </p:nvPr>
        </p:nvSpPr>
        <p:spPr/>
        <p:txBody>
          <a:bodyPr/>
          <a:lstStyle/>
          <a:p>
            <a:fld id="{E4AFD194-3644-4060-AF20-3FC3F69C1BD0}" type="slidenum">
              <a:rPr lang="en-US" smtClean="0"/>
              <a:pPr/>
              <a:t>11</a:t>
            </a:fld>
            <a:endParaRPr lang="en-US"/>
          </a:p>
        </p:txBody>
      </p:sp>
      <p:sp>
        <p:nvSpPr>
          <p:cNvPr id="8" name="Oval 7"/>
          <p:cNvSpPr/>
          <p:nvPr/>
        </p:nvSpPr>
        <p:spPr>
          <a:xfrm>
            <a:off x="990600" y="1828800"/>
            <a:ext cx="12192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 name="Oval 8"/>
          <p:cNvSpPr/>
          <p:nvPr/>
        </p:nvSpPr>
        <p:spPr>
          <a:xfrm>
            <a:off x="5257800" y="1828800"/>
            <a:ext cx="12192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1" name="TextBox 10"/>
          <p:cNvSpPr txBox="1"/>
          <p:nvPr/>
        </p:nvSpPr>
        <p:spPr>
          <a:xfrm>
            <a:off x="5029200" y="2514600"/>
            <a:ext cx="2015360" cy="369332"/>
          </a:xfrm>
          <a:prstGeom prst="rect">
            <a:avLst/>
          </a:prstGeom>
          <a:noFill/>
        </p:spPr>
        <p:txBody>
          <a:bodyPr wrap="none" rtlCol="0">
            <a:spAutoFit/>
          </a:bodyPr>
          <a:lstStyle/>
          <a:p>
            <a:r>
              <a:rPr lang="en-US" dirty="0" smtClean="0"/>
              <a:t>Slow intensification</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105400" y="4800600"/>
            <a:ext cx="2915029" cy="1477328"/>
          </a:xfrm>
          <a:prstGeom prst="rect">
            <a:avLst/>
          </a:prstGeom>
          <a:noFill/>
        </p:spPr>
        <p:txBody>
          <a:bodyPr wrap="none" rtlCol="0">
            <a:spAutoFit/>
          </a:bodyPr>
          <a:lstStyle/>
          <a:p>
            <a:pPr>
              <a:buFont typeface="Arial" pitchFamily="34" charset="0"/>
              <a:buChar char="•"/>
            </a:pPr>
            <a:r>
              <a:rPr lang="en-US" dirty="0" smtClean="0"/>
              <a:t> Track  improved before 96h</a:t>
            </a:r>
          </a:p>
          <a:p>
            <a:r>
              <a:rPr lang="en-US" dirty="0" smtClean="0"/>
              <a:t>   and degraded at 120h</a:t>
            </a:r>
          </a:p>
          <a:p>
            <a:pPr>
              <a:buFont typeface="Arial" pitchFamily="34" charset="0"/>
              <a:buChar char="•"/>
            </a:pPr>
            <a:r>
              <a:rPr lang="en-US" dirty="0" smtClean="0"/>
              <a:t> Intensity degraded at 120h</a:t>
            </a:r>
          </a:p>
          <a:p>
            <a:r>
              <a:rPr lang="en-US" dirty="0" smtClean="0"/>
              <a:t>   due to the wrong timing of </a:t>
            </a:r>
          </a:p>
          <a:p>
            <a:r>
              <a:rPr lang="en-US" dirty="0" smtClean="0"/>
              <a:t>   landfall (page 13)</a:t>
            </a:r>
            <a:endParaRPr lang="en-US" dirty="0"/>
          </a:p>
        </p:txBody>
      </p:sp>
      <p:pic>
        <p:nvPicPr>
          <p:cNvPr id="6" name="Picture 5" descr="fig_JOVA_H719_track.png"/>
          <p:cNvPicPr>
            <a:picLocks noChangeAspect="1"/>
          </p:cNvPicPr>
          <p:nvPr/>
        </p:nvPicPr>
        <p:blipFill>
          <a:blip r:embed="rId2" cstate="print"/>
          <a:stretch>
            <a:fillRect/>
          </a:stretch>
        </p:blipFill>
        <p:spPr>
          <a:xfrm>
            <a:off x="685800" y="152400"/>
            <a:ext cx="2667000" cy="3502627"/>
          </a:xfrm>
          <a:prstGeom prst="rect">
            <a:avLst/>
          </a:prstGeom>
        </p:spPr>
      </p:pic>
      <p:pic>
        <p:nvPicPr>
          <p:cNvPr id="8" name="Picture 7" descr="fig_JOVA_H212_track.png"/>
          <p:cNvPicPr>
            <a:picLocks noChangeAspect="1"/>
          </p:cNvPicPr>
          <p:nvPr/>
        </p:nvPicPr>
        <p:blipFill>
          <a:blip r:embed="rId3" cstate="print"/>
          <a:stretch>
            <a:fillRect/>
          </a:stretch>
        </p:blipFill>
        <p:spPr>
          <a:xfrm>
            <a:off x="5410200" y="152400"/>
            <a:ext cx="2633907" cy="3505200"/>
          </a:xfrm>
          <a:prstGeom prst="rect">
            <a:avLst/>
          </a:prstGeom>
        </p:spPr>
      </p:pic>
      <p:pic>
        <p:nvPicPr>
          <p:cNvPr id="10" name="Picture 9" descr="fig_ep102011_JOVA_tker.png"/>
          <p:cNvPicPr>
            <a:picLocks noChangeAspect="1"/>
          </p:cNvPicPr>
          <p:nvPr/>
        </p:nvPicPr>
        <p:blipFill>
          <a:blip r:embed="rId4" cstate="print"/>
          <a:stretch>
            <a:fillRect/>
          </a:stretch>
        </p:blipFill>
        <p:spPr>
          <a:xfrm>
            <a:off x="762000" y="3791712"/>
            <a:ext cx="3733800" cy="2837688"/>
          </a:xfrm>
          <a:prstGeom prst="rect">
            <a:avLst/>
          </a:prstGeom>
        </p:spPr>
      </p:pic>
      <p:sp>
        <p:nvSpPr>
          <p:cNvPr id="13" name="TextBox 12"/>
          <p:cNvSpPr txBox="1"/>
          <p:nvPr/>
        </p:nvSpPr>
        <p:spPr>
          <a:xfrm>
            <a:off x="5257800" y="4267200"/>
            <a:ext cx="2230547" cy="369332"/>
          </a:xfrm>
          <a:prstGeom prst="rect">
            <a:avLst/>
          </a:prstGeom>
          <a:noFill/>
        </p:spPr>
        <p:txBody>
          <a:bodyPr wrap="none" rtlCol="0">
            <a:spAutoFit/>
          </a:bodyPr>
          <a:lstStyle/>
          <a:p>
            <a:r>
              <a:rPr lang="en-US" b="1" dirty="0" smtClean="0"/>
              <a:t>Hurricane JOVA (10E)</a:t>
            </a:r>
            <a:endParaRPr lang="en-US" b="1" dirty="0"/>
          </a:p>
        </p:txBody>
      </p:sp>
      <p:sp>
        <p:nvSpPr>
          <p:cNvPr id="14" name="Slide Number Placeholder 13"/>
          <p:cNvSpPr>
            <a:spLocks noGrp="1"/>
          </p:cNvSpPr>
          <p:nvPr>
            <p:ph type="sldNum" sz="quarter" idx="12"/>
          </p:nvPr>
        </p:nvSpPr>
        <p:spPr/>
        <p:txBody>
          <a:bodyPr/>
          <a:lstStyle/>
          <a:p>
            <a:fld id="{E4AFD194-3644-4060-AF20-3FC3F69C1BD0}" type="slidenum">
              <a:rPr lang="en-US" smtClean="0"/>
              <a:pPr/>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g_JOVA_H719_vmax.png"/>
          <p:cNvPicPr>
            <a:picLocks noChangeAspect="1"/>
          </p:cNvPicPr>
          <p:nvPr/>
        </p:nvPicPr>
        <p:blipFill>
          <a:blip r:embed="rId2" cstate="print"/>
          <a:stretch>
            <a:fillRect/>
          </a:stretch>
        </p:blipFill>
        <p:spPr>
          <a:xfrm>
            <a:off x="76200" y="228600"/>
            <a:ext cx="4038600" cy="2871445"/>
          </a:xfrm>
          <a:prstGeom prst="rect">
            <a:avLst/>
          </a:prstGeom>
        </p:spPr>
      </p:pic>
      <p:pic>
        <p:nvPicPr>
          <p:cNvPr id="9" name="Picture 8" descr="fig_JOVA_H212_vmax.png"/>
          <p:cNvPicPr>
            <a:picLocks noChangeAspect="1"/>
          </p:cNvPicPr>
          <p:nvPr/>
        </p:nvPicPr>
        <p:blipFill>
          <a:blip r:embed="rId3" cstate="print"/>
          <a:stretch>
            <a:fillRect/>
          </a:stretch>
        </p:blipFill>
        <p:spPr>
          <a:xfrm>
            <a:off x="4419600" y="304800"/>
            <a:ext cx="4061151" cy="2895600"/>
          </a:xfrm>
          <a:prstGeom prst="rect">
            <a:avLst/>
          </a:prstGeom>
        </p:spPr>
      </p:pic>
      <p:pic>
        <p:nvPicPr>
          <p:cNvPr id="11" name="Picture 10" descr="fig_ep102011_JOVA_wind.png"/>
          <p:cNvPicPr>
            <a:picLocks noChangeAspect="1"/>
          </p:cNvPicPr>
          <p:nvPr/>
        </p:nvPicPr>
        <p:blipFill>
          <a:blip r:embed="rId4" cstate="print"/>
          <a:stretch>
            <a:fillRect/>
          </a:stretch>
        </p:blipFill>
        <p:spPr>
          <a:xfrm>
            <a:off x="0" y="3428999"/>
            <a:ext cx="4191000" cy="3233057"/>
          </a:xfrm>
          <a:prstGeom prst="rect">
            <a:avLst/>
          </a:prstGeom>
        </p:spPr>
      </p:pic>
      <p:pic>
        <p:nvPicPr>
          <p:cNvPr id="12" name="Picture 11" descr="fig_ep102011_JOVA_bias.png"/>
          <p:cNvPicPr>
            <a:picLocks noChangeAspect="1"/>
          </p:cNvPicPr>
          <p:nvPr/>
        </p:nvPicPr>
        <p:blipFill>
          <a:blip r:embed="rId5" cstate="print"/>
          <a:stretch>
            <a:fillRect/>
          </a:stretch>
        </p:blipFill>
        <p:spPr>
          <a:xfrm>
            <a:off x="4419600" y="3505200"/>
            <a:ext cx="4267200" cy="3102864"/>
          </a:xfrm>
          <a:prstGeom prst="rect">
            <a:avLst/>
          </a:prstGeom>
        </p:spPr>
      </p:pic>
      <p:sp>
        <p:nvSpPr>
          <p:cNvPr id="13" name="Slide Number Placeholder 12"/>
          <p:cNvSpPr>
            <a:spLocks noGrp="1"/>
          </p:cNvSpPr>
          <p:nvPr>
            <p:ph type="sldNum" sz="quarter" idx="12"/>
          </p:nvPr>
        </p:nvSpPr>
        <p:spPr/>
        <p:txBody>
          <a:bodyPr/>
          <a:lstStyle/>
          <a:p>
            <a:fld id="{E4AFD194-3644-4060-AF20-3FC3F69C1BD0}" type="slidenum">
              <a:rPr lang="en-US" smtClean="0"/>
              <a:pPr/>
              <a:t>13</a:t>
            </a:fld>
            <a:endParaRPr lang="en-US"/>
          </a:p>
        </p:txBody>
      </p:sp>
      <p:sp>
        <p:nvSpPr>
          <p:cNvPr id="7" name="Oval 6"/>
          <p:cNvSpPr/>
          <p:nvPr/>
        </p:nvSpPr>
        <p:spPr>
          <a:xfrm>
            <a:off x="2819400" y="3962400"/>
            <a:ext cx="12192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0" name="Oval 9"/>
          <p:cNvSpPr/>
          <p:nvPr/>
        </p:nvSpPr>
        <p:spPr>
          <a:xfrm>
            <a:off x="7391400" y="5486400"/>
            <a:ext cx="12192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4" name="TextBox 13"/>
          <p:cNvSpPr txBox="1"/>
          <p:nvPr/>
        </p:nvSpPr>
        <p:spPr>
          <a:xfrm>
            <a:off x="5638800" y="4419600"/>
            <a:ext cx="2287101" cy="369332"/>
          </a:xfrm>
          <a:prstGeom prst="rect">
            <a:avLst/>
          </a:prstGeom>
          <a:noFill/>
        </p:spPr>
        <p:txBody>
          <a:bodyPr wrap="none" rtlCol="0">
            <a:spAutoFit/>
          </a:bodyPr>
          <a:lstStyle/>
          <a:p>
            <a:r>
              <a:rPr lang="en-US" dirty="0" smtClean="0"/>
              <a:t>Landfall at wrong time</a:t>
            </a:r>
            <a:endParaRPr lang="en-US" dirty="0"/>
          </a:p>
        </p:txBody>
      </p:sp>
      <p:cxnSp>
        <p:nvCxnSpPr>
          <p:cNvPr id="16" name="Straight Arrow Connector 15"/>
          <p:cNvCxnSpPr/>
          <p:nvPr/>
        </p:nvCxnSpPr>
        <p:spPr>
          <a:xfrm>
            <a:off x="7391400" y="4876800"/>
            <a:ext cx="609600" cy="762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3733800" y="4343400"/>
            <a:ext cx="1828800" cy="228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5562600" y="4267200"/>
            <a:ext cx="2362200"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fontScale="92500" lnSpcReduction="20000"/>
          </a:bodyPr>
          <a:lstStyle/>
          <a:p>
            <a:pPr>
              <a:buNone/>
            </a:pPr>
            <a:r>
              <a:rPr lang="en-US" sz="2800" dirty="0" smtClean="0"/>
              <a:t>Discussions and future work</a:t>
            </a:r>
          </a:p>
          <a:p>
            <a:pPr>
              <a:buNone/>
            </a:pPr>
            <a:endParaRPr lang="en-US" sz="2000" dirty="0"/>
          </a:p>
          <a:p>
            <a:r>
              <a:rPr lang="en-US" sz="2000" dirty="0" smtClean="0"/>
              <a:t>The </a:t>
            </a:r>
            <a:r>
              <a:rPr lang="en-US" sz="2000" dirty="0" err="1" smtClean="0"/>
              <a:t>meso</a:t>
            </a:r>
            <a:r>
              <a:rPr lang="en-US" sz="2000" dirty="0" smtClean="0"/>
              <a:t>-SAS scheme is developed not just for hurricane models, it is for all numerical models.  </a:t>
            </a:r>
          </a:p>
          <a:p>
            <a:endParaRPr lang="en-US" sz="900" dirty="0" smtClean="0"/>
          </a:p>
          <a:p>
            <a:r>
              <a:rPr lang="en-US" sz="2000" dirty="0" smtClean="0"/>
              <a:t>The </a:t>
            </a:r>
            <a:r>
              <a:rPr lang="en-US" sz="2000" dirty="0" err="1" smtClean="0"/>
              <a:t>meso</a:t>
            </a:r>
            <a:r>
              <a:rPr lang="en-US" sz="2000" dirty="0" smtClean="0"/>
              <a:t>-SAS scheme, if used in course grid (&gt;10km), produces the same results as the current operational SAS scheme. If it is used in high resolution models, the impact of the </a:t>
            </a:r>
            <a:r>
              <a:rPr lang="en-US" sz="2000" dirty="0" err="1" smtClean="0"/>
              <a:t>subgrid</a:t>
            </a:r>
            <a:r>
              <a:rPr lang="en-US" sz="2000" dirty="0" smtClean="0"/>
              <a:t> scale convection will be reduced. As sigma (fraction of the updraft area in model grid) approaches 1.0, the </a:t>
            </a:r>
            <a:r>
              <a:rPr lang="en-US" sz="2000" dirty="0" err="1" smtClean="0"/>
              <a:t>meso</a:t>
            </a:r>
            <a:r>
              <a:rPr lang="en-US" sz="2000" dirty="0" smtClean="0"/>
              <a:t>-SAS scheme will be automatically turned off, and the model will use explicit microphysics</a:t>
            </a:r>
          </a:p>
          <a:p>
            <a:endParaRPr lang="en-US" sz="900" dirty="0" smtClean="0"/>
          </a:p>
          <a:p>
            <a:r>
              <a:rPr lang="en-US" sz="2000" dirty="0" smtClean="0"/>
              <a:t>In current HWRF model, sigma is small (due to small vertical velocity), and the </a:t>
            </a:r>
            <a:r>
              <a:rPr lang="en-US" sz="2000" dirty="0" err="1" smtClean="0"/>
              <a:t>meso</a:t>
            </a:r>
            <a:r>
              <a:rPr lang="en-US" sz="2000" dirty="0" smtClean="0"/>
              <a:t>-SAS scheme behaves similar to the current operational SAS. Three major problems identified: 1) some of the weak storms become too strong. 2) track and intensity forecasts are degraded for some strong storms. 3) current </a:t>
            </a:r>
            <a:r>
              <a:rPr lang="en-US" sz="2000" dirty="0" err="1" smtClean="0"/>
              <a:t>meso</a:t>
            </a:r>
            <a:r>
              <a:rPr lang="en-US" sz="2000" dirty="0" smtClean="0"/>
              <a:t>-SAS code may have computational problem when sigma is large</a:t>
            </a:r>
          </a:p>
          <a:p>
            <a:endParaRPr lang="en-US" sz="900" dirty="0"/>
          </a:p>
          <a:p>
            <a:r>
              <a:rPr lang="en-US" sz="2000" dirty="0" smtClean="0"/>
              <a:t>We need to adjust some parameters and do more tests. There is a potential that the </a:t>
            </a:r>
            <a:r>
              <a:rPr lang="en-US" sz="2000" dirty="0" err="1" smtClean="0"/>
              <a:t>meso</a:t>
            </a:r>
            <a:r>
              <a:rPr lang="en-US" sz="2000" dirty="0" smtClean="0"/>
              <a:t>-SAS scheme can produce much better intensity forecast (without degrading the track forecast) in HWRF model.</a:t>
            </a:r>
            <a:endParaRPr lang="en-US" sz="1600" dirty="0" smtClean="0"/>
          </a:p>
          <a:p>
            <a:endParaRPr lang="en-US" sz="2000" dirty="0"/>
          </a:p>
          <a:p>
            <a:pPr>
              <a:buNone/>
            </a:pPr>
            <a:endParaRPr lang="en-US" sz="2000" dirty="0" smtClean="0"/>
          </a:p>
          <a:p>
            <a:endParaRPr lang="en-US" sz="2000" dirty="0" smtClean="0"/>
          </a:p>
          <a:p>
            <a:endParaRPr lang="en-US" sz="2000" dirty="0"/>
          </a:p>
          <a:p>
            <a:endParaRPr lang="en-US" sz="2000" dirty="0"/>
          </a:p>
        </p:txBody>
      </p:sp>
      <p:sp>
        <p:nvSpPr>
          <p:cNvPr id="4" name="Slide Number Placeholder 3"/>
          <p:cNvSpPr>
            <a:spLocks noGrp="1"/>
          </p:cNvSpPr>
          <p:nvPr>
            <p:ph type="sldNum" sz="quarter" idx="12"/>
          </p:nvPr>
        </p:nvSpPr>
        <p:spPr/>
        <p:txBody>
          <a:bodyPr/>
          <a:lstStyle/>
          <a:p>
            <a:fld id="{E4AFD194-3644-4060-AF20-3FC3F69C1BD0}" type="slidenum">
              <a:rPr lang="en-US" smtClean="0"/>
              <a:pPr/>
              <a:t>14</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lstStyle/>
          <a:p>
            <a:r>
              <a:rPr lang="en-US" sz="2800" dirty="0" smtClean="0"/>
              <a:t>Problems in current HWRF model</a:t>
            </a:r>
          </a:p>
          <a:p>
            <a:r>
              <a:rPr lang="en-US" sz="2800" dirty="0" smtClean="0"/>
              <a:t>What the </a:t>
            </a:r>
            <a:r>
              <a:rPr lang="en-US" sz="2800" dirty="0" err="1" smtClean="0"/>
              <a:t>meso</a:t>
            </a:r>
            <a:r>
              <a:rPr lang="en-US" sz="2800" dirty="0" smtClean="0"/>
              <a:t>-SAS scheme can do in HWRF model?</a:t>
            </a:r>
          </a:p>
          <a:p>
            <a:r>
              <a:rPr lang="en-US" sz="2800" dirty="0" smtClean="0"/>
              <a:t>Preliminary results</a:t>
            </a:r>
          </a:p>
          <a:p>
            <a:r>
              <a:rPr lang="en-US" sz="2800" dirty="0" smtClean="0"/>
              <a:t>Discussions and future work</a:t>
            </a:r>
          </a:p>
          <a:p>
            <a:endParaRPr lang="en-US" dirty="0"/>
          </a:p>
        </p:txBody>
      </p:sp>
      <p:sp>
        <p:nvSpPr>
          <p:cNvPr id="4" name="Slide Number Placeholder 3"/>
          <p:cNvSpPr>
            <a:spLocks noGrp="1"/>
          </p:cNvSpPr>
          <p:nvPr>
            <p:ph type="sldNum" sz="quarter" idx="12"/>
          </p:nvPr>
        </p:nvSpPr>
        <p:spPr/>
        <p:txBody>
          <a:bodyPr/>
          <a:lstStyle/>
          <a:p>
            <a:fld id="{E4AFD194-3644-4060-AF20-3FC3F69C1BD0}" type="slidenum">
              <a:rPr lang="en-US" smtClean="0"/>
              <a:pPr/>
              <a:t>2</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000" dirty="0" smtClean="0"/>
              <a:t>Problems in current HWRF model</a:t>
            </a:r>
            <a:endParaRPr lang="en-US" sz="3000" dirty="0"/>
          </a:p>
        </p:txBody>
      </p:sp>
      <p:sp>
        <p:nvSpPr>
          <p:cNvPr id="3" name="Content Placeholder 2"/>
          <p:cNvSpPr>
            <a:spLocks noGrp="1"/>
          </p:cNvSpPr>
          <p:nvPr>
            <p:ph idx="1"/>
          </p:nvPr>
        </p:nvSpPr>
        <p:spPr>
          <a:xfrm>
            <a:off x="457200" y="1447800"/>
            <a:ext cx="8229600" cy="4876800"/>
          </a:xfrm>
        </p:spPr>
        <p:txBody>
          <a:bodyPr>
            <a:normAutofit lnSpcReduction="10000"/>
          </a:bodyPr>
          <a:lstStyle/>
          <a:p>
            <a:r>
              <a:rPr lang="en-US" sz="2400" b="1" dirty="0" smtClean="0"/>
              <a:t>Small weak storms have large negative intensity bias</a:t>
            </a:r>
          </a:p>
          <a:p>
            <a:pPr marL="461963" lvl="1" indent="-4763">
              <a:buNone/>
            </a:pPr>
            <a:endParaRPr lang="en-US" sz="900" dirty="0" smtClean="0"/>
          </a:p>
          <a:p>
            <a:pPr marL="461963" lvl="1" indent="-4763">
              <a:buNone/>
            </a:pPr>
            <a:r>
              <a:rPr lang="en-US" sz="2000" dirty="0" smtClean="0"/>
              <a:t>The intensification of  small weak storms  are slow, and may even fall apart in some cases. These small weak storms are mainly confined to the third nest, and are dominated by the explicit microphysics. At 3km, the vertical velocity is small (max. vertical velocity rarely exceed 10m/s in HWRF model), and the boundary layer moisture convergence does not generate enough CAPE to sustain the convection. </a:t>
            </a:r>
          </a:p>
          <a:p>
            <a:endParaRPr lang="en-US" sz="800" dirty="0" smtClean="0"/>
          </a:p>
          <a:p>
            <a:r>
              <a:rPr lang="en-US" sz="2400" b="1" dirty="0" smtClean="0"/>
              <a:t>Strong storms have large positive intensity bias</a:t>
            </a:r>
          </a:p>
          <a:p>
            <a:pPr marL="461963" lvl="1" indent="-4763">
              <a:buNone/>
            </a:pPr>
            <a:endParaRPr lang="en-US" sz="900" dirty="0" smtClean="0"/>
          </a:p>
          <a:p>
            <a:pPr marL="461963" lvl="1" indent="-4763">
              <a:buNone/>
            </a:pPr>
            <a:r>
              <a:rPr lang="en-US" sz="2000" dirty="0" smtClean="0"/>
              <a:t>This intensity bias is connected to the grid-scale convection. Generally speaking, explicit microphysics is prone to grid-scale convection, and the grid scale convection can produce very strong small size storms.  In HWRF model, the grid-scale convection is enhanced due to the moisture convergence from the second nest (where SAS scheme is used, and the storm size is larger compared to the third nest). </a:t>
            </a:r>
          </a:p>
          <a:p>
            <a:endParaRPr lang="en-US" sz="2000" dirty="0" smtClean="0"/>
          </a:p>
          <a:p>
            <a:endParaRPr lang="en-US" sz="2000" dirty="0"/>
          </a:p>
        </p:txBody>
      </p:sp>
      <p:sp>
        <p:nvSpPr>
          <p:cNvPr id="4" name="Slide Number Placeholder 3"/>
          <p:cNvSpPr>
            <a:spLocks noGrp="1"/>
          </p:cNvSpPr>
          <p:nvPr>
            <p:ph type="sldNum" sz="quarter" idx="12"/>
          </p:nvPr>
        </p:nvSpPr>
        <p:spPr/>
        <p:txBody>
          <a:bodyPr/>
          <a:lstStyle/>
          <a:p>
            <a:fld id="{E4AFD194-3644-4060-AF20-3FC3F69C1BD0}" type="slidenum">
              <a:rPr lang="en-US" smtClean="0"/>
              <a:pPr/>
              <a:t>3</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fontScale="92500" lnSpcReduction="10000"/>
          </a:bodyPr>
          <a:lstStyle/>
          <a:p>
            <a:pPr>
              <a:buNone/>
            </a:pPr>
            <a:r>
              <a:rPr lang="en-US" sz="2800" dirty="0" smtClean="0"/>
              <a:t>What the </a:t>
            </a:r>
            <a:r>
              <a:rPr lang="en-US" sz="2800" dirty="0" err="1" smtClean="0"/>
              <a:t>meso</a:t>
            </a:r>
            <a:r>
              <a:rPr lang="en-US" sz="2800" dirty="0" smtClean="0"/>
              <a:t>-SAS scheme can do in HWRF model?</a:t>
            </a:r>
          </a:p>
          <a:p>
            <a:pPr>
              <a:buNone/>
            </a:pPr>
            <a:endParaRPr lang="en-US" sz="800" dirty="0"/>
          </a:p>
          <a:p>
            <a:r>
              <a:rPr lang="en-US" sz="2000" dirty="0" smtClean="0"/>
              <a:t>Increase the intensity of weak storms</a:t>
            </a:r>
          </a:p>
          <a:p>
            <a:r>
              <a:rPr lang="en-US" sz="2000" dirty="0" smtClean="0"/>
              <a:t>Decrease the intensity of strong storms (reduce the intensity overshoot)</a:t>
            </a:r>
          </a:p>
          <a:p>
            <a:pPr>
              <a:buNone/>
            </a:pPr>
            <a:endParaRPr lang="en-US" sz="1100" dirty="0" smtClean="0"/>
          </a:p>
          <a:p>
            <a:pPr>
              <a:buNone/>
            </a:pPr>
            <a:r>
              <a:rPr lang="en-US" sz="2400" dirty="0" smtClean="0"/>
              <a:t>Compare to observation, we have the following problems:</a:t>
            </a:r>
          </a:p>
          <a:p>
            <a:endParaRPr lang="en-US" sz="800" dirty="0" smtClean="0"/>
          </a:p>
          <a:p>
            <a:r>
              <a:rPr lang="en-US" sz="2000" dirty="0" smtClean="0"/>
              <a:t>Explicit microphysics used at 3km model resolution</a:t>
            </a:r>
          </a:p>
          <a:p>
            <a:pPr lvl="1"/>
            <a:r>
              <a:rPr lang="en-US" sz="1600" dirty="0" smtClean="0"/>
              <a:t>Storm size is small (may be related to grid scale convection)</a:t>
            </a:r>
          </a:p>
          <a:p>
            <a:pPr lvl="1"/>
            <a:r>
              <a:rPr lang="en-US" sz="1600" dirty="0" smtClean="0"/>
              <a:t>Intensification is slow (may be caused by small vertical velocity)</a:t>
            </a:r>
          </a:p>
          <a:p>
            <a:pPr lvl="1"/>
            <a:r>
              <a:rPr lang="en-US" sz="1600" dirty="0" smtClean="0"/>
              <a:t>If intensified, storm tends to have significant overshoot  (related to grid scale convection)</a:t>
            </a:r>
          </a:p>
          <a:p>
            <a:pPr marL="342900" lvl="1" indent="-342900">
              <a:buFont typeface="Arial" pitchFamily="34" charset="0"/>
              <a:buChar char="•"/>
            </a:pPr>
            <a:r>
              <a:rPr lang="en-US" sz="2000" dirty="0" smtClean="0"/>
              <a:t>Operational SAS scheme (</a:t>
            </a:r>
            <a:r>
              <a:rPr lang="en-US" sz="1600" dirty="0" smtClean="0"/>
              <a:t>Not designed to use at high model resolution)</a:t>
            </a:r>
            <a:endParaRPr lang="en-US" sz="2000" dirty="0" smtClean="0"/>
          </a:p>
          <a:p>
            <a:pPr lvl="1"/>
            <a:r>
              <a:rPr lang="en-US" sz="1600" dirty="0" smtClean="0"/>
              <a:t>Storm size is reasonable (may be too large in HWRF, need further verification)</a:t>
            </a:r>
          </a:p>
          <a:p>
            <a:pPr lvl="1"/>
            <a:r>
              <a:rPr lang="en-US" sz="1600" dirty="0" smtClean="0"/>
              <a:t>Intensification is too fast</a:t>
            </a:r>
          </a:p>
          <a:p>
            <a:pPr lvl="1"/>
            <a:r>
              <a:rPr lang="en-US" sz="1600" dirty="0" smtClean="0"/>
              <a:t>If intensified, weak storms tend to have too much intensification</a:t>
            </a:r>
          </a:p>
          <a:p>
            <a:r>
              <a:rPr lang="en-US" sz="2000" dirty="0" err="1" smtClean="0"/>
              <a:t>Meso</a:t>
            </a:r>
            <a:r>
              <a:rPr lang="en-US" sz="2000" dirty="0" smtClean="0"/>
              <a:t>-SAS (designed to use at all model resolutions)</a:t>
            </a:r>
          </a:p>
          <a:p>
            <a:pPr lvl="1"/>
            <a:r>
              <a:rPr lang="en-US" sz="1600" dirty="0" smtClean="0"/>
              <a:t>Storm size will fall within the two limits (explicit </a:t>
            </a:r>
            <a:r>
              <a:rPr lang="en-US" sz="1600" dirty="0" err="1" smtClean="0"/>
              <a:t>vs</a:t>
            </a:r>
            <a:r>
              <a:rPr lang="en-US" sz="1600" dirty="0" smtClean="0"/>
              <a:t> operational SAS)</a:t>
            </a:r>
          </a:p>
          <a:p>
            <a:pPr lvl="1"/>
            <a:r>
              <a:rPr lang="en-US" sz="1600" dirty="0" smtClean="0"/>
              <a:t>Intensification rate will fall within the two limits</a:t>
            </a:r>
          </a:p>
          <a:p>
            <a:pPr lvl="1"/>
            <a:r>
              <a:rPr lang="en-US" sz="1600" dirty="0" smtClean="0"/>
              <a:t>Weak storms are easier to intensify. Strong storms have less overshoot</a:t>
            </a:r>
          </a:p>
          <a:p>
            <a:pPr lvl="1">
              <a:buNone/>
            </a:pPr>
            <a:endParaRPr lang="en-US" sz="1600" dirty="0" smtClean="0"/>
          </a:p>
          <a:p>
            <a:endParaRPr lang="en-US" sz="2000" dirty="0"/>
          </a:p>
        </p:txBody>
      </p:sp>
      <p:sp>
        <p:nvSpPr>
          <p:cNvPr id="4" name="Slide Number Placeholder 3"/>
          <p:cNvSpPr>
            <a:spLocks noGrp="1"/>
          </p:cNvSpPr>
          <p:nvPr>
            <p:ph type="sldNum" sz="quarter" idx="12"/>
          </p:nvPr>
        </p:nvSpPr>
        <p:spPr/>
        <p:txBody>
          <a:bodyPr/>
          <a:lstStyle/>
          <a:p>
            <a:fld id="{E4AFD194-3644-4060-AF20-3FC3F69C1BD0}" type="slidenum">
              <a:rPr lang="en-US" smtClean="0"/>
              <a:pPr/>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a:bodyPr>
          <a:lstStyle/>
          <a:p>
            <a:pPr>
              <a:buNone/>
            </a:pPr>
            <a:endParaRPr lang="en-US" sz="1600" dirty="0" smtClean="0"/>
          </a:p>
          <a:p>
            <a:pPr>
              <a:buNone/>
            </a:pPr>
            <a:r>
              <a:rPr lang="en-US" sz="2800" dirty="0" smtClean="0"/>
              <a:t>Preliminary results:</a:t>
            </a:r>
          </a:p>
          <a:p>
            <a:endParaRPr lang="en-US" sz="800" dirty="0" smtClean="0"/>
          </a:p>
          <a:p>
            <a:r>
              <a:rPr lang="en-US" sz="2000" dirty="0" smtClean="0"/>
              <a:t>Use 2012 operational HWRF configuration, only replace the SAS scheme with the </a:t>
            </a:r>
            <a:r>
              <a:rPr lang="en-US" sz="2000" dirty="0" err="1" smtClean="0"/>
              <a:t>meso</a:t>
            </a:r>
            <a:r>
              <a:rPr lang="en-US" sz="2000" dirty="0" smtClean="0"/>
              <a:t>-SAS, and turn on the </a:t>
            </a:r>
            <a:r>
              <a:rPr lang="en-US" sz="2000" dirty="0" err="1" smtClean="0"/>
              <a:t>meso</a:t>
            </a:r>
            <a:r>
              <a:rPr lang="en-US" sz="2000" dirty="0" smtClean="0"/>
              <a:t>-SAS scheme in the third nest</a:t>
            </a:r>
          </a:p>
          <a:p>
            <a:endParaRPr lang="en-US" sz="800" dirty="0" smtClean="0"/>
          </a:p>
          <a:p>
            <a:r>
              <a:rPr lang="en-US" sz="2000" dirty="0" smtClean="0"/>
              <a:t>Storms </a:t>
            </a:r>
            <a:r>
              <a:rPr lang="en-US" sz="2000" dirty="0" smtClean="0"/>
              <a:t>tested: 2011 hurricane season</a:t>
            </a:r>
          </a:p>
          <a:p>
            <a:pPr lvl="1"/>
            <a:r>
              <a:rPr lang="en-US" sz="2000" dirty="0" smtClean="0"/>
              <a:t>Atlantic: IRENE(09L) and KATIA (12L) (strong storms)</a:t>
            </a:r>
          </a:p>
          <a:p>
            <a:pPr lvl="1"/>
            <a:r>
              <a:rPr lang="en-US" sz="2000" dirty="0" smtClean="0"/>
              <a:t>East Pac:  DORA(04E), EUGENE (05E), HILARY (09E) and JOVA (10E)</a:t>
            </a:r>
            <a:endParaRPr lang="en-US" sz="2000" dirty="0"/>
          </a:p>
          <a:p>
            <a:endParaRPr lang="en-US" sz="800" dirty="0" smtClean="0"/>
          </a:p>
          <a:p>
            <a:r>
              <a:rPr lang="en-US" sz="2000" dirty="0" smtClean="0"/>
              <a:t>Experiments</a:t>
            </a:r>
            <a:r>
              <a:rPr lang="en-US" sz="2000" dirty="0" smtClean="0"/>
              <a:t>:</a:t>
            </a:r>
          </a:p>
          <a:p>
            <a:pPr>
              <a:buNone/>
            </a:pPr>
            <a:r>
              <a:rPr lang="en-US" sz="2000" dirty="0" smtClean="0"/>
              <a:t>		H719 (or P719): </a:t>
            </a:r>
            <a:r>
              <a:rPr lang="en-US" sz="2000" dirty="0" err="1" smtClean="0"/>
              <a:t>meso</a:t>
            </a:r>
            <a:r>
              <a:rPr lang="en-US" sz="2000" dirty="0" smtClean="0"/>
              <a:t>-SAS</a:t>
            </a:r>
          </a:p>
          <a:p>
            <a:pPr>
              <a:buNone/>
            </a:pPr>
            <a:r>
              <a:rPr lang="en-US" sz="2000" dirty="0" smtClean="0"/>
              <a:t>		H212: Baseline (2012 operational version)</a:t>
            </a:r>
          </a:p>
          <a:p>
            <a:pPr>
              <a:buNone/>
            </a:pPr>
            <a:r>
              <a:rPr lang="en-US" sz="2000" dirty="0" smtClean="0"/>
              <a:t>		HOPS: 2011 operational HWRF</a:t>
            </a:r>
          </a:p>
          <a:p>
            <a:endParaRPr lang="en-US" sz="2000" dirty="0"/>
          </a:p>
          <a:p>
            <a:endParaRPr lang="en-US" sz="2000" dirty="0"/>
          </a:p>
        </p:txBody>
      </p:sp>
      <p:sp>
        <p:nvSpPr>
          <p:cNvPr id="4" name="Slide Number Placeholder 3"/>
          <p:cNvSpPr>
            <a:spLocks noGrp="1"/>
          </p:cNvSpPr>
          <p:nvPr>
            <p:ph type="sldNum" sz="quarter" idx="12"/>
          </p:nvPr>
        </p:nvSpPr>
        <p:spPr/>
        <p:txBody>
          <a:bodyPr/>
          <a:lstStyle/>
          <a:p>
            <a:fld id="{E4AFD194-3644-4060-AF20-3FC3F69C1BD0}" type="slidenum">
              <a:rPr lang="en-US" smtClean="0"/>
              <a:pPr/>
              <a:t>5</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_ALAL0711_tker.png"/>
          <p:cNvPicPr>
            <a:picLocks noChangeAspect="1"/>
          </p:cNvPicPr>
          <p:nvPr/>
        </p:nvPicPr>
        <p:blipFill>
          <a:blip r:embed="rId2" cstate="print"/>
          <a:stretch>
            <a:fillRect/>
          </a:stretch>
        </p:blipFill>
        <p:spPr>
          <a:xfrm>
            <a:off x="381000" y="304800"/>
            <a:ext cx="4191748" cy="3047999"/>
          </a:xfrm>
          <a:prstGeom prst="rect">
            <a:avLst/>
          </a:prstGeom>
        </p:spPr>
      </p:pic>
      <p:pic>
        <p:nvPicPr>
          <p:cNvPr id="5" name="Picture 4" descr="fig_ALAL0711_wind.png"/>
          <p:cNvPicPr>
            <a:picLocks noChangeAspect="1"/>
          </p:cNvPicPr>
          <p:nvPr/>
        </p:nvPicPr>
        <p:blipFill>
          <a:blip r:embed="rId3" cstate="print"/>
          <a:stretch>
            <a:fillRect/>
          </a:stretch>
        </p:blipFill>
        <p:spPr>
          <a:xfrm>
            <a:off x="381000" y="3581400"/>
            <a:ext cx="4191000" cy="3047456"/>
          </a:xfrm>
          <a:prstGeom prst="rect">
            <a:avLst/>
          </a:prstGeom>
        </p:spPr>
      </p:pic>
      <p:pic>
        <p:nvPicPr>
          <p:cNvPr id="6" name="Picture 5" descr="fig_ALAL0711_bias.png"/>
          <p:cNvPicPr>
            <a:picLocks noChangeAspect="1"/>
          </p:cNvPicPr>
          <p:nvPr/>
        </p:nvPicPr>
        <p:blipFill>
          <a:blip r:embed="rId4" cstate="print"/>
          <a:stretch>
            <a:fillRect/>
          </a:stretch>
        </p:blipFill>
        <p:spPr>
          <a:xfrm>
            <a:off x="4648200" y="381000"/>
            <a:ext cx="4086955" cy="2971800"/>
          </a:xfrm>
          <a:prstGeom prst="rect">
            <a:avLst/>
          </a:prstGeom>
        </p:spPr>
      </p:pic>
      <p:sp>
        <p:nvSpPr>
          <p:cNvPr id="7" name="TextBox 6"/>
          <p:cNvSpPr txBox="1"/>
          <p:nvPr/>
        </p:nvSpPr>
        <p:spPr>
          <a:xfrm>
            <a:off x="5029200" y="4953000"/>
            <a:ext cx="3429000" cy="923330"/>
          </a:xfrm>
          <a:prstGeom prst="rect">
            <a:avLst/>
          </a:prstGeom>
          <a:noFill/>
        </p:spPr>
        <p:txBody>
          <a:bodyPr wrap="square" rtlCol="0">
            <a:spAutoFit/>
          </a:bodyPr>
          <a:lstStyle/>
          <a:p>
            <a:pPr>
              <a:buFont typeface="Arial" pitchFamily="34" charset="0"/>
              <a:buChar char="•"/>
            </a:pPr>
            <a:r>
              <a:rPr lang="en-US" dirty="0" smtClean="0"/>
              <a:t> Track slightly degraded after 72h</a:t>
            </a:r>
          </a:p>
          <a:p>
            <a:pPr>
              <a:buFont typeface="Arial" pitchFamily="34" charset="0"/>
              <a:buChar char="•"/>
            </a:pPr>
            <a:r>
              <a:rPr lang="en-US" dirty="0" smtClean="0"/>
              <a:t> Intensity improved after 30h</a:t>
            </a:r>
          </a:p>
          <a:p>
            <a:pPr>
              <a:buFont typeface="Arial" pitchFamily="34" charset="0"/>
              <a:buChar char="•"/>
            </a:pPr>
            <a:r>
              <a:rPr lang="en-US" dirty="0" smtClean="0"/>
              <a:t> Positive intensity bias reduced</a:t>
            </a:r>
            <a:endParaRPr lang="en-US" dirty="0"/>
          </a:p>
        </p:txBody>
      </p:sp>
      <p:sp>
        <p:nvSpPr>
          <p:cNvPr id="8" name="TextBox 7"/>
          <p:cNvSpPr txBox="1"/>
          <p:nvPr/>
        </p:nvSpPr>
        <p:spPr>
          <a:xfrm>
            <a:off x="5181600" y="4343400"/>
            <a:ext cx="2891882" cy="369332"/>
          </a:xfrm>
          <a:prstGeom prst="rect">
            <a:avLst/>
          </a:prstGeom>
          <a:noFill/>
        </p:spPr>
        <p:txBody>
          <a:bodyPr wrap="none" rtlCol="0">
            <a:spAutoFit/>
          </a:bodyPr>
          <a:lstStyle/>
          <a:p>
            <a:r>
              <a:rPr lang="en-US" b="1" dirty="0" smtClean="0"/>
              <a:t>Atlantic Storms: 09L and 12L</a:t>
            </a:r>
            <a:endParaRPr lang="en-US" b="1" dirty="0"/>
          </a:p>
        </p:txBody>
      </p:sp>
      <p:sp>
        <p:nvSpPr>
          <p:cNvPr id="9" name="Slide Number Placeholder 8"/>
          <p:cNvSpPr>
            <a:spLocks noGrp="1"/>
          </p:cNvSpPr>
          <p:nvPr>
            <p:ph type="sldNum" sz="quarter" idx="12"/>
          </p:nvPr>
        </p:nvSpPr>
        <p:spPr/>
        <p:txBody>
          <a:bodyPr/>
          <a:lstStyle/>
          <a:p>
            <a:fld id="{E4AFD194-3644-4060-AF20-3FC3F69C1BD0}" type="slidenum">
              <a:rPr lang="en-US" smtClean="0"/>
              <a:pPr/>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105400" y="4648200"/>
            <a:ext cx="3657600" cy="1477328"/>
          </a:xfrm>
          <a:prstGeom prst="rect">
            <a:avLst/>
          </a:prstGeom>
          <a:noFill/>
        </p:spPr>
        <p:txBody>
          <a:bodyPr wrap="square" rtlCol="0">
            <a:spAutoFit/>
          </a:bodyPr>
          <a:lstStyle/>
          <a:p>
            <a:pPr>
              <a:buFont typeface="Arial" pitchFamily="34" charset="0"/>
              <a:buChar char="•"/>
            </a:pPr>
            <a:r>
              <a:rPr lang="en-US" dirty="0" smtClean="0"/>
              <a:t> Track improved</a:t>
            </a:r>
          </a:p>
          <a:p>
            <a:pPr>
              <a:buFont typeface="Arial" pitchFamily="34" charset="0"/>
              <a:buChar char="•"/>
            </a:pPr>
            <a:r>
              <a:rPr lang="en-US" dirty="0" smtClean="0"/>
              <a:t> Intensity improved except at 120h</a:t>
            </a:r>
          </a:p>
          <a:p>
            <a:r>
              <a:rPr lang="en-US" dirty="0" smtClean="0"/>
              <a:t>   (caused by the wrong timing of</a:t>
            </a:r>
          </a:p>
          <a:p>
            <a:r>
              <a:rPr lang="en-US" dirty="0" smtClean="0"/>
              <a:t>     hurricane JOVA landfall)</a:t>
            </a:r>
          </a:p>
          <a:p>
            <a:pPr>
              <a:buFont typeface="Arial" pitchFamily="34" charset="0"/>
              <a:buChar char="•"/>
            </a:pPr>
            <a:r>
              <a:rPr lang="en-US" dirty="0" smtClean="0"/>
              <a:t> Storms become stronger</a:t>
            </a:r>
            <a:endParaRPr lang="en-US" dirty="0"/>
          </a:p>
        </p:txBody>
      </p:sp>
      <p:pic>
        <p:nvPicPr>
          <p:cNvPr id="8" name="Picture 7" descr="fig_EPAL0711_tker.png"/>
          <p:cNvPicPr>
            <a:picLocks noChangeAspect="1"/>
          </p:cNvPicPr>
          <p:nvPr/>
        </p:nvPicPr>
        <p:blipFill>
          <a:blip r:embed="rId2" cstate="print"/>
          <a:stretch>
            <a:fillRect/>
          </a:stretch>
        </p:blipFill>
        <p:spPr>
          <a:xfrm>
            <a:off x="381000" y="228600"/>
            <a:ext cx="4191000" cy="3185160"/>
          </a:xfrm>
          <a:prstGeom prst="rect">
            <a:avLst/>
          </a:prstGeom>
        </p:spPr>
      </p:pic>
      <p:pic>
        <p:nvPicPr>
          <p:cNvPr id="9" name="Picture 8" descr="fig_EPAL0711_wind.png"/>
          <p:cNvPicPr>
            <a:picLocks noChangeAspect="1"/>
          </p:cNvPicPr>
          <p:nvPr/>
        </p:nvPicPr>
        <p:blipFill>
          <a:blip r:embed="rId3" cstate="print"/>
          <a:stretch>
            <a:fillRect/>
          </a:stretch>
        </p:blipFill>
        <p:spPr>
          <a:xfrm>
            <a:off x="381000" y="3581400"/>
            <a:ext cx="4191000" cy="2874716"/>
          </a:xfrm>
          <a:prstGeom prst="rect">
            <a:avLst/>
          </a:prstGeom>
          <a:ln>
            <a:solidFill>
              <a:srgbClr val="FF0000"/>
            </a:solidFill>
          </a:ln>
        </p:spPr>
      </p:pic>
      <p:pic>
        <p:nvPicPr>
          <p:cNvPr id="10" name="Picture 9" descr="fig_EPAL0711_bias.png"/>
          <p:cNvPicPr>
            <a:picLocks noChangeAspect="1"/>
          </p:cNvPicPr>
          <p:nvPr/>
        </p:nvPicPr>
        <p:blipFill>
          <a:blip r:embed="rId4" cstate="print"/>
          <a:stretch>
            <a:fillRect/>
          </a:stretch>
        </p:blipFill>
        <p:spPr>
          <a:xfrm>
            <a:off x="4724400" y="381000"/>
            <a:ext cx="4191749" cy="3048000"/>
          </a:xfrm>
          <a:prstGeom prst="rect">
            <a:avLst/>
          </a:prstGeom>
        </p:spPr>
      </p:pic>
      <p:sp>
        <p:nvSpPr>
          <p:cNvPr id="11" name="Oval 10"/>
          <p:cNvSpPr/>
          <p:nvPr/>
        </p:nvSpPr>
        <p:spPr>
          <a:xfrm>
            <a:off x="3581400" y="4419600"/>
            <a:ext cx="1066800" cy="609600"/>
          </a:xfrm>
          <a:prstGeom prst="ellipse">
            <a:avLst/>
          </a:prstGeom>
          <a:noFill/>
          <a:ln>
            <a:solidFill>
              <a:srgbClr val="FF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2" name="Oval 11"/>
          <p:cNvSpPr/>
          <p:nvPr/>
        </p:nvSpPr>
        <p:spPr>
          <a:xfrm>
            <a:off x="3429000" y="4343400"/>
            <a:ext cx="11430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4" name="Oval 13"/>
          <p:cNvSpPr/>
          <p:nvPr/>
        </p:nvSpPr>
        <p:spPr>
          <a:xfrm>
            <a:off x="7696200" y="1752600"/>
            <a:ext cx="11430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18" name="Straight Arrow Connector 17"/>
          <p:cNvCxnSpPr/>
          <p:nvPr/>
        </p:nvCxnSpPr>
        <p:spPr>
          <a:xfrm>
            <a:off x="7239000" y="1447800"/>
            <a:ext cx="53340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09800" y="5562600"/>
            <a:ext cx="1404039" cy="369332"/>
          </a:xfrm>
          <a:prstGeom prst="rect">
            <a:avLst/>
          </a:prstGeom>
          <a:noFill/>
        </p:spPr>
        <p:txBody>
          <a:bodyPr wrap="none" rtlCol="0">
            <a:spAutoFit/>
          </a:bodyPr>
          <a:lstStyle/>
          <a:p>
            <a:r>
              <a:rPr lang="en-US" dirty="0" smtClean="0"/>
              <a:t>JOVA landfall</a:t>
            </a:r>
            <a:endParaRPr lang="en-US" dirty="0"/>
          </a:p>
        </p:txBody>
      </p:sp>
      <p:sp>
        <p:nvSpPr>
          <p:cNvPr id="20" name="TextBox 19"/>
          <p:cNvSpPr txBox="1"/>
          <p:nvPr/>
        </p:nvSpPr>
        <p:spPr>
          <a:xfrm>
            <a:off x="5791200" y="1295400"/>
            <a:ext cx="1404039" cy="369332"/>
          </a:xfrm>
          <a:prstGeom prst="rect">
            <a:avLst/>
          </a:prstGeom>
          <a:noFill/>
        </p:spPr>
        <p:txBody>
          <a:bodyPr wrap="square" rtlCol="0">
            <a:spAutoFit/>
          </a:bodyPr>
          <a:lstStyle/>
          <a:p>
            <a:r>
              <a:rPr lang="en-US" dirty="0" smtClean="0"/>
              <a:t>JOVA landfall</a:t>
            </a:r>
            <a:endParaRPr lang="en-US" dirty="0"/>
          </a:p>
        </p:txBody>
      </p:sp>
      <p:cxnSp>
        <p:nvCxnSpPr>
          <p:cNvPr id="22" name="Straight Arrow Connector 21"/>
          <p:cNvCxnSpPr/>
          <p:nvPr/>
        </p:nvCxnSpPr>
        <p:spPr>
          <a:xfrm flipV="1">
            <a:off x="3657600" y="5257800"/>
            <a:ext cx="2286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953000" y="4114800"/>
            <a:ext cx="3928191" cy="369332"/>
          </a:xfrm>
          <a:prstGeom prst="rect">
            <a:avLst/>
          </a:prstGeom>
          <a:noFill/>
        </p:spPr>
        <p:txBody>
          <a:bodyPr wrap="none" rtlCol="0">
            <a:spAutoFit/>
          </a:bodyPr>
          <a:lstStyle/>
          <a:p>
            <a:r>
              <a:rPr lang="en-US" b="1" dirty="0" smtClean="0"/>
              <a:t>East Pac Storms:  04E, 05E, 09E and 10E</a:t>
            </a:r>
            <a:endParaRPr lang="en-US" b="1" dirty="0"/>
          </a:p>
        </p:txBody>
      </p:sp>
      <p:sp>
        <p:nvSpPr>
          <p:cNvPr id="26" name="Slide Number Placeholder 25"/>
          <p:cNvSpPr>
            <a:spLocks noGrp="1"/>
          </p:cNvSpPr>
          <p:nvPr>
            <p:ph type="sldNum" sz="quarter" idx="12"/>
          </p:nvPr>
        </p:nvSpPr>
        <p:spPr/>
        <p:txBody>
          <a:bodyPr/>
          <a:lstStyle/>
          <a:p>
            <a:fld id="{E4AFD194-3644-4060-AF20-3FC3F69C1BD0}" type="slidenum">
              <a:rPr lang="en-US" smtClean="0"/>
              <a:pPr/>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g_IRENE_H719_track.png"/>
          <p:cNvPicPr>
            <a:picLocks noChangeAspect="1"/>
          </p:cNvPicPr>
          <p:nvPr/>
        </p:nvPicPr>
        <p:blipFill>
          <a:blip r:embed="rId3" cstate="print"/>
          <a:stretch>
            <a:fillRect/>
          </a:stretch>
        </p:blipFill>
        <p:spPr>
          <a:xfrm>
            <a:off x="1066800" y="76200"/>
            <a:ext cx="3124200" cy="3454882"/>
          </a:xfrm>
          <a:prstGeom prst="rect">
            <a:avLst/>
          </a:prstGeom>
        </p:spPr>
      </p:pic>
      <p:pic>
        <p:nvPicPr>
          <p:cNvPr id="10" name="Picture 9" descr="fig_IRENE_H212_track.png"/>
          <p:cNvPicPr>
            <a:picLocks noChangeAspect="1"/>
          </p:cNvPicPr>
          <p:nvPr/>
        </p:nvPicPr>
        <p:blipFill>
          <a:blip r:embed="rId4" cstate="print"/>
          <a:stretch>
            <a:fillRect/>
          </a:stretch>
        </p:blipFill>
        <p:spPr>
          <a:xfrm>
            <a:off x="4495800" y="152400"/>
            <a:ext cx="3048000" cy="3430225"/>
          </a:xfrm>
          <a:prstGeom prst="rect">
            <a:avLst/>
          </a:prstGeom>
        </p:spPr>
      </p:pic>
      <p:pic>
        <p:nvPicPr>
          <p:cNvPr id="6" name="Picture 5" descr="fig_al092011_IRENE_tker.png"/>
          <p:cNvPicPr>
            <a:picLocks noChangeAspect="1"/>
          </p:cNvPicPr>
          <p:nvPr/>
        </p:nvPicPr>
        <p:blipFill>
          <a:blip r:embed="rId5" cstate="print"/>
          <a:stretch>
            <a:fillRect/>
          </a:stretch>
        </p:blipFill>
        <p:spPr>
          <a:xfrm>
            <a:off x="914400" y="3733800"/>
            <a:ext cx="4114800" cy="2992047"/>
          </a:xfrm>
          <a:prstGeom prst="rect">
            <a:avLst/>
          </a:prstGeom>
        </p:spPr>
      </p:pic>
      <p:sp>
        <p:nvSpPr>
          <p:cNvPr id="7" name="TextBox 6"/>
          <p:cNvSpPr txBox="1"/>
          <p:nvPr/>
        </p:nvSpPr>
        <p:spPr>
          <a:xfrm>
            <a:off x="5410200" y="5181600"/>
            <a:ext cx="2897845" cy="646331"/>
          </a:xfrm>
          <a:prstGeom prst="rect">
            <a:avLst/>
          </a:prstGeom>
          <a:noFill/>
        </p:spPr>
        <p:txBody>
          <a:bodyPr wrap="none" rtlCol="0">
            <a:spAutoFit/>
          </a:bodyPr>
          <a:lstStyle/>
          <a:p>
            <a:pPr>
              <a:buFont typeface="Arial" pitchFamily="34" charset="0"/>
              <a:buChar char="•"/>
            </a:pPr>
            <a:r>
              <a:rPr lang="en-US" dirty="0" smtClean="0"/>
              <a:t> Track basically same</a:t>
            </a:r>
          </a:p>
          <a:p>
            <a:pPr>
              <a:buFont typeface="Arial" pitchFamily="34" charset="0"/>
              <a:buChar char="•"/>
            </a:pPr>
            <a:r>
              <a:rPr lang="en-US" dirty="0" smtClean="0"/>
              <a:t> Intensity improved (page 9)</a:t>
            </a:r>
            <a:endParaRPr lang="en-US" dirty="0"/>
          </a:p>
        </p:txBody>
      </p:sp>
      <p:sp>
        <p:nvSpPr>
          <p:cNvPr id="12" name="TextBox 11"/>
          <p:cNvSpPr txBox="1"/>
          <p:nvPr/>
        </p:nvSpPr>
        <p:spPr>
          <a:xfrm>
            <a:off x="5562600" y="4572000"/>
            <a:ext cx="2270430" cy="369332"/>
          </a:xfrm>
          <a:prstGeom prst="rect">
            <a:avLst/>
          </a:prstGeom>
          <a:noFill/>
        </p:spPr>
        <p:txBody>
          <a:bodyPr wrap="none" rtlCol="0">
            <a:spAutoFit/>
          </a:bodyPr>
          <a:lstStyle/>
          <a:p>
            <a:r>
              <a:rPr lang="en-US" b="1" dirty="0" smtClean="0"/>
              <a:t>Hurricane IRENE (09L)</a:t>
            </a:r>
            <a:endParaRPr lang="en-US" b="1" dirty="0"/>
          </a:p>
        </p:txBody>
      </p:sp>
      <p:sp>
        <p:nvSpPr>
          <p:cNvPr id="13" name="Slide Number Placeholder 12"/>
          <p:cNvSpPr>
            <a:spLocks noGrp="1"/>
          </p:cNvSpPr>
          <p:nvPr>
            <p:ph type="sldNum" sz="quarter" idx="12"/>
          </p:nvPr>
        </p:nvSpPr>
        <p:spPr/>
        <p:txBody>
          <a:bodyPr/>
          <a:lstStyle/>
          <a:p>
            <a:fld id="{E4AFD194-3644-4060-AF20-3FC3F69C1BD0}" type="slidenum">
              <a:rPr lang="en-US" smtClean="0"/>
              <a:pPr/>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ig_IRENE_H719_vmax.png"/>
          <p:cNvPicPr>
            <a:picLocks noChangeAspect="1"/>
          </p:cNvPicPr>
          <p:nvPr/>
        </p:nvPicPr>
        <p:blipFill>
          <a:blip r:embed="rId2" cstate="print"/>
          <a:stretch>
            <a:fillRect/>
          </a:stretch>
        </p:blipFill>
        <p:spPr>
          <a:xfrm>
            <a:off x="304800" y="228600"/>
            <a:ext cx="4038600" cy="2871445"/>
          </a:xfrm>
          <a:prstGeom prst="rect">
            <a:avLst/>
          </a:prstGeom>
        </p:spPr>
      </p:pic>
      <p:pic>
        <p:nvPicPr>
          <p:cNvPr id="11" name="Picture 10" descr="fig_IRENE_H212_vmax.png"/>
          <p:cNvPicPr>
            <a:picLocks noChangeAspect="1"/>
          </p:cNvPicPr>
          <p:nvPr/>
        </p:nvPicPr>
        <p:blipFill>
          <a:blip r:embed="rId3" cstate="print"/>
          <a:stretch>
            <a:fillRect/>
          </a:stretch>
        </p:blipFill>
        <p:spPr>
          <a:xfrm>
            <a:off x="4800600" y="228600"/>
            <a:ext cx="3965401" cy="2819400"/>
          </a:xfrm>
          <a:prstGeom prst="rect">
            <a:avLst/>
          </a:prstGeom>
        </p:spPr>
      </p:pic>
      <p:pic>
        <p:nvPicPr>
          <p:cNvPr id="12" name="Picture 11" descr="fig_al092011_IRENE_wind.png"/>
          <p:cNvPicPr>
            <a:picLocks noChangeAspect="1"/>
          </p:cNvPicPr>
          <p:nvPr/>
        </p:nvPicPr>
        <p:blipFill>
          <a:blip r:embed="rId4" cstate="print"/>
          <a:stretch>
            <a:fillRect/>
          </a:stretch>
        </p:blipFill>
        <p:spPr>
          <a:xfrm>
            <a:off x="228600" y="3276600"/>
            <a:ext cx="4191000" cy="3233056"/>
          </a:xfrm>
          <a:prstGeom prst="rect">
            <a:avLst/>
          </a:prstGeom>
        </p:spPr>
      </p:pic>
      <p:pic>
        <p:nvPicPr>
          <p:cNvPr id="13" name="Picture 12" descr="fig_al092011_IRENE_bias.png"/>
          <p:cNvPicPr>
            <a:picLocks noChangeAspect="1"/>
          </p:cNvPicPr>
          <p:nvPr/>
        </p:nvPicPr>
        <p:blipFill>
          <a:blip r:embed="rId5" cstate="print"/>
          <a:stretch>
            <a:fillRect/>
          </a:stretch>
        </p:blipFill>
        <p:spPr>
          <a:xfrm>
            <a:off x="4648200" y="3429000"/>
            <a:ext cx="4248150" cy="3089012"/>
          </a:xfrm>
          <a:prstGeom prst="rect">
            <a:avLst/>
          </a:prstGeom>
        </p:spPr>
      </p:pic>
      <p:sp>
        <p:nvSpPr>
          <p:cNvPr id="14" name="Slide Number Placeholder 13"/>
          <p:cNvSpPr>
            <a:spLocks noGrp="1"/>
          </p:cNvSpPr>
          <p:nvPr>
            <p:ph type="sldNum" sz="quarter" idx="12"/>
          </p:nvPr>
        </p:nvSpPr>
        <p:spPr/>
        <p:txBody>
          <a:bodyPr/>
          <a:lstStyle/>
          <a:p>
            <a:fld id="{E4AFD194-3644-4060-AF20-3FC3F69C1BD0}" type="slidenum">
              <a:rPr lang="en-US" smtClean="0"/>
              <a:pPr/>
              <a:t>9</a:t>
            </a:fld>
            <a:endParaRPr lang="en-US"/>
          </a:p>
        </p:txBody>
      </p:sp>
      <p:sp>
        <p:nvSpPr>
          <p:cNvPr id="7" name="Oval 6"/>
          <p:cNvSpPr/>
          <p:nvPr/>
        </p:nvSpPr>
        <p:spPr>
          <a:xfrm>
            <a:off x="914400" y="1828800"/>
            <a:ext cx="914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8" name="TextBox 7"/>
          <p:cNvSpPr txBox="1"/>
          <p:nvPr/>
        </p:nvSpPr>
        <p:spPr>
          <a:xfrm>
            <a:off x="1066800" y="2362200"/>
            <a:ext cx="1709379" cy="369332"/>
          </a:xfrm>
          <a:prstGeom prst="rect">
            <a:avLst/>
          </a:prstGeom>
          <a:noFill/>
        </p:spPr>
        <p:txBody>
          <a:bodyPr wrap="none" rtlCol="0">
            <a:spAutoFit/>
          </a:bodyPr>
          <a:lstStyle/>
          <a:p>
            <a:r>
              <a:rPr lang="en-US" dirty="0" smtClean="0"/>
              <a:t>Land interaction</a:t>
            </a:r>
            <a:endParaRPr lang="en-US" dirty="0"/>
          </a:p>
        </p:txBody>
      </p:sp>
      <p:cxnSp>
        <p:nvCxnSpPr>
          <p:cNvPr id="15" name="Straight Arrow Connector 14"/>
          <p:cNvCxnSpPr/>
          <p:nvPr/>
        </p:nvCxnSpPr>
        <p:spPr>
          <a:xfrm flipH="1" flipV="1">
            <a:off x="1676400" y="2133600"/>
            <a:ext cx="457200"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1676400" y="685800"/>
            <a:ext cx="12192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9" name="Oval 18"/>
          <p:cNvSpPr/>
          <p:nvPr/>
        </p:nvSpPr>
        <p:spPr>
          <a:xfrm>
            <a:off x="6172200" y="685800"/>
            <a:ext cx="12192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0" name="TextBox 19"/>
          <p:cNvSpPr txBox="1"/>
          <p:nvPr/>
        </p:nvSpPr>
        <p:spPr>
          <a:xfrm>
            <a:off x="838200" y="609600"/>
            <a:ext cx="1600200" cy="369332"/>
          </a:xfrm>
          <a:prstGeom prst="rect">
            <a:avLst/>
          </a:prstGeom>
          <a:noFill/>
        </p:spPr>
        <p:txBody>
          <a:bodyPr wrap="square" rtlCol="0">
            <a:spAutoFit/>
          </a:bodyPr>
          <a:lstStyle/>
          <a:p>
            <a:r>
              <a:rPr lang="en-US" dirty="0" smtClean="0"/>
              <a:t>Less overshoot      </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3463</TotalTime>
  <Words>805</Words>
  <Application>Microsoft Office PowerPoint</Application>
  <PresentationFormat>On-screen Show (4:3)</PresentationFormat>
  <Paragraphs>107</Paragraphs>
  <Slides>14</Slides>
  <Notes>2</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Application of the meso-SAS scheme to HWRF model: Preliminary Results</vt:lpstr>
      <vt:lpstr>Outline</vt:lpstr>
      <vt:lpstr>Problems in current HWRF model</vt:lpstr>
      <vt:lpstr>Slide 4</vt:lpstr>
      <vt:lpstr>Slide 5</vt:lpstr>
      <vt:lpstr>Slide 6</vt:lpstr>
      <vt:lpstr>Slide 7</vt:lpstr>
      <vt:lpstr>Slide 8</vt:lpstr>
      <vt:lpstr>Slide 9</vt:lpstr>
      <vt:lpstr>Slide 10</vt:lpstr>
      <vt:lpstr>Slide 11</vt:lpstr>
      <vt:lpstr>Slide 12</vt:lpstr>
      <vt:lpstr>Slide 13</vt:lpstr>
      <vt:lpstr>Slide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 of the Meso-SAS scheme to HWRF model</dc:title>
  <dc:creator>admin</dc:creator>
  <cp:lastModifiedBy>admin</cp:lastModifiedBy>
  <cp:revision>150</cp:revision>
  <dcterms:created xsi:type="dcterms:W3CDTF">2012-09-05T14:54:10Z</dcterms:created>
  <dcterms:modified xsi:type="dcterms:W3CDTF">2012-09-12T14:15:48Z</dcterms:modified>
</cp:coreProperties>
</file>