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61" r:id="rId5"/>
    <p:sldId id="263" r:id="rId6"/>
    <p:sldId id="265" r:id="rId7"/>
    <p:sldId id="273" r:id="rId8"/>
    <p:sldId id="274" r:id="rId9"/>
    <p:sldId id="275" r:id="rId10"/>
    <p:sldId id="276" r:id="rId11"/>
    <p:sldId id="277" r:id="rId12"/>
    <p:sldId id="280" r:id="rId13"/>
    <p:sldId id="278" r:id="rId14"/>
    <p:sldId id="279" r:id="rId15"/>
    <p:sldId id="281" r:id="rId16"/>
    <p:sldId id="282" r:id="rId17"/>
    <p:sldId id="283" r:id="rId18"/>
    <p:sldId id="284" r:id="rId19"/>
    <p:sldId id="285" r:id="rId20"/>
    <p:sldId id="292" r:id="rId21"/>
    <p:sldId id="290" r:id="rId22"/>
    <p:sldId id="291" r:id="rId23"/>
    <p:sldId id="294" r:id="rId24"/>
    <p:sldId id="286" r:id="rId25"/>
    <p:sldId id="287" r:id="rId26"/>
    <p:sldId id="288" r:id="rId27"/>
    <p:sldId id="289" r:id="rId28"/>
    <p:sldId id="295" r:id="rId29"/>
    <p:sldId id="299" r:id="rId30"/>
    <p:sldId id="300" r:id="rId31"/>
    <p:sldId id="296" r:id="rId32"/>
    <p:sldId id="297" r:id="rId33"/>
    <p:sldId id="298" r:id="rId34"/>
    <p:sldId id="301" r:id="rId35"/>
    <p:sldId id="293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9" autoAdjust="0"/>
    <p:restoredTop sz="94660"/>
  </p:normalViewPr>
  <p:slideViewPr>
    <p:cSldViewPr>
      <p:cViewPr varScale="1">
        <p:scale>
          <a:sx n="127" d="100"/>
          <a:sy n="127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75979-3E6B-436C-BE0B-544F6A1E465D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A6BAB-271E-48CB-83BB-E9D6D33FE4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A6BAB-271E-48CB-83BB-E9D6D33FE45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8690E-584A-43F0-8D68-289B45FFFCEF}" type="datetime1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6296E-DC38-4D04-9915-12B2733C1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C9D38-2AAC-4FA9-ACE9-291FDC56CFE0}" type="datetime1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6480B-48B9-4C3C-823C-40722DF21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1187F-BAFC-4EBC-B6CE-E5151E9BEA5A}" type="datetime1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8AF3F-13D0-442B-8816-6E58BD64C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2AA57-7466-4038-8BF7-4BDCB5B7F62E}" type="datetime1">
              <a:rPr lang="en-US" smtClean="0"/>
              <a:t>9/13/2012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A1161-753A-46F0-AE3C-8EDED0754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A4ACE-78E0-4860-B93C-EDE40C12CCE0}" type="datetime1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F2FF8-FF87-45A0-A5E4-DF6957C43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42CC-97C9-48E3-99BE-2960B349C91D}" type="datetime1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1F6D3-8B6B-4457-9D10-C07D82F41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58F66-E711-4316-996A-35908A6A007C}" type="datetime1">
              <a:rPr lang="en-US" smtClean="0"/>
              <a:t>9/13/2012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64258-6190-423E-98BC-BF6AA7128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02421-C237-4B1B-BA7F-CA9E13A4FB21}" type="datetime1">
              <a:rPr lang="en-US" smtClean="0"/>
              <a:t>9/13/2012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12BF9-A8D2-4104-984B-BAEB5120E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896E6-CEE7-4FB7-A28C-DF0A9EB16DE4}" type="datetime1">
              <a:rPr lang="en-US" smtClean="0"/>
              <a:t>9/13/2012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E93B9-83CD-4040-AC77-349BAD9FD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E3CD2-8349-4BD5-A71C-74B646D642C7}" type="datetime1">
              <a:rPr lang="en-US" smtClean="0"/>
              <a:t>9/13/2012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2DF99-91E6-4FD4-BA62-E6E3156F5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BA378-9C23-4625-B27E-E3B53D07A057}" type="datetime1">
              <a:rPr lang="en-US" smtClean="0"/>
              <a:t>9/13/2012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DB08F-3ABD-4587-8238-847D600D9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E1966-D3BF-4A20-BD57-4A7D5E288477}" type="datetime1">
              <a:rPr lang="en-US" smtClean="0"/>
              <a:t>9/13/2012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A3D62-1CD6-46D0-81B2-694E379E2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23E607-5CC4-4710-B042-96E7CE54314C}" type="datetime1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9D6444-960D-4021-9148-E4C27CD3A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4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5.pn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92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2012 Hurricane Season HWRF Data Assimilation Real Time Parallel Experiment – NOAA P3 TDR Data Assimilation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33800"/>
            <a:ext cx="7848600" cy="24384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500" dirty="0" smtClean="0">
              <a:solidFill>
                <a:srgbClr val="0000CC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500" dirty="0" err="1" smtClean="0">
                <a:solidFill>
                  <a:srgbClr val="0000CC"/>
                </a:solidFill>
              </a:rPr>
              <a:t>Mingjing</a:t>
            </a:r>
            <a:r>
              <a:rPr lang="en-US" sz="3500" dirty="0" smtClean="0">
                <a:solidFill>
                  <a:srgbClr val="0000CC"/>
                </a:solidFill>
              </a:rPr>
              <a:t> Tong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500" dirty="0" smtClean="0">
              <a:solidFill>
                <a:srgbClr val="0000CC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100" dirty="0" smtClean="0">
                <a:solidFill>
                  <a:srgbClr val="0000CC"/>
                </a:solidFill>
              </a:rPr>
              <a:t>Acknowledgement: EMC HWRF team and DA team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900" dirty="0" smtClean="0">
              <a:solidFill>
                <a:srgbClr val="0000CC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rgbClr val="0000CC"/>
                </a:solidFill>
              </a:rPr>
              <a:t>HWRF weekly meeting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rgbClr val="0000CC"/>
                </a:solidFill>
              </a:rPr>
              <a:t>2012-09-06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296E-DC38-4D04-9915-12B2733C164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3200" dirty="0" smtClean="0"/>
              <a:t>Impact is case dependent</a:t>
            </a:r>
            <a:endParaRPr lang="en-US" sz="3200" dirty="0"/>
          </a:p>
        </p:txBody>
      </p:sp>
      <p:pic>
        <p:nvPicPr>
          <p:cNvPr id="5" name="Content Placeholder 4" descr="TDRTTDRN.track-err-EARL-07L-2010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990600"/>
            <a:ext cx="3733800" cy="2800350"/>
          </a:xfrm>
        </p:spPr>
      </p:pic>
      <p:pic>
        <p:nvPicPr>
          <p:cNvPr id="6" name="Content Placeholder 5" descr="TDRTTDRN.track-err-IRENE-09L-201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3000" y="1009650"/>
            <a:ext cx="3733800" cy="2800350"/>
          </a:xfrm>
        </p:spPr>
      </p:pic>
      <p:pic>
        <p:nvPicPr>
          <p:cNvPr id="7" name="Content Placeholder 4" descr="TDRTTDRN.track-err-RINA-18L-20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14600" y="382905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64258-6190-423E-98BC-BF6AA7128F4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3200" dirty="0" smtClean="0"/>
              <a:t>Impact is case dependent</a:t>
            </a:r>
            <a:endParaRPr lang="en-US" sz="3200" dirty="0"/>
          </a:p>
        </p:txBody>
      </p:sp>
      <p:pic>
        <p:nvPicPr>
          <p:cNvPr id="8" name="Content Placeholder 7" descr="TDRTTDRN.intensity-err-IRENE-09L-201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1066800"/>
            <a:ext cx="3733800" cy="2800350"/>
          </a:xfrm>
        </p:spPr>
      </p:pic>
      <p:pic>
        <p:nvPicPr>
          <p:cNvPr id="7" name="Content Placeholder 6" descr="TDRTTDRN.intensity-err-EARL-07L-2010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066800"/>
            <a:ext cx="3733800" cy="2800350"/>
          </a:xfrm>
        </p:spPr>
      </p:pic>
      <p:pic>
        <p:nvPicPr>
          <p:cNvPr id="9" name="Content Placeholder 4" descr="TDRTTDRN.intensity-err-RINA-18L-20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90800" y="382905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64258-6190-423E-98BC-BF6AA7128F4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TDR assimilation results of Isaac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E93B9-83CD-4040-AC77-349BAD9FD3E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All cycles of Isaac</a:t>
            </a:r>
          </a:p>
        </p:txBody>
      </p:sp>
      <p:pic>
        <p:nvPicPr>
          <p:cNvPr id="3075" name="Picture 7" descr="ISAA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838200"/>
            <a:ext cx="4038600" cy="3028950"/>
          </a:xfrm>
          <a:noFill/>
        </p:spPr>
      </p:pic>
      <p:pic>
        <p:nvPicPr>
          <p:cNvPr id="3076" name="Picture 8" descr="ISAA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838200"/>
            <a:ext cx="4038600" cy="3028950"/>
          </a:xfrm>
          <a:noFill/>
        </p:spPr>
      </p:pic>
      <p:pic>
        <p:nvPicPr>
          <p:cNvPr id="5" name="Picture 11" descr="ISAA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7338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64258-6190-423E-98BC-BF6AA7128F4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FF3300"/>
                </a:solidFill>
              </a:rPr>
              <a:t>Cycles with TDR data</a:t>
            </a:r>
          </a:p>
        </p:txBody>
      </p:sp>
      <p:pic>
        <p:nvPicPr>
          <p:cNvPr id="5123" name="Picture 7" descr="TDRP_ISAA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762000"/>
            <a:ext cx="4038600" cy="3028950"/>
          </a:xfrm>
          <a:noFill/>
        </p:spPr>
      </p:pic>
      <p:pic>
        <p:nvPicPr>
          <p:cNvPr id="5124" name="Picture 8" descr="TDRP_ISAA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762000"/>
            <a:ext cx="4038600" cy="3028950"/>
          </a:xfrm>
          <a:noFill/>
        </p:spPr>
      </p:pic>
      <p:pic>
        <p:nvPicPr>
          <p:cNvPr id="5" name="Picture 8" descr="TDRP_ISAA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82905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64258-6190-423E-98BC-BF6AA7128F4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emc.ncep.noaa.gov/gc_wmb/vxt/PARA/Mingjing/RT_ATLANTIC/ISAAC09L/ISAAC09L.2012082300/ISAAC09L.2012082300.fsc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295400"/>
            <a:ext cx="8229600" cy="4262438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2133600" y="4572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worse track and intensity forecast with TDR data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F2FF8-FF87-45A0-A5E4-DF6957C43B1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emc.ncep.noaa.gov/gc_wmb/vxt/PARA/Mingjing/RT_ATLANTIC/ISAAC09L/ISAAC09L.2012082400/ISAAC09L.2012082400.fsc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731963"/>
            <a:ext cx="8229600" cy="4262437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2438400" y="609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worse track and intensity forecast with TDR data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F2FF8-FF87-45A0-A5E4-DF6957C43B1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/>
              <a:t>better Intensity forecast, worse track forecast after day 2</a:t>
            </a:r>
          </a:p>
        </p:txBody>
      </p:sp>
      <p:pic>
        <p:nvPicPr>
          <p:cNvPr id="10243" name="Picture 6" descr="http://www.emc.ncep.noaa.gov/gc_wmb/vxt/PARA/Mingjing/RT_ATLANTIC/ISAAC09L/ISAAC09L.2012082700/ISAAC09L.2012082700.fsc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731963"/>
            <a:ext cx="8229600" cy="4262437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F2FF8-FF87-45A0-A5E4-DF6957C43B1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/>
              <a:t>better track and intensity forecast with TDR data</a:t>
            </a:r>
          </a:p>
        </p:txBody>
      </p:sp>
      <p:pic>
        <p:nvPicPr>
          <p:cNvPr id="11267" name="Picture 2" descr="http://www.emc.ncep.noaa.gov/gc_wmb/vxt/PARA/Mingjing/RT_ATLANTIC/ISAAC09L/ISAAC09L.2012082712/ISAAC09L.2012082712.fsc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731963"/>
            <a:ext cx="8229600" cy="4262437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F2FF8-FF87-45A0-A5E4-DF6957C43B1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/>
              <a:t>better track and intensity forecast with TDR data</a:t>
            </a:r>
          </a:p>
        </p:txBody>
      </p:sp>
      <p:pic>
        <p:nvPicPr>
          <p:cNvPr id="12291" name="Picture 2" descr="http://www.emc.ncep.noaa.gov/gc_wmb/vxt/PARA/Mingjing/RT_ATLANTIC/ISAAC09L/ISAAC09L.2012082800/ISAAC09L.2012082800.fsc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731963"/>
            <a:ext cx="8229600" cy="4262437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F2FF8-FF87-45A0-A5E4-DF6957C43B1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Assimilation System</a:t>
            </a:r>
          </a:p>
        </p:txBody>
      </p:sp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838200" y="1295400"/>
            <a:ext cx="746760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HWRF model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27-9-3 HWRF V3.4a (FY2012)</a:t>
            </a:r>
          </a:p>
          <a:p>
            <a:pPr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 43 vertical levels with 50 </a:t>
            </a:r>
            <a:r>
              <a:rPr lang="en-US" sz="2000" dirty="0" err="1">
                <a:latin typeface="Calibri" pitchFamily="34" charset="0"/>
              </a:rPr>
              <a:t>hPa</a:t>
            </a:r>
            <a:r>
              <a:rPr lang="en-US" sz="2000" dirty="0">
                <a:latin typeface="Calibri" pitchFamily="34" charset="0"/>
              </a:rPr>
              <a:t> top</a:t>
            </a:r>
          </a:p>
          <a:p>
            <a:pPr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 Data assimilation performed on outer domain (27km, 80x80 degree) and new ghost domain (3km, 30x30 degree).</a:t>
            </a:r>
          </a:p>
          <a:p>
            <a:pPr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 Domains redefined to be centered at TC center at each analysis time</a:t>
            </a:r>
          </a:p>
          <a:p>
            <a:pPr>
              <a:buFont typeface="Arial" charset="0"/>
              <a:buNone/>
            </a:pPr>
            <a:r>
              <a:rPr lang="en-US" dirty="0">
                <a:latin typeface="Calibri" pitchFamily="34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Data assimilation scheme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One-way GSI-ensemble hybrid using ensemble from global hybrid system</a:t>
            </a:r>
          </a:p>
          <a:p>
            <a:pPr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 Cold start from GDAS (Global Data Assimilation System) forecast with relocation</a:t>
            </a:r>
          </a:p>
          <a:p>
            <a:pPr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 Observations assimilated every 6 </a:t>
            </a:r>
            <a:r>
              <a:rPr lang="en-US" sz="2000" dirty="0" smtClean="0">
                <a:latin typeface="Calibri" pitchFamily="34" charset="0"/>
              </a:rPr>
              <a:t>hours</a:t>
            </a:r>
            <a:endParaRPr lang="en-US" sz="2000" dirty="0">
              <a:latin typeface="Calibri" pitchFamily="34" charset="0"/>
            </a:endParaRPr>
          </a:p>
          <a:p>
            <a:pPr>
              <a:buFont typeface="Arial" charset="0"/>
              <a:buNone/>
            </a:pPr>
            <a:endParaRPr lang="en-US" dirty="0"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E93B9-83CD-4040-AC77-349BAD9FD3E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rw_ISAAC_2012082300_o-ges_d02_850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1321" r="22642"/>
          <a:stretch>
            <a:fillRect/>
          </a:stretch>
        </p:blipFill>
        <p:spPr>
          <a:xfrm>
            <a:off x="228600" y="1050585"/>
            <a:ext cx="3810000" cy="4327071"/>
          </a:xfrm>
        </p:spPr>
      </p:pic>
      <p:pic>
        <p:nvPicPr>
          <p:cNvPr id="11" name="Content Placeholder 10" descr="rw_ISAAC_2012082300_o-ges_d02_550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3208" r="5660"/>
          <a:stretch>
            <a:fillRect/>
          </a:stretch>
        </p:blipFill>
        <p:spPr>
          <a:xfrm>
            <a:off x="4234543" y="1050585"/>
            <a:ext cx="4680857" cy="432707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64258-6190-423E-98BC-BF6AA7128F4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" descr="ISAAC09l_d0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012825"/>
            <a:ext cx="2339975" cy="2185988"/>
          </a:xfrm>
          <a:noFill/>
        </p:spPr>
      </p:pic>
      <p:pic>
        <p:nvPicPr>
          <p:cNvPr id="22531" name="Picture 10" descr="ISAAC09l_d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3908425"/>
            <a:ext cx="2339975" cy="2185988"/>
          </a:xfrm>
          <a:noFill/>
        </p:spPr>
      </p:pic>
      <p:pic>
        <p:nvPicPr>
          <p:cNvPr id="22532" name="Picture 15" descr="ISAAC09l_d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012825"/>
            <a:ext cx="2252663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6" descr="ISAAC09l_d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3886200"/>
            <a:ext cx="2252663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17"/>
          <p:cNvSpPr txBox="1">
            <a:spLocks noChangeArrowheads="1"/>
          </p:cNvSpPr>
          <p:nvPr/>
        </p:nvSpPr>
        <p:spPr bwMode="auto">
          <a:xfrm>
            <a:off x="2971800" y="471487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first guess</a:t>
            </a:r>
          </a:p>
        </p:txBody>
      </p:sp>
      <p:sp>
        <p:nvSpPr>
          <p:cNvPr id="22535" name="Text Box 18"/>
          <p:cNvSpPr txBox="1">
            <a:spLocks noChangeArrowheads="1"/>
          </p:cNvSpPr>
          <p:nvPr/>
        </p:nvSpPr>
        <p:spPr bwMode="auto">
          <a:xfrm>
            <a:off x="2971800" y="342900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analysis</a:t>
            </a:r>
          </a:p>
        </p:txBody>
      </p:sp>
      <p:pic>
        <p:nvPicPr>
          <p:cNvPr id="22536" name="Picture 21" descr="ISAAC09l_d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4125" y="1036638"/>
            <a:ext cx="2503488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22" descr="ISAAC09l_d0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324600" y="3908425"/>
            <a:ext cx="2505075" cy="2187575"/>
          </a:xfrm>
          <a:noFill/>
        </p:spPr>
      </p:pic>
      <p:sp>
        <p:nvSpPr>
          <p:cNvPr id="10" name="TextBox 9"/>
          <p:cNvSpPr txBox="1"/>
          <p:nvPr/>
        </p:nvSpPr>
        <p:spPr>
          <a:xfrm>
            <a:off x="1905000" y="762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2012082300 – worse performance than operational HWRF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A1161-753A-46F0-AE3C-8EDED075434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gsiinc_prgb_ver_ISAAC_2012082300_TDR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66415" b="47808"/>
          <a:stretch>
            <a:fillRect/>
          </a:stretch>
        </p:blipFill>
        <p:spPr>
          <a:xfrm>
            <a:off x="4343400" y="838200"/>
            <a:ext cx="4267200" cy="4973570"/>
          </a:xfrm>
        </p:spPr>
      </p:pic>
      <p:pic>
        <p:nvPicPr>
          <p:cNvPr id="10" name="Content Placeholder 8" descr="gsiinc_prgb_ver_ISAAC_2012082300_TDRP.gif"/>
          <p:cNvPicPr>
            <a:picLocks noChangeAspect="1"/>
          </p:cNvPicPr>
          <p:nvPr/>
        </p:nvPicPr>
        <p:blipFill>
          <a:blip r:embed="rId2" cstate="print"/>
          <a:srcRect t="52992" r="66415"/>
          <a:stretch>
            <a:fillRect/>
          </a:stretch>
        </p:blipFill>
        <p:spPr bwMode="auto">
          <a:xfrm>
            <a:off x="76200" y="1371600"/>
            <a:ext cx="4267200" cy="447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AutoShape 2" descr="http://www.emc.ncep.noaa.gov/gc_wmb/vxt/PARA/Mingjing/RT_ATLANTIC/ISAAC09L/ISAAC09L.2012082300/ISAAC09L.2012082300.vx1.png"/>
          <p:cNvSpPr>
            <a:spLocks noChangeAspect="1" noChangeArrowheads="1"/>
          </p:cNvSpPr>
          <p:nvPr/>
        </p:nvSpPr>
        <p:spPr bwMode="auto">
          <a:xfrm>
            <a:off x="155575" y="-2468563"/>
            <a:ext cx="12611100" cy="5143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200" y="5334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Analysis increment of 2012082300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F2FF8-FF87-45A0-A5E4-DF6957C43B1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mc.ncep.noaa.gov/gc_wmb/vxt/PARA/Mingjing/RT_ATLANTIC/ISAAC09L/ISAAC09L.2012082300/ISAAC09L.2012082300.vx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23875"/>
            <a:ext cx="7543800" cy="2828925"/>
          </a:xfrm>
          <a:prstGeom prst="rect">
            <a:avLst/>
          </a:prstGeom>
          <a:noFill/>
        </p:spPr>
      </p:pic>
      <p:pic>
        <p:nvPicPr>
          <p:cNvPr id="8" name="Picture 2" descr="http://www.emc.ncep.noaa.gov/gc_wmb/vxt/RT_ATLANTIC/ISAAC09L/ISAAC09L.2012082300/ISAAC09L.2012082300.vx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00475"/>
            <a:ext cx="75438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-304800" y="4800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operational</a:t>
            </a:r>
          </a:p>
          <a:p>
            <a:pPr algn="ctr"/>
            <a:r>
              <a:rPr lang="en-US" dirty="0" smtClean="0"/>
              <a:t>HWRF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1905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TDRP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05000" y="762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2012082300 – worse performance than operational HWRF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F2FF8-FF87-45A0-A5E4-DF6957C43B1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18" descr="ISAAC09l_d02.2012082712_ges.vt_axis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95663" y="1089025"/>
            <a:ext cx="2339975" cy="2185988"/>
          </a:xfrm>
        </p:spPr>
      </p:pic>
      <p:pic>
        <p:nvPicPr>
          <p:cNvPr id="18435" name="Content Placeholder 19" descr="ISAAC09l_d02.2012082800_ges.vt_axis.pn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40438" y="1089025"/>
            <a:ext cx="2341562" cy="2187575"/>
          </a:xfrm>
        </p:spPr>
      </p:pic>
      <p:pic>
        <p:nvPicPr>
          <p:cNvPr id="18436" name="Content Placeholder 17" descr="ISAAC09l_d02.2012082700_ges.vt_axis.pn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04863" y="1089025"/>
            <a:ext cx="2339975" cy="2185988"/>
          </a:xfrm>
        </p:spPr>
      </p:pic>
      <p:pic>
        <p:nvPicPr>
          <p:cNvPr id="18437" name="Content Placeholder 4" descr="ISAAC09l_d02.2012082700_anl.vt_axis.png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62000" y="3832225"/>
            <a:ext cx="2339975" cy="2185988"/>
          </a:xfrm>
        </p:spPr>
      </p:pic>
      <p:pic>
        <p:nvPicPr>
          <p:cNvPr id="18438" name="Content Placeholder 9" descr="ISAAC09l_d02.2012082712_anl.vt_axis.png"/>
          <p:cNvPicPr>
            <a:picLocks noGrp="1" noChangeAspect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375025" y="3832225"/>
            <a:ext cx="2339975" cy="2185988"/>
          </a:xfrm>
        </p:spPr>
      </p:pic>
      <p:pic>
        <p:nvPicPr>
          <p:cNvPr id="18439" name="Content Placeholder 10" descr="ISAAC09l_d02.2012082800_anl.vt_axis.png"/>
          <p:cNvPicPr>
            <a:picLocks noGrp="1" noChangeAspect="1"/>
          </p:cNvPicPr>
          <p:nvPr>
            <p:ph sz="quarter" idx="3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040438" y="3832225"/>
            <a:ext cx="2341562" cy="2187575"/>
          </a:xfrm>
        </p:spPr>
      </p:pic>
      <p:sp>
        <p:nvSpPr>
          <p:cNvPr id="18440" name="TextBox 23"/>
          <p:cNvSpPr txBox="1">
            <a:spLocks noChangeArrowheads="1"/>
          </p:cNvSpPr>
          <p:nvPr/>
        </p:nvSpPr>
        <p:spPr bwMode="auto">
          <a:xfrm>
            <a:off x="4114800" y="620713"/>
            <a:ext cx="205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first guess</a:t>
            </a:r>
          </a:p>
        </p:txBody>
      </p:sp>
      <p:sp>
        <p:nvSpPr>
          <p:cNvPr id="18441" name="TextBox 24"/>
          <p:cNvSpPr txBox="1">
            <a:spLocks noChangeArrowheads="1"/>
          </p:cNvSpPr>
          <p:nvPr/>
        </p:nvSpPr>
        <p:spPr bwMode="auto">
          <a:xfrm>
            <a:off x="4191000" y="3363913"/>
            <a:ext cx="121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analysis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600" y="6096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2012082700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62400" y="6096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2012082712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53200" y="6019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2012082800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38400" y="1524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cases showing better intensity forecast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A1161-753A-46F0-AE3C-8EDED075434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4" descr="ISAAC09l_d02.2012082700_anl.vt_axi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012825"/>
            <a:ext cx="2339975" cy="2185988"/>
          </a:xfrm>
        </p:spPr>
      </p:pic>
      <p:pic>
        <p:nvPicPr>
          <p:cNvPr id="19459" name="Content Placeholder 9" descr="ISAAC09l_d02.2012082712_anl.vt_axis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00400" y="1012825"/>
            <a:ext cx="2339975" cy="2185988"/>
          </a:xfrm>
        </p:spPr>
      </p:pic>
      <p:pic>
        <p:nvPicPr>
          <p:cNvPr id="19460" name="Content Placeholder 10" descr="ISAAC09l_d02.2012082800_anl.vt_axis.pn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19800" y="1012825"/>
            <a:ext cx="2341563" cy="2187575"/>
          </a:xfrm>
        </p:spPr>
      </p:pic>
      <p:pic>
        <p:nvPicPr>
          <p:cNvPr id="19461" name="Picture 4" descr="http://www.emc.ncep.noaa.gov/gc_wmb/vxt/RT_ATLANTIC/ISAAC09L/ISAAC09L.2012082700/ISAAC09L.2012082700.diag1_f0.png"/>
          <p:cNvPicPr>
            <a:picLocks noChangeAspect="1" noChangeArrowheads="1"/>
          </p:cNvPicPr>
          <p:nvPr/>
        </p:nvPicPr>
        <p:blipFill>
          <a:blip r:embed="rId5" cstate="print"/>
          <a:srcRect r="68771" b="67999"/>
          <a:stretch>
            <a:fillRect/>
          </a:stretch>
        </p:blipFill>
        <p:spPr bwMode="auto">
          <a:xfrm>
            <a:off x="381000" y="3676650"/>
            <a:ext cx="25431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 descr="http://www.emc.ncep.noaa.gov/gc_wmb/vxt/RT_ATLANTIC/ISAAC09L/ISAAC09L.2012082712/ISAAC09L.2012082712.diag1_f0.png"/>
          <p:cNvPicPr>
            <a:picLocks noChangeAspect="1" noChangeArrowheads="1"/>
          </p:cNvPicPr>
          <p:nvPr/>
        </p:nvPicPr>
        <p:blipFill>
          <a:blip r:embed="rId6" cstate="print"/>
          <a:srcRect r="66316" b="67200"/>
          <a:stretch>
            <a:fillRect/>
          </a:stretch>
        </p:blipFill>
        <p:spPr bwMode="auto">
          <a:xfrm>
            <a:off x="3184525" y="3676650"/>
            <a:ext cx="2743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Content Placeholder 9" descr="ISAAC09l_d02.2012082800_00h.vt_axis.png"/>
          <p:cNvPicPr>
            <a:picLocks noGrp="1" noChangeAspect="1"/>
          </p:cNvPicPr>
          <p:nvPr>
            <p:ph sz="half"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019800" y="3662363"/>
            <a:ext cx="2460625" cy="2300287"/>
          </a:xfrm>
        </p:spPr>
      </p:pic>
      <p:sp>
        <p:nvSpPr>
          <p:cNvPr id="19464" name="TextBox 16"/>
          <p:cNvSpPr txBox="1">
            <a:spLocks noChangeArrowheads="1"/>
          </p:cNvSpPr>
          <p:nvPr/>
        </p:nvSpPr>
        <p:spPr bwMode="auto">
          <a:xfrm>
            <a:off x="4114800" y="555625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TDRP</a:t>
            </a:r>
          </a:p>
        </p:txBody>
      </p:sp>
      <p:sp>
        <p:nvSpPr>
          <p:cNvPr id="19465" name="TextBox 17"/>
          <p:cNvSpPr txBox="1">
            <a:spLocks noChangeArrowheads="1"/>
          </p:cNvSpPr>
          <p:nvPr/>
        </p:nvSpPr>
        <p:spPr bwMode="auto">
          <a:xfrm>
            <a:off x="4114800" y="3363913"/>
            <a:ext cx="1752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HWRF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6096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2012082700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62400" y="6096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2012082712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53200" y="6019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2012082800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1524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cases showing better intensity forecast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A1161-753A-46F0-AE3C-8EDED075434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6" descr="ISAAC09l_d02.2012082700_anl.tmp_axi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3984625"/>
            <a:ext cx="2470150" cy="2185988"/>
          </a:xfrm>
        </p:spPr>
      </p:pic>
      <p:pic>
        <p:nvPicPr>
          <p:cNvPr id="20483" name="Content Placeholder 7" descr="ISAAC09l_d02.2012082700_ges.tmp_axis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066800"/>
            <a:ext cx="2470150" cy="2185988"/>
          </a:xfrm>
        </p:spPr>
      </p:pic>
      <p:pic>
        <p:nvPicPr>
          <p:cNvPr id="20484" name="Content Placeholder 8" descr="ISAAC09l_d02.2012082712_anl.tmp_axis.pn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05200" y="3984625"/>
            <a:ext cx="2471738" cy="2187575"/>
          </a:xfrm>
        </p:spPr>
      </p:pic>
      <p:pic>
        <p:nvPicPr>
          <p:cNvPr id="20485" name="Content Placeholder 9" descr="ISAAC09l_d02.2012082712_ges.tmp_axis.pn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505200" y="1089025"/>
            <a:ext cx="2471738" cy="2187575"/>
          </a:xfrm>
        </p:spPr>
      </p:pic>
      <p:pic>
        <p:nvPicPr>
          <p:cNvPr id="20486" name="Content Placeholder 6" descr="ISAAC09l_d02.2012082800_anl.tmp_axi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69050" y="3984625"/>
            <a:ext cx="247015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Content Placeholder 7" descr="ISAAC09l_d02.2012082800_ges.tmp_axis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69050" y="1090613"/>
            <a:ext cx="247015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Box 23"/>
          <p:cNvSpPr txBox="1">
            <a:spLocks noChangeArrowheads="1"/>
          </p:cNvSpPr>
          <p:nvPr/>
        </p:nvSpPr>
        <p:spPr bwMode="auto">
          <a:xfrm>
            <a:off x="4114800" y="620713"/>
            <a:ext cx="205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first guess</a:t>
            </a:r>
          </a:p>
        </p:txBody>
      </p:sp>
      <p:sp>
        <p:nvSpPr>
          <p:cNvPr id="20489" name="TextBox 24"/>
          <p:cNvSpPr txBox="1">
            <a:spLocks noChangeArrowheads="1"/>
          </p:cNvSpPr>
          <p:nvPr/>
        </p:nvSpPr>
        <p:spPr bwMode="auto">
          <a:xfrm>
            <a:off x="4267200" y="3516313"/>
            <a:ext cx="121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analysis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2600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2012082700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62600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2012082712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10400" y="6248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2012082800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38400" y="1524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cases showing better intensity forecast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A1161-753A-46F0-AE3C-8EDED075434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10" descr="ISAAC09l_d02.2012082800_00h.tmp_axis.png"/>
          <p:cNvPicPr>
            <a:picLocks noGrp="1" noChangeAspect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24600" y="3962400"/>
            <a:ext cx="2471738" cy="2187575"/>
          </a:xfrm>
        </p:spPr>
      </p:pic>
      <p:pic>
        <p:nvPicPr>
          <p:cNvPr id="21507" name="Content Placeholder 8" descr="ISAAC09l_d02.2012082700_00h.tmp_axis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3962400"/>
            <a:ext cx="2470150" cy="2185988"/>
          </a:xfrm>
        </p:spPr>
      </p:pic>
      <p:pic>
        <p:nvPicPr>
          <p:cNvPr id="21508" name="Content Placeholder 9" descr="ISAAC09l_d02.2012082712_00h.tmp_axis.pn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429000" y="3962400"/>
            <a:ext cx="2470150" cy="2185988"/>
          </a:xfrm>
        </p:spPr>
      </p:pic>
      <p:pic>
        <p:nvPicPr>
          <p:cNvPr id="21509" name="Content Placeholder 6" descr="ISAAC09l_d02.2012082700_anl.tmp_axis.png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33400" y="1066800"/>
            <a:ext cx="2470150" cy="2185988"/>
          </a:xfrm>
        </p:spPr>
      </p:pic>
      <p:pic>
        <p:nvPicPr>
          <p:cNvPr id="21510" name="Content Placeholder 8" descr="ISAAC09l_d02.2012082712_anl.tmp_axis.png"/>
          <p:cNvPicPr>
            <a:picLocks noGrp="1" noChangeAspect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429000" y="1066800"/>
            <a:ext cx="2471738" cy="2187575"/>
          </a:xfrm>
        </p:spPr>
      </p:pic>
      <p:pic>
        <p:nvPicPr>
          <p:cNvPr id="21511" name="Content Placeholder 6" descr="ISAAC09l_d02.2012082800_anl.tmp_axis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92850" y="1066800"/>
            <a:ext cx="247015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Box 16"/>
          <p:cNvSpPr txBox="1">
            <a:spLocks noChangeArrowheads="1"/>
          </p:cNvSpPr>
          <p:nvPr/>
        </p:nvSpPr>
        <p:spPr bwMode="auto">
          <a:xfrm>
            <a:off x="4267200" y="6096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TDRP</a:t>
            </a:r>
          </a:p>
        </p:txBody>
      </p:sp>
      <p:sp>
        <p:nvSpPr>
          <p:cNvPr id="21513" name="TextBox 17"/>
          <p:cNvSpPr txBox="1">
            <a:spLocks noChangeArrowheads="1"/>
          </p:cNvSpPr>
          <p:nvPr/>
        </p:nvSpPr>
        <p:spPr bwMode="auto">
          <a:xfrm>
            <a:off x="4267200" y="3516313"/>
            <a:ext cx="1752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HWRF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62600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2012082700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62400" y="62600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2012082712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10400" y="6248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2012082800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62200" y="1524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cases showing better intensity forecast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A1161-753A-46F0-AE3C-8EDED075434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TDR assimilation results of </a:t>
            </a:r>
            <a:r>
              <a:rPr lang="en-US" dirty="0" smtClean="0">
                <a:solidFill>
                  <a:srgbClr val="C00000"/>
                </a:solidFill>
              </a:rPr>
              <a:t>Leslie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E93B9-83CD-4040-AC77-349BAD9FD3E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TDRP.track-err-LESLIE-12L-2012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704850"/>
            <a:ext cx="4038600" cy="3028950"/>
          </a:xfrm>
        </p:spPr>
      </p:pic>
      <p:pic>
        <p:nvPicPr>
          <p:cNvPr id="9" name="Content Placeholder 8" descr="TDRP.intensity-err-LESLIE-12L-2012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704850"/>
            <a:ext cx="4038600" cy="30289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F2FF8-FF87-45A0-A5E4-DF6957C43B1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0" name="Content Placeholder 9" descr="TDRP.intensity-bia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67000" y="367665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505200" y="1524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cycles of Leslie 12l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77200" cy="762000"/>
          </a:xfrm>
        </p:spPr>
        <p:txBody>
          <a:bodyPr/>
          <a:lstStyle/>
          <a:p>
            <a:pPr eaLnBrk="1" hangingPunct="1"/>
            <a:r>
              <a:rPr lang="en-US" sz="3200" smtClean="0"/>
              <a:t>GSI Hybrid Ensemble-Var System</a:t>
            </a:r>
          </a:p>
        </p:txBody>
      </p:sp>
      <p:grpSp>
        <p:nvGrpSpPr>
          <p:cNvPr id="15362" name="Group 102"/>
          <p:cNvGrpSpPr>
            <a:grpSpLocks/>
          </p:cNvGrpSpPr>
          <p:nvPr/>
        </p:nvGrpSpPr>
        <p:grpSpPr bwMode="auto">
          <a:xfrm>
            <a:off x="1066800" y="2590800"/>
            <a:ext cx="7467600" cy="4114800"/>
            <a:chOff x="1066800" y="838200"/>
            <a:chExt cx="7467600" cy="4114800"/>
          </a:xfrm>
        </p:grpSpPr>
        <p:grpSp>
          <p:nvGrpSpPr>
            <p:cNvPr id="15390" name="Group 4"/>
            <p:cNvGrpSpPr>
              <a:grpSpLocks/>
            </p:cNvGrpSpPr>
            <p:nvPr/>
          </p:nvGrpSpPr>
          <p:grpSpPr bwMode="auto">
            <a:xfrm>
              <a:off x="1143000" y="1066800"/>
              <a:ext cx="1221809" cy="646331"/>
              <a:chOff x="1143000" y="1676400"/>
              <a:chExt cx="1221809" cy="646331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143000" y="1752600"/>
                <a:ext cx="1143000" cy="5334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440" name="TextBox 3"/>
              <p:cNvSpPr txBox="1">
                <a:spLocks noChangeArrowheads="1"/>
              </p:cNvSpPr>
              <p:nvPr/>
            </p:nvSpPr>
            <p:spPr bwMode="auto">
              <a:xfrm>
                <a:off x="1143000" y="1676400"/>
                <a:ext cx="1221809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Calibri" pitchFamily="34" charset="0"/>
                  </a:rPr>
                  <a:t>member 1 </a:t>
                </a:r>
              </a:p>
              <a:p>
                <a:pPr algn="ctr"/>
                <a:r>
                  <a:rPr lang="en-US">
                    <a:latin typeface="Calibri" pitchFamily="34" charset="0"/>
                  </a:rPr>
                  <a:t>forecast</a:t>
                </a:r>
              </a:p>
            </p:txBody>
          </p:sp>
        </p:grpSp>
        <p:grpSp>
          <p:nvGrpSpPr>
            <p:cNvPr id="15391" name="Group 6"/>
            <p:cNvGrpSpPr>
              <a:grpSpLocks/>
            </p:cNvGrpSpPr>
            <p:nvPr/>
          </p:nvGrpSpPr>
          <p:grpSpPr bwMode="auto">
            <a:xfrm>
              <a:off x="1143000" y="1828800"/>
              <a:ext cx="1221809" cy="646331"/>
              <a:chOff x="1143000" y="1676400"/>
              <a:chExt cx="1221809" cy="646331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143000" y="1752600"/>
                <a:ext cx="1143000" cy="5334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438" name="TextBox 8"/>
              <p:cNvSpPr txBox="1">
                <a:spLocks noChangeArrowheads="1"/>
              </p:cNvSpPr>
              <p:nvPr/>
            </p:nvSpPr>
            <p:spPr bwMode="auto">
              <a:xfrm>
                <a:off x="1143000" y="1676400"/>
                <a:ext cx="1221809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Calibri" pitchFamily="34" charset="0"/>
                  </a:rPr>
                  <a:t>member 2 </a:t>
                </a:r>
              </a:p>
              <a:p>
                <a:pPr algn="ctr"/>
                <a:r>
                  <a:rPr lang="en-US">
                    <a:latin typeface="Calibri" pitchFamily="34" charset="0"/>
                  </a:rPr>
                  <a:t>forecast</a:t>
                </a:r>
              </a:p>
            </p:txBody>
          </p:sp>
        </p:grpSp>
        <p:grpSp>
          <p:nvGrpSpPr>
            <p:cNvPr id="15392" name="Group 9"/>
            <p:cNvGrpSpPr>
              <a:grpSpLocks/>
            </p:cNvGrpSpPr>
            <p:nvPr/>
          </p:nvGrpSpPr>
          <p:grpSpPr bwMode="auto">
            <a:xfrm>
              <a:off x="3124200" y="1828800"/>
              <a:ext cx="1855850" cy="646331"/>
              <a:chOff x="1143000" y="1676400"/>
              <a:chExt cx="1143000" cy="646331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1143000" y="1752600"/>
                <a:ext cx="1142962" cy="5334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436" name="TextBox 11"/>
              <p:cNvSpPr txBox="1">
                <a:spLocks noChangeArrowheads="1"/>
              </p:cNvSpPr>
              <p:nvPr/>
            </p:nvSpPr>
            <p:spPr bwMode="auto">
              <a:xfrm>
                <a:off x="1189931" y="1676400"/>
                <a:ext cx="1056699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Calibri" pitchFamily="34" charset="0"/>
                  </a:rPr>
                  <a:t>EnKF </a:t>
                </a:r>
              </a:p>
              <a:p>
                <a:pPr algn="ctr"/>
                <a:r>
                  <a:rPr lang="en-US">
                    <a:latin typeface="Calibri" pitchFamily="34" charset="0"/>
                  </a:rPr>
                  <a:t>member update</a:t>
                </a:r>
              </a:p>
            </p:txBody>
          </p:sp>
        </p:grpSp>
        <p:grpSp>
          <p:nvGrpSpPr>
            <p:cNvPr id="15393" name="Group 12"/>
            <p:cNvGrpSpPr>
              <a:grpSpLocks/>
            </p:cNvGrpSpPr>
            <p:nvPr/>
          </p:nvGrpSpPr>
          <p:grpSpPr bwMode="auto">
            <a:xfrm>
              <a:off x="1143000" y="2630269"/>
              <a:ext cx="1221809" cy="646331"/>
              <a:chOff x="1143000" y="1676400"/>
              <a:chExt cx="1221809" cy="646331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1143000" y="1752819"/>
                <a:ext cx="1143000" cy="5334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434" name="TextBox 14"/>
              <p:cNvSpPr txBox="1">
                <a:spLocks noChangeArrowheads="1"/>
              </p:cNvSpPr>
              <p:nvPr/>
            </p:nvSpPr>
            <p:spPr bwMode="auto">
              <a:xfrm>
                <a:off x="1143000" y="1676400"/>
                <a:ext cx="1221809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Calibri" pitchFamily="34" charset="0"/>
                  </a:rPr>
                  <a:t>member 3 </a:t>
                </a:r>
              </a:p>
              <a:p>
                <a:pPr algn="ctr"/>
                <a:r>
                  <a:rPr lang="en-US">
                    <a:latin typeface="Calibri" pitchFamily="34" charset="0"/>
                  </a:rPr>
                  <a:t>forecast</a:t>
                </a:r>
              </a:p>
            </p:txBody>
          </p:sp>
        </p:grpSp>
        <p:grpSp>
          <p:nvGrpSpPr>
            <p:cNvPr id="15394" name="Group 71"/>
            <p:cNvGrpSpPr>
              <a:grpSpLocks/>
            </p:cNvGrpSpPr>
            <p:nvPr/>
          </p:nvGrpSpPr>
          <p:grpSpPr bwMode="auto">
            <a:xfrm>
              <a:off x="5943600" y="914400"/>
              <a:ext cx="533400" cy="2819400"/>
              <a:chOff x="5105400" y="914400"/>
              <a:chExt cx="533400" cy="281940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5105400" y="914400"/>
                <a:ext cx="533400" cy="26670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76838" y="914400"/>
                <a:ext cx="461962" cy="2819400"/>
              </a:xfrm>
              <a:prstGeom prst="rect">
                <a:avLst/>
              </a:prstGeom>
              <a:noFill/>
            </p:spPr>
            <p:txBody>
              <a:bodyPr vert="vert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 err="1">
                    <a:latin typeface="+mn-lt"/>
                    <a:cs typeface="+mn-cs"/>
                  </a:rPr>
                  <a:t>recenter</a:t>
                </a:r>
                <a:r>
                  <a:rPr lang="en-US" dirty="0">
                    <a:latin typeface="+mn-lt"/>
                    <a:cs typeface="+mn-cs"/>
                  </a:rPr>
                  <a:t> analysis ensemble</a:t>
                </a:r>
              </a:p>
            </p:txBody>
          </p:sp>
        </p:grpSp>
        <p:grpSp>
          <p:nvGrpSpPr>
            <p:cNvPr id="15395" name="Group 17"/>
            <p:cNvGrpSpPr>
              <a:grpSpLocks/>
            </p:cNvGrpSpPr>
            <p:nvPr/>
          </p:nvGrpSpPr>
          <p:grpSpPr bwMode="auto">
            <a:xfrm>
              <a:off x="6934200" y="1066800"/>
              <a:ext cx="1221809" cy="646331"/>
              <a:chOff x="1143000" y="1676400"/>
              <a:chExt cx="1221809" cy="646331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1143000" y="1752600"/>
                <a:ext cx="1143000" cy="5334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430" name="TextBox 19"/>
              <p:cNvSpPr txBox="1">
                <a:spLocks noChangeArrowheads="1"/>
              </p:cNvSpPr>
              <p:nvPr/>
            </p:nvSpPr>
            <p:spPr bwMode="auto">
              <a:xfrm>
                <a:off x="1143000" y="1676400"/>
                <a:ext cx="1221809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Calibri" pitchFamily="34" charset="0"/>
                  </a:rPr>
                  <a:t>member 1 </a:t>
                </a:r>
              </a:p>
              <a:p>
                <a:pPr algn="ctr"/>
                <a:r>
                  <a:rPr lang="en-US">
                    <a:latin typeface="Calibri" pitchFamily="34" charset="0"/>
                  </a:rPr>
                  <a:t>analysis</a:t>
                </a:r>
              </a:p>
            </p:txBody>
          </p:sp>
        </p:grpSp>
        <p:grpSp>
          <p:nvGrpSpPr>
            <p:cNvPr id="15396" name="Group 20"/>
            <p:cNvGrpSpPr>
              <a:grpSpLocks/>
            </p:cNvGrpSpPr>
            <p:nvPr/>
          </p:nvGrpSpPr>
          <p:grpSpPr bwMode="auto">
            <a:xfrm>
              <a:off x="6934200" y="1828800"/>
              <a:ext cx="1221809" cy="646331"/>
              <a:chOff x="1143000" y="1676400"/>
              <a:chExt cx="1221809" cy="646331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1143000" y="1752600"/>
                <a:ext cx="1143000" cy="5334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428" name="TextBox 22"/>
              <p:cNvSpPr txBox="1">
                <a:spLocks noChangeArrowheads="1"/>
              </p:cNvSpPr>
              <p:nvPr/>
            </p:nvSpPr>
            <p:spPr bwMode="auto">
              <a:xfrm>
                <a:off x="1143000" y="1676400"/>
                <a:ext cx="1221809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Calibri" pitchFamily="34" charset="0"/>
                  </a:rPr>
                  <a:t>member 2 </a:t>
                </a:r>
              </a:p>
              <a:p>
                <a:pPr algn="ctr"/>
                <a:r>
                  <a:rPr lang="en-US">
                    <a:latin typeface="Calibri" pitchFamily="34" charset="0"/>
                  </a:rPr>
                  <a:t>analysis</a:t>
                </a:r>
              </a:p>
            </p:txBody>
          </p:sp>
        </p:grpSp>
        <p:grpSp>
          <p:nvGrpSpPr>
            <p:cNvPr id="15397" name="Group 23"/>
            <p:cNvGrpSpPr>
              <a:grpSpLocks/>
            </p:cNvGrpSpPr>
            <p:nvPr/>
          </p:nvGrpSpPr>
          <p:grpSpPr bwMode="auto">
            <a:xfrm>
              <a:off x="6934200" y="2667000"/>
              <a:ext cx="1221809" cy="646331"/>
              <a:chOff x="1143000" y="1676400"/>
              <a:chExt cx="1221809" cy="646331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1143000" y="1752600"/>
                <a:ext cx="1143000" cy="5334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426" name="TextBox 25"/>
              <p:cNvSpPr txBox="1">
                <a:spLocks noChangeArrowheads="1"/>
              </p:cNvSpPr>
              <p:nvPr/>
            </p:nvSpPr>
            <p:spPr bwMode="auto">
              <a:xfrm>
                <a:off x="1143000" y="1676400"/>
                <a:ext cx="1221809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Calibri" pitchFamily="34" charset="0"/>
                  </a:rPr>
                  <a:t>member 3 </a:t>
                </a:r>
              </a:p>
              <a:p>
                <a:pPr algn="ctr"/>
                <a:r>
                  <a:rPr lang="en-US">
                    <a:latin typeface="Calibri" pitchFamily="34" charset="0"/>
                  </a:rPr>
                  <a:t>analysis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2514600" y="838200"/>
              <a:ext cx="0" cy="4114800"/>
            </a:xfrm>
            <a:prstGeom prst="line">
              <a:avLst/>
            </a:prstGeom>
            <a:ln w="254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399" name="Group 28"/>
            <p:cNvGrpSpPr>
              <a:grpSpLocks/>
            </p:cNvGrpSpPr>
            <p:nvPr/>
          </p:nvGrpSpPr>
          <p:grpSpPr bwMode="auto">
            <a:xfrm>
              <a:off x="1066800" y="3849469"/>
              <a:ext cx="1322450" cy="646331"/>
              <a:chOff x="1143000" y="1676400"/>
              <a:chExt cx="1143000" cy="646331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1143000" y="1752819"/>
                <a:ext cx="1142946" cy="5334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424" name="TextBox 30"/>
              <p:cNvSpPr txBox="1">
                <a:spLocks noChangeArrowheads="1"/>
              </p:cNvSpPr>
              <p:nvPr/>
            </p:nvSpPr>
            <p:spPr bwMode="auto">
              <a:xfrm>
                <a:off x="1295486" y="1676400"/>
                <a:ext cx="84558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Calibri" pitchFamily="34" charset="0"/>
                  </a:rPr>
                  <a:t>high res </a:t>
                </a:r>
              </a:p>
              <a:p>
                <a:pPr algn="ctr"/>
                <a:r>
                  <a:rPr lang="en-US">
                    <a:latin typeface="Calibri" pitchFamily="34" charset="0"/>
                  </a:rPr>
                  <a:t>forecast</a:t>
                </a:r>
              </a:p>
            </p:txBody>
          </p:sp>
        </p:grpSp>
        <p:grpSp>
          <p:nvGrpSpPr>
            <p:cNvPr id="15400" name="Group 31"/>
            <p:cNvGrpSpPr>
              <a:grpSpLocks/>
            </p:cNvGrpSpPr>
            <p:nvPr/>
          </p:nvGrpSpPr>
          <p:grpSpPr bwMode="auto">
            <a:xfrm>
              <a:off x="2667000" y="3810000"/>
              <a:ext cx="1855850" cy="838200"/>
              <a:chOff x="1143000" y="1735156"/>
              <a:chExt cx="1143000" cy="646331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1143000" y="1752294"/>
                <a:ext cx="1142962" cy="533713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422" name="TextBox 33"/>
              <p:cNvSpPr txBox="1">
                <a:spLocks noChangeArrowheads="1"/>
              </p:cNvSpPr>
              <p:nvPr/>
            </p:nvSpPr>
            <p:spPr bwMode="auto">
              <a:xfrm>
                <a:off x="1229976" y="1735156"/>
                <a:ext cx="976611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Calibri" pitchFamily="34" charset="0"/>
                  </a:rPr>
                  <a:t>GSI </a:t>
                </a:r>
              </a:p>
              <a:p>
                <a:pPr algn="ctr"/>
                <a:r>
                  <a:rPr lang="en-US">
                    <a:latin typeface="Calibri" pitchFamily="34" charset="0"/>
                  </a:rPr>
                  <a:t>Hybrid Ens/Var</a:t>
                </a:r>
              </a:p>
            </p:txBody>
          </p:sp>
        </p:grpSp>
        <p:grpSp>
          <p:nvGrpSpPr>
            <p:cNvPr id="15401" name="Group 34"/>
            <p:cNvGrpSpPr>
              <a:grpSpLocks/>
            </p:cNvGrpSpPr>
            <p:nvPr/>
          </p:nvGrpSpPr>
          <p:grpSpPr bwMode="auto">
            <a:xfrm>
              <a:off x="4876800" y="3849469"/>
              <a:ext cx="1322450" cy="646331"/>
              <a:chOff x="1143000" y="1676400"/>
              <a:chExt cx="1143000" cy="646331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1143000" y="1752819"/>
                <a:ext cx="1142946" cy="5334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420" name="TextBox 36"/>
              <p:cNvSpPr txBox="1">
                <a:spLocks noChangeArrowheads="1"/>
              </p:cNvSpPr>
              <p:nvPr/>
            </p:nvSpPr>
            <p:spPr bwMode="auto">
              <a:xfrm>
                <a:off x="1284014" y="1676400"/>
                <a:ext cx="86853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Calibri" pitchFamily="34" charset="0"/>
                  </a:rPr>
                  <a:t>high res </a:t>
                </a:r>
              </a:p>
              <a:p>
                <a:pPr algn="ctr"/>
                <a:r>
                  <a:rPr lang="en-US">
                    <a:latin typeface="Calibri" pitchFamily="34" charset="0"/>
                  </a:rPr>
                  <a:t>analysis</a:t>
                </a:r>
              </a:p>
            </p:txBody>
          </p:sp>
        </p:grpSp>
        <p:cxnSp>
          <p:nvCxnSpPr>
            <p:cNvPr id="39" name="Straight Arrow Connector 38"/>
            <p:cNvCxnSpPr/>
            <p:nvPr/>
          </p:nvCxnSpPr>
          <p:spPr>
            <a:xfrm>
              <a:off x="2286000" y="1295400"/>
              <a:ext cx="762000" cy="762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2286000" y="2133600"/>
              <a:ext cx="762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2286000" y="2209800"/>
              <a:ext cx="762000" cy="7810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5029200" y="2133600"/>
              <a:ext cx="9144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6553200" y="2133600"/>
              <a:ext cx="381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6553200" y="1447800"/>
              <a:ext cx="381000" cy="685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6553200" y="2133600"/>
              <a:ext cx="381000" cy="838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30" idx="3"/>
            </p:cNvCxnSpPr>
            <p:nvPr/>
          </p:nvCxnSpPr>
          <p:spPr>
            <a:xfrm flipV="1">
              <a:off x="2389188" y="4191000"/>
              <a:ext cx="27781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6248400" y="4191000"/>
              <a:ext cx="381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8153400" y="1447800"/>
              <a:ext cx="381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8153400" y="2133600"/>
              <a:ext cx="381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8153400" y="3048000"/>
              <a:ext cx="381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572000" y="4191000"/>
              <a:ext cx="304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5486400" y="2247900"/>
              <a:ext cx="401638" cy="1601788"/>
            </a:xfrm>
            <a:prstGeom prst="straightConnector1">
              <a:avLst/>
            </a:prstGeom>
            <a:ln w="1905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2286000" y="1390650"/>
              <a:ext cx="1676400" cy="2419350"/>
            </a:xfrm>
            <a:prstGeom prst="straightConnector1">
              <a:avLst/>
            </a:prstGeom>
            <a:ln w="1905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2286000" y="2286000"/>
              <a:ext cx="1524000" cy="1524000"/>
            </a:xfrm>
            <a:prstGeom prst="straightConnector1">
              <a:avLst/>
            </a:prstGeom>
            <a:ln w="1905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endCxn id="15422" idx="0"/>
            </p:cNvCxnSpPr>
            <p:nvPr/>
          </p:nvCxnSpPr>
          <p:spPr>
            <a:xfrm>
              <a:off x="2286000" y="3048000"/>
              <a:ext cx="1314450" cy="762000"/>
            </a:xfrm>
            <a:prstGeom prst="straightConnector1">
              <a:avLst/>
            </a:prstGeom>
            <a:ln w="1905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1" name="Straight Connector 110"/>
          <p:cNvCxnSpPr/>
          <p:nvPr/>
        </p:nvCxnSpPr>
        <p:spPr>
          <a:xfrm>
            <a:off x="533400" y="2438400"/>
            <a:ext cx="800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4" name="Group 131"/>
          <p:cNvGrpSpPr>
            <a:grpSpLocks/>
          </p:cNvGrpSpPr>
          <p:nvPr/>
        </p:nvGrpSpPr>
        <p:grpSpPr bwMode="auto">
          <a:xfrm>
            <a:off x="990600" y="990600"/>
            <a:ext cx="7239000" cy="990600"/>
            <a:chOff x="838200" y="5410200"/>
            <a:chExt cx="7239000" cy="990600"/>
          </a:xfrm>
        </p:grpSpPr>
        <p:sp>
          <p:nvSpPr>
            <p:cNvPr id="104" name="Rounded Rectangle 103"/>
            <p:cNvSpPr/>
            <p:nvPr/>
          </p:nvSpPr>
          <p:spPr>
            <a:xfrm>
              <a:off x="4191000" y="5410200"/>
              <a:ext cx="2362200" cy="914400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376" name="TextBox 104"/>
            <p:cNvSpPr txBox="1">
              <a:spLocks noChangeArrowheads="1"/>
            </p:cNvSpPr>
            <p:nvPr/>
          </p:nvSpPr>
          <p:spPr bwMode="auto">
            <a:xfrm>
              <a:off x="4572000" y="5562600"/>
              <a:ext cx="158569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GSI </a:t>
              </a:r>
            </a:p>
            <a:p>
              <a:pPr algn="ctr"/>
              <a:r>
                <a:rPr lang="en-US">
                  <a:latin typeface="Calibri" pitchFamily="34" charset="0"/>
                </a:rPr>
                <a:t>Hybrid Ens/Var</a:t>
              </a:r>
            </a:p>
          </p:txBody>
        </p:sp>
        <p:grpSp>
          <p:nvGrpSpPr>
            <p:cNvPr id="15377" name="Group 118"/>
            <p:cNvGrpSpPr>
              <a:grpSpLocks/>
            </p:cNvGrpSpPr>
            <p:nvPr/>
          </p:nvGrpSpPr>
          <p:grpSpPr bwMode="auto">
            <a:xfrm>
              <a:off x="6781078" y="5602069"/>
              <a:ext cx="915122" cy="417731"/>
              <a:chOff x="6552478" y="5602069"/>
              <a:chExt cx="915122" cy="417731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6600825" y="5602288"/>
                <a:ext cx="838200" cy="417512"/>
              </a:xfrm>
              <a:prstGeom prst="roundRect">
                <a:avLst/>
              </a:pr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389" name="TextBox 106"/>
              <p:cNvSpPr txBox="1">
                <a:spLocks noChangeArrowheads="1"/>
              </p:cNvSpPr>
              <p:nvPr/>
            </p:nvSpPr>
            <p:spPr bwMode="auto">
              <a:xfrm>
                <a:off x="6552478" y="5650468"/>
                <a:ext cx="91512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Calibri" pitchFamily="34" charset="0"/>
                  </a:rPr>
                  <a:t>analysis</a:t>
                </a:r>
              </a:p>
            </p:txBody>
          </p:sp>
        </p:grpSp>
        <p:grpSp>
          <p:nvGrpSpPr>
            <p:cNvPr id="15378" name="Group 114"/>
            <p:cNvGrpSpPr>
              <a:grpSpLocks/>
            </p:cNvGrpSpPr>
            <p:nvPr/>
          </p:nvGrpSpPr>
          <p:grpSpPr bwMode="auto">
            <a:xfrm>
              <a:off x="2438400" y="5525869"/>
              <a:ext cx="1447800" cy="646331"/>
              <a:chOff x="2438400" y="5525869"/>
              <a:chExt cx="1447800" cy="646331"/>
            </a:xfrm>
          </p:grpSpPr>
          <p:sp>
            <p:nvSpPr>
              <p:cNvPr id="15386" name="TextBox 111"/>
              <p:cNvSpPr txBox="1">
                <a:spLocks noChangeArrowheads="1"/>
              </p:cNvSpPr>
              <p:nvPr/>
            </p:nvSpPr>
            <p:spPr bwMode="auto">
              <a:xfrm>
                <a:off x="2438400" y="5525869"/>
                <a:ext cx="142472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latin typeface="Calibri" pitchFamily="34" charset="0"/>
                  </a:rPr>
                  <a:t>vortex</a:t>
                </a:r>
              </a:p>
              <a:p>
                <a:pPr algn="ctr"/>
                <a:r>
                  <a:rPr lang="en-US">
                    <a:latin typeface="Calibri" pitchFamily="34" charset="0"/>
                  </a:rPr>
                  <a:t>initialization</a:t>
                </a:r>
              </a:p>
            </p:txBody>
          </p:sp>
          <p:sp>
            <p:nvSpPr>
              <p:cNvPr id="114" name="Rounded Rectangle 113"/>
              <p:cNvSpPr/>
              <p:nvPr/>
            </p:nvSpPr>
            <p:spPr>
              <a:xfrm>
                <a:off x="2438400" y="5562600"/>
                <a:ext cx="1447800" cy="609600"/>
              </a:xfrm>
              <a:prstGeom prst="roundRect">
                <a:avLst/>
              </a:pr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379" name="Group 117"/>
            <p:cNvGrpSpPr>
              <a:grpSpLocks/>
            </p:cNvGrpSpPr>
            <p:nvPr/>
          </p:nvGrpSpPr>
          <p:grpSpPr bwMode="auto">
            <a:xfrm>
              <a:off x="838200" y="5525869"/>
              <a:ext cx="1322450" cy="646331"/>
              <a:chOff x="838200" y="5525869"/>
              <a:chExt cx="1322450" cy="646331"/>
            </a:xfrm>
          </p:grpSpPr>
          <p:sp>
            <p:nvSpPr>
              <p:cNvPr id="116" name="Rounded Rectangle 115"/>
              <p:cNvSpPr/>
              <p:nvPr/>
            </p:nvSpPr>
            <p:spPr>
              <a:xfrm>
                <a:off x="838200" y="5602288"/>
                <a:ext cx="1322388" cy="533400"/>
              </a:xfrm>
              <a:prstGeom prst="roundRect">
                <a:avLst/>
              </a:pr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385" name="TextBox 116"/>
              <p:cNvSpPr txBox="1">
                <a:spLocks noChangeArrowheads="1"/>
              </p:cNvSpPr>
              <p:nvPr/>
            </p:nvSpPr>
            <p:spPr bwMode="auto">
              <a:xfrm>
                <a:off x="1036138" y="5525869"/>
                <a:ext cx="93532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Calibri" pitchFamily="34" charset="0"/>
                  </a:rPr>
                  <a:t>HWRF</a:t>
                </a:r>
              </a:p>
              <a:p>
                <a:pPr algn="ctr"/>
                <a:r>
                  <a:rPr lang="en-US">
                    <a:latin typeface="Calibri" pitchFamily="34" charset="0"/>
                  </a:rPr>
                  <a:t>forecast</a:t>
                </a:r>
              </a:p>
            </p:txBody>
          </p:sp>
        </p:grpSp>
        <p:cxnSp>
          <p:nvCxnSpPr>
            <p:cNvPr id="123" name="Straight Arrow Connector 122"/>
            <p:cNvCxnSpPr/>
            <p:nvPr/>
          </p:nvCxnSpPr>
          <p:spPr>
            <a:xfrm flipV="1">
              <a:off x="2160588" y="5865813"/>
              <a:ext cx="277812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 flipV="1">
              <a:off x="3886200" y="5865813"/>
              <a:ext cx="277813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flipV="1">
              <a:off x="6580188" y="5865813"/>
              <a:ext cx="277812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>
              <a:off x="7696200" y="5867400"/>
              <a:ext cx="381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9" name="Straight Arrow Connector 128"/>
          <p:cNvCxnSpPr/>
          <p:nvPr/>
        </p:nvCxnSpPr>
        <p:spPr>
          <a:xfrm flipV="1">
            <a:off x="2286000" y="1905000"/>
            <a:ext cx="2895600" cy="1066800"/>
          </a:xfrm>
          <a:prstGeom prst="straightConnector1">
            <a:avLst/>
          </a:prstGeom>
          <a:ln w="1905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V="1">
            <a:off x="2286000" y="1905000"/>
            <a:ext cx="3124200" cy="1828800"/>
          </a:xfrm>
          <a:prstGeom prst="straightConnector1">
            <a:avLst/>
          </a:prstGeom>
          <a:ln w="1905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endCxn id="104" idx="2"/>
          </p:cNvCxnSpPr>
          <p:nvPr/>
        </p:nvCxnSpPr>
        <p:spPr>
          <a:xfrm flipV="1">
            <a:off x="2057400" y="1905000"/>
            <a:ext cx="3467100" cy="2514600"/>
          </a:xfrm>
          <a:prstGeom prst="straightConnector1">
            <a:avLst/>
          </a:prstGeom>
          <a:ln w="1905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114" idx="2"/>
          </p:cNvCxnSpPr>
          <p:nvPr/>
        </p:nvCxnSpPr>
        <p:spPr>
          <a:xfrm flipV="1">
            <a:off x="1981200" y="1600200"/>
            <a:ext cx="2338388" cy="396240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9" name="Group 90"/>
          <p:cNvGrpSpPr>
            <a:grpSpLocks/>
          </p:cNvGrpSpPr>
          <p:nvPr/>
        </p:nvGrpSpPr>
        <p:grpSpPr bwMode="auto">
          <a:xfrm>
            <a:off x="300038" y="3048000"/>
            <a:ext cx="461962" cy="3124200"/>
            <a:chOff x="300335" y="2971800"/>
            <a:chExt cx="461665" cy="3124200"/>
          </a:xfrm>
        </p:grpSpPr>
        <p:sp>
          <p:nvSpPr>
            <p:cNvPr id="89" name="TextBox 88"/>
            <p:cNvSpPr txBox="1"/>
            <p:nvPr/>
          </p:nvSpPr>
          <p:spPr>
            <a:xfrm>
              <a:off x="300335" y="3048000"/>
              <a:ext cx="461665" cy="3048000"/>
            </a:xfrm>
            <a:prstGeom prst="rect">
              <a:avLst/>
            </a:prstGeom>
            <a:noFill/>
          </p:spPr>
          <p:txBody>
            <a:bodyPr vert="vert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cs typeface="+mn-cs"/>
                </a:rPr>
                <a:t>Global hybrid </a:t>
              </a:r>
              <a:r>
                <a:rPr lang="en-US" dirty="0" err="1">
                  <a:latin typeface="+mn-lt"/>
                  <a:cs typeface="+mn-cs"/>
                </a:rPr>
                <a:t>EnKF</a:t>
              </a:r>
              <a:r>
                <a:rPr lang="en-US" dirty="0">
                  <a:latin typeface="+mn-lt"/>
                  <a:cs typeface="+mn-cs"/>
                </a:rPr>
                <a:t>/</a:t>
              </a:r>
              <a:r>
                <a:rPr lang="en-US" dirty="0" err="1">
                  <a:latin typeface="+mn-lt"/>
                  <a:cs typeface="+mn-cs"/>
                </a:rPr>
                <a:t>Var</a:t>
              </a:r>
              <a:r>
                <a:rPr lang="en-US" dirty="0">
                  <a:latin typeface="+mn-lt"/>
                  <a:cs typeface="+mn-cs"/>
                </a:rPr>
                <a:t> system</a:t>
              </a: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381245" y="2971800"/>
              <a:ext cx="304604" cy="3124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5370" name="Group 91"/>
          <p:cNvGrpSpPr>
            <a:grpSpLocks/>
          </p:cNvGrpSpPr>
          <p:nvPr/>
        </p:nvGrpSpPr>
        <p:grpSpPr bwMode="auto">
          <a:xfrm>
            <a:off x="147638" y="685800"/>
            <a:ext cx="766762" cy="2133600"/>
            <a:chOff x="-4465" y="2971800"/>
            <a:chExt cx="766465" cy="3124200"/>
          </a:xfrm>
        </p:grpSpPr>
        <p:sp>
          <p:nvSpPr>
            <p:cNvPr id="93" name="TextBox 92"/>
            <p:cNvSpPr txBox="1"/>
            <p:nvPr/>
          </p:nvSpPr>
          <p:spPr>
            <a:xfrm>
              <a:off x="24099" y="3048511"/>
              <a:ext cx="737901" cy="3047489"/>
            </a:xfrm>
            <a:prstGeom prst="rect">
              <a:avLst/>
            </a:prstGeom>
            <a:noFill/>
          </p:spPr>
          <p:txBody>
            <a:bodyPr vert="vert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cs typeface="+mn-cs"/>
                </a:rPr>
                <a:t>HWRF one way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cs typeface="+mn-cs"/>
                </a:rPr>
                <a:t> hybrid system</a:t>
              </a: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-4465" y="2971800"/>
              <a:ext cx="690295" cy="2343150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E93B9-83CD-4040-AC77-349BAD9FD3E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TDRP_ISAAC_LESLIE.intensity-err-LESLIE-12L-201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28850"/>
            <a:ext cx="4038600" cy="302895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64258-6190-423E-98BC-BF6AA7128F4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4" name="Content Placeholder 13" descr="TDRP_ISAAC_LESLIE.track-err-LESLIE-12L-2012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228850"/>
            <a:ext cx="4038600" cy="3028950"/>
          </a:xfrm>
        </p:spPr>
      </p:pic>
      <p:sp>
        <p:nvSpPr>
          <p:cNvPr id="16" name="TextBox 15"/>
          <p:cNvSpPr txBox="1"/>
          <p:nvPr/>
        </p:nvSpPr>
        <p:spPr>
          <a:xfrm>
            <a:off x="1676400" y="8382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Track and intensity errors of TDR cases of Leslie 12l 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E93B9-83CD-4040-AC77-349BAD9FD3E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1032" name="Picture 8" descr="http://www.emc.ncep.noaa.gov/gc_wmb/vxt/PARA/Mingjing/RT_ATLANTIC/LESLIE12L/LESLIE12L.2012090712/LESLIE12L.2012090712.fsc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32115"/>
            <a:ext cx="8229600" cy="4262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F2FF8-FF87-45A0-A5E4-DF6957C43B1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47106" name="Picture 2" descr="http://www.emc.ncep.noaa.gov/gc_wmb/vxt/PARA/Mingjing/RT_ATLANTIC/LESLIE12L/LESLIE12L.2012090800/LESLIE12L.2012090800.fsc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32115"/>
            <a:ext cx="8229600" cy="4262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F2FF8-FF87-45A0-A5E4-DF6957C43B1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48130" name="Picture 2" descr="http://www.emc.ncep.noaa.gov/gc_wmb/vxt/PARA/Mingjing/RT_ATLANTIC/LESLIE12L/LESLIE12L.2012090812/LESLIE12L.2012090812.fsc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32115"/>
            <a:ext cx="8229600" cy="4262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TDRP_ISAAC_LESLIE.intensity-err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781050"/>
            <a:ext cx="4038600" cy="302895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64258-6190-423E-98BC-BF6AA7128F4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8" name="Content Placeholder 7" descr="TDRP_ISAAC_LESLIE.track-err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781050"/>
            <a:ext cx="4038600" cy="3028950"/>
          </a:xfrm>
        </p:spPr>
      </p:pic>
      <p:pic>
        <p:nvPicPr>
          <p:cNvPr id="10" name="Content Placeholder 5" descr="TDRP_ISAAC_LESLIE.intensity-bia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743200" y="367665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362200" y="304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TDR cases of 2012 (Isaac 09l and Leslie 12l)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1219200"/>
            <a:ext cx="8153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Data assimilation system has been upgraded to one-way hybrid </a:t>
            </a:r>
            <a:r>
              <a:rPr lang="en-US" dirty="0" err="1" smtClean="0"/>
              <a:t>Ens</a:t>
            </a:r>
            <a:r>
              <a:rPr lang="en-US" dirty="0" smtClean="0"/>
              <a:t>/</a:t>
            </a:r>
            <a:r>
              <a:rPr lang="en-US" dirty="0" err="1" smtClean="0"/>
              <a:t>Var</a:t>
            </a:r>
            <a:r>
              <a:rPr lang="en-US" dirty="0" smtClean="0"/>
              <a:t> system for 2012 hurricane season TDR parallel.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Added more QC and retuned observation error for TDR data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 impact of assimilating TDR data is case dependent. Positive impact can be seen in some cases.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hurricane Isaac, there are 3 cases that TDR parallel shows clear better performance than operational HWRF.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Intensity </a:t>
            </a:r>
            <a:r>
              <a:rPr lang="en-US" dirty="0" smtClean="0"/>
              <a:t>forecast of TDR parallel has smaller bias than operational HWRF.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More diagnoses are need to understand the 2 cases that showing worse performance.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Need to evaluate analysis for large scale storm environment.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Compare TDR analysis with HRD’s TDR composite.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E93B9-83CD-4040-AC77-349BAD9FD3E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3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Assimilation System</a:t>
            </a:r>
          </a:p>
        </p:txBody>
      </p:sp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533400" y="1371600"/>
            <a:ext cx="7924800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>
                <a:latin typeface="Calibri" pitchFamily="34" charset="0"/>
              </a:rPr>
              <a:t> </a:t>
            </a:r>
            <a:r>
              <a:rPr lang="en-US" sz="2400">
                <a:latin typeface="Calibri" pitchFamily="34" charset="0"/>
              </a:rPr>
              <a:t>Observational data</a:t>
            </a:r>
          </a:p>
          <a:p>
            <a:pPr marL="342900" indent="-34290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>Radiosonde, aircraft reports (AIREP/PIREP, RECCO , MDCRS-ACARS, TAMDAR , AMDAR), surface ship and buoy observation, surface land observations, pibal winds, wind profilers, Dropsondes, scatterometer wind data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Dropsonde wind within radius=max(111km, 3*RMW) are flagged (not assimilated).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Surface pressure data within vortex area are flagged.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Satellite wind estimates not assimilated, because negative impact was found. Quality control of satellite winds need to be carefully investigated.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Satellite radiance data not assimilated due to model top and bias correction issues.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>
                <a:solidFill>
                  <a:srgbClr val="FF3300"/>
                </a:solidFill>
                <a:latin typeface="Calibri" pitchFamily="34" charset="0"/>
              </a:rPr>
              <a:t>NOAA P3 Tail Doppler Radar radial wind (TDR) data assimilated in ghost domain</a:t>
            </a:r>
          </a:p>
          <a:p>
            <a:pPr marL="342900" indent="-342900">
              <a:buFont typeface="Arial" charset="0"/>
              <a:buChar char="•"/>
            </a:pPr>
            <a:endParaRPr lang="en-US"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00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2DF99-91E6-4FD4-BA62-E6E3156F5C6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200" smtClean="0"/>
              <a:t>Assimilation System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457200" y="1189038"/>
            <a:ext cx="8229600" cy="452596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000" dirty="0" smtClean="0"/>
              <a:t>Other detail of data assimilation</a:t>
            </a:r>
          </a:p>
          <a:p>
            <a:r>
              <a:rPr lang="en-US" sz="1800" dirty="0" smtClean="0"/>
              <a:t>Since observations in vortex area are </a:t>
            </a:r>
            <a:r>
              <a:rPr lang="en-US" sz="1800" smtClean="0"/>
              <a:t>often sparse</a:t>
            </a:r>
            <a:r>
              <a:rPr lang="en-US" sz="1800" dirty="0" smtClean="0"/>
              <a:t>, assimilating those inner/outer core data after vortex initialization either hurt storm structure or balance. Therefore, when TDR data are not available, data assimilation only performed on outer domain before vortex initialization</a:t>
            </a:r>
          </a:p>
          <a:p>
            <a:endParaRPr lang="en-US" sz="1800" dirty="0" smtClean="0"/>
          </a:p>
          <a:p>
            <a:r>
              <a:rPr lang="en-US" sz="1800" dirty="0" smtClean="0"/>
              <a:t>TDR data assimilation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Modified cross error check, so that data with innovation (o-f) greater than 20 m/s are rejected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Retuned observation error, so that the error gradually increases as o-f increases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To deal with </a:t>
            </a:r>
            <a:r>
              <a:rPr lang="en-US" sz="1600" dirty="0" err="1" smtClean="0"/>
              <a:t>asynchronism</a:t>
            </a:r>
            <a:r>
              <a:rPr lang="en-US" sz="1600" dirty="0" smtClean="0"/>
              <a:t> of TDR data, FGAT</a:t>
            </a:r>
            <a:r>
              <a:rPr lang="en-US" sz="1600" dirty="0" smtClean="0">
                <a:solidFill>
                  <a:srgbClr val="0000CC"/>
                </a:solidFill>
              </a:rPr>
              <a:t>*</a:t>
            </a:r>
            <a:r>
              <a:rPr lang="en-US" sz="1600" dirty="0" smtClean="0"/>
              <a:t> (First Guess at Appreciated Time) is used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Assimilation time window – analysis time </a:t>
            </a:r>
            <a:r>
              <a:rPr lang="en-US" sz="1600" dirty="0" smtClean="0">
                <a:cs typeface="Calibri" pitchFamily="34" charset="0"/>
              </a:rPr>
              <a:t>±</a:t>
            </a:r>
            <a:r>
              <a:rPr lang="en-US" sz="1600" dirty="0" smtClean="0"/>
              <a:t>3 hours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Data thinned at 9 km resolution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Full vortex initialization before data assimilation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457200" y="6019800"/>
            <a:ext cx="838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</a:rPr>
              <a:t>*</a:t>
            </a:r>
            <a:r>
              <a:rPr lang="en-US" sz="1400">
                <a:solidFill>
                  <a:srgbClr val="0000CC"/>
                </a:solidFill>
              </a:rPr>
              <a:t> FGAT - compares observations with the background at the observation time; In traditional 3DVAR scheme, observation is assumed to be valid at the analysis time and is used to compute the innovation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F2FF8-FF87-45A0-A5E4-DF6957C43B1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smtClean="0"/>
              <a:t>Assimilation System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r>
              <a:rPr lang="en-US" sz="1800" dirty="0" smtClean="0"/>
              <a:t>Hybrid data assimilation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80 ensemble member at T254L64</a:t>
            </a:r>
          </a:p>
          <a:p>
            <a:pPr>
              <a:buFont typeface="Wingdings" pitchFamily="2" charset="2"/>
              <a:buChar char="Ø"/>
            </a:pPr>
            <a:r>
              <a:rPr lang="el-GR" sz="1600" dirty="0" smtClean="0">
                <a:cs typeface="Calibri" pitchFamily="34" charset="0"/>
              </a:rPr>
              <a:t>β</a:t>
            </a:r>
            <a:r>
              <a:rPr lang="en-US" sz="1600" baseline="-25000" dirty="0" smtClean="0">
                <a:cs typeface="Calibri" pitchFamily="34" charset="0"/>
              </a:rPr>
              <a:t>1</a:t>
            </a:r>
            <a:r>
              <a:rPr lang="en-US" sz="1600" baseline="30000" dirty="0" smtClean="0">
                <a:cs typeface="Calibri" pitchFamily="34" charset="0"/>
              </a:rPr>
              <a:t>-1</a:t>
            </a:r>
            <a:r>
              <a:rPr lang="en-US" sz="1600" dirty="0" smtClean="0">
                <a:cs typeface="Calibri" pitchFamily="34" charset="0"/>
              </a:rPr>
              <a:t>=0.25 (</a:t>
            </a:r>
            <a:r>
              <a:rPr lang="en-US" sz="1600" dirty="0" smtClean="0"/>
              <a:t>25% weight given to static B)</a:t>
            </a:r>
          </a:p>
          <a:p>
            <a:pPr>
              <a:buFont typeface="Wingdings" pitchFamily="2" charset="2"/>
              <a:buChar char="Ø"/>
            </a:pPr>
            <a:r>
              <a:rPr lang="el-GR" sz="1600" dirty="0" smtClean="0">
                <a:cs typeface="Calibri" pitchFamily="34" charset="0"/>
              </a:rPr>
              <a:t>β</a:t>
            </a:r>
            <a:r>
              <a:rPr lang="en-US" sz="1600" baseline="-25000" dirty="0" smtClean="0">
                <a:cs typeface="Calibri" pitchFamily="34" charset="0"/>
              </a:rPr>
              <a:t>1</a:t>
            </a:r>
            <a:r>
              <a:rPr lang="en-US" sz="1600" baseline="30000" dirty="0" smtClean="0">
                <a:cs typeface="Calibri" pitchFamily="34" charset="0"/>
              </a:rPr>
              <a:t>-1</a:t>
            </a:r>
            <a:r>
              <a:rPr lang="en-US" sz="1600" dirty="0" smtClean="0">
                <a:cs typeface="Calibri" pitchFamily="34" charset="0"/>
              </a:rPr>
              <a:t> gradually increase to 1.0 from 850 </a:t>
            </a:r>
            <a:r>
              <a:rPr lang="en-US" sz="1600" dirty="0" err="1" smtClean="0">
                <a:cs typeface="Calibri" pitchFamily="34" charset="0"/>
              </a:rPr>
              <a:t>hPa</a:t>
            </a:r>
            <a:r>
              <a:rPr lang="en-US" sz="1600" dirty="0" smtClean="0">
                <a:cs typeface="Calibri" pitchFamily="34" charset="0"/>
              </a:rPr>
              <a:t> downward for outer domain</a:t>
            </a:r>
            <a:endParaRPr lang="en-US" sz="1600" dirty="0" smtClean="0"/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Horizontal localization: outer domain – 600 km; ghost domain – 150 km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Vertical localization: outer(ghost) domain 10(20) vertical model levels</a:t>
            </a:r>
          </a:p>
          <a:p>
            <a:pPr>
              <a:buFont typeface="Wingdings" pitchFamily="2" charset="2"/>
              <a:buNone/>
            </a:pPr>
            <a:endParaRPr lang="en-US" sz="1800" dirty="0" smtClean="0"/>
          </a:p>
          <a:p>
            <a:r>
              <a:rPr lang="en-US" sz="1800" dirty="0" smtClean="0"/>
              <a:t>Parallel vs. operational configurations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DA scheme: Hybrid </a:t>
            </a:r>
            <a:r>
              <a:rPr lang="en-US" sz="1600" dirty="0" err="1" smtClean="0"/>
              <a:t>Ens</a:t>
            </a:r>
            <a:r>
              <a:rPr lang="en-US" sz="1600" dirty="0" smtClean="0"/>
              <a:t>/</a:t>
            </a:r>
            <a:r>
              <a:rPr lang="en-US" sz="1600" dirty="0" err="1" smtClean="0"/>
              <a:t>Var</a:t>
            </a:r>
            <a:r>
              <a:rPr lang="en-US" sz="1600" dirty="0" smtClean="0"/>
              <a:t> vs. 3DVAR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First guess: GDAS forecast vs. GFS hybrid analysis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GSI analysis: on domain one only if no TDR data vs. on two domains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Observations: observations within 1200 km from vortex center are removed for operational setup. TDR data are not assimilated in operational HWRF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Observation error: 3 times larger for operational setup (minimize the impact of data)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F2FF8-FF87-45A0-A5E4-DF6957C43B1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 smtClean="0"/>
              <a:t>Data coverage issue</a:t>
            </a:r>
            <a:endParaRPr lang="en-US" sz="3200" dirty="0"/>
          </a:p>
        </p:txBody>
      </p:sp>
      <p:pic>
        <p:nvPicPr>
          <p:cNvPr id="4" name="Content Placeholder 10" descr="EARL07l_d03.2010082918_00h.hgt_850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092476"/>
            <a:ext cx="3276600" cy="3098524"/>
          </a:xfrm>
        </p:spPr>
      </p:pic>
      <p:pic>
        <p:nvPicPr>
          <p:cNvPr id="5" name="Content Placeholder 8" descr="rw_EARL_2010082918_d02_850.gif"/>
          <p:cNvPicPr>
            <a:picLocks noChangeAspect="1"/>
          </p:cNvPicPr>
          <p:nvPr/>
        </p:nvPicPr>
        <p:blipFill>
          <a:blip r:embed="rId3" cstate="print"/>
          <a:srcRect l="13208" r="5660"/>
          <a:stretch>
            <a:fillRect/>
          </a:stretch>
        </p:blipFill>
        <p:spPr>
          <a:xfrm>
            <a:off x="5181600" y="1847850"/>
            <a:ext cx="3276600" cy="3028950"/>
          </a:xfrm>
          <a:prstGeom prst="rect">
            <a:avLst/>
          </a:prstGeom>
        </p:spPr>
      </p:pic>
      <p:pic>
        <p:nvPicPr>
          <p:cNvPr id="6" name="Content Placeholder 4" descr="TDRT_201008291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4267200"/>
            <a:ext cx="3276600" cy="2457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1323201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analysis 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4447401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Wind increment (vectors) 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21336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obs</a:t>
            </a:r>
            <a:r>
              <a:rPr lang="en-US" sz="1200" b="1" dirty="0" smtClean="0"/>
              <a:t> 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5105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Data dump located at the end of the assimilation wind</a:t>
            </a:r>
            <a:endParaRPr lang="en-US" sz="16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F2FF8-FF87-45A0-A5E4-DF6957C43B1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Balance issue</a:t>
            </a:r>
            <a:endParaRPr lang="en-US" sz="3200" dirty="0"/>
          </a:p>
        </p:txBody>
      </p:sp>
      <p:pic>
        <p:nvPicPr>
          <p:cNvPr id="4" name="Content Placeholder 5" descr="RINA18l_d03.2011102600_00h.vdif_axis.pn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62000" y="1711483"/>
            <a:ext cx="3733800" cy="3165317"/>
          </a:xfrm>
          <a:prstGeom prst="rect">
            <a:avLst/>
          </a:prstGeom>
        </p:spPr>
      </p:pic>
      <p:pic>
        <p:nvPicPr>
          <p:cNvPr id="5" name="Content Placeholder 12" descr="RINA18l_d03.2011102600_00h.vdif_ax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711483"/>
            <a:ext cx="3733800" cy="3165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19050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with TDR 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19050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without TDR 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52578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Assimilation of TDR data can introduce mass-wind imbalance, even with hybrid method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F2FF8-FF87-45A0-A5E4-DF6957C43B1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z="3200" dirty="0" smtClean="0"/>
              <a:t>TDR assimilation – latest update</a:t>
            </a:r>
          </a:p>
        </p:txBody>
      </p:sp>
      <p:pic>
        <p:nvPicPr>
          <p:cNvPr id="29703" name="Picture 7" descr="TDRTTDR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0200"/>
            <a:ext cx="4038600" cy="3028950"/>
          </a:xfrm>
        </p:spPr>
      </p:pic>
      <p:pic>
        <p:nvPicPr>
          <p:cNvPr id="29704" name="Picture 8" descr="TDRTTDR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600200"/>
            <a:ext cx="4038600" cy="3028950"/>
          </a:xfrm>
        </p:spPr>
      </p:pic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5800" y="4724400"/>
            <a:ext cx="79248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TDRN compared with TDRP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R</a:t>
            </a:r>
            <a:r>
              <a:rPr lang="en-US" sz="1600" dirty="0"/>
              <a:t>eject data dump at the ends of assimilation window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/>
              <a:t> Horizontal localization length scale </a:t>
            </a:r>
            <a:r>
              <a:rPr lang="en-US" sz="1600" dirty="0" smtClean="0"/>
              <a:t>for outer domain gradually </a:t>
            </a:r>
            <a:r>
              <a:rPr lang="en-US" sz="1600" dirty="0"/>
              <a:t>increase from 600 km to 900 km from the 26</a:t>
            </a:r>
            <a:r>
              <a:rPr lang="en-US" sz="1600" baseline="30000" dirty="0"/>
              <a:t>th</a:t>
            </a:r>
            <a:r>
              <a:rPr lang="en-US" sz="1600" dirty="0"/>
              <a:t> model level to model top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/>
              <a:t> Vertical localization is in the units of </a:t>
            </a:r>
            <a:r>
              <a:rPr lang="en-US" sz="1600" dirty="0" err="1"/>
              <a:t>lnP</a:t>
            </a:r>
            <a:r>
              <a:rPr lang="en-US" sz="1600" dirty="0"/>
              <a:t> (0.5 for outer domain and 1.2 for ghost domain) not measured by vertical levels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990600" y="9144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Average scores for Earl (2010 07l), Irene (2011, 09l), Rina (2011, 18l)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64258-6190-423E-98BC-BF6AA7128F4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8199</TotalTime>
  <Words>1036</Words>
  <Application>Microsoft Office PowerPoint</Application>
  <PresentationFormat>On-screen Show (4:3)</PresentationFormat>
  <Paragraphs>198</Paragraphs>
  <Slides>35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2012 Hurricane Season HWRF Data Assimilation Real Time Parallel Experiment – NOAA P3 TDR Data Assimilation</vt:lpstr>
      <vt:lpstr>Assimilation System</vt:lpstr>
      <vt:lpstr>GSI Hybrid Ensemble-Var System</vt:lpstr>
      <vt:lpstr>Assimilation System</vt:lpstr>
      <vt:lpstr>Assimilation System</vt:lpstr>
      <vt:lpstr>Assimilation System</vt:lpstr>
      <vt:lpstr>Data coverage issue</vt:lpstr>
      <vt:lpstr>Balance issue</vt:lpstr>
      <vt:lpstr>TDR assimilation – latest update</vt:lpstr>
      <vt:lpstr>Impact is case dependent</vt:lpstr>
      <vt:lpstr>Impact is case dependent</vt:lpstr>
      <vt:lpstr>TDR assimilation results of Isaac</vt:lpstr>
      <vt:lpstr>All cycles of Isaac</vt:lpstr>
      <vt:lpstr>Cycles with TDR data</vt:lpstr>
      <vt:lpstr>Slide 15</vt:lpstr>
      <vt:lpstr>Slide 16</vt:lpstr>
      <vt:lpstr>better Intensity forecast, worse track forecast after day 2</vt:lpstr>
      <vt:lpstr>better track and intensity forecast with TDR data</vt:lpstr>
      <vt:lpstr>better track and intensity forecast with TDR data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TDR assimilation results of Leslie</vt:lpstr>
      <vt:lpstr>Slide 29</vt:lpstr>
      <vt:lpstr>Slide 30</vt:lpstr>
      <vt:lpstr>Slide 31</vt:lpstr>
      <vt:lpstr>Slide 32</vt:lpstr>
      <vt:lpstr>Slide 33</vt:lpstr>
      <vt:lpstr>Slide 34</vt:lpstr>
      <vt:lpstr>Summary</vt:lpstr>
    </vt:vector>
  </TitlesOfParts>
  <Company>EMC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TDR real time parallel</dc:title>
  <dc:creator>mingjing.tong</dc:creator>
  <cp:lastModifiedBy>mingjing.tong</cp:lastModifiedBy>
  <cp:revision>233</cp:revision>
  <dcterms:created xsi:type="dcterms:W3CDTF">2012-07-02T13:05:25Z</dcterms:created>
  <dcterms:modified xsi:type="dcterms:W3CDTF">2012-09-13T13:57:45Z</dcterms:modified>
</cp:coreProperties>
</file>