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8" r:id="rId3"/>
    <p:sldId id="263" r:id="rId4"/>
    <p:sldId id="262" r:id="rId5"/>
    <p:sldId id="259" r:id="rId6"/>
    <p:sldId id="264" r:id="rId7"/>
    <p:sldId id="306" r:id="rId8"/>
    <p:sldId id="307" r:id="rId9"/>
    <p:sldId id="282" r:id="rId10"/>
    <p:sldId id="286" r:id="rId11"/>
    <p:sldId id="284" r:id="rId12"/>
    <p:sldId id="287" r:id="rId13"/>
    <p:sldId id="288" r:id="rId14"/>
    <p:sldId id="291" r:id="rId15"/>
    <p:sldId id="308" r:id="rId16"/>
    <p:sldId id="293" r:id="rId17"/>
    <p:sldId id="292" r:id="rId18"/>
    <p:sldId id="295" r:id="rId19"/>
    <p:sldId id="298" r:id="rId20"/>
    <p:sldId id="294" r:id="rId21"/>
    <p:sldId id="296" r:id="rId22"/>
    <p:sldId id="297" r:id="rId23"/>
    <p:sldId id="312" r:id="rId24"/>
    <p:sldId id="309" r:id="rId25"/>
    <p:sldId id="300" r:id="rId26"/>
    <p:sldId id="301" r:id="rId27"/>
    <p:sldId id="303" r:id="rId28"/>
    <p:sldId id="305" r:id="rId29"/>
    <p:sldId id="299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310" r:id="rId41"/>
    <p:sldId id="311" r:id="rId42"/>
    <p:sldId id="267" r:id="rId43"/>
    <p:sldId id="257" r:id="rId44"/>
    <p:sldId id="260" r:id="rId45"/>
    <p:sldId id="261" r:id="rId46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08" autoAdjust="0"/>
  </p:normalViewPr>
  <p:slideViewPr>
    <p:cSldViewPr>
      <p:cViewPr>
        <p:scale>
          <a:sx n="85" d="100"/>
          <a:sy n="85" d="100"/>
        </p:scale>
        <p:origin x="-3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2D528E46-F599-4484-8D61-0E6C9C954F3B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0EB8FB9C-1CC0-4BC5-A747-95C8C09C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2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65021EAC-4E14-4B81-8387-16A9840CEFB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4B4C33C-5DAD-41EB-A7F3-B881C83FB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6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4C33C-5DAD-41EB-A7F3-B881C83FB6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9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63DC-D642-4ECA-94A9-038F48F51146}" type="datetime1">
              <a:rPr lang="en-US" smtClean="0"/>
              <a:t>10/22/2015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F988E-32E5-4747-A27B-0CF28C8752BD}" type="datetime1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B800-A08D-4A57-B89B-78295AC68CF1}" type="datetime1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5FD3-B9D8-49AA-ABD2-4E036638C0B8}" type="datetime1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151B-110A-499D-8499-F87C299C2567}" type="datetime1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53E7-C9C8-4E51-8441-025219150E07}" type="datetime1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9EE9-9351-4167-9E58-A842C63C0CDA}" type="datetime1">
              <a:rPr lang="en-US" smtClean="0"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2D44-859A-4F0A-BBCD-533BBDBC851E}" type="datetime1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E625-FE2B-495D-B101-77FD08DEC5E6}" type="datetime1">
              <a:rPr lang="en-US" smtClean="0"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EC14-5E97-446E-838D-AFBA68DCC639}" type="datetime1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E6DE-070B-45B9-836D-59D4F8AE19AE}" type="datetime1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DA0DAC-E185-49CC-810E-0C801BDDFBD2}" type="datetime1">
              <a:rPr lang="en-US" smtClean="0"/>
              <a:t>10/22/2015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emf"/><Relationship Id="rId4" Type="http://schemas.openxmlformats.org/officeDocument/2006/relationships/image" Target="../media/image2.wmf"/><Relationship Id="rId9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emf"/><Relationship Id="rId7" Type="http://schemas.openxmlformats.org/officeDocument/2006/relationships/image" Target="../media/image8.png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HWRF with a hybrid EDMF PBL scheme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2954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dirty="0" smtClean="0"/>
              <a:t>-- Preliminary test runs </a:t>
            </a:r>
          </a:p>
          <a:p>
            <a:pPr algn="r"/>
            <a:r>
              <a:rPr lang="en-US" dirty="0" smtClean="0"/>
              <a:t>Presented by </a:t>
            </a:r>
            <a:r>
              <a:rPr lang="en-US" dirty="0" err="1" smtClean="0"/>
              <a:t>Weiguo</a:t>
            </a:r>
            <a:r>
              <a:rPr lang="en-US" dirty="0" smtClean="0"/>
              <a:t> Wang</a:t>
            </a:r>
          </a:p>
          <a:p>
            <a:pPr algn="r"/>
            <a:r>
              <a:rPr lang="en-US" dirty="0" smtClean="0"/>
              <a:t>2015/10/22</a:t>
            </a:r>
          </a:p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4648200"/>
            <a:ext cx="723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EMC GFS:  </a:t>
            </a:r>
            <a:r>
              <a:rPr lang="en-US" dirty="0" err="1"/>
              <a:t>Jongil</a:t>
            </a:r>
            <a:r>
              <a:rPr lang="en-US" dirty="0"/>
              <a:t> </a:t>
            </a:r>
            <a:r>
              <a:rPr lang="en-US" dirty="0" smtClean="0"/>
              <a:t>Han</a:t>
            </a:r>
          </a:p>
          <a:p>
            <a:r>
              <a:rPr lang="en-US" dirty="0" smtClean="0"/>
              <a:t>EMC HWRF: </a:t>
            </a:r>
            <a:r>
              <a:rPr lang="en-US" dirty="0" smtClean="0"/>
              <a:t> </a:t>
            </a:r>
            <a:r>
              <a:rPr lang="en-US" dirty="0" smtClean="0"/>
              <a:t>Lin Zhu, Zhan Zhang, </a:t>
            </a:r>
            <a:r>
              <a:rPr lang="en-US" dirty="0" err="1" smtClean="0"/>
              <a:t>Weiguo</a:t>
            </a:r>
            <a:r>
              <a:rPr lang="en-US" dirty="0" smtClean="0"/>
              <a:t> </a:t>
            </a:r>
            <a:r>
              <a:rPr lang="en-US" dirty="0" smtClean="0"/>
              <a:t>Wang et al</a:t>
            </a:r>
            <a:endParaRPr lang="en-US" dirty="0"/>
          </a:p>
          <a:p>
            <a:r>
              <a:rPr lang="en-US" dirty="0" smtClean="0"/>
              <a:t>HRD</a:t>
            </a:r>
            <a:r>
              <a:rPr lang="en-US" dirty="0" smtClean="0"/>
              <a:t>:  Jun </a:t>
            </a:r>
            <a:r>
              <a:rPr lang="en-US" dirty="0"/>
              <a:t>Zhang</a:t>
            </a:r>
          </a:p>
          <a:p>
            <a:endParaRPr lang="en-US" dirty="0"/>
          </a:p>
          <a:p>
            <a:r>
              <a:rPr lang="en-US" dirty="0"/>
              <a:t>Thanks to Morris </a:t>
            </a:r>
            <a:r>
              <a:rPr lang="en-US" dirty="0" smtClean="0"/>
              <a:t>for </a:t>
            </a:r>
            <a:r>
              <a:rPr lang="en-US" dirty="0"/>
              <a:t>sharing experience of the application of the </a:t>
            </a:r>
            <a:r>
              <a:rPr lang="en-US" dirty="0" smtClean="0"/>
              <a:t>scheme </a:t>
            </a:r>
            <a:r>
              <a:rPr lang="en-US" dirty="0"/>
              <a:t>in GFDL model.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96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1459" y="28375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Experiments: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14952"/>
              </p:ext>
            </p:extLst>
          </p:nvPr>
        </p:nvGraphicFramePr>
        <p:xfrm>
          <a:off x="723900" y="990600"/>
          <a:ext cx="8000999" cy="5578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038"/>
                <a:gridCol w="2671761"/>
                <a:gridCol w="3886200"/>
              </a:tblGrid>
              <a:tr h="732367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Legend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What</a:t>
                      </a:r>
                      <a:endParaRPr lang="en-US" sz="2400" dirty="0"/>
                    </a:p>
                  </a:txBody>
                  <a:tcPr/>
                </a:tc>
              </a:tr>
              <a:tr h="7323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(1)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H215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2015 Operational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HWRF, variable 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alpha adjust </a:t>
                      </a:r>
                      <a:r>
                        <a:rPr lang="en-US" sz="2400" dirty="0" smtClean="0"/>
                        <a:t>K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OLD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7323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(2)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H215   alpha=0.75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Same as (1),</a:t>
                      </a:r>
                      <a:r>
                        <a:rPr lang="en-US" sz="2400" baseline="0" dirty="0" smtClean="0"/>
                        <a:t> constant </a:t>
                      </a:r>
                      <a:r>
                        <a:rPr lang="en-US" sz="2400" baseline="0" dirty="0" smtClean="0"/>
                        <a:t>alpha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chemeClr val="tx2"/>
                          </a:solidFill>
                        </a:rPr>
                        <a:t>OLD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7323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(3)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NewPBL</a:t>
                      </a:r>
                      <a:r>
                        <a:rPr lang="en-US" sz="2400" dirty="0" smtClean="0"/>
                        <a:t> alpha=1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GFS-EDMF </a:t>
                      </a:r>
                      <a:r>
                        <a:rPr lang="en-US" sz="2400" baseline="0" dirty="0" smtClean="0"/>
                        <a:t>PBL </a:t>
                      </a:r>
                      <a:r>
                        <a:rPr lang="en-US" sz="2400" baseline="0" dirty="0" smtClean="0"/>
                        <a:t>scheme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NEW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323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(4)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NewPBL</a:t>
                      </a:r>
                      <a:r>
                        <a:rPr lang="en-US" sz="2400" dirty="0" smtClean="0"/>
                        <a:t> alpha=-1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As (3), with variable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smtClean="0"/>
                        <a:t>alpha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NEW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323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(5)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NewPBL</a:t>
                      </a:r>
                      <a:r>
                        <a:rPr lang="en-US" sz="2400" dirty="0" smtClean="0"/>
                        <a:t> alpha=-1 </a:t>
                      </a:r>
                      <a:r>
                        <a:rPr lang="en-US" sz="2400" baseline="0" dirty="0" smtClean="0"/>
                        <a:t> No cloud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As (3), with variable alpha,</a:t>
                      </a:r>
                      <a:r>
                        <a:rPr lang="en-US" sz="2400" baseline="0" dirty="0" smtClean="0"/>
                        <a:t> disable cloud </a:t>
                      </a:r>
                      <a:r>
                        <a:rPr lang="en-US" sz="2400" baseline="0" dirty="0" smtClean="0"/>
                        <a:t>impacts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NEW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07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36" y="381000"/>
            <a:ext cx="6092492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0" y="533400"/>
            <a:ext cx="2057400" cy="24384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6800" y="3581400"/>
            <a:ext cx="2057400" cy="24384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18302574">
            <a:off x="698467" y="1326351"/>
            <a:ext cx="2789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Spin-up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18302574">
            <a:off x="649247" y="4338937"/>
            <a:ext cx="2789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Spin-up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405063"/>
            <a:ext cx="2895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H215: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OLD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/>
              <a:t>Variable alpha</a:t>
            </a:r>
          </a:p>
          <a:p>
            <a:r>
              <a:rPr lang="en-US" sz="2400" dirty="0" smtClean="0"/>
              <a:t>Fixed alpha=0.75</a:t>
            </a:r>
          </a:p>
          <a:p>
            <a:endParaRPr lang="en-US" sz="2400" dirty="0"/>
          </a:p>
          <a:p>
            <a:r>
              <a:rPr lang="en-US" sz="2400" dirty="0" smtClean="0"/>
              <a:t>Similar Vmax; after 96hr,  alpha=0.75  weaker</a:t>
            </a:r>
          </a:p>
          <a:p>
            <a:endParaRPr lang="en-US" sz="2400" dirty="0"/>
          </a:p>
          <a:p>
            <a:r>
              <a:rPr lang="en-US" sz="2400" dirty="0" err="1" smtClean="0">
                <a:solidFill>
                  <a:srgbClr val="FF0000"/>
                </a:solidFill>
              </a:rPr>
              <a:t>NewPBL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r>
              <a:rPr lang="en-US" sz="2400" dirty="0" smtClean="0"/>
              <a:t>With alpha adjustment, stronger Vmax, lower 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9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7800" y="30652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H215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25352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H215 – alpha=0.75</a:t>
            </a:r>
            <a:endParaRPr lang="en-US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68" y="2438400"/>
            <a:ext cx="426106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79" y="2514600"/>
            <a:ext cx="421202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34776" y="1165225"/>
            <a:ext cx="8305800" cy="11430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     H215                        </a:t>
            </a:r>
            <a:r>
              <a:rPr lang="en-US" dirty="0" err="1" smtClean="0"/>
              <a:t>H215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Variable alpha       constant alpha .75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76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42" y="2743200"/>
            <a:ext cx="2662518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43200"/>
            <a:ext cx="2667833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62" y="4800600"/>
            <a:ext cx="2486133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70120"/>
            <a:ext cx="2537992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7800" y="17904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H215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8016" y="17904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H215 – alpha=0.75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85800"/>
            <a:ext cx="2741061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975" y="685800"/>
            <a:ext cx="2757185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53200" y="548381"/>
            <a:ext cx="2133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T=60 </a:t>
            </a:r>
            <a:r>
              <a:rPr lang="en-US" sz="4000" dirty="0" err="1" smtClean="0"/>
              <a:t>hr</a:t>
            </a:r>
            <a:endParaRPr lang="en-US" sz="4000" dirty="0" smtClean="0"/>
          </a:p>
          <a:p>
            <a:endParaRPr lang="en-US" sz="4000" dirty="0"/>
          </a:p>
          <a:p>
            <a:r>
              <a:rPr lang="en-US" sz="4000" dirty="0" smtClean="0"/>
              <a:t>Ku</a:t>
            </a:r>
          </a:p>
          <a:p>
            <a:endParaRPr lang="en-US" sz="4000" dirty="0"/>
          </a:p>
          <a:p>
            <a:endParaRPr lang="en-US" sz="4000" dirty="0" smtClean="0"/>
          </a:p>
          <a:p>
            <a:r>
              <a:rPr lang="en-US" sz="4000" dirty="0" err="1" smtClean="0"/>
              <a:t>Wup</a:t>
            </a:r>
            <a:endParaRPr lang="en-US" sz="4000" dirty="0" smtClean="0"/>
          </a:p>
          <a:p>
            <a:endParaRPr lang="en-US" sz="4000" dirty="0"/>
          </a:p>
          <a:p>
            <a:r>
              <a:rPr lang="en-US" sz="4000" dirty="0" err="1" smtClean="0"/>
              <a:t>Vt</a:t>
            </a:r>
            <a:r>
              <a:rPr lang="en-US" sz="2400" dirty="0" smtClean="0"/>
              <a:t>(contour)</a:t>
            </a:r>
            <a:endParaRPr lang="en-US" sz="2400" dirty="0" smtClean="0"/>
          </a:p>
          <a:p>
            <a:r>
              <a:rPr lang="en-US" sz="4000" dirty="0" err="1" smtClean="0"/>
              <a:t>Vr</a:t>
            </a:r>
            <a:r>
              <a:rPr lang="en-US" sz="2400" dirty="0" smtClean="0"/>
              <a:t>(shaded)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4090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2736042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025" y="838200"/>
            <a:ext cx="2715175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18" y="2819400"/>
            <a:ext cx="2731565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164" y="2819400"/>
            <a:ext cx="2753036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03" y="4846320"/>
            <a:ext cx="2534794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46513"/>
            <a:ext cx="2533943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47800" y="17904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H215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58016" y="17904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H215 – alpha=0.75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53200" y="548381"/>
            <a:ext cx="2362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T=108 </a:t>
            </a:r>
            <a:r>
              <a:rPr lang="en-US" sz="4000" dirty="0" err="1" smtClean="0"/>
              <a:t>hr</a:t>
            </a:r>
            <a:endParaRPr lang="en-US" sz="4000" dirty="0" smtClean="0"/>
          </a:p>
          <a:p>
            <a:endParaRPr lang="en-US" sz="4000" dirty="0"/>
          </a:p>
          <a:p>
            <a:r>
              <a:rPr lang="en-US" sz="4000" dirty="0" smtClean="0"/>
              <a:t>Ku</a:t>
            </a:r>
          </a:p>
          <a:p>
            <a:endParaRPr lang="en-US" sz="4000" dirty="0"/>
          </a:p>
          <a:p>
            <a:endParaRPr lang="en-US" sz="4000" dirty="0" smtClean="0"/>
          </a:p>
          <a:p>
            <a:r>
              <a:rPr lang="en-US" sz="4000" dirty="0" err="1"/>
              <a:t>Wup</a:t>
            </a:r>
            <a:endParaRPr lang="en-US" sz="4000" dirty="0"/>
          </a:p>
          <a:p>
            <a:endParaRPr lang="en-US" sz="6000" dirty="0"/>
          </a:p>
          <a:p>
            <a:r>
              <a:rPr lang="en-US" sz="4000" dirty="0" err="1"/>
              <a:t>Vt</a:t>
            </a:r>
            <a:r>
              <a:rPr lang="en-US" sz="2400" dirty="0"/>
              <a:t>(contour)</a:t>
            </a:r>
          </a:p>
          <a:p>
            <a:r>
              <a:rPr lang="en-US" sz="4000" dirty="0" err="1"/>
              <a:t>Vr</a:t>
            </a:r>
            <a:r>
              <a:rPr lang="en-US" sz="2400" dirty="0"/>
              <a:t>(shaded)</a:t>
            </a:r>
          </a:p>
        </p:txBody>
      </p:sp>
    </p:spTree>
    <p:extLst>
      <p:ext uri="{BB962C8B-B14F-4D97-AF65-F5344CB8AC3E}">
        <p14:creationId xmlns:p14="http://schemas.microsoft.com/office/powerpoint/2010/main" val="331993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2057400"/>
            <a:ext cx="8305800" cy="11430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     H215                        </a:t>
            </a:r>
            <a:r>
              <a:rPr lang="en-US" dirty="0" err="1" smtClean="0"/>
              <a:t>H215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       old GFS PBL    vs     New GFS PBL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87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263" y="583095"/>
            <a:ext cx="373053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369396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361" y="3810000"/>
            <a:ext cx="365234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46" y="583095"/>
            <a:ext cx="361133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62387" y="164068"/>
            <a:ext cx="23234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H215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48974" y="152400"/>
            <a:ext cx="23234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New GFS EDMF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351686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GFS EDMF + variable alpha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359306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GFS EDMF + variable alpha + </a:t>
            </a:r>
            <a:r>
              <a:rPr lang="en-US" dirty="0" err="1" smtClean="0"/>
              <a:t>Nocld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8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61633"/>
            <a:ext cx="370251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48974" y="152400"/>
            <a:ext cx="23234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New GFS EDMF</a:t>
            </a:r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26" y="3899452"/>
            <a:ext cx="374667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351686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GFS EDMF + variable alpha</a:t>
            </a:r>
            <a:endParaRPr lang="en-US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557" y="3962400"/>
            <a:ext cx="368095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0" y="359306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GFS EDMF + variable alpha + </a:t>
            </a:r>
            <a:r>
              <a:rPr lang="en-US" dirty="0" err="1" smtClean="0"/>
              <a:t>Nocld</a:t>
            </a:r>
            <a:endParaRPr lang="en-US" dirty="0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13" y="609600"/>
            <a:ext cx="374131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62387" y="164068"/>
            <a:ext cx="23234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H215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88119" y="0"/>
            <a:ext cx="190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T=60h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    Ku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"/>
            <a:ext cx="372406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09" y="3657600"/>
            <a:ext cx="379785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37722"/>
            <a:ext cx="366649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1" y="609600"/>
            <a:ext cx="363306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3352800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New GFS EDMF + variable alpha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3352800"/>
            <a:ext cx="426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New GFS EDMF + variable alpha + </a:t>
            </a:r>
            <a:r>
              <a:rPr lang="en-US" dirty="0" err="1" smtClean="0"/>
              <a:t>Nocld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62387" y="164068"/>
            <a:ext cx="23234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H215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48974" y="152400"/>
            <a:ext cx="23234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New GFS EDMF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88119" y="0"/>
            <a:ext cx="190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T=60h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    </a:t>
            </a:r>
            <a:r>
              <a:rPr lang="en-US" sz="4000" dirty="0" err="1" smtClean="0">
                <a:solidFill>
                  <a:srgbClr val="FF0000"/>
                </a:solidFill>
              </a:rPr>
              <a:t>Wup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1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33400"/>
            <a:ext cx="339659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71750"/>
            <a:ext cx="346427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547" y="3620052"/>
            <a:ext cx="351108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339273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62387" y="164068"/>
            <a:ext cx="23234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H215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48974" y="152400"/>
            <a:ext cx="23234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New GFS EDMF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3352800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New GFS EDMF + variable alpha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3352800"/>
            <a:ext cx="426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New GFS EDMF + variable alpha + </a:t>
            </a:r>
            <a:r>
              <a:rPr lang="en-US" dirty="0" err="1" smtClean="0"/>
              <a:t>Nocld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88119" y="0"/>
            <a:ext cx="190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T=60h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     </a:t>
            </a:r>
            <a:r>
              <a:rPr lang="en-US" sz="4000" dirty="0" err="1" smtClean="0">
                <a:solidFill>
                  <a:srgbClr val="FF0000"/>
                </a:solidFill>
              </a:rPr>
              <a:t>Vt</a:t>
            </a:r>
            <a:endParaRPr lang="en-US" sz="4000" dirty="0" smtClean="0">
              <a:solidFill>
                <a:srgbClr val="FF0000"/>
              </a:solidFill>
            </a:endParaRPr>
          </a:p>
          <a:p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    </a:t>
            </a:r>
            <a:r>
              <a:rPr lang="en-US" sz="4000" dirty="0" err="1" smtClean="0">
                <a:solidFill>
                  <a:srgbClr val="FF0000"/>
                </a:solidFill>
              </a:rPr>
              <a:t>Vr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04360"/>
          </a:xfrm>
        </p:spPr>
        <p:txBody>
          <a:bodyPr/>
          <a:lstStyle/>
          <a:p>
            <a:r>
              <a:rPr lang="en-US" dirty="0" smtClean="0"/>
              <a:t>GFSPBL scheme (Han et al 2015)</a:t>
            </a:r>
          </a:p>
          <a:p>
            <a:r>
              <a:rPr lang="en-US" dirty="0" smtClean="0"/>
              <a:t>HWRF idealized case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- Experiment configurations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- H215: Variable alpha vs constant alpha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- H215: </a:t>
            </a:r>
            <a:r>
              <a:rPr lang="en-US" dirty="0" err="1" smtClean="0"/>
              <a:t>oldGFSPBL</a:t>
            </a:r>
            <a:r>
              <a:rPr lang="en-US" dirty="0" smtClean="0"/>
              <a:t> vs </a:t>
            </a:r>
            <a:r>
              <a:rPr lang="en-US" dirty="0" err="1" smtClean="0"/>
              <a:t>NewGFSPBL</a:t>
            </a:r>
            <a:r>
              <a:rPr lang="en-US" dirty="0" smtClean="0"/>
              <a:t>(</a:t>
            </a:r>
            <a:r>
              <a:rPr lang="en-US" dirty="0" err="1" smtClean="0"/>
              <a:t>edmf</a:t>
            </a:r>
            <a:r>
              <a:rPr lang="en-US" dirty="0" smtClean="0"/>
              <a:t>)</a:t>
            </a:r>
          </a:p>
          <a:p>
            <a:r>
              <a:rPr lang="en-US" dirty="0" smtClean="0"/>
              <a:t>HWRF real case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- Katrina experiment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- Retrospective runs  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372446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368095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15" y="685800"/>
            <a:ext cx="370224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8" y="685800"/>
            <a:ext cx="373265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62387" y="164068"/>
            <a:ext cx="23234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H215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48974" y="152400"/>
            <a:ext cx="23234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New GFS EDMF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3516868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New GFS EDMF + variable alpha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3516868"/>
            <a:ext cx="426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New GFS EDMF + variable alpha + </a:t>
            </a:r>
            <a:r>
              <a:rPr lang="en-US" dirty="0" err="1" smtClean="0"/>
              <a:t>Nocld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88119" y="0"/>
            <a:ext cx="190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T=108h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    Ku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09600"/>
            <a:ext cx="3709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29935"/>
            <a:ext cx="373828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46" y="3729935"/>
            <a:ext cx="361676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372399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62387" y="164068"/>
            <a:ext cx="23234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H215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48974" y="152400"/>
            <a:ext cx="23234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New GFS EDMF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3352800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New GFS EDMF + variable alpha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3352800"/>
            <a:ext cx="426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New GFS EDMF + variable alpha + </a:t>
            </a:r>
            <a:r>
              <a:rPr lang="en-US" dirty="0" err="1" smtClean="0"/>
              <a:t>Nocld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88119" y="0"/>
            <a:ext cx="190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T=108h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    </a:t>
            </a:r>
            <a:r>
              <a:rPr lang="en-US" sz="4000" dirty="0" err="1" smtClean="0">
                <a:solidFill>
                  <a:srgbClr val="FF0000"/>
                </a:solidFill>
              </a:rPr>
              <a:t>Wup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08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85800"/>
            <a:ext cx="345112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34393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887" y="3886200"/>
            <a:ext cx="344336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61" y="709681"/>
            <a:ext cx="345985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62387" y="164068"/>
            <a:ext cx="23234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H215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48974" y="152400"/>
            <a:ext cx="23234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New GFS EDMF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3505200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New GFS EDMF + variable alpha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3440668"/>
            <a:ext cx="426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New GFS EDMF + variable alpha + </a:t>
            </a:r>
            <a:r>
              <a:rPr lang="en-US" dirty="0" err="1" smtClean="0"/>
              <a:t>Nocld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88119" y="0"/>
            <a:ext cx="190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T=108h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    </a:t>
            </a:r>
            <a:r>
              <a:rPr lang="en-US" sz="4000" dirty="0" err="1" smtClean="0">
                <a:solidFill>
                  <a:srgbClr val="FF0000"/>
                </a:solidFill>
              </a:rPr>
              <a:t>Vt</a:t>
            </a:r>
            <a:endParaRPr lang="en-US" sz="4000" dirty="0" smtClean="0">
              <a:solidFill>
                <a:srgbClr val="FF0000"/>
              </a:solidFill>
            </a:endParaRPr>
          </a:p>
          <a:p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   </a:t>
            </a:r>
            <a:r>
              <a:rPr lang="en-US" sz="4000" dirty="0" err="1" smtClean="0">
                <a:solidFill>
                  <a:srgbClr val="FF0000"/>
                </a:solidFill>
              </a:rPr>
              <a:t>Vr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7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762000"/>
            <a:ext cx="7620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Summary for idealized case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Run with New PBL scheme tends to give weak intensity </a:t>
            </a:r>
          </a:p>
          <a:p>
            <a:pPr marL="285750" indent="-285750">
              <a:buFontTx/>
              <a:buChar char="-"/>
            </a:pP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Run with New PBL scheme + adjustment of K,  intensity gets stronger</a:t>
            </a:r>
          </a:p>
          <a:p>
            <a:pPr marL="285750" indent="-285750">
              <a:buFontTx/>
              <a:buChar char="-"/>
            </a:pP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Run with New PBL scheme shows multiple bands of </a:t>
            </a:r>
            <a:r>
              <a:rPr lang="en-US" sz="2400" dirty="0" err="1" smtClean="0"/>
              <a:t>Wup</a:t>
            </a:r>
            <a:r>
              <a:rPr lang="en-US" sz="2400" dirty="0" smtClean="0"/>
              <a:t> more clearly</a:t>
            </a:r>
          </a:p>
          <a:p>
            <a:pPr marL="285750" indent="-285750">
              <a:buFontTx/>
              <a:buChar char="-"/>
            </a:pP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Need to look at more about indirect impacts, e.g., precipitation, latent heating,….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9084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305800" cy="1143000"/>
          </a:xfrm>
        </p:spPr>
        <p:txBody>
          <a:bodyPr/>
          <a:lstStyle/>
          <a:p>
            <a:pPr algn="ctr"/>
            <a:r>
              <a:rPr lang="en-US" dirty="0" smtClean="0"/>
              <a:t>Real case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6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4600" y="7620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Katrina experiment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075425"/>
              </p:ext>
            </p:extLst>
          </p:nvPr>
        </p:nvGraphicFramePr>
        <p:xfrm>
          <a:off x="533400" y="2057400"/>
          <a:ext cx="8229600" cy="2667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75657"/>
                <a:gridCol w="2603241"/>
                <a:gridCol w="4450702"/>
              </a:tblGrid>
              <a:tr h="4364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Legend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</a:t>
                      </a:r>
                      <a:endParaRPr lang="en-US" dirty="0"/>
                    </a:p>
                  </a:txBody>
                  <a:tcPr/>
                </a:tc>
              </a:tr>
              <a:tr h="436418">
                <a:tc>
                  <a:txBody>
                    <a:bodyPr/>
                    <a:lstStyle/>
                    <a:p>
                      <a:r>
                        <a:rPr lang="en-US" dirty="0" smtClean="0"/>
                        <a:t>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H215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 Operational HWRF</a:t>
                      </a:r>
                      <a:r>
                        <a:rPr lang="en-US" baseline="0" dirty="0" smtClean="0"/>
                        <a:t> system</a:t>
                      </a:r>
                      <a:endParaRPr lang="en-US" dirty="0"/>
                    </a:p>
                  </a:txBody>
                  <a:tcPr/>
                </a:tc>
              </a:tr>
              <a:tr h="678873">
                <a:tc>
                  <a:txBody>
                    <a:bodyPr/>
                    <a:lstStyle/>
                    <a:p>
                      <a:r>
                        <a:rPr lang="en-US" dirty="0" smtClean="0"/>
                        <a:t>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H215-edmf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As (1), but use</a:t>
                      </a:r>
                      <a:r>
                        <a:rPr lang="en-US" baseline="0" dirty="0" smtClean="0"/>
                        <a:t> gfs </a:t>
                      </a:r>
                      <a:r>
                        <a:rPr lang="en-US" baseline="0" dirty="0" err="1" smtClean="0"/>
                        <a:t>edmf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pbl</a:t>
                      </a:r>
                      <a:r>
                        <a:rPr lang="en-US" baseline="0" dirty="0" smtClean="0"/>
                        <a:t> scheme</a:t>
                      </a:r>
                      <a:r>
                        <a:rPr lang="en-US" dirty="0" smtClean="0"/>
                        <a:t>(50% dissipation heating )</a:t>
                      </a:r>
                    </a:p>
                  </a:txBody>
                  <a:tcPr/>
                </a:tc>
              </a:tr>
              <a:tr h="678873">
                <a:tc>
                  <a:txBody>
                    <a:bodyPr/>
                    <a:lstStyle/>
                    <a:p>
                      <a:r>
                        <a:rPr lang="en-US" dirty="0" smtClean="0"/>
                        <a:t>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H215-edmf-0.7dis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As (1), but use</a:t>
                      </a:r>
                      <a:r>
                        <a:rPr lang="en-US" baseline="0" dirty="0" smtClean="0"/>
                        <a:t> gfs </a:t>
                      </a:r>
                      <a:r>
                        <a:rPr lang="en-US" baseline="0" dirty="0" err="1" smtClean="0"/>
                        <a:t>edmf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pbl</a:t>
                      </a:r>
                      <a:r>
                        <a:rPr lang="en-US" baseline="0" dirty="0" smtClean="0"/>
                        <a:t> scheme</a:t>
                      </a:r>
                      <a:r>
                        <a:rPr lang="en-US" dirty="0" smtClean="0"/>
                        <a:t>(70% dissipation heating )</a:t>
                      </a:r>
                    </a:p>
                  </a:txBody>
                  <a:tcPr/>
                </a:tc>
              </a:tr>
              <a:tr h="436418">
                <a:tc>
                  <a:txBody>
                    <a:bodyPr/>
                    <a:lstStyle/>
                    <a:p>
                      <a:r>
                        <a:rPr lang="en-US" dirty="0" smtClean="0"/>
                        <a:t>(4)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H215-edmf-alpha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 (2) but use variable</a:t>
                      </a:r>
                      <a:r>
                        <a:rPr lang="en-US" baseline="0" dirty="0" smtClean="0"/>
                        <a:t> alpha to adjust 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96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AutoShape 2" descr="ftp://ftp.emc.ncep.noaa.gov/mmb/wd20ww/cp-tmp/h215_katrina12l.2005082618.png"/>
          <p:cNvSpPr>
            <a:spLocks noChangeAspect="1" noChangeArrowheads="1"/>
          </p:cNvSpPr>
          <p:nvPr/>
        </p:nvSpPr>
        <p:spPr bwMode="auto">
          <a:xfrm>
            <a:off x="155575" y="-3062288"/>
            <a:ext cx="7981950" cy="639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97" y="120098"/>
            <a:ext cx="7850878" cy="628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30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2440"/>
            <a:ext cx="2743200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06040"/>
            <a:ext cx="2743200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63440"/>
            <a:ext cx="2743200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6240"/>
            <a:ext cx="2743200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06040"/>
            <a:ext cx="2743200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63440"/>
            <a:ext cx="2743200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34440"/>
            <a:ext cx="2743200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06240"/>
            <a:ext cx="2743200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-152400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</a:rPr>
              <a:t>H215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-152400"/>
            <a:ext cx="3504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</a:rPr>
              <a:t>H215-edmf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123444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Total Ku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1468" y="342952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PBLH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30424" y="543153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10m wind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6154" y="874252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PBL mixing 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6154" y="3962400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Scu</a:t>
            </a:r>
            <a:r>
              <a:rPr lang="en-US" dirty="0" smtClean="0">
                <a:solidFill>
                  <a:prstClr val="black"/>
                </a:solidFill>
              </a:rPr>
              <a:t> mixing 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Plus 8"/>
          <p:cNvSpPr/>
          <p:nvPr/>
        </p:nvSpPr>
        <p:spPr>
          <a:xfrm>
            <a:off x="7543800" y="3429524"/>
            <a:ext cx="685800" cy="53287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Equal 9"/>
          <p:cNvSpPr/>
          <p:nvPr/>
        </p:nvSpPr>
        <p:spPr>
          <a:xfrm rot="1913450">
            <a:off x="6172200" y="1058918"/>
            <a:ext cx="457200" cy="51080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0" y="624840"/>
            <a:ext cx="2919824" cy="5928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4" descr="ftp://ftp.emc.ncep.noaa.gov/mmb/wd20ww/cp-tmp/2005082618_edmf-alpha_run/pbl066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2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7170" name="Picture 2" descr="C:\Users\WEIGUO~1.WAN\AppData\Local\Temp\1\pbl_height_Katrina_JunZhang_forZhanandWeigu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" r="8822"/>
          <a:stretch/>
        </p:blipFill>
        <p:spPr bwMode="auto">
          <a:xfrm>
            <a:off x="152400" y="914400"/>
            <a:ext cx="7156174" cy="577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70374" y="646879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HRD, J Zhang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420997"/>
            <a:ext cx="1676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H215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793974" y="420997"/>
            <a:ext cx="251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H215 -</a:t>
            </a:r>
            <a:r>
              <a:rPr lang="en-US" sz="2800" dirty="0" err="1" smtClean="0"/>
              <a:t>edmf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82487" y="3429000"/>
            <a:ext cx="3048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H215 –</a:t>
            </a:r>
            <a:r>
              <a:rPr lang="en-US" sz="2800" dirty="0" err="1" smtClean="0"/>
              <a:t>edmf</a:t>
            </a:r>
            <a:r>
              <a:rPr lang="en-US" sz="2800" dirty="0" smtClean="0"/>
              <a:t>-alpha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3429000"/>
            <a:ext cx="4038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H215 –</a:t>
            </a:r>
            <a:r>
              <a:rPr lang="en-US" sz="2800" dirty="0" err="1" smtClean="0"/>
              <a:t>edmf</a:t>
            </a:r>
            <a:r>
              <a:rPr lang="en-US" sz="2800" dirty="0" smtClean="0"/>
              <a:t>-alpha-</a:t>
            </a:r>
            <a:r>
              <a:rPr lang="en-US" sz="2800" dirty="0" err="1" smtClean="0"/>
              <a:t>Nocld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543800" y="838200"/>
            <a:ext cx="137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Radial </a:t>
            </a:r>
          </a:p>
          <a:p>
            <a:r>
              <a:rPr lang="en-US" sz="2800" dirty="0" smtClean="0"/>
              <a:t>Wind</a:t>
            </a:r>
          </a:p>
          <a:p>
            <a:endParaRPr lang="en-US" sz="2800" dirty="0"/>
          </a:p>
          <a:p>
            <a:r>
              <a:rPr lang="en-US" sz="2800" dirty="0" smtClean="0"/>
              <a:t>PBL 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15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381000"/>
            <a:ext cx="81534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Retrospective runs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/>
          </a:p>
          <a:p>
            <a:r>
              <a:rPr lang="en-US" sz="2800" dirty="0" smtClean="0"/>
              <a:t>Storms</a:t>
            </a:r>
          </a:p>
          <a:p>
            <a:r>
              <a:rPr lang="en-US" sz="2800" dirty="0" smtClean="0"/>
              <a:t>2014:   6L, 7L, 8L, 9L</a:t>
            </a:r>
          </a:p>
          <a:p>
            <a:r>
              <a:rPr lang="en-US" sz="2800" dirty="0" smtClean="0"/>
              <a:t>2015:   4L, 5L, 6L, 7L, 8L, 9L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2E,  3E,  4E,  5E, 9E, 10E,…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102310"/>
              </p:ext>
            </p:extLst>
          </p:nvPr>
        </p:nvGraphicFramePr>
        <p:xfrm>
          <a:off x="381000" y="3352800"/>
          <a:ext cx="8001000" cy="325305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60120"/>
                <a:gridCol w="1680210"/>
                <a:gridCol w="5360670"/>
              </a:tblGrid>
              <a:tr h="362976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Legend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What</a:t>
                      </a:r>
                      <a:endParaRPr lang="en-US" sz="2800" dirty="0"/>
                    </a:p>
                  </a:txBody>
                  <a:tcPr/>
                </a:tc>
              </a:tr>
              <a:tr h="62650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(1)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HY15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Operational HWRF system</a:t>
                      </a:r>
                      <a:endParaRPr lang="en-US" sz="2800" dirty="0"/>
                    </a:p>
                  </a:txBody>
                  <a:tcPr/>
                </a:tc>
              </a:tr>
              <a:tr h="8950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(2)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EDMF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As (1), but use GFS EDMF PBL scheme</a:t>
                      </a:r>
                      <a:endParaRPr lang="en-US" sz="2800" dirty="0"/>
                    </a:p>
                  </a:txBody>
                  <a:tcPr/>
                </a:tc>
              </a:tr>
              <a:tr h="116351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(3)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EDM1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As (2), but use variable alpha over D03, D02,</a:t>
                      </a:r>
                      <a:r>
                        <a:rPr lang="en-US" sz="2800" baseline="0" dirty="0" smtClean="0"/>
                        <a:t>  No alpha over D01</a:t>
                      </a:r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06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Compared with old gfs PBL scheme (in </a:t>
            </a:r>
            <a:r>
              <a:rPr lang="en-US" sz="2800" dirty="0" err="1" smtClean="0"/>
              <a:t>hwrf</a:t>
            </a:r>
            <a:r>
              <a:rPr lang="en-US" sz="2800" dirty="0" smtClean="0"/>
              <a:t>),  the new version differs mainly in three aspects 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892325"/>
              </p:ext>
            </p:extLst>
          </p:nvPr>
        </p:nvGraphicFramePr>
        <p:xfrm>
          <a:off x="723900" y="1905000"/>
          <a:ext cx="7581900" cy="4035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743200"/>
                <a:gridCol w="2628900"/>
              </a:tblGrid>
              <a:tr h="2860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</a:t>
                      </a:r>
                      <a:endParaRPr lang="en-US" dirty="0"/>
                    </a:p>
                  </a:txBody>
                  <a:tcPr/>
                </a:tc>
              </a:tr>
              <a:tr h="1152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Treatment of  large nonlocal eddies</a:t>
                      </a:r>
                    </a:p>
                    <a:p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dirty="0" smtClean="0">
                          <a:solidFill>
                            <a:srgbClr val="FF0000"/>
                          </a:solidFill>
                        </a:rPr>
                        <a:t>Counter-gradient method </a:t>
                      </a:r>
                      <a:r>
                        <a:rPr lang="en-US" sz="1800" u="none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u="none" dirty="0" smtClean="0">
                          <a:solidFill>
                            <a:schemeClr val="tx1"/>
                          </a:solidFill>
                        </a:rPr>
                        <a:t>all unstable conditions</a:t>
                      </a:r>
                      <a:endParaRPr lang="en-US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dirty="0" smtClean="0">
                          <a:solidFill>
                            <a:srgbClr val="FF0000"/>
                          </a:solidFill>
                        </a:rPr>
                        <a:t>Mass flux method </a:t>
                      </a:r>
                      <a:r>
                        <a:rPr lang="en-US" sz="1800" dirty="0" smtClean="0"/>
                        <a:t> very unstable conditions</a:t>
                      </a:r>
                    </a:p>
                    <a:p>
                      <a:r>
                        <a:rPr lang="en-US" sz="1800" u="sng" dirty="0" smtClean="0">
                          <a:solidFill>
                            <a:srgbClr val="FF0000"/>
                          </a:solidFill>
                        </a:rPr>
                        <a:t>Counter-gradient method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smtClean="0"/>
                        <a:t>weakly unstable conditions</a:t>
                      </a:r>
                    </a:p>
                  </a:txBody>
                  <a:tcPr/>
                </a:tc>
              </a:tr>
              <a:tr h="743224"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Critical</a:t>
                      </a:r>
                      <a:r>
                        <a:rPr lang="en-US" u="none" baseline="0" dirty="0" smtClean="0"/>
                        <a:t> </a:t>
                      </a:r>
                      <a:r>
                        <a:rPr lang="en-US" u="none" baseline="0" dirty="0" err="1" smtClean="0"/>
                        <a:t>Ri</a:t>
                      </a:r>
                      <a:r>
                        <a:rPr lang="en-US" u="none" baseline="0" dirty="0" smtClean="0"/>
                        <a:t># estimating PBL H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Variable  </a:t>
                      </a:r>
                      <a:r>
                        <a:rPr lang="en-US" u="none" dirty="0" err="1" smtClean="0"/>
                        <a:t>Ri</a:t>
                      </a:r>
                      <a:r>
                        <a:rPr lang="en-US" u="none" baseline="0" dirty="0" smtClean="0"/>
                        <a:t> # all conditions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Variable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Ri</a:t>
                      </a:r>
                      <a:r>
                        <a:rPr lang="en-US" sz="1800" baseline="0" dirty="0" smtClean="0"/>
                        <a:t># only under stable conditions</a:t>
                      </a:r>
                      <a:endParaRPr lang="en-US" sz="1800" dirty="0" smtClean="0"/>
                    </a:p>
                  </a:txBody>
                  <a:tcPr/>
                </a:tc>
              </a:tr>
              <a:tr h="1152367"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Dissipation Heating</a:t>
                      </a:r>
                    </a:p>
                    <a:p>
                      <a:endParaRPr lang="en-US" u="none" dirty="0" smtClean="0"/>
                    </a:p>
                    <a:p>
                      <a:r>
                        <a:rPr lang="en-US" u="none" dirty="0" smtClean="0"/>
                        <a:t>Enhanced K due to instability PBL cloud layer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 Somewhat</a:t>
                      </a:r>
                    </a:p>
                    <a:p>
                      <a:r>
                        <a:rPr lang="en-US" u="none" dirty="0" smtClean="0"/>
                        <a:t> Outside the scheme</a:t>
                      </a:r>
                      <a:endParaRPr lang="en-US" u="none" dirty="0" smtClean="0"/>
                    </a:p>
                    <a:p>
                      <a:endParaRPr lang="en-US" u="none" dirty="0" smtClean="0"/>
                    </a:p>
                    <a:p>
                      <a:r>
                        <a:rPr lang="en-US" u="none" dirty="0" smtClean="0"/>
                        <a:t>None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 the scheme.</a:t>
                      </a:r>
                    </a:p>
                    <a:p>
                      <a:r>
                        <a:rPr lang="en-US" sz="1800" dirty="0" smtClean="0"/>
                        <a:t>TKE </a:t>
                      </a:r>
                      <a:r>
                        <a:rPr lang="en-US" sz="1800" dirty="0" smtClean="0"/>
                        <a:t>budget eqn.</a:t>
                      </a:r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Yes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2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AutoShape 2" descr="ftp://ftp.emc.ncep.noaa.gov/mmb/wd20ww/cp-tmp/edmf-exp/fig_ALAL1415_tke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4572000" cy="330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"/>
            <a:ext cx="4572000" cy="330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6" y="3521252"/>
            <a:ext cx="4572000" cy="330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4218057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ATL  </a:t>
            </a:r>
            <a:r>
              <a:rPr lang="en-US" sz="3200" dirty="0" smtClean="0"/>
              <a:t>verification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5173703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Track:  similar &lt; 48hr</a:t>
            </a:r>
          </a:p>
          <a:p>
            <a:r>
              <a:rPr lang="en-US" dirty="0"/>
              <a:t> </a:t>
            </a:r>
            <a:r>
              <a:rPr lang="en-US" dirty="0" smtClean="0"/>
              <a:t>           EDMF/1 degrade d &gt; 72hr</a:t>
            </a:r>
          </a:p>
          <a:p>
            <a:r>
              <a:rPr lang="en-US" dirty="0" smtClean="0"/>
              <a:t>Intensity:  EDM1 better than EDMF</a:t>
            </a:r>
          </a:p>
          <a:p>
            <a:r>
              <a:rPr lang="en-US" dirty="0"/>
              <a:t> </a:t>
            </a:r>
            <a:r>
              <a:rPr lang="en-US" dirty="0" smtClean="0"/>
              <a:t>              Similar to HY15 &lt; 48hr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8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4572000" cy="330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648" y="228599"/>
            <a:ext cx="4572000" cy="330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8953"/>
            <a:ext cx="4572000" cy="330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60795" y="4240359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EP  </a:t>
            </a:r>
            <a:r>
              <a:rPr lang="en-US" sz="3200" dirty="0" smtClean="0"/>
              <a:t>verification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5173703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Track:  similar &lt; 48hr</a:t>
            </a:r>
          </a:p>
          <a:p>
            <a:r>
              <a:rPr lang="en-US" dirty="0"/>
              <a:t> </a:t>
            </a:r>
            <a:r>
              <a:rPr lang="en-US" dirty="0" smtClean="0"/>
              <a:t>           better afterwards</a:t>
            </a:r>
          </a:p>
          <a:p>
            <a:r>
              <a:rPr lang="en-US" dirty="0" smtClean="0"/>
              <a:t>Intensity:  EDM1 better than EDMF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Weaker than HY15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3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9549"/>
            <a:ext cx="8229600" cy="590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34200" y="44196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Strong Storm</a:t>
            </a:r>
          </a:p>
          <a:p>
            <a:r>
              <a:rPr lang="en-US" dirty="0" smtClean="0"/>
              <a:t>V worse</a:t>
            </a:r>
          </a:p>
          <a:p>
            <a:r>
              <a:rPr lang="en-US" dirty="0" smtClean="0"/>
              <a:t>Alpha helps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1524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 Strong storm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61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169"/>
            <a:ext cx="8229600" cy="605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91400" y="4582773"/>
            <a:ext cx="152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Strong Storm</a:t>
            </a:r>
          </a:p>
          <a:p>
            <a:endParaRPr lang="en-US" dirty="0"/>
          </a:p>
          <a:p>
            <a:r>
              <a:rPr lang="en-US" dirty="0" smtClean="0"/>
              <a:t>Neutral track, maybe slightly </a:t>
            </a:r>
            <a:r>
              <a:rPr lang="en-US" dirty="0" smtClean="0"/>
              <a:t>better&lt;48hr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1524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 Strong storm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17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229600" cy="594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4200" y="4419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Weak AL Storm</a:t>
            </a:r>
          </a:p>
          <a:p>
            <a:r>
              <a:rPr lang="en-US" dirty="0" smtClean="0"/>
              <a:t>Better Vmax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1524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 Weak storm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6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4920"/>
            <a:ext cx="8229600" cy="597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4200" y="4419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Weak AL Storm</a:t>
            </a:r>
          </a:p>
          <a:p>
            <a:r>
              <a:rPr lang="en-US" dirty="0" smtClean="0"/>
              <a:t>Better track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1524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 Weak storm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71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229600" cy="594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80446" y="41148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Strong Storm</a:t>
            </a:r>
          </a:p>
          <a:p>
            <a:r>
              <a:rPr lang="en-US" dirty="0" smtClean="0"/>
              <a:t>Weak </a:t>
            </a:r>
            <a:r>
              <a:rPr lang="en-US" dirty="0" smtClean="0"/>
              <a:t>V</a:t>
            </a:r>
          </a:p>
          <a:p>
            <a:r>
              <a:rPr lang="en-US" dirty="0" smtClean="0"/>
              <a:t>Alpha helps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1524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EP Strong storm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25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229600" cy="594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2800" y="5029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Strong EP Storm</a:t>
            </a:r>
          </a:p>
          <a:p>
            <a:r>
              <a:rPr lang="en-US" dirty="0" smtClean="0"/>
              <a:t>Better track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1524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EP Strong storm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10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5948"/>
            <a:ext cx="8229600" cy="595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4200" y="4419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Weak EP Storm</a:t>
            </a:r>
          </a:p>
          <a:p>
            <a:r>
              <a:rPr lang="en-US" dirty="0" smtClean="0"/>
              <a:t>Neutral Vmax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1524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EP Weak storm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3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6968"/>
            <a:ext cx="8229600" cy="616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4200" y="5181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Weak EP Storm</a:t>
            </a:r>
          </a:p>
          <a:p>
            <a:r>
              <a:rPr lang="en-US" dirty="0" smtClean="0"/>
              <a:t>Neutral track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13082" y="762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EP weak storm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24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428128"/>
              </p:ext>
            </p:extLst>
          </p:nvPr>
        </p:nvGraphicFramePr>
        <p:xfrm>
          <a:off x="1066800" y="1371600"/>
          <a:ext cx="5722782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7" name="Equation" r:id="rId3" imgW="2031840" imgH="241200" progId="Equation.3">
                  <p:embed/>
                </p:oleObj>
              </mc:Choice>
              <mc:Fallback>
                <p:oleObj name="Equation" r:id="rId3" imgW="2031840" imgH="241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371600"/>
                        <a:ext cx="5722782" cy="592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68543"/>
              </p:ext>
            </p:extLst>
          </p:nvPr>
        </p:nvGraphicFramePr>
        <p:xfrm>
          <a:off x="2438400" y="2057400"/>
          <a:ext cx="1219200" cy="996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8" name="Equation" r:id="rId5" imgW="482400" imgH="419040" progId="Equation.3">
                  <p:embed/>
                </p:oleObj>
              </mc:Choice>
              <mc:Fallback>
                <p:oleObj name="Equation" r:id="rId5" imgW="48240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38400" y="2057400"/>
                        <a:ext cx="1219200" cy="996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33800" y="2378498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eorgia"/>
              </a:rPr>
              <a:t>+</a:t>
            </a:r>
            <a:r>
              <a:rPr lang="en-US" sz="2800" dirty="0" smtClean="0">
                <a:latin typeface="Georgia"/>
              </a:rPr>
              <a:t> </a:t>
            </a:r>
            <a:r>
              <a:rPr lang="en-US" sz="2800" i="1" dirty="0" smtClean="0"/>
              <a:t>K</a:t>
            </a:r>
            <a:r>
              <a:rPr lang="en-US" sz="2800" dirty="0" smtClean="0"/>
              <a:t> </a:t>
            </a:r>
            <a:r>
              <a:rPr lang="el-GR" sz="2800" dirty="0" smtClean="0">
                <a:latin typeface="Georgia"/>
              </a:rPr>
              <a:t>γ</a:t>
            </a:r>
            <a:endParaRPr lang="en-US" sz="2800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51054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078174"/>
              </p:ext>
            </p:extLst>
          </p:nvPr>
        </p:nvGraphicFramePr>
        <p:xfrm>
          <a:off x="1066800" y="2211156"/>
          <a:ext cx="127317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9" name="Equation" r:id="rId8" imgW="444240" imgH="241200" progId="Equation.3">
                  <p:embed/>
                </p:oleObj>
              </mc:Choice>
              <mc:Fallback>
                <p:oleObj name="Equation" r:id="rId8" imgW="4442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66800" y="2211156"/>
                        <a:ext cx="1273175" cy="690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6000" y="2302298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Old PBL scheme</a:t>
            </a:r>
            <a:endParaRPr lang="en-US" sz="28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6092952" y="41910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U</a:t>
            </a:r>
            <a:r>
              <a:rPr lang="en-US" sz="2800" u="sng" dirty="0" smtClean="0"/>
              <a:t>pdated PBL scheme</a:t>
            </a:r>
            <a:endParaRPr lang="en-US" sz="2800" u="sng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892" y="3048000"/>
            <a:ext cx="1748708" cy="950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45107"/>
            <a:ext cx="2971800" cy="69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807557"/>
            <a:ext cx="2362200" cy="73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807557"/>
            <a:ext cx="2133600" cy="71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574036" y="304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Formulations </a:t>
            </a:r>
            <a:endParaRPr lang="en-US" sz="36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143000" y="3962400"/>
            <a:ext cx="739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33400" y="16002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0" y="3200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Counter-gradient term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993636" y="5257801"/>
            <a:ext cx="184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Mass flux term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5698236" y="4876800"/>
            <a:ext cx="1159764" cy="56029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860036" y="2667000"/>
            <a:ext cx="1159764" cy="56029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1000" y="1963737"/>
            <a:ext cx="8607552" cy="45769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958565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PBL scheme is designed for estimating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513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HWRF with new </a:t>
            </a:r>
            <a:r>
              <a:rPr lang="en-US" dirty="0" smtClean="0"/>
              <a:t>GFS PBL </a:t>
            </a:r>
            <a:r>
              <a:rPr lang="en-US" dirty="0" smtClean="0"/>
              <a:t>tends to give </a:t>
            </a:r>
            <a:r>
              <a:rPr lang="en-US" dirty="0" smtClean="0"/>
              <a:t>weaker intensity, particularly for strong storm.</a:t>
            </a:r>
          </a:p>
          <a:p>
            <a:r>
              <a:rPr lang="en-US" dirty="0" smtClean="0"/>
              <a:t>May give better results for weak storms.  Track is slightly better.</a:t>
            </a:r>
          </a:p>
          <a:p>
            <a:r>
              <a:rPr lang="en-US" dirty="0" smtClean="0"/>
              <a:t>It is necessary to introduce K or PBLH adjustment based on </a:t>
            </a:r>
            <a:r>
              <a:rPr lang="en-US" dirty="0" smtClean="0"/>
              <a:t>observations</a:t>
            </a:r>
            <a:endParaRPr lang="en-US" dirty="0" smtClean="0"/>
          </a:p>
          <a:p>
            <a:r>
              <a:rPr lang="en-US" dirty="0" smtClean="0"/>
              <a:t>With alpha adjustment, the new scheme can give similar results to H215</a:t>
            </a:r>
            <a:r>
              <a:rPr lang="en-US" dirty="0" smtClean="0"/>
              <a:t>.</a:t>
            </a:r>
          </a:p>
          <a:p>
            <a:r>
              <a:rPr lang="en-US" dirty="0" smtClean="0"/>
              <a:t>HWRF with new PBL </a:t>
            </a:r>
            <a:r>
              <a:rPr lang="en-US" dirty="0" err="1" smtClean="0"/>
              <a:t>scheme+K</a:t>
            </a:r>
            <a:r>
              <a:rPr lang="en-US" dirty="0" smtClean="0"/>
              <a:t> adjustment tends to give multiple bands of </a:t>
            </a:r>
            <a:r>
              <a:rPr lang="en-US" dirty="0" err="1" smtClean="0"/>
              <a:t>Wup</a:t>
            </a:r>
            <a:r>
              <a:rPr lang="en-US" dirty="0" smtClean="0"/>
              <a:t>.</a:t>
            </a:r>
          </a:p>
          <a:p>
            <a:r>
              <a:rPr lang="en-US" dirty="0" smtClean="0"/>
              <a:t>Need to look at other variables (e.g., precipitation, …clouds..) to see indirect impacts.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2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146" name="Picture 2" descr="C:\Users\WEIGUO~1.WAN\AppData\Local\Temp\1\hvtmax_hinflow_idealized_JunZhang_forLin_Zhan_and_Weigu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01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2860356" cy="96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50944"/>
            <a:ext cx="2395538" cy="130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50" y="5257800"/>
            <a:ext cx="2776311" cy="105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3333914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908" y="2790824"/>
            <a:ext cx="4086092" cy="9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15740"/>
            <a:ext cx="3093720" cy="9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212080"/>
            <a:ext cx="2856942" cy="9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11933"/>
            <a:ext cx="1901776" cy="96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56" y="3043428"/>
            <a:ext cx="2991143" cy="9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5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2410968" cy="9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28085"/>
            <a:ext cx="4194208" cy="9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5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33" y="4831080"/>
            <a:ext cx="3030967" cy="9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33" y="5887413"/>
            <a:ext cx="2481834" cy="81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538" y="2819400"/>
            <a:ext cx="2858262" cy="108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066" y="1775460"/>
            <a:ext cx="2410968" cy="9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1066799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</a:rPr>
              <a:t> </a:t>
            </a:r>
            <a:r>
              <a:rPr lang="en-US" sz="2800" dirty="0" smtClean="0"/>
              <a:t>Turbulent eddy diffusivity , </a:t>
            </a:r>
            <a:r>
              <a:rPr lang="en-US" sz="3200" i="1" dirty="0" smtClean="0"/>
              <a:t>K</a:t>
            </a:r>
            <a:endParaRPr lang="en-US" sz="32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1981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Stable conditions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3048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</a:t>
            </a:r>
            <a:r>
              <a:rPr lang="en-US" sz="2400" dirty="0" smtClean="0"/>
              <a:t>nstable conditions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38100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</a:rPr>
              <a:t> </a:t>
            </a:r>
            <a:r>
              <a:rPr lang="en-US" sz="2800" dirty="0" smtClean="0"/>
              <a:t>PBL height, </a:t>
            </a:r>
            <a:r>
              <a:rPr lang="en-US" sz="3200" i="1" dirty="0"/>
              <a:t>h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897880"/>
            <a:ext cx="3195587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33400" y="1295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3400" y="40386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76900" y="49485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Critical </a:t>
            </a:r>
            <a:r>
              <a:rPr lang="en-US" sz="2400" dirty="0" err="1" smtClean="0"/>
              <a:t>Ri</a:t>
            </a:r>
            <a:r>
              <a:rPr lang="en-US" sz="2400" dirty="0" smtClean="0"/>
              <a:t> #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181600" y="5338465"/>
            <a:ext cx="495300" cy="60513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1" y="4394775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Calculate </a:t>
            </a:r>
            <a:r>
              <a:rPr lang="en-US" sz="2400" dirty="0" err="1" smtClean="0"/>
              <a:t>Ri</a:t>
            </a:r>
            <a:r>
              <a:rPr lang="en-US" sz="2400" dirty="0" smtClean="0"/>
              <a:t># between surface and a level, till </a:t>
            </a:r>
            <a:r>
              <a:rPr lang="en-US" sz="2400" dirty="0" err="1" smtClean="0"/>
              <a:t>Ri</a:t>
            </a:r>
            <a:r>
              <a:rPr lang="en-US" sz="2400" dirty="0" smtClean="0"/>
              <a:t>=</a:t>
            </a:r>
            <a:r>
              <a:rPr lang="en-US" sz="2400" dirty="0" err="1" smtClean="0"/>
              <a:t>Rbcr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61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11430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24" y="1524000"/>
            <a:ext cx="144897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56" y="2514600"/>
            <a:ext cx="2278966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1456" y="990600"/>
            <a:ext cx="3285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Dissipation heating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32882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Buoyance        Wind shear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81456" y="4124980"/>
            <a:ext cx="6181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loud-top </a:t>
            </a:r>
            <a:r>
              <a:rPr lang="en-US" sz="2800" dirty="0"/>
              <a:t>driven </a:t>
            </a:r>
            <a:r>
              <a:rPr lang="en-US" sz="2800" dirty="0" smtClean="0"/>
              <a:t>diffusion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33400" y="42672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8200" y="4800600"/>
            <a:ext cx="708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If </a:t>
            </a:r>
            <a:r>
              <a:rPr lang="en-US" dirty="0"/>
              <a:t>the condition for cloud-top instability is met</a:t>
            </a:r>
            <a:r>
              <a:rPr lang="en-US" dirty="0" smtClean="0"/>
              <a:t>, increase </a:t>
            </a:r>
            <a:r>
              <a:rPr lang="en-US" dirty="0"/>
              <a:t>entrainment flux at cloud </a:t>
            </a:r>
            <a:r>
              <a:rPr lang="en-US" dirty="0" smtClean="0"/>
              <a:t>top</a:t>
            </a:r>
          </a:p>
          <a:p>
            <a:endParaRPr lang="en-US" dirty="0"/>
          </a:p>
          <a:p>
            <a:r>
              <a:rPr lang="en-US" sz="2800" dirty="0" smtClean="0"/>
              <a:t>Total K = PBL mixing K  + </a:t>
            </a:r>
            <a:r>
              <a:rPr lang="en-US" sz="2800" dirty="0" err="1" smtClean="0"/>
              <a:t>Cld</a:t>
            </a:r>
            <a:r>
              <a:rPr lang="en-US" sz="2800" dirty="0" smtClean="0"/>
              <a:t> K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4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33400"/>
            <a:ext cx="7737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Application to hurricane simulations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209" y="1295400"/>
            <a:ext cx="78867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70C0"/>
                </a:solidFill>
              </a:rPr>
              <a:t>Issues: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Compared with </a:t>
            </a:r>
            <a:r>
              <a:rPr lang="en-US" sz="2400" dirty="0" err="1" smtClean="0">
                <a:solidFill>
                  <a:prstClr val="black"/>
                </a:solidFill>
              </a:rPr>
              <a:t>obs</a:t>
            </a:r>
            <a:r>
              <a:rPr lang="en-US" sz="2400" dirty="0" smtClean="0">
                <a:solidFill>
                  <a:prstClr val="black"/>
                </a:solidFill>
              </a:rPr>
              <a:t>-derived, </a:t>
            </a:r>
            <a:r>
              <a:rPr lang="en-US" sz="2400" dirty="0" smtClean="0">
                <a:solidFill>
                  <a:prstClr val="black"/>
                </a:solidFill>
              </a:rPr>
              <a:t>it has been found that regular GFS PBL scheme gives,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    - K is too big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    - PBL Height is too high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FF0000"/>
                </a:solidFill>
              </a:rPr>
              <a:t>Treatments</a:t>
            </a:r>
            <a:r>
              <a:rPr lang="en-US" sz="2800" dirty="0" smtClean="0">
                <a:solidFill>
                  <a:prstClr val="black"/>
                </a:solidFill>
              </a:rPr>
              <a:t>: 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     - Introduced a fixed alpha to limit K based on </a:t>
            </a:r>
            <a:r>
              <a:rPr lang="en-US" sz="2400" dirty="0" err="1" smtClean="0">
                <a:solidFill>
                  <a:prstClr val="black"/>
                </a:solidFill>
              </a:rPr>
              <a:t>obs</a:t>
            </a:r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     - Adjust K so that max K is not larger than U/0.6 at ~ 500 meter. 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     - Variable critical </a:t>
            </a:r>
            <a:r>
              <a:rPr lang="en-US" sz="2400" dirty="0" err="1" smtClean="0">
                <a:solidFill>
                  <a:prstClr val="black"/>
                </a:solidFill>
              </a:rPr>
              <a:t>Ri</a:t>
            </a:r>
            <a:r>
              <a:rPr lang="en-US" sz="2400" dirty="0" smtClean="0">
                <a:solidFill>
                  <a:prstClr val="black"/>
                </a:solidFill>
              </a:rPr>
              <a:t># method to determine PBL height under all conditions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7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305800" cy="1143000"/>
          </a:xfrm>
        </p:spPr>
        <p:txBody>
          <a:bodyPr/>
          <a:lstStyle/>
          <a:p>
            <a:pPr algn="ctr"/>
            <a:r>
              <a:rPr lang="en-US" dirty="0" smtClean="0"/>
              <a:t>Idealized Runs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9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3" t="2791" b="47209"/>
          <a:stretch/>
        </p:blipFill>
        <p:spPr bwMode="auto">
          <a:xfrm>
            <a:off x="304800" y="1342521"/>
            <a:ext cx="6781800" cy="521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62800" y="1271808"/>
            <a:ext cx="1905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61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Ptop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2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D01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NxNy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=288×576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18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Dt = 38+4/7s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D02: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NxNy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=142×272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6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Dt = 12+6/7s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D03: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NxNy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=265×472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2 km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Dt = 4+2/7s</a:t>
            </a:r>
          </a:p>
          <a:p>
            <a:endParaRPr lang="en-US" dirty="0" smtClean="0"/>
          </a:p>
          <a:p>
            <a:r>
              <a:rPr lang="en-US" dirty="0" smtClean="0"/>
              <a:t>FA </a:t>
            </a:r>
            <a:r>
              <a:rPr lang="en-US" dirty="0" err="1" smtClean="0"/>
              <a:t>mp</a:t>
            </a:r>
            <a:endParaRPr lang="en-US" dirty="0" smtClean="0"/>
          </a:p>
          <a:p>
            <a:r>
              <a:rPr lang="en-US" dirty="0" smtClean="0"/>
              <a:t>RRTMG, …</a:t>
            </a:r>
            <a:r>
              <a:rPr lang="en-US" dirty="0" err="1" smtClean="0"/>
              <a:t>etc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676400" y="3810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Idealized run configuration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24384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D01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3276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D02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38600" y="39740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D03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4038600" y="3461266"/>
            <a:ext cx="15240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3810000" y="3733800"/>
            <a:ext cx="228600" cy="424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58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7954</TotalTime>
  <Words>1174</Words>
  <Application>Microsoft Office PowerPoint</Application>
  <PresentationFormat>On-screen Show (4:3)</PresentationFormat>
  <Paragraphs>347</Paragraphs>
  <Slides>45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Flow</vt:lpstr>
      <vt:lpstr>Equation</vt:lpstr>
      <vt:lpstr>HWRF with a hybrid EDMF PBL scheme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Idealized Runs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Real case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HWRF with a hybrid EDMF PBL scheme</dc:title>
  <dc:creator>Weiguo Wang</dc:creator>
  <cp:lastModifiedBy>Weiguo Wang</cp:lastModifiedBy>
  <cp:revision>80</cp:revision>
  <cp:lastPrinted>2015-10-21T21:00:53Z</cp:lastPrinted>
  <dcterms:created xsi:type="dcterms:W3CDTF">2006-08-16T00:00:00Z</dcterms:created>
  <dcterms:modified xsi:type="dcterms:W3CDTF">2015-10-22T15:45:12Z</dcterms:modified>
</cp:coreProperties>
</file>