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2" r:id="rId2"/>
    <p:sldId id="305" r:id="rId3"/>
    <p:sldId id="351" r:id="rId4"/>
    <p:sldId id="376" r:id="rId5"/>
    <p:sldId id="364" r:id="rId6"/>
    <p:sldId id="365" r:id="rId7"/>
    <p:sldId id="327" r:id="rId8"/>
    <p:sldId id="328" r:id="rId9"/>
    <p:sldId id="386" r:id="rId10"/>
    <p:sldId id="387" r:id="rId11"/>
    <p:sldId id="367" r:id="rId12"/>
    <p:sldId id="308" r:id="rId13"/>
    <p:sldId id="377" r:id="rId14"/>
    <p:sldId id="372" r:id="rId15"/>
    <p:sldId id="366" r:id="rId16"/>
    <p:sldId id="378" r:id="rId17"/>
    <p:sldId id="385" r:id="rId18"/>
    <p:sldId id="359" r:id="rId19"/>
    <p:sldId id="361" r:id="rId20"/>
    <p:sldId id="322" r:id="rId21"/>
    <p:sldId id="330" r:id="rId22"/>
    <p:sldId id="360" r:id="rId23"/>
    <p:sldId id="362" r:id="rId24"/>
    <p:sldId id="3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5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2" autoAdjust="0"/>
    <p:restoredTop sz="99442" autoAdjust="0"/>
  </p:normalViewPr>
  <p:slideViewPr>
    <p:cSldViewPr>
      <p:cViewPr>
        <p:scale>
          <a:sx n="64" d="100"/>
          <a:sy n="64" d="100"/>
        </p:scale>
        <p:origin x="-1200"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BDE9A-EA4D-4164-B77D-00326B0B32AB}"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DFC06-C958-483F-B441-251886A04B2A}" type="slidenum">
              <a:rPr lang="en-US" smtClean="0"/>
              <a:pPr/>
              <a:t>‹#›</a:t>
            </a:fld>
            <a:endParaRPr lang="en-US"/>
          </a:p>
        </p:txBody>
      </p:sp>
    </p:spTree>
    <p:extLst>
      <p:ext uri="{BB962C8B-B14F-4D97-AF65-F5344CB8AC3E}">
        <p14:creationId xmlns:p14="http://schemas.microsoft.com/office/powerpoint/2010/main" val="131394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1</a:t>
            </a:fld>
            <a:endParaRPr lang="en-US"/>
          </a:p>
        </p:txBody>
      </p:sp>
    </p:spTree>
    <p:extLst>
      <p:ext uri="{BB962C8B-B14F-4D97-AF65-F5344CB8AC3E}">
        <p14:creationId xmlns:p14="http://schemas.microsoft.com/office/powerpoint/2010/main" val="357553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11</a:t>
            </a:fld>
            <a:endParaRPr lang="en-US"/>
          </a:p>
        </p:txBody>
      </p:sp>
    </p:spTree>
    <p:extLst>
      <p:ext uri="{BB962C8B-B14F-4D97-AF65-F5344CB8AC3E}">
        <p14:creationId xmlns:p14="http://schemas.microsoft.com/office/powerpoint/2010/main" val="29761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12</a:t>
            </a:fld>
            <a:endParaRPr lang="en-US"/>
          </a:p>
        </p:txBody>
      </p:sp>
    </p:spTree>
    <p:extLst>
      <p:ext uri="{BB962C8B-B14F-4D97-AF65-F5344CB8AC3E}">
        <p14:creationId xmlns:p14="http://schemas.microsoft.com/office/powerpoint/2010/main" val="29761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15</a:t>
            </a:fld>
            <a:endParaRPr lang="en-US"/>
          </a:p>
        </p:txBody>
      </p:sp>
    </p:spTree>
    <p:extLst>
      <p:ext uri="{BB962C8B-B14F-4D97-AF65-F5344CB8AC3E}">
        <p14:creationId xmlns:p14="http://schemas.microsoft.com/office/powerpoint/2010/main" val="29761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16</a:t>
            </a:fld>
            <a:endParaRPr lang="en-US"/>
          </a:p>
        </p:txBody>
      </p:sp>
    </p:spTree>
    <p:extLst>
      <p:ext uri="{BB962C8B-B14F-4D97-AF65-F5344CB8AC3E}">
        <p14:creationId xmlns:p14="http://schemas.microsoft.com/office/powerpoint/2010/main" val="29761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17</a:t>
            </a:fld>
            <a:endParaRPr lang="en-US"/>
          </a:p>
        </p:txBody>
      </p:sp>
    </p:spTree>
    <p:extLst>
      <p:ext uri="{BB962C8B-B14F-4D97-AF65-F5344CB8AC3E}">
        <p14:creationId xmlns:p14="http://schemas.microsoft.com/office/powerpoint/2010/main" val="29761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am going</a:t>
            </a:r>
            <a:r>
              <a:rPr lang="en-US" baseline="0" dirty="0" smtClean="0"/>
              <a:t> to provide you with more evidence o support this positive feedback mechanism of SEF. This figure shows the time evolution of cloud water , rain water, relative humidity, equivalent potential temperature, low troposphere stability and surface buoyancy flux averaged over the radii of 50-80 km. As indicated by cloud water, mid-tropospheric convection existed long time before SEF.  At about 60 h, weak shallow convection starts to develop possibly due to the convergence of radial inflow induced by the </a:t>
            </a:r>
            <a:r>
              <a:rPr lang="en-US" baseline="0" dirty="0" err="1" smtClean="0"/>
              <a:t>midtropospheric</a:t>
            </a:r>
            <a:r>
              <a:rPr lang="en-US" baseline="0" dirty="0" smtClean="0"/>
              <a:t> convection. Once sufficient shallow convection is initiated, its induced convergence of radial inflow and acceleration of tangential wind in the boundary layer can enhance surface evaporation to result in the increase of relative humidity and equivalent potential temperature, which favors the further development of convection. Note that in this particular case, the low tropospheric stability measured by the difference of potential temperature between 3km and 2km does not change much, indicating that the enhanced moist instability leading to SEF is mainly due to the increased low level moisture through the proposed positive feedback.</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18</a:t>
            </a:fld>
            <a:endParaRPr lang="en-US"/>
          </a:p>
        </p:txBody>
      </p:sp>
    </p:spTree>
    <p:extLst>
      <p:ext uri="{BB962C8B-B14F-4D97-AF65-F5344CB8AC3E}">
        <p14:creationId xmlns:p14="http://schemas.microsoft.com/office/powerpoint/2010/main" val="26416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summary, analyses</a:t>
            </a:r>
            <a:r>
              <a:rPr lang="en-US" sz="1200" baseline="0" dirty="0" smtClean="0"/>
              <a:t> using </a:t>
            </a:r>
            <a:r>
              <a:rPr lang="en-US" sz="1200" dirty="0" smtClean="0"/>
              <a:t>the tangential wind budget and</a:t>
            </a:r>
            <a:r>
              <a:rPr lang="en-US" sz="1200" baseline="0" dirty="0" smtClean="0"/>
              <a:t> Sawyer-</a:t>
            </a:r>
            <a:r>
              <a:rPr lang="en-US" sz="1200" baseline="0" dirty="0" err="1" smtClean="0"/>
              <a:t>Eliassen</a:t>
            </a:r>
            <a:r>
              <a:rPr lang="en-US" sz="1200" baseline="0" dirty="0" smtClean="0"/>
              <a:t> equation are performed to investigate the mechanisms underlying ERC. </a:t>
            </a:r>
            <a:r>
              <a:rPr lang="en-US" sz="1200" dirty="0" smtClean="0"/>
              <a:t>Tangential wind budget analysis</a:t>
            </a:r>
            <a:r>
              <a:rPr lang="en-US" sz="1200" baseline="0" dirty="0" smtClean="0"/>
              <a:t> </a:t>
            </a:r>
            <a:r>
              <a:rPr lang="en-US" sz="1200" dirty="0" smtClean="0"/>
              <a:t>indicates that the net tendency of tangential wind is a small residual resultant from a large cancellation between the tendencies induced by the resolved and sub-grid scale (SGS) processes. The broadening of tangential wind and development of secondary wind maximum is mainly due to axisymmetric advection by mean flow.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Sawyer-</a:t>
            </a:r>
            <a:r>
              <a:rPr lang="en-US" sz="1200" dirty="0" err="1" smtClean="0"/>
              <a:t>Eliassen</a:t>
            </a:r>
            <a:r>
              <a:rPr lang="en-US" sz="1200" dirty="0" smtClean="0"/>
              <a:t> equation is a powerful tool for studying ERC.</a:t>
            </a:r>
            <a:r>
              <a:rPr lang="en-US" sz="1200" baseline="0" dirty="0" smtClean="0"/>
              <a:t> </a:t>
            </a:r>
            <a:r>
              <a:rPr lang="en-US" sz="1200" dirty="0" smtClean="0"/>
              <a:t>The azimuthal-mean transverse circulation directly simulated by WRF can be well represented by the Sawyer-</a:t>
            </a:r>
            <a:r>
              <a:rPr lang="en-US" sz="1200" dirty="0" err="1" smtClean="0"/>
              <a:t>Eliassen</a:t>
            </a:r>
            <a:r>
              <a:rPr lang="en-US" sz="1200" dirty="0" smtClean="0"/>
              <a:t> diagnoses, and many aspects of SEF and ERC can be well explained in the balanced symmetric framework. The outer </a:t>
            </a:r>
            <a:r>
              <a:rPr lang="en-US" sz="1200" dirty="0" err="1" smtClean="0"/>
              <a:t>rainband</a:t>
            </a:r>
            <a:r>
              <a:rPr lang="en-US" sz="1200" dirty="0" smtClean="0"/>
              <a:t> heating plays a crucial role in governing the formation and the development of the secondary tangential wind maximum. The strength of outer </a:t>
            </a:r>
            <a:r>
              <a:rPr lang="en-US" sz="1200" dirty="0" err="1" smtClean="0"/>
              <a:t>rainband</a:t>
            </a:r>
            <a:r>
              <a:rPr lang="en-US" sz="1200" dirty="0" smtClean="0"/>
              <a:t> heating must reach a certain level relative to the </a:t>
            </a:r>
            <a:r>
              <a:rPr lang="en-US" sz="1200" dirty="0" err="1" smtClean="0"/>
              <a:t>eyewall</a:t>
            </a:r>
            <a:r>
              <a:rPr lang="en-US" sz="1200" dirty="0" smtClean="0"/>
              <a:t> heating to initiate and drive SEF and ERC. The study reveals a positive feedback among shallow convection, acceleration of tangential winds, and convergence of radial inflow in the boundary layer that leads to SEF and a mechanism for the demise of inner </a:t>
            </a:r>
            <a:r>
              <a:rPr lang="en-US" sz="1200" dirty="0" err="1" smtClean="0"/>
              <a:t>eyewall</a:t>
            </a:r>
            <a:r>
              <a:rPr lang="en-US" sz="1200" dirty="0" smtClean="0"/>
              <a:t> that involves the interaction between the transverse circulations induced by </a:t>
            </a:r>
            <a:r>
              <a:rPr lang="en-US" sz="1200" dirty="0" err="1" smtClean="0"/>
              <a:t>eyewall</a:t>
            </a:r>
            <a:r>
              <a:rPr lang="en-US" sz="1200" dirty="0" smtClean="0"/>
              <a:t> and outer </a:t>
            </a:r>
            <a:r>
              <a:rPr lang="en-US" sz="1200" dirty="0" err="1" smtClean="0"/>
              <a:t>rainband</a:t>
            </a:r>
            <a:r>
              <a:rPr lang="en-US" sz="1200" dirty="0" smtClean="0"/>
              <a:t> convection.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19</a:t>
            </a:fld>
            <a:endParaRPr lang="en-US"/>
          </a:p>
        </p:txBody>
      </p:sp>
    </p:spTree>
    <p:extLst>
      <p:ext uri="{BB962C8B-B14F-4D97-AF65-F5344CB8AC3E}">
        <p14:creationId xmlns:p14="http://schemas.microsoft.com/office/powerpoint/2010/main" val="2462418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show the importance of low level convection,</a:t>
            </a:r>
            <a:r>
              <a:rPr lang="en-US" baseline="0" dirty="0" smtClean="0"/>
              <a:t> we removed the heating below 3 km and then examined the response of transverse circulation to such a change in forcing. The upper panel is for total </a:t>
            </a:r>
            <a:r>
              <a:rPr lang="en-US" baseline="0" dirty="0" err="1" smtClean="0"/>
              <a:t>rainband</a:t>
            </a:r>
            <a:r>
              <a:rPr lang="en-US" baseline="0" dirty="0" smtClean="0"/>
              <a:t> heating and the lower panel is for </a:t>
            </a:r>
            <a:r>
              <a:rPr lang="en-US" baseline="0" dirty="0" err="1" smtClean="0"/>
              <a:t>rainband</a:t>
            </a:r>
            <a:r>
              <a:rPr lang="en-US" baseline="0" dirty="0" smtClean="0"/>
              <a:t> heating only above 3 km.  As you can see without low level convection the large positive tendency of tangential wind and convergence of radial inflow in the boundary layer nearly disappear. Therefore, low level convection plays a key role in SEF.</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20</a:t>
            </a:fld>
            <a:endParaRPr lang="en-US"/>
          </a:p>
        </p:txBody>
      </p:sp>
    </p:spTree>
    <p:extLst>
      <p:ext uri="{BB962C8B-B14F-4D97-AF65-F5344CB8AC3E}">
        <p14:creationId xmlns:p14="http://schemas.microsoft.com/office/powerpoint/2010/main" val="45561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mechanism behind</a:t>
            </a:r>
            <a:r>
              <a:rPr lang="en-US" baseline="0" dirty="0" smtClean="0"/>
              <a:t> the demise of the primary </a:t>
            </a:r>
            <a:r>
              <a:rPr lang="en-US" baseline="0" dirty="0" err="1" smtClean="0"/>
              <a:t>eyewall</a:t>
            </a:r>
            <a:r>
              <a:rPr lang="en-US" baseline="0" dirty="0" smtClean="0"/>
              <a:t>,  we use Sawyer-</a:t>
            </a:r>
            <a:r>
              <a:rPr lang="en-US" baseline="0" dirty="0" err="1" smtClean="0"/>
              <a:t>Eliassen</a:t>
            </a:r>
            <a:r>
              <a:rPr lang="en-US" baseline="0" dirty="0" smtClean="0"/>
              <a:t> diagnoses to examine the interaction between </a:t>
            </a:r>
            <a:r>
              <a:rPr lang="en-US" baseline="0" dirty="0" err="1" smtClean="0"/>
              <a:t>eyewall</a:t>
            </a:r>
            <a:r>
              <a:rPr lang="en-US" baseline="0" dirty="0" smtClean="0"/>
              <a:t> and </a:t>
            </a:r>
            <a:r>
              <a:rPr lang="en-US" baseline="0" dirty="0" err="1" smtClean="0"/>
              <a:t>rainband</a:t>
            </a:r>
            <a:r>
              <a:rPr lang="en-US" baseline="0" dirty="0" smtClean="0"/>
              <a:t>. The white contours in the upper panel are the subsidence induced by the outer </a:t>
            </a:r>
            <a:r>
              <a:rPr lang="en-US" baseline="0" dirty="0" err="1" smtClean="0"/>
              <a:t>rainband</a:t>
            </a:r>
            <a:r>
              <a:rPr lang="en-US" baseline="0" dirty="0" smtClean="0"/>
              <a:t> heating. As we can see, there is non-negligible subsidence right over the inner </a:t>
            </a:r>
            <a:r>
              <a:rPr lang="en-US" baseline="0" dirty="0" err="1" smtClean="0"/>
              <a:t>eyewall</a:t>
            </a:r>
            <a:r>
              <a:rPr lang="en-US" baseline="0" dirty="0" smtClean="0"/>
              <a:t> updraft. This confirms the findings  of Willoughby et al. 1982. The inner </a:t>
            </a:r>
            <a:r>
              <a:rPr lang="en-US" baseline="0" dirty="0" err="1" smtClean="0"/>
              <a:t>eyewall</a:t>
            </a:r>
            <a:r>
              <a:rPr lang="en-US" baseline="0" dirty="0" smtClean="0"/>
              <a:t> starts to weaken well before the outer concentric </a:t>
            </a:r>
            <a:r>
              <a:rPr lang="en-US" baseline="0" dirty="0" err="1" smtClean="0"/>
              <a:t>eyewall</a:t>
            </a:r>
            <a:r>
              <a:rPr lang="en-US" baseline="0" dirty="0" smtClean="0"/>
              <a:t> forms. Apparently, the </a:t>
            </a:r>
            <a:r>
              <a:rPr lang="en-US" baseline="0" dirty="0" err="1" smtClean="0"/>
              <a:t>rainband</a:t>
            </a:r>
            <a:r>
              <a:rPr lang="en-US" baseline="0" dirty="0" smtClean="0"/>
              <a:t> induced subsidence is one cause for the </a:t>
            </a:r>
            <a:r>
              <a:rPr lang="en-US" baseline="0" dirty="0" err="1" smtClean="0"/>
              <a:t>weakeing</a:t>
            </a:r>
            <a:r>
              <a:rPr lang="en-US" baseline="0" dirty="0" smtClean="0"/>
              <a:t> of inner </a:t>
            </a:r>
            <a:r>
              <a:rPr lang="en-US" baseline="0" dirty="0" err="1" smtClean="0"/>
              <a:t>eyewall</a:t>
            </a:r>
            <a:r>
              <a:rPr lang="en-US" baseline="0" dirty="0" smtClean="0"/>
              <a:t>. The bottom panel shows the </a:t>
            </a:r>
            <a:r>
              <a:rPr lang="en-US" baseline="0" dirty="0" err="1" smtClean="0"/>
              <a:t>susbsidence</a:t>
            </a:r>
            <a:r>
              <a:rPr lang="en-US" baseline="0" dirty="0" smtClean="0"/>
              <a:t> induced by the inner </a:t>
            </a:r>
            <a:r>
              <a:rPr lang="en-US" baseline="0" dirty="0" err="1" smtClean="0"/>
              <a:t>eyewall</a:t>
            </a:r>
            <a:r>
              <a:rPr lang="en-US" baseline="0" dirty="0" smtClean="0"/>
              <a:t> heating. It is the leading cause for the formation of moat. The </a:t>
            </a:r>
            <a:r>
              <a:rPr lang="en-US" baseline="0" dirty="0" err="1" smtClean="0"/>
              <a:t>eyewall</a:t>
            </a:r>
            <a:r>
              <a:rPr lang="en-US" baseline="0" dirty="0" smtClean="0"/>
              <a:t> heating also induces fairly strong subsidence over the outer </a:t>
            </a:r>
            <a:r>
              <a:rPr lang="en-US" baseline="0" dirty="0" err="1" smtClean="0"/>
              <a:t>rainband</a:t>
            </a:r>
            <a:r>
              <a:rPr lang="en-US" baseline="0" dirty="0" smtClean="0"/>
              <a:t>. The question is why the outer </a:t>
            </a:r>
            <a:r>
              <a:rPr lang="en-US" baseline="0" dirty="0" err="1" smtClean="0"/>
              <a:t>rainband</a:t>
            </a:r>
            <a:r>
              <a:rPr lang="en-US" baseline="0" dirty="0" smtClean="0"/>
              <a:t> induced subsidence can inhibit the development of inner </a:t>
            </a:r>
            <a:r>
              <a:rPr lang="en-US" baseline="0" dirty="0" err="1" smtClean="0"/>
              <a:t>eyewall</a:t>
            </a:r>
            <a:r>
              <a:rPr lang="en-US" baseline="0" dirty="0" smtClean="0"/>
              <a:t> whereas the inner </a:t>
            </a:r>
            <a:r>
              <a:rPr lang="en-US" baseline="0" dirty="0" err="1" smtClean="0"/>
              <a:t>eyewall</a:t>
            </a:r>
            <a:r>
              <a:rPr lang="en-US" baseline="0" dirty="0" smtClean="0"/>
              <a:t> induced subsidence does not appear to have a significant impact on the development of outer </a:t>
            </a:r>
            <a:r>
              <a:rPr lang="en-US" baseline="0" dirty="0" err="1" smtClean="0"/>
              <a:t>rainbands</a:t>
            </a:r>
            <a:r>
              <a:rPr lang="en-US" baseline="0" dirty="0" smtClean="0"/>
              <a:t>. The answer lies in the radial flow induced by the heating.</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21</a:t>
            </a:fld>
            <a:endParaRPr lang="en-US"/>
          </a:p>
        </p:txBody>
      </p:sp>
    </p:spTree>
    <p:extLst>
      <p:ext uri="{BB962C8B-B14F-4D97-AF65-F5344CB8AC3E}">
        <p14:creationId xmlns:p14="http://schemas.microsoft.com/office/powerpoint/2010/main" val="118415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summary, analyses</a:t>
            </a:r>
            <a:r>
              <a:rPr lang="en-US" sz="1200" baseline="0" dirty="0" smtClean="0"/>
              <a:t> using </a:t>
            </a:r>
            <a:r>
              <a:rPr lang="en-US" sz="1200" dirty="0" smtClean="0"/>
              <a:t>the tangential wind budget and</a:t>
            </a:r>
            <a:r>
              <a:rPr lang="en-US" sz="1200" baseline="0" dirty="0" smtClean="0"/>
              <a:t> Sawyer-</a:t>
            </a:r>
            <a:r>
              <a:rPr lang="en-US" sz="1200" baseline="0" dirty="0" err="1" smtClean="0"/>
              <a:t>Eliassen</a:t>
            </a:r>
            <a:r>
              <a:rPr lang="en-US" sz="1200" baseline="0" dirty="0" smtClean="0"/>
              <a:t> equation are performed to investigate the mechanisms underlying ERC. </a:t>
            </a:r>
            <a:r>
              <a:rPr lang="en-US" sz="1200" dirty="0" smtClean="0"/>
              <a:t>Tangential wind budget analysis</a:t>
            </a:r>
            <a:r>
              <a:rPr lang="en-US" sz="1200" baseline="0" dirty="0" smtClean="0"/>
              <a:t> </a:t>
            </a:r>
            <a:r>
              <a:rPr lang="en-US" sz="1200" dirty="0" smtClean="0"/>
              <a:t>indicates that the net tendency of tangential wind is a small residual resultant from a large cancellation between the tendencies induced by the resolved and sub-grid scale (SGS) processes. The broadening of tangential wind and development of secondary wind maximum is mainly due to axisymmetric advection by mean flow.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Sawyer-</a:t>
            </a:r>
            <a:r>
              <a:rPr lang="en-US" sz="1200" dirty="0" err="1" smtClean="0"/>
              <a:t>Eliassen</a:t>
            </a:r>
            <a:r>
              <a:rPr lang="en-US" sz="1200" dirty="0" smtClean="0"/>
              <a:t> equation is a powerful tool for studying ERC.</a:t>
            </a:r>
            <a:r>
              <a:rPr lang="en-US" sz="1200" baseline="0" dirty="0" smtClean="0"/>
              <a:t> </a:t>
            </a:r>
            <a:r>
              <a:rPr lang="en-US" sz="1200" dirty="0" smtClean="0"/>
              <a:t>The azimuthal-mean transverse circulation directly simulated by WRF can be well represented by the Sawyer-</a:t>
            </a:r>
            <a:r>
              <a:rPr lang="en-US" sz="1200" dirty="0" err="1" smtClean="0"/>
              <a:t>Eliassen</a:t>
            </a:r>
            <a:r>
              <a:rPr lang="en-US" sz="1200" dirty="0" smtClean="0"/>
              <a:t> diagnoses, and many aspects of SEF and ERC can be well explained in the balanced symmetric framework. The outer </a:t>
            </a:r>
            <a:r>
              <a:rPr lang="en-US" sz="1200" dirty="0" err="1" smtClean="0"/>
              <a:t>rainband</a:t>
            </a:r>
            <a:r>
              <a:rPr lang="en-US" sz="1200" dirty="0" smtClean="0"/>
              <a:t> heating plays a crucial role in governing the formation and the development of the secondary tangential wind maximum. The strength of outer </a:t>
            </a:r>
            <a:r>
              <a:rPr lang="en-US" sz="1200" dirty="0" err="1" smtClean="0"/>
              <a:t>rainband</a:t>
            </a:r>
            <a:r>
              <a:rPr lang="en-US" sz="1200" dirty="0" smtClean="0"/>
              <a:t> heating must reach a certain level relative to the </a:t>
            </a:r>
            <a:r>
              <a:rPr lang="en-US" sz="1200" dirty="0" err="1" smtClean="0"/>
              <a:t>eyewall</a:t>
            </a:r>
            <a:r>
              <a:rPr lang="en-US" sz="1200" dirty="0" smtClean="0"/>
              <a:t> heating to initiate and drive SEF and ERC. The study reveals a positive feedback among shallow convection, acceleration of tangential winds, and convergence of radial inflow in the boundary layer that leads to SEF and a mechanism for the demise of inner </a:t>
            </a:r>
            <a:r>
              <a:rPr lang="en-US" sz="1200" dirty="0" err="1" smtClean="0"/>
              <a:t>eyewall</a:t>
            </a:r>
            <a:r>
              <a:rPr lang="en-US" sz="1200" dirty="0" smtClean="0"/>
              <a:t> that involves the interaction between the transverse circulations induced by </a:t>
            </a:r>
            <a:r>
              <a:rPr lang="en-US" sz="1200" dirty="0" err="1" smtClean="0"/>
              <a:t>eyewall</a:t>
            </a:r>
            <a:r>
              <a:rPr lang="en-US" sz="1200" dirty="0" smtClean="0"/>
              <a:t> and outer </a:t>
            </a:r>
            <a:r>
              <a:rPr lang="en-US" sz="1200" dirty="0" err="1" smtClean="0"/>
              <a:t>rainband</a:t>
            </a:r>
            <a:r>
              <a:rPr lang="en-US" sz="1200" dirty="0" smtClean="0"/>
              <a:t> convection.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22</a:t>
            </a:fld>
            <a:endParaRPr lang="en-US"/>
          </a:p>
        </p:txBody>
      </p:sp>
    </p:spTree>
    <p:extLst>
      <p:ext uri="{BB962C8B-B14F-4D97-AF65-F5344CB8AC3E}">
        <p14:creationId xmlns:p14="http://schemas.microsoft.com/office/powerpoint/2010/main" val="24624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reviewed in the previous section, SEF and ERC are the outcome of a complicated internal interaction among TC vortex, </a:t>
            </a:r>
            <a:r>
              <a:rPr lang="en-US" sz="1200" kern="1200" dirty="0" err="1" smtClean="0">
                <a:solidFill>
                  <a:schemeClr val="tx1"/>
                </a:solidFill>
                <a:effectLst/>
                <a:latin typeface="+mn-lt"/>
                <a:ea typeface="+mn-ea"/>
                <a:cs typeface="+mn-cs"/>
              </a:rPr>
              <a:t>diabatic</a:t>
            </a:r>
            <a:r>
              <a:rPr lang="en-US" sz="1200" kern="1200" dirty="0" smtClean="0">
                <a:solidFill>
                  <a:schemeClr val="tx1"/>
                </a:solidFill>
                <a:effectLst/>
                <a:latin typeface="+mn-lt"/>
                <a:ea typeface="+mn-ea"/>
                <a:cs typeface="+mn-cs"/>
              </a:rPr>
              <a:t> heating associated with </a:t>
            </a:r>
            <a:r>
              <a:rPr lang="en-US" sz="1200" kern="1200" dirty="0" err="1" smtClean="0">
                <a:solidFill>
                  <a:schemeClr val="tx1"/>
                </a:solidFill>
                <a:effectLst/>
                <a:latin typeface="+mn-lt"/>
                <a:ea typeface="+mn-ea"/>
                <a:cs typeface="+mn-cs"/>
              </a:rPr>
              <a:t>eyewall</a:t>
            </a:r>
            <a:r>
              <a:rPr lang="en-US" sz="1200" kern="1200" dirty="0" smtClean="0">
                <a:solidFill>
                  <a:schemeClr val="tx1"/>
                </a:solidFill>
                <a:effectLst/>
                <a:latin typeface="+mn-lt"/>
                <a:ea typeface="+mn-ea"/>
                <a:cs typeface="+mn-cs"/>
              </a:rPr>
              <a:t> and rain-band convection, and boundary layer processes. However, the details of this interaction in governing the occurrence and course of SEF and ERC are still not well understood.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a:t>
            </a:r>
            <a:r>
              <a:rPr lang="en-US" baseline="0" dirty="0" smtClean="0"/>
              <a:t> </a:t>
            </a:r>
            <a:r>
              <a:rPr lang="en-US" dirty="0" smtClean="0"/>
              <a:t>the objectives of this study </a:t>
            </a:r>
            <a:r>
              <a:rPr lang="en-US" sz="1200" kern="1200" dirty="0" smtClean="0">
                <a:solidFill>
                  <a:schemeClr val="tx1"/>
                </a:solidFill>
                <a:effectLst/>
                <a:latin typeface="+mn-lt"/>
                <a:ea typeface="+mn-ea"/>
                <a:cs typeface="+mn-cs"/>
              </a:rPr>
              <a:t>are to advance our understanding of underlying mechanisms that control SEF and ERC </a:t>
            </a:r>
            <a:r>
              <a:rPr lang="en-US" dirty="0" smtClean="0"/>
              <a:t>by  </a:t>
            </a:r>
            <a:r>
              <a:rPr lang="en-US" sz="1200" dirty="0" smtClean="0"/>
              <a:t>investigating</a:t>
            </a:r>
            <a:r>
              <a:rPr lang="en-US" sz="1200" baseline="0" dirty="0" smtClean="0"/>
              <a:t> </a:t>
            </a:r>
            <a:r>
              <a:rPr lang="en-US" sz="1200" dirty="0" smtClean="0"/>
              <a:t> the role of outer </a:t>
            </a:r>
            <a:r>
              <a:rPr lang="en-US" sz="1200" dirty="0" err="1" smtClean="0"/>
              <a:t>rainband</a:t>
            </a:r>
            <a:r>
              <a:rPr lang="en-US" sz="1200" dirty="0" smtClean="0"/>
              <a:t> convection in the SEF and the physical mechanism behind formation and development of secondary wind maximum;</a:t>
            </a:r>
            <a:r>
              <a:rPr lang="en-US" sz="1200" baseline="0" dirty="0" smtClean="0"/>
              <a:t> reexamining the </a:t>
            </a:r>
            <a:r>
              <a:rPr lang="en-US" sz="1200" dirty="0" smtClean="0"/>
              <a:t>mechanisms that governs the demise of the primary </a:t>
            </a:r>
            <a:r>
              <a:rPr lang="en-US" sz="1200" dirty="0" err="1" smtClean="0"/>
              <a:t>eyewall</a:t>
            </a:r>
            <a:r>
              <a:rPr lang="en-US" sz="1200" dirty="0" smtClean="0"/>
              <a:t> in 3d full physics numerical simulations.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 achieve these research goals,  we used WRF to perform a series of  idealized TC simulation. Tangential wind budget analysis and Sawyer-</a:t>
            </a:r>
            <a:r>
              <a:rPr lang="en-US" sz="1200" baseline="0" dirty="0" err="1" smtClean="0"/>
              <a:t>Eliassen</a:t>
            </a:r>
            <a:r>
              <a:rPr lang="en-US" sz="1200" baseline="0" dirty="0" smtClean="0"/>
              <a:t> Equation were used to analyze the  mechanisms behind the formation of secondary wind maximum and the interaction between inner and outer </a:t>
            </a:r>
            <a:r>
              <a:rPr lang="en-US" sz="1200" baseline="0" dirty="0" err="1" smtClean="0"/>
              <a:t>eyewalls</a:t>
            </a:r>
            <a:r>
              <a:rPr lang="en-US" sz="1200" baseline="0" dirty="0" smtClean="0"/>
              <a:t> during the simulated ERC.  </a:t>
            </a:r>
            <a:endParaRPr lang="en-US" sz="1200" dirty="0" smtClean="0"/>
          </a:p>
        </p:txBody>
      </p:sp>
      <p:sp>
        <p:nvSpPr>
          <p:cNvPr id="4" name="Slide Number Placeholder 3"/>
          <p:cNvSpPr>
            <a:spLocks noGrp="1"/>
          </p:cNvSpPr>
          <p:nvPr>
            <p:ph type="sldNum" sz="quarter" idx="10"/>
          </p:nvPr>
        </p:nvSpPr>
        <p:spPr/>
        <p:txBody>
          <a:bodyPr/>
          <a:lstStyle/>
          <a:p>
            <a:fld id="{D63DFC06-C958-483F-B441-251886A04B2A}" type="slidenum">
              <a:rPr lang="en-US" smtClean="0"/>
              <a:pPr/>
              <a:t>2</a:t>
            </a:fld>
            <a:endParaRPr lang="en-US"/>
          </a:p>
        </p:txBody>
      </p:sp>
    </p:spTree>
    <p:extLst>
      <p:ext uri="{BB962C8B-B14F-4D97-AF65-F5344CB8AC3E}">
        <p14:creationId xmlns:p14="http://schemas.microsoft.com/office/powerpoint/2010/main" val="169770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summary, analyses</a:t>
            </a:r>
            <a:r>
              <a:rPr lang="en-US" sz="1200" baseline="0" dirty="0" smtClean="0"/>
              <a:t> using </a:t>
            </a:r>
            <a:r>
              <a:rPr lang="en-US" sz="1200" dirty="0" smtClean="0"/>
              <a:t>the tangential wind budget and</a:t>
            </a:r>
            <a:r>
              <a:rPr lang="en-US" sz="1200" baseline="0" dirty="0" smtClean="0"/>
              <a:t> Sawyer-</a:t>
            </a:r>
            <a:r>
              <a:rPr lang="en-US" sz="1200" baseline="0" dirty="0" err="1" smtClean="0"/>
              <a:t>Eliassen</a:t>
            </a:r>
            <a:r>
              <a:rPr lang="en-US" sz="1200" baseline="0" dirty="0" smtClean="0"/>
              <a:t> equation are performed to investigate the mechanisms underlying ERC. </a:t>
            </a:r>
            <a:r>
              <a:rPr lang="en-US" sz="1200" dirty="0" smtClean="0"/>
              <a:t>Tangential wind budget analysis</a:t>
            </a:r>
            <a:r>
              <a:rPr lang="en-US" sz="1200" baseline="0" dirty="0" smtClean="0"/>
              <a:t> </a:t>
            </a:r>
            <a:r>
              <a:rPr lang="en-US" sz="1200" dirty="0" smtClean="0"/>
              <a:t>indicates that the net tendency of tangential wind is a small residual resultant from a large cancellation between the tendencies induced by the resolved and sub-grid scale (SGS) processes. The broadening of tangential wind and development of secondary wind maximum is mainly due to axisymmetric advection by mean flow.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Sawyer-</a:t>
            </a:r>
            <a:r>
              <a:rPr lang="en-US" sz="1200" dirty="0" err="1" smtClean="0"/>
              <a:t>Eliassen</a:t>
            </a:r>
            <a:r>
              <a:rPr lang="en-US" sz="1200" dirty="0" smtClean="0"/>
              <a:t> equation is a powerful tool for studying ERC.</a:t>
            </a:r>
            <a:r>
              <a:rPr lang="en-US" sz="1200" baseline="0" dirty="0" smtClean="0"/>
              <a:t> </a:t>
            </a:r>
            <a:r>
              <a:rPr lang="en-US" sz="1200" dirty="0" smtClean="0"/>
              <a:t>The azimuthal-mean transverse circulation directly simulated by WRF can be well represented by the Sawyer-</a:t>
            </a:r>
            <a:r>
              <a:rPr lang="en-US" sz="1200" dirty="0" err="1" smtClean="0"/>
              <a:t>Eliassen</a:t>
            </a:r>
            <a:r>
              <a:rPr lang="en-US" sz="1200" dirty="0" smtClean="0"/>
              <a:t> diagnoses, and many aspects of SEF and ERC can be well explained in the balanced symmetric framework. The outer </a:t>
            </a:r>
            <a:r>
              <a:rPr lang="en-US" sz="1200" dirty="0" err="1" smtClean="0"/>
              <a:t>rainband</a:t>
            </a:r>
            <a:r>
              <a:rPr lang="en-US" sz="1200" dirty="0" smtClean="0"/>
              <a:t> heating plays a crucial role in governing the formation and the development of the secondary tangential wind maximum. The strength of outer </a:t>
            </a:r>
            <a:r>
              <a:rPr lang="en-US" sz="1200" dirty="0" err="1" smtClean="0"/>
              <a:t>rainband</a:t>
            </a:r>
            <a:r>
              <a:rPr lang="en-US" sz="1200" dirty="0" smtClean="0"/>
              <a:t> heating must reach a certain level relative to the </a:t>
            </a:r>
            <a:r>
              <a:rPr lang="en-US" sz="1200" dirty="0" err="1" smtClean="0"/>
              <a:t>eyewall</a:t>
            </a:r>
            <a:r>
              <a:rPr lang="en-US" sz="1200" dirty="0" smtClean="0"/>
              <a:t> heating to initiate and drive SEF and ERC. The study reveals a positive feedback among shallow convection, acceleration of tangential winds, and convergence of radial inflow in the boundary layer that leads to SEF and a mechanism for the demise of inner </a:t>
            </a:r>
            <a:r>
              <a:rPr lang="en-US" sz="1200" dirty="0" err="1" smtClean="0"/>
              <a:t>eyewall</a:t>
            </a:r>
            <a:r>
              <a:rPr lang="en-US" sz="1200" dirty="0" smtClean="0"/>
              <a:t> that involves the interaction between the transverse circulations induced by </a:t>
            </a:r>
            <a:r>
              <a:rPr lang="en-US" sz="1200" dirty="0" err="1" smtClean="0"/>
              <a:t>eyewall</a:t>
            </a:r>
            <a:r>
              <a:rPr lang="en-US" sz="1200" dirty="0" smtClean="0"/>
              <a:t> and outer </a:t>
            </a:r>
            <a:r>
              <a:rPr lang="en-US" sz="1200" dirty="0" err="1" smtClean="0"/>
              <a:t>rainband</a:t>
            </a:r>
            <a:r>
              <a:rPr lang="en-US" sz="1200" dirty="0" smtClean="0"/>
              <a:t> convection.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23</a:t>
            </a:fld>
            <a:endParaRPr lang="en-US"/>
          </a:p>
        </p:txBody>
      </p:sp>
    </p:spTree>
    <p:extLst>
      <p:ext uri="{BB962C8B-B14F-4D97-AF65-F5344CB8AC3E}">
        <p14:creationId xmlns:p14="http://schemas.microsoft.com/office/powerpoint/2010/main" val="246241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summary, analyses</a:t>
            </a:r>
            <a:r>
              <a:rPr lang="en-US" sz="1200" baseline="0" dirty="0" smtClean="0"/>
              <a:t> using </a:t>
            </a:r>
            <a:r>
              <a:rPr lang="en-US" sz="1200" dirty="0" smtClean="0"/>
              <a:t>the tangential wind budget and</a:t>
            </a:r>
            <a:r>
              <a:rPr lang="en-US" sz="1200" baseline="0" dirty="0" smtClean="0"/>
              <a:t> Sawyer-</a:t>
            </a:r>
            <a:r>
              <a:rPr lang="en-US" sz="1200" baseline="0" dirty="0" err="1" smtClean="0"/>
              <a:t>Eliassen</a:t>
            </a:r>
            <a:r>
              <a:rPr lang="en-US" sz="1200" baseline="0" dirty="0" smtClean="0"/>
              <a:t> equation are performed to investigate the mechanisms underlying ERC. </a:t>
            </a:r>
            <a:r>
              <a:rPr lang="en-US" sz="1200" dirty="0" smtClean="0"/>
              <a:t>Tangential wind budget analysis</a:t>
            </a:r>
            <a:r>
              <a:rPr lang="en-US" sz="1200" baseline="0" dirty="0" smtClean="0"/>
              <a:t> </a:t>
            </a:r>
            <a:r>
              <a:rPr lang="en-US" sz="1200" dirty="0" smtClean="0"/>
              <a:t>indicates that the net tendency of tangential wind is a small residual resultant from a large cancellation between the tendencies induced by the resolved and sub-grid scale (SGS) processes. The broadening of tangential wind and development of secondary wind maximum is mainly due to axisymmetric advection by mean flow.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Sawyer-</a:t>
            </a:r>
            <a:r>
              <a:rPr lang="en-US" sz="1200" dirty="0" err="1" smtClean="0"/>
              <a:t>Eliassen</a:t>
            </a:r>
            <a:r>
              <a:rPr lang="en-US" sz="1200" dirty="0" smtClean="0"/>
              <a:t> equation is a powerful tool for studying ERC.</a:t>
            </a:r>
            <a:r>
              <a:rPr lang="en-US" sz="1200" baseline="0" dirty="0" smtClean="0"/>
              <a:t> </a:t>
            </a:r>
            <a:r>
              <a:rPr lang="en-US" sz="1200" dirty="0" smtClean="0"/>
              <a:t>The azimuthal-mean transverse circulation directly simulated by WRF can be well represented by the Sawyer-</a:t>
            </a:r>
            <a:r>
              <a:rPr lang="en-US" sz="1200" dirty="0" err="1" smtClean="0"/>
              <a:t>Eliassen</a:t>
            </a:r>
            <a:r>
              <a:rPr lang="en-US" sz="1200" dirty="0" smtClean="0"/>
              <a:t> diagnoses, and many aspects of SEF and ERC can be well explained in the balanced symmetric framework. The outer </a:t>
            </a:r>
            <a:r>
              <a:rPr lang="en-US" sz="1200" dirty="0" err="1" smtClean="0"/>
              <a:t>rainband</a:t>
            </a:r>
            <a:r>
              <a:rPr lang="en-US" sz="1200" dirty="0" smtClean="0"/>
              <a:t> heating plays a crucial role in governing the formation and the development of the secondary tangential wind maximum. The strength of outer </a:t>
            </a:r>
            <a:r>
              <a:rPr lang="en-US" sz="1200" dirty="0" err="1" smtClean="0"/>
              <a:t>rainband</a:t>
            </a:r>
            <a:r>
              <a:rPr lang="en-US" sz="1200" dirty="0" smtClean="0"/>
              <a:t> heating must reach a certain level relative to the </a:t>
            </a:r>
            <a:r>
              <a:rPr lang="en-US" sz="1200" dirty="0" err="1" smtClean="0"/>
              <a:t>eyewall</a:t>
            </a:r>
            <a:r>
              <a:rPr lang="en-US" sz="1200" dirty="0" smtClean="0"/>
              <a:t> heating to initiate and drive SEF and ERC. The study reveals a positive feedback among shallow convection, acceleration of tangential winds, and convergence of radial inflow in the boundary layer that leads to SEF and a mechanism for the demise of inner </a:t>
            </a:r>
            <a:r>
              <a:rPr lang="en-US" sz="1200" dirty="0" err="1" smtClean="0"/>
              <a:t>eyewall</a:t>
            </a:r>
            <a:r>
              <a:rPr lang="en-US" sz="1200" dirty="0" smtClean="0"/>
              <a:t> that involves the interaction between the transverse circulations induced by </a:t>
            </a:r>
            <a:r>
              <a:rPr lang="en-US" sz="1200" dirty="0" err="1" smtClean="0"/>
              <a:t>eyewall</a:t>
            </a:r>
            <a:r>
              <a:rPr lang="en-US" sz="1200" dirty="0" smtClean="0"/>
              <a:t> and outer </a:t>
            </a:r>
            <a:r>
              <a:rPr lang="en-US" sz="1200" dirty="0" err="1" smtClean="0"/>
              <a:t>rainband</a:t>
            </a:r>
            <a:r>
              <a:rPr lang="en-US" sz="1200" dirty="0" smtClean="0"/>
              <a:t> convection.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24</a:t>
            </a:fld>
            <a:endParaRPr lang="en-US"/>
          </a:p>
        </p:txBody>
      </p:sp>
    </p:spTree>
    <p:extLst>
      <p:ext uri="{BB962C8B-B14F-4D97-AF65-F5344CB8AC3E}">
        <p14:creationId xmlns:p14="http://schemas.microsoft.com/office/powerpoint/2010/main" val="24624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summary</a:t>
            </a:r>
            <a:r>
              <a:rPr lang="en-US" baseline="0" dirty="0" smtClean="0"/>
              <a:t> of the model configuration used for the control simulation. We use WRF3.3.1 to simulate a category-1 hurricane-like vortex on f-plane with flat water surface and 29c SST.  This figure shows the radial profiles of tangential wind and </a:t>
            </a:r>
            <a:r>
              <a:rPr lang="en-US" baseline="0" dirty="0" err="1" smtClean="0"/>
              <a:t>vorticity</a:t>
            </a:r>
            <a:r>
              <a:rPr lang="en-US" baseline="0" dirty="0" smtClean="0"/>
              <a:t>. </a:t>
            </a:r>
            <a:r>
              <a:rPr lang="en-US" baseline="0" dirty="0" err="1" smtClean="0"/>
              <a:t>Dunion</a:t>
            </a:r>
            <a:r>
              <a:rPr lang="en-US" baseline="0" dirty="0" smtClean="0"/>
              <a:t> moist sounding is used to prescribe the background environment with no background wind.  The simulation is 8 days long and the output interval is 10 minutes. We use 3 two-way nested domains with the highest horizontal resolution being 2km. 47 vertical levels are used with 10 below 1.5 km and lowest half-level being 60m. We use RRTM long wave scheme, </a:t>
            </a:r>
            <a:r>
              <a:rPr lang="en-US" baseline="0" dirty="0" err="1" smtClean="0"/>
              <a:t>Dudhia</a:t>
            </a:r>
            <a:r>
              <a:rPr lang="en-US" baseline="0" dirty="0" smtClean="0"/>
              <a:t> short wave scheme and Thompson microphysics scheme. </a:t>
            </a:r>
            <a:r>
              <a:rPr lang="en-US" baseline="0" dirty="0" err="1" smtClean="0"/>
              <a:t>Kain</a:t>
            </a:r>
            <a:r>
              <a:rPr lang="en-US" baseline="0" dirty="0" smtClean="0"/>
              <a:t>-Fritch cumulus scheme is activated on the outermost domain only. We use MYJ PBL and surface scheme with Davis’s formula for surface roughness for vertical turbulent mixing and </a:t>
            </a:r>
            <a:r>
              <a:rPr lang="en-US" sz="1200" dirty="0" err="1" smtClean="0"/>
              <a:t>Smagorinsky</a:t>
            </a:r>
            <a:r>
              <a:rPr lang="en-US" sz="1200" dirty="0" smtClean="0"/>
              <a:t> </a:t>
            </a:r>
            <a:r>
              <a:rPr lang="en-US" sz="1200" dirty="0" err="1" smtClean="0"/>
              <a:t>shceme</a:t>
            </a:r>
            <a:r>
              <a:rPr lang="en-US" sz="1200" dirty="0" smtClean="0"/>
              <a:t> for </a:t>
            </a:r>
            <a:r>
              <a:rPr lang="en-US" baseline="0" dirty="0" smtClean="0"/>
              <a:t>Horizontal turbulent mixing. </a:t>
            </a:r>
            <a:r>
              <a:rPr lang="en-US" sz="1200" dirty="0" smtClean="0"/>
              <a:t>lateral boundary values are periodic on west and east </a:t>
            </a:r>
            <a:r>
              <a:rPr lang="en-US" sz="1200" dirty="0" err="1" smtClean="0"/>
              <a:t>boudaries</a:t>
            </a:r>
            <a:r>
              <a:rPr lang="en-US" sz="1200" dirty="0" smtClean="0"/>
              <a:t>, symmetric on south and north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3</a:t>
            </a:fld>
            <a:endParaRPr lang="en-US"/>
          </a:p>
        </p:txBody>
      </p:sp>
    </p:spTree>
    <p:extLst>
      <p:ext uri="{BB962C8B-B14F-4D97-AF65-F5344CB8AC3E}">
        <p14:creationId xmlns:p14="http://schemas.microsoft.com/office/powerpoint/2010/main" val="276561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summary</a:t>
            </a:r>
            <a:r>
              <a:rPr lang="en-US" baseline="0" dirty="0" smtClean="0"/>
              <a:t> of the model configuration used for the control simulation. We use WRF3.3.1 to simulate a category-1 hurricane-like vortex on f-plane with flat water surface and 29c SST.  This figure shows the radial profiles of tangential wind and </a:t>
            </a:r>
            <a:r>
              <a:rPr lang="en-US" baseline="0" dirty="0" err="1" smtClean="0"/>
              <a:t>vorticity</a:t>
            </a:r>
            <a:r>
              <a:rPr lang="en-US" baseline="0" dirty="0" smtClean="0"/>
              <a:t>. </a:t>
            </a:r>
            <a:r>
              <a:rPr lang="en-US" baseline="0" dirty="0" err="1" smtClean="0"/>
              <a:t>Dunion</a:t>
            </a:r>
            <a:r>
              <a:rPr lang="en-US" baseline="0" dirty="0" smtClean="0"/>
              <a:t> moist sounding is used to prescribe the background environment with no background wind.  The simulation is 8 days long and the output interval is 10 minutes. We use 3 two-way nested domains with the highest horizontal resolution being 2km. 47 vertical levels are used with 10 below 1.5 km and lowest half-level being 60m. We use RRTM long wave scheme, </a:t>
            </a:r>
            <a:r>
              <a:rPr lang="en-US" baseline="0" dirty="0" err="1" smtClean="0"/>
              <a:t>Dudhia</a:t>
            </a:r>
            <a:r>
              <a:rPr lang="en-US" baseline="0" dirty="0" smtClean="0"/>
              <a:t> short wave scheme and Thompson microphysics scheme. </a:t>
            </a:r>
            <a:r>
              <a:rPr lang="en-US" baseline="0" dirty="0" err="1" smtClean="0"/>
              <a:t>Kain</a:t>
            </a:r>
            <a:r>
              <a:rPr lang="en-US" baseline="0" dirty="0" smtClean="0"/>
              <a:t>-Fritch cumulus scheme is activated on the outermost domain only. We use MYJ PBL and surface scheme with Davis’s formula for surface roughness for vertical turbulent mixing and </a:t>
            </a:r>
            <a:r>
              <a:rPr lang="en-US" sz="1200" dirty="0" err="1" smtClean="0"/>
              <a:t>Smagorinsky</a:t>
            </a:r>
            <a:r>
              <a:rPr lang="en-US" sz="1200" dirty="0" smtClean="0"/>
              <a:t> </a:t>
            </a:r>
            <a:r>
              <a:rPr lang="en-US" sz="1200" dirty="0" err="1" smtClean="0"/>
              <a:t>shceme</a:t>
            </a:r>
            <a:r>
              <a:rPr lang="en-US" sz="1200" dirty="0" smtClean="0"/>
              <a:t> for </a:t>
            </a:r>
            <a:r>
              <a:rPr lang="en-US" baseline="0" dirty="0" smtClean="0"/>
              <a:t>Horizontal turbulent mixing. </a:t>
            </a:r>
            <a:r>
              <a:rPr lang="en-US" sz="1200" dirty="0" smtClean="0"/>
              <a:t>lateral boundary values are periodic on west and east </a:t>
            </a:r>
            <a:r>
              <a:rPr lang="en-US" sz="1200" dirty="0" err="1" smtClean="0"/>
              <a:t>boudaries</a:t>
            </a:r>
            <a:r>
              <a:rPr lang="en-US" sz="1200" dirty="0" smtClean="0"/>
              <a:t>, symmetric on south and north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4</a:t>
            </a:fld>
            <a:endParaRPr lang="en-US"/>
          </a:p>
        </p:txBody>
      </p:sp>
    </p:spTree>
    <p:extLst>
      <p:ext uri="{BB962C8B-B14F-4D97-AF65-F5344CB8AC3E}">
        <p14:creationId xmlns:p14="http://schemas.microsoft.com/office/powerpoint/2010/main" val="276561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summary</a:t>
            </a:r>
            <a:r>
              <a:rPr lang="en-US" baseline="0" dirty="0" smtClean="0"/>
              <a:t> of the model configuration used for the control simulation. We use WRF3.3.1 to simulate a category-1 hurricane-like vortex on f-plane with flat water surface and 29c SST.  This figure shows the radial profiles of tangential wind and </a:t>
            </a:r>
            <a:r>
              <a:rPr lang="en-US" baseline="0" dirty="0" err="1" smtClean="0"/>
              <a:t>vorticity</a:t>
            </a:r>
            <a:r>
              <a:rPr lang="en-US" baseline="0" dirty="0" smtClean="0"/>
              <a:t>. </a:t>
            </a:r>
            <a:r>
              <a:rPr lang="en-US" baseline="0" dirty="0" err="1" smtClean="0"/>
              <a:t>Dunion</a:t>
            </a:r>
            <a:r>
              <a:rPr lang="en-US" baseline="0" dirty="0" smtClean="0"/>
              <a:t> moist sounding is used to prescribe the background environment with no background wind.  The simulation is 8 days long and the output interval is 10 minutes. We use 3 two-way nested domains with the highest horizontal resolution being 2km. 47 vertical levels are used with 10 below 1.5 km and lowest half-level being 60m. We use RRTM long wave scheme, </a:t>
            </a:r>
            <a:r>
              <a:rPr lang="en-US" baseline="0" dirty="0" err="1" smtClean="0"/>
              <a:t>Dudhia</a:t>
            </a:r>
            <a:r>
              <a:rPr lang="en-US" baseline="0" dirty="0" smtClean="0"/>
              <a:t> short wave scheme and Thompson microphysics scheme. </a:t>
            </a:r>
            <a:r>
              <a:rPr lang="en-US" baseline="0" dirty="0" err="1" smtClean="0"/>
              <a:t>Kain</a:t>
            </a:r>
            <a:r>
              <a:rPr lang="en-US" baseline="0" dirty="0" smtClean="0"/>
              <a:t>-Fritch cumulus scheme is activated on the outermost domain only. We use MYJ PBL and surface scheme with Davis’s formula for surface roughness for vertical turbulent mixing and </a:t>
            </a:r>
            <a:r>
              <a:rPr lang="en-US" sz="1200" dirty="0" err="1" smtClean="0"/>
              <a:t>Smagorinsky</a:t>
            </a:r>
            <a:r>
              <a:rPr lang="en-US" sz="1200" dirty="0" smtClean="0"/>
              <a:t> </a:t>
            </a:r>
            <a:r>
              <a:rPr lang="en-US" sz="1200" dirty="0" err="1" smtClean="0"/>
              <a:t>shceme</a:t>
            </a:r>
            <a:r>
              <a:rPr lang="en-US" sz="1200" dirty="0" smtClean="0"/>
              <a:t> for </a:t>
            </a:r>
            <a:r>
              <a:rPr lang="en-US" baseline="0" dirty="0" smtClean="0"/>
              <a:t>Horizontal turbulent mixing. </a:t>
            </a:r>
            <a:r>
              <a:rPr lang="en-US" sz="1200" dirty="0" smtClean="0"/>
              <a:t>lateral boundary values are periodic on west and east </a:t>
            </a:r>
            <a:r>
              <a:rPr lang="en-US" sz="1200" dirty="0" err="1" smtClean="0"/>
              <a:t>boudaries</a:t>
            </a:r>
            <a:r>
              <a:rPr lang="en-US" sz="1200" dirty="0" smtClean="0"/>
              <a:t>, symmetric on south and north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5</a:t>
            </a:fld>
            <a:endParaRPr lang="en-US"/>
          </a:p>
        </p:txBody>
      </p:sp>
    </p:spTree>
    <p:extLst>
      <p:ext uri="{BB962C8B-B14F-4D97-AF65-F5344CB8AC3E}">
        <p14:creationId xmlns:p14="http://schemas.microsoft.com/office/powerpoint/2010/main" val="276561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evolution of storm intensity</a:t>
            </a:r>
            <a:r>
              <a:rPr lang="en-US" baseline="0" dirty="0" smtClean="0"/>
              <a:t>, radius of maximum wind and </a:t>
            </a:r>
            <a:r>
              <a:rPr lang="en-US" baseline="0" dirty="0" err="1" smtClean="0"/>
              <a:t>snaphots</a:t>
            </a:r>
            <a:r>
              <a:rPr lang="en-US" baseline="0" dirty="0" smtClean="0"/>
              <a:t> of reflectivity at 1 km level. As you can see, the secondary </a:t>
            </a:r>
            <a:r>
              <a:rPr lang="en-US" baseline="0" dirty="0" err="1" smtClean="0"/>
              <a:t>eyewall</a:t>
            </a:r>
            <a:r>
              <a:rPr lang="en-US" baseline="0" dirty="0" smtClean="0"/>
              <a:t> forms around 76 h. The simulated ERC captures the major features of observed ERC which I showed before, the storm weakens as the secondary </a:t>
            </a:r>
            <a:r>
              <a:rPr lang="en-US" baseline="0" dirty="0" err="1" smtClean="0"/>
              <a:t>eyewall</a:t>
            </a:r>
            <a:r>
              <a:rPr lang="en-US" baseline="0" dirty="0" smtClean="0"/>
              <a:t> forms and </a:t>
            </a:r>
            <a:r>
              <a:rPr lang="en-US" baseline="0" dirty="0" err="1" smtClean="0"/>
              <a:t>reintensifies</a:t>
            </a:r>
            <a:r>
              <a:rPr lang="en-US" baseline="0" dirty="0" smtClean="0"/>
              <a:t> later, the Radius of maximum wind suddenly increases and a secondary wind maximum forms after the SEF, which will be shown in the next slide. I will focus on the period from 60 to 94 h that covers the ERC shaded by the pink color.</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6</a:t>
            </a:fld>
            <a:endParaRPr lang="en-US"/>
          </a:p>
        </p:txBody>
      </p:sp>
    </p:spTree>
    <p:extLst>
      <p:ext uri="{BB962C8B-B14F-4D97-AF65-F5344CB8AC3E}">
        <p14:creationId xmlns:p14="http://schemas.microsoft.com/office/powerpoint/2010/main" val="91324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two figures show the evolution of azimuthal-mean tangential wind at 1km and vertical velocity at 5km. The vertical axis is time, the horizontal axis is radius. We can see a secondary wind maximum forms around 78 h, about 2 hours after the secondary </a:t>
            </a:r>
            <a:r>
              <a:rPr lang="en-US" baseline="0" dirty="0" err="1" smtClean="0"/>
              <a:t>eyewall</a:t>
            </a:r>
            <a:r>
              <a:rPr lang="en-US" baseline="0" dirty="0" smtClean="0"/>
              <a:t> forms. The scattered outer convections are more and more organized with time and eventually became the secondary </a:t>
            </a:r>
            <a:r>
              <a:rPr lang="en-US" baseline="0" dirty="0" err="1" smtClean="0"/>
              <a:t>eyewall</a:t>
            </a:r>
            <a:r>
              <a:rPr lang="en-US" baseline="0" dirty="0" smtClean="0"/>
              <a:t>.  This figure suggests a close relationship between the development of outer </a:t>
            </a:r>
            <a:r>
              <a:rPr lang="en-US" baseline="0" dirty="0" err="1" smtClean="0"/>
              <a:t>rainbands</a:t>
            </a:r>
            <a:r>
              <a:rPr lang="en-US" baseline="0" dirty="0" smtClean="0"/>
              <a:t> and secondary </a:t>
            </a:r>
            <a:r>
              <a:rPr lang="en-US" baseline="0" dirty="0" err="1" smtClean="0"/>
              <a:t>eyewall</a:t>
            </a:r>
            <a:r>
              <a:rPr lang="en-US" baseline="0" dirty="0" smtClean="0"/>
              <a:t> formation. </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7</a:t>
            </a:fld>
            <a:endParaRPr lang="en-US"/>
          </a:p>
        </p:txBody>
      </p:sp>
    </p:spTree>
    <p:extLst>
      <p:ext uri="{BB962C8B-B14F-4D97-AF65-F5344CB8AC3E}">
        <p14:creationId xmlns:p14="http://schemas.microsoft.com/office/powerpoint/2010/main" val="237391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Shapiro</a:t>
            </a:r>
            <a:r>
              <a:rPr lang="en-US" baseline="0" dirty="0" smtClean="0"/>
              <a:t> and Willoughby 1982 first showed that the evolution for a balanced symmetric TC-like vortex may be understood from the transverse circulation induced by the heat and momentum sources via Sawyer-</a:t>
            </a:r>
            <a:r>
              <a:rPr lang="en-US" baseline="0" dirty="0" err="1" smtClean="0"/>
              <a:t>Eliassen</a:t>
            </a:r>
            <a:r>
              <a:rPr lang="en-US" baseline="0" dirty="0" smtClean="0"/>
              <a:t> equation. Here we are going to use this method to demonstrate that SEF and ERC in 3d full physics simulations can be well understood from a balanced symmetric perspective. This figure compares the vertical velocities directly simulated by WRF and those diagnosed by Sawyer-</a:t>
            </a:r>
            <a:r>
              <a:rPr lang="en-US" baseline="0" dirty="0" err="1" smtClean="0"/>
              <a:t>Eliassen</a:t>
            </a:r>
            <a:r>
              <a:rPr lang="en-US" baseline="0" dirty="0" smtClean="0"/>
              <a:t> equation before and during the ERC. There is a very good agreement between them. To provide a quantitative evaluation of how well the Sawyer-</a:t>
            </a:r>
            <a:r>
              <a:rPr lang="en-US" baseline="0" dirty="0" err="1" smtClean="0"/>
              <a:t>Eliassen</a:t>
            </a:r>
            <a:r>
              <a:rPr lang="en-US" baseline="0" dirty="0" smtClean="0"/>
              <a:t> diagnoses can represent the WRF simulated transverse circulation, we computed the correlation coefficients between the WRF simulations and Sawyer-</a:t>
            </a:r>
            <a:r>
              <a:rPr lang="en-US" baseline="0" dirty="0" err="1" smtClean="0"/>
              <a:t>Eliassen</a:t>
            </a:r>
            <a:r>
              <a:rPr lang="en-US" baseline="0" dirty="0" smtClean="0"/>
              <a:t> diagnoses for the ERC period from 50 h to 90 h. As you can see, below 16km and above the boundary layer, the correlation coefficients exceed 0.8. Even in the boundary layer, the correlation coefficients are still greater than 0.6. Similar good correlations are also found in radial flow. This gives us the confidence that the Sawyer-</a:t>
            </a:r>
            <a:r>
              <a:rPr lang="en-US" baseline="0" dirty="0" err="1" smtClean="0"/>
              <a:t>Eliassen</a:t>
            </a:r>
            <a:r>
              <a:rPr lang="en-US" baseline="0" dirty="0" smtClean="0"/>
              <a:t> equation provides a useful analytical tool for investigating ERC in realistic 3d full physics simulations.</a:t>
            </a:r>
            <a:endParaRPr lang="en-US" dirty="0"/>
          </a:p>
        </p:txBody>
      </p:sp>
      <p:sp>
        <p:nvSpPr>
          <p:cNvPr id="4" name="Slide Number Placeholder 3"/>
          <p:cNvSpPr>
            <a:spLocks noGrp="1"/>
          </p:cNvSpPr>
          <p:nvPr>
            <p:ph type="sldNum" sz="quarter" idx="10"/>
          </p:nvPr>
        </p:nvSpPr>
        <p:spPr/>
        <p:txBody>
          <a:bodyPr/>
          <a:lstStyle/>
          <a:p>
            <a:fld id="{D63DFC06-C958-483F-B441-251886A04B2A}" type="slidenum">
              <a:rPr lang="en-US" smtClean="0"/>
              <a:pPr/>
              <a:t>8</a:t>
            </a:fld>
            <a:endParaRPr lang="en-US"/>
          </a:p>
        </p:txBody>
      </p:sp>
    </p:spTree>
    <p:extLst>
      <p:ext uri="{BB962C8B-B14F-4D97-AF65-F5344CB8AC3E}">
        <p14:creationId xmlns:p14="http://schemas.microsoft.com/office/powerpoint/2010/main" val="14300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This slide shows a detailed tangential wind budget analysis averaged  between 79 and 81 h. The budget equation basically tells us that the net tendency is the sum of the resolved advection terms by axisymmetric mean flow, advection terms by asymmetric eddy processes and </a:t>
            </a:r>
            <a:r>
              <a:rPr lang="en-US" sz="1200" kern="1200" baseline="0" dirty="0" err="1" smtClean="0">
                <a:solidFill>
                  <a:schemeClr val="tx1"/>
                </a:solidFill>
                <a:latin typeface="+mn-lt"/>
                <a:ea typeface="+mn-ea"/>
                <a:cs typeface="+mn-cs"/>
              </a:rPr>
              <a:t>subgrid</a:t>
            </a:r>
            <a:r>
              <a:rPr lang="en-US" sz="1200" kern="1200" baseline="0" dirty="0" smtClean="0">
                <a:solidFill>
                  <a:schemeClr val="tx1"/>
                </a:solidFill>
                <a:latin typeface="+mn-lt"/>
                <a:ea typeface="+mn-ea"/>
                <a:cs typeface="+mn-cs"/>
              </a:rPr>
              <a:t> scale terms parameterized by SGS schemes.  The first plot is the net tangential wind tendency. We can see the positive and negative tendencies correspond well with the development of the secondary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and the decay of the primary </a:t>
            </a:r>
            <a:r>
              <a:rPr lang="en-US" sz="1200" kern="1200" baseline="0" dirty="0" err="1" smtClean="0">
                <a:solidFill>
                  <a:schemeClr val="tx1"/>
                </a:solidFill>
                <a:latin typeface="+mn-lt"/>
                <a:ea typeface="+mn-ea"/>
                <a:cs typeface="+mn-cs"/>
              </a:rPr>
              <a:t>eyewall</a:t>
            </a:r>
            <a:r>
              <a:rPr lang="en-US" sz="1200" kern="1200" baseline="0" dirty="0" smtClean="0">
                <a:solidFill>
                  <a:schemeClr val="tx1"/>
                </a:solidFill>
                <a:latin typeface="+mn-lt"/>
                <a:ea typeface="+mn-ea"/>
                <a:cs typeface="+mn-cs"/>
              </a:rPr>
              <a:t>. The resolved tendency is positive in the boundary layer whereas the SGS tendency is negative. The net tendency is a small residual between the two large tendencies induced by the resolved and </a:t>
            </a:r>
            <a:r>
              <a:rPr lang="en-US" sz="1200" kern="1200" baseline="0" dirty="0" err="1" smtClean="0">
                <a:solidFill>
                  <a:schemeClr val="tx1"/>
                </a:solidFill>
                <a:latin typeface="+mn-lt"/>
                <a:ea typeface="+mn-ea"/>
                <a:cs typeface="+mn-cs"/>
              </a:rPr>
              <a:t>subgird</a:t>
            </a:r>
            <a:r>
              <a:rPr lang="en-US" sz="1200" kern="1200" baseline="0" dirty="0" smtClean="0">
                <a:solidFill>
                  <a:schemeClr val="tx1"/>
                </a:solidFill>
                <a:latin typeface="+mn-lt"/>
                <a:ea typeface="+mn-ea"/>
                <a:cs typeface="+mn-cs"/>
              </a:rPr>
              <a:t> scale processes. Note that the net tendency is multiplied by a factor of 10. Since the broadening of tangential wind and development of secondary wind maximum require a positive tendency, this result indicates that the resolved processes are the driving force for SEF and the SGS processes may be considered as a response to the changes induced by the resolved processes. Therefore, the resolved process is the key here. However, since the SGS tendency has a magnitude comparable to that of resolved tendency, which mainly comes from SGS vertical mixing, the SGS parameterizations can have a profound impact on the occurrence and course and ERC. More importantly, this figure shows the resolved positive tendency mainly comes from the advection by mean flow. The contribution from asymmetric eddy processes is small, note that it has been multiplied by a factor of 4, and it is generally negative in the boundary layer.  This budget analysis simply tells us that advection term by axisymmetric mean flow is the key to understand the simulated ERC. This enable us to use the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to analyze the physical processes determining the wind tendency, because Sawyer-</a:t>
            </a:r>
            <a:r>
              <a:rPr lang="en-US" sz="1200" kern="1200" baseline="0" dirty="0" err="1" smtClean="0">
                <a:solidFill>
                  <a:schemeClr val="tx1"/>
                </a:solidFill>
                <a:latin typeface="+mn-lt"/>
                <a:ea typeface="+mn-ea"/>
                <a:cs typeface="+mn-cs"/>
              </a:rPr>
              <a:t>Eliassen</a:t>
            </a:r>
            <a:r>
              <a:rPr lang="en-US" sz="1200" kern="1200" baseline="0" dirty="0" smtClean="0">
                <a:solidFill>
                  <a:schemeClr val="tx1"/>
                </a:solidFill>
                <a:latin typeface="+mn-lt"/>
                <a:ea typeface="+mn-ea"/>
                <a:cs typeface="+mn-cs"/>
              </a:rPr>
              <a:t> equation is based on balanced axisymmetric framework and it can only be used to understand the symmetric processes.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3DFC06-C958-483F-B441-251886A04B2A}" type="slidenum">
              <a:rPr lang="en-US" smtClean="0"/>
              <a:pPr/>
              <a:t>9</a:t>
            </a:fld>
            <a:endParaRPr lang="en-US"/>
          </a:p>
        </p:txBody>
      </p:sp>
    </p:spTree>
    <p:extLst>
      <p:ext uri="{BB962C8B-B14F-4D97-AF65-F5344CB8AC3E}">
        <p14:creationId xmlns:p14="http://schemas.microsoft.com/office/powerpoint/2010/main" val="29761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046C4-03E3-45F4-9CEC-53C447768824}"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30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2CC9A-4892-4CE5-8A62-BC74253A8E02}"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767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83E25-7CA2-4CBA-AC2F-8D9E71B2270A}"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9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21F78-9DDB-40A0-89C3-3C18179BED5D}"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90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BE084-B187-4A1E-B7C5-76D934A0DF5F}"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9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135C23-7E03-4236-B641-F586B0888CCC}"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67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B253D8-29C4-40B0-B71B-D8060176DD9A}" type="datetime1">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9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6957E-68E6-46ED-A3BD-7AEEE89094C4}" type="datetime1">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313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456F5-A6BE-434D-8897-DFEA1FDF2437}" type="datetime1">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86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4508E-972B-4239-A84C-B2B4EAFDBBAE}"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946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0F671-CC8D-49DA-85C6-E04D9C0E8E8C}"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305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F7941-EC95-49E6-B0CB-07BAB2046D6C}" type="datetime1">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736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1851025"/>
          </a:xfrm>
        </p:spPr>
        <p:txBody>
          <a:bodyPr>
            <a:normAutofit/>
          </a:bodyPr>
          <a:lstStyle/>
          <a:p>
            <a:r>
              <a:rPr lang="en-US" sz="3200" b="1" dirty="0"/>
              <a:t>I</a:t>
            </a:r>
            <a:r>
              <a:rPr lang="en-US" sz="3200" b="1" dirty="0" smtClean="0"/>
              <a:t>mpact of microphysical processes on eyewall replacement cycle in HWRF simulations</a:t>
            </a:r>
            <a:endParaRPr lang="en-US" sz="3200" b="1" dirty="0"/>
          </a:p>
        </p:txBody>
      </p:sp>
      <p:sp>
        <p:nvSpPr>
          <p:cNvPr id="5" name="Subtitle 2"/>
          <p:cNvSpPr txBox="1">
            <a:spLocks/>
          </p:cNvSpPr>
          <p:nvPr/>
        </p:nvSpPr>
        <p:spPr>
          <a:xfrm>
            <a:off x="1371600" y="1981200"/>
            <a:ext cx="6172200" cy="1295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cs typeface="Arial" pitchFamily="34" charset="0"/>
              </a:rPr>
              <a:t>Ping Zhu, </a:t>
            </a:r>
            <a:r>
              <a:rPr lang="en-US" sz="2400" dirty="0" err="1">
                <a:cs typeface="Arial" pitchFamily="34" charset="0"/>
              </a:rPr>
              <a:t>Zhenduo</a:t>
            </a:r>
            <a:r>
              <a:rPr lang="en-US" sz="2400" dirty="0">
                <a:cs typeface="Arial" pitchFamily="34" charset="0"/>
              </a:rPr>
              <a:t> </a:t>
            </a:r>
            <a:r>
              <a:rPr lang="en-US" sz="2400" dirty="0" smtClean="0">
                <a:cs typeface="Arial" pitchFamily="34" charset="0"/>
              </a:rPr>
              <a:t>Zhu</a:t>
            </a:r>
          </a:p>
          <a:p>
            <a:r>
              <a:rPr lang="en-US" sz="2400" dirty="0" smtClean="0">
                <a:cs typeface="Arial" pitchFamily="34" charset="0"/>
              </a:rPr>
              <a:t>Department </a:t>
            </a:r>
            <a:r>
              <a:rPr lang="en-US" sz="2400" dirty="0">
                <a:cs typeface="Arial" panose="020B0604020202020204" pitchFamily="34" charset="0"/>
              </a:rPr>
              <a:t>of Earth &amp;</a:t>
            </a:r>
            <a:r>
              <a:rPr lang="en-US" sz="2400" dirty="0" smtClean="0">
                <a:cs typeface="Arial" panose="020B0604020202020204" pitchFamily="34" charset="0"/>
              </a:rPr>
              <a:t> </a:t>
            </a:r>
            <a:r>
              <a:rPr lang="en-US" sz="2400" dirty="0">
                <a:cs typeface="Arial" panose="020B0604020202020204" pitchFamily="34" charset="0"/>
              </a:rPr>
              <a:t>Environment</a:t>
            </a:r>
          </a:p>
          <a:p>
            <a:r>
              <a:rPr lang="en-US" sz="2400" dirty="0">
                <a:cs typeface="Arial" panose="020B0604020202020204" pitchFamily="34" charset="0"/>
              </a:rPr>
              <a:t>Florida International </a:t>
            </a:r>
            <a:r>
              <a:rPr lang="en-US" sz="2400" dirty="0" smtClean="0">
                <a:cs typeface="Arial" panose="020B0604020202020204" pitchFamily="34" charset="0"/>
              </a:rPr>
              <a:t>University</a:t>
            </a:r>
            <a:endParaRPr lang="en-US" sz="2400" dirty="0">
              <a:cs typeface="Arial" panose="020B0604020202020204" pitchFamily="34" charset="0"/>
            </a:endParaRPr>
          </a:p>
        </p:txBody>
      </p:sp>
      <p:sp>
        <p:nvSpPr>
          <p:cNvPr id="3" name="Rectangle 2"/>
          <p:cNvSpPr/>
          <p:nvPr/>
        </p:nvSpPr>
        <p:spPr>
          <a:xfrm>
            <a:off x="1066800" y="3505200"/>
            <a:ext cx="7467600" cy="907941"/>
          </a:xfrm>
          <a:prstGeom prst="rect">
            <a:avLst/>
          </a:prstGeom>
        </p:spPr>
        <p:txBody>
          <a:bodyPr wrap="square">
            <a:spAutoFit/>
          </a:bodyPr>
          <a:lstStyle/>
          <a:p>
            <a:pPr algn="ctr">
              <a:spcBef>
                <a:spcPts val="576"/>
              </a:spcBef>
            </a:pPr>
            <a:r>
              <a:rPr lang="en-US" sz="2400" dirty="0" err="1"/>
              <a:t>Sundararaman</a:t>
            </a:r>
            <a:r>
              <a:rPr lang="en-US" sz="2400" dirty="0"/>
              <a:t> </a:t>
            </a:r>
            <a:r>
              <a:rPr lang="en-US" sz="2400" dirty="0" err="1" smtClean="0"/>
              <a:t>Gopalakrishnan</a:t>
            </a:r>
            <a:r>
              <a:rPr lang="en-US" sz="2400" dirty="0" smtClean="0"/>
              <a:t>, </a:t>
            </a:r>
            <a:r>
              <a:rPr lang="en-US" sz="2400" dirty="0"/>
              <a:t>Robert </a:t>
            </a:r>
            <a:r>
              <a:rPr lang="en-US" sz="2400" dirty="0" smtClean="0"/>
              <a:t>Black, </a:t>
            </a:r>
            <a:r>
              <a:rPr lang="en-US" sz="2400" dirty="0"/>
              <a:t>Frank </a:t>
            </a:r>
            <a:r>
              <a:rPr lang="en-US" sz="2400" dirty="0" smtClean="0"/>
              <a:t>Marks</a:t>
            </a:r>
          </a:p>
          <a:p>
            <a:pPr algn="ctr">
              <a:spcBef>
                <a:spcPts val="576"/>
              </a:spcBef>
            </a:pPr>
            <a:r>
              <a:rPr lang="en-US" sz="2400" dirty="0" smtClean="0"/>
              <a:t>Hurricane </a:t>
            </a:r>
            <a:r>
              <a:rPr lang="en-US" sz="2400" dirty="0"/>
              <a:t>Research Division, </a:t>
            </a:r>
            <a:r>
              <a:rPr lang="en-US" sz="2400" dirty="0" smtClean="0"/>
              <a:t>AOML, </a:t>
            </a:r>
            <a:r>
              <a:rPr lang="en-US" sz="2400" dirty="0"/>
              <a:t>NOAA </a:t>
            </a:r>
          </a:p>
        </p:txBody>
      </p:sp>
      <p:sp>
        <p:nvSpPr>
          <p:cNvPr id="4" name="Rectangle 3"/>
          <p:cNvSpPr/>
          <p:nvPr/>
        </p:nvSpPr>
        <p:spPr>
          <a:xfrm>
            <a:off x="1600200" y="4648200"/>
            <a:ext cx="5819542" cy="907941"/>
          </a:xfrm>
          <a:prstGeom prst="rect">
            <a:avLst/>
          </a:prstGeom>
        </p:spPr>
        <p:txBody>
          <a:bodyPr wrap="none">
            <a:spAutoFit/>
          </a:bodyPr>
          <a:lstStyle/>
          <a:p>
            <a:pPr algn="ctr">
              <a:spcBef>
                <a:spcPts val="567"/>
              </a:spcBef>
            </a:pPr>
            <a:r>
              <a:rPr lang="en-US" sz="2400" dirty="0"/>
              <a:t>Vijay </a:t>
            </a:r>
            <a:r>
              <a:rPr lang="en-US" sz="2400" dirty="0" err="1" smtClean="0"/>
              <a:t>Tallapragada</a:t>
            </a:r>
            <a:endParaRPr lang="en-US" sz="2400" dirty="0" smtClean="0"/>
          </a:p>
          <a:p>
            <a:pPr algn="ctr">
              <a:spcBef>
                <a:spcPts val="567"/>
              </a:spcBef>
            </a:pPr>
            <a:r>
              <a:rPr lang="en-US" sz="2400" dirty="0" smtClean="0"/>
              <a:t>Environmental </a:t>
            </a:r>
            <a:r>
              <a:rPr lang="en-US" sz="2400" dirty="0"/>
              <a:t>Modeling Center, </a:t>
            </a:r>
            <a:r>
              <a:rPr lang="en-US" sz="2400" dirty="0" smtClean="0"/>
              <a:t>NCEP, NOAA</a:t>
            </a:r>
            <a:endParaRPr lang="en-US" sz="2400" dirty="0"/>
          </a:p>
        </p:txBody>
      </p:sp>
      <p:sp>
        <p:nvSpPr>
          <p:cNvPr id="6" name="Subtitle 2"/>
          <p:cNvSpPr txBox="1">
            <a:spLocks/>
          </p:cNvSpPr>
          <p:nvPr/>
        </p:nvSpPr>
        <p:spPr>
          <a:xfrm>
            <a:off x="1371600" y="5791200"/>
            <a:ext cx="6172200"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cs typeface="Arial" pitchFamily="34" charset="0"/>
              </a:rPr>
              <a:t>Jun Zhang, </a:t>
            </a:r>
            <a:r>
              <a:rPr lang="en-US" sz="2400" dirty="0" err="1" smtClean="0">
                <a:cs typeface="Arial" pitchFamily="34" charset="0"/>
              </a:rPr>
              <a:t>Xujing</a:t>
            </a:r>
            <a:r>
              <a:rPr lang="en-US" sz="2400" dirty="0" smtClean="0">
                <a:cs typeface="Arial" pitchFamily="34" charset="0"/>
              </a:rPr>
              <a:t> Zhang</a:t>
            </a:r>
          </a:p>
          <a:p>
            <a:r>
              <a:rPr lang="en-US" sz="2400" dirty="0" smtClean="0">
                <a:cs typeface="Arial" pitchFamily="34" charset="0"/>
              </a:rPr>
              <a:t>CIMAS, University of Miami</a:t>
            </a:r>
          </a:p>
        </p:txBody>
      </p:sp>
      <p:sp>
        <p:nvSpPr>
          <p:cNvPr id="8" name="TextBox 7"/>
          <p:cNvSpPr txBox="1"/>
          <p:nvPr/>
        </p:nvSpPr>
        <p:spPr>
          <a:xfrm>
            <a:off x="8575242" y="76200"/>
            <a:ext cx="340158" cy="461665"/>
          </a:xfrm>
          <a:prstGeom prst="rect">
            <a:avLst/>
          </a:prstGeom>
          <a:noFill/>
        </p:spPr>
        <p:txBody>
          <a:bodyPr wrap="none" rtlCol="0">
            <a:spAutoFit/>
          </a:bodyPr>
          <a:lstStyle/>
          <a:p>
            <a:r>
              <a:rPr lang="en-US" sz="2400" dirty="0" smtClean="0"/>
              <a:t>1</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839200" cy="446276"/>
          </a:xfrm>
          <a:prstGeom prst="rect">
            <a:avLst/>
          </a:prstGeom>
        </p:spPr>
        <p:txBody>
          <a:bodyPr wrap="square">
            <a:spAutoFit/>
          </a:bodyPr>
          <a:lstStyle/>
          <a:p>
            <a:r>
              <a:rPr lang="en-US" sz="2300" dirty="0" smtClean="0">
                <a:latin typeface="Times New Roman" pitchFamily="18" charset="0"/>
                <a:cs typeface="Times New Roman" pitchFamily="18" charset="0"/>
              </a:rPr>
              <a:t>A positive feedback mechanism for outer </a:t>
            </a:r>
            <a:r>
              <a:rPr lang="en-US" sz="2300" dirty="0" err="1" smtClean="0">
                <a:latin typeface="Times New Roman" pitchFamily="18" charset="0"/>
                <a:cs typeface="Times New Roman" pitchFamily="18" charset="0"/>
              </a:rPr>
              <a:t>rainband</a:t>
            </a:r>
            <a:r>
              <a:rPr lang="en-US" sz="2300" dirty="0" smtClean="0">
                <a:latin typeface="Times New Roman" pitchFamily="18" charset="0"/>
                <a:cs typeface="Times New Roman" pitchFamily="18" charset="0"/>
              </a:rPr>
              <a:t> development and SEF</a:t>
            </a:r>
          </a:p>
        </p:txBody>
      </p:sp>
      <p:sp>
        <p:nvSpPr>
          <p:cNvPr id="4" name="Rectangle 3"/>
          <p:cNvSpPr/>
          <p:nvPr/>
        </p:nvSpPr>
        <p:spPr>
          <a:xfrm>
            <a:off x="152400" y="5103674"/>
            <a:ext cx="8991600" cy="1754326"/>
          </a:xfrm>
          <a:prstGeom prst="rect">
            <a:avLst/>
          </a:prstGeom>
        </p:spPr>
        <p:txBody>
          <a:bodyPr wrap="square">
            <a:spAutoFit/>
          </a:bodyPr>
          <a:lstStyle/>
          <a:p>
            <a:r>
              <a:rPr lang="en-US" dirty="0" smtClean="0"/>
              <a:t>The sporadic outer rainband convection induces the convergence of radial inflow and accelerates the tangential wind at the base of the convection, which can cause the increase of moisture in the lower troposphere. The increased moist instability favors the development of low-level convection, which further enhances convergence of radial inflow and acceleration of tangential wind in the upper BL. Both can promote surface evaporation and effective transport of moisture. This can cause a runaway interaction leading to SEF.</a:t>
            </a:r>
            <a:endParaRPr lang="en-US" dirty="0"/>
          </a:p>
        </p:txBody>
      </p:sp>
      <p:pic>
        <p:nvPicPr>
          <p:cNvPr id="5" name="Picture 4" descr="C:\Users\zhup\Documents\wrk\zhenduo\dissertation\figure\dur_oew_z_ra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57200"/>
            <a:ext cx="6934200" cy="4648200"/>
          </a:xfrm>
          <a:prstGeom prst="rect">
            <a:avLst/>
          </a:prstGeom>
          <a:noFill/>
          <a:ln>
            <a:noFill/>
          </a:ln>
        </p:spPr>
      </p:pic>
      <p:sp>
        <p:nvSpPr>
          <p:cNvPr id="6" name="TextBox 5"/>
          <p:cNvSpPr txBox="1"/>
          <p:nvPr/>
        </p:nvSpPr>
        <p:spPr>
          <a:xfrm>
            <a:off x="8575242" y="381000"/>
            <a:ext cx="495649" cy="461665"/>
          </a:xfrm>
          <a:prstGeom prst="rect">
            <a:avLst/>
          </a:prstGeom>
          <a:noFill/>
        </p:spPr>
        <p:txBody>
          <a:bodyPr wrap="none" rtlCol="0">
            <a:spAutoFit/>
          </a:bodyPr>
          <a:lstStyle/>
          <a:p>
            <a:r>
              <a:rPr lang="en-US" sz="2400" dirty="0" smtClean="0"/>
              <a:t>10</a:t>
            </a:r>
            <a:endParaRPr lang="en-US" sz="2400" dirty="0"/>
          </a:p>
        </p:txBody>
      </p:sp>
    </p:spTree>
    <p:extLst>
      <p:ext uri="{BB962C8B-B14F-4D97-AF65-F5344CB8AC3E}">
        <p14:creationId xmlns:p14="http://schemas.microsoft.com/office/powerpoint/2010/main" val="91313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715000"/>
            <a:ext cx="9067800" cy="1200329"/>
          </a:xfrm>
          <a:prstGeom prst="rect">
            <a:avLst/>
          </a:prstGeom>
        </p:spPr>
        <p:txBody>
          <a:bodyPr wrap="square">
            <a:spAutoFit/>
          </a:bodyPr>
          <a:lstStyle/>
          <a:p>
            <a:r>
              <a:rPr lang="en-US" dirty="0" err="1" smtClean="0"/>
              <a:t>Diabatic</a:t>
            </a:r>
            <a:r>
              <a:rPr lang="en-US" dirty="0" smtClean="0"/>
              <a:t> heating (X1000 Ks</a:t>
            </a:r>
            <a:r>
              <a:rPr lang="en-US" baseline="30000" dirty="0" smtClean="0"/>
              <a:t>-1, </a:t>
            </a:r>
            <a:r>
              <a:rPr lang="en-US" dirty="0" smtClean="0"/>
              <a:t>color shades), </a:t>
            </a:r>
            <a:r>
              <a:rPr lang="en-US" dirty="0"/>
              <a:t>h</a:t>
            </a:r>
            <a:r>
              <a:rPr lang="en-US" dirty="0" smtClean="0"/>
              <a:t>ydrometeor </a:t>
            </a:r>
            <a:r>
              <a:rPr lang="en-US" dirty="0"/>
              <a:t>mixing ratio </a:t>
            </a:r>
            <a:r>
              <a:rPr lang="en-US" dirty="0" smtClean="0"/>
              <a:t>(black, 2, 3, 4, 5gkg</a:t>
            </a:r>
            <a:r>
              <a:rPr lang="en-US" baseline="30000" dirty="0" smtClean="0"/>
              <a:t>-1</a:t>
            </a:r>
            <a:r>
              <a:rPr lang="en-US" dirty="0"/>
              <a:t>), downdraft (</a:t>
            </a:r>
            <a:r>
              <a:rPr lang="en-US" dirty="0" smtClean="0"/>
              <a:t>white: -0.001</a:t>
            </a:r>
            <a:r>
              <a:rPr lang="en-US" dirty="0"/>
              <a:t>, -0.1 ms</a:t>
            </a:r>
            <a:r>
              <a:rPr lang="en-US" baseline="30000" dirty="0"/>
              <a:t>-1</a:t>
            </a:r>
            <a:r>
              <a:rPr lang="en-US" dirty="0" smtClean="0"/>
              <a:t>), </a:t>
            </a:r>
            <a:r>
              <a:rPr lang="en-US" dirty="0"/>
              <a:t>transverse circulations (arrows</a:t>
            </a:r>
            <a:r>
              <a:rPr lang="en-US" dirty="0" smtClean="0"/>
              <a:t>), convergence of radial flow (red, -0.1X10</a:t>
            </a:r>
            <a:r>
              <a:rPr lang="en-US" baseline="30000" dirty="0" smtClean="0"/>
              <a:t>-3</a:t>
            </a:r>
            <a:r>
              <a:rPr lang="en-US" dirty="0" smtClean="0"/>
              <a:t>,-0.5X10</a:t>
            </a:r>
            <a:r>
              <a:rPr lang="en-US" baseline="30000" dirty="0" smtClean="0"/>
              <a:t>-3</a:t>
            </a:r>
            <a:r>
              <a:rPr lang="en-US" dirty="0" smtClean="0"/>
              <a:t>) during </a:t>
            </a:r>
            <a:r>
              <a:rPr lang="en-US" dirty="0"/>
              <a:t>the </a:t>
            </a:r>
            <a:r>
              <a:rPr lang="en-US" dirty="0" smtClean="0"/>
              <a:t>ERC </a:t>
            </a:r>
            <a:r>
              <a:rPr lang="en-US" dirty="0"/>
              <a:t>in </a:t>
            </a:r>
            <a:r>
              <a:rPr lang="en-US" dirty="0" smtClean="0"/>
              <a:t>HWRF2 and </a:t>
            </a:r>
            <a:r>
              <a:rPr lang="en-US" dirty="0"/>
              <a:t>a </a:t>
            </a:r>
            <a:r>
              <a:rPr lang="en-US" dirty="0" smtClean="0"/>
              <a:t>convection </a:t>
            </a:r>
            <a:r>
              <a:rPr lang="en-US" dirty="0"/>
              <a:t>episode </a:t>
            </a:r>
            <a:r>
              <a:rPr lang="en-US" dirty="0" smtClean="0"/>
              <a:t> in HWRF1. Thick red: 1 km tangential wind/10 </a:t>
            </a:r>
            <a:r>
              <a:rPr lang="en-US" dirty="0"/>
              <a:t>(ms</a:t>
            </a:r>
            <a:r>
              <a:rPr lang="en-US" baseline="30000" dirty="0"/>
              <a:t>-1</a:t>
            </a:r>
            <a:r>
              <a:rPr lang="en-US" dirty="0" smtClean="0"/>
              <a:t>). </a:t>
            </a:r>
            <a:r>
              <a:rPr lang="en-US" dirty="0"/>
              <a:t>Thick </a:t>
            </a:r>
            <a:r>
              <a:rPr lang="en-US" dirty="0" smtClean="0"/>
              <a:t>green: surface </a:t>
            </a:r>
            <a:r>
              <a:rPr lang="en-US" dirty="0"/>
              <a:t>buoyancy </a:t>
            </a:r>
            <a:r>
              <a:rPr lang="en-US" dirty="0" smtClean="0"/>
              <a:t>fluxes/100 (Wm</a:t>
            </a:r>
            <a:r>
              <a:rPr lang="en-US" baseline="30000" dirty="0" smtClean="0"/>
              <a:t>-2</a:t>
            </a:r>
            <a:r>
              <a:rPr lang="en-US" dirty="0"/>
              <a:t>). </a:t>
            </a:r>
          </a:p>
        </p:txBody>
      </p:sp>
      <p:pic>
        <p:nvPicPr>
          <p:cNvPr id="1029" name="Picture 5" descr="D:\Users\zhup\wrk\seminar\HWRF_09_2015\moat_HWRF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8382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86800" y="76200"/>
            <a:ext cx="495649" cy="461665"/>
          </a:xfrm>
          <a:prstGeom prst="rect">
            <a:avLst/>
          </a:prstGeom>
          <a:noFill/>
        </p:spPr>
        <p:txBody>
          <a:bodyPr wrap="none" rtlCol="0">
            <a:spAutoFit/>
          </a:bodyPr>
          <a:lstStyle/>
          <a:p>
            <a:r>
              <a:rPr lang="en-US" sz="2400" dirty="0" smtClean="0"/>
              <a:t>11</a:t>
            </a:r>
            <a:endParaRPr lang="en-US" sz="2400" dirty="0"/>
          </a:p>
        </p:txBody>
      </p:sp>
    </p:spTree>
    <p:extLst>
      <p:ext uri="{BB962C8B-B14F-4D97-AF65-F5344CB8AC3E}">
        <p14:creationId xmlns:p14="http://schemas.microsoft.com/office/powerpoint/2010/main" val="117784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52400" y="5715000"/>
            <a:ext cx="8839200" cy="1200329"/>
          </a:xfrm>
          <a:prstGeom prst="rect">
            <a:avLst/>
          </a:prstGeom>
        </p:spPr>
        <p:txBody>
          <a:bodyPr wrap="square">
            <a:spAutoFit/>
          </a:bodyPr>
          <a:lstStyle/>
          <a:p>
            <a:r>
              <a:rPr lang="en-US" dirty="0" smtClean="0"/>
              <a:t>CFAD (%) </a:t>
            </a:r>
            <a:r>
              <a:rPr lang="en-US" dirty="0"/>
              <a:t>of </a:t>
            </a:r>
            <a:r>
              <a:rPr lang="en-US" dirty="0" smtClean="0"/>
              <a:t>vertical </a:t>
            </a:r>
            <a:r>
              <a:rPr lang="en-US" dirty="0"/>
              <a:t>velocity (w); </a:t>
            </a:r>
            <a:r>
              <a:rPr lang="en-US" dirty="0" smtClean="0"/>
              <a:t>total </a:t>
            </a:r>
            <a:r>
              <a:rPr lang="en-US" dirty="0"/>
              <a:t>hydrometeor mixing ratio (q</a:t>
            </a:r>
            <a:r>
              <a:rPr lang="en-US" baseline="-25000" dirty="0"/>
              <a:t>c</a:t>
            </a:r>
            <a:r>
              <a:rPr lang="en-US" dirty="0"/>
              <a:t>); </a:t>
            </a:r>
            <a:r>
              <a:rPr lang="en-US" dirty="0" smtClean="0"/>
              <a:t>rain </a:t>
            </a:r>
            <a:r>
              <a:rPr lang="en-US" dirty="0"/>
              <a:t>water mixing ratio (</a:t>
            </a:r>
            <a:r>
              <a:rPr lang="en-US" dirty="0" err="1"/>
              <a:t>q</a:t>
            </a:r>
            <a:r>
              <a:rPr lang="en-US" baseline="-25000" dirty="0" err="1"/>
              <a:t>r</a:t>
            </a:r>
            <a:r>
              <a:rPr lang="en-US" dirty="0"/>
              <a:t>) from HWRF1 and </a:t>
            </a:r>
            <a:r>
              <a:rPr lang="en-US" dirty="0" smtClean="0"/>
              <a:t>HWRF2 in </a:t>
            </a:r>
            <a:r>
              <a:rPr lang="en-US" dirty="0"/>
              <a:t>the outer rainband region (50-200 km in </a:t>
            </a:r>
            <a:r>
              <a:rPr lang="en-US" dirty="0" smtClean="0"/>
              <a:t>radius) averaged </a:t>
            </a:r>
            <a:r>
              <a:rPr lang="en-US" dirty="0"/>
              <a:t>over the period from the 21</a:t>
            </a:r>
            <a:r>
              <a:rPr lang="en-US" baseline="30000" dirty="0"/>
              <a:t>st</a:t>
            </a:r>
            <a:r>
              <a:rPr lang="en-US" dirty="0"/>
              <a:t> to </a:t>
            </a:r>
            <a:r>
              <a:rPr lang="en-US" dirty="0" smtClean="0"/>
              <a:t>90</a:t>
            </a:r>
            <a:r>
              <a:rPr lang="en-US" baseline="30000" dirty="0" smtClean="0"/>
              <a:t>th</a:t>
            </a:r>
            <a:r>
              <a:rPr lang="en-US" dirty="0" smtClean="0"/>
              <a:t> h, a period before and during the ERC of HWRF2, and from the 41</a:t>
            </a:r>
            <a:r>
              <a:rPr lang="en-US" baseline="30000" dirty="0" smtClean="0"/>
              <a:t>st</a:t>
            </a:r>
            <a:r>
              <a:rPr lang="en-US" dirty="0" smtClean="0"/>
              <a:t> to 110</a:t>
            </a:r>
            <a:r>
              <a:rPr lang="en-US" baseline="30000" dirty="0" smtClean="0"/>
              <a:t>th</a:t>
            </a:r>
            <a:r>
              <a:rPr lang="en-US" dirty="0" smtClean="0"/>
              <a:t> h, a period before and during a convective episode in HWRF1.</a:t>
            </a:r>
            <a:endParaRPr lang="en-US" dirty="0"/>
          </a:p>
        </p:txBody>
      </p:sp>
      <p:pic>
        <p:nvPicPr>
          <p:cNvPr id="2050" name="Picture 2" descr="D:\Users\zhup\wrk\seminar\HWRF_09_2015\cfad_HWRF_09_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8077200"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75242" y="76200"/>
            <a:ext cx="495649" cy="461665"/>
          </a:xfrm>
          <a:prstGeom prst="rect">
            <a:avLst/>
          </a:prstGeom>
          <a:noFill/>
        </p:spPr>
        <p:txBody>
          <a:bodyPr wrap="none" rtlCol="0">
            <a:spAutoFit/>
          </a:bodyPr>
          <a:lstStyle/>
          <a:p>
            <a:r>
              <a:rPr lang="en-US" sz="2400" dirty="0" smtClean="0"/>
              <a:t>12</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zhup\wrk\seminar\HWRF_09_2015\the_q_sur_09_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6200"/>
            <a:ext cx="7467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5410200"/>
            <a:ext cx="8686800" cy="1477328"/>
          </a:xfrm>
          <a:prstGeom prst="rect">
            <a:avLst/>
          </a:prstGeom>
        </p:spPr>
        <p:txBody>
          <a:bodyPr wrap="square">
            <a:spAutoFit/>
          </a:bodyPr>
          <a:lstStyle/>
          <a:p>
            <a:r>
              <a:rPr lang="en-US" dirty="0" smtClean="0"/>
              <a:t>Left and mid panels: Difference of </a:t>
            </a:r>
            <a:r>
              <a:rPr lang="en-US" dirty="0"/>
              <a:t>azimuthal-mean </a:t>
            </a:r>
            <a:r>
              <a:rPr lang="en-US" dirty="0" smtClean="0"/>
              <a:t>θ (K</a:t>
            </a:r>
            <a:r>
              <a:rPr lang="en-US" dirty="0"/>
              <a:t>) and </a:t>
            </a:r>
            <a:r>
              <a:rPr lang="en-US" dirty="0" smtClean="0"/>
              <a:t>q</a:t>
            </a:r>
            <a:r>
              <a:rPr lang="en-US" baseline="-25000" dirty="0" smtClean="0"/>
              <a:t>v</a:t>
            </a:r>
            <a:r>
              <a:rPr lang="en-US" dirty="0"/>
              <a:t> </a:t>
            </a:r>
            <a:r>
              <a:rPr lang="en-US" dirty="0" smtClean="0"/>
              <a:t>(gkg</a:t>
            </a:r>
            <a:r>
              <a:rPr lang="en-US" baseline="30000" dirty="0" smtClean="0"/>
              <a:t>-1</a:t>
            </a:r>
            <a:r>
              <a:rPr lang="en-US" dirty="0"/>
              <a:t>) between HWRF1 </a:t>
            </a:r>
            <a:r>
              <a:rPr lang="en-US" dirty="0" smtClean="0"/>
              <a:t>and HWRF2 based on the same time period (21</a:t>
            </a:r>
            <a:r>
              <a:rPr lang="en-US" baseline="30000" dirty="0" smtClean="0"/>
              <a:t>st</a:t>
            </a:r>
            <a:r>
              <a:rPr lang="en-US" dirty="0" smtClean="0"/>
              <a:t> </a:t>
            </a:r>
            <a:r>
              <a:rPr lang="en-US" dirty="0"/>
              <a:t>– </a:t>
            </a:r>
            <a:r>
              <a:rPr lang="en-US" dirty="0" smtClean="0"/>
              <a:t>90</a:t>
            </a:r>
            <a:r>
              <a:rPr lang="en-US" baseline="30000" dirty="0" smtClean="0"/>
              <a:t>th</a:t>
            </a:r>
            <a:r>
              <a:rPr lang="en-US" dirty="0" smtClean="0"/>
              <a:t>h) and based on convective events </a:t>
            </a:r>
            <a:r>
              <a:rPr lang="en-US" dirty="0"/>
              <a:t>(21</a:t>
            </a:r>
            <a:r>
              <a:rPr lang="en-US" baseline="30000" dirty="0"/>
              <a:t>st</a:t>
            </a:r>
            <a:r>
              <a:rPr lang="en-US" dirty="0"/>
              <a:t> – </a:t>
            </a:r>
            <a:r>
              <a:rPr lang="en-US" dirty="0" smtClean="0"/>
              <a:t>90</a:t>
            </a:r>
            <a:r>
              <a:rPr lang="en-US" baseline="30000" dirty="0" smtClean="0"/>
              <a:t>th</a:t>
            </a:r>
            <a:r>
              <a:rPr lang="en-US" dirty="0" smtClean="0"/>
              <a:t>h, ERC in HWRF2, and 41</a:t>
            </a:r>
            <a:r>
              <a:rPr lang="en-US" baseline="30000" dirty="0" smtClean="0"/>
              <a:t>st</a:t>
            </a:r>
            <a:r>
              <a:rPr lang="en-US" dirty="0" smtClean="0"/>
              <a:t> </a:t>
            </a:r>
            <a:r>
              <a:rPr lang="en-US" dirty="0"/>
              <a:t>– </a:t>
            </a:r>
            <a:r>
              <a:rPr lang="en-US" dirty="0" smtClean="0"/>
              <a:t>110</a:t>
            </a:r>
            <a:r>
              <a:rPr lang="en-US" baseline="30000" dirty="0" smtClean="0"/>
              <a:t>th</a:t>
            </a:r>
            <a:r>
              <a:rPr lang="en-US" dirty="0" smtClean="0"/>
              <a:t> h, convective episode in HWRF1, color shades, black: zero). </a:t>
            </a:r>
            <a:r>
              <a:rPr lang="en-US" dirty="0"/>
              <a:t>Red </a:t>
            </a:r>
            <a:r>
              <a:rPr lang="en-US" dirty="0" smtClean="0"/>
              <a:t>contours: updraft difference </a:t>
            </a:r>
            <a:r>
              <a:rPr lang="en-US" dirty="0"/>
              <a:t>between HWRF1 and HWRF2 (</a:t>
            </a:r>
            <a:r>
              <a:rPr lang="en-US" dirty="0" smtClean="0"/>
              <a:t>0.2</a:t>
            </a:r>
            <a:r>
              <a:rPr lang="en-US" dirty="0"/>
              <a:t>, 0.4, 0.6, 0.8, and 1.0 m </a:t>
            </a:r>
            <a:r>
              <a:rPr lang="en-US" dirty="0" smtClean="0"/>
              <a:t>s</a:t>
            </a:r>
            <a:r>
              <a:rPr lang="en-US" baseline="30000" dirty="0" smtClean="0"/>
              <a:t>-1</a:t>
            </a:r>
            <a:r>
              <a:rPr lang="en-US" dirty="0" smtClean="0"/>
              <a:t>). Right panels: Radial </a:t>
            </a:r>
            <a:r>
              <a:rPr lang="en-US" dirty="0"/>
              <a:t>profiles of </a:t>
            </a:r>
            <a:r>
              <a:rPr lang="en-US" dirty="0" smtClean="0"/>
              <a:t>10-m </a:t>
            </a:r>
            <a:r>
              <a:rPr lang="en-US" dirty="0"/>
              <a:t>wind </a:t>
            </a:r>
            <a:r>
              <a:rPr lang="en-US" dirty="0" smtClean="0"/>
              <a:t>and </a:t>
            </a:r>
            <a:r>
              <a:rPr lang="en-US" dirty="0"/>
              <a:t>surface buoyancy fluxes </a:t>
            </a:r>
            <a:r>
              <a:rPr lang="en-US" dirty="0" smtClean="0"/>
              <a:t>.</a:t>
            </a:r>
            <a:endParaRPr lang="en-US" dirty="0"/>
          </a:p>
        </p:txBody>
      </p:sp>
      <p:sp>
        <p:nvSpPr>
          <p:cNvPr id="5" name="TextBox 4"/>
          <p:cNvSpPr txBox="1"/>
          <p:nvPr/>
        </p:nvSpPr>
        <p:spPr>
          <a:xfrm>
            <a:off x="8575242" y="76200"/>
            <a:ext cx="495649" cy="461665"/>
          </a:xfrm>
          <a:prstGeom prst="rect">
            <a:avLst/>
          </a:prstGeom>
          <a:noFill/>
        </p:spPr>
        <p:txBody>
          <a:bodyPr wrap="none" rtlCol="0">
            <a:spAutoFit/>
          </a:bodyPr>
          <a:lstStyle/>
          <a:p>
            <a:r>
              <a:rPr lang="en-US" sz="2400" dirty="0" smtClean="0"/>
              <a:t>13</a:t>
            </a:r>
            <a:endParaRPr lang="en-US" sz="2400" dirty="0"/>
          </a:p>
        </p:txBody>
      </p:sp>
    </p:spTree>
    <p:extLst>
      <p:ext uri="{BB962C8B-B14F-4D97-AF65-F5344CB8AC3E}">
        <p14:creationId xmlns:p14="http://schemas.microsoft.com/office/powerpoint/2010/main" val="913132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93003"/>
            <a:ext cx="8305800" cy="1938992"/>
          </a:xfrm>
          <a:prstGeom prst="rect">
            <a:avLst/>
          </a:prstGeom>
        </p:spPr>
        <p:txBody>
          <a:bodyPr wrap="square">
            <a:spAutoFit/>
          </a:bodyPr>
          <a:lstStyle/>
          <a:p>
            <a:r>
              <a:rPr lang="en-US" sz="2400" dirty="0" smtClean="0">
                <a:latin typeface="Times New Roman" panose="02020603050405020304" pitchFamily="18" charset="0"/>
                <a:cs typeface="Times New Roman" pitchFamily="18" charset="0"/>
              </a:rPr>
              <a:t>HWRF1 and HWRF2</a:t>
            </a:r>
            <a:r>
              <a:rPr lang="en-US" sz="2400" dirty="0">
                <a:latin typeface="Times New Roman" panose="02020603050405020304" pitchFamily="18" charset="0"/>
                <a:cs typeface="Times New Roman" panose="02020603050405020304" pitchFamily="18" charset="0"/>
              </a:rPr>
              <a:t> involve changes in three major physics parameterizations, microphysics, radiation, and cumulus </a:t>
            </a:r>
            <a:r>
              <a:rPr lang="en-US" sz="2400" dirty="0" smtClean="0">
                <a:latin typeface="Times New Roman" panose="02020603050405020304" pitchFamily="18" charset="0"/>
                <a:cs typeface="Times New Roman" panose="02020603050405020304" pitchFamily="18" charset="0"/>
              </a:rPr>
              <a:t>scheme. </a:t>
            </a:r>
            <a:r>
              <a:rPr lang="en-US" sz="2400" dirty="0">
                <a:latin typeface="Times New Roman" panose="02020603050405020304" pitchFamily="18" charset="0"/>
                <a:cs typeface="Times New Roman" panose="02020603050405020304" pitchFamily="18" charset="0"/>
              </a:rPr>
              <a:t>It is, thus, unclear if the resultant difference between HWRF1 and HWRF2 is due mainly to the change in specific parts of individual schemes or the combined effect of changes in all three schemes.</a:t>
            </a:r>
            <a:r>
              <a:rPr lang="en-US" sz="2400" dirty="0" smtClean="0">
                <a:latin typeface="Times New Roman" pitchFamily="18" charset="0"/>
                <a:cs typeface="Times New Roman" pitchFamily="18" charset="0"/>
              </a:rPr>
              <a:t> </a:t>
            </a:r>
          </a:p>
        </p:txBody>
      </p:sp>
      <p:sp>
        <p:nvSpPr>
          <p:cNvPr id="6" name="Rectangle 5"/>
          <p:cNvSpPr/>
          <p:nvPr/>
        </p:nvSpPr>
        <p:spPr>
          <a:xfrm>
            <a:off x="468443" y="3207603"/>
            <a:ext cx="8142157" cy="830997"/>
          </a:xfrm>
          <a:prstGeom prst="rect">
            <a:avLst/>
          </a:prstGeom>
        </p:spPr>
        <p:txBody>
          <a:bodyPr wrap="square">
            <a:spAutoFit/>
          </a:bodyPr>
          <a:lstStyle/>
          <a:p>
            <a:r>
              <a:rPr lang="en-US" sz="2400" dirty="0" smtClean="0">
                <a:latin typeface="Times New Roman" panose="02020603050405020304" pitchFamily="18" charset="0"/>
                <a:cs typeface="Times New Roman" pitchFamily="18" charset="0"/>
              </a:rPr>
              <a:t>Can operational HWRF produce ERC by changing model physics? </a:t>
            </a:r>
          </a:p>
        </p:txBody>
      </p:sp>
      <p:sp>
        <p:nvSpPr>
          <p:cNvPr id="4" name="Rectangle 3"/>
          <p:cNvSpPr/>
          <p:nvPr/>
        </p:nvSpPr>
        <p:spPr>
          <a:xfrm>
            <a:off x="468442" y="4350603"/>
            <a:ext cx="844695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Key microphysical parameters affecting ERC in HWRF </a:t>
            </a:r>
            <a:r>
              <a:rPr lang="en-US" sz="2400" dirty="0" smtClean="0">
                <a:latin typeface="Times New Roman" panose="02020603050405020304" pitchFamily="18" charset="0"/>
                <a:cs typeface="Times New Roman" panose="02020603050405020304" pitchFamily="18" charset="0"/>
              </a:rPr>
              <a:t>simulations.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575242" y="76200"/>
            <a:ext cx="495649" cy="461665"/>
          </a:xfrm>
          <a:prstGeom prst="rect">
            <a:avLst/>
          </a:prstGeom>
          <a:noFill/>
        </p:spPr>
        <p:txBody>
          <a:bodyPr wrap="none" rtlCol="0">
            <a:spAutoFit/>
          </a:bodyPr>
          <a:lstStyle/>
          <a:p>
            <a:r>
              <a:rPr lang="en-US" sz="2400" dirty="0" smtClean="0"/>
              <a:t>14</a:t>
            </a:r>
            <a:endParaRPr lang="en-US" sz="2400" dirty="0"/>
          </a:p>
        </p:txBody>
      </p:sp>
    </p:spTree>
    <p:extLst>
      <p:ext uri="{BB962C8B-B14F-4D97-AF65-F5344CB8AC3E}">
        <p14:creationId xmlns:p14="http://schemas.microsoft.com/office/powerpoint/2010/main" val="304997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zhup\wrk\seminar\HFIP_06_15\stv_nc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2" b="2118"/>
          <a:stretch/>
        </p:blipFill>
        <p:spPr bwMode="auto">
          <a:xfrm>
            <a:off x="381000" y="533400"/>
            <a:ext cx="8382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76200"/>
            <a:ext cx="88392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Sensitivity on snow terminal velocity and number of concentration of cloud droplet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 y="6107668"/>
            <a:ext cx="86868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Vertical velocity at 5 km (m/s, color shades); tangential wind at 1 km (m/s, black </a:t>
            </a:r>
            <a:r>
              <a:rPr lang="en-US" dirty="0" smtClean="0">
                <a:latin typeface="Times New Roman" panose="02020603050405020304" pitchFamily="18" charset="0"/>
                <a:cs typeface="Times New Roman" panose="02020603050405020304" pitchFamily="18" charset="0"/>
              </a:rPr>
              <a:t>contours) in numerical experiments with different values of STV and NCW</a:t>
            </a:r>
            <a:endParaRPr lang="en-US" dirty="0"/>
          </a:p>
        </p:txBody>
      </p:sp>
      <p:sp>
        <p:nvSpPr>
          <p:cNvPr id="7" name="TextBox 6"/>
          <p:cNvSpPr txBox="1"/>
          <p:nvPr/>
        </p:nvSpPr>
        <p:spPr>
          <a:xfrm>
            <a:off x="8686800" y="76200"/>
            <a:ext cx="495649" cy="461665"/>
          </a:xfrm>
          <a:prstGeom prst="rect">
            <a:avLst/>
          </a:prstGeom>
          <a:noFill/>
        </p:spPr>
        <p:txBody>
          <a:bodyPr wrap="none" rtlCol="0">
            <a:spAutoFit/>
          </a:bodyPr>
          <a:lstStyle/>
          <a:p>
            <a:r>
              <a:rPr lang="en-US" sz="2400" dirty="0" smtClean="0"/>
              <a:t>15</a:t>
            </a:r>
            <a:endParaRPr lang="en-US" sz="2400" dirty="0"/>
          </a:p>
        </p:txBody>
      </p:sp>
    </p:spTree>
    <p:extLst>
      <p:ext uri="{BB962C8B-B14F-4D97-AF65-F5344CB8AC3E}">
        <p14:creationId xmlns:p14="http://schemas.microsoft.com/office/powerpoint/2010/main" val="2737882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zhup\wrk\seminar\HFIP_06_15\RZ_stv_ncw_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800" y="2297668"/>
            <a:ext cx="5306199" cy="45603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3504857" y="4343057"/>
            <a:ext cx="942887" cy="276999"/>
          </a:xfrm>
          <a:prstGeom prst="rect">
            <a:avLst/>
          </a:prstGeom>
          <a:noFill/>
        </p:spPr>
        <p:txBody>
          <a:bodyPr wrap="non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Height (km)</a:t>
            </a:r>
            <a:endParaRPr lang="en-US" sz="12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D:\Users\zhup\wrk\seminar\HFIP_06_15\RZ_stv_ncw_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257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320533" y="2071060"/>
            <a:ext cx="942887" cy="276999"/>
          </a:xfrm>
          <a:prstGeom prst="rect">
            <a:avLst/>
          </a:prstGeom>
          <a:noFill/>
        </p:spPr>
        <p:txBody>
          <a:bodyPr wrap="non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Height (km)</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25699" y="4295001"/>
            <a:ext cx="950901" cy="276999"/>
          </a:xfrm>
          <a:prstGeom prst="rect">
            <a:avLst/>
          </a:prstGeom>
          <a:noFill/>
        </p:spPr>
        <p:txBody>
          <a:bodyPr wrap="non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Radius (km)</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59499" y="6629400"/>
            <a:ext cx="950901" cy="276999"/>
          </a:xfrm>
          <a:prstGeom prst="rect">
            <a:avLst/>
          </a:prstGeom>
          <a:noFill/>
        </p:spPr>
        <p:txBody>
          <a:bodyPr wrap="non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Radius (km)</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554955" y="2297668"/>
            <a:ext cx="3055645"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 Operational HWRF at 177</a:t>
            </a:r>
            <a:r>
              <a:rPr lang="en-US" baseline="30000" dirty="0" smtClean="0">
                <a:solidFill>
                  <a:schemeClr val="bg1"/>
                </a:solidFill>
                <a:latin typeface="Times New Roman" panose="02020603050405020304" pitchFamily="18" charset="0"/>
                <a:cs typeface="Times New Roman" panose="02020603050405020304" pitchFamily="18" charset="0"/>
              </a:rPr>
              <a:t>th</a:t>
            </a:r>
            <a:r>
              <a:rPr lang="en-US" dirty="0" smtClean="0">
                <a:solidFill>
                  <a:schemeClr val="bg1"/>
                </a:solidFill>
                <a:latin typeface="Times New Roman" panose="02020603050405020304" pitchFamily="18" charset="0"/>
                <a:cs typeface="Times New Roman" panose="02020603050405020304" pitchFamily="18" charset="0"/>
              </a:rPr>
              <a:t> h</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177149" y="0"/>
            <a:ext cx="3166251" cy="369332"/>
          </a:xfrm>
          <a:prstGeom prst="rect">
            <a:avLst/>
          </a:prstGeom>
          <a:noFill/>
        </p:spPr>
        <p:txBody>
          <a:bodyPr wrap="non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¼ STV; NCW=100E6 at 177</a:t>
            </a:r>
            <a:r>
              <a:rPr lang="en-US" baseline="30000" dirty="0" smtClean="0">
                <a:solidFill>
                  <a:schemeClr val="bg1"/>
                </a:solidFill>
                <a:latin typeface="Times New Roman" panose="02020603050405020304" pitchFamily="18" charset="0"/>
                <a:cs typeface="Times New Roman" panose="02020603050405020304" pitchFamily="18" charset="0"/>
              </a:rPr>
              <a:t>th</a:t>
            </a:r>
            <a:r>
              <a:rPr lang="en-US" dirty="0" smtClean="0">
                <a:solidFill>
                  <a:schemeClr val="bg1"/>
                </a:solidFill>
                <a:latin typeface="Times New Roman" panose="02020603050405020304" pitchFamily="18" charset="0"/>
                <a:cs typeface="Times New Roman" panose="02020603050405020304" pitchFamily="18" charset="0"/>
              </a:rPr>
              <a:t> h</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0" y="4618672"/>
            <a:ext cx="3887687" cy="2308324"/>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Radial velocity (m/s</a:t>
            </a:r>
            <a:r>
              <a:rPr lang="en-US" dirty="0">
                <a:latin typeface="Times New Roman" panose="02020603050405020304" pitchFamily="18" charset="0"/>
                <a:cs typeface="Times New Roman" panose="02020603050405020304" pitchFamily="18" charset="0"/>
              </a:rPr>
              <a:t>, color </a:t>
            </a:r>
            <a:r>
              <a:rPr lang="en-US" dirty="0" smtClean="0">
                <a:latin typeface="Times New Roman" panose="02020603050405020304" pitchFamily="18" charset="0"/>
                <a:cs typeface="Times New Roman" panose="02020603050405020304" pitchFamily="18" charset="0"/>
              </a:rPr>
              <a:t>shades; black: zero); updraft (m/s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white contours); downdraft (m/s, dotted black); solid hydrometeor mixing ratio (g/kg, blue contours); rain water mixing ratio (g/kg, red contours) in experiments with HWRF operational microphysics and with ¼ STV and NCW=100E6.</a:t>
            </a:r>
            <a:endParaRPr lang="en-US" dirty="0"/>
          </a:p>
        </p:txBody>
      </p:sp>
      <p:sp>
        <p:nvSpPr>
          <p:cNvPr id="4" name="TextBox 3"/>
          <p:cNvSpPr txBox="1"/>
          <p:nvPr/>
        </p:nvSpPr>
        <p:spPr>
          <a:xfrm>
            <a:off x="1879376" y="3352800"/>
            <a:ext cx="482824" cy="230832"/>
          </a:xfrm>
          <a:prstGeom prst="rect">
            <a:avLst/>
          </a:prstGeom>
          <a:no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-0.001</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28800" y="2057400"/>
            <a:ext cx="367408" cy="230832"/>
          </a:xfrm>
          <a:prstGeom prst="rect">
            <a:avLst/>
          </a:prstGeom>
          <a:no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-0.1</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557392" y="5484168"/>
            <a:ext cx="367408" cy="230832"/>
          </a:xfrm>
          <a:prstGeom prst="rect">
            <a:avLst/>
          </a:prstGeom>
          <a:no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-0.1</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70576" y="4724400"/>
            <a:ext cx="482824" cy="230832"/>
          </a:xfrm>
          <a:prstGeom prst="rect">
            <a:avLst/>
          </a:prstGeom>
          <a:no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-0.001</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553200" y="5407968"/>
            <a:ext cx="482824" cy="230832"/>
          </a:xfrm>
          <a:prstGeom prst="rect">
            <a:avLst/>
          </a:prstGeom>
          <a:no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-0.001</a:t>
            </a:r>
            <a:endParaRPr lang="en-US" sz="9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575242" y="76200"/>
            <a:ext cx="495649" cy="461665"/>
          </a:xfrm>
          <a:prstGeom prst="rect">
            <a:avLst/>
          </a:prstGeom>
          <a:noFill/>
        </p:spPr>
        <p:txBody>
          <a:bodyPr wrap="none" rtlCol="0">
            <a:spAutoFit/>
          </a:bodyPr>
          <a:lstStyle/>
          <a:p>
            <a:r>
              <a:rPr lang="en-US" sz="2400" dirty="0" smtClean="0"/>
              <a:t>16</a:t>
            </a:r>
            <a:endParaRPr lang="en-US" sz="2400" dirty="0"/>
          </a:p>
        </p:txBody>
      </p:sp>
    </p:spTree>
    <p:extLst>
      <p:ext uri="{BB962C8B-B14F-4D97-AF65-F5344CB8AC3E}">
        <p14:creationId xmlns:p14="http://schemas.microsoft.com/office/powerpoint/2010/main" val="2737882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Users\zhup\wrk\seminar\HWRF_09_2015\HWRF1_cross_se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5" t="27937" r="33811" b="11407"/>
          <a:stretch/>
        </p:blipFill>
        <p:spPr bwMode="auto">
          <a:xfrm>
            <a:off x="914400" y="228600"/>
            <a:ext cx="73152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81000" y="5842337"/>
            <a:ext cx="8534400" cy="1015663"/>
          </a:xfrm>
          <a:prstGeom prst="rect">
            <a:avLst/>
          </a:prstGeom>
        </p:spPr>
        <p:txBody>
          <a:bodyPr wrap="square">
            <a:spAutoFit/>
          </a:bodyPr>
          <a:lstStyle/>
          <a:p>
            <a:r>
              <a:rPr lang="en-US" sz="2000" dirty="0" smtClean="0"/>
              <a:t>Instantaneous cross-section of vertical velocity (ms</a:t>
            </a:r>
            <a:r>
              <a:rPr lang="en-US" sz="2000" baseline="30000" dirty="0" smtClean="0"/>
              <a:t>-1, </a:t>
            </a:r>
            <a:r>
              <a:rPr lang="en-US" sz="2000" dirty="0" smtClean="0"/>
              <a:t>color shades, black: zero), ice </a:t>
            </a:r>
            <a:r>
              <a:rPr lang="en-US" sz="2000" dirty="0"/>
              <a:t>mixing ratio </a:t>
            </a:r>
            <a:r>
              <a:rPr lang="en-US" sz="2000" dirty="0" smtClean="0"/>
              <a:t>(red, 0.1, 2, 5gkg</a:t>
            </a:r>
            <a:r>
              <a:rPr lang="en-US" sz="2000" baseline="30000" dirty="0" smtClean="0"/>
              <a:t>-1</a:t>
            </a:r>
            <a:r>
              <a:rPr lang="en-US" sz="2000" dirty="0"/>
              <a:t>), </a:t>
            </a:r>
            <a:r>
              <a:rPr lang="en-US" sz="2000" dirty="0" smtClean="0"/>
              <a:t>rain mixing ratio (white: 0.2, 2 </a:t>
            </a:r>
            <a:r>
              <a:rPr lang="en-US" sz="2000" dirty="0"/>
              <a:t>ms</a:t>
            </a:r>
            <a:r>
              <a:rPr lang="en-US" sz="2000" baseline="30000" dirty="0"/>
              <a:t>-1</a:t>
            </a:r>
            <a:r>
              <a:rPr lang="en-US" sz="2000" dirty="0" smtClean="0"/>
              <a:t>) at the 66</a:t>
            </a:r>
            <a:r>
              <a:rPr lang="en-US" sz="2000" baseline="30000" dirty="0" smtClean="0"/>
              <a:t>th</a:t>
            </a:r>
            <a:r>
              <a:rPr lang="en-US" sz="2000" dirty="0" smtClean="0"/>
              <a:t> h in HWRF1.</a:t>
            </a:r>
            <a:endParaRPr lang="en-US" sz="2000" dirty="0"/>
          </a:p>
        </p:txBody>
      </p:sp>
      <p:sp>
        <p:nvSpPr>
          <p:cNvPr id="5" name="TextBox 4"/>
          <p:cNvSpPr txBox="1"/>
          <p:nvPr/>
        </p:nvSpPr>
        <p:spPr>
          <a:xfrm>
            <a:off x="8575242" y="76200"/>
            <a:ext cx="495649" cy="461665"/>
          </a:xfrm>
          <a:prstGeom prst="rect">
            <a:avLst/>
          </a:prstGeom>
          <a:noFill/>
        </p:spPr>
        <p:txBody>
          <a:bodyPr wrap="none" rtlCol="0">
            <a:spAutoFit/>
          </a:bodyPr>
          <a:lstStyle/>
          <a:p>
            <a:r>
              <a:rPr lang="en-US" sz="2400" dirty="0" smtClean="0"/>
              <a:t>17</a:t>
            </a:r>
            <a:endParaRPr lang="en-US" sz="2400" dirty="0"/>
          </a:p>
        </p:txBody>
      </p:sp>
    </p:spTree>
    <p:extLst>
      <p:ext uri="{BB962C8B-B14F-4D97-AF65-F5344CB8AC3E}">
        <p14:creationId xmlns:p14="http://schemas.microsoft.com/office/powerpoint/2010/main" val="87665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305800" cy="1938992"/>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The idealized </a:t>
            </a:r>
            <a:r>
              <a:rPr lang="en-US" sz="2400" dirty="0">
                <a:latin typeface="Times New Roman" panose="02020603050405020304" pitchFamily="18" charset="0"/>
                <a:cs typeface="Times New Roman" panose="02020603050405020304" pitchFamily="18" charset="0"/>
              </a:rPr>
              <a:t>simulations </a:t>
            </a:r>
            <a:r>
              <a:rPr lang="en-US" sz="2400" dirty="0" smtClean="0">
                <a:latin typeface="Times New Roman" panose="02020603050405020304" pitchFamily="18" charset="0"/>
                <a:cs typeface="Times New Roman" panose="02020603050405020304" pitchFamily="18" charset="0"/>
              </a:rPr>
              <a:t>show </a:t>
            </a:r>
            <a:r>
              <a:rPr lang="en-US" sz="2400" dirty="0">
                <a:latin typeface="Times New Roman" panose="02020603050405020304" pitchFamily="18" charset="0"/>
                <a:cs typeface="Times New Roman" panose="02020603050405020304" pitchFamily="18" charset="0"/>
              </a:rPr>
              <a:t>that the ice-phase microphysics and precipitation parameterization can have a profound impact on the processes governing SEF and ERC. However, the idealized simulation itself cannot answer if ERC should </a:t>
            </a:r>
            <a:r>
              <a:rPr lang="en-US" sz="2400" dirty="0" smtClean="0">
                <a:latin typeface="Times New Roman" panose="02020603050405020304" pitchFamily="18" charset="0"/>
                <a:cs typeface="Times New Roman" panose="02020603050405020304" pitchFamily="18" charset="0"/>
              </a:rPr>
              <a:t>be or should not be </a:t>
            </a:r>
            <a:r>
              <a:rPr lang="en-US" sz="2400" dirty="0">
                <a:latin typeface="Times New Roman" panose="02020603050405020304" pitchFamily="18" charset="0"/>
                <a:cs typeface="Times New Roman" panose="02020603050405020304" pitchFamily="18" charset="0"/>
              </a:rPr>
              <a:t>generated for this particular initial setting of </a:t>
            </a:r>
            <a:r>
              <a:rPr lang="en-US" sz="2400" dirty="0" smtClean="0">
                <a:latin typeface="Times New Roman" panose="02020603050405020304" pitchFamily="18" charset="0"/>
                <a:cs typeface="Times New Roman" panose="02020603050405020304" pitchFamily="18" charset="0"/>
              </a:rPr>
              <a:t>vortex.</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893064" y="1991380"/>
            <a:ext cx="4812536"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ERC in Hurricane Rita (2005)</a:t>
            </a:r>
            <a:endParaRPr lang="en-US" sz="28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4343400" y="2514600"/>
            <a:ext cx="4648200" cy="3581400"/>
          </a:xfrm>
          <a:prstGeom prst="rect">
            <a:avLst/>
          </a:prstGeom>
          <a:noFill/>
          <a:ln w="9525">
            <a:noFill/>
            <a:miter lim="800000"/>
            <a:headEnd/>
            <a:tailEnd/>
          </a:ln>
        </p:spPr>
      </p:pic>
      <p:sp>
        <p:nvSpPr>
          <p:cNvPr id="5" name="TextBox 4"/>
          <p:cNvSpPr txBox="1"/>
          <p:nvPr/>
        </p:nvSpPr>
        <p:spPr>
          <a:xfrm>
            <a:off x="4267200" y="6087070"/>
            <a:ext cx="4800600" cy="830997"/>
          </a:xfrm>
          <a:prstGeom prst="rect">
            <a:avLst/>
          </a:prstGeom>
          <a:noFill/>
        </p:spPr>
        <p:txBody>
          <a:bodyPr wrap="square" rtlCol="0">
            <a:spAutoFit/>
          </a:bodyPr>
          <a:lstStyle/>
          <a:p>
            <a:r>
              <a:rPr lang="en-US" sz="1600" dirty="0" smtClean="0"/>
              <a:t>Reflectivity and transverse circulation at 1800-1820UTC, 22 Sept.  (C): northwest cross-section. (D): comprehensive mean adopted from </a:t>
            </a:r>
            <a:r>
              <a:rPr lang="en-US" sz="1600" dirty="0" err="1" smtClean="0"/>
              <a:t>Houze</a:t>
            </a:r>
            <a:r>
              <a:rPr lang="en-US" sz="1600" dirty="0" smtClean="0"/>
              <a:t> et al. (2007) </a:t>
            </a:r>
            <a:endParaRPr lang="en-US" sz="1600" dirty="0"/>
          </a:p>
        </p:txBody>
      </p:sp>
      <p:pic>
        <p:nvPicPr>
          <p:cNvPr id="4100" name="Picture 4" descr="D:\Users\pzhu\Documents\wrk\seminar\HFIP_06_15\track_rita.png"/>
          <p:cNvPicPr>
            <a:picLocks noChangeAspect="1" noChangeArrowheads="1"/>
          </p:cNvPicPr>
          <p:nvPr/>
        </p:nvPicPr>
        <p:blipFill>
          <a:blip r:embed="rId4" cstate="print"/>
          <a:srcRect l="9375" t="6944" r="52083" b="54167"/>
          <a:stretch>
            <a:fillRect/>
          </a:stretch>
        </p:blipFill>
        <p:spPr bwMode="auto">
          <a:xfrm>
            <a:off x="76200" y="2514600"/>
            <a:ext cx="4191000" cy="3581400"/>
          </a:xfrm>
          <a:prstGeom prst="rect">
            <a:avLst/>
          </a:prstGeom>
          <a:noFill/>
        </p:spPr>
      </p:pic>
      <p:sp>
        <p:nvSpPr>
          <p:cNvPr id="8" name="TextBox 7"/>
          <p:cNvSpPr txBox="1"/>
          <p:nvPr/>
        </p:nvSpPr>
        <p:spPr>
          <a:xfrm>
            <a:off x="1828800" y="5867400"/>
            <a:ext cx="922047"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Longitude</a:t>
            </a:r>
            <a:endParaRPr lang="en-US" sz="1400" dirty="0">
              <a:solidFill>
                <a:schemeClr val="bg1"/>
              </a:solidFill>
              <a:latin typeface="Times New Roman" pitchFamily="18" charset="0"/>
              <a:cs typeface="Times New Roman" pitchFamily="18" charset="0"/>
            </a:endParaRPr>
          </a:p>
        </p:txBody>
      </p:sp>
      <p:sp>
        <p:nvSpPr>
          <p:cNvPr id="9" name="TextBox 8"/>
          <p:cNvSpPr txBox="1"/>
          <p:nvPr/>
        </p:nvSpPr>
        <p:spPr>
          <a:xfrm rot="16200000">
            <a:off x="-237405" y="4047405"/>
            <a:ext cx="782587"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Latitude</a:t>
            </a:r>
            <a:endParaRPr lang="en-US" sz="1400" dirty="0">
              <a:solidFill>
                <a:schemeClr val="bg1"/>
              </a:solidFill>
              <a:latin typeface="Times New Roman" pitchFamily="18" charset="0"/>
              <a:cs typeface="Times New Roman" pitchFamily="18" charset="0"/>
            </a:endParaRPr>
          </a:p>
        </p:txBody>
      </p:sp>
      <p:sp>
        <p:nvSpPr>
          <p:cNvPr id="10" name="TextBox 9"/>
          <p:cNvSpPr txBox="1"/>
          <p:nvPr/>
        </p:nvSpPr>
        <p:spPr>
          <a:xfrm>
            <a:off x="3657600" y="5257800"/>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0Z, 20</a:t>
            </a:r>
            <a:endParaRPr lang="en-US" sz="900" dirty="0">
              <a:solidFill>
                <a:schemeClr val="bg1"/>
              </a:solidFill>
              <a:latin typeface="Times New Roman" pitchFamily="18" charset="0"/>
              <a:cs typeface="Times New Roman" pitchFamily="18" charset="0"/>
            </a:endParaRPr>
          </a:p>
        </p:txBody>
      </p:sp>
      <p:sp>
        <p:nvSpPr>
          <p:cNvPr id="11" name="TextBox 10"/>
          <p:cNvSpPr txBox="1"/>
          <p:nvPr/>
        </p:nvSpPr>
        <p:spPr>
          <a:xfrm>
            <a:off x="1513661" y="4724400"/>
            <a:ext cx="543739"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18Z, 22</a:t>
            </a:r>
            <a:endParaRPr lang="en-US" sz="900" dirty="0">
              <a:solidFill>
                <a:schemeClr val="bg1"/>
              </a:solidFill>
              <a:latin typeface="Times New Roman" pitchFamily="18" charset="0"/>
              <a:cs typeface="Times New Roman" pitchFamily="18" charset="0"/>
            </a:endParaRPr>
          </a:p>
        </p:txBody>
      </p:sp>
      <p:sp>
        <p:nvSpPr>
          <p:cNvPr id="12" name="TextBox 11"/>
          <p:cNvSpPr txBox="1"/>
          <p:nvPr/>
        </p:nvSpPr>
        <p:spPr>
          <a:xfrm>
            <a:off x="1114170" y="3502968"/>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7Z, 24</a:t>
            </a:r>
            <a:endParaRPr lang="en-US" sz="900" dirty="0">
              <a:solidFill>
                <a:schemeClr val="bg1"/>
              </a:solidFill>
              <a:latin typeface="Times New Roman" pitchFamily="18" charset="0"/>
              <a:cs typeface="Times New Roman" pitchFamily="18" charset="0"/>
            </a:endParaRPr>
          </a:p>
        </p:txBody>
      </p:sp>
      <p:sp>
        <p:nvSpPr>
          <p:cNvPr id="13" name="TextBox 12"/>
          <p:cNvSpPr txBox="1"/>
          <p:nvPr/>
        </p:nvSpPr>
        <p:spPr>
          <a:xfrm>
            <a:off x="1266570" y="3886200"/>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0Z, 24</a:t>
            </a:r>
            <a:endParaRPr lang="en-US" sz="900" dirty="0">
              <a:solidFill>
                <a:schemeClr val="bg1"/>
              </a:solidFill>
              <a:latin typeface="Times New Roman" pitchFamily="18" charset="0"/>
              <a:cs typeface="Times New Roman" pitchFamily="18" charset="0"/>
            </a:endParaRPr>
          </a:p>
        </p:txBody>
      </p:sp>
      <p:sp>
        <p:nvSpPr>
          <p:cNvPr id="14" name="TextBox 13"/>
          <p:cNvSpPr txBox="1"/>
          <p:nvPr/>
        </p:nvSpPr>
        <p:spPr>
          <a:xfrm>
            <a:off x="1723770" y="4417368"/>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0Z, 23</a:t>
            </a:r>
            <a:endParaRPr lang="en-US" sz="900" dirty="0">
              <a:solidFill>
                <a:schemeClr val="bg1"/>
              </a:solidFill>
              <a:latin typeface="Times New Roman" pitchFamily="18" charset="0"/>
              <a:cs typeface="Times New Roman" pitchFamily="18" charset="0"/>
            </a:endParaRPr>
          </a:p>
        </p:txBody>
      </p:sp>
      <p:sp>
        <p:nvSpPr>
          <p:cNvPr id="15" name="TextBox 14"/>
          <p:cNvSpPr txBox="1"/>
          <p:nvPr/>
        </p:nvSpPr>
        <p:spPr>
          <a:xfrm>
            <a:off x="2028570" y="4953000"/>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0Z, 22</a:t>
            </a:r>
            <a:endParaRPr lang="en-US" sz="900" dirty="0">
              <a:solidFill>
                <a:schemeClr val="bg1"/>
              </a:solidFill>
              <a:latin typeface="Times New Roman" pitchFamily="18" charset="0"/>
              <a:cs typeface="Times New Roman" pitchFamily="18" charset="0"/>
            </a:endParaRPr>
          </a:p>
        </p:txBody>
      </p:sp>
      <p:sp>
        <p:nvSpPr>
          <p:cNvPr id="16" name="TextBox 15"/>
          <p:cNvSpPr txBox="1"/>
          <p:nvPr/>
        </p:nvSpPr>
        <p:spPr>
          <a:xfrm>
            <a:off x="2714370" y="5029200"/>
            <a:ext cx="486030" cy="230832"/>
          </a:xfrm>
          <a:prstGeom prst="rect">
            <a:avLst/>
          </a:prstGeom>
          <a:noFill/>
        </p:spPr>
        <p:txBody>
          <a:bodyPr wrap="none" rtlCol="0">
            <a:spAutoFit/>
          </a:bodyPr>
          <a:lstStyle/>
          <a:p>
            <a:r>
              <a:rPr lang="en-US" sz="900" dirty="0" smtClean="0">
                <a:solidFill>
                  <a:schemeClr val="bg1"/>
                </a:solidFill>
                <a:latin typeface="Times New Roman" pitchFamily="18" charset="0"/>
                <a:cs typeface="Times New Roman" pitchFamily="18" charset="0"/>
              </a:rPr>
              <a:t>0Z, 21</a:t>
            </a:r>
            <a:endParaRPr lang="en-US" sz="900" dirty="0">
              <a:solidFill>
                <a:schemeClr val="bg1"/>
              </a:solidFill>
              <a:latin typeface="Times New Roman" pitchFamily="18" charset="0"/>
              <a:cs typeface="Times New Roman" pitchFamily="18" charset="0"/>
            </a:endParaRPr>
          </a:p>
        </p:txBody>
      </p:sp>
      <p:cxnSp>
        <p:nvCxnSpPr>
          <p:cNvPr id="18" name="Straight Arrow Connector 17"/>
          <p:cNvCxnSpPr>
            <a:endCxn id="14" idx="2"/>
          </p:cNvCxnSpPr>
          <p:nvPr/>
        </p:nvCxnSpPr>
        <p:spPr>
          <a:xfrm flipH="1">
            <a:off x="1966785" y="4419600"/>
            <a:ext cx="3138615"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71600" y="2587823"/>
            <a:ext cx="1462452" cy="307777"/>
          </a:xfrm>
          <a:prstGeom prst="rect">
            <a:avLst/>
          </a:prstGeom>
          <a:solidFill>
            <a:schemeClr val="tx1"/>
          </a:solidFill>
        </p:spPr>
        <p:txBody>
          <a:bodyPr wrap="none" rtlCol="0">
            <a:spAutoFit/>
          </a:bodyPr>
          <a:lstStyle/>
          <a:p>
            <a:r>
              <a:rPr lang="en-US" sz="1400" dirty="0" smtClean="0">
                <a:solidFill>
                  <a:schemeClr val="bg1"/>
                </a:solidFill>
              </a:rPr>
              <a:t>(a) Rita best track</a:t>
            </a:r>
            <a:endParaRPr lang="en-US" sz="1400" dirty="0">
              <a:solidFill>
                <a:schemeClr val="bg1"/>
              </a:solidFill>
            </a:endParaRPr>
          </a:p>
        </p:txBody>
      </p:sp>
      <p:sp>
        <p:nvSpPr>
          <p:cNvPr id="19" name="TextBox 18"/>
          <p:cNvSpPr txBox="1"/>
          <p:nvPr/>
        </p:nvSpPr>
        <p:spPr>
          <a:xfrm>
            <a:off x="4717152" y="2664023"/>
            <a:ext cx="388248" cy="307777"/>
          </a:xfrm>
          <a:prstGeom prst="rect">
            <a:avLst/>
          </a:prstGeom>
          <a:solidFill>
            <a:schemeClr val="tx1"/>
          </a:solidFill>
        </p:spPr>
        <p:txBody>
          <a:bodyPr wrap="none" rtlCol="0">
            <a:spAutoFit/>
          </a:bodyPr>
          <a:lstStyle/>
          <a:p>
            <a:r>
              <a:rPr lang="en-US" sz="1400" dirty="0" smtClean="0">
                <a:solidFill>
                  <a:schemeClr val="bg1"/>
                </a:solidFill>
              </a:rPr>
              <a:t>(</a:t>
            </a:r>
            <a:r>
              <a:rPr lang="en-US" sz="1400" dirty="0">
                <a:solidFill>
                  <a:schemeClr val="bg1"/>
                </a:solidFill>
              </a:rPr>
              <a:t>b</a:t>
            </a:r>
            <a:r>
              <a:rPr lang="en-US" sz="1400" dirty="0" smtClean="0">
                <a:solidFill>
                  <a:schemeClr val="bg1"/>
                </a:solidFill>
              </a:rPr>
              <a:t>)</a:t>
            </a:r>
            <a:endParaRPr lang="en-US" sz="1400" dirty="0">
              <a:solidFill>
                <a:schemeClr val="bg1"/>
              </a:solidFill>
            </a:endParaRPr>
          </a:p>
        </p:txBody>
      </p:sp>
      <p:sp>
        <p:nvSpPr>
          <p:cNvPr id="20" name="TextBox 19"/>
          <p:cNvSpPr txBox="1"/>
          <p:nvPr/>
        </p:nvSpPr>
        <p:spPr>
          <a:xfrm>
            <a:off x="4724400" y="4645223"/>
            <a:ext cx="369012" cy="307777"/>
          </a:xfrm>
          <a:prstGeom prst="rect">
            <a:avLst/>
          </a:prstGeom>
          <a:solidFill>
            <a:schemeClr val="tx1"/>
          </a:solidFill>
        </p:spPr>
        <p:txBody>
          <a:bodyPr wrap="none" rtlCol="0">
            <a:spAutoFit/>
          </a:bodyPr>
          <a:lstStyle/>
          <a:p>
            <a:r>
              <a:rPr lang="en-US" sz="1400" dirty="0" smtClean="0">
                <a:solidFill>
                  <a:schemeClr val="bg1"/>
                </a:solidFill>
              </a:rPr>
              <a:t>(c)</a:t>
            </a:r>
            <a:endParaRPr lang="en-US" sz="1400" dirty="0">
              <a:solidFill>
                <a:schemeClr val="bg1"/>
              </a:solidFill>
            </a:endParaRPr>
          </a:p>
        </p:txBody>
      </p:sp>
      <p:sp>
        <p:nvSpPr>
          <p:cNvPr id="21" name="TextBox 20"/>
          <p:cNvSpPr txBox="1"/>
          <p:nvPr/>
        </p:nvSpPr>
        <p:spPr>
          <a:xfrm>
            <a:off x="8575242" y="76200"/>
            <a:ext cx="495649" cy="461665"/>
          </a:xfrm>
          <a:prstGeom prst="rect">
            <a:avLst/>
          </a:prstGeom>
          <a:noFill/>
        </p:spPr>
        <p:txBody>
          <a:bodyPr wrap="none" rtlCol="0">
            <a:spAutoFit/>
          </a:bodyPr>
          <a:lstStyle/>
          <a:p>
            <a:r>
              <a:rPr lang="en-US" sz="2400" dirty="0" smtClean="0"/>
              <a:t>18</a:t>
            </a:r>
            <a:endParaRPr lang="en-US" sz="2400" dirty="0"/>
          </a:p>
        </p:txBody>
      </p:sp>
    </p:spTree>
    <p:extLst>
      <p:ext uri="{BB962C8B-B14F-4D97-AF65-F5344CB8AC3E}">
        <p14:creationId xmlns:p14="http://schemas.microsoft.com/office/powerpoint/2010/main" val="898143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Users\zhup\wrk\seminar\HFIP_06_15\plane_view_5km_w.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0" r="5037"/>
          <a:stretch/>
        </p:blipFill>
        <p:spPr bwMode="auto">
          <a:xfrm>
            <a:off x="4876800" y="350520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zhup\wrk\seminar\HFIP_06_15\rita_w_5k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3400"/>
            <a:ext cx="5105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8066" y="0"/>
            <a:ext cx="568713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ERC of Rita simulated by WRF-ARW</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76200" y="4159984"/>
            <a:ext cx="4572000" cy="1631216"/>
          </a:xfrm>
          <a:prstGeom prst="rect">
            <a:avLst/>
          </a:prstGeom>
        </p:spPr>
        <p:txBody>
          <a:bodyPr>
            <a:spAutoFit/>
          </a:bodyPr>
          <a:lstStyle/>
          <a:p>
            <a:r>
              <a:rPr lang="en-US" sz="2000" dirty="0">
                <a:latin typeface="Times New Roman" pitchFamily="18" charset="0"/>
                <a:cs typeface="Times New Roman" pitchFamily="18" charset="0"/>
              </a:rPr>
              <a:t>Thompson microphysics; RRTM(LW)/</a:t>
            </a:r>
            <a:r>
              <a:rPr lang="en-US" sz="2000" dirty="0" err="1">
                <a:latin typeface="Times New Roman" pitchFamily="18" charset="0"/>
                <a:cs typeface="Times New Roman" pitchFamily="18" charset="0"/>
              </a:rPr>
              <a:t>Dudhia</a:t>
            </a:r>
            <a:r>
              <a:rPr lang="en-US" sz="2000" dirty="0">
                <a:latin typeface="Times New Roman" pitchFamily="18" charset="0"/>
                <a:cs typeface="Times New Roman" pitchFamily="18" charset="0"/>
              </a:rPr>
              <a:t>(SW) radiation;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Kain</a:t>
            </a:r>
            <a:r>
              <a:rPr lang="en-US" sz="2000" dirty="0" smtClean="0">
                <a:latin typeface="Times New Roman" pitchFamily="18" charset="0"/>
                <a:cs typeface="Times New Roman" pitchFamily="18" charset="0"/>
              </a:rPr>
              <a:t>-Fritch cumulus;</a:t>
            </a:r>
          </a:p>
          <a:p>
            <a:r>
              <a:rPr lang="en-US" sz="2000" dirty="0" smtClean="0">
                <a:latin typeface="Times New Roman" pitchFamily="18" charset="0"/>
                <a:cs typeface="Times New Roman" pitchFamily="18" charset="0"/>
              </a:rPr>
              <a:t>MYJ PBL and the associated surface layer parameterization.</a:t>
            </a:r>
            <a:endParaRPr lang="en-US" sz="2000" dirty="0"/>
          </a:p>
        </p:txBody>
      </p:sp>
      <p:sp>
        <p:nvSpPr>
          <p:cNvPr id="7" name="Rectangle 6"/>
          <p:cNvSpPr/>
          <p:nvPr/>
        </p:nvSpPr>
        <p:spPr>
          <a:xfrm>
            <a:off x="5105400" y="883384"/>
            <a:ext cx="4038600" cy="1631216"/>
          </a:xfrm>
          <a:prstGeom prst="rect">
            <a:avLst/>
          </a:prstGeom>
        </p:spPr>
        <p:txBody>
          <a:bodyPr wrap="square">
            <a:spAutoFit/>
          </a:bodyPr>
          <a:lstStyle/>
          <a:p>
            <a:r>
              <a:rPr lang="en-US" sz="2000" dirty="0" smtClean="0">
                <a:latin typeface="Times New Roman" pitchFamily="18" charset="0"/>
                <a:cs typeface="Times New Roman" pitchFamily="18" charset="0"/>
              </a:rPr>
              <a:t>Simulation starting at 00 Z, 20 Sept.</a:t>
            </a:r>
          </a:p>
          <a:p>
            <a:r>
              <a:rPr lang="en-US" sz="2000" dirty="0" smtClean="0">
                <a:latin typeface="Times New Roman" pitchFamily="18" charset="0"/>
                <a:cs typeface="Times New Roman" pitchFamily="18" charset="0"/>
              </a:rPr>
              <a:t>Grid-spacing: 18/6/2 km</a:t>
            </a:r>
          </a:p>
          <a:p>
            <a:r>
              <a:rPr lang="en-US" sz="2000" dirty="0" smtClean="0">
                <a:latin typeface="Times New Roman" pitchFamily="18" charset="0"/>
                <a:cs typeface="Times New Roman" pitchFamily="18" charset="0"/>
              </a:rPr>
              <a:t>Grid-mesh: 310, 184, 310</a:t>
            </a:r>
          </a:p>
          <a:p>
            <a:r>
              <a:rPr lang="en-US" sz="2000" dirty="0" smtClean="0">
                <a:latin typeface="Times New Roman" pitchFamily="18" charset="0"/>
                <a:cs typeface="Times New Roman" pitchFamily="18" charset="0"/>
              </a:rPr>
              <a:t>Vertical level: 47</a:t>
            </a:r>
          </a:p>
          <a:p>
            <a:r>
              <a:rPr lang="en-US" sz="2000" dirty="0" smtClean="0">
                <a:latin typeface="Times New Roman" pitchFamily="18" charset="0"/>
                <a:cs typeface="Times New Roman" pitchFamily="18" charset="0"/>
              </a:rPr>
              <a:t>GFS data</a:t>
            </a:r>
          </a:p>
        </p:txBody>
      </p:sp>
      <p:sp>
        <p:nvSpPr>
          <p:cNvPr id="8" name="TextBox 7"/>
          <p:cNvSpPr txBox="1"/>
          <p:nvPr/>
        </p:nvSpPr>
        <p:spPr>
          <a:xfrm>
            <a:off x="344040" y="3606224"/>
            <a:ext cx="341760" cy="276999"/>
          </a:xfrm>
          <a:prstGeom prst="rect">
            <a:avLst/>
          </a:prstGeom>
          <a:noFill/>
        </p:spPr>
        <p:txBody>
          <a:bodyPr wrap="none" rtlCol="0">
            <a:spAutoFit/>
          </a:bodyPr>
          <a:lstStyle/>
          <a:p>
            <a:r>
              <a:rPr lang="en-US" sz="1200" dirty="0" smtClean="0">
                <a:solidFill>
                  <a:schemeClr val="bg1"/>
                </a:solidFill>
              </a:rPr>
              <a:t>20</a:t>
            </a:r>
            <a:endParaRPr lang="en-US" sz="1200" dirty="0">
              <a:solidFill>
                <a:schemeClr val="bg1"/>
              </a:solidFill>
            </a:endParaRPr>
          </a:p>
        </p:txBody>
      </p:sp>
      <p:sp>
        <p:nvSpPr>
          <p:cNvPr id="9" name="TextBox 8"/>
          <p:cNvSpPr txBox="1"/>
          <p:nvPr/>
        </p:nvSpPr>
        <p:spPr>
          <a:xfrm>
            <a:off x="1447800" y="3609201"/>
            <a:ext cx="341760" cy="276999"/>
          </a:xfrm>
          <a:prstGeom prst="rect">
            <a:avLst/>
          </a:prstGeom>
          <a:noFill/>
        </p:spPr>
        <p:txBody>
          <a:bodyPr wrap="none" rtlCol="0">
            <a:spAutoFit/>
          </a:bodyPr>
          <a:lstStyle/>
          <a:p>
            <a:r>
              <a:rPr lang="en-US" sz="1200" dirty="0" smtClean="0">
                <a:solidFill>
                  <a:schemeClr val="bg1"/>
                </a:solidFill>
              </a:rPr>
              <a:t>21</a:t>
            </a:r>
            <a:endParaRPr lang="en-US" sz="1200" dirty="0">
              <a:solidFill>
                <a:schemeClr val="bg1"/>
              </a:solidFill>
            </a:endParaRPr>
          </a:p>
        </p:txBody>
      </p:sp>
      <p:sp>
        <p:nvSpPr>
          <p:cNvPr id="10" name="TextBox 9"/>
          <p:cNvSpPr txBox="1"/>
          <p:nvPr/>
        </p:nvSpPr>
        <p:spPr>
          <a:xfrm>
            <a:off x="2477640" y="3609201"/>
            <a:ext cx="341760" cy="276999"/>
          </a:xfrm>
          <a:prstGeom prst="rect">
            <a:avLst/>
          </a:prstGeom>
          <a:noFill/>
        </p:spPr>
        <p:txBody>
          <a:bodyPr wrap="none" rtlCol="0">
            <a:spAutoFit/>
          </a:bodyPr>
          <a:lstStyle/>
          <a:p>
            <a:r>
              <a:rPr lang="en-US" sz="1200" dirty="0" smtClean="0">
                <a:solidFill>
                  <a:schemeClr val="bg1"/>
                </a:solidFill>
              </a:rPr>
              <a:t>22</a:t>
            </a:r>
            <a:endParaRPr lang="en-US" sz="1200" dirty="0">
              <a:solidFill>
                <a:schemeClr val="bg1"/>
              </a:solidFill>
            </a:endParaRPr>
          </a:p>
        </p:txBody>
      </p:sp>
      <p:sp>
        <p:nvSpPr>
          <p:cNvPr id="11" name="TextBox 10"/>
          <p:cNvSpPr txBox="1"/>
          <p:nvPr/>
        </p:nvSpPr>
        <p:spPr>
          <a:xfrm>
            <a:off x="3544440" y="3606224"/>
            <a:ext cx="341760" cy="276999"/>
          </a:xfrm>
          <a:prstGeom prst="rect">
            <a:avLst/>
          </a:prstGeom>
          <a:noFill/>
        </p:spPr>
        <p:txBody>
          <a:bodyPr wrap="none" rtlCol="0">
            <a:spAutoFit/>
          </a:bodyPr>
          <a:lstStyle/>
          <a:p>
            <a:r>
              <a:rPr lang="en-US" sz="1200" dirty="0" smtClean="0">
                <a:solidFill>
                  <a:schemeClr val="bg1"/>
                </a:solidFill>
              </a:rPr>
              <a:t>23</a:t>
            </a:r>
            <a:endParaRPr lang="en-US" sz="1200" dirty="0">
              <a:solidFill>
                <a:schemeClr val="bg1"/>
              </a:solidFill>
            </a:endParaRPr>
          </a:p>
        </p:txBody>
      </p:sp>
      <p:sp>
        <p:nvSpPr>
          <p:cNvPr id="12" name="TextBox 11"/>
          <p:cNvSpPr txBox="1"/>
          <p:nvPr/>
        </p:nvSpPr>
        <p:spPr>
          <a:xfrm>
            <a:off x="4572000" y="3581400"/>
            <a:ext cx="341760" cy="276999"/>
          </a:xfrm>
          <a:prstGeom prst="rect">
            <a:avLst/>
          </a:prstGeom>
          <a:noFill/>
        </p:spPr>
        <p:txBody>
          <a:bodyPr wrap="none" rtlCol="0">
            <a:spAutoFit/>
          </a:bodyPr>
          <a:lstStyle/>
          <a:p>
            <a:r>
              <a:rPr lang="en-US" sz="1200" dirty="0" smtClean="0">
                <a:solidFill>
                  <a:schemeClr val="bg1"/>
                </a:solidFill>
              </a:rPr>
              <a:t>24</a:t>
            </a:r>
            <a:endParaRPr lang="en-US" sz="1200" dirty="0">
              <a:solidFill>
                <a:schemeClr val="bg1"/>
              </a:solidFill>
            </a:endParaRPr>
          </a:p>
        </p:txBody>
      </p:sp>
      <p:sp>
        <p:nvSpPr>
          <p:cNvPr id="13" name="TextBox 12"/>
          <p:cNvSpPr txBox="1"/>
          <p:nvPr/>
        </p:nvSpPr>
        <p:spPr>
          <a:xfrm>
            <a:off x="8575242" y="76200"/>
            <a:ext cx="495649" cy="461665"/>
          </a:xfrm>
          <a:prstGeom prst="rect">
            <a:avLst/>
          </a:prstGeom>
          <a:noFill/>
        </p:spPr>
        <p:txBody>
          <a:bodyPr wrap="none" rtlCol="0">
            <a:spAutoFit/>
          </a:bodyPr>
          <a:lstStyle/>
          <a:p>
            <a:r>
              <a:rPr lang="en-US" sz="2400" dirty="0" smtClean="0"/>
              <a:t>19</a:t>
            </a:r>
            <a:endParaRPr lang="en-US" sz="2400" dirty="0"/>
          </a:p>
        </p:txBody>
      </p:sp>
    </p:spTree>
    <p:extLst>
      <p:ext uri="{BB962C8B-B14F-4D97-AF65-F5344CB8AC3E}">
        <p14:creationId xmlns:p14="http://schemas.microsoft.com/office/powerpoint/2010/main" val="2639948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0" y="228600"/>
            <a:ext cx="277640" cy="584775"/>
          </a:xfrm>
          <a:prstGeom prst="rect">
            <a:avLst/>
          </a:prstGeom>
        </p:spPr>
        <p:txBody>
          <a:bodyPr wrap="none">
            <a:spAutoFit/>
          </a:bodyPr>
          <a:lstStyle/>
          <a:p>
            <a:r>
              <a:rPr lang="en-US" sz="3200" b="1" dirty="0" smtClean="0"/>
              <a:t> </a:t>
            </a:r>
          </a:p>
        </p:txBody>
      </p:sp>
      <p:sp>
        <p:nvSpPr>
          <p:cNvPr id="12" name="Content Placeholder 2"/>
          <p:cNvSpPr txBox="1">
            <a:spLocks/>
          </p:cNvSpPr>
          <p:nvPr/>
        </p:nvSpPr>
        <p:spPr>
          <a:xfrm>
            <a:off x="457201" y="762000"/>
            <a:ext cx="8118458"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Outline</a:t>
            </a:r>
          </a:p>
          <a:p>
            <a:r>
              <a:rPr lang="en-US" sz="2800" dirty="0" smtClean="0"/>
              <a:t>How do </a:t>
            </a:r>
            <a:r>
              <a:rPr lang="en-US" sz="2800" dirty="0" err="1" smtClean="0"/>
              <a:t>miscrophysical</a:t>
            </a:r>
            <a:r>
              <a:rPr lang="en-US" sz="2800" dirty="0" smtClean="0"/>
              <a:t> processes affect eyewall replacement cycle in two idealized HWRF simulations that use different sets of model physics?</a:t>
            </a:r>
          </a:p>
          <a:p>
            <a:pPr marL="0" indent="0">
              <a:buNone/>
            </a:pPr>
            <a:endParaRPr lang="en-US" sz="2800" dirty="0" smtClean="0"/>
          </a:p>
          <a:p>
            <a:r>
              <a:rPr lang="en-US" sz="2800" dirty="0" smtClean="0"/>
              <a:t>Why no eyewall replacement is seen in the idealized simulation that uses operational HWRF model physics?</a:t>
            </a:r>
          </a:p>
          <a:p>
            <a:endParaRPr lang="en-US" sz="2800" dirty="0" smtClean="0"/>
          </a:p>
          <a:p>
            <a:r>
              <a:rPr lang="en-US" sz="2800" dirty="0" smtClean="0"/>
              <a:t>Key microphysical parameters affecting ERC in HWRF simulations. </a:t>
            </a:r>
          </a:p>
          <a:p>
            <a:endParaRPr lang="en-US" sz="2800" dirty="0" smtClean="0"/>
          </a:p>
          <a:p>
            <a:r>
              <a:rPr lang="en-US" sz="2800" dirty="0" smtClean="0"/>
              <a:t>ERC in HWRF real case simulations</a:t>
            </a:r>
          </a:p>
        </p:txBody>
      </p:sp>
      <p:sp>
        <p:nvSpPr>
          <p:cNvPr id="5" name="TextBox 4"/>
          <p:cNvSpPr txBox="1"/>
          <p:nvPr/>
        </p:nvSpPr>
        <p:spPr>
          <a:xfrm>
            <a:off x="8575242" y="76200"/>
            <a:ext cx="340158" cy="461665"/>
          </a:xfrm>
          <a:prstGeom prst="rect">
            <a:avLst/>
          </a:prstGeom>
          <a:noFill/>
        </p:spPr>
        <p:txBody>
          <a:bodyPr wrap="none" rtlCol="0">
            <a:spAutoFit/>
          </a:bodyPr>
          <a:lstStyle/>
          <a:p>
            <a:r>
              <a:rPr lang="en-US" sz="2400" dirty="0"/>
              <a:t>2</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pzhu\Documents\wrk\seminar\HFIP_06_15\rita_stv_ncw.png"/>
          <p:cNvPicPr>
            <a:picLocks noChangeAspect="1" noChangeArrowheads="1"/>
          </p:cNvPicPr>
          <p:nvPr/>
        </p:nvPicPr>
        <p:blipFill>
          <a:blip r:embed="rId3" cstate="print"/>
          <a:srcRect t="6944" b="2778"/>
          <a:stretch>
            <a:fillRect/>
          </a:stretch>
        </p:blipFill>
        <p:spPr bwMode="auto">
          <a:xfrm>
            <a:off x="76200" y="523220"/>
            <a:ext cx="8991600" cy="5801380"/>
          </a:xfrm>
          <a:prstGeom prst="rect">
            <a:avLst/>
          </a:prstGeom>
          <a:noFill/>
        </p:spPr>
      </p:pic>
      <p:sp>
        <p:nvSpPr>
          <p:cNvPr id="3" name="TextBox 2"/>
          <p:cNvSpPr txBox="1"/>
          <p:nvPr/>
        </p:nvSpPr>
        <p:spPr>
          <a:xfrm>
            <a:off x="598288" y="2951202"/>
            <a:ext cx="316112" cy="246221"/>
          </a:xfrm>
          <a:prstGeom prst="rect">
            <a:avLst/>
          </a:prstGeom>
          <a:noFill/>
        </p:spPr>
        <p:txBody>
          <a:bodyPr wrap="none" rtlCol="0">
            <a:spAutoFit/>
          </a:bodyPr>
          <a:lstStyle/>
          <a:p>
            <a:r>
              <a:rPr lang="en-US" sz="1000" dirty="0" smtClean="0">
                <a:solidFill>
                  <a:schemeClr val="bg1"/>
                </a:solidFill>
              </a:rPr>
              <a:t>20</a:t>
            </a:r>
            <a:endParaRPr lang="en-US" sz="1000" dirty="0">
              <a:solidFill>
                <a:schemeClr val="bg1"/>
              </a:solidFill>
            </a:endParaRPr>
          </a:p>
        </p:txBody>
      </p:sp>
      <p:sp>
        <p:nvSpPr>
          <p:cNvPr id="4" name="TextBox 3"/>
          <p:cNvSpPr txBox="1"/>
          <p:nvPr/>
        </p:nvSpPr>
        <p:spPr>
          <a:xfrm>
            <a:off x="1512688" y="2954179"/>
            <a:ext cx="316112" cy="246221"/>
          </a:xfrm>
          <a:prstGeom prst="rect">
            <a:avLst/>
          </a:prstGeom>
          <a:noFill/>
        </p:spPr>
        <p:txBody>
          <a:bodyPr wrap="none" rtlCol="0">
            <a:spAutoFit/>
          </a:bodyPr>
          <a:lstStyle/>
          <a:p>
            <a:r>
              <a:rPr lang="en-US" sz="1000" dirty="0" smtClean="0">
                <a:solidFill>
                  <a:schemeClr val="bg1"/>
                </a:solidFill>
              </a:rPr>
              <a:t>21</a:t>
            </a:r>
            <a:endParaRPr lang="en-US" sz="1000" dirty="0">
              <a:solidFill>
                <a:schemeClr val="bg1"/>
              </a:solidFill>
            </a:endParaRPr>
          </a:p>
        </p:txBody>
      </p:sp>
      <p:sp>
        <p:nvSpPr>
          <p:cNvPr id="5" name="TextBox 4"/>
          <p:cNvSpPr txBox="1"/>
          <p:nvPr/>
        </p:nvSpPr>
        <p:spPr>
          <a:xfrm>
            <a:off x="5017888" y="5542002"/>
            <a:ext cx="316112" cy="246221"/>
          </a:xfrm>
          <a:prstGeom prst="rect">
            <a:avLst/>
          </a:prstGeom>
          <a:noFill/>
        </p:spPr>
        <p:txBody>
          <a:bodyPr wrap="none" rtlCol="0">
            <a:spAutoFit/>
          </a:bodyPr>
          <a:lstStyle/>
          <a:p>
            <a:r>
              <a:rPr lang="en-US" sz="1000" dirty="0" smtClean="0">
                <a:solidFill>
                  <a:schemeClr val="bg1"/>
                </a:solidFill>
              </a:rPr>
              <a:t>20</a:t>
            </a:r>
            <a:endParaRPr lang="en-US" sz="1000" dirty="0">
              <a:solidFill>
                <a:schemeClr val="bg1"/>
              </a:solidFill>
            </a:endParaRPr>
          </a:p>
        </p:txBody>
      </p:sp>
      <p:sp>
        <p:nvSpPr>
          <p:cNvPr id="6" name="TextBox 5"/>
          <p:cNvSpPr txBox="1"/>
          <p:nvPr/>
        </p:nvSpPr>
        <p:spPr>
          <a:xfrm>
            <a:off x="5017888" y="2951202"/>
            <a:ext cx="316112" cy="246221"/>
          </a:xfrm>
          <a:prstGeom prst="rect">
            <a:avLst/>
          </a:prstGeom>
          <a:noFill/>
        </p:spPr>
        <p:txBody>
          <a:bodyPr wrap="none" rtlCol="0">
            <a:spAutoFit/>
          </a:bodyPr>
          <a:lstStyle/>
          <a:p>
            <a:r>
              <a:rPr lang="en-US" sz="1000" dirty="0" smtClean="0">
                <a:solidFill>
                  <a:schemeClr val="bg1"/>
                </a:solidFill>
              </a:rPr>
              <a:t>20</a:t>
            </a:r>
            <a:endParaRPr lang="en-US" sz="1000" dirty="0">
              <a:solidFill>
                <a:schemeClr val="bg1"/>
              </a:solidFill>
            </a:endParaRPr>
          </a:p>
        </p:txBody>
      </p:sp>
      <p:sp>
        <p:nvSpPr>
          <p:cNvPr id="7" name="TextBox 6"/>
          <p:cNvSpPr txBox="1"/>
          <p:nvPr/>
        </p:nvSpPr>
        <p:spPr>
          <a:xfrm>
            <a:off x="598288" y="5542002"/>
            <a:ext cx="316112" cy="246221"/>
          </a:xfrm>
          <a:prstGeom prst="rect">
            <a:avLst/>
          </a:prstGeom>
          <a:noFill/>
        </p:spPr>
        <p:txBody>
          <a:bodyPr wrap="none" rtlCol="0">
            <a:spAutoFit/>
          </a:bodyPr>
          <a:lstStyle/>
          <a:p>
            <a:r>
              <a:rPr lang="en-US" sz="1000" dirty="0" smtClean="0">
                <a:solidFill>
                  <a:schemeClr val="bg1"/>
                </a:solidFill>
              </a:rPr>
              <a:t>20</a:t>
            </a:r>
            <a:endParaRPr lang="en-US" sz="1000" dirty="0">
              <a:solidFill>
                <a:schemeClr val="bg1"/>
              </a:solidFill>
            </a:endParaRPr>
          </a:p>
        </p:txBody>
      </p:sp>
      <p:sp>
        <p:nvSpPr>
          <p:cNvPr id="8" name="TextBox 7"/>
          <p:cNvSpPr txBox="1"/>
          <p:nvPr/>
        </p:nvSpPr>
        <p:spPr>
          <a:xfrm>
            <a:off x="2427088" y="2954179"/>
            <a:ext cx="316112" cy="246221"/>
          </a:xfrm>
          <a:prstGeom prst="rect">
            <a:avLst/>
          </a:prstGeom>
          <a:noFill/>
        </p:spPr>
        <p:txBody>
          <a:bodyPr wrap="none" rtlCol="0">
            <a:spAutoFit/>
          </a:bodyPr>
          <a:lstStyle/>
          <a:p>
            <a:r>
              <a:rPr lang="en-US" sz="1000" dirty="0" smtClean="0">
                <a:solidFill>
                  <a:schemeClr val="bg1"/>
                </a:solidFill>
              </a:rPr>
              <a:t>22</a:t>
            </a:r>
            <a:endParaRPr lang="en-US" sz="1000" dirty="0">
              <a:solidFill>
                <a:schemeClr val="bg1"/>
              </a:solidFill>
            </a:endParaRPr>
          </a:p>
        </p:txBody>
      </p:sp>
      <p:sp>
        <p:nvSpPr>
          <p:cNvPr id="9" name="TextBox 8"/>
          <p:cNvSpPr txBox="1"/>
          <p:nvPr/>
        </p:nvSpPr>
        <p:spPr>
          <a:xfrm>
            <a:off x="5932288" y="5542002"/>
            <a:ext cx="316112" cy="246221"/>
          </a:xfrm>
          <a:prstGeom prst="rect">
            <a:avLst/>
          </a:prstGeom>
          <a:noFill/>
        </p:spPr>
        <p:txBody>
          <a:bodyPr wrap="none" rtlCol="0">
            <a:spAutoFit/>
          </a:bodyPr>
          <a:lstStyle/>
          <a:p>
            <a:r>
              <a:rPr lang="en-US" sz="1000" dirty="0" smtClean="0">
                <a:solidFill>
                  <a:schemeClr val="bg1"/>
                </a:solidFill>
              </a:rPr>
              <a:t>21</a:t>
            </a:r>
            <a:endParaRPr lang="en-US" sz="1000" dirty="0">
              <a:solidFill>
                <a:schemeClr val="bg1"/>
              </a:solidFill>
            </a:endParaRPr>
          </a:p>
        </p:txBody>
      </p:sp>
      <p:sp>
        <p:nvSpPr>
          <p:cNvPr id="10" name="TextBox 9"/>
          <p:cNvSpPr txBox="1"/>
          <p:nvPr/>
        </p:nvSpPr>
        <p:spPr>
          <a:xfrm>
            <a:off x="5932288" y="2954179"/>
            <a:ext cx="316112" cy="246221"/>
          </a:xfrm>
          <a:prstGeom prst="rect">
            <a:avLst/>
          </a:prstGeom>
          <a:noFill/>
        </p:spPr>
        <p:txBody>
          <a:bodyPr wrap="none" rtlCol="0">
            <a:spAutoFit/>
          </a:bodyPr>
          <a:lstStyle/>
          <a:p>
            <a:r>
              <a:rPr lang="en-US" sz="1000" dirty="0" smtClean="0">
                <a:solidFill>
                  <a:schemeClr val="bg1"/>
                </a:solidFill>
              </a:rPr>
              <a:t>21</a:t>
            </a:r>
            <a:endParaRPr lang="en-US" sz="1000" dirty="0">
              <a:solidFill>
                <a:schemeClr val="bg1"/>
              </a:solidFill>
            </a:endParaRPr>
          </a:p>
        </p:txBody>
      </p:sp>
      <p:sp>
        <p:nvSpPr>
          <p:cNvPr id="11" name="TextBox 10"/>
          <p:cNvSpPr txBox="1"/>
          <p:nvPr/>
        </p:nvSpPr>
        <p:spPr>
          <a:xfrm>
            <a:off x="1512688" y="5544979"/>
            <a:ext cx="316112" cy="246221"/>
          </a:xfrm>
          <a:prstGeom prst="rect">
            <a:avLst/>
          </a:prstGeom>
          <a:noFill/>
        </p:spPr>
        <p:txBody>
          <a:bodyPr wrap="none" rtlCol="0">
            <a:spAutoFit/>
          </a:bodyPr>
          <a:lstStyle/>
          <a:p>
            <a:r>
              <a:rPr lang="en-US" sz="1000" dirty="0" smtClean="0">
                <a:solidFill>
                  <a:schemeClr val="bg1"/>
                </a:solidFill>
              </a:rPr>
              <a:t>21</a:t>
            </a:r>
            <a:endParaRPr lang="en-US" sz="1000" dirty="0">
              <a:solidFill>
                <a:schemeClr val="bg1"/>
              </a:solidFill>
            </a:endParaRPr>
          </a:p>
        </p:txBody>
      </p:sp>
      <p:sp>
        <p:nvSpPr>
          <p:cNvPr id="13" name="TextBox 12"/>
          <p:cNvSpPr txBox="1"/>
          <p:nvPr/>
        </p:nvSpPr>
        <p:spPr>
          <a:xfrm>
            <a:off x="6846688" y="2954179"/>
            <a:ext cx="316112" cy="246221"/>
          </a:xfrm>
          <a:prstGeom prst="rect">
            <a:avLst/>
          </a:prstGeom>
          <a:noFill/>
        </p:spPr>
        <p:txBody>
          <a:bodyPr wrap="none" rtlCol="0">
            <a:spAutoFit/>
          </a:bodyPr>
          <a:lstStyle/>
          <a:p>
            <a:r>
              <a:rPr lang="en-US" sz="1000" dirty="0" smtClean="0">
                <a:solidFill>
                  <a:schemeClr val="bg1"/>
                </a:solidFill>
              </a:rPr>
              <a:t>22</a:t>
            </a:r>
            <a:endParaRPr lang="en-US" sz="1000" dirty="0">
              <a:solidFill>
                <a:schemeClr val="bg1"/>
              </a:solidFill>
            </a:endParaRPr>
          </a:p>
        </p:txBody>
      </p:sp>
      <p:sp>
        <p:nvSpPr>
          <p:cNvPr id="16" name="TextBox 15"/>
          <p:cNvSpPr txBox="1"/>
          <p:nvPr/>
        </p:nvSpPr>
        <p:spPr>
          <a:xfrm>
            <a:off x="7761088" y="2951202"/>
            <a:ext cx="316112" cy="246221"/>
          </a:xfrm>
          <a:prstGeom prst="rect">
            <a:avLst/>
          </a:prstGeom>
          <a:noFill/>
        </p:spPr>
        <p:txBody>
          <a:bodyPr wrap="none" rtlCol="0">
            <a:spAutoFit/>
          </a:bodyPr>
          <a:lstStyle/>
          <a:p>
            <a:r>
              <a:rPr lang="en-US" sz="1000" dirty="0" smtClean="0">
                <a:solidFill>
                  <a:schemeClr val="bg1"/>
                </a:solidFill>
              </a:rPr>
              <a:t>23</a:t>
            </a:r>
            <a:endParaRPr lang="en-US" sz="1000" dirty="0">
              <a:solidFill>
                <a:schemeClr val="bg1"/>
              </a:solidFill>
            </a:endParaRPr>
          </a:p>
        </p:txBody>
      </p:sp>
      <p:sp>
        <p:nvSpPr>
          <p:cNvPr id="17" name="TextBox 16"/>
          <p:cNvSpPr txBox="1"/>
          <p:nvPr/>
        </p:nvSpPr>
        <p:spPr>
          <a:xfrm>
            <a:off x="7761088" y="5544979"/>
            <a:ext cx="316112" cy="246221"/>
          </a:xfrm>
          <a:prstGeom prst="rect">
            <a:avLst/>
          </a:prstGeom>
          <a:noFill/>
        </p:spPr>
        <p:txBody>
          <a:bodyPr wrap="none" rtlCol="0">
            <a:spAutoFit/>
          </a:bodyPr>
          <a:lstStyle/>
          <a:p>
            <a:r>
              <a:rPr lang="en-US" sz="1000" dirty="0" smtClean="0">
                <a:solidFill>
                  <a:schemeClr val="bg1"/>
                </a:solidFill>
              </a:rPr>
              <a:t>23</a:t>
            </a:r>
            <a:endParaRPr lang="en-US" sz="1000" dirty="0">
              <a:solidFill>
                <a:schemeClr val="bg1"/>
              </a:solidFill>
            </a:endParaRPr>
          </a:p>
        </p:txBody>
      </p:sp>
      <p:sp>
        <p:nvSpPr>
          <p:cNvPr id="18" name="TextBox 17"/>
          <p:cNvSpPr txBox="1"/>
          <p:nvPr/>
        </p:nvSpPr>
        <p:spPr>
          <a:xfrm>
            <a:off x="3341488" y="5544979"/>
            <a:ext cx="316112" cy="246221"/>
          </a:xfrm>
          <a:prstGeom prst="rect">
            <a:avLst/>
          </a:prstGeom>
          <a:noFill/>
        </p:spPr>
        <p:txBody>
          <a:bodyPr wrap="none" rtlCol="0">
            <a:spAutoFit/>
          </a:bodyPr>
          <a:lstStyle/>
          <a:p>
            <a:r>
              <a:rPr lang="en-US" sz="1000" dirty="0" smtClean="0">
                <a:solidFill>
                  <a:schemeClr val="bg1"/>
                </a:solidFill>
              </a:rPr>
              <a:t>23</a:t>
            </a:r>
            <a:endParaRPr lang="en-US" sz="1000" dirty="0">
              <a:solidFill>
                <a:schemeClr val="bg1"/>
              </a:solidFill>
            </a:endParaRPr>
          </a:p>
        </p:txBody>
      </p:sp>
      <p:sp>
        <p:nvSpPr>
          <p:cNvPr id="19" name="TextBox 18"/>
          <p:cNvSpPr txBox="1"/>
          <p:nvPr/>
        </p:nvSpPr>
        <p:spPr>
          <a:xfrm>
            <a:off x="3341488" y="2951202"/>
            <a:ext cx="316112" cy="246221"/>
          </a:xfrm>
          <a:prstGeom prst="rect">
            <a:avLst/>
          </a:prstGeom>
          <a:noFill/>
        </p:spPr>
        <p:txBody>
          <a:bodyPr wrap="none" rtlCol="0">
            <a:spAutoFit/>
          </a:bodyPr>
          <a:lstStyle/>
          <a:p>
            <a:r>
              <a:rPr lang="en-US" sz="1000" dirty="0" smtClean="0">
                <a:solidFill>
                  <a:schemeClr val="bg1"/>
                </a:solidFill>
              </a:rPr>
              <a:t>23</a:t>
            </a:r>
            <a:endParaRPr lang="en-US" sz="1000" dirty="0">
              <a:solidFill>
                <a:schemeClr val="bg1"/>
              </a:solidFill>
            </a:endParaRPr>
          </a:p>
        </p:txBody>
      </p:sp>
      <p:sp>
        <p:nvSpPr>
          <p:cNvPr id="23" name="Rectangle 22"/>
          <p:cNvSpPr/>
          <p:nvPr/>
        </p:nvSpPr>
        <p:spPr>
          <a:xfrm>
            <a:off x="304800" y="6248400"/>
            <a:ext cx="86868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Vertical velocity at 5 km (m/s, color shades); tangential wind at 1 km (m/s, black </a:t>
            </a:r>
            <a:r>
              <a:rPr lang="en-US" dirty="0" smtClean="0">
                <a:latin typeface="Times New Roman" panose="02020603050405020304" pitchFamily="18" charset="0"/>
                <a:cs typeface="Times New Roman" panose="02020603050405020304" pitchFamily="18" charset="0"/>
              </a:rPr>
              <a:t>contours) in numerical experiments with different values of STV and NCW</a:t>
            </a:r>
            <a:endParaRPr lang="en-US" dirty="0"/>
          </a:p>
        </p:txBody>
      </p:sp>
      <p:sp>
        <p:nvSpPr>
          <p:cNvPr id="24" name="TextBox 23"/>
          <p:cNvSpPr txBox="1"/>
          <p:nvPr/>
        </p:nvSpPr>
        <p:spPr>
          <a:xfrm>
            <a:off x="6694288" y="5621179"/>
            <a:ext cx="761747" cy="246221"/>
          </a:xfrm>
          <a:prstGeom prst="rect">
            <a:avLst/>
          </a:prstGeom>
          <a:solidFill>
            <a:schemeClr val="tx1"/>
          </a:solidFill>
        </p:spPr>
        <p:txBody>
          <a:bodyPr wrap="none" rtlCol="0">
            <a:spAutoFit/>
          </a:bodyPr>
          <a:lstStyle/>
          <a:p>
            <a:r>
              <a:rPr lang="en-US" sz="1000" dirty="0" smtClean="0">
                <a:solidFill>
                  <a:schemeClr val="bg1"/>
                </a:solidFill>
              </a:rPr>
              <a:t>Time (UTC)</a:t>
            </a:r>
            <a:endParaRPr lang="en-US" sz="1000" dirty="0">
              <a:solidFill>
                <a:schemeClr val="bg1"/>
              </a:solidFill>
            </a:endParaRPr>
          </a:p>
        </p:txBody>
      </p:sp>
      <p:sp>
        <p:nvSpPr>
          <p:cNvPr id="27" name="TextBox 26"/>
          <p:cNvSpPr txBox="1"/>
          <p:nvPr/>
        </p:nvSpPr>
        <p:spPr>
          <a:xfrm>
            <a:off x="2291829" y="5621179"/>
            <a:ext cx="761747" cy="246221"/>
          </a:xfrm>
          <a:prstGeom prst="rect">
            <a:avLst/>
          </a:prstGeom>
          <a:solidFill>
            <a:schemeClr val="tx1"/>
          </a:solidFill>
        </p:spPr>
        <p:txBody>
          <a:bodyPr wrap="none" rtlCol="0">
            <a:spAutoFit/>
          </a:bodyPr>
          <a:lstStyle/>
          <a:p>
            <a:r>
              <a:rPr lang="en-US" sz="1000" dirty="0" smtClean="0">
                <a:solidFill>
                  <a:schemeClr val="bg1"/>
                </a:solidFill>
              </a:rPr>
              <a:t>Time (UTC)</a:t>
            </a:r>
            <a:endParaRPr lang="en-US" sz="1000" dirty="0">
              <a:solidFill>
                <a:schemeClr val="bg1"/>
              </a:solidFill>
            </a:endParaRPr>
          </a:p>
        </p:txBody>
      </p:sp>
      <p:sp>
        <p:nvSpPr>
          <p:cNvPr id="15" name="TextBox 14"/>
          <p:cNvSpPr txBox="1"/>
          <p:nvPr/>
        </p:nvSpPr>
        <p:spPr>
          <a:xfrm>
            <a:off x="2427088" y="5544979"/>
            <a:ext cx="316112" cy="246221"/>
          </a:xfrm>
          <a:prstGeom prst="rect">
            <a:avLst/>
          </a:prstGeom>
          <a:noFill/>
        </p:spPr>
        <p:txBody>
          <a:bodyPr wrap="none" rtlCol="0">
            <a:spAutoFit/>
          </a:bodyPr>
          <a:lstStyle/>
          <a:p>
            <a:r>
              <a:rPr lang="en-US" sz="1000" dirty="0" smtClean="0">
                <a:solidFill>
                  <a:schemeClr val="bg1"/>
                </a:solidFill>
              </a:rPr>
              <a:t>22</a:t>
            </a:r>
            <a:endParaRPr lang="en-US" sz="1000" dirty="0">
              <a:solidFill>
                <a:schemeClr val="bg1"/>
              </a:solidFill>
            </a:endParaRPr>
          </a:p>
        </p:txBody>
      </p:sp>
      <p:sp>
        <p:nvSpPr>
          <p:cNvPr id="14" name="TextBox 13"/>
          <p:cNvSpPr txBox="1"/>
          <p:nvPr/>
        </p:nvSpPr>
        <p:spPr>
          <a:xfrm>
            <a:off x="6846688" y="5544979"/>
            <a:ext cx="316112" cy="246221"/>
          </a:xfrm>
          <a:prstGeom prst="rect">
            <a:avLst/>
          </a:prstGeom>
          <a:noFill/>
        </p:spPr>
        <p:txBody>
          <a:bodyPr wrap="none" rtlCol="0">
            <a:spAutoFit/>
          </a:bodyPr>
          <a:lstStyle/>
          <a:p>
            <a:r>
              <a:rPr lang="en-US" sz="1000" dirty="0" smtClean="0">
                <a:solidFill>
                  <a:schemeClr val="bg1"/>
                </a:solidFill>
              </a:rPr>
              <a:t>22</a:t>
            </a:r>
            <a:endParaRPr lang="en-US" sz="1000" dirty="0">
              <a:solidFill>
                <a:schemeClr val="bg1"/>
              </a:solidFill>
            </a:endParaRPr>
          </a:p>
        </p:txBody>
      </p:sp>
      <p:sp>
        <p:nvSpPr>
          <p:cNvPr id="22" name="TextBox 21"/>
          <p:cNvSpPr txBox="1"/>
          <p:nvPr/>
        </p:nvSpPr>
        <p:spPr>
          <a:xfrm>
            <a:off x="1841883" y="0"/>
            <a:ext cx="5016117"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ERC of Rita simulated by HWRF</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575242" y="76200"/>
            <a:ext cx="495649" cy="461665"/>
          </a:xfrm>
          <a:prstGeom prst="rect">
            <a:avLst/>
          </a:prstGeom>
          <a:noFill/>
        </p:spPr>
        <p:txBody>
          <a:bodyPr wrap="none" rtlCol="0">
            <a:spAutoFit/>
          </a:bodyPr>
          <a:lstStyle/>
          <a:p>
            <a:r>
              <a:rPr lang="en-US" sz="2400" dirty="0" smtClean="0"/>
              <a:t>20</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pzhu\Documents\wrk\seminar\HFIP_06_15\rita_RZ_83.png"/>
          <p:cNvPicPr>
            <a:picLocks noChangeAspect="1" noChangeArrowheads="1"/>
          </p:cNvPicPr>
          <p:nvPr/>
        </p:nvPicPr>
        <p:blipFill rotWithShape="1">
          <a:blip r:embed="rId3" cstate="print"/>
          <a:srcRect t="-1389" b="1"/>
          <a:stretch/>
        </p:blipFill>
        <p:spPr bwMode="auto">
          <a:xfrm>
            <a:off x="0" y="0"/>
            <a:ext cx="7315200" cy="5562600"/>
          </a:xfrm>
          <a:prstGeom prst="rect">
            <a:avLst/>
          </a:prstGeom>
          <a:noFill/>
        </p:spPr>
      </p:pic>
      <p:sp>
        <p:nvSpPr>
          <p:cNvPr id="3" name="TextBox 2"/>
          <p:cNvSpPr txBox="1"/>
          <p:nvPr/>
        </p:nvSpPr>
        <p:spPr>
          <a:xfrm rot="16200000">
            <a:off x="-475129" y="2667842"/>
            <a:ext cx="1319592"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Height (km)</a:t>
            </a:r>
            <a:endParaRPr lang="en-US" dirty="0">
              <a:solidFill>
                <a:schemeClr val="bg1"/>
              </a:solidFill>
              <a:latin typeface="Times New Roman" pitchFamily="18" charset="0"/>
              <a:cs typeface="Times New Roman" pitchFamily="18" charset="0"/>
            </a:endParaRPr>
          </a:p>
        </p:txBody>
      </p:sp>
      <p:sp>
        <p:nvSpPr>
          <p:cNvPr id="4" name="TextBox 3"/>
          <p:cNvSpPr txBox="1"/>
          <p:nvPr/>
        </p:nvSpPr>
        <p:spPr>
          <a:xfrm>
            <a:off x="2819400" y="5269468"/>
            <a:ext cx="133241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Radius (km)</a:t>
            </a:r>
            <a:endParaRPr lang="en-US"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cstate="print"/>
          <a:srcRect t="55319"/>
          <a:stretch>
            <a:fillRect/>
          </a:stretch>
        </p:blipFill>
        <p:spPr bwMode="auto">
          <a:xfrm>
            <a:off x="4038600" y="4800600"/>
            <a:ext cx="5105400" cy="2057400"/>
          </a:xfrm>
          <a:prstGeom prst="rect">
            <a:avLst/>
          </a:prstGeom>
          <a:noFill/>
          <a:ln w="9525">
            <a:noFill/>
            <a:miter lim="800000"/>
            <a:headEnd/>
            <a:tailEnd/>
          </a:ln>
        </p:spPr>
      </p:pic>
      <p:sp>
        <p:nvSpPr>
          <p:cNvPr id="7" name="TextBox 6"/>
          <p:cNvSpPr txBox="1"/>
          <p:nvPr/>
        </p:nvSpPr>
        <p:spPr>
          <a:xfrm>
            <a:off x="1371600" y="4569023"/>
            <a:ext cx="40908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0.2</a:t>
            </a:r>
            <a:endParaRPr lang="en-US" sz="1400" dirty="0">
              <a:solidFill>
                <a:schemeClr val="bg1"/>
              </a:solidFill>
              <a:latin typeface="Times New Roman" pitchFamily="18" charset="0"/>
              <a:cs typeface="Times New Roman" pitchFamily="18" charset="0"/>
            </a:endParaRPr>
          </a:p>
        </p:txBody>
      </p:sp>
      <p:sp>
        <p:nvSpPr>
          <p:cNvPr id="8" name="TextBox 7"/>
          <p:cNvSpPr txBox="1"/>
          <p:nvPr/>
        </p:nvSpPr>
        <p:spPr>
          <a:xfrm>
            <a:off x="5686914" y="1600200"/>
            <a:ext cx="40908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0.2</a:t>
            </a:r>
            <a:endParaRPr lang="en-US" sz="1400" dirty="0">
              <a:solidFill>
                <a:schemeClr val="bg1"/>
              </a:solidFill>
              <a:latin typeface="Times New Roman" pitchFamily="18" charset="0"/>
              <a:cs typeface="Times New Roman" pitchFamily="18" charset="0"/>
            </a:endParaRPr>
          </a:p>
        </p:txBody>
      </p:sp>
      <p:sp>
        <p:nvSpPr>
          <p:cNvPr id="9" name="TextBox 8"/>
          <p:cNvSpPr txBox="1"/>
          <p:nvPr/>
        </p:nvSpPr>
        <p:spPr>
          <a:xfrm>
            <a:off x="5486400" y="3505200"/>
            <a:ext cx="40908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0.2</a:t>
            </a:r>
            <a:endParaRPr lang="en-US" sz="1400" dirty="0">
              <a:solidFill>
                <a:schemeClr val="bg1"/>
              </a:solidFill>
              <a:latin typeface="Times New Roman" pitchFamily="18" charset="0"/>
              <a:cs typeface="Times New Roman" pitchFamily="18" charset="0"/>
            </a:endParaRPr>
          </a:p>
        </p:txBody>
      </p:sp>
      <p:sp>
        <p:nvSpPr>
          <p:cNvPr id="10" name="TextBox 9"/>
          <p:cNvSpPr txBox="1"/>
          <p:nvPr/>
        </p:nvSpPr>
        <p:spPr>
          <a:xfrm>
            <a:off x="1114914" y="4343400"/>
            <a:ext cx="40908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0.4</a:t>
            </a:r>
            <a:endParaRPr lang="en-US" sz="1400" dirty="0">
              <a:solidFill>
                <a:schemeClr val="bg1"/>
              </a:solidFill>
              <a:latin typeface="Times New Roman" pitchFamily="18" charset="0"/>
              <a:cs typeface="Times New Roman" pitchFamily="18" charset="0"/>
            </a:endParaRPr>
          </a:p>
        </p:txBody>
      </p:sp>
      <p:sp>
        <p:nvSpPr>
          <p:cNvPr id="11" name="TextBox 10"/>
          <p:cNvSpPr txBox="1"/>
          <p:nvPr/>
        </p:nvSpPr>
        <p:spPr>
          <a:xfrm>
            <a:off x="4419600" y="2133600"/>
            <a:ext cx="409086" cy="307777"/>
          </a:xfrm>
          <a:prstGeom prst="rect">
            <a:avLst/>
          </a:prstGeom>
          <a:noFill/>
        </p:spPr>
        <p:txBody>
          <a:bodyPr wrap="none" rtlCol="0">
            <a:spAutoFit/>
          </a:bodyPr>
          <a:lstStyle/>
          <a:p>
            <a:r>
              <a:rPr lang="en-US" sz="1400" dirty="0" smtClean="0">
                <a:solidFill>
                  <a:schemeClr val="bg1"/>
                </a:solidFill>
                <a:latin typeface="Times New Roman" pitchFamily="18" charset="0"/>
                <a:cs typeface="Times New Roman" pitchFamily="18" charset="0"/>
              </a:rPr>
              <a:t>0.4</a:t>
            </a:r>
            <a:endParaRPr lang="en-US" sz="1400" dirty="0">
              <a:solidFill>
                <a:schemeClr val="bg1"/>
              </a:solidFill>
              <a:latin typeface="Times New Roman" pitchFamily="18" charset="0"/>
              <a:cs typeface="Times New Roman" pitchFamily="18" charset="0"/>
            </a:endParaRPr>
          </a:p>
        </p:txBody>
      </p:sp>
      <p:sp>
        <p:nvSpPr>
          <p:cNvPr id="12" name="TextBox 11"/>
          <p:cNvSpPr txBox="1"/>
          <p:nvPr/>
        </p:nvSpPr>
        <p:spPr>
          <a:xfrm>
            <a:off x="1143000" y="3730823"/>
            <a:ext cx="409086"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0.6</a:t>
            </a:r>
            <a:endParaRPr lang="en-US" sz="1400" dirty="0">
              <a:solidFill>
                <a:schemeClr val="bg1"/>
              </a:solidFill>
              <a:latin typeface="Times New Roman" pitchFamily="18" charset="0"/>
              <a:cs typeface="Times New Roman" pitchFamily="18" charset="0"/>
            </a:endParaRPr>
          </a:p>
        </p:txBody>
      </p:sp>
      <p:sp>
        <p:nvSpPr>
          <p:cNvPr id="13" name="TextBox 12"/>
          <p:cNvSpPr txBox="1"/>
          <p:nvPr/>
        </p:nvSpPr>
        <p:spPr>
          <a:xfrm>
            <a:off x="3429000" y="2819400"/>
            <a:ext cx="409086"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0.6</a:t>
            </a:r>
            <a:endParaRPr lang="en-US" sz="1400" dirty="0">
              <a:solidFill>
                <a:schemeClr val="bg1"/>
              </a:solidFill>
              <a:latin typeface="Times New Roman" pitchFamily="18" charset="0"/>
              <a:cs typeface="Times New Roman" pitchFamily="18" charset="0"/>
            </a:endParaRPr>
          </a:p>
        </p:txBody>
      </p:sp>
      <p:sp>
        <p:nvSpPr>
          <p:cNvPr id="14" name="TextBox 13"/>
          <p:cNvSpPr txBox="1"/>
          <p:nvPr/>
        </p:nvSpPr>
        <p:spPr>
          <a:xfrm>
            <a:off x="1143000" y="3048000"/>
            <a:ext cx="409086"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0.8</a:t>
            </a:r>
            <a:endParaRPr lang="en-US" sz="1400" dirty="0">
              <a:solidFill>
                <a:schemeClr val="bg1"/>
              </a:solidFill>
              <a:latin typeface="Times New Roman" pitchFamily="18" charset="0"/>
              <a:cs typeface="Times New Roman" pitchFamily="18" charset="0"/>
            </a:endParaRPr>
          </a:p>
        </p:txBody>
      </p:sp>
      <p:sp>
        <p:nvSpPr>
          <p:cNvPr id="15" name="TextBox 14"/>
          <p:cNvSpPr txBox="1"/>
          <p:nvPr/>
        </p:nvSpPr>
        <p:spPr>
          <a:xfrm>
            <a:off x="1524000" y="835223"/>
            <a:ext cx="409086" cy="30777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0.8</a:t>
            </a:r>
            <a:endParaRPr lang="en-US" sz="1400" dirty="0">
              <a:solidFill>
                <a:schemeClr val="bg1"/>
              </a:solidFill>
              <a:latin typeface="Times New Roman" pitchFamily="18" charset="0"/>
              <a:cs typeface="Times New Roman" pitchFamily="18" charset="0"/>
            </a:endParaRPr>
          </a:p>
        </p:txBody>
      </p:sp>
      <p:sp>
        <p:nvSpPr>
          <p:cNvPr id="16" name="TextBox 15"/>
          <p:cNvSpPr txBox="1"/>
          <p:nvPr/>
        </p:nvSpPr>
        <p:spPr>
          <a:xfrm>
            <a:off x="2286000" y="1902023"/>
            <a:ext cx="609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-0.01</a:t>
            </a:r>
            <a:endParaRPr lang="en-US" sz="1400" dirty="0">
              <a:latin typeface="Times New Roman" pitchFamily="18" charset="0"/>
              <a:cs typeface="Times New Roman" pitchFamily="18" charset="0"/>
            </a:endParaRPr>
          </a:p>
        </p:txBody>
      </p:sp>
      <p:sp>
        <p:nvSpPr>
          <p:cNvPr id="17" name="TextBox 16"/>
          <p:cNvSpPr txBox="1"/>
          <p:nvPr/>
        </p:nvSpPr>
        <p:spPr>
          <a:xfrm>
            <a:off x="2057400" y="2664023"/>
            <a:ext cx="609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-0.01</a:t>
            </a:r>
            <a:endParaRPr lang="en-US" sz="1400" dirty="0">
              <a:latin typeface="Times New Roman" pitchFamily="18" charset="0"/>
              <a:cs typeface="Times New Roman" pitchFamily="18" charset="0"/>
            </a:endParaRPr>
          </a:p>
        </p:txBody>
      </p:sp>
      <p:sp>
        <p:nvSpPr>
          <p:cNvPr id="18" name="TextBox 17"/>
          <p:cNvSpPr txBox="1"/>
          <p:nvPr/>
        </p:nvSpPr>
        <p:spPr>
          <a:xfrm>
            <a:off x="1524000" y="3426023"/>
            <a:ext cx="533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-0.2</a:t>
            </a:r>
            <a:endParaRPr lang="en-US" sz="1400" dirty="0">
              <a:latin typeface="Times New Roman" pitchFamily="18" charset="0"/>
              <a:cs typeface="Times New Roman" pitchFamily="18" charset="0"/>
            </a:endParaRPr>
          </a:p>
        </p:txBody>
      </p:sp>
      <p:sp>
        <p:nvSpPr>
          <p:cNvPr id="19" name="TextBox 18"/>
          <p:cNvSpPr txBox="1"/>
          <p:nvPr/>
        </p:nvSpPr>
        <p:spPr>
          <a:xfrm>
            <a:off x="2362200" y="1371600"/>
            <a:ext cx="5334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-0.2</a:t>
            </a:r>
            <a:endParaRPr lang="en-US" sz="1400" dirty="0">
              <a:latin typeface="Times New Roman" pitchFamily="18" charset="0"/>
              <a:cs typeface="Times New Roman" pitchFamily="18" charset="0"/>
            </a:endParaRPr>
          </a:p>
        </p:txBody>
      </p:sp>
      <p:sp>
        <p:nvSpPr>
          <p:cNvPr id="21" name="TextBox 20"/>
          <p:cNvSpPr txBox="1"/>
          <p:nvPr/>
        </p:nvSpPr>
        <p:spPr>
          <a:xfrm>
            <a:off x="2192419" y="4431268"/>
            <a:ext cx="779381" cy="369332"/>
          </a:xfrm>
          <a:prstGeom prst="rect">
            <a:avLst/>
          </a:prstGeom>
          <a:noFill/>
        </p:spPr>
        <p:txBody>
          <a:bodyPr wrap="none" rtlCol="0">
            <a:spAutoFit/>
          </a:bodyPr>
          <a:lstStyle/>
          <a:p>
            <a:r>
              <a:rPr lang="en-US" dirty="0" smtClean="0">
                <a:solidFill>
                  <a:srgbClr val="28F850"/>
                </a:solidFill>
              </a:rPr>
              <a:t>0.9e-3</a:t>
            </a:r>
            <a:endParaRPr lang="en-US" dirty="0">
              <a:solidFill>
                <a:srgbClr val="28F850"/>
              </a:solidFill>
            </a:endParaRPr>
          </a:p>
        </p:txBody>
      </p:sp>
      <p:sp>
        <p:nvSpPr>
          <p:cNvPr id="22" name="TextBox 21"/>
          <p:cNvSpPr txBox="1"/>
          <p:nvPr/>
        </p:nvSpPr>
        <p:spPr>
          <a:xfrm>
            <a:off x="1447800" y="3733800"/>
            <a:ext cx="779381" cy="369332"/>
          </a:xfrm>
          <a:prstGeom prst="rect">
            <a:avLst/>
          </a:prstGeom>
          <a:noFill/>
        </p:spPr>
        <p:txBody>
          <a:bodyPr wrap="none" rtlCol="0">
            <a:spAutoFit/>
          </a:bodyPr>
          <a:lstStyle/>
          <a:p>
            <a:r>
              <a:rPr lang="en-US" dirty="0" smtClean="0">
                <a:solidFill>
                  <a:srgbClr val="28F850"/>
                </a:solidFill>
              </a:rPr>
              <a:t>1.0e-3</a:t>
            </a:r>
            <a:endParaRPr lang="en-US" dirty="0">
              <a:solidFill>
                <a:srgbClr val="28F850"/>
              </a:solidFill>
            </a:endParaRPr>
          </a:p>
        </p:txBody>
      </p:sp>
      <p:sp>
        <p:nvSpPr>
          <p:cNvPr id="23" name="TextBox 22"/>
          <p:cNvSpPr txBox="1"/>
          <p:nvPr/>
        </p:nvSpPr>
        <p:spPr>
          <a:xfrm>
            <a:off x="2268619" y="2983468"/>
            <a:ext cx="779381" cy="369332"/>
          </a:xfrm>
          <a:prstGeom prst="rect">
            <a:avLst/>
          </a:prstGeom>
          <a:noFill/>
        </p:spPr>
        <p:txBody>
          <a:bodyPr wrap="none" rtlCol="0">
            <a:spAutoFit/>
          </a:bodyPr>
          <a:lstStyle/>
          <a:p>
            <a:r>
              <a:rPr lang="en-US" dirty="0" smtClean="0">
                <a:solidFill>
                  <a:srgbClr val="28F850"/>
                </a:solidFill>
              </a:rPr>
              <a:t>1.0e-3</a:t>
            </a:r>
            <a:endParaRPr lang="en-US" dirty="0">
              <a:solidFill>
                <a:srgbClr val="28F850"/>
              </a:solidFill>
            </a:endParaRPr>
          </a:p>
        </p:txBody>
      </p:sp>
      <p:sp>
        <p:nvSpPr>
          <p:cNvPr id="24" name="Rectangle 23"/>
          <p:cNvSpPr/>
          <p:nvPr/>
        </p:nvSpPr>
        <p:spPr>
          <a:xfrm>
            <a:off x="38101" y="5581471"/>
            <a:ext cx="3924299" cy="1200329"/>
          </a:xfrm>
          <a:prstGeom prst="rect">
            <a:avLst/>
          </a:prstGeom>
        </p:spPr>
        <p:txBody>
          <a:bodyPr wrap="square">
            <a:spAutoFit/>
          </a:bodyPr>
          <a:lstStyle/>
          <a:p>
            <a:r>
              <a:rPr lang="en-US" dirty="0"/>
              <a:t>A</a:t>
            </a:r>
            <a:r>
              <a:rPr lang="en-US" dirty="0" smtClean="0"/>
              <a:t>zimuthal-mean </a:t>
            </a:r>
            <a:r>
              <a:rPr lang="en-US" dirty="0"/>
              <a:t>tangential wind (color shades, ms</a:t>
            </a:r>
            <a:r>
              <a:rPr lang="en-US" baseline="30000" dirty="0"/>
              <a:t>-1</a:t>
            </a:r>
            <a:r>
              <a:rPr lang="en-US" dirty="0"/>
              <a:t>), relative vorticity </a:t>
            </a:r>
            <a:r>
              <a:rPr lang="en-US" dirty="0" smtClean="0"/>
              <a:t>(green, s</a:t>
            </a:r>
            <a:r>
              <a:rPr lang="en-US" baseline="30000" dirty="0" smtClean="0"/>
              <a:t>-1</a:t>
            </a:r>
            <a:r>
              <a:rPr lang="en-US" dirty="0" smtClean="0"/>
              <a:t>), updrafts (black, ms</a:t>
            </a:r>
            <a:r>
              <a:rPr lang="en-US" baseline="30000" dirty="0" smtClean="0"/>
              <a:t>-1</a:t>
            </a:r>
            <a:r>
              <a:rPr lang="en-US" dirty="0" smtClean="0"/>
              <a:t>), downdrafts (white, ms</a:t>
            </a:r>
            <a:r>
              <a:rPr lang="en-US" baseline="30000" dirty="0" smtClean="0"/>
              <a:t>-1</a:t>
            </a:r>
            <a:r>
              <a:rPr lang="en-US" dirty="0" smtClean="0"/>
              <a:t>) at 5:00 UTC 23 Sept.</a:t>
            </a:r>
            <a:endParaRPr lang="en-US" dirty="0"/>
          </a:p>
        </p:txBody>
      </p:sp>
      <p:sp>
        <p:nvSpPr>
          <p:cNvPr id="25" name="TextBox 24"/>
          <p:cNvSpPr txBox="1"/>
          <p:nvPr/>
        </p:nvSpPr>
        <p:spPr>
          <a:xfrm>
            <a:off x="7411466" y="496431"/>
            <a:ext cx="1732534" cy="224676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Z-R structure of  Rita double eyewalls in the HWRF experiment of ¼ STV and NCW=100E6</a:t>
            </a:r>
            <a:endParaRPr lang="en-US"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838200" y="76200"/>
            <a:ext cx="5939511"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R-Z structure @ 10UTC August 23 (1/4 STV; NCCD=100E6)</a:t>
            </a:r>
            <a:endParaRPr lang="en-US" dirty="0">
              <a:solidFill>
                <a:schemeClr val="bg1"/>
              </a:solidFill>
              <a:latin typeface="Times New Roman" pitchFamily="18" charset="0"/>
              <a:cs typeface="Times New Roman" pitchFamily="18" charset="0"/>
            </a:endParaRPr>
          </a:p>
        </p:txBody>
      </p:sp>
      <p:sp>
        <p:nvSpPr>
          <p:cNvPr id="27" name="TextBox 26"/>
          <p:cNvSpPr txBox="1"/>
          <p:nvPr/>
        </p:nvSpPr>
        <p:spPr>
          <a:xfrm>
            <a:off x="8575242" y="76200"/>
            <a:ext cx="495649" cy="461665"/>
          </a:xfrm>
          <a:prstGeom prst="rect">
            <a:avLst/>
          </a:prstGeom>
          <a:noFill/>
        </p:spPr>
        <p:txBody>
          <a:bodyPr wrap="none" rtlCol="0">
            <a:spAutoFit/>
          </a:bodyPr>
          <a:lstStyle/>
          <a:p>
            <a:r>
              <a:rPr lang="en-US" sz="2400" dirty="0" smtClean="0"/>
              <a:t>21</a:t>
            </a:r>
            <a:endParaRPr lang="en-US" sz="2400" dirty="0"/>
          </a:p>
        </p:txBody>
      </p:sp>
    </p:spTree>
    <p:extLst>
      <p:ext uri="{BB962C8B-B14F-4D97-AF65-F5344CB8AC3E}">
        <p14:creationId xmlns:p14="http://schemas.microsoft.com/office/powerpoint/2010/main" val="4084539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pzhu\Documents\wrk\seminar\HFIP_06_15\rita_Plane_Z.png"/>
          <p:cNvPicPr>
            <a:picLocks noChangeAspect="1" noChangeArrowheads="1"/>
          </p:cNvPicPr>
          <p:nvPr/>
        </p:nvPicPr>
        <p:blipFill>
          <a:blip r:embed="rId3" cstate="print"/>
          <a:srcRect t="5556" b="2778"/>
          <a:stretch>
            <a:fillRect/>
          </a:stretch>
        </p:blipFill>
        <p:spPr bwMode="auto">
          <a:xfrm>
            <a:off x="76200" y="685800"/>
            <a:ext cx="8915400" cy="5867400"/>
          </a:xfrm>
          <a:prstGeom prst="rect">
            <a:avLst/>
          </a:prstGeom>
          <a:noFill/>
        </p:spPr>
      </p:pic>
      <p:sp>
        <p:nvSpPr>
          <p:cNvPr id="3" name="TextBox 2"/>
          <p:cNvSpPr txBox="1"/>
          <p:nvPr/>
        </p:nvSpPr>
        <p:spPr>
          <a:xfrm>
            <a:off x="533400" y="147935"/>
            <a:ext cx="794679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Vertical velocity (m/s) at different heights at 5:00UTC 23 Sept.</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575242" y="76200"/>
            <a:ext cx="495649" cy="461665"/>
          </a:xfrm>
          <a:prstGeom prst="rect">
            <a:avLst/>
          </a:prstGeom>
          <a:noFill/>
        </p:spPr>
        <p:txBody>
          <a:bodyPr wrap="none" rtlCol="0">
            <a:spAutoFit/>
          </a:bodyPr>
          <a:lstStyle/>
          <a:p>
            <a:r>
              <a:rPr lang="en-US" sz="2400" dirty="0" smtClean="0"/>
              <a:t>22</a:t>
            </a:r>
            <a:endParaRPr lang="en-US" sz="2400" dirty="0"/>
          </a:p>
        </p:txBody>
      </p:sp>
    </p:spTree>
    <p:extLst>
      <p:ext uri="{BB962C8B-B14F-4D97-AF65-F5344CB8AC3E}">
        <p14:creationId xmlns:p14="http://schemas.microsoft.com/office/powerpoint/2010/main" val="2639948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86380"/>
            <a:ext cx="1901483"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04800" y="609600"/>
            <a:ext cx="8534400" cy="2862322"/>
          </a:xfrm>
          <a:prstGeom prst="rect">
            <a:avLst/>
          </a:prstGeom>
        </p:spPr>
        <p:txBody>
          <a:bodyPr wrap="square">
            <a:spAutoFit/>
          </a:bodyPr>
          <a:lstStyle/>
          <a:p>
            <a:r>
              <a:rPr lang="en-US" sz="2000" dirty="0" smtClean="0">
                <a:latin typeface="Times New Roman" panose="02020603050405020304" pitchFamily="18" charset="0"/>
                <a:cs typeface="Times New Roman" pitchFamily="18" charset="0"/>
              </a:rPr>
              <a:t>1. Several reasons are responsible for HWRF with operational model physics not to generate eyewall replacement in the idealized simulations. These include (a) lack </a:t>
            </a:r>
            <a:r>
              <a:rPr lang="en-US" sz="2000" dirty="0">
                <a:latin typeface="Times New Roman" panose="02020603050405020304" pitchFamily="18" charset="0"/>
                <a:cs typeface="Times New Roman" panose="02020603050405020304" pitchFamily="18" charset="0"/>
              </a:rPr>
              <a:t>of outer rainband convection at the far </a:t>
            </a:r>
            <a:r>
              <a:rPr lang="en-US" sz="2000" dirty="0" smtClean="0">
                <a:latin typeface="Times New Roman" panose="02020603050405020304" pitchFamily="18" charset="0"/>
                <a:cs typeface="Times New Roman" panose="02020603050405020304" pitchFamily="18" charset="0"/>
              </a:rPr>
              <a:t>radii from the eyewall, (b) excessive  ice-phase hydrometeors in the eyewall,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(c) enhanced shallow convection between eyewall  and outer rainbands, </a:t>
            </a:r>
            <a:r>
              <a:rPr lang="en-US" sz="2000" dirty="0">
                <a:latin typeface="Times New Roman" panose="02020603050405020304" pitchFamily="18" charset="0"/>
                <a:cs typeface="Times New Roman" panose="02020603050405020304" pitchFamily="18" charset="0"/>
              </a:rPr>
              <a:t>which all tend to prevent </a:t>
            </a:r>
            <a:r>
              <a:rPr lang="en-US" sz="2000" dirty="0" smtClean="0">
                <a:latin typeface="Times New Roman" panose="02020603050405020304" pitchFamily="18" charset="0"/>
                <a:cs typeface="Times New Roman" panose="02020603050405020304" pitchFamily="18" charset="0"/>
              </a:rPr>
              <a:t>the formation of a </a:t>
            </a:r>
            <a:r>
              <a:rPr lang="en-US" sz="2000" dirty="0">
                <a:latin typeface="Times New Roman" panose="02020603050405020304" pitchFamily="18" charset="0"/>
                <a:cs typeface="Times New Roman" panose="02020603050405020304" pitchFamily="18" charset="0"/>
              </a:rPr>
              <a:t>persistent moat </a:t>
            </a:r>
            <a:r>
              <a:rPr lang="en-US" sz="2000" dirty="0" smtClean="0">
                <a:latin typeface="Times New Roman" panose="02020603050405020304" pitchFamily="18" charset="0"/>
                <a:cs typeface="Times New Roman" panose="02020603050405020304" pitchFamily="18" charset="0"/>
              </a:rPr>
              <a:t>in-between </a:t>
            </a:r>
            <a:r>
              <a:rPr lang="en-US" sz="2000" dirty="0">
                <a:latin typeface="Times New Roman" panose="02020603050405020304" pitchFamily="18" charset="0"/>
                <a:cs typeface="Times New Roman" panose="02020603050405020304" pitchFamily="18" charset="0"/>
              </a:rPr>
              <a:t>eyewall and outer </a:t>
            </a:r>
            <a:r>
              <a:rPr lang="en-US" sz="2000" dirty="0" smtClean="0">
                <a:latin typeface="Times New Roman" panose="02020603050405020304" pitchFamily="18" charset="0"/>
                <a:cs typeface="Times New Roman" panose="02020603050405020304" pitchFamily="18" charset="0"/>
              </a:rPr>
              <a:t>rainbands. Less </a:t>
            </a:r>
            <a:r>
              <a:rPr lang="en-US" sz="2000" dirty="0">
                <a:latin typeface="Times New Roman" panose="02020603050405020304" pitchFamily="18" charset="0"/>
                <a:cs typeface="Times New Roman" panose="02020603050405020304" pitchFamily="18" charset="0"/>
              </a:rPr>
              <a:t>evaporative cooling from precipitation in the </a:t>
            </a:r>
            <a:r>
              <a:rPr lang="en-US" sz="2000" dirty="0" smtClean="0">
                <a:latin typeface="Times New Roman" panose="02020603050405020304" pitchFamily="18" charset="0"/>
                <a:cs typeface="Times New Roman" panose="02020603050405020304" pitchFamily="18" charset="0"/>
              </a:rPr>
              <a:t>outer rainband  region is a likely reason for </a:t>
            </a:r>
            <a:r>
              <a:rPr lang="en-US" sz="2000" dirty="0">
                <a:latin typeface="Times New Roman" panose="02020603050405020304" pitchFamily="18" charset="0"/>
                <a:cs typeface="Times New Roman" panose="02020603050405020304" pitchFamily="18" charset="0"/>
              </a:rPr>
              <a:t>producing a more stable and dryer environment that inhibits the development of systematic convection at the far radii </a:t>
            </a:r>
            <a:r>
              <a:rPr lang="en-US" sz="2000" dirty="0" smtClean="0">
                <a:latin typeface="Times New Roman" panose="02020603050405020304" pitchFamily="18" charset="0"/>
                <a:cs typeface="Times New Roman" panose="02020603050405020304" pitchFamily="18" charset="0"/>
              </a:rPr>
              <a:t>from the eyewall.</a:t>
            </a:r>
            <a:endParaRPr lang="en-US" sz="2000" dirty="0">
              <a:latin typeface="Times New Roman" pitchFamily="18" charset="0"/>
              <a:cs typeface="Times New Roman" pitchFamily="18" charset="0"/>
            </a:endParaRPr>
          </a:p>
        </p:txBody>
      </p:sp>
      <p:sp>
        <p:nvSpPr>
          <p:cNvPr id="6" name="Rectangle 5"/>
          <p:cNvSpPr/>
          <p:nvPr/>
        </p:nvSpPr>
        <p:spPr>
          <a:xfrm>
            <a:off x="304800" y="3581400"/>
            <a:ext cx="8610600" cy="3170099"/>
          </a:xfrm>
          <a:prstGeom prst="rect">
            <a:avLst/>
          </a:prstGeom>
        </p:spPr>
        <p:txBody>
          <a:bodyPr wrap="square">
            <a:spAutoFit/>
          </a:bodyPr>
          <a:lstStyle/>
          <a:p>
            <a:r>
              <a:rPr lang="en-US" sz="2000" dirty="0" smtClean="0">
                <a:latin typeface="Times New Roman" panose="02020603050405020304" pitchFamily="18" charset="0"/>
                <a:cs typeface="Times New Roman" pitchFamily="18" charset="0"/>
              </a:rPr>
              <a:t>2. ERC in HWRF shows a substantial sensitivity to ice-phase microphysics and precipitation parameterization. </a:t>
            </a:r>
            <a:r>
              <a:rPr lang="en-US" sz="2000" dirty="0">
                <a:latin typeface="Times New Roman" panose="02020603050405020304" pitchFamily="18" charset="0"/>
                <a:cs typeface="Times New Roman" panose="02020603050405020304" pitchFamily="18" charset="0"/>
              </a:rPr>
              <a:t>Snow terminal velocity </a:t>
            </a:r>
            <a:r>
              <a:rPr lang="en-US" sz="2000" dirty="0" smtClean="0">
                <a:latin typeface="Times New Roman" panose="02020603050405020304" pitchFamily="18" charset="0"/>
                <a:cs typeface="Times New Roman" panose="02020603050405020304" pitchFamily="18" charset="0"/>
              </a:rPr>
              <a:t>and number of concentration of cloud droplet pose </a:t>
            </a:r>
            <a:r>
              <a:rPr lang="en-US" sz="2000" dirty="0">
                <a:latin typeface="Times New Roman" panose="02020603050405020304" pitchFamily="18" charset="0"/>
                <a:cs typeface="Times New Roman" panose="02020603050405020304" pitchFamily="18" charset="0"/>
              </a:rPr>
              <a:t>a great impact on the </a:t>
            </a:r>
            <a:r>
              <a:rPr lang="en-US" sz="2000" dirty="0" smtClean="0">
                <a:latin typeface="Times New Roman" panose="02020603050405020304" pitchFamily="18" charset="0"/>
                <a:cs typeface="Times New Roman" panose="02020603050405020304" pitchFamily="18" charset="0"/>
              </a:rPr>
              <a:t>occurrence and structure of concentric </a:t>
            </a:r>
            <a:r>
              <a:rPr lang="en-US" sz="2000" dirty="0" err="1" smtClean="0">
                <a:latin typeface="Times New Roman" panose="02020603050405020304" pitchFamily="18" charset="0"/>
                <a:cs typeface="Times New Roman" panose="02020603050405020304" pitchFamily="18" charset="0"/>
              </a:rPr>
              <a:t>eyewalls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Large snow terminal velocity causes snow to fall </a:t>
            </a:r>
            <a:r>
              <a:rPr lang="en-US" sz="2000" dirty="0" smtClean="0">
                <a:latin typeface="Times New Roman" panose="02020603050405020304" pitchFamily="18" charset="0"/>
                <a:cs typeface="Times New Roman" panose="02020603050405020304" pitchFamily="18" charset="0"/>
              </a:rPr>
              <a:t>quickly </a:t>
            </a:r>
            <a:r>
              <a:rPr lang="en-US" sz="2000" dirty="0">
                <a:latin typeface="Times New Roman" panose="02020603050405020304" pitchFamily="18" charset="0"/>
                <a:cs typeface="Times New Roman" panose="02020603050405020304" pitchFamily="18" charset="0"/>
              </a:rPr>
              <a:t>and melt in the low level, and </a:t>
            </a:r>
            <a:r>
              <a:rPr lang="en-US" sz="2000" dirty="0" smtClean="0">
                <a:latin typeface="Times New Roman" panose="02020603050405020304" pitchFamily="18" charset="0"/>
                <a:cs typeface="Times New Roman" panose="02020603050405020304" pitchFamily="18" charset="0"/>
              </a:rPr>
              <a:t>hence, </a:t>
            </a:r>
            <a:r>
              <a:rPr lang="en-US" sz="2000" dirty="0">
                <a:latin typeface="Times New Roman" panose="02020603050405020304" pitchFamily="18" charset="0"/>
                <a:cs typeface="Times New Roman" panose="02020603050405020304" pitchFamily="18" charset="0"/>
              </a:rPr>
              <a:t>enhances the </a:t>
            </a:r>
            <a:r>
              <a:rPr lang="en-US" sz="2000" dirty="0" smtClean="0">
                <a:latin typeface="Times New Roman" panose="02020603050405020304" pitchFamily="18" charset="0"/>
                <a:cs typeface="Times New Roman" panose="02020603050405020304" pitchFamily="18" charset="0"/>
              </a:rPr>
              <a:t>inner eyewall </a:t>
            </a:r>
            <a:r>
              <a:rPr lang="en-US" sz="2000" dirty="0" err="1" smtClean="0">
                <a:latin typeface="Times New Roman" panose="02020603050405020304" pitchFamily="18" charset="0"/>
                <a:cs typeface="Times New Roman" panose="02020603050405020304" pitchFamily="18" charset="0"/>
              </a:rPr>
              <a:t>diabatic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heating to result in a strong radial inflow in the </a:t>
            </a:r>
            <a:r>
              <a:rPr lang="en-US" sz="2000" dirty="0" smtClean="0">
                <a:latin typeface="Times New Roman" panose="02020603050405020304" pitchFamily="18" charset="0"/>
                <a:cs typeface="Times New Roman" panose="02020603050405020304" pitchFamily="18" charset="0"/>
              </a:rPr>
              <a:t>BL. The persistent fuel supply into the eyewall by the strengthened BL inflow leads to a long-lived eyewall. On </a:t>
            </a:r>
            <a:r>
              <a:rPr lang="en-US" sz="2000" dirty="0">
                <a:latin typeface="Times New Roman" panose="02020603050405020304" pitchFamily="18" charset="0"/>
                <a:cs typeface="Times New Roman" panose="02020603050405020304" pitchFamily="18" charset="0"/>
              </a:rPr>
              <a:t>the other hand, small snow terminal velocity </a:t>
            </a:r>
            <a:r>
              <a:rPr lang="en-US" sz="2000" dirty="0" smtClean="0">
                <a:latin typeface="Times New Roman" panose="02020603050405020304" pitchFamily="18" charset="0"/>
                <a:cs typeface="Times New Roman" panose="02020603050405020304" pitchFamily="18" charset="0"/>
              </a:rPr>
              <a:t>and small </a:t>
            </a:r>
            <a:r>
              <a:rPr lang="en-US" sz="2000" dirty="0">
                <a:latin typeface="Times New Roman" panose="02020603050405020304" pitchFamily="18" charset="0"/>
                <a:cs typeface="Times New Roman" panose="02020603050405020304" pitchFamily="18" charset="0"/>
              </a:rPr>
              <a:t>number of concentration of cloud droplet </a:t>
            </a:r>
            <a:r>
              <a:rPr lang="en-US" sz="2000" dirty="0" smtClean="0">
                <a:latin typeface="Times New Roman" panose="02020603050405020304" pitchFamily="18" charset="0"/>
                <a:cs typeface="Times New Roman" panose="02020603050405020304" pitchFamily="18" charset="0"/>
              </a:rPr>
              <a:t>appear to favor the development of outer </a:t>
            </a:r>
            <a:r>
              <a:rPr lang="en-US" sz="2000" dirty="0" err="1" smtClean="0">
                <a:latin typeface="Times New Roman" panose="02020603050405020304" pitchFamily="18" charset="0"/>
                <a:cs typeface="Times New Roman" panose="02020603050405020304" pitchFamily="18" charset="0"/>
              </a:rPr>
              <a:t>rainband</a:t>
            </a:r>
            <a:r>
              <a:rPr lang="en-US" sz="2000" dirty="0" smtClean="0">
                <a:latin typeface="Times New Roman" panose="02020603050405020304" pitchFamily="18" charset="0"/>
                <a:cs typeface="Times New Roman" panose="02020603050405020304" pitchFamily="18" charset="0"/>
              </a:rPr>
              <a:t> convection leading to the formation of concentric outer eyewall.  </a:t>
            </a:r>
            <a:endParaRPr lang="en-US" sz="2000" dirty="0">
              <a:latin typeface="Times New Roman" pitchFamily="18" charset="0"/>
              <a:cs typeface="Times New Roman" pitchFamily="18" charset="0"/>
            </a:endParaRPr>
          </a:p>
        </p:txBody>
      </p:sp>
      <p:sp>
        <p:nvSpPr>
          <p:cNvPr id="7" name="TextBox 6"/>
          <p:cNvSpPr txBox="1"/>
          <p:nvPr/>
        </p:nvSpPr>
        <p:spPr>
          <a:xfrm>
            <a:off x="8575242" y="76200"/>
            <a:ext cx="495649" cy="461665"/>
          </a:xfrm>
          <a:prstGeom prst="rect">
            <a:avLst/>
          </a:prstGeom>
          <a:noFill/>
        </p:spPr>
        <p:txBody>
          <a:bodyPr wrap="none" rtlCol="0">
            <a:spAutoFit/>
          </a:bodyPr>
          <a:lstStyle/>
          <a:p>
            <a:r>
              <a:rPr lang="en-US" sz="2400" dirty="0" smtClean="0"/>
              <a:t>23</a:t>
            </a:r>
            <a:endParaRPr lang="en-US" sz="2400" dirty="0"/>
          </a:p>
        </p:txBody>
      </p:sp>
    </p:spTree>
    <p:extLst>
      <p:ext uri="{BB962C8B-B14F-4D97-AF65-F5344CB8AC3E}">
        <p14:creationId xmlns:p14="http://schemas.microsoft.com/office/powerpoint/2010/main" val="2639948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382000" cy="1631216"/>
          </a:xfrm>
          <a:prstGeom prst="rect">
            <a:avLst/>
          </a:prstGeom>
        </p:spPr>
        <p:txBody>
          <a:bodyPr wrap="square">
            <a:spAutoFit/>
          </a:bodyPr>
          <a:lstStyle/>
          <a:p>
            <a:r>
              <a:rPr lang="en-US" sz="2000" dirty="0" smtClean="0">
                <a:latin typeface="Times New Roman" panose="02020603050405020304" pitchFamily="18" charset="0"/>
                <a:cs typeface="Times New Roman" pitchFamily="18" charset="0"/>
              </a:rPr>
              <a:t>3. The </a:t>
            </a:r>
            <a:r>
              <a:rPr lang="en-US" sz="2000" dirty="0">
                <a:latin typeface="Times New Roman" panose="02020603050405020304" pitchFamily="18" charset="0"/>
                <a:cs typeface="Times New Roman" panose="02020603050405020304" pitchFamily="18" charset="0"/>
              </a:rPr>
              <a:t>challenge for operationally predicting ERC stems from the fact </a:t>
            </a:r>
            <a:r>
              <a:rPr lang="en-US" sz="2000" dirty="0" smtClean="0">
                <a:latin typeface="Times New Roman" panose="02020603050405020304" pitchFamily="18" charset="0"/>
                <a:cs typeface="Times New Roman" panose="02020603050405020304" pitchFamily="18" charset="0"/>
              </a:rPr>
              <a:t>that SEF and ERC depend </a:t>
            </a:r>
            <a:r>
              <a:rPr lang="en-US" sz="2000" dirty="0">
                <a:latin typeface="Times New Roman" panose="02020603050405020304" pitchFamily="18" charset="0"/>
                <a:cs typeface="Times New Roman" panose="02020603050405020304" pitchFamily="18" charset="0"/>
              </a:rPr>
              <a:t>strongly on how SGS processes are parameterized and how they interact with each other and with the resolved processes. C</a:t>
            </a:r>
            <a:r>
              <a:rPr lang="en-US" sz="2000" dirty="0" smtClean="0">
                <a:latin typeface="Times New Roman" panose="02020603050405020304" pitchFamily="18" charset="0"/>
                <a:cs typeface="Times New Roman" panose="02020603050405020304" pitchFamily="18" charset="0"/>
              </a:rPr>
              <a:t>hanges </a:t>
            </a:r>
            <a:r>
              <a:rPr lang="en-US" sz="2000" dirty="0">
                <a:latin typeface="Times New Roman" panose="02020603050405020304" pitchFamily="18" charset="0"/>
                <a:cs typeface="Times New Roman" panose="02020603050405020304" pitchFamily="18" charset="0"/>
              </a:rPr>
              <a:t>in model physics are sufficient in kicking off and driving the feedback in different directions, leading the storm to evolve along a totally different pathway.</a:t>
            </a:r>
            <a:endParaRPr lang="en-US" sz="2000" dirty="0" smtClean="0">
              <a:latin typeface="Times New Roman" pitchFamily="18" charset="0"/>
              <a:cs typeface="Times New Roman" pitchFamily="18" charset="0"/>
            </a:endParaRPr>
          </a:p>
        </p:txBody>
      </p:sp>
      <p:sp>
        <p:nvSpPr>
          <p:cNvPr id="4" name="TextBox 3"/>
          <p:cNvSpPr txBox="1"/>
          <p:nvPr/>
        </p:nvSpPr>
        <p:spPr>
          <a:xfrm>
            <a:off x="3581400" y="2004060"/>
            <a:ext cx="1441420"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Remark</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81000" y="4800600"/>
            <a:ext cx="8458200" cy="1631216"/>
          </a:xfrm>
          <a:prstGeom prst="rect">
            <a:avLst/>
          </a:prstGeom>
        </p:spPr>
        <p:txBody>
          <a:bodyPr wrap="square">
            <a:spAutoFit/>
          </a:bodyPr>
          <a:lstStyle/>
          <a:p>
            <a:r>
              <a:rPr lang="en-US" sz="2000" dirty="0" smtClean="0">
                <a:latin typeface="Times New Roman" panose="02020603050405020304" pitchFamily="18" charset="0"/>
                <a:cs typeface="Times New Roman" pitchFamily="18" charset="0"/>
              </a:rPr>
              <a:t>2. The modification of STV and NCW in our experiments is only for the purpose of demonstrating the importance of microphysics to ERC simulations in HWRF. It should not be interpreted as a way of tuning parameterizations. However, it suggests that ice-phase microphysics and </a:t>
            </a:r>
            <a:r>
              <a:rPr lang="en-US" sz="2000" dirty="0" err="1" smtClean="0"/>
              <a:t>autoconversion</a:t>
            </a:r>
            <a:r>
              <a:rPr lang="en-US" sz="2000" dirty="0" smtClean="0"/>
              <a:t>/accretion</a:t>
            </a:r>
            <a:r>
              <a:rPr lang="en-US" sz="2000" dirty="0" smtClean="0">
                <a:latin typeface="Times New Roman" panose="02020603050405020304" pitchFamily="18" charset="0"/>
                <a:cs typeface="Times New Roman" pitchFamily="18" charset="0"/>
              </a:rPr>
              <a:t> parameterization are important to ERC simulations in HWRF.</a:t>
            </a:r>
            <a:endParaRPr lang="en-US" sz="2000" dirty="0">
              <a:latin typeface="Times New Roman" pitchFamily="18" charset="0"/>
              <a:cs typeface="Times New Roman" pitchFamily="18" charset="0"/>
            </a:endParaRPr>
          </a:p>
        </p:txBody>
      </p:sp>
      <p:sp>
        <p:nvSpPr>
          <p:cNvPr id="6" name="Rectangle 5"/>
          <p:cNvSpPr/>
          <p:nvPr/>
        </p:nvSpPr>
        <p:spPr>
          <a:xfrm>
            <a:off x="381000" y="2819400"/>
            <a:ext cx="8458200" cy="1631216"/>
          </a:xfrm>
          <a:prstGeom prst="rect">
            <a:avLst/>
          </a:prstGeom>
        </p:spPr>
        <p:txBody>
          <a:bodyPr wrap="square">
            <a:spAutoFit/>
          </a:bodyPr>
          <a:lstStyle/>
          <a:p>
            <a:r>
              <a:rPr lang="en-US" sz="2000" dirty="0" smtClean="0">
                <a:latin typeface="Times New Roman" panose="02020603050405020304" pitchFamily="18" charset="0"/>
                <a:cs typeface="Times New Roman" pitchFamily="18" charset="0"/>
              </a:rPr>
              <a:t>1.</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parameterization schemes tested in this study are widely used in numerical simulations and some of them have been extensively evaluated in different conditions as individual schemes. However, the complicated sensitivity of ERC to these schemes </a:t>
            </a:r>
            <a:r>
              <a:rPr lang="en-US" sz="2000" dirty="0" smtClean="0">
                <a:latin typeface="Times New Roman" panose="02020603050405020304" pitchFamily="18" charset="0"/>
                <a:cs typeface="Times New Roman" panose="02020603050405020304" pitchFamily="18" charset="0"/>
              </a:rPr>
              <a:t>suggests </a:t>
            </a:r>
            <a:r>
              <a:rPr lang="en-US" sz="2000" dirty="0">
                <a:latin typeface="Times New Roman" panose="02020603050405020304" pitchFamily="18" charset="0"/>
                <a:cs typeface="Times New Roman" panose="02020603050405020304" pitchFamily="18" charset="0"/>
              </a:rPr>
              <a:t>that the interaction between schemes and the feedback between resolved and parameterized processes are far from well </a:t>
            </a:r>
            <a:r>
              <a:rPr lang="en-US" sz="2000" dirty="0" smtClean="0">
                <a:latin typeface="Times New Roman" panose="02020603050405020304" pitchFamily="18" charset="0"/>
                <a:cs typeface="Times New Roman" panose="02020603050405020304" pitchFamily="18" charset="0"/>
              </a:rPr>
              <a:t>understood.</a:t>
            </a:r>
            <a:endParaRPr lang="en-US" sz="2000" dirty="0">
              <a:latin typeface="Times New Roman" pitchFamily="18" charset="0"/>
              <a:cs typeface="Times New Roman" pitchFamily="18" charset="0"/>
            </a:endParaRPr>
          </a:p>
        </p:txBody>
      </p:sp>
      <p:sp>
        <p:nvSpPr>
          <p:cNvPr id="7" name="TextBox 6"/>
          <p:cNvSpPr txBox="1"/>
          <p:nvPr/>
        </p:nvSpPr>
        <p:spPr>
          <a:xfrm>
            <a:off x="8575242" y="76200"/>
            <a:ext cx="495649" cy="461665"/>
          </a:xfrm>
          <a:prstGeom prst="rect">
            <a:avLst/>
          </a:prstGeom>
          <a:noFill/>
        </p:spPr>
        <p:txBody>
          <a:bodyPr wrap="none" rtlCol="0">
            <a:spAutoFit/>
          </a:bodyPr>
          <a:lstStyle/>
          <a:p>
            <a:r>
              <a:rPr lang="en-US" sz="2400" dirty="0" smtClean="0"/>
              <a:t>24</a:t>
            </a:r>
            <a:endParaRPr lang="en-US" sz="2400" dirty="0"/>
          </a:p>
        </p:txBody>
      </p:sp>
    </p:spTree>
    <p:extLst>
      <p:ext uri="{BB962C8B-B14F-4D97-AF65-F5344CB8AC3E}">
        <p14:creationId xmlns:p14="http://schemas.microsoft.com/office/powerpoint/2010/main" val="353526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1143000"/>
          </a:xfrm>
        </p:spPr>
        <p:txBody>
          <a:bodyPr>
            <a:noAutofit/>
          </a:bodyPr>
          <a:lstStyle/>
          <a:p>
            <a:r>
              <a:rPr lang="en-US" sz="3600" dirty="0" smtClean="0"/>
              <a:t>Motivation </a:t>
            </a:r>
            <a:br>
              <a:rPr lang="en-US" sz="3600" dirty="0" smtClean="0"/>
            </a:br>
            <a:endParaRPr lang="en-US" sz="3600" dirty="0"/>
          </a:p>
        </p:txBody>
      </p:sp>
      <p:sp>
        <p:nvSpPr>
          <p:cNvPr id="4" name="Title 1"/>
          <p:cNvSpPr txBox="1">
            <a:spLocks/>
          </p:cNvSpPr>
          <p:nvPr/>
        </p:nvSpPr>
        <p:spPr>
          <a:xfrm>
            <a:off x="457200" y="76200"/>
            <a:ext cx="8229600" cy="1851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latin typeface="+mj-lt"/>
                <a:ea typeface="+mj-ea"/>
                <a:cs typeface="+mj-cs"/>
              </a:rPr>
              <a:t>ERC in HWRF idealized simulations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38913" name="Rectangle 1"/>
          <p:cNvSpPr>
            <a:spLocks noChangeArrowheads="1"/>
          </p:cNvSpPr>
          <p:nvPr/>
        </p:nvSpPr>
        <p:spPr bwMode="auto">
          <a:xfrm>
            <a:off x="609600" y="2514600"/>
            <a:ext cx="8077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Advancing our understanding</a:t>
            </a:r>
            <a:r>
              <a:rPr lang="en-US" sz="2400" dirty="0">
                <a:latin typeface="Times New Roman" pitchFamily="18" charset="0"/>
                <a:ea typeface="Calibri" pitchFamily="34" charset="0"/>
                <a:cs typeface="Times New Roman" pitchFamily="18" charset="0"/>
              </a:rPr>
              <a:t> </a:t>
            </a:r>
            <a:r>
              <a:rPr kumimoji="0" lang="en-US" sz="2400" b="0" i="0" u="none" strike="noStrike" cap="none" normalizeH="0" dirty="0" smtClean="0">
                <a:ln>
                  <a:noFill/>
                </a:ln>
                <a:effectLst/>
                <a:latin typeface="Times New Roman" pitchFamily="18" charset="0"/>
                <a:ea typeface="Calibri" pitchFamily="34" charset="0"/>
                <a:cs typeface="Times New Roman" pitchFamily="18" charset="0"/>
              </a:rPr>
              <a:t>of</a:t>
            </a: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 the impact of model physics, in particular microphysics, on ERC in HWRF simulations. </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Since ERC in real TCs can be affected by TC asymmetries and environmental conditions such as wind shear, the problem is relatively easy to approach in an idealized framework. For this reason, as a first step idealized HWRF simulations are used to investigate how microphysics interact with other sub-grid scale and resolved processes to affect ERC in HWRF simulations.  </a:t>
            </a:r>
            <a:endParaRPr kumimoji="0" lang="en-US" sz="2400" b="0" i="0" u="none" strike="noStrike" cap="none" normalizeH="0" baseline="0" dirty="0" smtClean="0">
              <a:ln>
                <a:noFill/>
              </a:ln>
              <a:effectLst/>
              <a:latin typeface="Arial" pitchFamily="34" charset="0"/>
              <a:cs typeface="Arial" pitchFamily="34" charset="0"/>
            </a:endParaRPr>
          </a:p>
        </p:txBody>
      </p:sp>
      <p:sp>
        <p:nvSpPr>
          <p:cNvPr id="6" name="TextBox 5"/>
          <p:cNvSpPr txBox="1"/>
          <p:nvPr/>
        </p:nvSpPr>
        <p:spPr>
          <a:xfrm>
            <a:off x="8575242" y="76200"/>
            <a:ext cx="340158" cy="461665"/>
          </a:xfrm>
          <a:prstGeom prst="rect">
            <a:avLst/>
          </a:prstGeom>
          <a:noFill/>
        </p:spPr>
        <p:txBody>
          <a:bodyPr wrap="none" rtlCol="0">
            <a:spAutoFit/>
          </a:bodyPr>
          <a:lstStyle/>
          <a:p>
            <a:r>
              <a:rPr lang="en-US" sz="2400" dirty="0"/>
              <a:t>3</a:t>
            </a:r>
            <a:endParaRPr lang="en-US" sz="2400" dirty="0"/>
          </a:p>
        </p:txBody>
      </p:sp>
    </p:spTree>
    <p:extLst>
      <p:ext uri="{BB962C8B-B14F-4D97-AF65-F5344CB8AC3E}">
        <p14:creationId xmlns:p14="http://schemas.microsoft.com/office/powerpoint/2010/main" val="298926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Users\pzhu\Documents\wrk\paper\paper39\review\figure\fig_p1_1.jpg"/>
          <p:cNvPicPr/>
          <p:nvPr/>
        </p:nvPicPr>
        <p:blipFill>
          <a:blip r:embed="rId3" cstate="print"/>
          <a:srcRect l="11859" r="14263" b="19840"/>
          <a:stretch>
            <a:fillRect/>
          </a:stretch>
        </p:blipFill>
        <p:spPr bwMode="auto">
          <a:xfrm>
            <a:off x="4095750" y="2422161"/>
            <a:ext cx="4819650" cy="3902439"/>
          </a:xfrm>
          <a:prstGeom prst="rect">
            <a:avLst/>
          </a:prstGeom>
          <a:noFill/>
          <a:ln w="9525">
            <a:noFill/>
            <a:miter lim="800000"/>
            <a:headEnd/>
            <a:tailEnd/>
          </a:ln>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Initial vortex</a:t>
            </a:r>
            <a:br>
              <a:rPr lang="en-US" dirty="0" smtClean="0"/>
            </a:br>
            <a:endParaRPr lang="en-US" dirty="0"/>
          </a:p>
        </p:txBody>
      </p:sp>
      <p:sp>
        <p:nvSpPr>
          <p:cNvPr id="7" name="Rectangle 6"/>
          <p:cNvSpPr/>
          <p:nvPr/>
        </p:nvSpPr>
        <p:spPr>
          <a:xfrm>
            <a:off x="4933950" y="2726962"/>
            <a:ext cx="3124200" cy="461665"/>
          </a:xfrm>
          <a:prstGeom prst="rect">
            <a:avLst/>
          </a:prstGeom>
        </p:spPr>
        <p:txBody>
          <a:bodyPr wrap="square">
            <a:spAutoFit/>
          </a:bodyPr>
          <a:lstStyle/>
          <a:p>
            <a:r>
              <a:rPr lang="en-US" sz="2400" dirty="0" smtClean="0">
                <a:solidFill>
                  <a:schemeClr val="bg1"/>
                </a:solidFill>
              </a:rPr>
              <a:t>Initial vortex structure</a:t>
            </a:r>
          </a:p>
        </p:txBody>
      </p:sp>
      <p:sp>
        <p:nvSpPr>
          <p:cNvPr id="5" name="Rectangle 4"/>
          <p:cNvSpPr/>
          <p:nvPr/>
        </p:nvSpPr>
        <p:spPr>
          <a:xfrm>
            <a:off x="457200" y="844689"/>
            <a:ext cx="8458200" cy="5632311"/>
          </a:xfrm>
          <a:prstGeom prst="rect">
            <a:avLst/>
          </a:prstGeom>
        </p:spPr>
        <p:txBody>
          <a:bodyPr wrap="square">
            <a:spAutoFit/>
          </a:bodyPr>
          <a:lstStyle/>
          <a:p>
            <a:r>
              <a:rPr lang="en-US" sz="2000" dirty="0" smtClean="0">
                <a:latin typeface="Times New Roman" pitchFamily="18" charset="0"/>
                <a:cs typeface="Times New Roman" pitchFamily="18" charset="0"/>
              </a:rPr>
              <a:t>1. A Cat-1 vortex with </a:t>
            </a:r>
            <a:r>
              <a:rPr lang="en-US" sz="2000" dirty="0" err="1" smtClean="0">
                <a:latin typeface="Times New Roman" pitchFamily="18" charset="0"/>
                <a:cs typeface="Times New Roman" pitchFamily="18" charset="0"/>
              </a:rPr>
              <a:t>V</a:t>
            </a:r>
            <a:r>
              <a:rPr lang="en-US" sz="2000" baseline="-25000" dirty="0" err="1" smtClean="0">
                <a:latin typeface="Times New Roman" pitchFamily="18" charset="0"/>
                <a:cs typeface="Times New Roman" pitchFamily="18" charset="0"/>
              </a:rPr>
              <a:t>max</a:t>
            </a:r>
            <a:r>
              <a:rPr lang="en-US" sz="2000" dirty="0" smtClean="0">
                <a:latin typeface="Times New Roman" pitchFamily="18" charset="0"/>
                <a:cs typeface="Times New Roman" pitchFamily="18" charset="0"/>
              </a:rPr>
              <a:t>=36.0 ms</a:t>
            </a:r>
            <a:r>
              <a:rPr lang="en-US" sz="2000" baseline="30000" dirty="0" smtClean="0">
                <a:latin typeface="Times New Roman" pitchFamily="18" charset="0"/>
                <a:cs typeface="Times New Roman" pitchFamily="18" charset="0"/>
              </a:rPr>
              <a:t>-1</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r=45.0 km embedded in a quiescent background determined by the non-SAL sounding of </a:t>
            </a:r>
            <a:r>
              <a:rPr lang="en-US" sz="2000" dirty="0" err="1" smtClean="0">
                <a:latin typeface="Times New Roman" pitchFamily="18" charset="0"/>
                <a:cs typeface="Times New Roman" pitchFamily="18" charset="0"/>
              </a:rPr>
              <a:t>Dunion</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Marron</a:t>
            </a:r>
            <a:r>
              <a:rPr lang="en-US" sz="2000" dirty="0" smtClean="0">
                <a:latin typeface="Times New Roman" pitchFamily="18" charset="0"/>
                <a:cs typeface="Times New Roman" pitchFamily="18" charset="0"/>
              </a:rPr>
              <a:t> [2008].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 Tangential wind profile at the surface is determined by Wood and White [2011]’s formula.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The surface profile is extended </a:t>
            </a:r>
          </a:p>
          <a:p>
            <a:r>
              <a:rPr lang="en-US" sz="2000" dirty="0" smtClean="0">
                <a:latin typeface="Times New Roman" pitchFamily="18" charset="0"/>
                <a:cs typeface="Times New Roman" pitchFamily="18" charset="0"/>
              </a:rPr>
              <a:t>into the vertical using Nolan and </a:t>
            </a:r>
          </a:p>
          <a:p>
            <a:r>
              <a:rPr lang="en-US" sz="2000" dirty="0" smtClean="0">
                <a:latin typeface="Times New Roman" pitchFamily="18" charset="0"/>
                <a:cs typeface="Times New Roman" pitchFamily="18" charset="0"/>
              </a:rPr>
              <a:t>Montgomery [2002]’s formula.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 The pressure and temperature </a:t>
            </a:r>
          </a:p>
          <a:p>
            <a:r>
              <a:rPr lang="en-US" sz="2000" dirty="0" smtClean="0">
                <a:latin typeface="Times New Roman" pitchFamily="18" charset="0"/>
                <a:cs typeface="Times New Roman" pitchFamily="18" charset="0"/>
              </a:rPr>
              <a:t>fields that hold the vortex wind </a:t>
            </a:r>
          </a:p>
          <a:p>
            <a:r>
              <a:rPr lang="en-US" sz="2000" dirty="0" smtClean="0">
                <a:latin typeface="Times New Roman" pitchFamily="18" charset="0"/>
                <a:cs typeface="Times New Roman" pitchFamily="18" charset="0"/>
              </a:rPr>
              <a:t>field are in hydrostatic and </a:t>
            </a:r>
          </a:p>
          <a:p>
            <a:r>
              <a:rPr lang="en-US" sz="2000" dirty="0" smtClean="0">
                <a:latin typeface="Times New Roman" pitchFamily="18" charset="0"/>
                <a:cs typeface="Times New Roman" pitchFamily="18" charset="0"/>
              </a:rPr>
              <a:t>gradient wind balance.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5. A water surface with a uniform </a:t>
            </a:r>
          </a:p>
          <a:p>
            <a:r>
              <a:rPr lang="en-US" sz="2000" dirty="0" smtClean="0">
                <a:latin typeface="Times New Roman" pitchFamily="18" charset="0"/>
                <a:cs typeface="Times New Roman" pitchFamily="18" charset="0"/>
              </a:rPr>
              <a:t>temperature of 29 </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C is set on an </a:t>
            </a:r>
          </a:p>
          <a:p>
            <a:r>
              <a:rPr lang="en-US" sz="2000" dirty="0" smtClean="0">
                <a:latin typeface="Times New Roman" pitchFamily="18" charset="0"/>
                <a:cs typeface="Times New Roman" pitchFamily="18" charset="0"/>
              </a:rPr>
              <a:t>f-plane at 20</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N. </a:t>
            </a:r>
            <a:endParaRPr lang="en-US" sz="2000" dirty="0">
              <a:latin typeface="Times New Roman" pitchFamily="18" charset="0"/>
              <a:cs typeface="Times New Roman" pitchFamily="18" charset="0"/>
            </a:endParaRPr>
          </a:p>
        </p:txBody>
      </p:sp>
      <p:sp>
        <p:nvSpPr>
          <p:cNvPr id="6" name="TextBox 5"/>
          <p:cNvSpPr txBox="1"/>
          <p:nvPr/>
        </p:nvSpPr>
        <p:spPr>
          <a:xfrm>
            <a:off x="5105400" y="6248400"/>
            <a:ext cx="3322448" cy="369332"/>
          </a:xfrm>
          <a:prstGeom prst="rect">
            <a:avLst/>
          </a:prstGeom>
          <a:noFill/>
        </p:spPr>
        <p:txBody>
          <a:bodyPr wrap="none" rtlCol="0">
            <a:spAutoFit/>
          </a:bodyPr>
          <a:lstStyle/>
          <a:p>
            <a:r>
              <a:rPr lang="en-US" dirty="0" smtClean="0"/>
              <a:t>After Zhu and Zhu 2014 and 2015</a:t>
            </a:r>
            <a:endParaRPr lang="en-US" dirty="0"/>
          </a:p>
        </p:txBody>
      </p:sp>
      <p:sp>
        <p:nvSpPr>
          <p:cNvPr id="9" name="TextBox 8"/>
          <p:cNvSpPr txBox="1"/>
          <p:nvPr/>
        </p:nvSpPr>
        <p:spPr>
          <a:xfrm>
            <a:off x="8575242" y="76200"/>
            <a:ext cx="340158" cy="461665"/>
          </a:xfrm>
          <a:prstGeom prst="rect">
            <a:avLst/>
          </a:prstGeom>
          <a:noFill/>
        </p:spPr>
        <p:txBody>
          <a:bodyPr wrap="none" rtlCol="0">
            <a:spAutoFit/>
          </a:bodyPr>
          <a:lstStyle/>
          <a:p>
            <a:r>
              <a:rPr lang="en-US" sz="2400" dirty="0"/>
              <a:t>4</a:t>
            </a:r>
            <a:endParaRPr lang="en-US" sz="2400" dirty="0"/>
          </a:p>
        </p:txBody>
      </p:sp>
    </p:spTree>
    <p:extLst>
      <p:ext uri="{BB962C8B-B14F-4D97-AF65-F5344CB8AC3E}">
        <p14:creationId xmlns:p14="http://schemas.microsoft.com/office/powerpoint/2010/main" val="298926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762000"/>
          </a:xfrm>
        </p:spPr>
        <p:txBody>
          <a:bodyPr>
            <a:noAutofit/>
          </a:bodyPr>
          <a:lstStyle/>
          <a:p>
            <a:r>
              <a:rPr lang="en-US" sz="3600" dirty="0" smtClean="0"/>
              <a:t>Configuration of HWRF</a:t>
            </a:r>
            <a:br>
              <a:rPr lang="en-US" sz="3600" dirty="0" smtClean="0"/>
            </a:br>
            <a:endParaRPr lang="en-US" sz="3600" dirty="0"/>
          </a:p>
        </p:txBody>
      </p:sp>
      <p:sp>
        <p:nvSpPr>
          <p:cNvPr id="5" name="Content Placeholder 3"/>
          <p:cNvSpPr txBox="1">
            <a:spLocks/>
          </p:cNvSpPr>
          <p:nvPr/>
        </p:nvSpPr>
        <p:spPr>
          <a:xfrm>
            <a:off x="457200" y="1066800"/>
            <a:ext cx="8229600" cy="461665"/>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HWRF v3.6a</a:t>
            </a:r>
          </a:p>
        </p:txBody>
      </p:sp>
      <p:sp>
        <p:nvSpPr>
          <p:cNvPr id="6" name="Rectangle 5"/>
          <p:cNvSpPr/>
          <p:nvPr/>
        </p:nvSpPr>
        <p:spPr>
          <a:xfrm>
            <a:off x="439711" y="4724400"/>
            <a:ext cx="8077200" cy="1200329"/>
          </a:xfrm>
          <a:prstGeom prst="rect">
            <a:avLst/>
          </a:prstGeom>
        </p:spPr>
        <p:txBody>
          <a:bodyPr wrap="square">
            <a:spAutoFit/>
          </a:bodyPr>
          <a:lstStyle/>
          <a:p>
            <a:pPr marL="342900" indent="-342900">
              <a:spcBef>
                <a:spcPct val="20000"/>
              </a:spcBef>
              <a:defRPr/>
            </a:pPr>
            <a:r>
              <a:rPr lang="en-US" sz="2400" dirty="0" smtClean="0">
                <a:latin typeface="Times New Roman" pitchFamily="18" charset="0"/>
                <a:cs typeface="Times New Roman" pitchFamily="18" charset="0"/>
              </a:rPr>
              <a:t>HWRF2: Thompson microphysics; RRTM(LW)/</a:t>
            </a:r>
            <a:r>
              <a:rPr lang="en-US" sz="2400" dirty="0" err="1" smtClean="0">
                <a:latin typeface="Times New Roman" pitchFamily="18" charset="0"/>
                <a:cs typeface="Times New Roman" pitchFamily="18" charset="0"/>
              </a:rPr>
              <a:t>Dudhia</a:t>
            </a:r>
            <a:r>
              <a:rPr lang="en-US" sz="2400" dirty="0" smtClean="0">
                <a:latin typeface="Times New Roman" pitchFamily="18" charset="0"/>
                <a:cs typeface="Times New Roman" pitchFamily="18" charset="0"/>
              </a:rPr>
              <a:t>(SW) radiation; </a:t>
            </a:r>
            <a:r>
              <a:rPr lang="en-US" sz="2400" dirty="0" err="1" smtClean="0">
                <a:latin typeface="Times New Roman" pitchFamily="18" charset="0"/>
                <a:cs typeface="Times New Roman" pitchFamily="18" charset="0"/>
              </a:rPr>
              <a:t>Kain</a:t>
            </a:r>
            <a:r>
              <a:rPr lang="en-US" sz="2400" dirty="0" smtClean="0">
                <a:latin typeface="Times New Roman" pitchFamily="18" charset="0"/>
                <a:cs typeface="Times New Roman" pitchFamily="18" charset="0"/>
              </a:rPr>
              <a:t>-Fritch cumulus (outmost domain); </a:t>
            </a:r>
            <a:r>
              <a:rPr lang="en-US" sz="2400" dirty="0">
                <a:solidFill>
                  <a:srgbClr val="FFFF00"/>
                </a:solidFill>
                <a:latin typeface="Times New Roman" panose="02020603050405020304" pitchFamily="18" charset="0"/>
                <a:cs typeface="Times New Roman" panose="02020603050405020304" pitchFamily="18" charset="0"/>
              </a:rPr>
              <a:t>modified GFDL surface layer scheme; and modified NCEP GFS PBL</a:t>
            </a:r>
            <a:r>
              <a:rPr lang="en-US" sz="2400" dirty="0" smtClean="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7200" y="2971800"/>
            <a:ext cx="8382000" cy="1569660"/>
          </a:xfrm>
          <a:prstGeom prst="rect">
            <a:avLst/>
          </a:prstGeom>
        </p:spPr>
        <p:txBody>
          <a:bodyPr wrap="square">
            <a:spAutoFit/>
          </a:bodyPr>
          <a:lstStyle/>
          <a:p>
            <a:pPr marL="342900" lvl="0" indent="-342900">
              <a:spcBef>
                <a:spcPct val="20000"/>
              </a:spcBef>
              <a:defRPr/>
            </a:pPr>
            <a:r>
              <a:rPr lang="en-US" sz="2400" dirty="0" smtClean="0">
                <a:latin typeface="Times New Roman" panose="02020603050405020304" pitchFamily="18" charset="0"/>
                <a:cs typeface="Times New Roman" pitchFamily="18" charset="0"/>
              </a:rPr>
              <a:t>HWRF1: operational model physics: Ferrier microphysics; </a:t>
            </a:r>
            <a:r>
              <a:rPr lang="en-US" sz="2400" dirty="0">
                <a:latin typeface="Times New Roman" panose="02020603050405020304" pitchFamily="18" charset="0"/>
                <a:cs typeface="Times New Roman" panose="02020603050405020304" pitchFamily="18" charset="0"/>
              </a:rPr>
              <a:t>modified GFDL </a:t>
            </a:r>
            <a:r>
              <a:rPr lang="en-US" sz="2400" dirty="0" smtClean="0">
                <a:latin typeface="Times New Roman" panose="02020603050405020304" pitchFamily="18" charset="0"/>
                <a:cs typeface="Times New Roman" panose="02020603050405020304" pitchFamily="18" charset="0"/>
              </a:rPr>
              <a:t>radiation; </a:t>
            </a:r>
            <a:r>
              <a:rPr lang="en-US" sz="2400" dirty="0">
                <a:latin typeface="Times New Roman" panose="02020603050405020304" pitchFamily="18" charset="0"/>
                <a:cs typeface="Times New Roman" panose="02020603050405020304" pitchFamily="18" charset="0"/>
              </a:rPr>
              <a:t>simplified Arakawa-Schubert </a:t>
            </a:r>
            <a:r>
              <a:rPr lang="en-US" sz="2400" dirty="0" smtClean="0">
                <a:latin typeface="Times New Roman" panose="02020603050405020304" pitchFamily="18" charset="0"/>
                <a:cs typeface="Times New Roman" panose="02020603050405020304" pitchFamily="18" charset="0"/>
              </a:rPr>
              <a:t>cumulus (outmost domain); </a:t>
            </a:r>
            <a:r>
              <a:rPr lang="en-US" sz="2400" dirty="0">
                <a:solidFill>
                  <a:srgbClr val="FFFF00"/>
                </a:solidFill>
                <a:latin typeface="Times New Roman" panose="02020603050405020304" pitchFamily="18" charset="0"/>
                <a:cs typeface="Times New Roman" panose="02020603050405020304" pitchFamily="18" charset="0"/>
              </a:rPr>
              <a:t>modified GFDL surface layer </a:t>
            </a:r>
            <a:r>
              <a:rPr lang="en-US" sz="2400" dirty="0" smtClean="0">
                <a:solidFill>
                  <a:srgbClr val="FFFF00"/>
                </a:solidFill>
                <a:latin typeface="Times New Roman" panose="02020603050405020304" pitchFamily="18" charset="0"/>
                <a:cs typeface="Times New Roman" panose="02020603050405020304" pitchFamily="18" charset="0"/>
              </a:rPr>
              <a:t>scheme; </a:t>
            </a:r>
            <a:r>
              <a:rPr lang="en-US" sz="2400" dirty="0">
                <a:solidFill>
                  <a:srgbClr val="FFFF00"/>
                </a:solidFill>
                <a:latin typeface="Times New Roman" panose="02020603050405020304" pitchFamily="18" charset="0"/>
                <a:cs typeface="Times New Roman" panose="02020603050405020304" pitchFamily="18" charset="0"/>
              </a:rPr>
              <a:t>and modified NCEP GFS PBL.</a:t>
            </a:r>
            <a:endParaRPr lang="en-US" sz="2400" dirty="0" smtClean="0">
              <a:solidFill>
                <a:srgbClr val="FFFF00"/>
              </a:solidFill>
              <a:latin typeface="Times New Roman" pitchFamily="18" charset="0"/>
              <a:cs typeface="Times New Roman" pitchFamily="18" charset="0"/>
            </a:endParaRPr>
          </a:p>
        </p:txBody>
      </p:sp>
      <p:sp>
        <p:nvSpPr>
          <p:cNvPr id="3" name="Rectangle 2"/>
          <p:cNvSpPr/>
          <p:nvPr/>
        </p:nvSpPr>
        <p:spPr>
          <a:xfrm>
            <a:off x="457200" y="1676400"/>
            <a:ext cx="7620000" cy="1200329"/>
          </a:xfrm>
          <a:prstGeom prst="rect">
            <a:avLst/>
          </a:prstGeom>
        </p:spPr>
        <p:txBody>
          <a:bodyPr wrap="square">
            <a:spAutoFit/>
          </a:bodyPr>
          <a:lstStyle/>
          <a:p>
            <a:pPr marL="347472" lvl="0" indent="-347472">
              <a:spcBef>
                <a:spcPct val="20000"/>
              </a:spcBef>
            </a:pPr>
            <a:r>
              <a:rPr lang="en-US" sz="2400" dirty="0">
                <a:latin typeface="Times New Roman" pitchFamily="18" charset="0"/>
                <a:cs typeface="Times New Roman" pitchFamily="18" charset="0"/>
              </a:rPr>
              <a:t>HWRF operational triple nests, 0.18</a:t>
            </a:r>
            <a:r>
              <a:rPr lang="en-US" sz="2400" baseline="30000" dirty="0">
                <a:latin typeface="Times New Roman" pitchFamily="18" charset="0"/>
                <a:cs typeface="Times New Roman" pitchFamily="18" charset="0"/>
              </a:rPr>
              <a:t>0</a:t>
            </a:r>
            <a:r>
              <a:rPr lang="en-US" sz="2400" dirty="0">
                <a:latin typeface="Times New Roman" pitchFamily="18" charset="0"/>
                <a:cs typeface="Times New Roman" pitchFamily="18" charset="0"/>
              </a:rPr>
              <a:t>/0.06</a:t>
            </a:r>
            <a:r>
              <a:rPr lang="en-US" sz="2400" baseline="30000" dirty="0">
                <a:latin typeface="Times New Roman" pitchFamily="18" charset="0"/>
                <a:cs typeface="Times New Roman" pitchFamily="18" charset="0"/>
              </a:rPr>
              <a:t>0</a:t>
            </a:r>
            <a:r>
              <a:rPr lang="en-US" sz="2400" dirty="0">
                <a:latin typeface="Times New Roman" pitchFamily="18" charset="0"/>
                <a:cs typeface="Times New Roman" pitchFamily="18" charset="0"/>
              </a:rPr>
              <a:t>/0.02</a:t>
            </a:r>
            <a:r>
              <a:rPr lang="en-US" sz="2400" baseline="30000" dirty="0">
                <a:latin typeface="Times New Roman" pitchFamily="18" charset="0"/>
                <a:cs typeface="Times New Roman" pitchFamily="18" charset="0"/>
              </a:rPr>
              <a:t>0</a:t>
            </a:r>
            <a:r>
              <a:rPr lang="en-US" sz="2400" dirty="0">
                <a:latin typeface="Times New Roman" pitchFamily="18" charset="0"/>
                <a:cs typeface="Times New Roman" pitchFamily="18" charset="0"/>
              </a:rPr>
              <a:t> ; 47 vertical levels; </a:t>
            </a:r>
            <a:r>
              <a:rPr lang="en-US" sz="2400" dirty="0" smtClean="0">
                <a:latin typeface="Times New Roman" pitchFamily="18" charset="0"/>
                <a:cs typeface="Times New Roman" pitchFamily="18" charset="0"/>
              </a:rPr>
              <a:t>performed in the HWRF real case simulation framework.</a:t>
            </a:r>
            <a:endParaRPr lang="en-US" sz="2400" dirty="0">
              <a:latin typeface="Times New Roman" pitchFamily="18" charset="0"/>
              <a:cs typeface="Times New Roman" pitchFamily="18" charset="0"/>
            </a:endParaRPr>
          </a:p>
        </p:txBody>
      </p:sp>
      <p:sp>
        <p:nvSpPr>
          <p:cNvPr id="11" name="Rectangle 10"/>
          <p:cNvSpPr/>
          <p:nvPr/>
        </p:nvSpPr>
        <p:spPr>
          <a:xfrm>
            <a:off x="457200" y="6084332"/>
            <a:ext cx="7620000" cy="461665"/>
          </a:xfrm>
          <a:prstGeom prst="rect">
            <a:avLst/>
          </a:prstGeom>
        </p:spPr>
        <p:txBody>
          <a:bodyPr wrap="square">
            <a:spAutoFit/>
          </a:bodyPr>
          <a:lstStyle/>
          <a:p>
            <a:pPr marL="347472" lvl="0" indent="-347472">
              <a:spcBef>
                <a:spcPct val="20000"/>
              </a:spcBef>
            </a:pPr>
            <a:r>
              <a:rPr lang="en-US" sz="2400" dirty="0" smtClean="0">
                <a:latin typeface="Times New Roman" pitchFamily="18" charset="0"/>
                <a:cs typeface="Times New Roman" pitchFamily="18" charset="0"/>
              </a:rPr>
              <a:t>10-day simulation.</a:t>
            </a:r>
            <a:endParaRPr lang="en-US" sz="2400" dirty="0">
              <a:latin typeface="Times New Roman" pitchFamily="18" charset="0"/>
              <a:cs typeface="Times New Roman" pitchFamily="18" charset="0"/>
            </a:endParaRPr>
          </a:p>
        </p:txBody>
      </p:sp>
      <p:sp>
        <p:nvSpPr>
          <p:cNvPr id="9" name="TextBox 8"/>
          <p:cNvSpPr txBox="1"/>
          <p:nvPr/>
        </p:nvSpPr>
        <p:spPr>
          <a:xfrm>
            <a:off x="8575242" y="76200"/>
            <a:ext cx="340158" cy="461665"/>
          </a:xfrm>
          <a:prstGeom prst="rect">
            <a:avLst/>
          </a:prstGeom>
          <a:noFill/>
        </p:spPr>
        <p:txBody>
          <a:bodyPr wrap="none" rtlCol="0">
            <a:spAutoFit/>
          </a:bodyPr>
          <a:lstStyle/>
          <a:p>
            <a:r>
              <a:rPr lang="en-US" sz="2400" dirty="0"/>
              <a:t>5</a:t>
            </a:r>
            <a:endParaRPr lang="en-US" sz="2400" dirty="0"/>
          </a:p>
        </p:txBody>
      </p:sp>
    </p:spTree>
    <p:extLst>
      <p:ext uri="{BB962C8B-B14F-4D97-AF65-F5344CB8AC3E}">
        <p14:creationId xmlns:p14="http://schemas.microsoft.com/office/powerpoint/2010/main" val="19628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zhup\wrk\seminar\HFIP_06_15\HWRF12_ho_w_v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8600"/>
            <a:ext cx="74676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6150114"/>
            <a:ext cx="91440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Vertical velocity at 5 km (m/s, color shades); tangential wind at 1 km (m/s, black contours);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minimum </a:t>
            </a:r>
            <a:r>
              <a:rPr lang="en-US" sz="2000" dirty="0">
                <a:latin typeface="Times New Roman" panose="02020603050405020304" pitchFamily="18" charset="0"/>
                <a:cs typeface="Times New Roman" panose="02020603050405020304" pitchFamily="18" charset="0"/>
              </a:rPr>
              <a:t>sea-level pressure (</a:t>
            </a:r>
            <a:r>
              <a:rPr lang="en-US" sz="2000" dirty="0" smtClean="0">
                <a:latin typeface="Times New Roman" panose="02020603050405020304" pitchFamily="18" charset="0"/>
                <a:cs typeface="Times New Roman" panose="02020603050405020304" pitchFamily="18" charset="0"/>
              </a:rPr>
              <a:t>MSLP, </a:t>
            </a:r>
            <a:r>
              <a:rPr lang="en-US" sz="2000" dirty="0" err="1" smtClean="0">
                <a:latin typeface="Times New Roman" panose="02020603050405020304" pitchFamily="18" charset="0"/>
                <a:cs typeface="Times New Roman" panose="02020603050405020304" pitchFamily="18" charset="0"/>
              </a:rPr>
              <a:t>hPa</a:t>
            </a:r>
            <a:r>
              <a:rPr lang="en-US" sz="2000" dirty="0" smtClean="0">
                <a:latin typeface="Times New Roman" panose="02020603050405020304" pitchFamily="18" charset="0"/>
                <a:cs typeface="Times New Roman" panose="02020603050405020304" pitchFamily="18" charset="0"/>
              </a:rPr>
              <a:t>, red curve scaled to the upper axis)  </a:t>
            </a:r>
            <a:endParaRPr lang="en-US" sz="2000" dirty="0">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flipH="1">
            <a:off x="5943600" y="2667000"/>
            <a:ext cx="20574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67600" y="1905000"/>
            <a:ext cx="1531381" cy="707886"/>
          </a:xfrm>
          <a:prstGeom prst="rect">
            <a:avLst/>
          </a:prstGeom>
          <a:noFill/>
        </p:spPr>
        <p:txBody>
          <a:bodyPr wrap="non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Eyewall</a:t>
            </a:r>
          </a:p>
          <a:p>
            <a:r>
              <a:rPr lang="en-US" sz="2000" b="1" dirty="0" smtClean="0">
                <a:solidFill>
                  <a:schemeClr val="bg1"/>
                </a:solidFill>
                <a:latin typeface="Times New Roman" panose="02020603050405020304" pitchFamily="18" charset="0"/>
                <a:cs typeface="Times New Roman" panose="02020603050405020304" pitchFamily="18" charset="0"/>
              </a:rPr>
              <a:t>replacement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575242" y="76200"/>
            <a:ext cx="340158" cy="461665"/>
          </a:xfrm>
          <a:prstGeom prst="rect">
            <a:avLst/>
          </a:prstGeom>
          <a:noFill/>
        </p:spPr>
        <p:txBody>
          <a:bodyPr wrap="none" rtlCol="0">
            <a:spAutoFit/>
          </a:bodyPr>
          <a:lstStyle/>
          <a:p>
            <a:r>
              <a:rPr lang="en-US" sz="2400" dirty="0"/>
              <a:t>6</a:t>
            </a:r>
            <a:endParaRPr lang="en-US" sz="2400" dirty="0"/>
          </a:p>
        </p:txBody>
      </p:sp>
    </p:spTree>
    <p:extLst>
      <p:ext uri="{BB962C8B-B14F-4D97-AF65-F5344CB8AC3E}">
        <p14:creationId xmlns:p14="http://schemas.microsoft.com/office/powerpoint/2010/main" val="1341877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zhup\wrk\seminar\HFIP_06_15\HWRF12_RZ_Pla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9" t="3347" r="6353" b="48327"/>
          <a:stretch/>
        </p:blipFill>
        <p:spPr bwMode="auto">
          <a:xfrm>
            <a:off x="1134255" y="76200"/>
            <a:ext cx="6640643" cy="2651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zhup\wrk\seminar\HFIP_06_15\HWRF12_RZ_Plan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9" t="51673" r="6353"/>
          <a:stretch/>
        </p:blipFill>
        <p:spPr bwMode="auto">
          <a:xfrm>
            <a:off x="1134255" y="3505200"/>
            <a:ext cx="664064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743200"/>
            <a:ext cx="8991600" cy="646331"/>
          </a:xfrm>
          <a:prstGeom prst="rect">
            <a:avLst/>
          </a:prstGeom>
        </p:spPr>
        <p:txBody>
          <a:bodyPr wrap="square">
            <a:spAutoFit/>
          </a:bodyPr>
          <a:lstStyle/>
          <a:p>
            <a:r>
              <a:rPr lang="en-US" dirty="0"/>
              <a:t>A</a:t>
            </a:r>
            <a:r>
              <a:rPr lang="en-US" dirty="0" smtClean="0"/>
              <a:t>zimuthal-mean </a:t>
            </a:r>
            <a:r>
              <a:rPr lang="en-US" dirty="0"/>
              <a:t>tangential wind (color shades, ms</a:t>
            </a:r>
            <a:r>
              <a:rPr lang="en-US" baseline="30000" dirty="0"/>
              <a:t>-1</a:t>
            </a:r>
            <a:r>
              <a:rPr lang="en-US" dirty="0"/>
              <a:t>), relative vorticity </a:t>
            </a:r>
            <a:r>
              <a:rPr lang="en-US" dirty="0" smtClean="0"/>
              <a:t>(white, green, blue: 0.5x10</a:t>
            </a:r>
            <a:r>
              <a:rPr lang="en-US" baseline="30000" dirty="0" smtClean="0"/>
              <a:t>-3</a:t>
            </a:r>
            <a:r>
              <a:rPr lang="en-US" dirty="0" smtClean="0"/>
              <a:t>, 1.0x10</a:t>
            </a:r>
            <a:r>
              <a:rPr lang="en-US" baseline="30000" dirty="0" smtClean="0"/>
              <a:t>-3</a:t>
            </a:r>
            <a:r>
              <a:rPr lang="en-US" dirty="0" smtClean="0"/>
              <a:t>, 2.0x10</a:t>
            </a:r>
            <a:r>
              <a:rPr lang="en-US" baseline="30000" dirty="0" smtClean="0"/>
              <a:t>-3</a:t>
            </a:r>
            <a:r>
              <a:rPr lang="en-US" dirty="0" smtClean="0"/>
              <a:t> s</a:t>
            </a:r>
            <a:r>
              <a:rPr lang="en-US" baseline="30000" dirty="0" smtClean="0"/>
              <a:t>-1</a:t>
            </a:r>
            <a:r>
              <a:rPr lang="en-US" dirty="0" smtClean="0"/>
              <a:t>), updrafts (dotted black: 0.3</a:t>
            </a:r>
            <a:r>
              <a:rPr lang="en-US" dirty="0"/>
              <a:t>, 0.5, 0.7, 0.9, </a:t>
            </a:r>
            <a:r>
              <a:rPr lang="en-US" dirty="0" smtClean="0"/>
              <a:t>1.1 </a:t>
            </a:r>
            <a:r>
              <a:rPr lang="en-US" dirty="0"/>
              <a:t>ms</a:t>
            </a:r>
            <a:r>
              <a:rPr lang="en-US" baseline="30000" dirty="0"/>
              <a:t>-1</a:t>
            </a:r>
            <a:r>
              <a:rPr lang="en-US" dirty="0"/>
              <a:t>) at the 66</a:t>
            </a:r>
            <a:r>
              <a:rPr lang="en-US" baseline="30000" dirty="0"/>
              <a:t>th</a:t>
            </a:r>
            <a:r>
              <a:rPr lang="en-US" dirty="0"/>
              <a:t> </a:t>
            </a:r>
            <a:r>
              <a:rPr lang="en-US" dirty="0" smtClean="0"/>
              <a:t>h.</a:t>
            </a:r>
            <a:endParaRPr lang="en-US" dirty="0"/>
          </a:p>
        </p:txBody>
      </p:sp>
      <p:sp>
        <p:nvSpPr>
          <p:cNvPr id="3" name="Rectangle 2"/>
          <p:cNvSpPr/>
          <p:nvPr/>
        </p:nvSpPr>
        <p:spPr>
          <a:xfrm>
            <a:off x="533400" y="6237852"/>
            <a:ext cx="8077200" cy="646331"/>
          </a:xfrm>
          <a:prstGeom prst="rect">
            <a:avLst/>
          </a:prstGeom>
        </p:spPr>
        <p:txBody>
          <a:bodyPr wrap="square">
            <a:spAutoFit/>
          </a:bodyPr>
          <a:lstStyle/>
          <a:p>
            <a:r>
              <a:rPr lang="en-US" dirty="0"/>
              <a:t>T</a:t>
            </a:r>
            <a:r>
              <a:rPr lang="en-US" dirty="0" smtClean="0"/>
              <a:t>angential </a:t>
            </a:r>
            <a:r>
              <a:rPr lang="en-US" dirty="0"/>
              <a:t>wind </a:t>
            </a:r>
            <a:r>
              <a:rPr lang="en-US" dirty="0" smtClean="0"/>
              <a:t>at 1 km (color </a:t>
            </a:r>
            <a:r>
              <a:rPr lang="en-US" dirty="0"/>
              <a:t>shades, </a:t>
            </a:r>
            <a:r>
              <a:rPr lang="en-US" dirty="0" smtClean="0"/>
              <a:t>ms</a:t>
            </a:r>
            <a:r>
              <a:rPr lang="en-US" baseline="30000" dirty="0" smtClean="0"/>
              <a:t>-1</a:t>
            </a:r>
            <a:r>
              <a:rPr lang="en-US" dirty="0" smtClean="0"/>
              <a:t>), relative </a:t>
            </a:r>
            <a:r>
              <a:rPr lang="en-US" dirty="0"/>
              <a:t>vorticity </a:t>
            </a:r>
            <a:r>
              <a:rPr lang="en-US" dirty="0" smtClean="0"/>
              <a:t>at 1 km (green, blue : 1.0x10</a:t>
            </a:r>
            <a:r>
              <a:rPr lang="en-US" baseline="30000" dirty="0" smtClean="0"/>
              <a:t>-3</a:t>
            </a:r>
            <a:r>
              <a:rPr lang="en-US" dirty="0" smtClean="0"/>
              <a:t> s</a:t>
            </a:r>
            <a:r>
              <a:rPr lang="en-US" baseline="30000" dirty="0" smtClean="0"/>
              <a:t>-1</a:t>
            </a:r>
            <a:r>
              <a:rPr lang="en-US" dirty="0" smtClean="0"/>
              <a:t>, 2.00x10</a:t>
            </a:r>
            <a:r>
              <a:rPr lang="en-US" baseline="30000" dirty="0" smtClean="0"/>
              <a:t>-3</a:t>
            </a:r>
            <a:r>
              <a:rPr lang="en-US" dirty="0" smtClean="0"/>
              <a:t> </a:t>
            </a:r>
            <a:r>
              <a:rPr lang="en-US" dirty="0"/>
              <a:t>s</a:t>
            </a:r>
            <a:r>
              <a:rPr lang="en-US" baseline="30000" dirty="0"/>
              <a:t>-1</a:t>
            </a:r>
            <a:r>
              <a:rPr lang="en-US" dirty="0" smtClean="0"/>
              <a:t>), updraft at 5 km (</a:t>
            </a:r>
            <a:r>
              <a:rPr lang="en-US" smtClean="0"/>
              <a:t>dotted black: </a:t>
            </a:r>
            <a:r>
              <a:rPr lang="en-US" dirty="0" smtClean="0"/>
              <a:t>1.0 </a:t>
            </a:r>
            <a:r>
              <a:rPr lang="en-US" dirty="0"/>
              <a:t>ms</a:t>
            </a:r>
            <a:r>
              <a:rPr lang="en-US" baseline="30000" dirty="0"/>
              <a:t>-1</a:t>
            </a:r>
            <a:r>
              <a:rPr lang="en-US" dirty="0"/>
              <a:t>) </a:t>
            </a:r>
            <a:r>
              <a:rPr lang="en-US" dirty="0" smtClean="0"/>
              <a:t>at </a:t>
            </a:r>
            <a:r>
              <a:rPr lang="en-US" dirty="0"/>
              <a:t>the 66</a:t>
            </a:r>
            <a:r>
              <a:rPr lang="en-US" baseline="30000" dirty="0"/>
              <a:t>th</a:t>
            </a:r>
            <a:r>
              <a:rPr lang="en-US" dirty="0"/>
              <a:t> </a:t>
            </a:r>
            <a:r>
              <a:rPr lang="en-US" dirty="0" smtClean="0"/>
              <a:t>h. </a:t>
            </a:r>
            <a:endParaRPr lang="en-US" dirty="0"/>
          </a:p>
        </p:txBody>
      </p:sp>
      <p:cxnSp>
        <p:nvCxnSpPr>
          <p:cNvPr id="6" name="Straight Arrow Connector 5"/>
          <p:cNvCxnSpPr>
            <a:stCxn id="8" idx="1"/>
          </p:cNvCxnSpPr>
          <p:nvPr/>
        </p:nvCxnSpPr>
        <p:spPr>
          <a:xfrm flipH="1" flipV="1">
            <a:off x="6096000" y="1752600"/>
            <a:ext cx="1905000" cy="114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01000" y="1512757"/>
            <a:ext cx="1219199" cy="70788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Double </a:t>
            </a:r>
            <a:r>
              <a:rPr lang="en-US" sz="2000" b="1" dirty="0" err="1" smtClean="0">
                <a:latin typeface="Times New Roman" panose="02020603050405020304" pitchFamily="18" charset="0"/>
                <a:cs typeface="Times New Roman" panose="02020603050405020304" pitchFamily="18" charset="0"/>
              </a:rPr>
              <a:t>eyewalls</a:t>
            </a:r>
            <a:endParaRPr lang="en-US" sz="2000" b="1" dirty="0" smtClean="0">
              <a:latin typeface="Times New Roman" panose="02020603050405020304" pitchFamily="18" charset="0"/>
              <a:cs typeface="Times New Roman" panose="02020603050405020304" pitchFamily="18" charset="0"/>
            </a:endParaRPr>
          </a:p>
        </p:txBody>
      </p:sp>
      <p:cxnSp>
        <p:nvCxnSpPr>
          <p:cNvPr id="10" name="Straight Arrow Connector 9"/>
          <p:cNvCxnSpPr>
            <a:stCxn id="8" idx="1"/>
          </p:cNvCxnSpPr>
          <p:nvPr/>
        </p:nvCxnSpPr>
        <p:spPr>
          <a:xfrm flipH="1" flipV="1">
            <a:off x="5334000" y="1524000"/>
            <a:ext cx="2667000" cy="342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629400" y="2362200"/>
            <a:ext cx="1371600" cy="2362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19800" y="2362200"/>
            <a:ext cx="19812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75242" y="76200"/>
            <a:ext cx="340158" cy="461665"/>
          </a:xfrm>
          <a:prstGeom prst="rect">
            <a:avLst/>
          </a:prstGeom>
          <a:noFill/>
        </p:spPr>
        <p:txBody>
          <a:bodyPr wrap="none" rtlCol="0">
            <a:spAutoFit/>
          </a:bodyPr>
          <a:lstStyle/>
          <a:p>
            <a:r>
              <a:rPr lang="en-US" sz="2400" dirty="0"/>
              <a:t>7</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zhup\wrk\seminar\HFIP_06_15\HWRF2_Plane_Z.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60" b="3757"/>
          <a:stretch/>
        </p:blipFill>
        <p:spPr bwMode="auto">
          <a:xfrm>
            <a:off x="152400" y="609600"/>
            <a:ext cx="8915400" cy="6058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76200"/>
            <a:ext cx="796262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Vertical velocity (m/s) at different heights at the 66</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h</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575242" y="76200"/>
            <a:ext cx="340158" cy="461665"/>
          </a:xfrm>
          <a:prstGeom prst="rect">
            <a:avLst/>
          </a:prstGeom>
          <a:noFill/>
        </p:spPr>
        <p:txBody>
          <a:bodyPr wrap="none" rtlCol="0">
            <a:spAutoFit/>
          </a:bodyPr>
          <a:lstStyle/>
          <a:p>
            <a:r>
              <a:rPr lang="en-US" sz="2400" dirty="0"/>
              <a:t>8</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zhup\wrk\paper\paper39\review\figure\fig_p1_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7696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76200"/>
            <a:ext cx="7924800" cy="1200329"/>
          </a:xfrm>
          <a:prstGeom prst="rect">
            <a:avLst/>
          </a:prstGeom>
          <a:noFill/>
        </p:spPr>
        <p:txBody>
          <a:bodyPr wrap="square" rtlCol="0">
            <a:spAutoFit/>
          </a:bodyPr>
          <a:lstStyle/>
          <a:p>
            <a:r>
              <a:rPr lang="en-US" sz="2400" dirty="0" smtClean="0"/>
              <a:t>Sawyer-</a:t>
            </a:r>
            <a:r>
              <a:rPr lang="en-US" sz="2400" dirty="0" err="1" smtClean="0"/>
              <a:t>Eliassen</a:t>
            </a:r>
            <a:r>
              <a:rPr lang="en-US" sz="2400" dirty="0" smtClean="0"/>
              <a:t> (SEE) diagnoses of tangential wind tendency associated with mean flow advection induced by eyewall and outer rainband heating and momentum forcing in WRF-ARW </a:t>
            </a:r>
            <a:endParaRPr lang="en-US" sz="2400" dirty="0"/>
          </a:p>
        </p:txBody>
      </p:sp>
      <p:sp>
        <p:nvSpPr>
          <p:cNvPr id="4" name="TextBox 10"/>
          <p:cNvSpPr txBox="1"/>
          <p:nvPr/>
        </p:nvSpPr>
        <p:spPr>
          <a:xfrm>
            <a:off x="3815511" y="3290501"/>
            <a:ext cx="1512978" cy="276999"/>
          </a:xfrm>
          <a:prstGeom prst="rect">
            <a:avLst/>
          </a:prstGeom>
          <a:solidFill>
            <a:schemeClr val="tx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solidFill>
              </a:rPr>
              <a:t>Double ring structure</a:t>
            </a:r>
            <a:endParaRPr lang="en-US" sz="1200" dirty="0">
              <a:solidFill>
                <a:schemeClr val="bg1"/>
              </a:solidFill>
            </a:endParaRPr>
          </a:p>
        </p:txBody>
      </p:sp>
      <p:sp>
        <p:nvSpPr>
          <p:cNvPr id="6" name="TextBox 5"/>
          <p:cNvSpPr txBox="1"/>
          <p:nvPr/>
        </p:nvSpPr>
        <p:spPr>
          <a:xfrm>
            <a:off x="8575242" y="76200"/>
            <a:ext cx="340158" cy="461665"/>
          </a:xfrm>
          <a:prstGeom prst="rect">
            <a:avLst/>
          </a:prstGeom>
          <a:noFill/>
        </p:spPr>
        <p:txBody>
          <a:bodyPr wrap="none" rtlCol="0">
            <a:spAutoFit/>
          </a:bodyPr>
          <a:lstStyle/>
          <a:p>
            <a:r>
              <a:rPr lang="en-US" sz="2400" dirty="0"/>
              <a:t>9</a:t>
            </a:r>
            <a:endParaRPr lang="en-US" sz="2400" dirty="0"/>
          </a:p>
        </p:txBody>
      </p:sp>
    </p:spTree>
    <p:extLst>
      <p:ext uri="{BB962C8B-B14F-4D97-AF65-F5344CB8AC3E}">
        <p14:creationId xmlns:p14="http://schemas.microsoft.com/office/powerpoint/2010/main" val="117784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x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_xz" id="{26B92EA0-7519-496A-BC40-B06494101C2C}" vid="{9ABC8E97-A84C-4FB1-B8C0-8D08C19BA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Theme_xz</Template>
  <TotalTime>23944</TotalTime>
  <Words>6554</Words>
  <Application>Microsoft Office PowerPoint</Application>
  <PresentationFormat>On-screen Show (4:3)</PresentationFormat>
  <Paragraphs>236</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Theme_xz</vt:lpstr>
      <vt:lpstr>Impact of microphysical processes on eyewall replacement cycle in HWRF simulations</vt:lpstr>
      <vt:lpstr>PowerPoint Presentation</vt:lpstr>
      <vt:lpstr>Motivation  </vt:lpstr>
      <vt:lpstr>Initial vortex </vt:lpstr>
      <vt:lpstr>Configuration of HWRF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zhenduo</dc:creator>
  <cp:lastModifiedBy>Ping Zhu</cp:lastModifiedBy>
  <cp:revision>969</cp:revision>
  <dcterms:created xsi:type="dcterms:W3CDTF">2006-08-16T00:00:00Z</dcterms:created>
  <dcterms:modified xsi:type="dcterms:W3CDTF">2015-10-01T13:49:47Z</dcterms:modified>
</cp:coreProperties>
</file>