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60" r:id="rId6"/>
    <p:sldId id="262" r:id="rId7"/>
    <p:sldId id="261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A78C1-2849-7549-8A58-1EFA0BDE2F41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549BA-2C41-6E42-8495-FE74E265C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temporary value of QC (and QI) was overwriting the actual microphysics value - just filling in the partial cloudiness areas at the times of the radiation calls.  Non-radiation </a:t>
            </a:r>
            <a:r>
              <a:rPr lang="en-US" dirty="0" err="1" smtClean="0"/>
              <a:t>timesteps</a:t>
            </a:r>
            <a:r>
              <a:rPr lang="en-US" dirty="0" smtClean="0"/>
              <a:t> didn't see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49BA-2C41-6E42-8495-FE74E265C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r>
              <a:rPr lang="en-US" baseline="0" dirty="0" smtClean="0"/>
              <a:t> issues with Thompson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49BA-2C41-6E42-8495-FE74E265C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49BA-2C41-6E42-8495-FE74E265C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logic responsible for resetting the cloud water (and ice) back to their prior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49BA-2C41-6E42-8495-FE74E265C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logic responsible for resetting the cloud water (and ice) back to their prior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49BA-2C41-6E42-8495-FE74E265C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6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4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D36A-46B0-9645-97B1-1915E1CDACA9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B5EF-21B2-4F4D-B096-01CC4B64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vn-dtc-hwrf.cgd.ucar.edu/tags/HWRF_DTC_physbaseline20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Issues with ICLOUD3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DTC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0212" y="5511561"/>
            <a:ext cx="717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used: </a:t>
            </a:r>
            <a:r>
              <a:rPr lang="en-US" dirty="0">
                <a:hlinkClick r:id="rId2"/>
              </a:rPr>
              <a:t>https://svn-dtc-hwrf.cgd.ucar.edu/tags/</a:t>
            </a:r>
            <a:r>
              <a:rPr lang="en-US" dirty="0" smtClean="0">
                <a:hlinkClick r:id="rId2"/>
              </a:rPr>
              <a:t>HWRF_DTC_physbaseline2015</a:t>
            </a:r>
            <a:r>
              <a:rPr lang="en-US" dirty="0" smtClean="0"/>
              <a:t> with Updated Thompson and radiation driver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3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936" y="371431"/>
            <a:ext cx="555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Ferrier-</a:t>
            </a:r>
            <a:r>
              <a:rPr lang="en-US" dirty="0" err="1" smtClean="0"/>
              <a:t>Aligo</a:t>
            </a:r>
            <a:r>
              <a:rPr lang="en-US" dirty="0" smtClean="0"/>
              <a:t> 6 min output QCLOUD Level 17 ICLOUD=3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469" y="740763"/>
            <a:ext cx="9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T=6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410" y="732979"/>
            <a:ext cx="12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T=12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6519" y="735302"/>
            <a:ext cx="1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T=18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3303" y="712177"/>
            <a:ext cx="12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T=24 min</a:t>
            </a:r>
            <a:endParaRPr lang="en-US" dirty="0"/>
          </a:p>
        </p:txBody>
      </p:sp>
      <p:pic>
        <p:nvPicPr>
          <p:cNvPr id="12" name="Picture 11" descr="Screen Shot 2015-10-27 at 1.4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" y="1186187"/>
            <a:ext cx="2291064" cy="4732752"/>
          </a:xfrm>
          <a:prstGeom prst="rect">
            <a:avLst/>
          </a:prstGeom>
        </p:spPr>
      </p:pic>
      <p:pic>
        <p:nvPicPr>
          <p:cNvPr id="13" name="Picture 12" descr="Screen Shot 2015-10-27 at 1.42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05" y="1186187"/>
            <a:ext cx="2271404" cy="4732751"/>
          </a:xfrm>
          <a:prstGeom prst="rect">
            <a:avLst/>
          </a:prstGeom>
        </p:spPr>
      </p:pic>
      <p:pic>
        <p:nvPicPr>
          <p:cNvPr id="14" name="Picture 13" descr="Screen Shot 2015-10-27 at 1.43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10" y="1186188"/>
            <a:ext cx="2286700" cy="4732752"/>
          </a:xfrm>
          <a:prstGeom prst="rect">
            <a:avLst/>
          </a:prstGeom>
        </p:spPr>
      </p:pic>
      <p:pic>
        <p:nvPicPr>
          <p:cNvPr id="15" name="Picture 14" descr="Screen Shot 2015-10-27 at 1.43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3" y="1186184"/>
            <a:ext cx="2251427" cy="47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936" y="371431"/>
            <a:ext cx="555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Thompson 6 min output QCLOUD Level 17 ICLOUD=3</a:t>
            </a:r>
            <a:endParaRPr lang="en-US" dirty="0"/>
          </a:p>
        </p:txBody>
      </p:sp>
      <p:pic>
        <p:nvPicPr>
          <p:cNvPr id="4" name="Picture 3" descr="Screen Shot 2015-10-27 at 1.3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185"/>
            <a:ext cx="2271086" cy="4732753"/>
          </a:xfrm>
          <a:prstGeom prst="rect">
            <a:avLst/>
          </a:prstGeom>
        </p:spPr>
      </p:pic>
      <p:pic>
        <p:nvPicPr>
          <p:cNvPr id="5" name="Picture 4" descr="Screen Shot 2015-10-27 at 1.34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87" y="1186185"/>
            <a:ext cx="2275209" cy="4732753"/>
          </a:xfrm>
          <a:prstGeom prst="rect">
            <a:avLst/>
          </a:prstGeom>
        </p:spPr>
      </p:pic>
      <p:pic>
        <p:nvPicPr>
          <p:cNvPr id="6" name="Picture 5" descr="Screen Shot 2015-10-27 at 1.34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96" y="1186186"/>
            <a:ext cx="2267282" cy="4732752"/>
          </a:xfrm>
          <a:prstGeom prst="rect">
            <a:avLst/>
          </a:prstGeom>
        </p:spPr>
      </p:pic>
      <p:pic>
        <p:nvPicPr>
          <p:cNvPr id="7" name="Picture 6" descr="Screen Shot 2015-10-27 at 1.35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78" y="1186185"/>
            <a:ext cx="2279027" cy="4732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469" y="740763"/>
            <a:ext cx="9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T=6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410" y="732979"/>
            <a:ext cx="12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T=12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6519" y="735302"/>
            <a:ext cx="1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T=18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3303" y="712177"/>
            <a:ext cx="12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T=24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4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935" y="371431"/>
            <a:ext cx="64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Ferrier-</a:t>
            </a:r>
            <a:r>
              <a:rPr lang="en-US" dirty="0" err="1" smtClean="0"/>
              <a:t>Aligo</a:t>
            </a:r>
            <a:r>
              <a:rPr lang="en-US" dirty="0" smtClean="0"/>
              <a:t> 6 min output QCLOUD Level 17 ICLOUD=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469" y="740763"/>
            <a:ext cx="9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T=6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410" y="732979"/>
            <a:ext cx="12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T=12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6519" y="735302"/>
            <a:ext cx="1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T=18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3303" y="712177"/>
            <a:ext cx="12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T=24 min</a:t>
            </a:r>
            <a:endParaRPr lang="en-US" dirty="0"/>
          </a:p>
        </p:txBody>
      </p:sp>
      <p:pic>
        <p:nvPicPr>
          <p:cNvPr id="2" name="Picture 1" descr="Screen Shot 2015-10-28 at 12.0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354"/>
            <a:ext cx="2287151" cy="4749624"/>
          </a:xfrm>
          <a:prstGeom prst="rect">
            <a:avLst/>
          </a:prstGeom>
        </p:spPr>
      </p:pic>
      <p:pic>
        <p:nvPicPr>
          <p:cNvPr id="12" name="Picture 11" descr="Screen Shot 2015-10-28 at 12.04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51" y="1110095"/>
            <a:ext cx="2306960" cy="4749624"/>
          </a:xfrm>
          <a:prstGeom prst="rect">
            <a:avLst/>
          </a:prstGeom>
        </p:spPr>
      </p:pic>
      <p:pic>
        <p:nvPicPr>
          <p:cNvPr id="13" name="Picture 12" descr="Screen Shot 2015-10-28 at 12.05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11" y="1102311"/>
            <a:ext cx="2291277" cy="4749625"/>
          </a:xfrm>
          <a:prstGeom prst="rect">
            <a:avLst/>
          </a:prstGeom>
        </p:spPr>
      </p:pic>
      <p:pic>
        <p:nvPicPr>
          <p:cNvPr id="14" name="Picture 13" descr="Screen Shot 2015-10-28 at 12.05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14" y="1099903"/>
            <a:ext cx="2296285" cy="47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936" y="371431"/>
            <a:ext cx="555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Thompson 6 min output QCLOUD Level 17 ICLOUD=1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469" y="740763"/>
            <a:ext cx="9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T=6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410" y="732979"/>
            <a:ext cx="12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T=12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6519" y="735302"/>
            <a:ext cx="1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T=18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3303" y="712177"/>
            <a:ext cx="12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T=24 min</a:t>
            </a:r>
            <a:endParaRPr lang="en-US" dirty="0"/>
          </a:p>
        </p:txBody>
      </p:sp>
      <p:pic>
        <p:nvPicPr>
          <p:cNvPr id="2" name="Picture 1" descr="Screen Shot 2015-10-27 at 1.4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85"/>
            <a:ext cx="2290813" cy="4732754"/>
          </a:xfrm>
          <a:prstGeom prst="rect">
            <a:avLst/>
          </a:prstGeom>
        </p:spPr>
      </p:pic>
      <p:pic>
        <p:nvPicPr>
          <p:cNvPr id="12" name="Picture 11" descr="Screen Shot 2015-10-27 at 1.48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1186185"/>
            <a:ext cx="2294669" cy="4732754"/>
          </a:xfrm>
          <a:prstGeom prst="rect">
            <a:avLst/>
          </a:prstGeom>
        </p:spPr>
      </p:pic>
      <p:pic>
        <p:nvPicPr>
          <p:cNvPr id="13" name="Picture 12" descr="Screen Shot 2015-10-27 at 1.48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53" y="1186184"/>
            <a:ext cx="2275210" cy="4732755"/>
          </a:xfrm>
          <a:prstGeom prst="rect">
            <a:avLst/>
          </a:prstGeom>
        </p:spPr>
      </p:pic>
      <p:pic>
        <p:nvPicPr>
          <p:cNvPr id="14" name="Picture 13" descr="Screen Shot 2015-10-27 at 1.49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62" y="1186184"/>
            <a:ext cx="2282137" cy="47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935" y="371431"/>
            <a:ext cx="64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Ferrier-</a:t>
            </a:r>
            <a:r>
              <a:rPr lang="en-US" dirty="0" err="1" smtClean="0"/>
              <a:t>Aligo</a:t>
            </a:r>
            <a:r>
              <a:rPr lang="en-US" dirty="0" smtClean="0"/>
              <a:t> 6 min output QCLOUD Level 17 ICLOUD=3 BUG FIX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469" y="740763"/>
            <a:ext cx="9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T=6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410" y="732979"/>
            <a:ext cx="12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T=12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6519" y="735302"/>
            <a:ext cx="1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T=18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3303" y="712177"/>
            <a:ext cx="12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T=24 min</a:t>
            </a:r>
            <a:endParaRPr lang="en-US" dirty="0"/>
          </a:p>
        </p:txBody>
      </p:sp>
      <p:pic>
        <p:nvPicPr>
          <p:cNvPr id="4" name="Picture 3" descr="Screen Shot 2015-10-28 at 9.4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186"/>
            <a:ext cx="2294908" cy="4732752"/>
          </a:xfrm>
          <a:prstGeom prst="rect">
            <a:avLst/>
          </a:prstGeom>
        </p:spPr>
      </p:pic>
      <p:pic>
        <p:nvPicPr>
          <p:cNvPr id="5" name="Picture 4" descr="Screen Shot 2015-10-28 at 9.42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09" y="1186186"/>
            <a:ext cx="2290811" cy="4732752"/>
          </a:xfrm>
          <a:prstGeom prst="rect">
            <a:avLst/>
          </a:prstGeom>
        </p:spPr>
      </p:pic>
      <p:pic>
        <p:nvPicPr>
          <p:cNvPr id="6" name="Picture 5" descr="Screen Shot 2015-10-28 at 9.4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57" y="1186186"/>
            <a:ext cx="2279027" cy="4732752"/>
          </a:xfrm>
          <a:prstGeom prst="rect">
            <a:avLst/>
          </a:prstGeom>
        </p:spPr>
      </p:pic>
      <p:pic>
        <p:nvPicPr>
          <p:cNvPr id="7" name="Picture 6" descr="Screen Shot 2015-10-28 at 9.43.3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00" y="1186187"/>
            <a:ext cx="2243499" cy="47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935" y="371431"/>
            <a:ext cx="60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Thompson 6 min output QCLOUD Level 17 ICLOUD=3 BUG FIX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469" y="740763"/>
            <a:ext cx="9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T=6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410" y="732979"/>
            <a:ext cx="12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T=12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6519" y="735302"/>
            <a:ext cx="1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T=18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3303" y="712177"/>
            <a:ext cx="12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T=24 min</a:t>
            </a:r>
            <a:endParaRPr lang="en-US" dirty="0"/>
          </a:p>
        </p:txBody>
      </p:sp>
      <p:pic>
        <p:nvPicPr>
          <p:cNvPr id="2" name="Picture 1" descr="Screen Shot 2015-10-27 at 3.1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86"/>
            <a:ext cx="2278732" cy="4732752"/>
          </a:xfrm>
          <a:prstGeom prst="rect">
            <a:avLst/>
          </a:prstGeom>
        </p:spPr>
      </p:pic>
      <p:pic>
        <p:nvPicPr>
          <p:cNvPr id="12" name="Picture 11" descr="Screen Shot 2015-10-27 at 3.2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32" y="1186186"/>
            <a:ext cx="2271085" cy="4732752"/>
          </a:xfrm>
          <a:prstGeom prst="rect">
            <a:avLst/>
          </a:prstGeom>
        </p:spPr>
      </p:pic>
      <p:pic>
        <p:nvPicPr>
          <p:cNvPr id="13" name="Picture 12" descr="Screen Shot 2015-10-27 at 3.2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17" y="1186186"/>
            <a:ext cx="2295147" cy="4732752"/>
          </a:xfrm>
          <a:prstGeom prst="rect">
            <a:avLst/>
          </a:prstGeom>
        </p:spPr>
      </p:pic>
      <p:pic>
        <p:nvPicPr>
          <p:cNvPr id="14" name="Picture 13" descr="Screen Shot 2015-10-27 at 3.21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04" y="1186186"/>
            <a:ext cx="2283137" cy="47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219" y="371431"/>
            <a:ext cx="244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icloud</a:t>
            </a:r>
            <a:r>
              <a:rPr lang="en-US" dirty="0" smtClean="0"/>
              <a:t>=3 option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97" y="142595"/>
            <a:ext cx="6195503" cy="67154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76268" y="5606932"/>
            <a:ext cx="1237675" cy="40895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480" y="2159635"/>
            <a:ext cx="230001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calling fractional cloudiness scheme, grab a copy of the microphysics-only data values, because the actual Qc, Qi, and Qs will be modified internally by the Cal_CldFra3 subroutine.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9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loud3_B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28" y="0"/>
            <a:ext cx="55309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2203" y="371431"/>
            <a:ext cx="140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BUG FIX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012" y="3860010"/>
            <a:ext cx="2300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resetting back to microphysics-only values was not occurring with </a:t>
            </a:r>
            <a:r>
              <a:rPr lang="en-US" dirty="0" err="1" smtClean="0"/>
              <a:t>icloud</a:t>
            </a:r>
            <a:r>
              <a:rPr lang="en-US" dirty="0" smtClean="0"/>
              <a:t>=3 option (unless shallow cumulus scheme was also enabled)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8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336</Words>
  <Application>Microsoft Macintosh PowerPoint</Application>
  <PresentationFormat>On-screen Show (4:3)</PresentationFormat>
  <Paragraphs>46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Issues with ICLOUD3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Mrinal Biswas</dc:creator>
  <cp:lastModifiedBy>Greg Thompson</cp:lastModifiedBy>
  <cp:revision>25</cp:revision>
  <dcterms:created xsi:type="dcterms:W3CDTF">2015-10-27T19:28:44Z</dcterms:created>
  <dcterms:modified xsi:type="dcterms:W3CDTF">2015-10-29T18:49:07Z</dcterms:modified>
</cp:coreProperties>
</file>