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3"/>
  </p:notesMasterIdLst>
  <p:sldIdLst>
    <p:sldId id="256" r:id="rId2"/>
    <p:sldId id="258" r:id="rId3"/>
    <p:sldId id="278" r:id="rId4"/>
    <p:sldId id="262" r:id="rId5"/>
    <p:sldId id="259" r:id="rId6"/>
    <p:sldId id="265" r:id="rId7"/>
    <p:sldId id="266" r:id="rId8"/>
    <p:sldId id="264" r:id="rId9"/>
    <p:sldId id="277" r:id="rId10"/>
    <p:sldId id="267" r:id="rId11"/>
    <p:sldId id="271" r:id="rId12"/>
    <p:sldId id="273" r:id="rId13"/>
    <p:sldId id="270" r:id="rId14"/>
    <p:sldId id="274" r:id="rId15"/>
    <p:sldId id="268" r:id="rId16"/>
    <p:sldId id="276" r:id="rId17"/>
    <p:sldId id="315" r:id="rId18"/>
    <p:sldId id="279" r:id="rId19"/>
    <p:sldId id="257" r:id="rId20"/>
    <p:sldId id="280" r:id="rId21"/>
    <p:sldId id="281" r:id="rId22"/>
    <p:sldId id="282" r:id="rId23"/>
    <p:sldId id="284" r:id="rId24"/>
    <p:sldId id="285" r:id="rId25"/>
    <p:sldId id="287" r:id="rId26"/>
    <p:sldId id="288" r:id="rId27"/>
    <p:sldId id="289" r:id="rId28"/>
    <p:sldId id="290" r:id="rId29"/>
    <p:sldId id="291" r:id="rId30"/>
    <p:sldId id="292" r:id="rId31"/>
    <p:sldId id="293" r:id="rId32"/>
    <p:sldId id="295" r:id="rId33"/>
    <p:sldId id="296" r:id="rId34"/>
    <p:sldId id="298" r:id="rId35"/>
    <p:sldId id="297" r:id="rId36"/>
    <p:sldId id="299" r:id="rId37"/>
    <p:sldId id="301" r:id="rId38"/>
    <p:sldId id="300" r:id="rId39"/>
    <p:sldId id="303" r:id="rId40"/>
    <p:sldId id="304" r:id="rId41"/>
    <p:sldId id="305" r:id="rId42"/>
    <p:sldId id="302" r:id="rId43"/>
    <p:sldId id="308" r:id="rId44"/>
    <p:sldId id="306" r:id="rId45"/>
    <p:sldId id="307" r:id="rId46"/>
    <p:sldId id="310" r:id="rId47"/>
    <p:sldId id="309" r:id="rId48"/>
    <p:sldId id="311" r:id="rId49"/>
    <p:sldId id="312" r:id="rId50"/>
    <p:sldId id="313" r:id="rId51"/>
    <p:sldId id="31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6" autoAdjust="0"/>
    <p:restoredTop sz="94664" autoAdjust="0"/>
  </p:normalViewPr>
  <p:slideViewPr>
    <p:cSldViewPr snapToGrid="0" snapToObjects="1">
      <p:cViewPr>
        <p:scale>
          <a:sx n="100" d="100"/>
          <a:sy n="100" d="100"/>
        </p:scale>
        <p:origin x="-109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2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A328D-17A8-E849-9F0C-88076A13ACDF}" type="datetimeFigureOut">
              <a:rPr lang="en-US" smtClean="0"/>
              <a:t>10/7/14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D8F231-7E9C-FA42-9627-223525B9907F}" type="slidenum">
              <a:rPr lang="en-US" smtClean="0"/>
              <a:t>‹#›</a:t>
            </a:fld>
            <a:endParaRPr lang="en-US"/>
          </a:p>
        </p:txBody>
      </p:sp>
    </p:spTree>
    <p:extLst>
      <p:ext uri="{BB962C8B-B14F-4D97-AF65-F5344CB8AC3E}">
        <p14:creationId xmlns:p14="http://schemas.microsoft.com/office/powerpoint/2010/main" val="12618776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44D8A51-C9CA-4F44-91C2-045E983D29F2}" type="slidenum">
              <a:rPr lang="en-US"/>
              <a:pPr/>
              <a:t>2</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44D8A51-C9CA-4F44-91C2-045E983D29F2}" type="slidenum">
              <a:rPr lang="en-US"/>
              <a:pPr/>
              <a:t>19</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5617F-1020-4543-AB0E-1CFC608EC2EA}" type="slidenum">
              <a:rPr lang="en-US" smtClean="0"/>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5617F-1020-4543-AB0E-1CFC608EC2EA}"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5617F-1020-4543-AB0E-1CFC608EC2EA}"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4</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44D8A51-C9CA-4F44-91C2-045E983D29F2}" type="slidenum">
              <a:rPr lang="en-US"/>
              <a:pPr/>
              <a:t>5</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6</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7</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8</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10</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33091F-F144-2640-B7A2-2D71D00FA214}" type="slidenum">
              <a:rPr lang="en-US"/>
              <a:pPr/>
              <a:t>15</a:t>
            </a:fld>
            <a:endParaRPr lang="en-US"/>
          </a:p>
        </p:txBody>
      </p:sp>
      <p:sp>
        <p:nvSpPr>
          <p:cNvPr id="12226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2226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results from the second Nadine flight. Both images show dropsonde derived relative humidity and winds for lower (left image) and middle (right image) levels. Warmer colors indicate moist air while colder colors represent drier air. At low levels, the approximate boundary of Saharan air is indicated by the dark orange line. The image shows that Saharan air was located to the east and north of the rain bands within Nadine but did not extend into its inner-core region. At higher levels, very dry air was found encroaching on the storm on its western and southern sides and appeared to be impacting the storm's ability to intensify as a result of strong vertical wind shear.</a:t>
            </a:r>
            <a:endParaRPr lang="en-US" dirty="0"/>
          </a:p>
        </p:txBody>
      </p:sp>
      <p:sp>
        <p:nvSpPr>
          <p:cNvPr id="4" name="Slide Number Placeholder 3"/>
          <p:cNvSpPr>
            <a:spLocks noGrp="1"/>
          </p:cNvSpPr>
          <p:nvPr>
            <p:ph type="sldNum" sz="quarter" idx="10"/>
          </p:nvPr>
        </p:nvSpPr>
        <p:spPr/>
        <p:txBody>
          <a:bodyPr/>
          <a:lstStyle/>
          <a:p>
            <a:fld id="{96B4B2B1-45C2-BF4C-8270-95A556CE1926}" type="slidenum">
              <a:rPr lang="en-US" smtClean="0"/>
              <a:t>16</a:t>
            </a:fld>
            <a:endParaRPr lang="en-US"/>
          </a:p>
        </p:txBody>
      </p:sp>
    </p:spTree>
    <p:extLst>
      <p:ext uri="{BB962C8B-B14F-4D97-AF65-F5344CB8AC3E}">
        <p14:creationId xmlns:p14="http://schemas.microsoft.com/office/powerpoint/2010/main" val="139907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76396-5118-DA4D-8E67-E044B9822B80}"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E1B0-A3DB-6B44-B7A0-DA47A7C3B03D}"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371600"/>
            <a:ext cx="39624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7C0B5CCA-3649-074B-B478-C84B5E03528C}" type="slidenum">
              <a:rPr lang="en-US"/>
              <a:pPr/>
              <a:t>‹#›</a:t>
            </a:fld>
            <a:endParaRPr lang="en-US"/>
          </a:p>
        </p:txBody>
      </p:sp>
    </p:spTree>
    <p:extLst>
      <p:ext uri="{BB962C8B-B14F-4D97-AF65-F5344CB8AC3E}">
        <p14:creationId xmlns:p14="http://schemas.microsoft.com/office/powerpoint/2010/main" val="242035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776396-5118-DA4D-8E67-E044B9822B80}" type="datetimeFigureOut">
              <a:rPr lang="en-US" smtClean="0"/>
              <a:t>10/7/14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3776396-5118-DA4D-8E67-E044B9822B80}"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3776396-5118-DA4D-8E67-E044B9822B80}" type="datetimeFigureOut">
              <a:rPr lang="en-US" smtClean="0"/>
              <a:t>10/7/14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3776396-5118-DA4D-8E67-E044B9822B80}" type="datetimeFigureOut">
              <a:rPr lang="en-US" smtClean="0"/>
              <a:t>10/7/14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776396-5118-DA4D-8E67-E044B9822B80}" type="datetimeFigureOut">
              <a:rPr lang="en-US" smtClean="0"/>
              <a:t>10/7/14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776396-5118-DA4D-8E67-E044B9822B80}" type="datetimeFigureOut">
              <a:rPr lang="en-US" smtClean="0"/>
              <a:t>10/7/14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BEE1B0-A3DB-6B44-B7A0-DA47A7C3B03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A3776396-5118-DA4D-8E67-E044B9822B80}" type="datetimeFigureOut">
              <a:rPr lang="en-US" smtClean="0"/>
              <a:t>10/7/14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FBEE1B0-A3DB-6B44-B7A0-DA47A7C3B0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image" Target="../media/image31.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1207" y="2539509"/>
            <a:ext cx="6664480" cy="1470025"/>
          </a:xfrm>
        </p:spPr>
        <p:txBody>
          <a:bodyPr>
            <a:noAutofit/>
          </a:bodyPr>
          <a:lstStyle/>
          <a:p>
            <a:r>
              <a:rPr lang="en-US" sz="3800" dirty="0"/>
              <a:t>Challenges and Benefits of Assimilating Global-Hawk-based </a:t>
            </a:r>
            <a:r>
              <a:rPr lang="en-US" sz="3800" dirty="0" smtClean="0"/>
              <a:t>Data </a:t>
            </a:r>
            <a:r>
              <a:rPr lang="en-US" sz="3800" dirty="0"/>
              <a:t>from Tropical Cyclones</a:t>
            </a:r>
          </a:p>
        </p:txBody>
      </p:sp>
      <p:sp>
        <p:nvSpPr>
          <p:cNvPr id="3" name="Subtitle 2"/>
          <p:cNvSpPr>
            <a:spLocks noGrp="1"/>
          </p:cNvSpPr>
          <p:nvPr>
            <p:ph type="subTitle" idx="1"/>
          </p:nvPr>
        </p:nvSpPr>
        <p:spPr>
          <a:xfrm>
            <a:off x="1311687" y="4674769"/>
            <a:ext cx="6498159" cy="916641"/>
          </a:xfrm>
        </p:spPr>
        <p:txBody>
          <a:bodyPr>
            <a:noAutofit/>
          </a:bodyPr>
          <a:lstStyle/>
          <a:p>
            <a:r>
              <a:rPr lang="en-US" sz="2400" dirty="0" smtClean="0"/>
              <a:t>Jason Sippel</a:t>
            </a:r>
            <a:br>
              <a:rPr lang="en-US" sz="2400" dirty="0" smtClean="0"/>
            </a:br>
            <a:endParaRPr lang="en-US" sz="2400" dirty="0" smtClean="0"/>
          </a:p>
          <a:p>
            <a:r>
              <a:rPr lang="en-US" sz="2400" dirty="0" smtClean="0"/>
              <a:t>NASA GSFC / GESTAR / MSU</a:t>
            </a:r>
            <a:endParaRPr lang="en-US" sz="2400" dirty="0"/>
          </a:p>
        </p:txBody>
      </p:sp>
    </p:spTree>
    <p:extLst>
      <p:ext uri="{BB962C8B-B14F-4D97-AF65-F5344CB8AC3E}">
        <p14:creationId xmlns:p14="http://schemas.microsoft.com/office/powerpoint/2010/main" val="11008122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46" name="Text Box 14"/>
          <p:cNvSpPr txBox="1">
            <a:spLocks noChangeArrowheads="1"/>
          </p:cNvSpPr>
          <p:nvPr/>
        </p:nvSpPr>
        <p:spPr bwMode="auto">
          <a:xfrm>
            <a:off x="3810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pic>
        <p:nvPicPr>
          <p:cNvPr id="7" name="Picture 6"/>
          <p:cNvPicPr>
            <a:picLocks noChangeAspect="1"/>
          </p:cNvPicPr>
          <p:nvPr/>
        </p:nvPicPr>
        <p:blipFill>
          <a:blip r:embed="rId3"/>
          <a:stretch>
            <a:fillRect/>
          </a:stretch>
        </p:blipFill>
        <p:spPr>
          <a:xfrm>
            <a:off x="797112" y="266527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949512" y="268051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101924" y="26957595"/>
            <a:ext cx="615378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a:stretch>
            <a:fillRect/>
          </a:stretch>
        </p:blipFill>
        <p:spPr>
          <a:xfrm>
            <a:off x="1101912" y="269575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 Placeholder 8"/>
          <p:cNvSpPr txBox="1">
            <a:spLocks/>
          </p:cNvSpPr>
          <p:nvPr/>
        </p:nvSpPr>
        <p:spPr>
          <a:xfrm>
            <a:off x="685799" y="1371600"/>
            <a:ext cx="4198057" cy="2891736"/>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200" dirty="0" smtClean="0"/>
              <a:t>Goal: </a:t>
            </a:r>
            <a:r>
              <a:rPr lang="en-US" sz="2000" dirty="0" smtClean="0"/>
              <a:t>Better understand </a:t>
            </a:r>
            <a:r>
              <a:rPr lang="en-US" sz="2000" dirty="0" smtClean="0"/>
              <a:t>TC </a:t>
            </a:r>
            <a:r>
              <a:rPr lang="en-US" sz="2000" dirty="0" smtClean="0"/>
              <a:t>formation and intensity change</a:t>
            </a:r>
          </a:p>
          <a:p>
            <a:r>
              <a:rPr lang="en-US" sz="2000" dirty="0" smtClean="0"/>
              <a:t>Focus: Use ‘Environmental’ and ‘Over-Storm</a:t>
            </a:r>
            <a:r>
              <a:rPr lang="en-US" sz="2000" dirty="0"/>
              <a:t>’</a:t>
            </a:r>
            <a:r>
              <a:rPr lang="en-US" sz="2000" dirty="0" smtClean="0"/>
              <a:t> Global Hawks with new instruments flying from US East Coast</a:t>
            </a:r>
            <a:endParaRPr lang="en-US" dirty="0" smtClean="0"/>
          </a:p>
          <a:p>
            <a:endParaRPr lang="en-US" dirty="0" smtClean="0"/>
          </a:p>
        </p:txBody>
      </p:sp>
      <p:pic>
        <p:nvPicPr>
          <p:cNvPr id="2" name="Picture 1"/>
          <p:cNvPicPr>
            <a:picLocks noChangeAspect="1"/>
          </p:cNvPicPr>
          <p:nvPr/>
        </p:nvPicPr>
        <p:blipFill>
          <a:blip r:embed="rId4"/>
          <a:stretch>
            <a:fillRect/>
          </a:stretch>
        </p:blipFill>
        <p:spPr>
          <a:xfrm>
            <a:off x="1601207" y="4157510"/>
            <a:ext cx="2284704" cy="2354868"/>
          </a:xfrm>
          <a:prstGeom prst="rect">
            <a:avLst/>
          </a:prstGeom>
          <a:ln w="12700" cmpd="sng">
            <a:solidFill>
              <a:schemeClr val="tx1"/>
            </a:solidFill>
          </a:ln>
          <a:effectLst>
            <a:outerShdw blurRad="381000" dist="38100" dir="2700000" sx="102000" sy="102000" algn="tl" rotWithShape="0">
              <a:srgbClr val="000000">
                <a:alpha val="43000"/>
              </a:srgbClr>
            </a:outerShdw>
          </a:effectLst>
        </p:spPr>
      </p:pic>
      <p:grpSp>
        <p:nvGrpSpPr>
          <p:cNvPr id="16" name="Group 15"/>
          <p:cNvGrpSpPr/>
          <p:nvPr/>
        </p:nvGrpSpPr>
        <p:grpSpPr>
          <a:xfrm>
            <a:off x="4762491" y="1472206"/>
            <a:ext cx="3965438" cy="3401972"/>
            <a:chOff x="4897400" y="1929527"/>
            <a:chExt cx="3996722" cy="3428811"/>
          </a:xfrm>
          <a:effectLst>
            <a:outerShdw blurRad="381000" dist="38100" dir="2700000" sx="102000" sy="102000" algn="tl" rotWithShape="0">
              <a:srgbClr val="000000">
                <a:alpha val="43000"/>
              </a:srgbClr>
            </a:outerShdw>
          </a:effectLst>
        </p:grpSpPr>
        <p:pic>
          <p:nvPicPr>
            <p:cNvPr id="17" name="Picture 16" descr="HS3003.png"/>
            <p:cNvPicPr>
              <a:picLocks noChangeAspect="1"/>
            </p:cNvPicPr>
            <p:nvPr/>
          </p:nvPicPr>
          <p:blipFill>
            <a:blip r:embed="rId5"/>
            <a:stretch>
              <a:fillRect/>
            </a:stretch>
          </p:blipFill>
          <p:spPr>
            <a:xfrm>
              <a:off x="4897400" y="1929527"/>
              <a:ext cx="3996722" cy="3428811"/>
            </a:xfrm>
            <a:prstGeom prst="rect">
              <a:avLst/>
            </a:prstGeom>
            <a:solidFill>
              <a:srgbClr val="FFFFFF">
                <a:shade val="85000"/>
              </a:srgbClr>
            </a:solidFill>
            <a:ln w="12700" cap="sq">
              <a:solidFill>
                <a:schemeClr val="tx1"/>
              </a:solidFill>
              <a:miter lim="800000"/>
            </a:ln>
            <a:effectLst>
              <a:outerShdw blurRad="50800" dist="38100" dir="2700000" algn="br">
                <a:srgbClr val="000000">
                  <a:alpha val="43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7174069" y="2887507"/>
              <a:ext cx="788858" cy="531477"/>
            </a:xfrm>
            <a:prstGeom prst="rect">
              <a:avLst/>
            </a:prstGeom>
            <a:solidFill>
              <a:schemeClr val="bg1"/>
            </a:solidFill>
            <a:ln w="12700">
              <a:solidFill>
                <a:schemeClr val="tx1"/>
              </a:solidFill>
            </a:ln>
          </p:spPr>
          <p:txBody>
            <a:bodyPr wrap="square" rtlCol="0">
              <a:spAutoFit/>
            </a:bodyPr>
            <a:lstStyle/>
            <a:p>
              <a:r>
                <a:rPr lang="en-US" sz="1200" dirty="0" smtClean="0">
                  <a:solidFill>
                    <a:schemeClr val="accent2"/>
                  </a:solidFill>
                </a:rPr>
                <a:t>16 </a:t>
              </a:r>
              <a:r>
                <a:rPr lang="en-US" sz="1200" dirty="0" err="1" smtClean="0">
                  <a:solidFill>
                    <a:schemeClr val="accent2"/>
                  </a:solidFill>
                </a:rPr>
                <a:t>h</a:t>
              </a:r>
              <a:r>
                <a:rPr lang="en-US" sz="1200" dirty="0" smtClean="0">
                  <a:solidFill>
                    <a:schemeClr val="accent2"/>
                  </a:solidFill>
                </a:rPr>
                <a:t> </a:t>
              </a:r>
            </a:p>
            <a:p>
              <a:r>
                <a:rPr lang="en-US" sz="1200" dirty="0" smtClean="0">
                  <a:solidFill>
                    <a:schemeClr val="accent2"/>
                  </a:solidFill>
                </a:rPr>
                <a:t>loiter</a:t>
              </a:r>
              <a:endParaRPr lang="en-US" sz="1200" dirty="0">
                <a:solidFill>
                  <a:schemeClr val="accent2"/>
                </a:solidFill>
              </a:endParaRPr>
            </a:p>
          </p:txBody>
        </p:sp>
        <p:sp>
          <p:nvSpPr>
            <p:cNvPr id="21" name="TextBox 20"/>
            <p:cNvSpPr txBox="1"/>
            <p:nvPr/>
          </p:nvSpPr>
          <p:spPr>
            <a:xfrm>
              <a:off x="8111565" y="2887507"/>
              <a:ext cx="726815" cy="567293"/>
            </a:xfrm>
            <a:prstGeom prst="rect">
              <a:avLst/>
            </a:prstGeom>
            <a:solidFill>
              <a:schemeClr val="bg1"/>
            </a:solidFill>
            <a:ln w="12700">
              <a:solidFill>
                <a:schemeClr val="tx1"/>
              </a:solidFill>
            </a:ln>
          </p:spPr>
          <p:txBody>
            <a:bodyPr wrap="square" rtlCol="0">
              <a:spAutoFit/>
            </a:bodyPr>
            <a:lstStyle/>
            <a:p>
              <a:r>
                <a:rPr lang="en-US" sz="1200" dirty="0" smtClean="0">
                  <a:solidFill>
                    <a:schemeClr val="accent2"/>
                  </a:solidFill>
                </a:rPr>
                <a:t>6 h </a:t>
              </a:r>
              <a:br>
                <a:rPr lang="en-US" sz="1200" dirty="0" smtClean="0">
                  <a:solidFill>
                    <a:schemeClr val="accent2"/>
                  </a:solidFill>
                </a:rPr>
              </a:br>
              <a:r>
                <a:rPr lang="en-US" sz="1200" dirty="0" smtClean="0">
                  <a:solidFill>
                    <a:schemeClr val="accent2"/>
                  </a:solidFill>
                </a:rPr>
                <a:t>loiter</a:t>
              </a:r>
              <a:endParaRPr lang="en-US" sz="1200" dirty="0">
                <a:solidFill>
                  <a:schemeClr val="accent2"/>
                </a:solidFill>
              </a:endParaRPr>
            </a:p>
          </p:txBody>
        </p:sp>
      </p:grpSp>
      <p:sp>
        <p:nvSpPr>
          <p:cNvPr id="22" name="TextBox 21"/>
          <p:cNvSpPr txBox="1"/>
          <p:nvPr/>
        </p:nvSpPr>
        <p:spPr>
          <a:xfrm>
            <a:off x="4762491" y="5135875"/>
            <a:ext cx="4194778" cy="646331"/>
          </a:xfrm>
          <a:prstGeom prst="rect">
            <a:avLst/>
          </a:prstGeom>
          <a:noFill/>
        </p:spPr>
        <p:txBody>
          <a:bodyPr wrap="square" rtlCol="0">
            <a:spAutoFit/>
          </a:bodyPr>
          <a:lstStyle/>
          <a:p>
            <a:r>
              <a:rPr lang="en-US" dirty="0" smtClean="0">
                <a:solidFill>
                  <a:srgbClr val="595959"/>
                </a:solidFill>
              </a:rPr>
              <a:t>Genesis locations </a:t>
            </a:r>
            <a:r>
              <a:rPr lang="en-US" dirty="0" smtClean="0">
                <a:solidFill>
                  <a:srgbClr val="595959"/>
                </a:solidFill>
              </a:rPr>
              <a:t>and </a:t>
            </a:r>
            <a:r>
              <a:rPr lang="en-US" dirty="0">
                <a:solidFill>
                  <a:srgbClr val="595959"/>
                </a:solidFill>
              </a:rPr>
              <a:t>r</a:t>
            </a:r>
            <a:r>
              <a:rPr lang="en-US" dirty="0" smtClean="0">
                <a:solidFill>
                  <a:srgbClr val="595959"/>
                </a:solidFill>
              </a:rPr>
              <a:t>ange rings </a:t>
            </a:r>
            <a:r>
              <a:rPr lang="en-US" dirty="0" smtClean="0">
                <a:solidFill>
                  <a:srgbClr val="595959"/>
                </a:solidFill>
              </a:rPr>
              <a:t>(assuming </a:t>
            </a:r>
            <a:r>
              <a:rPr lang="en-US" dirty="0" smtClean="0">
                <a:solidFill>
                  <a:srgbClr val="595959"/>
                </a:solidFill>
              </a:rPr>
              <a:t>26-h </a:t>
            </a:r>
            <a:r>
              <a:rPr lang="en-US" dirty="0" smtClean="0">
                <a:solidFill>
                  <a:srgbClr val="595959"/>
                </a:solidFill>
              </a:rPr>
              <a:t>flights)</a:t>
            </a:r>
            <a:endParaRPr lang="en-US" dirty="0">
              <a:solidFill>
                <a:srgbClr val="595959"/>
              </a:solidFill>
            </a:endParaRPr>
          </a:p>
        </p:txBody>
      </p:sp>
    </p:spTree>
    <p:extLst>
      <p:ext uri="{BB962C8B-B14F-4D97-AF65-F5344CB8AC3E}">
        <p14:creationId xmlns:p14="http://schemas.microsoft.com/office/powerpoint/2010/main" val="3817040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2780" y="4825260"/>
            <a:ext cx="2413067" cy="1701859"/>
          </a:xfrm>
          <a:prstGeom prst="rect">
            <a:avLst/>
          </a:prstGeom>
          <a:noFill/>
        </p:spPr>
        <p:txBody>
          <a:bodyPr wrap="square" lIns="24241" tIns="12120" rIns="24241" bIns="12120" rtlCol="0">
            <a:spAutoFit/>
          </a:bodyPr>
          <a:lstStyle/>
          <a:p>
            <a:r>
              <a:rPr lang="en-US" sz="1400" b="1" dirty="0">
                <a:solidFill>
                  <a:prstClr val="black"/>
                </a:solidFill>
                <a:latin typeface="HelveticaNeueLT Pro 85 Hv" pitchFamily="34" charset="0"/>
              </a:rPr>
              <a:t>Airborne Vertical Atmospheric Profiling System (AVAPS)</a:t>
            </a:r>
          </a:p>
          <a:p>
            <a:endParaRPr lang="en-US" sz="1100" dirty="0">
              <a:solidFill>
                <a:prstClr val="black"/>
              </a:solidFill>
              <a:latin typeface="HelveticaNeueLT Pro 55 Roman" pitchFamily="34" charset="0"/>
              <a:cs typeface="Arial"/>
            </a:endParaRPr>
          </a:p>
          <a:p>
            <a:r>
              <a:rPr lang="en-US" sz="1400" dirty="0">
                <a:solidFill>
                  <a:prstClr val="black"/>
                </a:solidFill>
                <a:latin typeface="HelveticaNeueLT Pro 75 Bd" pitchFamily="34" charset="0"/>
                <a:cs typeface="Arial"/>
              </a:rPr>
              <a:t>Measurements</a:t>
            </a:r>
            <a:r>
              <a:rPr lang="en-US" sz="1400" dirty="0" smtClean="0">
                <a:solidFill>
                  <a:prstClr val="black"/>
                </a:solidFill>
                <a:latin typeface="HelveticaNeueLT Pro 75 Bd" pitchFamily="34" charset="0"/>
                <a:cs typeface="Arial"/>
              </a:rPr>
              <a:t>: Up to 89 dropsondes measuring </a:t>
            </a:r>
            <a:r>
              <a:rPr lang="en-US" sz="1400" dirty="0">
                <a:solidFill>
                  <a:prstClr val="black"/>
                </a:solidFill>
                <a:latin typeface="HelveticaNeueLT Pro 55 Roman" pitchFamily="34" charset="0"/>
                <a:cs typeface="Arial"/>
              </a:rPr>
              <a:t>t</a:t>
            </a:r>
            <a:r>
              <a:rPr lang="en-US" sz="1400" dirty="0" smtClean="0">
                <a:solidFill>
                  <a:prstClr val="black"/>
                </a:solidFill>
                <a:latin typeface="HelveticaNeueLT Pro 55 Roman" pitchFamily="34" charset="0"/>
                <a:cs typeface="Arial"/>
              </a:rPr>
              <a:t>emperature</a:t>
            </a:r>
            <a:r>
              <a:rPr lang="en-US" sz="1400" dirty="0">
                <a:solidFill>
                  <a:prstClr val="black"/>
                </a:solidFill>
                <a:latin typeface="HelveticaNeueLT Pro 55 Roman" pitchFamily="34" charset="0"/>
                <a:cs typeface="Arial"/>
              </a:rPr>
              <a:t>, p</a:t>
            </a:r>
            <a:r>
              <a:rPr lang="en-US" sz="1400" dirty="0" smtClean="0">
                <a:solidFill>
                  <a:prstClr val="black"/>
                </a:solidFill>
                <a:latin typeface="HelveticaNeueLT Pro 55 Roman" pitchFamily="34" charset="0"/>
                <a:cs typeface="Arial"/>
              </a:rPr>
              <a:t>ressure</a:t>
            </a:r>
            <a:r>
              <a:rPr lang="en-US" sz="1400" dirty="0">
                <a:solidFill>
                  <a:prstClr val="black"/>
                </a:solidFill>
                <a:latin typeface="HelveticaNeueLT Pro 55 Roman" pitchFamily="34" charset="0"/>
                <a:cs typeface="Arial"/>
              </a:rPr>
              <a:t>, wind, </a:t>
            </a:r>
            <a:r>
              <a:rPr lang="en-US" sz="1400" dirty="0" smtClean="0">
                <a:solidFill>
                  <a:prstClr val="black"/>
                </a:solidFill>
                <a:latin typeface="HelveticaNeueLT Pro 55 Roman" pitchFamily="34" charset="0"/>
                <a:cs typeface="Arial"/>
              </a:rPr>
              <a:t> and humidity.</a:t>
            </a:r>
            <a:endParaRPr lang="en-US" sz="1100" dirty="0">
              <a:solidFill>
                <a:prstClr val="black"/>
              </a:solidFill>
              <a:latin typeface="Arial"/>
              <a:cs typeface="Arial"/>
            </a:endParaRPr>
          </a:p>
        </p:txBody>
      </p:sp>
      <p:sp>
        <p:nvSpPr>
          <p:cNvPr id="8" name="TextBox 7"/>
          <p:cNvSpPr txBox="1"/>
          <p:nvPr/>
        </p:nvSpPr>
        <p:spPr>
          <a:xfrm>
            <a:off x="3529526" y="4583372"/>
            <a:ext cx="2344208" cy="1532582"/>
          </a:xfrm>
          <a:prstGeom prst="rect">
            <a:avLst/>
          </a:prstGeom>
          <a:noFill/>
        </p:spPr>
        <p:txBody>
          <a:bodyPr wrap="square" lIns="24241" tIns="12120" rIns="24241" bIns="12120" rtlCol="0">
            <a:spAutoFit/>
          </a:bodyPr>
          <a:lstStyle/>
          <a:p>
            <a:endParaRPr lang="en-US" sz="1400" dirty="0" smtClean="0">
              <a:solidFill>
                <a:prstClr val="black"/>
              </a:solidFill>
              <a:latin typeface="HelveticaNeueLT Pro 75 Bd" pitchFamily="34" charset="0"/>
              <a:cs typeface="Arial"/>
            </a:endParaRPr>
          </a:p>
          <a:p>
            <a:r>
              <a:rPr lang="en-US" sz="1400" b="1" dirty="0">
                <a:solidFill>
                  <a:prstClr val="black"/>
                </a:solidFill>
                <a:latin typeface="HelveticaNeueLT Pro 85 Hv" pitchFamily="34" charset="0"/>
              </a:rPr>
              <a:t>Scanning High Resolution Infrared Sounder (S-HIS)</a:t>
            </a:r>
          </a:p>
          <a:p>
            <a:endParaRPr lang="en-US" sz="1400" dirty="0">
              <a:solidFill>
                <a:prstClr val="black"/>
              </a:solidFill>
              <a:latin typeface="HelveticaNeueLT Pro 75 Bd" pitchFamily="34" charset="0"/>
              <a:cs typeface="Arial"/>
            </a:endParaRPr>
          </a:p>
          <a:p>
            <a:r>
              <a:rPr lang="en-US" sz="1400" dirty="0" smtClean="0">
                <a:solidFill>
                  <a:prstClr val="black"/>
                </a:solidFill>
                <a:latin typeface="HelveticaNeueLT Pro 75 Bd" pitchFamily="34" charset="0"/>
                <a:cs typeface="Arial"/>
              </a:rPr>
              <a:t>Measurements</a:t>
            </a:r>
            <a:r>
              <a:rPr lang="en-US" sz="1400" dirty="0">
                <a:solidFill>
                  <a:prstClr val="black"/>
                </a:solidFill>
                <a:latin typeface="HelveticaNeueLT Pro 75 Bd" pitchFamily="34" charset="0"/>
                <a:cs typeface="Arial"/>
              </a:rPr>
              <a:t>: </a:t>
            </a:r>
            <a:r>
              <a:rPr lang="en-US" sz="1400" dirty="0" smtClean="0">
                <a:solidFill>
                  <a:prstClr val="black"/>
                </a:solidFill>
                <a:latin typeface="HelveticaNeueLT Pro 75 Bd" pitchFamily="34" charset="0"/>
                <a:cs typeface="Arial"/>
              </a:rPr>
              <a:t>Microwave </a:t>
            </a:r>
            <a:r>
              <a:rPr lang="en-US" sz="1400" dirty="0">
                <a:solidFill>
                  <a:prstClr val="black"/>
                </a:solidFill>
                <a:latin typeface="HelveticaNeueLT Pro 55 Roman" pitchFamily="34" charset="0"/>
                <a:cs typeface="Arial"/>
              </a:rPr>
              <a:t>r</a:t>
            </a:r>
            <a:r>
              <a:rPr lang="en-US" sz="1400" dirty="0" smtClean="0">
                <a:solidFill>
                  <a:prstClr val="black"/>
                </a:solidFill>
                <a:latin typeface="HelveticaNeueLT Pro 55 Roman" pitchFamily="34" charset="0"/>
                <a:cs typeface="Arial"/>
              </a:rPr>
              <a:t>etrieval of </a:t>
            </a:r>
            <a:r>
              <a:rPr lang="en-US" sz="1400" dirty="0">
                <a:solidFill>
                  <a:prstClr val="black"/>
                </a:solidFill>
                <a:latin typeface="HelveticaNeueLT Pro 55 Roman" pitchFamily="34" charset="0"/>
                <a:cs typeface="Arial"/>
              </a:rPr>
              <a:t>t</a:t>
            </a:r>
            <a:r>
              <a:rPr lang="en-US" sz="1400" dirty="0" smtClean="0">
                <a:solidFill>
                  <a:prstClr val="black"/>
                </a:solidFill>
                <a:latin typeface="HelveticaNeueLT Pro 55 Roman" pitchFamily="34" charset="0"/>
                <a:cs typeface="Arial"/>
              </a:rPr>
              <a:t>emperature</a:t>
            </a:r>
            <a:r>
              <a:rPr lang="en-US" sz="1400" dirty="0">
                <a:solidFill>
                  <a:prstClr val="black"/>
                </a:solidFill>
                <a:latin typeface="HelveticaNeueLT Pro 55 Roman" pitchFamily="34" charset="0"/>
                <a:cs typeface="Arial"/>
              </a:rPr>
              <a:t>, water vapor vertical profiles</a:t>
            </a:r>
          </a:p>
        </p:txBody>
      </p:sp>
      <p:sp>
        <p:nvSpPr>
          <p:cNvPr id="22" name="TextBox 21"/>
          <p:cNvSpPr txBox="1"/>
          <p:nvPr/>
        </p:nvSpPr>
        <p:spPr>
          <a:xfrm>
            <a:off x="6410911" y="4810142"/>
            <a:ext cx="2049011" cy="1101695"/>
          </a:xfrm>
          <a:prstGeom prst="rect">
            <a:avLst/>
          </a:prstGeom>
          <a:noFill/>
        </p:spPr>
        <p:txBody>
          <a:bodyPr wrap="square" lIns="24241" tIns="12120" rIns="24241" bIns="12120" rtlCol="0">
            <a:spAutoFit/>
          </a:bodyPr>
          <a:lstStyle/>
          <a:p>
            <a:r>
              <a:rPr lang="en-US" sz="1400" b="1" dirty="0">
                <a:solidFill>
                  <a:prstClr val="black"/>
                </a:solidFill>
                <a:latin typeface="HelveticaNeueLT Pro 85 Hv" pitchFamily="34" charset="0"/>
              </a:rPr>
              <a:t>Cloud Physics </a:t>
            </a:r>
            <a:r>
              <a:rPr lang="en-US" sz="1400" b="1" dirty="0" err="1">
                <a:solidFill>
                  <a:prstClr val="black"/>
                </a:solidFill>
                <a:latin typeface="HelveticaNeueLT Pro 85 Hv" pitchFamily="34" charset="0"/>
              </a:rPr>
              <a:t>Lidar</a:t>
            </a:r>
            <a:r>
              <a:rPr lang="en-US" sz="1400" b="1" dirty="0">
                <a:solidFill>
                  <a:prstClr val="black"/>
                </a:solidFill>
                <a:latin typeface="HelveticaNeueLT Pro 85 Hv" pitchFamily="34" charset="0"/>
              </a:rPr>
              <a:t> (CPL</a:t>
            </a:r>
            <a:r>
              <a:rPr lang="en-US" sz="1400" b="1" dirty="0" smtClean="0">
                <a:solidFill>
                  <a:prstClr val="black"/>
                </a:solidFill>
                <a:latin typeface="HelveticaNeueLT Pro 85 Hv" pitchFamily="34" charset="0"/>
              </a:rPr>
              <a:t>)</a:t>
            </a:r>
            <a:endParaRPr lang="en-US" sz="1400" dirty="0" smtClean="0">
              <a:solidFill>
                <a:prstClr val="black"/>
              </a:solidFill>
              <a:latin typeface="HelveticaNeueLT Pro 75 Bd" pitchFamily="34" charset="0"/>
              <a:cs typeface="Arial"/>
            </a:endParaRPr>
          </a:p>
          <a:p>
            <a:endParaRPr lang="en-US" sz="1400" dirty="0" smtClean="0">
              <a:solidFill>
                <a:prstClr val="black"/>
              </a:solidFill>
              <a:latin typeface="HelveticaNeueLT Pro 75 Bd" pitchFamily="34" charset="0"/>
              <a:cs typeface="Arial"/>
            </a:endParaRPr>
          </a:p>
          <a:p>
            <a:r>
              <a:rPr lang="en-US" sz="1400" dirty="0" smtClean="0">
                <a:solidFill>
                  <a:prstClr val="black"/>
                </a:solidFill>
                <a:latin typeface="HelveticaNeueLT Pro 75 Bd" pitchFamily="34" charset="0"/>
                <a:cs typeface="Arial"/>
              </a:rPr>
              <a:t>Measurements</a:t>
            </a:r>
            <a:r>
              <a:rPr lang="en-US" sz="1400" dirty="0">
                <a:solidFill>
                  <a:prstClr val="black"/>
                </a:solidFill>
                <a:latin typeface="HelveticaNeueLT Pro 75 Bd" pitchFamily="34" charset="0"/>
                <a:cs typeface="Arial"/>
              </a:rPr>
              <a:t>: </a:t>
            </a:r>
            <a:r>
              <a:rPr lang="en-US" sz="1400" dirty="0">
                <a:solidFill>
                  <a:prstClr val="black"/>
                </a:solidFill>
                <a:latin typeface="HelveticaNeueLT Pro 55 Roman" pitchFamily="34" charset="0"/>
                <a:cs typeface="Arial"/>
              </a:rPr>
              <a:t>Cloud structure and depth</a:t>
            </a:r>
          </a:p>
        </p:txBody>
      </p:sp>
      <p:cxnSp>
        <p:nvCxnSpPr>
          <p:cNvPr id="24" name="Straight Connector 23"/>
          <p:cNvCxnSpPr/>
          <p:nvPr/>
        </p:nvCxnSpPr>
        <p:spPr>
          <a:xfrm>
            <a:off x="3336567" y="2313089"/>
            <a:ext cx="0" cy="4006327"/>
          </a:xfrm>
          <a:prstGeom prst="line">
            <a:avLst/>
          </a:prstGeom>
          <a:ln w="127000" cmpd="tri"/>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70294" y="2313089"/>
            <a:ext cx="83570" cy="4006327"/>
          </a:xfrm>
          <a:prstGeom prst="line">
            <a:avLst/>
          </a:prstGeom>
          <a:ln w="127000" cmpd="tri"/>
        </p:spPr>
        <p:style>
          <a:lnRef idx="2">
            <a:schemeClr val="accent1"/>
          </a:lnRef>
          <a:fillRef idx="0">
            <a:schemeClr val="accent1"/>
          </a:fillRef>
          <a:effectRef idx="1">
            <a:schemeClr val="accent1"/>
          </a:effectRef>
          <a:fontRef idx="minor">
            <a:schemeClr val="tx1"/>
          </a:fontRef>
        </p:style>
      </p:cxnSp>
      <p:pic>
        <p:nvPicPr>
          <p:cNvPr id="26" name="Picture 25" descr="AVAPS_Transpare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11252" y="2560645"/>
            <a:ext cx="1568107" cy="2169830"/>
          </a:xfrm>
          <a:prstGeom prst="rect">
            <a:avLst/>
          </a:prstGeom>
        </p:spPr>
      </p:pic>
      <p:pic>
        <p:nvPicPr>
          <p:cNvPr id="27" name="Picture 26" descr="S-His_Transparent real.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29526" y="2845907"/>
            <a:ext cx="2270881" cy="1141621"/>
          </a:xfrm>
          <a:prstGeom prst="rect">
            <a:avLst/>
          </a:prstGeom>
        </p:spPr>
      </p:pic>
      <p:pic>
        <p:nvPicPr>
          <p:cNvPr id="28" name="Picture 27" descr="cpl rea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1966" y="2666471"/>
            <a:ext cx="2064108" cy="1562945"/>
          </a:xfrm>
          <a:prstGeom prst="rect">
            <a:avLst/>
          </a:prstGeom>
        </p:spPr>
      </p:pic>
      <p:sp>
        <p:nvSpPr>
          <p:cNvPr id="38"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
        <p:nvSpPr>
          <p:cNvPr id="40" name="TextBox 39"/>
          <p:cNvSpPr txBox="1"/>
          <p:nvPr/>
        </p:nvSpPr>
        <p:spPr>
          <a:xfrm>
            <a:off x="932841" y="1663005"/>
            <a:ext cx="6961291" cy="523220"/>
          </a:xfrm>
          <a:prstGeom prst="rect">
            <a:avLst/>
          </a:prstGeom>
          <a:noFill/>
        </p:spPr>
        <p:txBody>
          <a:bodyPr wrap="square" rtlCol="0">
            <a:spAutoFit/>
          </a:bodyPr>
          <a:lstStyle/>
          <a:p>
            <a:r>
              <a:rPr lang="en-US" sz="2800" dirty="0" smtClean="0">
                <a:solidFill>
                  <a:schemeClr val="tx1">
                    <a:lumMod val="65000"/>
                    <a:lumOff val="35000"/>
                  </a:schemeClr>
                </a:solidFill>
              </a:rPr>
              <a:t>“Environmental” Global Hawk Payload</a:t>
            </a:r>
            <a:endParaRPr lang="en-US" sz="2800" dirty="0">
              <a:solidFill>
                <a:schemeClr val="tx1">
                  <a:lumMod val="65000"/>
                  <a:lumOff val="35000"/>
                </a:schemeClr>
              </a:solidFill>
            </a:endParaRPr>
          </a:p>
        </p:txBody>
      </p:sp>
    </p:spTree>
    <p:extLst>
      <p:ext uri="{BB962C8B-B14F-4D97-AF65-F5344CB8AC3E}">
        <p14:creationId xmlns:p14="http://schemas.microsoft.com/office/powerpoint/2010/main" val="34201545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3336567" y="2313089"/>
            <a:ext cx="0" cy="4006327"/>
          </a:xfrm>
          <a:prstGeom prst="line">
            <a:avLst/>
          </a:prstGeom>
          <a:ln w="127000" cmpd="tri"/>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70294" y="2313089"/>
            <a:ext cx="83570" cy="4006327"/>
          </a:xfrm>
          <a:prstGeom prst="line">
            <a:avLst/>
          </a:prstGeom>
          <a:ln w="127000" cmpd="tri"/>
        </p:spPr>
        <p:style>
          <a:lnRef idx="2">
            <a:schemeClr val="accent1"/>
          </a:lnRef>
          <a:fillRef idx="0">
            <a:schemeClr val="accent1"/>
          </a:fillRef>
          <a:effectRef idx="1">
            <a:schemeClr val="accent1"/>
          </a:effectRef>
          <a:fontRef idx="minor">
            <a:schemeClr val="tx1"/>
          </a:fontRef>
        </p:style>
      </p:cxnSp>
      <p:sp>
        <p:nvSpPr>
          <p:cNvPr id="38"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
        <p:nvSpPr>
          <p:cNvPr id="40" name="TextBox 39"/>
          <p:cNvSpPr txBox="1"/>
          <p:nvPr/>
        </p:nvSpPr>
        <p:spPr>
          <a:xfrm>
            <a:off x="932841" y="1663005"/>
            <a:ext cx="6961291" cy="523220"/>
          </a:xfrm>
          <a:prstGeom prst="rect">
            <a:avLst/>
          </a:prstGeom>
          <a:noFill/>
        </p:spPr>
        <p:txBody>
          <a:bodyPr wrap="square" rtlCol="0">
            <a:spAutoFit/>
          </a:bodyPr>
          <a:lstStyle/>
          <a:p>
            <a:r>
              <a:rPr lang="en-US" sz="2800" dirty="0" smtClean="0">
                <a:solidFill>
                  <a:schemeClr val="tx1">
                    <a:lumMod val="65000"/>
                    <a:lumOff val="35000"/>
                  </a:schemeClr>
                </a:solidFill>
              </a:rPr>
              <a:t>“Over-Storm” Global Hawk Payload</a:t>
            </a:r>
            <a:endParaRPr lang="en-US" sz="2800" dirty="0">
              <a:solidFill>
                <a:schemeClr val="tx1">
                  <a:lumMod val="65000"/>
                  <a:lumOff val="35000"/>
                </a:schemeClr>
              </a:solidFill>
            </a:endParaRPr>
          </a:p>
        </p:txBody>
      </p:sp>
      <p:sp>
        <p:nvSpPr>
          <p:cNvPr id="13" name="TextBox 12"/>
          <p:cNvSpPr txBox="1"/>
          <p:nvPr/>
        </p:nvSpPr>
        <p:spPr>
          <a:xfrm>
            <a:off x="761400" y="4455594"/>
            <a:ext cx="2398303" cy="1865882"/>
          </a:xfrm>
          <a:prstGeom prst="round2DiagRect">
            <a:avLst/>
          </a:prstGeom>
          <a:noFill/>
        </p:spPr>
        <p:txBody>
          <a:bodyPr wrap="square" lIns="24241" tIns="12120" rIns="24241" bIns="12120" rtlCol="0">
            <a:spAutoFit/>
          </a:bodyPr>
          <a:lstStyle/>
          <a:p>
            <a:r>
              <a:rPr lang="en-US" sz="1400" b="1" dirty="0">
                <a:solidFill>
                  <a:prstClr val="black"/>
                </a:solidFill>
                <a:latin typeface="HelveticaNeueLT Pro 85 Hv" pitchFamily="34" charset="0"/>
              </a:rPr>
              <a:t>Hurricane Imaging Radiometer (HIRAD)</a:t>
            </a:r>
          </a:p>
          <a:p>
            <a:endParaRPr lang="en-US" sz="1400" dirty="0" smtClean="0">
              <a:solidFill>
                <a:prstClr val="black"/>
              </a:solidFill>
              <a:latin typeface="HelveticaNeueLT Pro 75 Bd" pitchFamily="34" charset="0"/>
              <a:cs typeface="Arial"/>
            </a:endParaRPr>
          </a:p>
          <a:p>
            <a:r>
              <a:rPr lang="en-US" sz="1400" dirty="0" smtClean="0">
                <a:solidFill>
                  <a:prstClr val="black"/>
                </a:solidFill>
                <a:latin typeface="HelveticaNeueLT Pro 75 Bd" pitchFamily="34" charset="0"/>
                <a:cs typeface="Arial"/>
              </a:rPr>
              <a:t>Measurements: </a:t>
            </a:r>
            <a:r>
              <a:rPr lang="en-US" sz="1400" dirty="0" smtClean="0">
                <a:solidFill>
                  <a:prstClr val="black"/>
                </a:solidFill>
                <a:latin typeface="HelveticaNeueLT Pro 55 Roman" pitchFamily="34" charset="0"/>
                <a:cs typeface="Arial"/>
              </a:rPr>
              <a:t>Microwave retrieval of wind speed and rain-rate retrievals over 60-km wide swaths</a:t>
            </a:r>
            <a:endParaRPr lang="en-US" sz="1400" dirty="0">
              <a:solidFill>
                <a:prstClr val="black"/>
              </a:solidFill>
              <a:latin typeface="HelveticaNeueLT Pro 55 Roman" pitchFamily="34" charset="0"/>
              <a:cs typeface="Arial"/>
            </a:endParaRPr>
          </a:p>
          <a:p>
            <a:endParaRPr lang="en-US" sz="1000" dirty="0">
              <a:solidFill>
                <a:prstClr val="black"/>
              </a:solidFill>
              <a:latin typeface="Arial"/>
              <a:cs typeface="Arial"/>
            </a:endParaRPr>
          </a:p>
        </p:txBody>
      </p:sp>
      <p:sp>
        <p:nvSpPr>
          <p:cNvPr id="15" name="TextBox 14"/>
          <p:cNvSpPr txBox="1"/>
          <p:nvPr/>
        </p:nvSpPr>
        <p:spPr>
          <a:xfrm>
            <a:off x="3673586" y="4490888"/>
            <a:ext cx="2253571" cy="1865882"/>
          </a:xfrm>
          <a:prstGeom prst="round2DiagRect">
            <a:avLst/>
          </a:prstGeom>
          <a:noFill/>
        </p:spPr>
        <p:txBody>
          <a:bodyPr wrap="square" lIns="24241" tIns="12120" rIns="24241" bIns="12120" rtlCol="0">
            <a:spAutoFit/>
          </a:bodyPr>
          <a:lstStyle/>
          <a:p>
            <a:r>
              <a:rPr lang="en-US" sz="1400" b="1" dirty="0">
                <a:solidFill>
                  <a:prstClr val="black"/>
                </a:solidFill>
                <a:latin typeface="HelveticaNeueLT Pro 85 Hv" pitchFamily="34" charset="0"/>
              </a:rPr>
              <a:t>High Altitude Imaging Wind and Rain Airborne Profiler (HIWRAP)</a:t>
            </a:r>
          </a:p>
          <a:p>
            <a:endParaRPr lang="en-US" sz="1400" dirty="0">
              <a:solidFill>
                <a:prstClr val="black"/>
              </a:solidFill>
              <a:latin typeface="HelveticaNeueLT Pro 75 Bd" pitchFamily="34" charset="0"/>
              <a:cs typeface="Arial"/>
            </a:endParaRPr>
          </a:p>
          <a:p>
            <a:r>
              <a:rPr lang="en-US" sz="1400" dirty="0" smtClean="0">
                <a:solidFill>
                  <a:prstClr val="black"/>
                </a:solidFill>
                <a:latin typeface="HelveticaNeueLT Pro 75 Bd" pitchFamily="34" charset="0"/>
                <a:cs typeface="Arial"/>
              </a:rPr>
              <a:t>Measurements: </a:t>
            </a:r>
            <a:r>
              <a:rPr lang="en-US" sz="1400" dirty="0" smtClean="0">
                <a:solidFill>
                  <a:prstClr val="black"/>
                </a:solidFill>
                <a:latin typeface="HelveticaNeueLT Pro 55 Roman" pitchFamily="34" charset="0"/>
                <a:cs typeface="Arial"/>
              </a:rPr>
              <a:t>Doppler velocity and reflectivity</a:t>
            </a:r>
            <a:endParaRPr lang="en-US" sz="1400" dirty="0">
              <a:solidFill>
                <a:prstClr val="black"/>
              </a:solidFill>
              <a:latin typeface="HelveticaNeueLT Pro 55 Roman" pitchFamily="34" charset="0"/>
              <a:cs typeface="Arial"/>
            </a:endParaRPr>
          </a:p>
          <a:p>
            <a:endParaRPr lang="en-US" sz="1000" dirty="0">
              <a:solidFill>
                <a:prstClr val="black"/>
              </a:solidFill>
              <a:latin typeface="Arial"/>
              <a:cs typeface="Arial"/>
            </a:endParaRPr>
          </a:p>
        </p:txBody>
      </p:sp>
      <p:sp>
        <p:nvSpPr>
          <p:cNvPr id="17" name="TextBox 16"/>
          <p:cNvSpPr txBox="1"/>
          <p:nvPr/>
        </p:nvSpPr>
        <p:spPr>
          <a:xfrm>
            <a:off x="6356286" y="4441774"/>
            <a:ext cx="2579810" cy="2342608"/>
          </a:xfrm>
          <a:prstGeom prst="round2DiagRect">
            <a:avLst/>
          </a:prstGeom>
          <a:noFill/>
        </p:spPr>
        <p:txBody>
          <a:bodyPr wrap="square" lIns="24241" tIns="12120" rIns="24241" bIns="12120" rtlCol="0">
            <a:spAutoFit/>
          </a:bodyPr>
          <a:lstStyle/>
          <a:p>
            <a:r>
              <a:rPr lang="en-US" sz="1400" b="1" dirty="0">
                <a:solidFill>
                  <a:prstClr val="black"/>
                </a:solidFill>
                <a:latin typeface="HelveticaNeueLT Pro 85 Hv" pitchFamily="34" charset="0"/>
              </a:rPr>
              <a:t>High Altitude Monolithic Microwave integrated Circuit Sounding Radiometer (HAMSR</a:t>
            </a:r>
            <a:r>
              <a:rPr lang="en-US" sz="1400" b="1" dirty="0" smtClean="0">
                <a:solidFill>
                  <a:prstClr val="black"/>
                </a:solidFill>
                <a:latin typeface="HelveticaNeueLT Pro 85 Hv" pitchFamily="34" charset="0"/>
              </a:rPr>
              <a:t>)</a:t>
            </a:r>
            <a:endParaRPr lang="en-US" sz="1400" dirty="0" smtClean="0">
              <a:solidFill>
                <a:prstClr val="black"/>
              </a:solidFill>
              <a:latin typeface="HelveticaNeueLT Pro 75 Bd" pitchFamily="34" charset="0"/>
              <a:cs typeface="Arial"/>
            </a:endParaRPr>
          </a:p>
          <a:p>
            <a:endParaRPr lang="en-US" sz="1400" dirty="0" smtClean="0">
              <a:solidFill>
                <a:prstClr val="black"/>
              </a:solidFill>
              <a:latin typeface="HelveticaNeueLT Pro 75 Bd" pitchFamily="34" charset="0"/>
              <a:cs typeface="Arial"/>
            </a:endParaRPr>
          </a:p>
          <a:p>
            <a:r>
              <a:rPr lang="en-US" sz="1400" dirty="0" smtClean="0">
                <a:solidFill>
                  <a:prstClr val="black"/>
                </a:solidFill>
                <a:latin typeface="HelveticaNeueLT Pro 75 Bd" pitchFamily="34" charset="0"/>
                <a:cs typeface="Arial"/>
              </a:rPr>
              <a:t>Measurements: Microwave retrieval of temperature</a:t>
            </a:r>
            <a:r>
              <a:rPr lang="en-US" sz="1400" dirty="0" smtClean="0">
                <a:solidFill>
                  <a:prstClr val="black"/>
                </a:solidFill>
                <a:latin typeface="HelveticaNeueLT Pro 55 Roman" pitchFamily="34" charset="0"/>
                <a:cs typeface="Arial"/>
              </a:rPr>
              <a:t>, water vapor, and cloud liquid water</a:t>
            </a:r>
          </a:p>
          <a:p>
            <a:endParaRPr lang="en-US" sz="1000" dirty="0">
              <a:solidFill>
                <a:prstClr val="black"/>
              </a:solidFill>
              <a:latin typeface="Arial"/>
              <a:cs typeface="Arial"/>
            </a:endParaRPr>
          </a:p>
        </p:txBody>
      </p:sp>
      <p:pic>
        <p:nvPicPr>
          <p:cNvPr id="18" name="Picture 17" descr="HIWRAP_Transparent.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27287" y="2448250"/>
            <a:ext cx="2286000" cy="1861127"/>
          </a:xfrm>
          <a:prstGeom prst="rect">
            <a:avLst/>
          </a:prstGeom>
        </p:spPr>
      </p:pic>
      <p:pic>
        <p:nvPicPr>
          <p:cNvPr id="19" name="Picture 18" descr="HAMSR_Transpar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62223" y="2479585"/>
            <a:ext cx="2167475" cy="1889641"/>
          </a:xfrm>
          <a:prstGeom prst="rect">
            <a:avLst/>
          </a:prstGeom>
        </p:spPr>
      </p:pic>
      <p:pic>
        <p:nvPicPr>
          <p:cNvPr id="20" name="Picture 19" descr="HIRAD_Transparent_Real.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1113" y="2692646"/>
            <a:ext cx="1980416" cy="1388037"/>
          </a:xfrm>
          <a:prstGeom prst="rect">
            <a:avLst/>
          </a:prstGeom>
        </p:spPr>
      </p:pic>
    </p:spTree>
    <p:extLst>
      <p:ext uri="{BB962C8B-B14F-4D97-AF65-F5344CB8AC3E}">
        <p14:creationId xmlns:p14="http://schemas.microsoft.com/office/powerpoint/2010/main" val="11207933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87640" y="1460072"/>
            <a:ext cx="6101092" cy="2256515"/>
            <a:chOff x="766514" y="570282"/>
            <a:chExt cx="7239738" cy="2677648"/>
          </a:xfrm>
        </p:grpSpPr>
        <p:pic>
          <p:nvPicPr>
            <p:cNvPr id="3" name="Picture 2" descr="GH_2012_env.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6514" y="570282"/>
              <a:ext cx="7239738" cy="2677648"/>
            </a:xfrm>
            <a:prstGeom prst="rect">
              <a:avLst/>
            </a:prstGeom>
            <a:effectLst>
              <a:glow rad="228600">
                <a:schemeClr val="bg1"/>
              </a:glow>
            </a:effectLst>
          </p:spPr>
        </p:pic>
        <p:sp>
          <p:nvSpPr>
            <p:cNvPr id="5" name="TextBox 4"/>
            <p:cNvSpPr txBox="1"/>
            <p:nvPr/>
          </p:nvSpPr>
          <p:spPr>
            <a:xfrm>
              <a:off x="3598595" y="656559"/>
              <a:ext cx="3250259" cy="461665"/>
            </a:xfrm>
            <a:prstGeom prst="rect">
              <a:avLst/>
            </a:prstGeom>
            <a:noFill/>
          </p:spPr>
          <p:txBody>
            <a:bodyPr wrap="none" rtlCol="0">
              <a:spAutoFit/>
            </a:bodyPr>
            <a:lstStyle/>
            <a:p>
              <a:r>
                <a:rPr lang="en-US" sz="2400" dirty="0" smtClean="0"/>
                <a:t>The “Environmental” GH</a:t>
              </a:r>
              <a:endParaRPr lang="en-US" sz="2400" dirty="0"/>
            </a:p>
          </p:txBody>
        </p:sp>
      </p:grpSp>
      <p:grpSp>
        <p:nvGrpSpPr>
          <p:cNvPr id="9" name="Group 8"/>
          <p:cNvGrpSpPr/>
          <p:nvPr/>
        </p:nvGrpSpPr>
        <p:grpSpPr>
          <a:xfrm>
            <a:off x="1587640" y="4229048"/>
            <a:ext cx="6101092" cy="2202517"/>
            <a:chOff x="766513" y="3349334"/>
            <a:chExt cx="7239739" cy="2613573"/>
          </a:xfrm>
        </p:grpSpPr>
        <p:pic>
          <p:nvPicPr>
            <p:cNvPr id="4" name="Picture 3"/>
            <p:cNvPicPr>
              <a:picLocks/>
            </p:cNvPicPr>
            <p:nvPr/>
          </p:nvPicPr>
          <p:blipFill>
            <a:blip r:embed="rId3" cstate="print">
              <a:extLst>
                <a:ext uri="{28A0092B-C50C-407E-A947-70E740481C1C}">
                  <a14:useLocalDpi xmlns:a14="http://schemas.microsoft.com/office/drawing/2010/main"/>
                </a:ext>
              </a:extLst>
            </a:blip>
            <a:srcRect/>
            <a:stretch>
              <a:fillRect/>
            </a:stretch>
          </p:blipFill>
          <p:spPr>
            <a:xfrm>
              <a:off x="766513" y="3349334"/>
              <a:ext cx="7239739" cy="2613573"/>
            </a:xfrm>
            <a:prstGeom prst="rect">
              <a:avLst/>
            </a:prstGeom>
            <a:effectLst>
              <a:glow rad="228600">
                <a:schemeClr val="bg1"/>
              </a:glow>
            </a:effectLst>
          </p:spPr>
        </p:pic>
        <p:sp>
          <p:nvSpPr>
            <p:cNvPr id="6" name="TextBox 5"/>
            <p:cNvSpPr txBox="1"/>
            <p:nvPr/>
          </p:nvSpPr>
          <p:spPr>
            <a:xfrm>
              <a:off x="4108274" y="3364452"/>
              <a:ext cx="2871250" cy="461666"/>
            </a:xfrm>
            <a:prstGeom prst="rect">
              <a:avLst/>
            </a:prstGeom>
            <a:noFill/>
          </p:spPr>
          <p:txBody>
            <a:bodyPr wrap="none" rtlCol="0">
              <a:spAutoFit/>
            </a:bodyPr>
            <a:lstStyle/>
            <a:p>
              <a:r>
                <a:rPr lang="en-US" sz="2400" dirty="0" smtClean="0"/>
                <a:t>The “Over-Storm” GH</a:t>
              </a:r>
              <a:endParaRPr lang="en-US" sz="2400" dirty="0"/>
            </a:p>
          </p:txBody>
        </p:sp>
      </p:grpSp>
      <p:sp>
        <p:nvSpPr>
          <p:cNvPr id="11"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Tree>
    <p:extLst>
      <p:ext uri="{BB962C8B-B14F-4D97-AF65-F5344CB8AC3E}">
        <p14:creationId xmlns:p14="http://schemas.microsoft.com/office/powerpoint/2010/main" val="20379810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87640" y="1460072"/>
            <a:ext cx="6101092" cy="2256515"/>
            <a:chOff x="766514" y="570282"/>
            <a:chExt cx="7239738" cy="2677648"/>
          </a:xfrm>
        </p:grpSpPr>
        <p:pic>
          <p:nvPicPr>
            <p:cNvPr id="3" name="Picture 2" descr="GH_2012_env.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66514" y="570282"/>
              <a:ext cx="7239738" cy="2677648"/>
            </a:xfrm>
            <a:prstGeom prst="rect">
              <a:avLst/>
            </a:prstGeom>
            <a:effectLst>
              <a:glow rad="228600">
                <a:schemeClr val="bg1"/>
              </a:glow>
            </a:effectLst>
          </p:spPr>
        </p:pic>
        <p:sp>
          <p:nvSpPr>
            <p:cNvPr id="5" name="TextBox 4"/>
            <p:cNvSpPr txBox="1"/>
            <p:nvPr/>
          </p:nvSpPr>
          <p:spPr>
            <a:xfrm>
              <a:off x="3598595" y="656559"/>
              <a:ext cx="3250259" cy="461665"/>
            </a:xfrm>
            <a:prstGeom prst="rect">
              <a:avLst/>
            </a:prstGeom>
            <a:noFill/>
          </p:spPr>
          <p:txBody>
            <a:bodyPr wrap="none" rtlCol="0">
              <a:spAutoFit/>
            </a:bodyPr>
            <a:lstStyle/>
            <a:p>
              <a:r>
                <a:rPr lang="en-US" sz="2400" dirty="0" smtClean="0"/>
                <a:t>The “Environmental” GH</a:t>
              </a:r>
              <a:endParaRPr lang="en-US" sz="2400" dirty="0"/>
            </a:p>
          </p:txBody>
        </p:sp>
      </p:grpSp>
      <p:sp>
        <p:nvSpPr>
          <p:cNvPr id="11"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
        <p:nvSpPr>
          <p:cNvPr id="2" name="TextBox 1"/>
          <p:cNvSpPr txBox="1"/>
          <p:nvPr/>
        </p:nvSpPr>
        <p:spPr>
          <a:xfrm>
            <a:off x="1436379" y="4136722"/>
            <a:ext cx="6940216" cy="1631216"/>
          </a:xfrm>
          <a:prstGeom prst="rect">
            <a:avLst/>
          </a:prstGeom>
          <a:noFill/>
        </p:spPr>
        <p:txBody>
          <a:bodyPr wrap="square" rtlCol="0">
            <a:spAutoFit/>
          </a:bodyPr>
          <a:lstStyle/>
          <a:p>
            <a:r>
              <a:rPr lang="en-US" sz="2000" b="1" dirty="0" smtClean="0">
                <a:solidFill>
                  <a:schemeClr val="accent6"/>
                </a:solidFill>
              </a:rPr>
              <a:t>Challenge:</a:t>
            </a:r>
            <a:r>
              <a:rPr lang="en-US" sz="2000" dirty="0" smtClean="0"/>
              <a:t> Unfortunately</a:t>
            </a:r>
            <a:r>
              <a:rPr lang="en-US" sz="2000" dirty="0" smtClean="0"/>
              <a:t>, </a:t>
            </a:r>
            <a:r>
              <a:rPr lang="en-US" sz="2000" dirty="0" smtClean="0"/>
              <a:t>technical issues generally prevented </a:t>
            </a:r>
            <a:r>
              <a:rPr lang="en-US" sz="2000" dirty="0" smtClean="0"/>
              <a:t>the over-storm Global Hawk from flying during </a:t>
            </a:r>
            <a:r>
              <a:rPr lang="en-US" sz="2000" dirty="0" smtClean="0"/>
              <a:t>HS3.  Thus,  </a:t>
            </a:r>
            <a:r>
              <a:rPr lang="en-US" sz="2000" dirty="0"/>
              <a:t>a</a:t>
            </a:r>
            <a:r>
              <a:rPr lang="en-US" sz="2000" dirty="0" smtClean="0"/>
              <a:t>ny </a:t>
            </a:r>
            <a:r>
              <a:rPr lang="en-US" sz="2000" dirty="0" smtClean="0"/>
              <a:t>experimentation for “over-storm” data assimilation purposes must rely on available GRIP data. </a:t>
            </a:r>
            <a:endParaRPr lang="en-US" sz="2000" dirty="0"/>
          </a:p>
        </p:txBody>
      </p:sp>
    </p:spTree>
    <p:extLst>
      <p:ext uri="{BB962C8B-B14F-4D97-AF65-F5344CB8AC3E}">
        <p14:creationId xmlns:p14="http://schemas.microsoft.com/office/powerpoint/2010/main" val="38749011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52" y="1373415"/>
            <a:ext cx="7821133" cy="5338839"/>
          </a:xfrm>
          <a:prstGeom prst="rect">
            <a:avLst/>
          </a:prstGeom>
          <a:effectLst>
            <a:softEdge rad="215900"/>
          </a:effectLst>
        </p:spPr>
      </p:pic>
      <p:sp>
        <p:nvSpPr>
          <p:cNvPr id="1221646" name="Text Box 14"/>
          <p:cNvSpPr txBox="1">
            <a:spLocks noChangeArrowheads="1"/>
          </p:cNvSpPr>
          <p:nvPr/>
        </p:nvSpPr>
        <p:spPr bwMode="auto">
          <a:xfrm>
            <a:off x="3810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
        <p:nvSpPr>
          <p:cNvPr id="12" name="Text Placeholder 8"/>
          <p:cNvSpPr txBox="1">
            <a:spLocks/>
          </p:cNvSpPr>
          <p:nvPr/>
        </p:nvSpPr>
        <p:spPr>
          <a:xfrm>
            <a:off x="1085860" y="1692549"/>
            <a:ext cx="7865534" cy="582991"/>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solidFill>
                  <a:schemeClr val="bg1"/>
                </a:solidFill>
              </a:rPr>
              <a:t>Despite aircraft issues, good data was to be had…</a:t>
            </a:r>
            <a:endParaRPr lang="en-US" dirty="0" smtClean="0">
              <a:solidFill>
                <a:schemeClr val="bg1"/>
              </a:solidFill>
            </a:endParaRPr>
          </a:p>
        </p:txBody>
      </p:sp>
    </p:spTree>
    <p:extLst>
      <p:ext uri="{BB962C8B-B14F-4D97-AF65-F5344CB8AC3E}">
        <p14:creationId xmlns:p14="http://schemas.microsoft.com/office/powerpoint/2010/main" val="313478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vaps_sr_rhdots_120914-15_400hp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757" y="1757096"/>
            <a:ext cx="3797123" cy="4048961"/>
          </a:xfrm>
          <a:prstGeom prst="rect">
            <a:avLst/>
          </a:prstGeom>
        </p:spPr>
      </p:pic>
      <p:pic>
        <p:nvPicPr>
          <p:cNvPr id="4" name="Picture 3" descr="avaps_sr_rhdots_120914-15_800hp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40" y="1757096"/>
            <a:ext cx="3797123" cy="4048961"/>
          </a:xfrm>
          <a:prstGeom prst="rect">
            <a:avLst/>
          </a:prstGeom>
        </p:spPr>
      </p:pic>
      <p:sp>
        <p:nvSpPr>
          <p:cNvPr id="5" name="TextBox 4"/>
          <p:cNvSpPr txBox="1"/>
          <p:nvPr/>
        </p:nvSpPr>
        <p:spPr>
          <a:xfrm>
            <a:off x="4893716" y="1359927"/>
            <a:ext cx="1518364" cy="369332"/>
          </a:xfrm>
          <a:prstGeom prst="rect">
            <a:avLst/>
          </a:prstGeom>
          <a:noFill/>
        </p:spPr>
        <p:txBody>
          <a:bodyPr wrap="none" rtlCol="0">
            <a:spAutoFit/>
          </a:bodyPr>
          <a:lstStyle/>
          <a:p>
            <a:r>
              <a:rPr lang="en-US" b="1" dirty="0" smtClean="0">
                <a:solidFill>
                  <a:schemeClr val="accent6">
                    <a:lumMod val="75000"/>
                  </a:schemeClr>
                </a:solidFill>
              </a:rPr>
              <a:t>SAL boundary</a:t>
            </a:r>
            <a:endParaRPr lang="en-US" b="1" dirty="0">
              <a:solidFill>
                <a:schemeClr val="accent6">
                  <a:lumMod val="75000"/>
                </a:schemeClr>
              </a:solidFill>
            </a:endParaRPr>
          </a:p>
        </p:txBody>
      </p:sp>
      <p:cxnSp>
        <p:nvCxnSpPr>
          <p:cNvPr id="7" name="Straight Arrow Connector 6"/>
          <p:cNvCxnSpPr/>
          <p:nvPr/>
        </p:nvCxnSpPr>
        <p:spPr>
          <a:xfrm flipH="1">
            <a:off x="3961519" y="1729259"/>
            <a:ext cx="932198" cy="689655"/>
          </a:xfrm>
          <a:prstGeom prst="straightConnector1">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55560" y="4397370"/>
            <a:ext cx="1208321" cy="307777"/>
          </a:xfrm>
          <a:prstGeom prst="rect">
            <a:avLst/>
          </a:prstGeom>
          <a:noFill/>
        </p:spPr>
        <p:txBody>
          <a:bodyPr wrap="none" rtlCol="0">
            <a:spAutoFit/>
          </a:bodyPr>
          <a:lstStyle/>
          <a:p>
            <a:r>
              <a:rPr lang="en-US" sz="1400" dirty="0" smtClean="0">
                <a:solidFill>
                  <a:schemeClr val="bg1"/>
                </a:solidFill>
              </a:rPr>
              <a:t>800-hPa RH</a:t>
            </a:r>
            <a:endParaRPr lang="en-US" sz="1400" dirty="0">
              <a:solidFill>
                <a:schemeClr val="bg1"/>
              </a:solidFill>
            </a:endParaRPr>
          </a:p>
        </p:txBody>
      </p:sp>
      <p:sp>
        <p:nvSpPr>
          <p:cNvPr id="12" name="TextBox 11"/>
          <p:cNvSpPr txBox="1"/>
          <p:nvPr/>
        </p:nvSpPr>
        <p:spPr>
          <a:xfrm>
            <a:off x="4893716" y="4435797"/>
            <a:ext cx="1208321" cy="307777"/>
          </a:xfrm>
          <a:prstGeom prst="rect">
            <a:avLst/>
          </a:prstGeom>
          <a:noFill/>
        </p:spPr>
        <p:txBody>
          <a:bodyPr wrap="none" rtlCol="0">
            <a:spAutoFit/>
          </a:bodyPr>
          <a:lstStyle/>
          <a:p>
            <a:r>
              <a:rPr lang="en-US" sz="1400" dirty="0" smtClean="0">
                <a:solidFill>
                  <a:schemeClr val="bg1"/>
                </a:solidFill>
              </a:rPr>
              <a:t>400-hPa RH</a:t>
            </a:r>
            <a:endParaRPr lang="en-US" sz="1400" dirty="0">
              <a:solidFill>
                <a:schemeClr val="bg1"/>
              </a:solidFill>
            </a:endParaRPr>
          </a:p>
        </p:txBody>
      </p:sp>
      <p:sp>
        <p:nvSpPr>
          <p:cNvPr id="14"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Hurricane and Severe Storm Sentinel Experiment (HS3): 2012-2014 </a:t>
            </a:r>
            <a:endParaRPr lang="en-US" sz="3200" dirty="0"/>
          </a:p>
        </p:txBody>
      </p:sp>
      <p:sp>
        <p:nvSpPr>
          <p:cNvPr id="17" name="Text Placeholder 8"/>
          <p:cNvSpPr txBox="1">
            <a:spLocks/>
          </p:cNvSpPr>
          <p:nvPr/>
        </p:nvSpPr>
        <p:spPr>
          <a:xfrm>
            <a:off x="852037" y="5751735"/>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Example HS3 </a:t>
            </a:r>
            <a:r>
              <a:rPr lang="en-US" sz="2200" dirty="0" err="1" smtClean="0"/>
              <a:t>dropsonde</a:t>
            </a:r>
            <a:r>
              <a:rPr lang="en-US" sz="2200" dirty="0" smtClean="0"/>
              <a:t> data from Hurricane Nadine ( Sept. 14-15 2012)</a:t>
            </a:r>
            <a:endParaRPr lang="en-US" sz="2000" dirty="0" smtClean="0"/>
          </a:p>
          <a:p>
            <a:pPr lvl="1"/>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3472046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rgbClr val="595959"/>
                </a:solidFill>
              </a:rPr>
              <a:t>Recent NASA HS3 and GRIP Experiments offer a unique opportunity to explore the impact upon hurricane forecasts of assimilating data from new sources</a:t>
            </a:r>
          </a:p>
          <a:p>
            <a:pPr>
              <a:lnSpc>
                <a:spcPct val="120000"/>
              </a:lnSpc>
            </a:pPr>
            <a:r>
              <a:rPr lang="en-US" dirty="0" smtClean="0">
                <a:solidFill>
                  <a:srgbClr val="595959"/>
                </a:solidFill>
              </a:rPr>
              <a:t>Data from high-altitude and/or unmanned aircraft include Doppler velocity, microwave retrievals of surface wind speeds, temperature, and moisture, and </a:t>
            </a:r>
            <a:r>
              <a:rPr lang="en-US" dirty="0" err="1" smtClean="0">
                <a:solidFill>
                  <a:srgbClr val="595959"/>
                </a:solidFill>
              </a:rPr>
              <a:t>dropsonde</a:t>
            </a:r>
            <a:r>
              <a:rPr lang="en-US" dirty="0" smtClean="0">
                <a:solidFill>
                  <a:srgbClr val="595959"/>
                </a:solidFill>
              </a:rPr>
              <a:t> data</a:t>
            </a:r>
          </a:p>
          <a:p>
            <a:pPr>
              <a:lnSpc>
                <a:spcPct val="120000"/>
              </a:lnSpc>
            </a:pPr>
            <a:r>
              <a:rPr lang="en-US" dirty="0" smtClean="0">
                <a:solidFill>
                  <a:srgbClr val="595959"/>
                </a:solidFill>
              </a:rPr>
              <a:t>Unmanned aircraft offer unprecedented sampling capabilities, though challenges remain</a:t>
            </a:r>
          </a:p>
          <a:p>
            <a:pPr>
              <a:lnSpc>
                <a:spcPct val="120000"/>
              </a:lnSpc>
            </a:pPr>
            <a:endParaRPr lang="en-US" dirty="0" smtClean="0">
              <a:solidFill>
                <a:srgbClr val="595959"/>
              </a:solidFill>
            </a:endParaRPr>
          </a:p>
          <a:p>
            <a:endParaRPr lang="en-US" dirty="0"/>
          </a:p>
          <a:p>
            <a:endParaRPr lang="en-US" dirty="0" smtClean="0"/>
          </a:p>
        </p:txBody>
      </p:sp>
      <p:sp>
        <p:nvSpPr>
          <p:cNvPr id="5" name="Title 7"/>
          <p:cNvSpPr txBox="1">
            <a:spLocks/>
          </p:cNvSpPr>
          <p:nvPr/>
        </p:nvSpPr>
        <p:spPr>
          <a:xfrm>
            <a:off x="685800" y="256799"/>
            <a:ext cx="7575403"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Summary of Experiments and Data</a:t>
            </a:r>
            <a:endParaRPr lang="en-US" sz="3200" dirty="0"/>
          </a:p>
        </p:txBody>
      </p:sp>
    </p:spTree>
    <p:extLst>
      <p:ext uri="{BB962C8B-B14F-4D97-AF65-F5344CB8AC3E}">
        <p14:creationId xmlns:p14="http://schemas.microsoft.com/office/powerpoint/2010/main" val="7202172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Outline</a:t>
            </a:r>
            <a:endParaRPr lang="en-US" dirty="0"/>
          </a:p>
        </p:txBody>
      </p:sp>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chemeClr val="bg1">
                    <a:lumMod val="85000"/>
                  </a:schemeClr>
                </a:solidFill>
              </a:rPr>
              <a:t>Genesis </a:t>
            </a:r>
            <a:r>
              <a:rPr lang="en-US" dirty="0" smtClean="0">
                <a:solidFill>
                  <a:schemeClr val="bg1">
                    <a:lumMod val="85000"/>
                  </a:schemeClr>
                </a:solidFill>
              </a:rPr>
              <a:t>and Rapid Intensification Processes (GRIP) </a:t>
            </a:r>
            <a:r>
              <a:rPr lang="en-US" dirty="0" smtClean="0">
                <a:solidFill>
                  <a:schemeClr val="bg1">
                    <a:lumMod val="85000"/>
                  </a:schemeClr>
                </a:solidFill>
              </a:rPr>
              <a:t>experiment</a:t>
            </a:r>
            <a:endParaRPr lang="en-US" dirty="0" smtClean="0">
              <a:solidFill>
                <a:schemeClr val="bg1">
                  <a:lumMod val="85000"/>
                </a:schemeClr>
              </a:solidFill>
            </a:endParaRPr>
          </a:p>
          <a:p>
            <a:pPr>
              <a:lnSpc>
                <a:spcPct val="120000"/>
              </a:lnSpc>
            </a:pPr>
            <a:r>
              <a:rPr lang="en-US" dirty="0" smtClean="0">
                <a:solidFill>
                  <a:srgbClr val="D9D9D9"/>
                </a:solidFill>
              </a:rPr>
              <a:t>Hurricane </a:t>
            </a:r>
            <a:r>
              <a:rPr lang="en-US" dirty="0" smtClean="0">
                <a:solidFill>
                  <a:srgbClr val="D9D9D9"/>
                </a:solidFill>
              </a:rPr>
              <a:t>and Severe Storm Sentinel </a:t>
            </a:r>
            <a:r>
              <a:rPr lang="en-US" dirty="0">
                <a:solidFill>
                  <a:srgbClr val="D9D9D9"/>
                </a:solidFill>
              </a:rPr>
              <a:t>(HS3) </a:t>
            </a:r>
            <a:r>
              <a:rPr lang="en-US" dirty="0" smtClean="0">
                <a:solidFill>
                  <a:srgbClr val="D9D9D9"/>
                </a:solidFill>
              </a:rPr>
              <a:t>experiment</a:t>
            </a:r>
            <a:endParaRPr lang="en-US" dirty="0" smtClean="0">
              <a:solidFill>
                <a:srgbClr val="D9D9D9"/>
              </a:solidFill>
            </a:endParaRPr>
          </a:p>
          <a:p>
            <a:pPr>
              <a:lnSpc>
                <a:spcPct val="120000"/>
              </a:lnSpc>
            </a:pPr>
            <a:r>
              <a:rPr lang="en-US" dirty="0">
                <a:solidFill>
                  <a:srgbClr val="595959"/>
                </a:solidFill>
              </a:rPr>
              <a:t>Single</a:t>
            </a:r>
            <a:r>
              <a:rPr lang="en-US" dirty="0" smtClean="0">
                <a:solidFill>
                  <a:srgbClr val="595959"/>
                </a:solidFill>
              </a:rPr>
              <a:t>-instrument </a:t>
            </a:r>
            <a:r>
              <a:rPr lang="en-US" dirty="0">
                <a:solidFill>
                  <a:srgbClr val="595959"/>
                </a:solidFill>
              </a:rPr>
              <a:t>OSSE experiments</a:t>
            </a:r>
          </a:p>
          <a:p>
            <a:pPr>
              <a:lnSpc>
                <a:spcPct val="120000"/>
              </a:lnSpc>
            </a:pPr>
            <a:r>
              <a:rPr lang="en-US" dirty="0">
                <a:solidFill>
                  <a:schemeClr val="bg1">
                    <a:lumMod val="85000"/>
                  </a:schemeClr>
                </a:solidFill>
              </a:rPr>
              <a:t>Single</a:t>
            </a:r>
            <a:r>
              <a:rPr lang="en-US" dirty="0" smtClean="0">
                <a:solidFill>
                  <a:schemeClr val="bg1">
                    <a:lumMod val="85000"/>
                  </a:schemeClr>
                </a:solidFill>
              </a:rPr>
              <a:t>-instrument </a:t>
            </a:r>
            <a:r>
              <a:rPr lang="en-US" dirty="0">
                <a:solidFill>
                  <a:schemeClr val="bg1">
                    <a:lumMod val="85000"/>
                  </a:schemeClr>
                </a:solidFill>
              </a:rPr>
              <a:t>real-data experiments</a:t>
            </a:r>
          </a:p>
          <a:p>
            <a:pPr>
              <a:lnSpc>
                <a:spcPct val="120000"/>
              </a:lnSpc>
            </a:pPr>
            <a:r>
              <a:rPr lang="en-US" dirty="0">
                <a:solidFill>
                  <a:schemeClr val="bg1">
                    <a:lumMod val="85000"/>
                  </a:schemeClr>
                </a:solidFill>
              </a:rPr>
              <a:t>Multi</a:t>
            </a:r>
            <a:r>
              <a:rPr lang="en-US" dirty="0" smtClean="0">
                <a:solidFill>
                  <a:schemeClr val="bg1">
                    <a:lumMod val="85000"/>
                  </a:schemeClr>
                </a:solidFill>
              </a:rPr>
              <a:t>-instrument </a:t>
            </a:r>
            <a:r>
              <a:rPr lang="en-US" dirty="0">
                <a:solidFill>
                  <a:schemeClr val="bg1">
                    <a:lumMod val="85000"/>
                  </a:schemeClr>
                </a:solidFill>
              </a:rPr>
              <a:t>real-data experiments</a:t>
            </a:r>
          </a:p>
          <a:p>
            <a:endParaRPr lang="en-US" dirty="0"/>
          </a:p>
          <a:p>
            <a:endParaRPr lang="en-US" dirty="0" smtClean="0"/>
          </a:p>
        </p:txBody>
      </p:sp>
    </p:spTree>
    <p:extLst>
      <p:ext uri="{BB962C8B-B14F-4D97-AF65-F5344CB8AC3E}">
        <p14:creationId xmlns:p14="http://schemas.microsoft.com/office/powerpoint/2010/main" val="16059398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686867" y="1212077"/>
            <a:ext cx="4528600" cy="5181637"/>
          </a:xfrm>
        </p:spPr>
        <p:txBody>
          <a:bodyPr>
            <a:normAutofit/>
          </a:bodyPr>
          <a:lstStyle/>
          <a:p>
            <a:r>
              <a:rPr lang="en-US" dirty="0" smtClean="0"/>
              <a:t>Past success with </a:t>
            </a:r>
            <a:r>
              <a:rPr lang="en-US" dirty="0" err="1" smtClean="0"/>
              <a:t>Vr</a:t>
            </a:r>
            <a:r>
              <a:rPr lang="en-US" dirty="0" smtClean="0"/>
              <a:t> </a:t>
            </a:r>
            <a:r>
              <a:rPr lang="en-US" dirty="0"/>
              <a:t>DA (e.g., with 88-D and P-3 data</a:t>
            </a:r>
            <a:r>
              <a:rPr lang="en-US" dirty="0" smtClean="0"/>
              <a:t>) makes </a:t>
            </a:r>
            <a:r>
              <a:rPr lang="en-US" dirty="0" smtClean="0"/>
              <a:t>HIWRAP </a:t>
            </a:r>
            <a:r>
              <a:rPr lang="en-US" dirty="0" err="1" smtClean="0"/>
              <a:t>Vr</a:t>
            </a:r>
            <a:r>
              <a:rPr lang="en-US" dirty="0" smtClean="0"/>
              <a:t> </a:t>
            </a:r>
            <a:r>
              <a:rPr lang="en-US" dirty="0" smtClean="0"/>
              <a:t> very </a:t>
            </a:r>
            <a:r>
              <a:rPr lang="en-US" dirty="0" smtClean="0"/>
              <a:t>interesting </a:t>
            </a:r>
            <a:endParaRPr lang="en-US" dirty="0" smtClean="0"/>
          </a:p>
          <a:p>
            <a:r>
              <a:rPr lang="en-US" dirty="0" smtClean="0"/>
              <a:t>Look at Hurricane Karl from GRIP </a:t>
            </a:r>
          </a:p>
          <a:p>
            <a:r>
              <a:rPr lang="en-US" dirty="0" smtClean="0"/>
              <a:t>OSSE </a:t>
            </a:r>
            <a:r>
              <a:rPr lang="en-US" dirty="0" smtClean="0"/>
              <a:t>results can give guidance on what to expect from real DA</a:t>
            </a:r>
          </a:p>
          <a:p>
            <a:endParaRPr lang="en-US" sz="3355" dirty="0" smtClean="0"/>
          </a:p>
          <a:p>
            <a:endParaRPr lang="en-US" sz="3355" dirty="0" smtClean="0"/>
          </a:p>
          <a:p>
            <a:pPr>
              <a:buNone/>
            </a:pPr>
            <a:endParaRPr lang="en-US" sz="3355" dirty="0" smtClean="0">
              <a:solidFill>
                <a:srgbClr val="000000"/>
              </a:solidFill>
            </a:endParaRPr>
          </a:p>
        </p:txBody>
      </p:sp>
      <p:sp>
        <p:nvSpPr>
          <p:cNvPr id="30" name="TextBox 29"/>
          <p:cNvSpPr txBox="1"/>
          <p:nvPr/>
        </p:nvSpPr>
        <p:spPr>
          <a:xfrm>
            <a:off x="5443864" y="5589937"/>
            <a:ext cx="3522473" cy="830997"/>
          </a:xfrm>
          <a:prstGeom prst="rect">
            <a:avLst/>
          </a:prstGeom>
          <a:noFill/>
        </p:spPr>
        <p:txBody>
          <a:bodyPr wrap="square" rtlCol="0">
            <a:spAutoFit/>
          </a:bodyPr>
          <a:lstStyle/>
          <a:p>
            <a:r>
              <a:rPr lang="en-US" sz="1600" dirty="0" smtClean="0"/>
              <a:t>Observed and EnKF-analyzed reflectivity in Hurricane </a:t>
            </a:r>
            <a:r>
              <a:rPr lang="en-US" sz="1600" dirty="0" err="1" smtClean="0"/>
              <a:t>Humberto</a:t>
            </a:r>
            <a:r>
              <a:rPr lang="en-US" sz="1600" dirty="0" smtClean="0"/>
              <a:t> after assimilating WSR-88D </a:t>
            </a:r>
            <a:r>
              <a:rPr lang="en-US" sz="1600" dirty="0" err="1" smtClean="0"/>
              <a:t>Vr</a:t>
            </a:r>
            <a:r>
              <a:rPr lang="en-US" sz="1600" dirty="0" smtClean="0"/>
              <a:t>  </a:t>
            </a:r>
            <a:endParaRPr lang="en-US" sz="1600" dirty="0"/>
          </a:p>
        </p:txBody>
      </p:sp>
      <p:sp>
        <p:nvSpPr>
          <p:cNvPr id="11"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grpSp>
        <p:nvGrpSpPr>
          <p:cNvPr id="4" name="Group 3"/>
          <p:cNvGrpSpPr/>
          <p:nvPr/>
        </p:nvGrpSpPr>
        <p:grpSpPr>
          <a:xfrm>
            <a:off x="5854968" y="1297506"/>
            <a:ext cx="2286000" cy="2011680"/>
            <a:chOff x="5824728" y="949792"/>
            <a:chExt cx="2286000" cy="2011680"/>
          </a:xfrm>
        </p:grpSpPr>
        <p:pic>
          <p:nvPicPr>
            <p:cNvPr id="28" name="Picture 27"/>
            <p:cNvPicPr>
              <a:picLocks noChangeAspect="1"/>
            </p:cNvPicPr>
            <p:nvPr/>
          </p:nvPicPr>
          <p:blipFill rotWithShape="1">
            <a:blip r:embed="rId3"/>
            <a:srcRect l="406" t="33613" r="68322" b="33885"/>
            <a:stretch/>
          </p:blipFill>
          <p:spPr>
            <a:xfrm>
              <a:off x="5824728" y="949792"/>
              <a:ext cx="2286000" cy="2011680"/>
            </a:xfrm>
            <a:prstGeom prst="rect">
              <a:avLst/>
            </a:prstGeom>
            <a:ln>
              <a:solidFill>
                <a:schemeClr val="tx1"/>
              </a:solidFill>
            </a:ln>
            <a:effectLst>
              <a:outerShdw blurRad="254000" dist="38100" dir="2700000" sx="101000" sy="101000" algn="tl" rotWithShape="0">
                <a:srgbClr val="000000">
                  <a:alpha val="43000"/>
                </a:srgbClr>
              </a:outerShdw>
            </a:effectLst>
          </p:spPr>
        </p:pic>
        <p:sp>
          <p:nvSpPr>
            <p:cNvPr id="3" name="TextBox 2"/>
            <p:cNvSpPr txBox="1"/>
            <p:nvPr/>
          </p:nvSpPr>
          <p:spPr>
            <a:xfrm>
              <a:off x="5839848" y="960552"/>
              <a:ext cx="1931985" cy="307777"/>
            </a:xfrm>
            <a:prstGeom prst="rect">
              <a:avLst/>
            </a:prstGeom>
            <a:solidFill>
              <a:schemeClr val="tx1">
                <a:lumMod val="95000"/>
                <a:lumOff val="5000"/>
              </a:schemeClr>
            </a:solidFill>
          </p:spPr>
          <p:txBody>
            <a:bodyPr wrap="square" rtlCol="0">
              <a:spAutoFit/>
            </a:bodyPr>
            <a:lstStyle/>
            <a:p>
              <a:r>
                <a:rPr lang="en-US" sz="1400" dirty="0" smtClean="0">
                  <a:solidFill>
                    <a:schemeClr val="bg1"/>
                  </a:solidFill>
                </a:rPr>
                <a:t>Observed </a:t>
              </a:r>
              <a:r>
                <a:rPr lang="en-US" sz="1400" dirty="0" err="1" smtClean="0">
                  <a:solidFill>
                    <a:schemeClr val="bg1"/>
                  </a:solidFill>
                </a:rPr>
                <a:t>dBZ</a:t>
              </a:r>
              <a:r>
                <a:rPr lang="en-US" sz="1400" dirty="0" smtClean="0"/>
                <a:t> </a:t>
              </a:r>
              <a:endParaRPr lang="en-US" sz="1400" dirty="0"/>
            </a:p>
          </p:txBody>
        </p:sp>
      </p:grpSp>
      <p:grpSp>
        <p:nvGrpSpPr>
          <p:cNvPr id="2" name="Group 1"/>
          <p:cNvGrpSpPr/>
          <p:nvPr/>
        </p:nvGrpSpPr>
        <p:grpSpPr>
          <a:xfrm>
            <a:off x="5854968" y="3507417"/>
            <a:ext cx="2286000" cy="2011680"/>
            <a:chOff x="5824728" y="3401591"/>
            <a:chExt cx="2286000" cy="2011680"/>
          </a:xfrm>
        </p:grpSpPr>
        <p:pic>
          <p:nvPicPr>
            <p:cNvPr id="12" name="Picture 11"/>
            <p:cNvPicPr>
              <a:picLocks noChangeAspect="1"/>
            </p:cNvPicPr>
            <p:nvPr/>
          </p:nvPicPr>
          <p:blipFill rotWithShape="1">
            <a:blip r:embed="rId3"/>
            <a:srcRect l="32659" t="33613" r="36213" b="34035"/>
            <a:stretch/>
          </p:blipFill>
          <p:spPr>
            <a:xfrm>
              <a:off x="5824728" y="3401591"/>
              <a:ext cx="2286000" cy="2011680"/>
            </a:xfrm>
            <a:prstGeom prst="rect">
              <a:avLst/>
            </a:prstGeom>
            <a:ln>
              <a:solidFill>
                <a:schemeClr val="tx1"/>
              </a:solidFill>
            </a:ln>
            <a:effectLst>
              <a:outerShdw blurRad="254000" dist="38100" dir="2700000" sx="101000" sy="101000" algn="tl" rotWithShape="0">
                <a:srgbClr val="000000">
                  <a:alpha val="43000"/>
                </a:srgbClr>
              </a:outerShdw>
            </a:effectLst>
          </p:spPr>
        </p:pic>
        <p:sp>
          <p:nvSpPr>
            <p:cNvPr id="9" name="TextBox 8"/>
            <p:cNvSpPr txBox="1"/>
            <p:nvPr/>
          </p:nvSpPr>
          <p:spPr>
            <a:xfrm>
              <a:off x="5839848" y="3401591"/>
              <a:ext cx="1931985" cy="307777"/>
            </a:xfrm>
            <a:prstGeom prst="rect">
              <a:avLst/>
            </a:prstGeom>
            <a:solidFill>
              <a:schemeClr val="tx1">
                <a:lumMod val="95000"/>
                <a:lumOff val="5000"/>
              </a:schemeClr>
            </a:solidFill>
          </p:spPr>
          <p:txBody>
            <a:bodyPr wrap="square" rtlCol="0">
              <a:spAutoFit/>
            </a:bodyPr>
            <a:lstStyle/>
            <a:p>
              <a:r>
                <a:rPr lang="en-US" sz="1400" dirty="0" smtClean="0">
                  <a:solidFill>
                    <a:schemeClr val="bg1"/>
                  </a:solidFill>
                </a:rPr>
                <a:t>Analyzed </a:t>
              </a:r>
              <a:r>
                <a:rPr lang="en-US" sz="1400" dirty="0" err="1" smtClean="0">
                  <a:solidFill>
                    <a:schemeClr val="bg1"/>
                  </a:solidFill>
                </a:rPr>
                <a:t>dBZ</a:t>
              </a:r>
              <a:r>
                <a:rPr lang="en-US" sz="1400" dirty="0" smtClean="0"/>
                <a:t> </a:t>
              </a:r>
              <a:endParaRPr lang="en-US" sz="1400" dirty="0"/>
            </a:p>
          </p:txBody>
        </p:sp>
      </p:grpSp>
    </p:spTree>
    <p:extLst>
      <p:ext uri="{BB962C8B-B14F-4D97-AF65-F5344CB8AC3E}">
        <p14:creationId xmlns:p14="http://schemas.microsoft.com/office/powerpoint/2010/main" val="20813535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676949" y="954702"/>
            <a:ext cx="7781251" cy="2051549"/>
          </a:xfrm>
        </p:spPr>
        <p:txBody>
          <a:bodyPr>
            <a:normAutofit/>
          </a:bodyPr>
          <a:lstStyle/>
          <a:p>
            <a:pPr marL="0" indent="0">
              <a:buNone/>
            </a:pPr>
            <a:r>
              <a:rPr lang="en-US" dirty="0" smtClean="0"/>
              <a:t>To what extent can unmanned aircraft systems (UAS) be used to improve analyses and forecasts of tropical cyclones?</a:t>
            </a:r>
          </a:p>
          <a:p>
            <a:pPr lvl="1">
              <a:buNone/>
            </a:pPr>
            <a:endParaRPr lang="en-US" sz="2659" dirty="0" smtClean="0"/>
          </a:p>
        </p:txBody>
      </p:sp>
      <p:pic>
        <p:nvPicPr>
          <p:cNvPr id="11" name="Picture 10" descr="Draft-1.8b.png"/>
          <p:cNvPicPr>
            <a:picLocks noChangeAspect="1"/>
          </p:cNvPicPr>
          <p:nvPr/>
        </p:nvPicPr>
        <p:blipFill>
          <a:blip r:embed="rId3" cstate="print">
            <a:extLst>
              <a:ext uri="{28A0092B-C50C-407E-A947-70E740481C1C}">
                <a14:useLocalDpi xmlns:a14="http://schemas.microsoft.com/office/drawing/2010/main"/>
              </a:ext>
            </a:extLst>
          </a:blip>
          <a:srcRect l="9212" t="15628" r="8388" b="13263"/>
          <a:stretch>
            <a:fillRect/>
          </a:stretch>
        </p:blipFill>
        <p:spPr>
          <a:xfrm>
            <a:off x="5375497" y="2121296"/>
            <a:ext cx="2368147" cy="2412895"/>
          </a:xfrm>
          <a:prstGeom prst="rect">
            <a:avLst/>
          </a:prstGeom>
        </p:spPr>
      </p:pic>
      <p:sp>
        <p:nvSpPr>
          <p:cNvPr id="12" name="Rectangle 3"/>
          <p:cNvSpPr txBox="1">
            <a:spLocks noChangeArrowheads="1"/>
          </p:cNvSpPr>
          <p:nvPr/>
        </p:nvSpPr>
        <p:spPr>
          <a:xfrm>
            <a:off x="752737" y="4866844"/>
            <a:ext cx="7705463" cy="15775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smtClean="0">
                <a:solidFill>
                  <a:schemeClr val="tx1">
                    <a:lumMod val="65000"/>
                    <a:lumOff val="35000"/>
                  </a:schemeClr>
                </a:solidFill>
              </a:rPr>
              <a:t>An answer (or beginning of one) is now possible thanks to two recent NASA experiments.</a:t>
            </a:r>
          </a:p>
          <a:p>
            <a:pPr lvl="1">
              <a:buFont typeface="Arial"/>
              <a:buNone/>
            </a:pPr>
            <a:endParaRPr lang="en-US" sz="2659" dirty="0"/>
          </a:p>
        </p:txBody>
      </p:sp>
      <p:sp>
        <p:nvSpPr>
          <p:cNvPr id="13"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Motivating Question:</a:t>
            </a:r>
            <a:endParaRPr lang="en-US" sz="3200" dirty="0"/>
          </a:p>
        </p:txBody>
      </p:sp>
      <p:pic>
        <p:nvPicPr>
          <p:cNvPr id="15" name="Picture 14" descr="Untitled-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5723" y="2438643"/>
            <a:ext cx="3145727" cy="2188332"/>
          </a:xfrm>
          <a:prstGeom prst="rect">
            <a:avLst/>
          </a:prstGeom>
        </p:spPr>
      </p:pic>
    </p:spTree>
    <p:extLst>
      <p:ext uri="{BB962C8B-B14F-4D97-AF65-F5344CB8AC3E}">
        <p14:creationId xmlns:p14="http://schemas.microsoft.com/office/powerpoint/2010/main" val="3829203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000" y="1252486"/>
            <a:ext cx="4277467" cy="4919133"/>
          </a:xfrm>
        </p:spPr>
        <p:txBody>
          <a:bodyPr>
            <a:normAutofit fontScale="32500" lnSpcReduction="20000"/>
          </a:bodyPr>
          <a:lstStyle/>
          <a:p>
            <a:r>
              <a:rPr lang="en-US" sz="7400" dirty="0" smtClean="0"/>
              <a:t>WRF-EnKF from Zhang et al. (2009</a:t>
            </a:r>
            <a:r>
              <a:rPr lang="en-US" sz="7400" dirty="0" smtClean="0"/>
              <a:t>) with covariance relaxation</a:t>
            </a:r>
            <a:br>
              <a:rPr lang="en-US" sz="7400" dirty="0" smtClean="0"/>
            </a:br>
            <a:endParaRPr lang="en-US" sz="7400" dirty="0" smtClean="0">
              <a:latin typeface="Symbol" charset="2"/>
              <a:cs typeface="Symbol" charset="2"/>
            </a:endParaRPr>
          </a:p>
          <a:p>
            <a:r>
              <a:rPr lang="en-US" sz="7400" dirty="0" smtClean="0"/>
              <a:t>WRF-ARW V3.1.1, 27/9/3 km</a:t>
            </a:r>
            <a:br>
              <a:rPr lang="en-US" sz="7400" dirty="0" smtClean="0"/>
            </a:br>
            <a:endParaRPr lang="en-US" sz="7400" dirty="0" smtClean="0"/>
          </a:p>
          <a:p>
            <a:r>
              <a:rPr lang="en-US" sz="7400" dirty="0" smtClean="0"/>
              <a:t>30-member ensemble, IC/</a:t>
            </a:r>
            <a:r>
              <a:rPr lang="en-US" sz="7400" dirty="0" err="1" smtClean="0"/>
              <a:t>BCs</a:t>
            </a:r>
            <a:r>
              <a:rPr lang="en-US" sz="7400" dirty="0" smtClean="0"/>
              <a:t> from WRF-VAR + GFS</a:t>
            </a:r>
            <a:br>
              <a:rPr lang="en-US" sz="7400" dirty="0" smtClean="0"/>
            </a:br>
            <a:endParaRPr lang="en-US" sz="7400" dirty="0" smtClean="0"/>
          </a:p>
          <a:p>
            <a:r>
              <a:rPr lang="en-US" sz="7400" dirty="0" smtClean="0"/>
              <a:t>Ensemble integrated 12 h to generate mesoscale covariance</a:t>
            </a:r>
            <a:endParaRPr lang="en-US" sz="2800" dirty="0" smtClean="0"/>
          </a:p>
        </p:txBody>
      </p:sp>
      <p:pic>
        <p:nvPicPr>
          <p:cNvPr id="4" name="Picture 3" descr="projection.jpg"/>
          <p:cNvPicPr>
            <a:picLocks noChangeAspect="1"/>
          </p:cNvPicPr>
          <p:nvPr/>
        </p:nvPicPr>
        <p:blipFill>
          <a:blip r:embed="rId2"/>
          <a:srcRect t="5931" b="8896"/>
          <a:stretch>
            <a:fillRect/>
          </a:stretch>
        </p:blipFill>
        <p:spPr>
          <a:xfrm>
            <a:off x="5136162" y="1441162"/>
            <a:ext cx="3618370" cy="2861907"/>
          </a:xfrm>
          <a:prstGeom prst="rect">
            <a:avLst/>
          </a:prstGeom>
          <a:effectLst>
            <a:outerShdw blurRad="381000" dist="38100" dir="2700000" sx="102000" sy="102000" algn="tl" rotWithShape="0">
              <a:srgbClr val="000000">
                <a:alpha val="43000"/>
              </a:srgbClr>
            </a:outerShdw>
          </a:effectLst>
        </p:spPr>
      </p:pic>
      <p:sp>
        <p:nvSpPr>
          <p:cNvPr id="6" name="TextBox 5"/>
          <p:cNvSpPr txBox="1"/>
          <p:nvPr/>
        </p:nvSpPr>
        <p:spPr>
          <a:xfrm>
            <a:off x="5136162" y="4625828"/>
            <a:ext cx="2115538" cy="307777"/>
          </a:xfrm>
          <a:prstGeom prst="rect">
            <a:avLst/>
          </a:prstGeom>
          <a:noFill/>
        </p:spPr>
        <p:txBody>
          <a:bodyPr wrap="square" rtlCol="0">
            <a:spAutoFit/>
          </a:bodyPr>
          <a:lstStyle/>
          <a:p>
            <a:r>
              <a:rPr lang="en-US" sz="1400" dirty="0" smtClean="0"/>
              <a:t>Model domains</a:t>
            </a:r>
            <a:endParaRPr lang="en-US" sz="1400" dirty="0"/>
          </a:p>
        </p:txBody>
      </p:sp>
      <p:sp>
        <p:nvSpPr>
          <p:cNvPr id="8"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Tree>
    <p:extLst>
      <p:ext uri="{BB962C8B-B14F-4D97-AF65-F5344CB8AC3E}">
        <p14:creationId xmlns:p14="http://schemas.microsoft.com/office/powerpoint/2010/main" val="16831703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416617" y="1244789"/>
            <a:ext cx="4524187" cy="369332"/>
          </a:xfrm>
          <a:prstGeom prst="rect">
            <a:avLst/>
          </a:prstGeom>
          <a:noFill/>
        </p:spPr>
        <p:txBody>
          <a:bodyPr wrap="square" rtlCol="0">
            <a:spAutoFit/>
          </a:bodyPr>
          <a:lstStyle/>
          <a:p>
            <a:r>
              <a:rPr lang="en-US" dirty="0" smtClean="0">
                <a:solidFill>
                  <a:schemeClr val="tx1">
                    <a:lumMod val="65000"/>
                    <a:lumOff val="35000"/>
                  </a:schemeClr>
                </a:solidFill>
              </a:rPr>
              <a:t>‘Truth’ realizations and NODA forecasts</a:t>
            </a:r>
            <a:endParaRPr lang="en-US" dirty="0">
              <a:solidFill>
                <a:schemeClr val="tx1">
                  <a:lumMod val="65000"/>
                  <a:lumOff val="35000"/>
                </a:schemeClr>
              </a:solidFill>
            </a:endParaRPr>
          </a:p>
        </p:txBody>
      </p:sp>
      <p:pic>
        <p:nvPicPr>
          <p:cNvPr id="15" name="Picture 14" descr="noda_mslp_track_wind.png"/>
          <p:cNvPicPr>
            <a:picLocks noChangeAspect="1"/>
          </p:cNvPicPr>
          <p:nvPr/>
        </p:nvPicPr>
        <p:blipFill>
          <a:blip r:embed="rId2"/>
          <a:stretch>
            <a:fillRect/>
          </a:stretch>
        </p:blipFill>
        <p:spPr>
          <a:xfrm>
            <a:off x="4704481" y="1698072"/>
            <a:ext cx="4058069" cy="4626530"/>
          </a:xfrm>
          <a:prstGeom prst="rect">
            <a:avLst/>
          </a:prstGeom>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8"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
        <p:nvSpPr>
          <p:cNvPr id="10" name="Content Placeholder 2"/>
          <p:cNvSpPr>
            <a:spLocks noGrp="1"/>
          </p:cNvSpPr>
          <p:nvPr>
            <p:ph idx="1"/>
          </p:nvPr>
        </p:nvSpPr>
        <p:spPr>
          <a:xfrm>
            <a:off x="684000" y="1252486"/>
            <a:ext cx="3803333" cy="4919133"/>
          </a:xfrm>
        </p:spPr>
        <p:txBody>
          <a:bodyPr>
            <a:normAutofit fontScale="25000" lnSpcReduction="20000"/>
          </a:bodyPr>
          <a:lstStyle/>
          <a:p>
            <a:pPr marL="0" indent="0">
              <a:buNone/>
            </a:pPr>
            <a:r>
              <a:rPr lang="en-US" sz="9600" dirty="0" smtClean="0"/>
              <a:t>‘Truth’ realizations </a:t>
            </a:r>
            <a:r>
              <a:rPr lang="en-US" sz="9600" dirty="0"/>
              <a:t>selected to test EnKF performance in face </a:t>
            </a:r>
            <a:r>
              <a:rPr lang="en-US" sz="9600" dirty="0" smtClean="0"/>
              <a:t>of:</a:t>
            </a:r>
            <a:br>
              <a:rPr lang="en-US" sz="9600" dirty="0" smtClean="0"/>
            </a:br>
            <a:endParaRPr lang="en-US" sz="9600" dirty="0"/>
          </a:p>
          <a:p>
            <a:r>
              <a:rPr lang="en-US" sz="8800" dirty="0" smtClean="0"/>
              <a:t>Small </a:t>
            </a:r>
            <a:r>
              <a:rPr lang="en-US" sz="8800" dirty="0"/>
              <a:t>error of the </a:t>
            </a:r>
            <a:r>
              <a:rPr lang="en-US" sz="8800" dirty="0" smtClean="0"/>
              <a:t>prior: </a:t>
            </a:r>
            <a:r>
              <a:rPr lang="en-US" sz="8800" i="1" dirty="0" smtClean="0"/>
              <a:t>How </a:t>
            </a:r>
            <a:r>
              <a:rPr lang="en-US" sz="8800" i="1" dirty="0"/>
              <a:t>much improvement does the EnKF offer when the forecast is already pretty good? (NODA1</a:t>
            </a:r>
            <a:r>
              <a:rPr lang="en-US" sz="8800" i="1" dirty="0" smtClean="0"/>
              <a:t>)</a:t>
            </a:r>
            <a:br>
              <a:rPr lang="en-US" sz="8800" i="1" dirty="0" smtClean="0"/>
            </a:br>
            <a:endParaRPr lang="en-US" sz="8800" i="1" dirty="0" smtClean="0"/>
          </a:p>
          <a:p>
            <a:r>
              <a:rPr lang="en-US" sz="8800" dirty="0" smtClean="0"/>
              <a:t>Large </a:t>
            </a:r>
            <a:r>
              <a:rPr lang="en-US" sz="8800" dirty="0"/>
              <a:t>error of the </a:t>
            </a:r>
            <a:r>
              <a:rPr lang="en-US" sz="8800" dirty="0" smtClean="0"/>
              <a:t>prior: </a:t>
            </a:r>
            <a:r>
              <a:rPr lang="en-US" sz="8800" i="1" dirty="0" smtClean="0"/>
              <a:t>How </a:t>
            </a:r>
            <a:r>
              <a:rPr lang="en-US" sz="8800" i="1" dirty="0"/>
              <a:t>well can the EnKF correct when the truth is unlike most of the prior? (NODA2</a:t>
            </a:r>
            <a:r>
              <a:rPr lang="en-US" sz="8000" i="1" dirty="0"/>
              <a:t>)</a:t>
            </a:r>
          </a:p>
          <a:p>
            <a:pPr marL="0" lvl="1" indent="0">
              <a:spcBef>
                <a:spcPts val="2000"/>
              </a:spcBef>
              <a:buClr>
                <a:schemeClr val="accent1">
                  <a:lumMod val="60000"/>
                  <a:lumOff val="40000"/>
                </a:schemeClr>
              </a:buClr>
              <a:buNone/>
            </a:pPr>
            <a:endParaRPr lang="en-US" sz="5474" dirty="0" smtClean="0"/>
          </a:p>
          <a:p>
            <a:pPr>
              <a:buNone/>
            </a:pPr>
            <a:endParaRPr lang="en-US" dirty="0" smtClean="0"/>
          </a:p>
          <a:p>
            <a:endParaRPr lang="en-US" sz="2800" dirty="0" smtClean="0"/>
          </a:p>
          <a:p>
            <a:pPr lvl="3"/>
            <a:endParaRPr lang="en-US" sz="2800" dirty="0" smtClean="0"/>
          </a:p>
          <a:p>
            <a:pPr lvl="3"/>
            <a:endParaRPr lang="en-US" dirty="0" smtClean="0"/>
          </a:p>
        </p:txBody>
      </p:sp>
    </p:spTree>
    <p:extLst>
      <p:ext uri="{BB962C8B-B14F-4D97-AF65-F5344CB8AC3E}">
        <p14:creationId xmlns:p14="http://schemas.microsoft.com/office/powerpoint/2010/main" val="38198978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28128" y="1210741"/>
            <a:ext cx="4684697" cy="4525963"/>
          </a:xfrm>
          <a:prstGeom prst="rect">
            <a:avLst/>
          </a:prstGeom>
        </p:spPr>
        <p:txBody>
          <a:bodyPr vert="horz" lIns="91440" tIns="45720" rIns="91440" bIns="45720" rtlCol="0">
            <a:noAutofit/>
          </a:bodyPr>
          <a:lstStyle/>
          <a:p>
            <a:pPr>
              <a:spcBef>
                <a:spcPct val="20000"/>
              </a:spcBef>
            </a:pPr>
            <a:r>
              <a:rPr lang="en-US" sz="2400" dirty="0" smtClean="0">
                <a:solidFill>
                  <a:schemeClr val="tx1">
                    <a:lumMod val="65000"/>
                    <a:lumOff val="35000"/>
                  </a:schemeClr>
                </a:solidFill>
              </a:rPr>
              <a:t>Generation of ‘Truth’ data:</a:t>
            </a:r>
            <a:endParaRPr lang="en-US" sz="2400" dirty="0" smtClean="0">
              <a:solidFill>
                <a:schemeClr val="tx1">
                  <a:lumMod val="65000"/>
                  <a:lumOff val="35000"/>
                </a:schemeClr>
              </a:solidFill>
            </a:endParaRPr>
          </a:p>
          <a:p>
            <a:pPr marL="349250" lvl="0" indent="-349250" defTabSz="914400">
              <a:spcBef>
                <a:spcPts val="2000"/>
              </a:spcBef>
              <a:buClr>
                <a:srgbClr val="2C7C9F">
                  <a:lumMod val="60000"/>
                  <a:lumOff val="40000"/>
                </a:srgbClr>
              </a:buClr>
              <a:buSzPct val="110000"/>
              <a:buFont typeface="Wingdings 2" pitchFamily="18" charset="2"/>
              <a:buChar char=""/>
            </a:pPr>
            <a:r>
              <a:rPr lang="en-US" sz="2200" dirty="0" smtClean="0">
                <a:solidFill>
                  <a:schemeClr val="tx1">
                    <a:lumMod val="65000"/>
                    <a:lumOff val="35000"/>
                  </a:schemeClr>
                </a:solidFill>
              </a:rPr>
              <a:t>Instantaneous scans taken </a:t>
            </a:r>
            <a:r>
              <a:rPr lang="en-US" sz="2200" dirty="0" smtClean="0">
                <a:solidFill>
                  <a:schemeClr val="tx1">
                    <a:lumMod val="65000"/>
                    <a:lumOff val="35000"/>
                  </a:schemeClr>
                </a:solidFill>
              </a:rPr>
              <a:t>every ~28 km; observation cones slightly overlap at </a:t>
            </a:r>
            <a:r>
              <a:rPr lang="en-US" sz="2200" dirty="0" smtClean="0">
                <a:solidFill>
                  <a:schemeClr val="tx1">
                    <a:lumMod val="65000"/>
                    <a:lumOff val="35000"/>
                  </a:schemeClr>
                </a:solidFill>
              </a:rPr>
              <a:t>surface</a:t>
            </a:r>
          </a:p>
          <a:p>
            <a:pPr marL="349250" lvl="0" indent="-349250" defTabSz="914400">
              <a:spcBef>
                <a:spcPts val="2000"/>
              </a:spcBef>
              <a:buClr>
                <a:srgbClr val="2C7C9F">
                  <a:lumMod val="60000"/>
                  <a:lumOff val="40000"/>
                </a:srgbClr>
              </a:buClr>
              <a:buSzPct val="110000"/>
              <a:buFont typeface="Wingdings 2" pitchFamily="18" charset="2"/>
              <a:buChar char=""/>
            </a:pPr>
            <a:r>
              <a:rPr lang="en-US" sz="2200" dirty="0" smtClean="0">
                <a:solidFill>
                  <a:schemeClr val="tx1">
                    <a:lumMod val="65000"/>
                    <a:lumOff val="35000"/>
                  </a:schemeClr>
                </a:solidFill>
              </a:rPr>
              <a:t>Data </a:t>
            </a:r>
            <a:r>
              <a:rPr lang="en-US" sz="2200" dirty="0" smtClean="0">
                <a:solidFill>
                  <a:schemeClr val="tx1">
                    <a:lumMod val="65000"/>
                    <a:lumOff val="35000"/>
                  </a:schemeClr>
                </a:solidFill>
              </a:rPr>
              <a:t>grouped into 1-h flight segments from same output time; ~1900 </a:t>
            </a:r>
            <a:r>
              <a:rPr lang="en-US" sz="2200" dirty="0" err="1" smtClean="0">
                <a:solidFill>
                  <a:schemeClr val="tx1">
                    <a:lumMod val="65000"/>
                    <a:lumOff val="35000"/>
                  </a:schemeClr>
                </a:solidFill>
              </a:rPr>
              <a:t>obs</a:t>
            </a:r>
            <a:r>
              <a:rPr lang="en-US" sz="2200" dirty="0" smtClean="0">
                <a:solidFill>
                  <a:schemeClr val="tx1">
                    <a:lumMod val="65000"/>
                    <a:lumOff val="35000"/>
                  </a:schemeClr>
                </a:solidFill>
              </a:rPr>
              <a:t>/</a:t>
            </a:r>
            <a:r>
              <a:rPr lang="en-US" sz="2200" dirty="0" err="1" smtClean="0">
                <a:solidFill>
                  <a:schemeClr val="tx1">
                    <a:lumMod val="65000"/>
                    <a:lumOff val="35000"/>
                  </a:schemeClr>
                </a:solidFill>
              </a:rPr>
              <a:t>hr</a:t>
            </a:r>
            <a:endParaRPr lang="en-US" sz="2400" dirty="0">
              <a:solidFill>
                <a:schemeClr val="tx1">
                  <a:lumMod val="65000"/>
                  <a:lumOff val="35000"/>
                </a:schemeClr>
              </a:solidFill>
            </a:endParaRPr>
          </a:p>
          <a:p>
            <a:pPr marL="349250" lvl="0" indent="-349250" defTabSz="914400">
              <a:spcBef>
                <a:spcPts val="2000"/>
              </a:spcBef>
              <a:buClr>
                <a:srgbClr val="2C7C9F">
                  <a:lumMod val="60000"/>
                  <a:lumOff val="40000"/>
                </a:srgbClr>
              </a:buClr>
              <a:buSzPct val="110000"/>
              <a:buFont typeface="Wingdings 2" pitchFamily="18" charset="2"/>
              <a:buChar char=""/>
            </a:pPr>
            <a:r>
              <a:rPr kumimoji="0" lang="en-US" sz="2200" b="0" i="0" u="none" strike="noStrike" kern="1200" cap="none" spc="0" normalizeH="0" baseline="0" noProof="0" dirty="0" smtClean="0">
                <a:ln>
                  <a:noFill/>
                </a:ln>
                <a:solidFill>
                  <a:schemeClr val="tx1">
                    <a:lumMod val="65000"/>
                    <a:lumOff val="35000"/>
                  </a:schemeClr>
                </a:solidFill>
                <a:effectLst/>
                <a:uLnTx/>
                <a:uFillTx/>
              </a:rPr>
              <a:t>Add </a:t>
            </a:r>
            <a:r>
              <a:rPr kumimoji="0" lang="en-US" sz="2200" b="0" i="0" u="none" strike="noStrike" kern="1200" cap="none" spc="0" normalizeH="0" baseline="0" noProof="0" dirty="0" smtClean="0">
                <a:ln>
                  <a:noFill/>
                </a:ln>
                <a:solidFill>
                  <a:schemeClr val="tx1">
                    <a:lumMod val="65000"/>
                    <a:lumOff val="35000"/>
                  </a:schemeClr>
                </a:solidFill>
                <a:effectLst/>
                <a:uLnTx/>
                <a:uFillTx/>
              </a:rPr>
              <a:t>3 m/s</a:t>
            </a:r>
            <a:r>
              <a:rPr kumimoji="0" lang="en-US" sz="2200" b="0" i="0" u="none" strike="noStrike" kern="1200" cap="none" spc="0" normalizeH="0" noProof="0" dirty="0" smtClean="0">
                <a:ln>
                  <a:noFill/>
                </a:ln>
                <a:solidFill>
                  <a:schemeClr val="tx1">
                    <a:lumMod val="65000"/>
                    <a:lumOff val="35000"/>
                  </a:schemeClr>
                </a:solidFill>
                <a:effectLst/>
                <a:uLnTx/>
                <a:uFillTx/>
              </a:rPr>
              <a:t> random </a:t>
            </a:r>
            <a:r>
              <a:rPr lang="en-US" sz="2200" dirty="0" smtClean="0">
                <a:solidFill>
                  <a:schemeClr val="tx1">
                    <a:lumMod val="65000"/>
                    <a:lumOff val="35000"/>
                  </a:schemeClr>
                </a:solidFill>
              </a:rPr>
              <a:t>error, </a:t>
            </a:r>
            <a:r>
              <a:rPr lang="en-US" sz="2200" dirty="0" err="1" smtClean="0">
                <a:solidFill>
                  <a:schemeClr val="tx1">
                    <a:lumMod val="65000"/>
                    <a:lumOff val="35000"/>
                  </a:schemeClr>
                </a:solidFill>
              </a:rPr>
              <a:t>o</a:t>
            </a:r>
            <a:r>
              <a:rPr kumimoji="0" lang="en-US" sz="2200" b="0" i="0" u="none" strike="noStrike" kern="1200" cap="none" spc="0" normalizeH="0" baseline="0" noProof="0" dirty="0" err="1" smtClean="0">
                <a:ln>
                  <a:noFill/>
                </a:ln>
                <a:solidFill>
                  <a:schemeClr val="tx1">
                    <a:lumMod val="65000"/>
                    <a:lumOff val="35000"/>
                  </a:schemeClr>
                </a:solidFill>
                <a:effectLst/>
                <a:uLnTx/>
                <a:uFillTx/>
              </a:rPr>
              <a:t>nly</a:t>
            </a:r>
            <a:r>
              <a:rPr kumimoji="0" lang="en-US" sz="2200" b="0" i="0" u="none" strike="noStrike" kern="1200" cap="none" spc="0" normalizeH="0" baseline="0" noProof="0" dirty="0" smtClean="0">
                <a:ln>
                  <a:noFill/>
                </a:ln>
                <a:solidFill>
                  <a:schemeClr val="tx1">
                    <a:lumMod val="65000"/>
                    <a:lumOff val="35000"/>
                  </a:schemeClr>
                </a:solidFill>
                <a:effectLst/>
                <a:uLnTx/>
                <a:uFillTx/>
              </a:rPr>
              <a:t> assimilate</a:t>
            </a:r>
            <a:r>
              <a:rPr kumimoji="0" lang="en-US" sz="2200" b="0" i="0" u="none" strike="noStrike" kern="1200" cap="none" spc="0" normalizeH="0" noProof="0" dirty="0" smtClean="0">
                <a:ln>
                  <a:noFill/>
                </a:ln>
                <a:solidFill>
                  <a:schemeClr val="tx1">
                    <a:lumMod val="65000"/>
                    <a:lumOff val="35000"/>
                  </a:schemeClr>
                </a:solidFill>
                <a:effectLst/>
                <a:uLnTx/>
                <a:uFillTx/>
              </a:rPr>
              <a:t> when attenuated </a:t>
            </a:r>
            <a:r>
              <a:rPr kumimoji="0" lang="en-US" sz="2200" b="0" i="0" u="none" strike="noStrike" kern="1200" cap="none" spc="0" normalizeH="0" noProof="0" dirty="0" err="1" smtClean="0">
                <a:ln>
                  <a:noFill/>
                </a:ln>
                <a:solidFill>
                  <a:schemeClr val="tx1">
                    <a:lumMod val="65000"/>
                    <a:lumOff val="35000"/>
                  </a:schemeClr>
                </a:solidFill>
                <a:effectLst/>
                <a:uLnTx/>
                <a:uFillTx/>
              </a:rPr>
              <a:t>dBZ</a:t>
            </a:r>
            <a:r>
              <a:rPr kumimoji="0" lang="en-US" sz="2200" b="0" i="0" u="none" strike="noStrike" kern="1200" cap="none" spc="0" normalizeH="0" noProof="0" dirty="0" smtClean="0">
                <a:ln>
                  <a:noFill/>
                </a:ln>
                <a:solidFill>
                  <a:schemeClr val="tx1">
                    <a:lumMod val="65000"/>
                    <a:lumOff val="35000"/>
                  </a:schemeClr>
                </a:solidFill>
                <a:effectLst/>
                <a:uLnTx/>
                <a:uFillTx/>
              </a:rPr>
              <a:t> &gt; 10</a:t>
            </a:r>
          </a:p>
          <a:p>
            <a:pPr marL="285750" indent="-285750">
              <a:spcBef>
                <a:spcPct val="20000"/>
              </a:spcBef>
            </a:pPr>
            <a:endParaRPr lang="en-US" sz="2600" dirty="0" smtClean="0"/>
          </a:p>
        </p:txBody>
      </p:sp>
      <p:grpSp>
        <p:nvGrpSpPr>
          <p:cNvPr id="32" name="Group 31"/>
          <p:cNvGrpSpPr/>
          <p:nvPr/>
        </p:nvGrpSpPr>
        <p:grpSpPr>
          <a:xfrm>
            <a:off x="5625949" y="1392768"/>
            <a:ext cx="3310246" cy="2497392"/>
            <a:chOff x="5592083" y="1460500"/>
            <a:chExt cx="3310246" cy="2497392"/>
          </a:xfrm>
        </p:grpSpPr>
        <p:grpSp>
          <p:nvGrpSpPr>
            <p:cNvPr id="8" name="Group 7"/>
            <p:cNvGrpSpPr/>
            <p:nvPr/>
          </p:nvGrpSpPr>
          <p:grpSpPr>
            <a:xfrm>
              <a:off x="5592083" y="1460500"/>
              <a:ext cx="3000143" cy="2497392"/>
              <a:chOff x="895871" y="2159535"/>
              <a:chExt cx="4373305" cy="3640445"/>
            </a:xfrm>
          </p:grpSpPr>
          <p:grpSp>
            <p:nvGrpSpPr>
              <p:cNvPr id="10" name="Group 63"/>
              <p:cNvGrpSpPr/>
              <p:nvPr/>
            </p:nvGrpSpPr>
            <p:grpSpPr>
              <a:xfrm>
                <a:off x="1160270" y="2159535"/>
                <a:ext cx="4108906" cy="3640445"/>
                <a:chOff x="913329" y="1905537"/>
                <a:chExt cx="4870028" cy="4314784"/>
              </a:xfrm>
            </p:grpSpPr>
            <p:sp>
              <p:nvSpPr>
                <p:cNvPr id="15" name="Oval 14"/>
                <p:cNvSpPr/>
                <p:nvPr/>
              </p:nvSpPr>
              <p:spPr>
                <a:xfrm>
                  <a:off x="913329" y="5070027"/>
                  <a:ext cx="3387738" cy="93262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grayscl/>
                </a:blip>
                <a:stretch>
                  <a:fillRect/>
                </a:stretch>
              </p:blipFill>
              <p:spPr>
                <a:xfrm>
                  <a:off x="1555513" y="2321707"/>
                  <a:ext cx="2097805" cy="2225177"/>
                </a:xfrm>
                <a:prstGeom prst="rect">
                  <a:avLst/>
                </a:prstGeom>
              </p:spPr>
            </p:pic>
            <p:cxnSp>
              <p:nvCxnSpPr>
                <p:cNvPr id="17" name="Straight Connector 16"/>
                <p:cNvCxnSpPr/>
                <p:nvPr/>
              </p:nvCxnSpPr>
              <p:spPr>
                <a:xfrm rot="5400000">
                  <a:off x="147989" y="3087049"/>
                  <a:ext cx="3214634" cy="1683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a:endCxn id="15" idx="6"/>
                </p:cNvCxnSpPr>
                <p:nvPr/>
              </p:nvCxnSpPr>
              <p:spPr>
                <a:xfrm rot="16200000" flipH="1">
                  <a:off x="1841855" y="3077130"/>
                  <a:ext cx="3214638" cy="1703786"/>
                </a:xfrm>
                <a:prstGeom prst="line">
                  <a:avLst/>
                </a:prstGeom>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3"/>
                <a:stretch>
                  <a:fillRect/>
                </a:stretch>
              </p:blipFill>
              <p:spPr>
                <a:xfrm rot="20938588">
                  <a:off x="1601121" y="1905537"/>
                  <a:ext cx="1923360" cy="1072377"/>
                </a:xfrm>
                <a:prstGeom prst="rect">
                  <a:avLst/>
                </a:prstGeom>
              </p:spPr>
            </p:pic>
            <p:sp>
              <p:nvSpPr>
                <p:cNvPr id="20" name="TextBox 19"/>
                <p:cNvSpPr txBox="1"/>
                <p:nvPr/>
              </p:nvSpPr>
              <p:spPr>
                <a:xfrm>
                  <a:off x="2908298" y="2539999"/>
                  <a:ext cx="1090432" cy="531751"/>
                </a:xfrm>
                <a:prstGeom prst="rect">
                  <a:avLst/>
                </a:prstGeom>
                <a:noFill/>
              </p:spPr>
              <p:txBody>
                <a:bodyPr wrap="square" rtlCol="0">
                  <a:spAutoFit/>
                </a:bodyPr>
                <a:lstStyle/>
                <a:p>
                  <a:r>
                    <a:rPr lang="en-US" sz="1400" dirty="0" smtClean="0"/>
                    <a:t>50°</a:t>
                  </a:r>
                  <a:endParaRPr lang="en-US" sz="1400" dirty="0"/>
                </a:p>
              </p:txBody>
            </p:sp>
            <p:sp>
              <p:nvSpPr>
                <p:cNvPr id="21" name="Arc 20"/>
                <p:cNvSpPr/>
                <p:nvPr/>
              </p:nvSpPr>
              <p:spPr>
                <a:xfrm flipV="1">
                  <a:off x="2571882" y="2104654"/>
                  <a:ext cx="495300" cy="61190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rot="21212578" flipV="1">
                  <a:off x="3147829" y="5230389"/>
                  <a:ext cx="1187104" cy="611906"/>
                </a:xfrm>
                <a:prstGeom prst="arc">
                  <a:avLst/>
                </a:prstGeom>
                <a:noFill/>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p:cNvSpPr txBox="1"/>
                <p:nvPr/>
              </p:nvSpPr>
              <p:spPr>
                <a:xfrm>
                  <a:off x="3855746" y="5688570"/>
                  <a:ext cx="1632561" cy="531751"/>
                </a:xfrm>
                <a:prstGeom prst="rect">
                  <a:avLst/>
                </a:prstGeom>
                <a:noFill/>
              </p:spPr>
              <p:txBody>
                <a:bodyPr wrap="square" rtlCol="0">
                  <a:spAutoFit/>
                </a:bodyPr>
                <a:lstStyle/>
                <a:p>
                  <a:r>
                    <a:rPr lang="en-US" sz="1400" dirty="0" smtClean="0"/>
                    <a:t>~ 3 km</a:t>
                  </a:r>
                  <a:endParaRPr lang="en-US" sz="1400" dirty="0"/>
                </a:p>
              </p:txBody>
            </p:sp>
            <p:sp>
              <p:nvSpPr>
                <p:cNvPr id="24" name="Arc 23"/>
                <p:cNvSpPr/>
                <p:nvPr/>
              </p:nvSpPr>
              <p:spPr>
                <a:xfrm rot="21212578" flipV="1">
                  <a:off x="3103052" y="4987353"/>
                  <a:ext cx="970381" cy="340798"/>
                </a:xfrm>
                <a:prstGeom prst="arc">
                  <a:avLst/>
                </a:prstGeom>
                <a:noFill/>
                <a:ln w="1905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Connector 24"/>
                <p:cNvCxnSpPr/>
                <p:nvPr/>
              </p:nvCxnSpPr>
              <p:spPr>
                <a:xfrm rot="16200000" flipH="1">
                  <a:off x="3953362" y="5177935"/>
                  <a:ext cx="481955" cy="26921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3998730" y="5032419"/>
                  <a:ext cx="133161" cy="133161"/>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245430" y="5461292"/>
                  <a:ext cx="133161" cy="133161"/>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586737" y="5251399"/>
                  <a:ext cx="133161" cy="133161"/>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a:endCxn id="15" idx="5"/>
                </p:cNvCxnSpPr>
                <p:nvPr/>
              </p:nvCxnSpPr>
              <p:spPr>
                <a:xfrm rot="16200000" flipH="1">
                  <a:off x="3434493" y="5495624"/>
                  <a:ext cx="589275" cy="151627"/>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3738363" y="5773943"/>
                  <a:ext cx="133161" cy="133161"/>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131891" y="5032416"/>
                  <a:ext cx="1651466" cy="531751"/>
                </a:xfrm>
                <a:prstGeom prst="rect">
                  <a:avLst/>
                </a:prstGeom>
                <a:noFill/>
              </p:spPr>
              <p:txBody>
                <a:bodyPr wrap="square" rtlCol="0">
                  <a:spAutoFit/>
                </a:bodyPr>
                <a:lstStyle/>
                <a:p>
                  <a:r>
                    <a:rPr lang="en-US" sz="1400" dirty="0" smtClean="0"/>
                    <a:t>~ 3 km</a:t>
                  </a:r>
                  <a:endParaRPr lang="en-US" sz="1400" dirty="0"/>
                </a:p>
              </p:txBody>
            </p:sp>
          </p:grpSp>
          <p:cxnSp>
            <p:nvCxnSpPr>
              <p:cNvPr id="11" name="Straight Connector 10"/>
              <p:cNvCxnSpPr/>
              <p:nvPr/>
            </p:nvCxnSpPr>
            <p:spPr>
              <a:xfrm rot="5400000" flipH="1" flipV="1">
                <a:off x="-450712" y="3973880"/>
                <a:ext cx="2694754"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97458" y="3721093"/>
                <a:ext cx="1041400" cy="762697"/>
              </a:xfrm>
              <a:prstGeom prst="rect">
                <a:avLst/>
              </a:prstGeom>
              <a:noFill/>
            </p:spPr>
            <p:txBody>
              <a:bodyPr wrap="square" rtlCol="0">
                <a:spAutoFit/>
              </a:bodyPr>
              <a:lstStyle/>
              <a:p>
                <a:r>
                  <a:rPr lang="en-US" sz="1400" dirty="0" smtClean="0"/>
                  <a:t>19.0 km</a:t>
                </a:r>
                <a:endParaRPr lang="en-US" sz="1400" dirty="0"/>
              </a:p>
            </p:txBody>
          </p:sp>
        </p:grpSp>
        <p:sp>
          <p:nvSpPr>
            <p:cNvPr id="33" name="TextBox 32"/>
            <p:cNvSpPr txBox="1"/>
            <p:nvPr/>
          </p:nvSpPr>
          <p:spPr>
            <a:xfrm>
              <a:off x="7409025" y="1582933"/>
              <a:ext cx="1493304" cy="738664"/>
            </a:xfrm>
            <a:prstGeom prst="rect">
              <a:avLst/>
            </a:prstGeom>
            <a:noFill/>
          </p:spPr>
          <p:txBody>
            <a:bodyPr wrap="square" rtlCol="0">
              <a:spAutoFit/>
            </a:bodyPr>
            <a:lstStyle/>
            <a:p>
              <a:r>
                <a:rPr lang="en-US" sz="1400" dirty="0" smtClean="0"/>
                <a:t>Observations every ~3 km on cone surface</a:t>
              </a:r>
              <a:endParaRPr lang="en-US" sz="1400" dirty="0"/>
            </a:p>
          </p:txBody>
        </p:sp>
      </p:grpSp>
      <p:pic>
        <p:nvPicPr>
          <p:cNvPr id="34" name="Picture 33" descr="obpts.ai"/>
          <p:cNvPicPr>
            <a:picLocks noChangeAspect="1"/>
          </p:cNvPicPr>
          <p:nvPr/>
        </p:nvPicPr>
        <p:blipFill>
          <a:blip r:embed="rId4"/>
          <a:stretch>
            <a:fillRect/>
          </a:stretch>
        </p:blipFill>
        <p:spPr>
          <a:xfrm>
            <a:off x="5311227" y="3793808"/>
            <a:ext cx="3145450" cy="3145450"/>
          </a:xfrm>
          <a:prstGeom prst="rect">
            <a:avLst/>
          </a:prstGeom>
          <a:ln>
            <a:noFill/>
          </a:ln>
          <a:effectLst>
            <a:outerShdw blurRad="381000" dist="38100" dir="2700000" sx="101000" sy="101000" algn="tl" rotWithShape="0">
              <a:srgbClr val="000000">
                <a:alpha val="43000"/>
              </a:srgbClr>
            </a:outerShdw>
          </a:effectLst>
        </p:spPr>
      </p:pic>
      <p:sp>
        <p:nvSpPr>
          <p:cNvPr id="35"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Tree>
    <p:extLst>
      <p:ext uri="{BB962C8B-B14F-4D97-AF65-F5344CB8AC3E}">
        <p14:creationId xmlns:p14="http://schemas.microsoft.com/office/powerpoint/2010/main" val="38168422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389467" y="1498602"/>
            <a:ext cx="3147112" cy="4525963"/>
          </a:xfrm>
          <a:prstGeom prst="rect">
            <a:avLst/>
          </a:prstGeom>
        </p:spPr>
        <p:txBody>
          <a:bodyPr vert="horz" lIns="91440" tIns="45720" rIns="91440" bIns="45720" rtlCol="0">
            <a:noAutofit/>
          </a:bodyPr>
          <a:lstStyle/>
          <a:p>
            <a:pPr marL="349250" lvl="0" indent="-349250" defTabSz="914400">
              <a:spcBef>
                <a:spcPts val="2000"/>
              </a:spcBef>
              <a:buClr>
                <a:srgbClr val="2C7C9F">
                  <a:lumMod val="60000"/>
                  <a:lumOff val="40000"/>
                </a:srgbClr>
              </a:buClr>
              <a:buSzPct val="110000"/>
              <a:buFont typeface="Wingdings 2" pitchFamily="18" charset="2"/>
              <a:buChar char=""/>
            </a:pPr>
            <a:r>
              <a:rPr lang="en-US" sz="2400" dirty="0" smtClean="0">
                <a:solidFill>
                  <a:schemeClr val="tx1">
                    <a:lumMod val="65000"/>
                    <a:lumOff val="35000"/>
                  </a:schemeClr>
                </a:solidFill>
              </a:rPr>
              <a:t>Intensity </a:t>
            </a:r>
            <a:r>
              <a:rPr lang="en-US" sz="2400" dirty="0" smtClean="0">
                <a:solidFill>
                  <a:schemeClr val="tx1">
                    <a:lumMod val="65000"/>
                    <a:lumOff val="35000"/>
                  </a:schemeClr>
                </a:solidFill>
              </a:rPr>
              <a:t>metrics: Generally small corrections due to small initial error in </a:t>
            </a:r>
            <a:r>
              <a:rPr lang="en-US" sz="2400" dirty="0" smtClean="0">
                <a:solidFill>
                  <a:schemeClr val="tx1">
                    <a:lumMod val="65000"/>
                    <a:lumOff val="35000"/>
                  </a:schemeClr>
                </a:solidFill>
              </a:rPr>
              <a:t>NODA</a:t>
            </a:r>
            <a:endParaRPr lang="en-US" sz="2400" dirty="0">
              <a:solidFill>
                <a:schemeClr val="tx1">
                  <a:lumMod val="65000"/>
                  <a:lumOff val="35000"/>
                </a:schemeClr>
              </a:solidFill>
            </a:endParaRPr>
          </a:p>
          <a:p>
            <a:pPr marL="349250" lvl="0" indent="-349250" defTabSz="914400">
              <a:spcBef>
                <a:spcPts val="2000"/>
              </a:spcBef>
              <a:buClr>
                <a:srgbClr val="2C7C9F">
                  <a:lumMod val="60000"/>
                  <a:lumOff val="40000"/>
                </a:srgbClr>
              </a:buClr>
              <a:buSzPct val="110000"/>
              <a:buFont typeface="Wingdings 2" pitchFamily="18" charset="2"/>
              <a:buChar char=""/>
            </a:pPr>
            <a:r>
              <a:rPr lang="en-US" sz="2400" dirty="0" smtClean="0">
                <a:solidFill>
                  <a:srgbClr val="595959"/>
                </a:solidFill>
              </a:rPr>
              <a:t>Position</a:t>
            </a:r>
            <a:r>
              <a:rPr lang="en-US" sz="2400" dirty="0" smtClean="0">
                <a:solidFill>
                  <a:srgbClr val="595959"/>
                </a:solidFill>
              </a:rPr>
              <a:t>: more noticeable correction, particularly for CTRL2</a:t>
            </a:r>
          </a:p>
          <a:p>
            <a:pPr marL="742950" lvl="1" indent="-285750">
              <a:spcBef>
                <a:spcPct val="20000"/>
              </a:spcBef>
              <a:buFont typeface="Arial"/>
              <a:buChar char="•"/>
            </a:pPr>
            <a:endParaRPr lang="en-US" sz="2600" dirty="0" smtClean="0"/>
          </a:p>
          <a:p>
            <a:pPr marL="742950" lvl="1" indent="-285750">
              <a:spcBef>
                <a:spcPct val="20000"/>
              </a:spcBef>
              <a:buFont typeface="Arial"/>
              <a:buChar char="•"/>
            </a:pPr>
            <a:endParaRPr lang="en-US" sz="2600" dirty="0" smtClean="0"/>
          </a:p>
          <a:p>
            <a:pPr marL="285750" indent="-285750">
              <a:spcBef>
                <a:spcPct val="20000"/>
              </a:spcBef>
              <a:buFont typeface="Arial"/>
              <a:buChar char="•"/>
            </a:pPr>
            <a:endParaRPr kumimoji="0" lang="en-US" sz="2600" b="0" i="0" u="none" strike="noStrike" kern="1200" cap="none" spc="0" normalizeH="0" noProof="0" dirty="0" smtClean="0">
              <a:ln>
                <a:noFill/>
              </a:ln>
              <a:solidFill>
                <a:schemeClr val="tx1"/>
              </a:solidFill>
              <a:effectLst/>
              <a:uLnTx/>
              <a:uFillTx/>
              <a:latin typeface="+mn-lt"/>
              <a:ea typeface="+mn-ea"/>
              <a:cs typeface="+mn-cs"/>
            </a:endParaRPr>
          </a:p>
          <a:p>
            <a:pPr marL="285750" indent="-285750">
              <a:spcBef>
                <a:spcPct val="20000"/>
              </a:spcBef>
            </a:pPr>
            <a:endParaRPr lang="en-US" sz="2600" dirty="0" smtClean="0"/>
          </a:p>
        </p:txBody>
      </p:sp>
      <p:pic>
        <p:nvPicPr>
          <p:cNvPr id="8" name="Picture 7" descr="analyses_compare_ctrl1_2_forpres.png"/>
          <p:cNvPicPr>
            <a:picLocks noChangeAspect="1"/>
          </p:cNvPicPr>
          <p:nvPr/>
        </p:nvPicPr>
        <p:blipFill>
          <a:blip r:embed="rId3"/>
          <a:stretch>
            <a:fillRect/>
          </a:stretch>
        </p:blipFill>
        <p:spPr>
          <a:xfrm>
            <a:off x="3604311" y="1480640"/>
            <a:ext cx="5188130" cy="4090431"/>
          </a:xfrm>
          <a:prstGeom prst="rect">
            <a:avLst/>
          </a:prstGeom>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9"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Tree>
    <p:extLst>
      <p:ext uri="{BB962C8B-B14F-4D97-AF65-F5344CB8AC3E}">
        <p14:creationId xmlns:p14="http://schemas.microsoft.com/office/powerpoint/2010/main" val="14565880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52999" y="1430875"/>
            <a:ext cx="7637201" cy="3169325"/>
            <a:chOff x="617799" y="3755463"/>
            <a:chExt cx="5237339" cy="2173418"/>
          </a:xfrm>
          <a:effectLst>
            <a:outerShdw blurRad="50800" dist="38100" dir="2700000" algn="tl" rotWithShape="0">
              <a:srgbClr val="000000">
                <a:alpha val="43000"/>
              </a:srgbClr>
            </a:outerShdw>
          </a:effectLst>
        </p:grpSpPr>
        <p:grpSp>
          <p:nvGrpSpPr>
            <p:cNvPr id="9" name="Group 8"/>
            <p:cNvGrpSpPr/>
            <p:nvPr/>
          </p:nvGrpSpPr>
          <p:grpSpPr>
            <a:xfrm>
              <a:off x="3253398" y="3775093"/>
              <a:ext cx="2601740" cy="2151974"/>
              <a:chOff x="21584360" y="26468303"/>
              <a:chExt cx="3958672" cy="3274330"/>
            </a:xfrm>
          </p:grpSpPr>
          <p:pic>
            <p:nvPicPr>
              <p:cNvPr id="14" name="Picture 13" descr="radar-24new.png"/>
              <p:cNvPicPr>
                <a:picLocks noChangeAspect="1"/>
              </p:cNvPicPr>
              <p:nvPr/>
            </p:nvPicPr>
            <p:blipFill>
              <a:blip r:embed="rId3"/>
              <a:stretch>
                <a:fillRect/>
              </a:stretch>
            </p:blipFill>
            <p:spPr>
              <a:xfrm>
                <a:off x="21656833" y="26542232"/>
                <a:ext cx="3886199" cy="3200401"/>
              </a:xfrm>
              <a:prstGeom prst="rect">
                <a:avLst/>
              </a:prstGeom>
              <a:ln>
                <a:solidFill>
                  <a:schemeClr val="tx1">
                    <a:lumMod val="75000"/>
                    <a:lumOff val="25000"/>
                  </a:schemeClr>
                </a:solidFill>
              </a:ln>
            </p:spPr>
          </p:pic>
          <p:sp>
            <p:nvSpPr>
              <p:cNvPr id="16" name="TextBox 15"/>
              <p:cNvSpPr txBox="1"/>
              <p:nvPr/>
            </p:nvSpPr>
            <p:spPr>
              <a:xfrm>
                <a:off x="21584360" y="26468303"/>
                <a:ext cx="3881403" cy="321143"/>
              </a:xfrm>
              <a:prstGeom prst="rect">
                <a:avLst/>
              </a:prstGeom>
              <a:noFill/>
            </p:spPr>
            <p:txBody>
              <a:bodyPr wrap="square" rtlCol="0">
                <a:spAutoFit/>
              </a:bodyPr>
              <a:lstStyle/>
              <a:p>
                <a:r>
                  <a:rPr lang="en-US" sz="1400" b="1" dirty="0" smtClean="0"/>
                  <a:t>(</a:t>
                </a:r>
                <a:r>
                  <a:rPr lang="en-US" sz="1400" b="1" dirty="0" err="1" smtClean="0"/>
                  <a:t>b</a:t>
                </a:r>
                <a:r>
                  <a:rPr lang="en-US" sz="1400" b="1" dirty="0" smtClean="0"/>
                  <a:t>) EnKF reflectivity (13 cycles)</a:t>
                </a:r>
                <a:endParaRPr lang="en-US" sz="1400" b="1" dirty="0"/>
              </a:p>
            </p:txBody>
          </p:sp>
        </p:grpSp>
        <p:pic>
          <p:nvPicPr>
            <p:cNvPr id="18" name="Picture 17" descr="radar-24.png"/>
            <p:cNvPicPr>
              <a:picLocks noChangeAspect="1"/>
            </p:cNvPicPr>
            <p:nvPr/>
          </p:nvPicPr>
          <p:blipFill>
            <a:blip r:embed="rId4"/>
            <a:stretch>
              <a:fillRect/>
            </a:stretch>
          </p:blipFill>
          <p:spPr>
            <a:xfrm>
              <a:off x="617799" y="3813195"/>
              <a:ext cx="2538024" cy="2115686"/>
            </a:xfrm>
            <a:prstGeom prst="rect">
              <a:avLst/>
            </a:prstGeom>
            <a:ln>
              <a:solidFill>
                <a:schemeClr val="tx1">
                  <a:lumMod val="75000"/>
                  <a:lumOff val="25000"/>
                </a:schemeClr>
              </a:solidFill>
            </a:ln>
          </p:spPr>
        </p:pic>
        <p:sp>
          <p:nvSpPr>
            <p:cNvPr id="21" name="TextBox 20"/>
            <p:cNvSpPr txBox="1"/>
            <p:nvPr/>
          </p:nvSpPr>
          <p:spPr>
            <a:xfrm>
              <a:off x="617799" y="3755463"/>
              <a:ext cx="2103386" cy="211063"/>
            </a:xfrm>
            <a:prstGeom prst="rect">
              <a:avLst/>
            </a:prstGeom>
            <a:noFill/>
          </p:spPr>
          <p:txBody>
            <a:bodyPr wrap="square" rtlCol="0">
              <a:spAutoFit/>
            </a:bodyPr>
            <a:lstStyle/>
            <a:p>
              <a:r>
                <a:rPr lang="en-US" sz="1400" b="1" dirty="0" smtClean="0"/>
                <a:t>(a) Truth1 reflectivity</a:t>
              </a:r>
              <a:endParaRPr lang="en-US" sz="1400" b="1" dirty="0"/>
            </a:p>
          </p:txBody>
        </p:sp>
      </p:grpSp>
      <p:sp>
        <p:nvSpPr>
          <p:cNvPr id="24" name="Rectangle 23"/>
          <p:cNvSpPr/>
          <p:nvPr/>
        </p:nvSpPr>
        <p:spPr>
          <a:xfrm>
            <a:off x="666736" y="4761821"/>
            <a:ext cx="8087801" cy="369332"/>
          </a:xfrm>
          <a:prstGeom prst="rect">
            <a:avLst/>
          </a:prstGeom>
        </p:spPr>
        <p:txBody>
          <a:bodyPr wrap="square">
            <a:spAutoFit/>
          </a:bodyPr>
          <a:lstStyle/>
          <a:p>
            <a:r>
              <a:rPr lang="en-US" dirty="0" smtClean="0">
                <a:solidFill>
                  <a:srgbClr val="595959"/>
                </a:solidFill>
              </a:rPr>
              <a:t>EnKF is able to produce good analysis of storm </a:t>
            </a:r>
            <a:r>
              <a:rPr lang="en-US" dirty="0" smtClean="0">
                <a:solidFill>
                  <a:srgbClr val="595959"/>
                </a:solidFill>
              </a:rPr>
              <a:t>structure after 13 cycles</a:t>
            </a:r>
            <a:endParaRPr lang="en-US" dirty="0">
              <a:solidFill>
                <a:srgbClr val="595959"/>
              </a:solidFill>
            </a:endParaRPr>
          </a:p>
        </p:txBody>
      </p:sp>
      <p:sp>
        <p:nvSpPr>
          <p:cNvPr id="12"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Tree>
    <p:extLst>
      <p:ext uri="{BB962C8B-B14F-4D97-AF65-F5344CB8AC3E}">
        <p14:creationId xmlns:p14="http://schemas.microsoft.com/office/powerpoint/2010/main" val="15108432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
          <p:cNvSpPr txBox="1">
            <a:spLocks/>
          </p:cNvSpPr>
          <p:nvPr/>
        </p:nvSpPr>
        <p:spPr>
          <a:xfrm>
            <a:off x="457200" y="1570566"/>
            <a:ext cx="3416300" cy="4975067"/>
          </a:xfrm>
          <a:prstGeom prst="rect">
            <a:avLst/>
          </a:prstGeom>
        </p:spPr>
        <p:txBody>
          <a:bodyPr vert="horz" lIns="91440" tIns="45720" rIns="91440" bIns="45720" rtlCol="0">
            <a:noAutofit/>
          </a:bodyPr>
          <a:lstStyle/>
          <a:p>
            <a:pPr marL="349250" lvl="0" indent="-349250" defTabSz="914400">
              <a:spcBef>
                <a:spcPts val="2000"/>
              </a:spcBef>
              <a:buClr>
                <a:srgbClr val="2C7C9F">
                  <a:lumMod val="60000"/>
                  <a:lumOff val="40000"/>
                </a:srgbClr>
              </a:buClr>
              <a:buSzPct val="110000"/>
              <a:buFont typeface="Wingdings 2" pitchFamily="18" charset="2"/>
              <a:buChar char=""/>
            </a:pPr>
            <a:r>
              <a:rPr lang="en-US" sz="2400" dirty="0" smtClean="0">
                <a:solidFill>
                  <a:srgbClr val="595959"/>
                </a:solidFill>
              </a:rPr>
              <a:t>Forecast </a:t>
            </a:r>
            <a:r>
              <a:rPr lang="en-US" sz="2400" dirty="0" smtClean="0">
                <a:solidFill>
                  <a:srgbClr val="595959"/>
                </a:solidFill>
              </a:rPr>
              <a:t>error is reduced relative to NODA in both cases, particularly from 36-48 </a:t>
            </a:r>
            <a:r>
              <a:rPr lang="en-US" sz="2400" dirty="0" smtClean="0">
                <a:solidFill>
                  <a:srgbClr val="595959"/>
                </a:solidFill>
              </a:rPr>
              <a:t>h</a:t>
            </a:r>
          </a:p>
          <a:p>
            <a:pPr marL="349250" lvl="0" indent="-349250" defTabSz="914400">
              <a:spcBef>
                <a:spcPts val="2000"/>
              </a:spcBef>
              <a:buClr>
                <a:srgbClr val="2C7C9F">
                  <a:lumMod val="60000"/>
                  <a:lumOff val="40000"/>
                </a:srgbClr>
              </a:buClr>
              <a:buSzPct val="110000"/>
              <a:buFont typeface="Wingdings 2" pitchFamily="18" charset="2"/>
              <a:buChar char=""/>
            </a:pPr>
            <a:r>
              <a:rPr lang="en-US" sz="2400" dirty="0" smtClean="0">
                <a:solidFill>
                  <a:srgbClr val="595959"/>
                </a:solidFill>
              </a:rPr>
              <a:t>CTRL2 </a:t>
            </a:r>
            <a:r>
              <a:rPr lang="en-US" sz="2400" dirty="0">
                <a:solidFill>
                  <a:srgbClr val="595959"/>
                </a:solidFill>
              </a:rPr>
              <a:t>needs more time to produce better analyses (i.e., that produce ‘good’ forecasts)</a:t>
            </a:r>
            <a:br>
              <a:rPr lang="en-US" sz="2400" dirty="0">
                <a:solidFill>
                  <a:srgbClr val="595959"/>
                </a:solidFill>
              </a:rPr>
            </a:br>
            <a:r>
              <a:rPr lang="en-US" sz="2600" dirty="0" smtClean="0"/>
              <a:t/>
            </a:r>
            <a:br>
              <a:rPr lang="en-US" sz="2600" dirty="0" smtClean="0"/>
            </a:br>
            <a:endParaRPr lang="en-US" sz="2600" dirty="0" smtClean="0"/>
          </a:p>
          <a:p>
            <a:pPr marL="285750" indent="-285750">
              <a:spcBef>
                <a:spcPct val="20000"/>
              </a:spcBef>
              <a:buFont typeface="Arial"/>
              <a:buChar char="•"/>
            </a:pPr>
            <a:endParaRPr kumimoji="0" lang="en-US" sz="2600" b="0" i="0" u="none" strike="noStrike" kern="1200" cap="none" spc="0" normalizeH="0" noProof="0" dirty="0" smtClean="0">
              <a:ln>
                <a:noFill/>
              </a:ln>
              <a:solidFill>
                <a:schemeClr val="tx1"/>
              </a:solidFill>
              <a:effectLst/>
              <a:uLnTx/>
              <a:uFillTx/>
              <a:latin typeface="+mn-lt"/>
              <a:ea typeface="+mn-ea"/>
              <a:cs typeface="+mn-cs"/>
            </a:endParaRPr>
          </a:p>
        </p:txBody>
      </p:sp>
      <p:pic>
        <p:nvPicPr>
          <p:cNvPr id="16" name="Picture 15" descr="det_evo.png"/>
          <p:cNvPicPr>
            <a:picLocks noChangeAspect="1"/>
          </p:cNvPicPr>
          <p:nvPr/>
        </p:nvPicPr>
        <p:blipFill>
          <a:blip r:embed="rId3"/>
          <a:stretch>
            <a:fillRect/>
          </a:stretch>
        </p:blipFill>
        <p:spPr>
          <a:xfrm>
            <a:off x="4202281" y="1163638"/>
            <a:ext cx="4388571" cy="5348130"/>
          </a:xfrm>
          <a:prstGeom prst="rect">
            <a:avLst/>
          </a:prstGeom>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7" name="Title 7"/>
          <p:cNvSpPr txBox="1">
            <a:spLocks/>
          </p:cNvSpPr>
          <p:nvPr/>
        </p:nvSpPr>
        <p:spPr>
          <a:xfrm>
            <a:off x="685800" y="256799"/>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Single-instrument OSSE: Hurricane Karl</a:t>
            </a:r>
            <a:endParaRPr lang="en-US" sz="3100" dirty="0"/>
          </a:p>
        </p:txBody>
      </p:sp>
    </p:spTree>
    <p:extLst>
      <p:ext uri="{BB962C8B-B14F-4D97-AF65-F5344CB8AC3E}">
        <p14:creationId xmlns:p14="http://schemas.microsoft.com/office/powerpoint/2010/main" val="22940006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Outline</a:t>
            </a:r>
            <a:endParaRPr lang="en-US" dirty="0"/>
          </a:p>
        </p:txBody>
      </p:sp>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chemeClr val="bg1">
                    <a:lumMod val="85000"/>
                  </a:schemeClr>
                </a:solidFill>
              </a:rPr>
              <a:t>Genesis and Rapid Intensification Processes (GRIP) experiment and data available</a:t>
            </a:r>
          </a:p>
          <a:p>
            <a:pPr>
              <a:lnSpc>
                <a:spcPct val="120000"/>
              </a:lnSpc>
            </a:pPr>
            <a:r>
              <a:rPr lang="en-US" dirty="0" smtClean="0">
                <a:solidFill>
                  <a:srgbClr val="D9D9D9"/>
                </a:solidFill>
              </a:rPr>
              <a:t>Hurricane and Severe Storm Sentinel experiment (HS3) and data available</a:t>
            </a:r>
          </a:p>
          <a:p>
            <a:pPr>
              <a:lnSpc>
                <a:spcPct val="120000"/>
              </a:lnSpc>
            </a:pPr>
            <a:r>
              <a:rPr lang="en-US" dirty="0" smtClean="0">
                <a:solidFill>
                  <a:schemeClr val="bg1">
                    <a:lumMod val="85000"/>
                  </a:schemeClr>
                </a:solidFill>
              </a:rPr>
              <a:t>Single-instrument OSSE experiments</a:t>
            </a:r>
          </a:p>
          <a:p>
            <a:pPr>
              <a:lnSpc>
                <a:spcPct val="120000"/>
              </a:lnSpc>
            </a:pPr>
            <a:r>
              <a:rPr lang="en-US" dirty="0" smtClean="0">
                <a:solidFill>
                  <a:srgbClr val="595959"/>
                </a:solidFill>
              </a:rPr>
              <a:t>Single-instrument real-data experiments</a:t>
            </a:r>
          </a:p>
          <a:p>
            <a:pPr>
              <a:lnSpc>
                <a:spcPct val="120000"/>
              </a:lnSpc>
            </a:pPr>
            <a:r>
              <a:rPr lang="en-US" dirty="0" smtClean="0">
                <a:solidFill>
                  <a:schemeClr val="bg1">
                    <a:lumMod val="85000"/>
                  </a:schemeClr>
                </a:solidFill>
              </a:rPr>
              <a:t>Multi-instrument real-data </a:t>
            </a:r>
            <a:r>
              <a:rPr lang="en-US" dirty="0">
                <a:solidFill>
                  <a:schemeClr val="bg1">
                    <a:lumMod val="85000"/>
                  </a:schemeClr>
                </a:solidFill>
              </a:rPr>
              <a:t>experiments</a:t>
            </a:r>
          </a:p>
          <a:p>
            <a:pPr>
              <a:lnSpc>
                <a:spcPct val="120000"/>
              </a:lnSpc>
            </a:pPr>
            <a:endParaRPr lang="en-US" dirty="0" smtClean="0">
              <a:solidFill>
                <a:srgbClr val="595959"/>
              </a:solidFill>
            </a:endParaRPr>
          </a:p>
          <a:p>
            <a:endParaRPr lang="en-US" dirty="0"/>
          </a:p>
          <a:p>
            <a:endParaRPr lang="en-US" dirty="0" smtClean="0"/>
          </a:p>
        </p:txBody>
      </p:sp>
    </p:spTree>
    <p:extLst>
      <p:ext uri="{BB962C8B-B14F-4D97-AF65-F5344CB8AC3E}">
        <p14:creationId xmlns:p14="http://schemas.microsoft.com/office/powerpoint/2010/main" val="40074746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961467" y="1323300"/>
            <a:ext cx="3905442" cy="338724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igure_1.png"/>
          <p:cNvPicPr>
            <a:picLocks noChangeAspect="1"/>
          </p:cNvPicPr>
          <p:nvPr/>
        </p:nvPicPr>
        <p:blipFill rotWithShape="1">
          <a:blip r:embed="rId2">
            <a:extLst>
              <a:ext uri="{28A0092B-C50C-407E-A947-70E740481C1C}">
                <a14:useLocalDpi xmlns:a14="http://schemas.microsoft.com/office/drawing/2010/main" val="0"/>
              </a:ext>
            </a:extLst>
          </a:blip>
          <a:srcRect l="47369" t="30" r="51" b="66040"/>
          <a:stretch/>
        </p:blipFill>
        <p:spPr>
          <a:xfrm>
            <a:off x="5113657" y="1600392"/>
            <a:ext cx="3591614" cy="2910074"/>
          </a:xfrm>
          <a:prstGeom prst="rect">
            <a:avLst/>
          </a:prstGeom>
        </p:spPr>
      </p:pic>
      <p:sp>
        <p:nvSpPr>
          <p:cNvPr id="8" name="Title 7"/>
          <p:cNvSpPr txBox="1">
            <a:spLocks/>
          </p:cNvSpPr>
          <p:nvPr/>
        </p:nvSpPr>
        <p:spPr>
          <a:xfrm>
            <a:off x="685800" y="256799"/>
            <a:ext cx="84582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pic>
        <p:nvPicPr>
          <p:cNvPr id="7" name="Picture 6" descr="Figure_1.png"/>
          <p:cNvPicPr>
            <a:picLocks noChangeAspect="1"/>
          </p:cNvPicPr>
          <p:nvPr/>
        </p:nvPicPr>
        <p:blipFill rotWithShape="1">
          <a:blip r:embed="rId2">
            <a:extLst>
              <a:ext uri="{28A0092B-C50C-407E-A947-70E740481C1C}">
                <a14:useLocalDpi xmlns:a14="http://schemas.microsoft.com/office/drawing/2010/main" val="0"/>
              </a:ext>
            </a:extLst>
          </a:blip>
          <a:srcRect l="3" t="30" r="53734" b="66040"/>
          <a:stretch/>
        </p:blipFill>
        <p:spPr>
          <a:xfrm>
            <a:off x="5093980" y="1617790"/>
            <a:ext cx="3142556" cy="2893837"/>
          </a:xfrm>
          <a:prstGeom prst="rect">
            <a:avLst/>
          </a:prstGeom>
        </p:spPr>
      </p:pic>
      <p:sp>
        <p:nvSpPr>
          <p:cNvPr id="5" name="TextBox 4"/>
          <p:cNvSpPr txBox="1"/>
          <p:nvPr/>
        </p:nvSpPr>
        <p:spPr>
          <a:xfrm>
            <a:off x="5324890" y="4790702"/>
            <a:ext cx="3271856" cy="646331"/>
          </a:xfrm>
          <a:prstGeom prst="rect">
            <a:avLst/>
          </a:prstGeom>
          <a:noFill/>
        </p:spPr>
        <p:txBody>
          <a:bodyPr wrap="square" rtlCol="0">
            <a:spAutoFit/>
          </a:bodyPr>
          <a:lstStyle/>
          <a:p>
            <a:r>
              <a:rPr lang="en-US" dirty="0" smtClean="0">
                <a:solidFill>
                  <a:srgbClr val="595959"/>
                </a:solidFill>
              </a:rPr>
              <a:t>A single, unedited </a:t>
            </a:r>
            <a:r>
              <a:rPr lang="en-US" dirty="0" err="1" smtClean="0">
                <a:solidFill>
                  <a:srgbClr val="595959"/>
                </a:solidFill>
              </a:rPr>
              <a:t>Vr</a:t>
            </a:r>
            <a:r>
              <a:rPr lang="en-US" dirty="0" smtClean="0">
                <a:solidFill>
                  <a:srgbClr val="595959"/>
                </a:solidFill>
              </a:rPr>
              <a:t> volume near the northern </a:t>
            </a:r>
            <a:r>
              <a:rPr lang="en-US" dirty="0" err="1" smtClean="0">
                <a:solidFill>
                  <a:srgbClr val="595959"/>
                </a:solidFill>
              </a:rPr>
              <a:t>eyewall</a:t>
            </a:r>
            <a:endParaRPr lang="en-US" dirty="0">
              <a:solidFill>
                <a:srgbClr val="595959"/>
              </a:solidFill>
            </a:endParaRPr>
          </a:p>
        </p:txBody>
      </p:sp>
      <p:sp>
        <p:nvSpPr>
          <p:cNvPr id="13" name="Content Placeholder 2"/>
          <p:cNvSpPr>
            <a:spLocks noGrp="1"/>
          </p:cNvSpPr>
          <p:nvPr>
            <p:ph idx="1"/>
          </p:nvPr>
        </p:nvSpPr>
        <p:spPr>
          <a:xfrm>
            <a:off x="684000" y="1415664"/>
            <a:ext cx="4277467" cy="5072882"/>
          </a:xfrm>
        </p:spPr>
        <p:txBody>
          <a:bodyPr>
            <a:normAutofit fontScale="85000" lnSpcReduction="10000"/>
          </a:bodyPr>
          <a:lstStyle/>
          <a:p>
            <a:pPr marL="0" indent="0">
              <a:buNone/>
            </a:pPr>
            <a:r>
              <a:rPr lang="en-US" sz="3100" dirty="0" smtClean="0">
                <a:solidFill>
                  <a:srgbClr val="C00000"/>
                </a:solidFill>
              </a:rPr>
              <a:t>Challenges</a:t>
            </a:r>
            <a:r>
              <a:rPr lang="en-US" sz="3100" dirty="0" smtClean="0"/>
              <a:t> with real data:</a:t>
            </a:r>
            <a:endParaRPr lang="en-US" sz="3100" dirty="0" smtClean="0"/>
          </a:p>
          <a:p>
            <a:r>
              <a:rPr lang="en-US" sz="2600" dirty="0"/>
              <a:t>Outer beam </a:t>
            </a:r>
            <a:r>
              <a:rPr lang="en-US" sz="2600" dirty="0" smtClean="0"/>
              <a:t>unavailable, so inner-beam used</a:t>
            </a:r>
          </a:p>
          <a:p>
            <a:pPr lvl="1"/>
            <a:r>
              <a:rPr lang="en-US" dirty="0" smtClean="0"/>
              <a:t>OSSE assumed outer beam</a:t>
            </a:r>
          </a:p>
          <a:p>
            <a:pPr lvl="1"/>
            <a:r>
              <a:rPr lang="en-US" dirty="0" smtClean="0"/>
              <a:t>Noisier covariance due to stronger </a:t>
            </a:r>
            <a:r>
              <a:rPr lang="en-US" i="1" dirty="0" smtClean="0"/>
              <a:t>w </a:t>
            </a:r>
            <a:r>
              <a:rPr lang="en-US" dirty="0" smtClean="0"/>
              <a:t>component</a:t>
            </a:r>
          </a:p>
          <a:p>
            <a:pPr lvl="1"/>
            <a:r>
              <a:rPr lang="en-US" dirty="0" smtClean="0"/>
              <a:t>Smaller footprint (less coverage)</a:t>
            </a:r>
            <a:endParaRPr lang="en-US" dirty="0"/>
          </a:p>
          <a:p>
            <a:r>
              <a:rPr lang="en-US" sz="2600" dirty="0" smtClean="0"/>
              <a:t>Some data missing due to unfolding problems</a:t>
            </a:r>
            <a:endParaRPr lang="en-US" sz="2600" dirty="0"/>
          </a:p>
          <a:p>
            <a:r>
              <a:rPr lang="en-US" sz="2600" dirty="0"/>
              <a:t>Heavy QC </a:t>
            </a:r>
            <a:r>
              <a:rPr lang="en-US" sz="2600" dirty="0" smtClean="0"/>
              <a:t>required to remove noisy or bad data</a:t>
            </a:r>
            <a:endParaRPr lang="en-US" sz="2600" dirty="0"/>
          </a:p>
        </p:txBody>
      </p:sp>
    </p:spTree>
    <p:extLst>
      <p:ext uri="{BB962C8B-B14F-4D97-AF65-F5344CB8AC3E}">
        <p14:creationId xmlns:p14="http://schemas.microsoft.com/office/powerpoint/2010/main" val="38602014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4961467" y="1323300"/>
            <a:ext cx="3905442" cy="338724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181109"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pic>
        <p:nvPicPr>
          <p:cNvPr id="9" name="Picture 8" descr="Figure_1.png"/>
          <p:cNvPicPr>
            <a:picLocks noChangeAspect="1"/>
          </p:cNvPicPr>
          <p:nvPr/>
        </p:nvPicPr>
        <p:blipFill rotWithShape="1">
          <a:blip r:embed="rId2">
            <a:extLst>
              <a:ext uri="{28A0092B-C50C-407E-A947-70E740481C1C}">
                <a14:useLocalDpi xmlns:a14="http://schemas.microsoft.com/office/drawing/2010/main" val="0"/>
              </a:ext>
            </a:extLst>
          </a:blip>
          <a:srcRect l="47369" t="30" r="51" b="66040"/>
          <a:stretch/>
        </p:blipFill>
        <p:spPr>
          <a:xfrm>
            <a:off x="5140302" y="1616362"/>
            <a:ext cx="3571800" cy="2892412"/>
          </a:xfrm>
          <a:prstGeom prst="rect">
            <a:avLst/>
          </a:prstGeom>
        </p:spPr>
      </p:pic>
      <p:sp>
        <p:nvSpPr>
          <p:cNvPr id="13" name="TextBox 12"/>
          <p:cNvSpPr txBox="1"/>
          <p:nvPr/>
        </p:nvSpPr>
        <p:spPr>
          <a:xfrm>
            <a:off x="5232526" y="4767611"/>
            <a:ext cx="3542018" cy="646331"/>
          </a:xfrm>
          <a:prstGeom prst="rect">
            <a:avLst/>
          </a:prstGeom>
          <a:noFill/>
        </p:spPr>
        <p:txBody>
          <a:bodyPr wrap="square" rtlCol="0">
            <a:spAutoFit/>
          </a:bodyPr>
          <a:lstStyle/>
          <a:p>
            <a:r>
              <a:rPr lang="en-US" dirty="0" err="1" smtClean="0">
                <a:solidFill>
                  <a:srgbClr val="595959"/>
                </a:solidFill>
              </a:rPr>
              <a:t>Vr</a:t>
            </a:r>
            <a:r>
              <a:rPr lang="en-US" dirty="0" smtClean="0">
                <a:solidFill>
                  <a:srgbClr val="595959"/>
                </a:solidFill>
              </a:rPr>
              <a:t> removed for </a:t>
            </a:r>
            <a:r>
              <a:rPr lang="en-US" dirty="0" err="1" smtClean="0">
                <a:solidFill>
                  <a:srgbClr val="595959"/>
                </a:solidFill>
              </a:rPr>
              <a:t>dBZ</a:t>
            </a:r>
            <a:r>
              <a:rPr lang="en-US" dirty="0" smtClean="0">
                <a:solidFill>
                  <a:srgbClr val="595959"/>
                </a:solidFill>
              </a:rPr>
              <a:t> &lt; 25, z &lt; 2 km, and z &gt; 8 km </a:t>
            </a:r>
            <a:endParaRPr lang="en-US" dirty="0">
              <a:solidFill>
                <a:srgbClr val="595959"/>
              </a:solidFill>
            </a:endParaRPr>
          </a:p>
        </p:txBody>
      </p:sp>
      <p:sp>
        <p:nvSpPr>
          <p:cNvPr id="19" name="Content Placeholder 2"/>
          <p:cNvSpPr>
            <a:spLocks noGrp="1"/>
          </p:cNvSpPr>
          <p:nvPr>
            <p:ph idx="1"/>
          </p:nvPr>
        </p:nvSpPr>
        <p:spPr>
          <a:xfrm>
            <a:off x="684000" y="1415664"/>
            <a:ext cx="4277467" cy="5072882"/>
          </a:xfrm>
        </p:spPr>
        <p:txBody>
          <a:bodyPr>
            <a:normAutofit fontScale="85000" lnSpcReduction="10000"/>
          </a:bodyPr>
          <a:lstStyle/>
          <a:p>
            <a:pPr marL="0" indent="0">
              <a:buNone/>
            </a:pPr>
            <a:r>
              <a:rPr lang="en-US" sz="3100" dirty="0" smtClean="0">
                <a:solidFill>
                  <a:srgbClr val="C00000"/>
                </a:solidFill>
              </a:rPr>
              <a:t>Challenges</a:t>
            </a:r>
            <a:r>
              <a:rPr lang="en-US" sz="3100" dirty="0" smtClean="0"/>
              <a:t> with real data:</a:t>
            </a:r>
            <a:endParaRPr lang="en-US" sz="3100" dirty="0" smtClean="0"/>
          </a:p>
          <a:p>
            <a:r>
              <a:rPr lang="en-US" sz="2600" dirty="0"/>
              <a:t>Outer beam </a:t>
            </a:r>
            <a:r>
              <a:rPr lang="en-US" sz="2600" dirty="0" smtClean="0"/>
              <a:t>unavailable, so inner-beam used</a:t>
            </a:r>
          </a:p>
          <a:p>
            <a:pPr lvl="1"/>
            <a:r>
              <a:rPr lang="en-US" dirty="0" smtClean="0"/>
              <a:t>OSSE assumed outer beam</a:t>
            </a:r>
          </a:p>
          <a:p>
            <a:pPr lvl="1"/>
            <a:r>
              <a:rPr lang="en-US" dirty="0" smtClean="0"/>
              <a:t>Noisier covariance due to stronger </a:t>
            </a:r>
            <a:r>
              <a:rPr lang="en-US" i="1" dirty="0" smtClean="0"/>
              <a:t>w </a:t>
            </a:r>
            <a:r>
              <a:rPr lang="en-US" dirty="0" smtClean="0"/>
              <a:t>component</a:t>
            </a:r>
          </a:p>
          <a:p>
            <a:pPr lvl="1"/>
            <a:r>
              <a:rPr lang="en-US" dirty="0" smtClean="0"/>
              <a:t>Smaller footprint (less coverage)</a:t>
            </a:r>
            <a:endParaRPr lang="en-US" dirty="0"/>
          </a:p>
          <a:p>
            <a:r>
              <a:rPr lang="en-US" sz="2600" dirty="0" smtClean="0"/>
              <a:t>Some data missing due to unfolding problems</a:t>
            </a:r>
            <a:endParaRPr lang="en-US" sz="2600" dirty="0"/>
          </a:p>
          <a:p>
            <a:r>
              <a:rPr lang="en-US" sz="2600" dirty="0"/>
              <a:t>Heavy QC </a:t>
            </a:r>
            <a:r>
              <a:rPr lang="en-US" sz="2600" dirty="0" smtClean="0"/>
              <a:t>required to remove noisy or bad data</a:t>
            </a:r>
            <a:endParaRPr lang="en-US" sz="2600" dirty="0"/>
          </a:p>
        </p:txBody>
      </p:sp>
    </p:spTree>
    <p:extLst>
      <p:ext uri="{BB962C8B-B14F-4D97-AF65-F5344CB8AC3E}">
        <p14:creationId xmlns:p14="http://schemas.microsoft.com/office/powerpoint/2010/main" val="25742546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4961467" y="1323300"/>
            <a:ext cx="3905442" cy="338724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igure_1.png"/>
          <p:cNvPicPr>
            <a:picLocks noChangeAspect="1"/>
          </p:cNvPicPr>
          <p:nvPr/>
        </p:nvPicPr>
        <p:blipFill rotWithShape="1">
          <a:blip r:embed="rId2">
            <a:extLst>
              <a:ext uri="{28A0092B-C50C-407E-A947-70E740481C1C}">
                <a14:useLocalDpi xmlns:a14="http://schemas.microsoft.com/office/drawing/2010/main" val="0"/>
              </a:ext>
            </a:extLst>
          </a:blip>
          <a:srcRect l="47369" t="30" r="51" b="66040"/>
          <a:stretch/>
        </p:blipFill>
        <p:spPr>
          <a:xfrm>
            <a:off x="5156829" y="1623482"/>
            <a:ext cx="3571800" cy="2892412"/>
          </a:xfrm>
          <a:prstGeom prst="rect">
            <a:avLst/>
          </a:prstGeom>
        </p:spPr>
      </p:pic>
      <p:sp>
        <p:nvSpPr>
          <p:cNvPr id="8" name="Title 7"/>
          <p:cNvSpPr txBox="1">
            <a:spLocks/>
          </p:cNvSpPr>
          <p:nvPr/>
        </p:nvSpPr>
        <p:spPr>
          <a:xfrm>
            <a:off x="685800" y="256799"/>
            <a:ext cx="8181109"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12" name="Content Placeholder 2"/>
          <p:cNvSpPr>
            <a:spLocks noGrp="1"/>
          </p:cNvSpPr>
          <p:nvPr>
            <p:ph idx="1"/>
          </p:nvPr>
        </p:nvSpPr>
        <p:spPr>
          <a:xfrm>
            <a:off x="684001" y="1415664"/>
            <a:ext cx="4142000" cy="3118315"/>
          </a:xfrm>
        </p:spPr>
        <p:txBody>
          <a:bodyPr>
            <a:normAutofit fontScale="85000" lnSpcReduction="10000"/>
          </a:bodyPr>
          <a:lstStyle/>
          <a:p>
            <a:pPr marL="0" indent="0">
              <a:buNone/>
            </a:pPr>
            <a:r>
              <a:rPr lang="en-US" sz="3100" dirty="0" err="1" smtClean="0"/>
              <a:t>Vr</a:t>
            </a:r>
            <a:r>
              <a:rPr lang="en-US" sz="3100" dirty="0" smtClean="0"/>
              <a:t> SO generation:</a:t>
            </a:r>
          </a:p>
          <a:p>
            <a:r>
              <a:rPr lang="en-US" sz="2600" dirty="0" smtClean="0"/>
              <a:t>After initial QC, an SO procedure performs additional QC and significant thinning</a:t>
            </a:r>
            <a:endParaRPr lang="en-US" sz="2600" dirty="0"/>
          </a:p>
          <a:p>
            <a:r>
              <a:rPr lang="en-US" sz="2600" dirty="0" smtClean="0"/>
              <a:t>Analyses </a:t>
            </a:r>
            <a:r>
              <a:rPr lang="en-US" sz="2600" dirty="0" err="1" smtClean="0"/>
              <a:t>overfit</a:t>
            </a:r>
            <a:r>
              <a:rPr lang="en-US" sz="2600" dirty="0" smtClean="0"/>
              <a:t> data unless spacing between SOs &gt; ~15 km</a:t>
            </a:r>
          </a:p>
          <a:p>
            <a:r>
              <a:rPr lang="en-US" sz="2600" dirty="0" smtClean="0"/>
              <a:t>This yields about 100-250 SOs/h</a:t>
            </a:r>
            <a:endParaRPr lang="en-US" sz="2600" dirty="0"/>
          </a:p>
        </p:txBody>
      </p:sp>
      <p:sp>
        <p:nvSpPr>
          <p:cNvPr id="13" name="TextBox 12"/>
          <p:cNvSpPr txBox="1"/>
          <p:nvPr/>
        </p:nvSpPr>
        <p:spPr>
          <a:xfrm>
            <a:off x="5186344" y="4769489"/>
            <a:ext cx="3588200" cy="923330"/>
          </a:xfrm>
          <a:prstGeom prst="rect">
            <a:avLst/>
          </a:prstGeom>
          <a:noFill/>
        </p:spPr>
        <p:txBody>
          <a:bodyPr wrap="square" rtlCol="0">
            <a:spAutoFit/>
          </a:bodyPr>
          <a:lstStyle/>
          <a:p>
            <a:r>
              <a:rPr lang="en-US" dirty="0" smtClean="0">
                <a:solidFill>
                  <a:srgbClr val="595959"/>
                </a:solidFill>
              </a:rPr>
              <a:t>All </a:t>
            </a:r>
            <a:r>
              <a:rPr lang="en-US" dirty="0" err="1" smtClean="0">
                <a:solidFill>
                  <a:srgbClr val="595959"/>
                </a:solidFill>
              </a:rPr>
              <a:t>Vr</a:t>
            </a:r>
            <a:r>
              <a:rPr lang="en-US" dirty="0" smtClean="0">
                <a:solidFill>
                  <a:srgbClr val="595959"/>
                </a:solidFill>
              </a:rPr>
              <a:t> SOs from a single 1-h cycle during a north-south transect over the storm center </a:t>
            </a:r>
            <a:endParaRPr lang="en-US" dirty="0">
              <a:solidFill>
                <a:srgbClr val="595959"/>
              </a:solidFill>
            </a:endParaRPr>
          </a:p>
        </p:txBody>
      </p:sp>
      <p:pic>
        <p:nvPicPr>
          <p:cNvPr id="7" name="Picture 6" descr="Figure_1.png"/>
          <p:cNvPicPr>
            <a:picLocks noChangeAspect="1"/>
          </p:cNvPicPr>
          <p:nvPr/>
        </p:nvPicPr>
        <p:blipFill rotWithShape="1">
          <a:blip r:embed="rId2">
            <a:extLst>
              <a:ext uri="{28A0092B-C50C-407E-A947-70E740481C1C}">
                <a14:useLocalDpi xmlns:a14="http://schemas.microsoft.com/office/drawing/2010/main" val="0"/>
              </a:ext>
            </a:extLst>
          </a:blip>
          <a:srcRect l="47316" t="33952" r="7242" b="33347"/>
          <a:stretch/>
        </p:blipFill>
        <p:spPr>
          <a:xfrm>
            <a:off x="5140591" y="1677048"/>
            <a:ext cx="3086910" cy="2787645"/>
          </a:xfrm>
          <a:prstGeom prst="rect">
            <a:avLst/>
          </a:prstGeom>
        </p:spPr>
      </p:pic>
    </p:spTree>
    <p:extLst>
      <p:ext uri="{BB962C8B-B14F-4D97-AF65-F5344CB8AC3E}">
        <p14:creationId xmlns:p14="http://schemas.microsoft.com/office/powerpoint/2010/main" val="36295602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Outline</a:t>
            </a:r>
            <a:endParaRPr lang="en-US" dirty="0"/>
          </a:p>
        </p:txBody>
      </p:sp>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t>Genesis </a:t>
            </a:r>
            <a:r>
              <a:rPr lang="en-US" dirty="0" smtClean="0"/>
              <a:t>and Rapid Intensification Processes (GRIP) experiment </a:t>
            </a:r>
            <a:endParaRPr lang="en-US" dirty="0" smtClean="0"/>
          </a:p>
          <a:p>
            <a:pPr>
              <a:lnSpc>
                <a:spcPct val="120000"/>
              </a:lnSpc>
            </a:pPr>
            <a:r>
              <a:rPr lang="en-US" dirty="0" smtClean="0"/>
              <a:t>Hurricane </a:t>
            </a:r>
            <a:r>
              <a:rPr lang="en-US" dirty="0" smtClean="0"/>
              <a:t>and Severe Storm Sentinel </a:t>
            </a:r>
            <a:r>
              <a:rPr lang="en-US" dirty="0" smtClean="0"/>
              <a:t>(HS3) experiment </a:t>
            </a:r>
            <a:endParaRPr lang="en-US" dirty="0" smtClean="0"/>
          </a:p>
          <a:p>
            <a:pPr>
              <a:lnSpc>
                <a:spcPct val="120000"/>
              </a:lnSpc>
            </a:pPr>
            <a:r>
              <a:rPr lang="en-US" dirty="0" smtClean="0"/>
              <a:t>Single-instrument </a:t>
            </a:r>
            <a:r>
              <a:rPr lang="en-US" dirty="0" smtClean="0"/>
              <a:t>OSSE </a:t>
            </a:r>
            <a:r>
              <a:rPr lang="en-US" dirty="0" smtClean="0"/>
              <a:t>experiments</a:t>
            </a:r>
            <a:endParaRPr lang="en-US" dirty="0" smtClean="0"/>
          </a:p>
          <a:p>
            <a:pPr>
              <a:lnSpc>
                <a:spcPct val="120000"/>
              </a:lnSpc>
            </a:pPr>
            <a:r>
              <a:rPr lang="en-US" dirty="0" smtClean="0"/>
              <a:t>Si</a:t>
            </a:r>
            <a:r>
              <a:rPr lang="en-US" dirty="0" smtClean="0"/>
              <a:t>ngle-instrument</a:t>
            </a:r>
            <a:r>
              <a:rPr lang="en-US" dirty="0" smtClean="0"/>
              <a:t> </a:t>
            </a:r>
            <a:r>
              <a:rPr lang="en-US" dirty="0" smtClean="0"/>
              <a:t>real-data </a:t>
            </a:r>
            <a:r>
              <a:rPr lang="en-US" dirty="0" smtClean="0"/>
              <a:t>experiments</a:t>
            </a:r>
          </a:p>
          <a:p>
            <a:pPr>
              <a:lnSpc>
                <a:spcPct val="120000"/>
              </a:lnSpc>
            </a:pPr>
            <a:r>
              <a:rPr lang="en-US" dirty="0" smtClean="0"/>
              <a:t>Multi-instrument real-data experiments</a:t>
            </a:r>
            <a:endParaRPr lang="en-US" dirty="0" smtClean="0"/>
          </a:p>
          <a:p>
            <a:endParaRPr lang="en-US" dirty="0"/>
          </a:p>
          <a:p>
            <a:endParaRPr lang="en-US" dirty="0" smtClean="0"/>
          </a:p>
        </p:txBody>
      </p:sp>
    </p:spTree>
    <p:extLst>
      <p:ext uri="{BB962C8B-B14F-4D97-AF65-F5344CB8AC3E}">
        <p14:creationId xmlns:p14="http://schemas.microsoft.com/office/powerpoint/2010/main" val="27526583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18545" y="1415664"/>
            <a:ext cx="3101109"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684000" y="1415664"/>
            <a:ext cx="4277467" cy="3118315"/>
          </a:xfrm>
        </p:spPr>
        <p:txBody>
          <a:bodyPr>
            <a:normAutofit fontScale="85000" lnSpcReduction="10000"/>
          </a:bodyPr>
          <a:lstStyle/>
          <a:p>
            <a:pPr marL="0" indent="0">
              <a:buNone/>
            </a:pPr>
            <a:r>
              <a:rPr lang="en-US" sz="3100" dirty="0" smtClean="0"/>
              <a:t>VWP: An alternative to </a:t>
            </a:r>
            <a:r>
              <a:rPr lang="en-US" sz="3100" dirty="0" err="1" smtClean="0"/>
              <a:t>Vr</a:t>
            </a:r>
            <a:endParaRPr lang="en-US" sz="3100" dirty="0" smtClean="0"/>
          </a:p>
          <a:p>
            <a:r>
              <a:rPr lang="en-US" sz="2600" dirty="0" smtClean="0"/>
              <a:t>Assimilating HIWRAP-derived VAD wind profiles (VWPs) is a possible alternative</a:t>
            </a:r>
          </a:p>
          <a:p>
            <a:r>
              <a:rPr lang="en-US" sz="2600" dirty="0" smtClean="0"/>
              <a:t>VWPs have the benefit of being a </a:t>
            </a:r>
            <a:r>
              <a:rPr lang="en-US" sz="2600" i="1" dirty="0" smtClean="0"/>
              <a:t>fit</a:t>
            </a:r>
            <a:r>
              <a:rPr lang="en-US" sz="2600" dirty="0" smtClean="0"/>
              <a:t>, so they avoid some noise issues</a:t>
            </a:r>
          </a:p>
          <a:p>
            <a:r>
              <a:rPr lang="en-US" sz="2600" dirty="0" smtClean="0"/>
              <a:t>VWPs also avoid noisy vertical velocity error covariance</a:t>
            </a:r>
            <a:endParaRPr lang="en-US" sz="2600" dirty="0"/>
          </a:p>
        </p:txBody>
      </p:sp>
      <p:pic>
        <p:nvPicPr>
          <p:cNvPr id="9" name="Picture 8"/>
          <p:cNvPicPr>
            <a:picLocks noChangeAspect="1"/>
          </p:cNvPicPr>
          <p:nvPr/>
        </p:nvPicPr>
        <p:blipFill>
          <a:blip r:embed="rId2"/>
          <a:stretch>
            <a:fillRect/>
          </a:stretch>
        </p:blipFill>
        <p:spPr>
          <a:xfrm>
            <a:off x="5672741" y="3644485"/>
            <a:ext cx="2222827" cy="1574061"/>
          </a:xfrm>
          <a:prstGeom prst="rect">
            <a:avLst/>
          </a:prstGeom>
        </p:spPr>
      </p:pic>
      <p:pic>
        <p:nvPicPr>
          <p:cNvPr id="11" name="Picture 10"/>
          <p:cNvPicPr>
            <a:picLocks noChangeAspect="1"/>
          </p:cNvPicPr>
          <p:nvPr/>
        </p:nvPicPr>
        <p:blipFill>
          <a:blip r:embed="rId3"/>
          <a:stretch>
            <a:fillRect/>
          </a:stretch>
        </p:blipFill>
        <p:spPr>
          <a:xfrm>
            <a:off x="5692238" y="1623483"/>
            <a:ext cx="2203330" cy="1969225"/>
          </a:xfrm>
          <a:prstGeom prst="rect">
            <a:avLst/>
          </a:prstGeom>
        </p:spPr>
      </p:pic>
      <p:sp>
        <p:nvSpPr>
          <p:cNvPr id="14" name="TextBox 13"/>
          <p:cNvSpPr txBox="1"/>
          <p:nvPr/>
        </p:nvSpPr>
        <p:spPr>
          <a:xfrm>
            <a:off x="5672741" y="5371449"/>
            <a:ext cx="2374600" cy="369332"/>
          </a:xfrm>
          <a:prstGeom prst="rect">
            <a:avLst/>
          </a:prstGeom>
          <a:noFill/>
        </p:spPr>
        <p:txBody>
          <a:bodyPr wrap="square" rtlCol="0">
            <a:spAutoFit/>
          </a:bodyPr>
          <a:lstStyle/>
          <a:p>
            <a:r>
              <a:rPr lang="en-US" dirty="0" smtClean="0"/>
              <a:t>VWP Methodology</a:t>
            </a:r>
            <a:endParaRPr lang="en-US" dirty="0"/>
          </a:p>
        </p:txBody>
      </p:sp>
      <p:sp>
        <p:nvSpPr>
          <p:cNvPr id="16" name="Title 7"/>
          <p:cNvSpPr txBox="1">
            <a:spLocks/>
          </p:cNvSpPr>
          <p:nvPr/>
        </p:nvSpPr>
        <p:spPr>
          <a:xfrm>
            <a:off x="685800" y="256799"/>
            <a:ext cx="811183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Tree>
    <p:extLst>
      <p:ext uri="{BB962C8B-B14F-4D97-AF65-F5344CB8AC3E}">
        <p14:creationId xmlns:p14="http://schemas.microsoft.com/office/powerpoint/2010/main" val="26816379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479639" y="1404236"/>
            <a:ext cx="4410362" cy="3825169"/>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a:spLocks noGrp="1"/>
          </p:cNvSpPr>
          <p:nvPr>
            <p:ph idx="1"/>
          </p:nvPr>
        </p:nvSpPr>
        <p:spPr>
          <a:xfrm>
            <a:off x="684001" y="1415664"/>
            <a:ext cx="3726364" cy="3118315"/>
          </a:xfrm>
        </p:spPr>
        <p:txBody>
          <a:bodyPr>
            <a:normAutofit fontScale="85000" lnSpcReduction="10000"/>
          </a:bodyPr>
          <a:lstStyle/>
          <a:p>
            <a:pPr marL="0" indent="0">
              <a:buNone/>
            </a:pPr>
            <a:r>
              <a:rPr lang="en-US" sz="3100" dirty="0" smtClean="0"/>
              <a:t>VWP SO generation:</a:t>
            </a:r>
          </a:p>
          <a:p>
            <a:r>
              <a:rPr lang="en-US" sz="2600" dirty="0" smtClean="0"/>
              <a:t>VWP product is already clean, so SO procedure mostly only thins to keep data independent</a:t>
            </a:r>
          </a:p>
          <a:p>
            <a:r>
              <a:rPr lang="en-US" sz="2600" dirty="0" smtClean="0"/>
              <a:t>Profiles require 20-km separation for independence; this yields 100-200 SOs/h</a:t>
            </a:r>
          </a:p>
        </p:txBody>
      </p:sp>
      <p:pic>
        <p:nvPicPr>
          <p:cNvPr id="15" name="Picture 14" descr="Figure_1.png"/>
          <p:cNvPicPr>
            <a:picLocks noChangeAspect="1"/>
          </p:cNvPicPr>
          <p:nvPr/>
        </p:nvPicPr>
        <p:blipFill rotWithShape="1">
          <a:blip r:embed="rId2">
            <a:extLst>
              <a:ext uri="{28A0092B-C50C-407E-A947-70E740481C1C}">
                <a14:useLocalDpi xmlns:a14="http://schemas.microsoft.com/office/drawing/2010/main" val="0"/>
              </a:ext>
            </a:extLst>
          </a:blip>
          <a:srcRect l="46433" t="66650" r="-2774" b="12"/>
          <a:stretch/>
        </p:blipFill>
        <p:spPr>
          <a:xfrm>
            <a:off x="4628808" y="1796640"/>
            <a:ext cx="4198848" cy="3117326"/>
          </a:xfrm>
          <a:prstGeom prst="rect">
            <a:avLst/>
          </a:prstGeom>
        </p:spPr>
      </p:pic>
      <p:sp>
        <p:nvSpPr>
          <p:cNvPr id="17" name="TextBox 16"/>
          <p:cNvSpPr txBox="1"/>
          <p:nvPr/>
        </p:nvSpPr>
        <p:spPr>
          <a:xfrm>
            <a:off x="5080001" y="5321795"/>
            <a:ext cx="3539836" cy="923330"/>
          </a:xfrm>
          <a:prstGeom prst="rect">
            <a:avLst/>
          </a:prstGeom>
          <a:noFill/>
        </p:spPr>
        <p:txBody>
          <a:bodyPr wrap="square" rtlCol="0">
            <a:spAutoFit/>
          </a:bodyPr>
          <a:lstStyle/>
          <a:p>
            <a:r>
              <a:rPr lang="en-US" dirty="0" smtClean="0">
                <a:solidFill>
                  <a:srgbClr val="595959"/>
                </a:solidFill>
              </a:rPr>
              <a:t>VWP u-component SOs along same north-south transect as shown for </a:t>
            </a:r>
            <a:r>
              <a:rPr lang="en-US" dirty="0" err="1" smtClean="0">
                <a:solidFill>
                  <a:srgbClr val="595959"/>
                </a:solidFill>
              </a:rPr>
              <a:t>Vr</a:t>
            </a:r>
            <a:endParaRPr lang="en-US" dirty="0">
              <a:solidFill>
                <a:srgbClr val="595959"/>
              </a:solidFill>
            </a:endParaRPr>
          </a:p>
        </p:txBody>
      </p:sp>
      <p:sp>
        <p:nvSpPr>
          <p:cNvPr id="18" name="Title 7"/>
          <p:cNvSpPr txBox="1">
            <a:spLocks/>
          </p:cNvSpPr>
          <p:nvPr/>
        </p:nvSpPr>
        <p:spPr>
          <a:xfrm>
            <a:off x="685800" y="256799"/>
            <a:ext cx="8204201"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Tree>
    <p:extLst>
      <p:ext uri="{BB962C8B-B14F-4D97-AF65-F5344CB8AC3E}">
        <p14:creationId xmlns:p14="http://schemas.microsoft.com/office/powerpoint/2010/main" val="39320183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685800" y="256799"/>
            <a:ext cx="8181109"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10" name="Content Placeholder 2"/>
          <p:cNvSpPr txBox="1">
            <a:spLocks/>
          </p:cNvSpPr>
          <p:nvPr/>
        </p:nvSpPr>
        <p:spPr>
          <a:xfrm>
            <a:off x="735830" y="1442831"/>
            <a:ext cx="4136352" cy="3452443"/>
          </a:xfrm>
          <a:prstGeom prst="rect">
            <a:avLst/>
          </a:prstGeom>
        </p:spPr>
        <p:txBody>
          <a:bodyPr vert="horz" lIns="91440" tIns="45720" rIns="91440" bIns="45720" rtlCol="0">
            <a:noAutofit/>
          </a:bodyPr>
          <a:lstStyle/>
          <a:p>
            <a:pPr defTabSz="914400">
              <a:spcBef>
                <a:spcPts val="2000"/>
              </a:spcBef>
              <a:buClr>
                <a:srgbClr val="2C7C9F">
                  <a:lumMod val="60000"/>
                  <a:lumOff val="40000"/>
                </a:srgbClr>
              </a:buClr>
              <a:buSzPct val="110000"/>
            </a:pPr>
            <a:r>
              <a:rPr lang="en-US" sz="2400" dirty="0" smtClean="0">
                <a:solidFill>
                  <a:schemeClr val="tx1">
                    <a:lumMod val="65000"/>
                    <a:lumOff val="35000"/>
                  </a:schemeClr>
                </a:solidFill>
              </a:rPr>
              <a:t>Experiment Setup:</a:t>
            </a:r>
            <a:endParaRPr lang="en-US" sz="2400" dirty="0">
              <a:solidFill>
                <a:schemeClr val="tx1">
                  <a:lumMod val="65000"/>
                  <a:lumOff val="35000"/>
                </a:schemeClr>
              </a:solidFill>
            </a:endParaRPr>
          </a:p>
          <a:p>
            <a:pPr marL="349250" indent="-349250" defTabSz="914400">
              <a:spcBef>
                <a:spcPts val="2000"/>
              </a:spcBef>
              <a:buClr>
                <a:srgbClr val="2C7C9F">
                  <a:lumMod val="60000"/>
                  <a:lumOff val="40000"/>
                </a:srgbClr>
              </a:buClr>
              <a:buSzPct val="110000"/>
              <a:buFont typeface="Wingdings 2" pitchFamily="18" charset="2"/>
              <a:buChar char=""/>
            </a:pPr>
            <a:r>
              <a:rPr lang="en-US" sz="2200" dirty="0" smtClean="0">
                <a:solidFill>
                  <a:schemeClr val="tx1">
                    <a:lumMod val="65000"/>
                    <a:lumOff val="35000"/>
                  </a:schemeClr>
                </a:solidFill>
              </a:rPr>
              <a:t>Assimilate </a:t>
            </a:r>
            <a:r>
              <a:rPr lang="en-US" sz="2200" dirty="0">
                <a:solidFill>
                  <a:schemeClr val="tx1">
                    <a:lumMod val="65000"/>
                    <a:lumOff val="35000"/>
                  </a:schemeClr>
                </a:solidFill>
              </a:rPr>
              <a:t>position </a:t>
            </a:r>
            <a:r>
              <a:rPr lang="en-US" sz="2200" dirty="0" smtClean="0">
                <a:solidFill>
                  <a:schemeClr val="tx1">
                    <a:lumMod val="65000"/>
                    <a:lumOff val="35000"/>
                  </a:schemeClr>
                </a:solidFill>
              </a:rPr>
              <a:t>beforehand to help </a:t>
            </a:r>
            <a:r>
              <a:rPr lang="en-US" sz="2200" dirty="0">
                <a:solidFill>
                  <a:schemeClr val="tx1">
                    <a:lumMod val="65000"/>
                    <a:lumOff val="35000"/>
                  </a:schemeClr>
                </a:solidFill>
              </a:rPr>
              <a:t>with bad first </a:t>
            </a:r>
            <a:r>
              <a:rPr lang="en-US" sz="2200" dirty="0" smtClean="0">
                <a:solidFill>
                  <a:schemeClr val="tx1">
                    <a:lumMod val="65000"/>
                    <a:lumOff val="35000"/>
                  </a:schemeClr>
                </a:solidFill>
              </a:rPr>
              <a:t>guess</a:t>
            </a:r>
          </a:p>
          <a:p>
            <a:pPr marL="349250" lvl="0" indent="-349250" defTabSz="914400">
              <a:spcBef>
                <a:spcPts val="2000"/>
              </a:spcBef>
              <a:buClr>
                <a:srgbClr val="2C7C9F">
                  <a:lumMod val="60000"/>
                  <a:lumOff val="40000"/>
                </a:srgbClr>
              </a:buClr>
              <a:buSzPct val="110000"/>
              <a:buFont typeface="Wingdings 2" pitchFamily="18" charset="2"/>
              <a:buChar char=""/>
            </a:pPr>
            <a:r>
              <a:rPr lang="en-US" sz="2200" dirty="0" smtClean="0">
                <a:solidFill>
                  <a:schemeClr val="tx1">
                    <a:lumMod val="65000"/>
                    <a:lumOff val="35000"/>
                  </a:schemeClr>
                </a:solidFill>
              </a:rPr>
              <a:t>Assimilate position and intensity concurrently with </a:t>
            </a:r>
            <a:r>
              <a:rPr lang="en-US" sz="2200" dirty="0" err="1" smtClean="0">
                <a:solidFill>
                  <a:schemeClr val="tx1">
                    <a:lumMod val="65000"/>
                    <a:lumOff val="35000"/>
                  </a:schemeClr>
                </a:solidFill>
              </a:rPr>
              <a:t>Vr</a:t>
            </a:r>
            <a:r>
              <a:rPr lang="en-US" sz="2200" dirty="0" smtClean="0">
                <a:solidFill>
                  <a:schemeClr val="tx1">
                    <a:lumMod val="65000"/>
                    <a:lumOff val="35000"/>
                  </a:schemeClr>
                </a:solidFill>
              </a:rPr>
              <a:t>/VWP to help when no data is available</a:t>
            </a:r>
            <a:r>
              <a:rPr kumimoji="0" lang="en-US" sz="2200" b="0" i="0" u="none" strike="noStrike" kern="1200" cap="none" spc="0" normalizeH="0" noProof="0" dirty="0" smtClean="0">
                <a:ln>
                  <a:noFill/>
                </a:ln>
                <a:solidFill>
                  <a:schemeClr val="tx1">
                    <a:lumMod val="65000"/>
                    <a:lumOff val="35000"/>
                  </a:schemeClr>
                </a:solidFill>
                <a:effectLst/>
                <a:uLnTx/>
                <a:uFillTx/>
              </a:rPr>
              <a:t/>
            </a:r>
            <a:br>
              <a:rPr kumimoji="0" lang="en-US" sz="2200" b="0" i="0" u="none" strike="noStrike" kern="1200" cap="none" spc="0" normalizeH="0" noProof="0" dirty="0" smtClean="0">
                <a:ln>
                  <a:noFill/>
                </a:ln>
                <a:solidFill>
                  <a:schemeClr val="tx1">
                    <a:lumMod val="65000"/>
                    <a:lumOff val="35000"/>
                  </a:schemeClr>
                </a:solidFill>
                <a:effectLst/>
                <a:uLnTx/>
                <a:uFillTx/>
              </a:rPr>
            </a:br>
            <a:endParaRPr kumimoji="0" lang="en-US" sz="2200" b="0" i="0" u="none" strike="noStrike" kern="1200" cap="none" spc="0" normalizeH="0" noProof="0" dirty="0" smtClean="0">
              <a:ln>
                <a:noFill/>
              </a:ln>
              <a:solidFill>
                <a:schemeClr val="tx1">
                  <a:lumMod val="65000"/>
                  <a:lumOff val="35000"/>
                </a:schemeClr>
              </a:solidFill>
              <a:effectLst/>
              <a:uLnTx/>
              <a:uFillTx/>
            </a:endParaRPr>
          </a:p>
          <a:p>
            <a:pPr marL="349250" lvl="0" indent="-349250" defTabSz="914400">
              <a:spcBef>
                <a:spcPts val="2000"/>
              </a:spcBef>
              <a:buClr>
                <a:srgbClr val="2C7C9F">
                  <a:lumMod val="60000"/>
                  <a:lumOff val="40000"/>
                </a:srgbClr>
              </a:buClr>
              <a:buSzPct val="110000"/>
              <a:buFont typeface="Wingdings 2" pitchFamily="18" charset="2"/>
              <a:buChar char=""/>
            </a:pPr>
            <a:endParaRPr kumimoji="0" lang="en-US" sz="2200" b="0" i="0" u="none" strike="noStrike" kern="1200" cap="none" spc="0" normalizeH="0" noProof="0" dirty="0" smtClean="0">
              <a:ln>
                <a:noFill/>
              </a:ln>
              <a:solidFill>
                <a:schemeClr val="tx1">
                  <a:lumMod val="65000"/>
                  <a:lumOff val="35000"/>
                </a:schemeClr>
              </a:solidFill>
              <a:effectLst/>
              <a:uLnTx/>
              <a:uFillTx/>
            </a:endParaRPr>
          </a:p>
          <a:p>
            <a:pPr marL="285750" indent="-285750">
              <a:spcBef>
                <a:spcPct val="20000"/>
              </a:spcBef>
            </a:pPr>
            <a:endParaRPr lang="en-US" sz="2600" dirty="0" smtClean="0"/>
          </a:p>
        </p:txBody>
      </p:sp>
      <p:pic>
        <p:nvPicPr>
          <p:cNvPr id="2" name="Picture 1" descr="Figure_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364" y="1557068"/>
            <a:ext cx="3763818" cy="2376964"/>
          </a:xfrm>
          <a:prstGeom prst="rect">
            <a:avLst/>
          </a:prstGeom>
          <a:effectLst>
            <a:outerShdw blurRad="381000" dist="38100" dir="2700000" sx="101000" sy="101000" algn="tl" rotWithShape="0">
              <a:srgbClr val="000000">
                <a:alpha val="43000"/>
              </a:srgbClr>
            </a:outerShdw>
          </a:effectLst>
        </p:spPr>
      </p:pic>
      <p:sp>
        <p:nvSpPr>
          <p:cNvPr id="6" name="Content Placeholder 2"/>
          <p:cNvSpPr txBox="1">
            <a:spLocks/>
          </p:cNvSpPr>
          <p:nvPr/>
        </p:nvSpPr>
        <p:spPr>
          <a:xfrm>
            <a:off x="726593" y="4911087"/>
            <a:ext cx="8140316" cy="2462822"/>
          </a:xfrm>
          <a:prstGeom prst="rect">
            <a:avLst/>
          </a:prstGeom>
        </p:spPr>
        <p:txBody>
          <a:bodyPr vert="horz" lIns="91440" tIns="45720" rIns="91440" bIns="45720" rtlCol="0">
            <a:noAutofit/>
          </a:bodyPr>
          <a:lstStyle/>
          <a:p>
            <a:pPr marL="349250" lvl="0" indent="-349250" defTabSz="914400">
              <a:spcBef>
                <a:spcPts val="2000"/>
              </a:spcBef>
              <a:buClr>
                <a:srgbClr val="2C7C9F">
                  <a:lumMod val="60000"/>
                  <a:lumOff val="40000"/>
                </a:srgbClr>
              </a:buClr>
              <a:buSzPct val="110000"/>
              <a:buFont typeface="Wingdings 2" pitchFamily="18" charset="2"/>
              <a:buChar char=""/>
            </a:pPr>
            <a:r>
              <a:rPr kumimoji="0" lang="en-US" sz="2200" b="0" i="0" u="none" strike="noStrike" kern="1200" cap="none" spc="0" normalizeH="0" noProof="0" dirty="0" smtClean="0">
                <a:ln>
                  <a:noFill/>
                </a:ln>
                <a:solidFill>
                  <a:schemeClr val="tx1">
                    <a:lumMod val="65000"/>
                    <a:lumOff val="35000"/>
                  </a:schemeClr>
                </a:solidFill>
                <a:effectLst/>
                <a:uLnTx/>
                <a:uFillTx/>
              </a:rPr>
              <a:t>Try different values of observation</a:t>
            </a:r>
            <a:r>
              <a:rPr lang="en-US" sz="2200" dirty="0" smtClean="0">
                <a:solidFill>
                  <a:schemeClr val="tx1">
                    <a:lumMod val="65000"/>
                    <a:lumOff val="35000"/>
                  </a:schemeClr>
                </a:solidFill>
              </a:rPr>
              <a:t> error (2-4 m/s)</a:t>
            </a:r>
            <a:endParaRPr lang="en-US" sz="2200" dirty="0">
              <a:solidFill>
                <a:schemeClr val="tx1">
                  <a:lumMod val="65000"/>
                  <a:lumOff val="35000"/>
                </a:schemeClr>
              </a:solidFill>
            </a:endParaRPr>
          </a:p>
          <a:p>
            <a:pPr marL="349250" lvl="0" indent="-349250" defTabSz="914400">
              <a:spcBef>
                <a:spcPts val="2000"/>
              </a:spcBef>
              <a:buClr>
                <a:srgbClr val="2C7C9F">
                  <a:lumMod val="60000"/>
                  <a:lumOff val="40000"/>
                </a:srgbClr>
              </a:buClr>
              <a:buSzPct val="110000"/>
              <a:buFont typeface="Wingdings 2" pitchFamily="18" charset="2"/>
              <a:buChar char=""/>
            </a:pPr>
            <a:r>
              <a:rPr kumimoji="0" lang="en-US" sz="2200" b="0" i="0" u="none" strike="noStrike" kern="1200" cap="none" spc="0" normalizeH="0" noProof="0" dirty="0" smtClean="0">
                <a:ln>
                  <a:noFill/>
                </a:ln>
                <a:solidFill>
                  <a:schemeClr val="tx1">
                    <a:lumMod val="65000"/>
                    <a:lumOff val="35000"/>
                  </a:schemeClr>
                </a:solidFill>
                <a:effectLst/>
                <a:uLnTx/>
                <a:uFillTx/>
              </a:rPr>
              <a:t>Lower relaxation coefficient with time to to control unrealistic perturbations (most important for </a:t>
            </a:r>
            <a:r>
              <a:rPr kumimoji="0" lang="en-US" sz="2200" b="0" i="0" u="none" strike="noStrike" kern="1200" cap="none" spc="0" normalizeH="0" noProof="0" dirty="0" err="1" smtClean="0">
                <a:ln>
                  <a:noFill/>
                </a:ln>
                <a:solidFill>
                  <a:schemeClr val="tx1">
                    <a:lumMod val="65000"/>
                    <a:lumOff val="35000"/>
                  </a:schemeClr>
                </a:solidFill>
                <a:effectLst/>
                <a:uLnTx/>
                <a:uFillTx/>
              </a:rPr>
              <a:t>Vr</a:t>
            </a:r>
            <a:r>
              <a:rPr kumimoji="0" lang="en-US" sz="2200" b="0" i="0" u="none" strike="noStrike" kern="1200" cap="none" spc="0" normalizeH="0" noProof="0" dirty="0" smtClean="0">
                <a:ln>
                  <a:noFill/>
                </a:ln>
                <a:solidFill>
                  <a:schemeClr val="tx1">
                    <a:lumMod val="65000"/>
                    <a:lumOff val="35000"/>
                  </a:schemeClr>
                </a:solidFill>
                <a:effectLst/>
                <a:uLnTx/>
                <a:uFillTx/>
              </a:rPr>
              <a:t>) </a:t>
            </a:r>
            <a:endParaRPr lang="en-US" sz="2600" dirty="0" smtClean="0"/>
          </a:p>
        </p:txBody>
      </p:sp>
    </p:spTree>
    <p:extLst>
      <p:ext uri="{BB962C8B-B14F-4D97-AF65-F5344CB8AC3E}">
        <p14:creationId xmlns:p14="http://schemas.microsoft.com/office/powerpoint/2010/main" val="373142679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685800" y="256799"/>
            <a:ext cx="82042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minimum SLP for 6 VWP and </a:t>
            </a:r>
            <a:r>
              <a:rPr lang="en-US" sz="2200" dirty="0" err="1" smtClean="0"/>
              <a:t>Vr</a:t>
            </a:r>
            <a:r>
              <a:rPr lang="en-US" sz="2200" dirty="0" smtClean="0"/>
              <a:t> experiments</a:t>
            </a:r>
            <a:endParaRPr lang="en-US" sz="2000" dirty="0" smtClean="0"/>
          </a:p>
          <a:p>
            <a:pPr lvl="1"/>
            <a:endParaRPr lang="en-US" dirty="0" smtClean="0"/>
          </a:p>
          <a:p>
            <a:endParaRPr lang="en-US" dirty="0" smtClean="0"/>
          </a:p>
          <a:p>
            <a:endParaRPr lang="en-US" dirty="0" smtClean="0"/>
          </a:p>
          <a:p>
            <a:endParaRPr lang="en-US" dirty="0" smtClean="0"/>
          </a:p>
        </p:txBody>
      </p:sp>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igure_9nop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83" y="1676494"/>
            <a:ext cx="7742380" cy="4155390"/>
          </a:xfrm>
          <a:prstGeom prst="rect">
            <a:avLst/>
          </a:prstGeom>
        </p:spPr>
      </p:pic>
    </p:spTree>
    <p:extLst>
      <p:ext uri="{BB962C8B-B14F-4D97-AF65-F5344CB8AC3E}">
        <p14:creationId xmlns:p14="http://schemas.microsoft.com/office/powerpoint/2010/main" val="42514319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figure_9nop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983" y="1676494"/>
            <a:ext cx="7742380" cy="4155390"/>
          </a:xfrm>
          <a:prstGeom prst="rect">
            <a:avLst/>
          </a:prstGeom>
        </p:spPr>
      </p:pic>
      <p:sp>
        <p:nvSpPr>
          <p:cNvPr id="9" name="Title 7"/>
          <p:cNvSpPr txBox="1">
            <a:spLocks/>
          </p:cNvSpPr>
          <p:nvPr/>
        </p:nvSpPr>
        <p:spPr>
          <a:xfrm>
            <a:off x="685800" y="256799"/>
            <a:ext cx="82042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minimum SLP for 6 VWP and </a:t>
            </a:r>
            <a:r>
              <a:rPr lang="en-US" sz="2200" dirty="0" err="1" smtClean="0"/>
              <a:t>Vr</a:t>
            </a:r>
            <a:r>
              <a:rPr lang="en-US" sz="2200" dirty="0" smtClean="0"/>
              <a:t> experiments</a:t>
            </a:r>
            <a:endParaRPr lang="en-US" sz="2000" dirty="0" smtClean="0"/>
          </a:p>
          <a:p>
            <a:pPr marL="0" indent="0">
              <a:buNone/>
            </a:pPr>
            <a:endParaRPr lang="en-US" dirty="0" smtClean="0"/>
          </a:p>
          <a:p>
            <a:endParaRPr lang="en-US" dirty="0" smtClean="0"/>
          </a:p>
          <a:p>
            <a:endParaRPr lang="en-US" dirty="0" smtClean="0"/>
          </a:p>
        </p:txBody>
      </p:sp>
      <p:sp>
        <p:nvSpPr>
          <p:cNvPr id="3" name="TextBox 2"/>
          <p:cNvSpPr txBox="1"/>
          <p:nvPr/>
        </p:nvSpPr>
        <p:spPr>
          <a:xfrm>
            <a:off x="4407285" y="1211921"/>
            <a:ext cx="4087092" cy="707886"/>
          </a:xfrm>
          <a:prstGeom prst="rect">
            <a:avLst/>
          </a:prstGeom>
          <a:solidFill>
            <a:schemeClr val="bg1"/>
          </a:solidFill>
          <a:ln w="19050" cmpd="sng">
            <a:solidFill>
              <a:schemeClr val="accent1"/>
            </a:solidFill>
          </a:ln>
        </p:spPr>
        <p:txBody>
          <a:bodyPr wrap="square" rtlCol="0">
            <a:spAutoFit/>
          </a:bodyPr>
          <a:lstStyle/>
          <a:p>
            <a:r>
              <a:rPr lang="en-US" sz="2000" dirty="0" smtClean="0"/>
              <a:t>VR mean provides a slightly better fit than does VWP</a:t>
            </a:r>
            <a:endParaRPr lang="en-US" sz="2000" dirty="0"/>
          </a:p>
        </p:txBody>
      </p:sp>
      <p:cxnSp>
        <p:nvCxnSpPr>
          <p:cNvPr id="6" name="Straight Arrow Connector 5"/>
          <p:cNvCxnSpPr/>
          <p:nvPr/>
        </p:nvCxnSpPr>
        <p:spPr>
          <a:xfrm>
            <a:off x="7342909" y="1912214"/>
            <a:ext cx="323273" cy="904878"/>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65503" y="5354717"/>
            <a:ext cx="4399588" cy="707886"/>
          </a:xfrm>
          <a:prstGeom prst="rect">
            <a:avLst/>
          </a:prstGeom>
          <a:solidFill>
            <a:schemeClr val="bg1"/>
          </a:solidFill>
          <a:ln w="19050" cmpd="sng">
            <a:solidFill>
              <a:schemeClr val="accent1"/>
            </a:solidFill>
          </a:ln>
        </p:spPr>
        <p:txBody>
          <a:bodyPr wrap="square" rtlCol="0">
            <a:spAutoFit/>
          </a:bodyPr>
          <a:lstStyle/>
          <a:p>
            <a:r>
              <a:rPr lang="en-US" sz="2000" dirty="0" smtClean="0"/>
              <a:t>VWP perturbations have less spread than do VR perturbations</a:t>
            </a:r>
            <a:endParaRPr lang="en-US" sz="2000" dirty="0"/>
          </a:p>
        </p:txBody>
      </p:sp>
      <p:cxnSp>
        <p:nvCxnSpPr>
          <p:cNvPr id="13" name="Straight Arrow Connector 12"/>
          <p:cNvCxnSpPr/>
          <p:nvPr/>
        </p:nvCxnSpPr>
        <p:spPr>
          <a:xfrm flipV="1">
            <a:off x="4407285" y="4733639"/>
            <a:ext cx="672715" cy="621078"/>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2593" y="3391991"/>
            <a:ext cx="5761952" cy="400110"/>
          </a:xfrm>
          <a:prstGeom prst="rect">
            <a:avLst/>
          </a:prstGeom>
          <a:solidFill>
            <a:schemeClr val="bg1"/>
          </a:solidFill>
          <a:ln w="19050" cmpd="sng">
            <a:solidFill>
              <a:schemeClr val="accent1"/>
            </a:solidFill>
          </a:ln>
        </p:spPr>
        <p:txBody>
          <a:bodyPr wrap="square" rtlCol="0">
            <a:spAutoFit/>
          </a:bodyPr>
          <a:lstStyle/>
          <a:p>
            <a:r>
              <a:rPr lang="en-US" sz="2000" dirty="0" smtClean="0"/>
              <a:t>Both VR and VWP do much better than NODA</a:t>
            </a:r>
            <a:endParaRPr lang="en-US" sz="2000" dirty="0"/>
          </a:p>
        </p:txBody>
      </p:sp>
    </p:spTree>
    <p:extLst>
      <p:ext uri="{BB962C8B-B14F-4D97-AF65-F5344CB8AC3E}">
        <p14:creationId xmlns:p14="http://schemas.microsoft.com/office/powerpoint/2010/main" val="10595975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7"/>
          <p:cNvSpPr txBox="1">
            <a:spLocks/>
          </p:cNvSpPr>
          <p:nvPr/>
        </p:nvSpPr>
        <p:spPr>
          <a:xfrm>
            <a:off x="685800" y="256799"/>
            <a:ext cx="82042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minimum SLP for 6 VWP and </a:t>
            </a:r>
            <a:r>
              <a:rPr lang="en-US" sz="2200" dirty="0" err="1" smtClean="0"/>
              <a:t>Vr</a:t>
            </a:r>
            <a:r>
              <a:rPr lang="en-US" sz="2200" dirty="0" smtClean="0"/>
              <a:t> experiments</a:t>
            </a:r>
            <a:endParaRPr lang="en-US" sz="2000" dirty="0" smtClean="0"/>
          </a:p>
          <a:p>
            <a:pPr lvl="1"/>
            <a:endParaRPr lang="en-US" dirty="0" smtClean="0"/>
          </a:p>
          <a:p>
            <a:endParaRPr lang="en-US" dirty="0" smtClean="0"/>
          </a:p>
          <a:p>
            <a:endParaRPr lang="en-US" dirty="0" smtClean="0"/>
          </a:p>
          <a:p>
            <a:endParaRPr lang="en-US" dirty="0" smtClean="0"/>
          </a:p>
        </p:txBody>
      </p:sp>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figure_10nop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30" y="1677786"/>
            <a:ext cx="7808248" cy="4158073"/>
          </a:xfrm>
          <a:prstGeom prst="rect">
            <a:avLst/>
          </a:prstGeom>
        </p:spPr>
      </p:pic>
    </p:spTree>
    <p:extLst>
      <p:ext uri="{BB962C8B-B14F-4D97-AF65-F5344CB8AC3E}">
        <p14:creationId xmlns:p14="http://schemas.microsoft.com/office/powerpoint/2010/main" val="213071542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figure_10nop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30" y="1677786"/>
            <a:ext cx="7808248" cy="4158073"/>
          </a:xfrm>
          <a:prstGeom prst="rect">
            <a:avLst/>
          </a:prstGeom>
        </p:spPr>
      </p:pic>
      <p:sp>
        <p:nvSpPr>
          <p:cNvPr id="9" name="Title 7"/>
          <p:cNvSpPr txBox="1">
            <a:spLocks/>
          </p:cNvSpPr>
          <p:nvPr/>
        </p:nvSpPr>
        <p:spPr>
          <a:xfrm>
            <a:off x="685800" y="256799"/>
            <a:ext cx="8042564" cy="343565"/>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maximum winds for 6 VWP and </a:t>
            </a:r>
            <a:r>
              <a:rPr lang="en-US" sz="2200" dirty="0" err="1" smtClean="0"/>
              <a:t>Vr</a:t>
            </a:r>
            <a:r>
              <a:rPr lang="en-US" sz="2200" dirty="0" smtClean="0"/>
              <a:t> experiments</a:t>
            </a:r>
            <a:endParaRPr lang="en-US" sz="2000" dirty="0" smtClean="0"/>
          </a:p>
        </p:txBody>
      </p:sp>
      <p:sp>
        <p:nvSpPr>
          <p:cNvPr id="7" name="TextBox 6"/>
          <p:cNvSpPr txBox="1"/>
          <p:nvPr/>
        </p:nvSpPr>
        <p:spPr>
          <a:xfrm>
            <a:off x="4407285" y="1211921"/>
            <a:ext cx="4087092" cy="707886"/>
          </a:xfrm>
          <a:prstGeom prst="rect">
            <a:avLst/>
          </a:prstGeom>
          <a:solidFill>
            <a:schemeClr val="bg1"/>
          </a:solidFill>
          <a:ln w="19050" cmpd="sng">
            <a:solidFill>
              <a:schemeClr val="accent1"/>
            </a:solidFill>
          </a:ln>
        </p:spPr>
        <p:txBody>
          <a:bodyPr wrap="square" rtlCol="0">
            <a:spAutoFit/>
          </a:bodyPr>
          <a:lstStyle/>
          <a:p>
            <a:r>
              <a:rPr lang="en-US" sz="2000" dirty="0" smtClean="0"/>
              <a:t>VR mean provides a slightly better fit than does VWP</a:t>
            </a:r>
            <a:endParaRPr lang="en-US" sz="2000" dirty="0"/>
          </a:p>
        </p:txBody>
      </p:sp>
      <p:cxnSp>
        <p:nvCxnSpPr>
          <p:cNvPr id="12" name="Straight Arrow Connector 11"/>
          <p:cNvCxnSpPr/>
          <p:nvPr/>
        </p:nvCxnSpPr>
        <p:spPr>
          <a:xfrm>
            <a:off x="7342909" y="1912214"/>
            <a:ext cx="323273" cy="720151"/>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407285" y="4410365"/>
            <a:ext cx="672715" cy="944352"/>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72593" y="3391991"/>
            <a:ext cx="5761952" cy="400110"/>
          </a:xfrm>
          <a:prstGeom prst="rect">
            <a:avLst/>
          </a:prstGeom>
          <a:solidFill>
            <a:schemeClr val="bg1"/>
          </a:solidFill>
          <a:ln w="19050" cmpd="sng">
            <a:solidFill>
              <a:schemeClr val="accent1"/>
            </a:solidFill>
          </a:ln>
        </p:spPr>
        <p:txBody>
          <a:bodyPr wrap="square" rtlCol="0">
            <a:spAutoFit/>
          </a:bodyPr>
          <a:lstStyle/>
          <a:p>
            <a:r>
              <a:rPr lang="en-US" sz="2000" dirty="0" smtClean="0"/>
              <a:t>Both VR and VWP do much better than NODA</a:t>
            </a:r>
            <a:endParaRPr lang="en-US" sz="2000" dirty="0"/>
          </a:p>
        </p:txBody>
      </p:sp>
      <p:sp>
        <p:nvSpPr>
          <p:cNvPr id="16" name="TextBox 15"/>
          <p:cNvSpPr txBox="1"/>
          <p:nvPr/>
        </p:nvSpPr>
        <p:spPr>
          <a:xfrm>
            <a:off x="1465503" y="5354717"/>
            <a:ext cx="4399588" cy="707886"/>
          </a:xfrm>
          <a:prstGeom prst="rect">
            <a:avLst/>
          </a:prstGeom>
          <a:solidFill>
            <a:schemeClr val="bg1"/>
          </a:solidFill>
          <a:ln w="19050" cmpd="sng">
            <a:solidFill>
              <a:schemeClr val="accent1"/>
            </a:solidFill>
          </a:ln>
        </p:spPr>
        <p:txBody>
          <a:bodyPr wrap="square" rtlCol="0">
            <a:spAutoFit/>
          </a:bodyPr>
          <a:lstStyle/>
          <a:p>
            <a:r>
              <a:rPr lang="en-US" sz="2000" dirty="0" smtClean="0"/>
              <a:t>VWP perturbations are less erratic than VR perturbations</a:t>
            </a:r>
            <a:endParaRPr lang="en-US" sz="2000" dirty="0"/>
          </a:p>
        </p:txBody>
      </p:sp>
    </p:spTree>
    <p:extLst>
      <p:ext uri="{BB962C8B-B14F-4D97-AF65-F5344CB8AC3E}">
        <p14:creationId xmlns:p14="http://schemas.microsoft.com/office/powerpoint/2010/main" val="51034088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7"/>
          <p:cNvSpPr txBox="1">
            <a:spLocks/>
          </p:cNvSpPr>
          <p:nvPr/>
        </p:nvSpPr>
        <p:spPr>
          <a:xfrm>
            <a:off x="685800" y="256799"/>
            <a:ext cx="82042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wind </a:t>
            </a:r>
            <a:r>
              <a:rPr lang="en-US" sz="2200" dirty="0" smtClean="0"/>
              <a:t>radii </a:t>
            </a:r>
            <a:r>
              <a:rPr lang="en-US" sz="2200" dirty="0" smtClean="0"/>
              <a:t>for 6 VWP and </a:t>
            </a:r>
            <a:r>
              <a:rPr lang="en-US" sz="2200" dirty="0" err="1" smtClean="0"/>
              <a:t>Vr</a:t>
            </a:r>
            <a:r>
              <a:rPr lang="en-US" sz="2200" dirty="0" smtClean="0"/>
              <a:t> experiments</a:t>
            </a:r>
            <a:endParaRPr lang="en-US" sz="2000" dirty="0" smtClean="0"/>
          </a:p>
        </p:txBody>
      </p:sp>
      <p:pic>
        <p:nvPicPr>
          <p:cNvPr id="2" name="Picture 1" descr="figure_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50" y="1610264"/>
            <a:ext cx="7442195" cy="4364706"/>
          </a:xfrm>
          <a:prstGeom prst="rect">
            <a:avLst/>
          </a:prstGeom>
        </p:spPr>
      </p:pic>
    </p:spTree>
    <p:extLst>
      <p:ext uri="{BB962C8B-B14F-4D97-AF65-F5344CB8AC3E}">
        <p14:creationId xmlns:p14="http://schemas.microsoft.com/office/powerpoint/2010/main" val="97321672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69457" y="1415664"/>
            <a:ext cx="8520543" cy="4680336"/>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7"/>
          <p:cNvSpPr txBox="1">
            <a:spLocks/>
          </p:cNvSpPr>
          <p:nvPr/>
        </p:nvSpPr>
        <p:spPr>
          <a:xfrm>
            <a:off x="685800" y="256799"/>
            <a:ext cx="8019473"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8" name="Text Placeholder 8"/>
          <p:cNvSpPr txBox="1">
            <a:spLocks/>
          </p:cNvSpPr>
          <p:nvPr/>
        </p:nvSpPr>
        <p:spPr>
          <a:xfrm>
            <a:off x="1016005" y="6162096"/>
            <a:ext cx="8169839"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2200" dirty="0" smtClean="0"/>
              <a:t>Analysis wind </a:t>
            </a:r>
            <a:r>
              <a:rPr lang="en-US" sz="2200" dirty="0" smtClean="0"/>
              <a:t>radii </a:t>
            </a:r>
            <a:r>
              <a:rPr lang="en-US" sz="2200" dirty="0" smtClean="0"/>
              <a:t>for 6 VWP and </a:t>
            </a:r>
            <a:r>
              <a:rPr lang="en-US" sz="2200" dirty="0" err="1" smtClean="0"/>
              <a:t>Vr</a:t>
            </a:r>
            <a:r>
              <a:rPr lang="en-US" sz="2200" dirty="0" smtClean="0"/>
              <a:t> experiments</a:t>
            </a:r>
            <a:endParaRPr lang="en-US" sz="2000" dirty="0" smtClean="0"/>
          </a:p>
        </p:txBody>
      </p:sp>
      <p:pic>
        <p:nvPicPr>
          <p:cNvPr id="2" name="Picture 1" descr="figure_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50" y="1610264"/>
            <a:ext cx="7442195" cy="4364706"/>
          </a:xfrm>
          <a:prstGeom prst="rect">
            <a:avLst/>
          </a:prstGeom>
        </p:spPr>
      </p:pic>
      <p:sp>
        <p:nvSpPr>
          <p:cNvPr id="13" name="TextBox 12"/>
          <p:cNvSpPr txBox="1"/>
          <p:nvPr/>
        </p:nvSpPr>
        <p:spPr>
          <a:xfrm>
            <a:off x="472592" y="3391991"/>
            <a:ext cx="7355225" cy="400110"/>
          </a:xfrm>
          <a:prstGeom prst="rect">
            <a:avLst/>
          </a:prstGeom>
          <a:solidFill>
            <a:schemeClr val="bg1"/>
          </a:solidFill>
          <a:ln w="19050" cmpd="sng">
            <a:solidFill>
              <a:schemeClr val="accent1"/>
            </a:solidFill>
          </a:ln>
        </p:spPr>
        <p:txBody>
          <a:bodyPr wrap="square" rtlCol="0">
            <a:spAutoFit/>
          </a:bodyPr>
          <a:lstStyle/>
          <a:p>
            <a:r>
              <a:rPr lang="en-US" sz="2000" dirty="0" smtClean="0"/>
              <a:t>Both VR and VWP are similar and agree with observations </a:t>
            </a:r>
            <a:endParaRPr lang="en-US" sz="2000" dirty="0"/>
          </a:p>
        </p:txBody>
      </p:sp>
    </p:spTree>
    <p:extLst>
      <p:ext uri="{BB962C8B-B14F-4D97-AF65-F5344CB8AC3E}">
        <p14:creationId xmlns:p14="http://schemas.microsoft.com/office/powerpoint/2010/main" val="40851388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txBox="1">
            <a:spLocks/>
          </p:cNvSpPr>
          <p:nvPr/>
        </p:nvSpPr>
        <p:spPr>
          <a:xfrm>
            <a:off x="685800" y="256799"/>
            <a:ext cx="8210388"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
        <p:nvSpPr>
          <p:cNvPr id="12" name="Content Placeholder 2"/>
          <p:cNvSpPr>
            <a:spLocks noGrp="1"/>
          </p:cNvSpPr>
          <p:nvPr>
            <p:ph idx="1"/>
          </p:nvPr>
        </p:nvSpPr>
        <p:spPr>
          <a:xfrm>
            <a:off x="684001" y="1415664"/>
            <a:ext cx="3608599" cy="3118315"/>
          </a:xfrm>
        </p:spPr>
        <p:txBody>
          <a:bodyPr>
            <a:normAutofit fontScale="85000" lnSpcReduction="10000"/>
          </a:bodyPr>
          <a:lstStyle/>
          <a:p>
            <a:pPr marL="0" indent="0">
              <a:buNone/>
            </a:pPr>
            <a:r>
              <a:rPr lang="en-US" sz="2800" b="1" dirty="0" smtClean="0">
                <a:solidFill>
                  <a:srgbClr val="C00000"/>
                </a:solidFill>
              </a:rPr>
              <a:t>Benefits:</a:t>
            </a:r>
            <a:r>
              <a:rPr lang="en-US" sz="2800" dirty="0" smtClean="0"/>
              <a:t> Improved deterministi</a:t>
            </a:r>
            <a:r>
              <a:rPr lang="en-US" sz="2800" dirty="0" smtClean="0"/>
              <a:t>c forecasts of </a:t>
            </a:r>
            <a:r>
              <a:rPr lang="en-US" sz="2800" dirty="0"/>
              <a:t>m</a:t>
            </a:r>
            <a:r>
              <a:rPr lang="en-US" sz="2800" dirty="0" smtClean="0"/>
              <a:t>inimum SLP</a:t>
            </a:r>
            <a:endParaRPr lang="en-US" sz="2800" dirty="0" smtClean="0"/>
          </a:p>
          <a:p>
            <a:r>
              <a:rPr lang="en-US" sz="2600" dirty="0" smtClean="0"/>
              <a:t>All EnKF-initialized forecasts are far superior to NODA</a:t>
            </a:r>
          </a:p>
          <a:p>
            <a:r>
              <a:rPr lang="en-US" sz="2600" dirty="0" smtClean="0"/>
              <a:t>Mean error from VWP experiments is slightly lower than that from VR experiments</a:t>
            </a:r>
          </a:p>
          <a:p>
            <a:r>
              <a:rPr lang="en-US" sz="2600" dirty="0" smtClean="0"/>
              <a:t>VWP experiments have more forecast consistency</a:t>
            </a:r>
          </a:p>
          <a:p>
            <a:endParaRPr lang="en-US" sz="2600" dirty="0"/>
          </a:p>
        </p:txBody>
      </p:sp>
      <p:pic>
        <p:nvPicPr>
          <p:cNvPr id="3" name="Picture 2" descr="figure_16.png"/>
          <p:cNvPicPr>
            <a:picLocks noChangeAspect="1"/>
          </p:cNvPicPr>
          <p:nvPr/>
        </p:nvPicPr>
        <p:blipFill rotWithShape="1">
          <a:blip r:embed="rId2">
            <a:extLst>
              <a:ext uri="{28A0092B-C50C-407E-A947-70E740481C1C}">
                <a14:useLocalDpi xmlns:a14="http://schemas.microsoft.com/office/drawing/2010/main" val="0"/>
              </a:ext>
            </a:extLst>
          </a:blip>
          <a:srcRect l="-2049" t="-5236" r="-2074" b="-2784"/>
          <a:stretch/>
        </p:blipFill>
        <p:spPr>
          <a:xfrm>
            <a:off x="4507582" y="1326804"/>
            <a:ext cx="4388606" cy="3568469"/>
          </a:xfrm>
          <a:prstGeom prst="rect">
            <a:avLst/>
          </a:prstGeom>
          <a:solidFill>
            <a:schemeClr val="bg1"/>
          </a:solidFill>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10" name="TextBox 9"/>
          <p:cNvSpPr txBox="1"/>
          <p:nvPr/>
        </p:nvSpPr>
        <p:spPr>
          <a:xfrm>
            <a:off x="4548910" y="5044703"/>
            <a:ext cx="4595090" cy="923330"/>
          </a:xfrm>
          <a:prstGeom prst="rect">
            <a:avLst/>
          </a:prstGeom>
          <a:noFill/>
        </p:spPr>
        <p:txBody>
          <a:bodyPr wrap="square" rtlCol="0">
            <a:spAutoFit/>
          </a:bodyPr>
          <a:lstStyle/>
          <a:p>
            <a:r>
              <a:rPr lang="en-US" dirty="0" smtClean="0">
                <a:solidFill>
                  <a:srgbClr val="595959"/>
                </a:solidFill>
              </a:rPr>
              <a:t>Observed min SLP compared with a deterministic forecast without DA and EnKF-initialized forecasts</a:t>
            </a:r>
            <a:endParaRPr lang="en-US" dirty="0">
              <a:solidFill>
                <a:srgbClr val="595959"/>
              </a:solidFill>
            </a:endParaRPr>
          </a:p>
        </p:txBody>
      </p:sp>
    </p:spTree>
    <p:extLst>
      <p:ext uri="{BB962C8B-B14F-4D97-AF65-F5344CB8AC3E}">
        <p14:creationId xmlns:p14="http://schemas.microsoft.com/office/powerpoint/2010/main" val="10262786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46" name="Text Box 14"/>
          <p:cNvSpPr txBox="1">
            <a:spLocks noChangeArrowheads="1"/>
          </p:cNvSpPr>
          <p:nvPr/>
        </p:nvSpPr>
        <p:spPr bwMode="auto">
          <a:xfrm>
            <a:off x="3810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0" name="Text Placeholder 8"/>
          <p:cNvSpPr txBox="1">
            <a:spLocks/>
          </p:cNvSpPr>
          <p:nvPr/>
        </p:nvSpPr>
        <p:spPr>
          <a:xfrm>
            <a:off x="685799" y="1371600"/>
            <a:ext cx="4212772" cy="4724400"/>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Goal: Understand </a:t>
            </a:r>
            <a:r>
              <a:rPr lang="en-US" dirty="0" smtClean="0"/>
              <a:t>TC </a:t>
            </a:r>
            <a:r>
              <a:rPr lang="en-US" dirty="0" smtClean="0"/>
              <a:t>formation &amp; intensity change</a:t>
            </a:r>
          </a:p>
          <a:p>
            <a:r>
              <a:rPr lang="en-US" dirty="0" smtClean="0"/>
              <a:t>Focus: Apply </a:t>
            </a:r>
            <a:r>
              <a:rPr lang="en-US" dirty="0"/>
              <a:t>new technologies </a:t>
            </a:r>
            <a:endParaRPr lang="en-US" dirty="0" smtClean="0"/>
          </a:p>
          <a:p>
            <a:pPr lvl="1"/>
            <a:r>
              <a:rPr lang="en-US" sz="2000" dirty="0" smtClean="0"/>
              <a:t>First use </a:t>
            </a:r>
            <a:r>
              <a:rPr lang="en-US" sz="2000" dirty="0"/>
              <a:t>of the </a:t>
            </a:r>
            <a:r>
              <a:rPr lang="en-US" sz="2000" b="1" dirty="0" smtClean="0"/>
              <a:t>Global </a:t>
            </a:r>
            <a:r>
              <a:rPr lang="en-US" sz="2000" b="1" dirty="0"/>
              <a:t>Hawk </a:t>
            </a:r>
            <a:r>
              <a:rPr lang="en-US" sz="2000" dirty="0" smtClean="0"/>
              <a:t>for </a:t>
            </a:r>
            <a:r>
              <a:rPr lang="en-US" sz="2000" dirty="0" smtClean="0"/>
              <a:t>hurricanes</a:t>
            </a:r>
          </a:p>
          <a:p>
            <a:pPr lvl="1"/>
            <a:r>
              <a:rPr lang="en-US" sz="2000" dirty="0" smtClean="0"/>
              <a:t>Several </a:t>
            </a:r>
            <a:r>
              <a:rPr lang="en-US" sz="2000" b="1" dirty="0" smtClean="0"/>
              <a:t>new instruments</a:t>
            </a:r>
          </a:p>
          <a:p>
            <a:r>
              <a:rPr lang="en-US" dirty="0" smtClean="0"/>
              <a:t>Bonus: Coordination with PREDICT (NSF) and IFEX (NOAA) experiments</a:t>
            </a:r>
          </a:p>
          <a:p>
            <a:endParaRPr lang="en-US" dirty="0" smtClean="0"/>
          </a:p>
          <a:p>
            <a:endParaRPr lang="en-US" dirty="0" smtClean="0"/>
          </a:p>
          <a:p>
            <a:endParaRPr lang="en-US" dirty="0" smtClean="0"/>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Genesis and Rapid Intensification Processes Experiment (GRIP): 2010 </a:t>
            </a:r>
            <a:endParaRPr lang="en-US" sz="3200" dirty="0"/>
          </a:p>
        </p:txBody>
      </p:sp>
      <p:grpSp>
        <p:nvGrpSpPr>
          <p:cNvPr id="13" name="Group 12"/>
          <p:cNvGrpSpPr/>
          <p:nvPr/>
        </p:nvGrpSpPr>
        <p:grpSpPr>
          <a:xfrm>
            <a:off x="5034354" y="1494976"/>
            <a:ext cx="3811490" cy="1736881"/>
            <a:chOff x="4993843" y="1770738"/>
            <a:chExt cx="3811490" cy="1736881"/>
          </a:xfrm>
        </p:grpSpPr>
        <p:pic>
          <p:nvPicPr>
            <p:cNvPr id="4" name="Picture 3"/>
            <p:cNvPicPr>
              <a:picLocks noChangeAspect="1"/>
            </p:cNvPicPr>
            <p:nvPr/>
          </p:nvPicPr>
          <p:blipFill>
            <a:blip r:embed="rId3"/>
            <a:stretch>
              <a:fillRect/>
            </a:stretch>
          </p:blipFill>
          <p:spPr>
            <a:xfrm>
              <a:off x="4993843" y="1770738"/>
              <a:ext cx="3811490" cy="1736881"/>
            </a:xfrm>
            <a:prstGeom prst="rect">
              <a:avLst/>
            </a:prstGeom>
          </p:spPr>
        </p:pic>
        <p:sp>
          <p:nvSpPr>
            <p:cNvPr id="5" name="TextBox 4"/>
            <p:cNvSpPr txBox="1"/>
            <p:nvPr/>
          </p:nvSpPr>
          <p:spPr>
            <a:xfrm>
              <a:off x="5842001" y="3120572"/>
              <a:ext cx="2068286" cy="307777"/>
            </a:xfrm>
            <a:prstGeom prst="rect">
              <a:avLst/>
            </a:prstGeom>
            <a:noFill/>
          </p:spPr>
          <p:txBody>
            <a:bodyPr wrap="square" rtlCol="0">
              <a:spAutoFit/>
            </a:bodyPr>
            <a:lstStyle/>
            <a:p>
              <a:r>
                <a:rPr lang="en-US" sz="1400" dirty="0" smtClean="0"/>
                <a:t>Global Hawk</a:t>
              </a:r>
              <a:endParaRPr lang="en-US" sz="1400" dirty="0"/>
            </a:p>
          </p:txBody>
        </p:sp>
      </p:grpSp>
      <p:grpSp>
        <p:nvGrpSpPr>
          <p:cNvPr id="16" name="Group 15"/>
          <p:cNvGrpSpPr/>
          <p:nvPr/>
        </p:nvGrpSpPr>
        <p:grpSpPr>
          <a:xfrm>
            <a:off x="5197699" y="3745635"/>
            <a:ext cx="3627585" cy="2384232"/>
            <a:chOff x="5152571" y="3761545"/>
            <a:chExt cx="3607057" cy="2370740"/>
          </a:xfrm>
        </p:grpSpPr>
        <p:pic>
          <p:nvPicPr>
            <p:cNvPr id="12" name="Picture 11"/>
            <p:cNvPicPr>
              <a:picLocks noChangeAspect="1"/>
            </p:cNvPicPr>
            <p:nvPr/>
          </p:nvPicPr>
          <p:blipFill>
            <a:blip r:embed="rId4"/>
            <a:stretch>
              <a:fillRect/>
            </a:stretch>
          </p:blipFill>
          <p:spPr>
            <a:xfrm>
              <a:off x="5152571" y="3761545"/>
              <a:ext cx="3607057" cy="2370740"/>
            </a:xfrm>
            <a:prstGeom prst="rect">
              <a:avLst/>
            </a:prstGeom>
            <a:ln>
              <a:solidFill>
                <a:srgbClr val="000000"/>
              </a:solidFill>
            </a:ln>
          </p:spPr>
        </p:pic>
        <p:sp>
          <p:nvSpPr>
            <p:cNvPr id="14" name="Oval 13"/>
            <p:cNvSpPr/>
            <p:nvPr/>
          </p:nvSpPr>
          <p:spPr>
            <a:xfrm>
              <a:off x="7813524" y="3979335"/>
              <a:ext cx="656771" cy="6773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21635" name="Straight Arrow Connector 1221634"/>
          <p:cNvCxnSpPr>
            <a:endCxn id="4" idx="2"/>
          </p:cNvCxnSpPr>
          <p:nvPr/>
        </p:nvCxnSpPr>
        <p:spPr>
          <a:xfrm flipH="1" flipV="1">
            <a:off x="6940099" y="3231857"/>
            <a:ext cx="1155214" cy="715298"/>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9407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684001" y="1415664"/>
            <a:ext cx="3621299" cy="3118315"/>
          </a:xfrm>
        </p:spPr>
        <p:txBody>
          <a:bodyPr>
            <a:normAutofit fontScale="85000" lnSpcReduction="10000"/>
          </a:bodyPr>
          <a:lstStyle/>
          <a:p>
            <a:pPr marL="0" indent="0">
              <a:buNone/>
            </a:pPr>
            <a:r>
              <a:rPr lang="en-US" sz="2800" b="1" dirty="0" smtClean="0">
                <a:solidFill>
                  <a:srgbClr val="C00000"/>
                </a:solidFill>
              </a:rPr>
              <a:t>Benefits:</a:t>
            </a:r>
            <a:r>
              <a:rPr lang="en-US" sz="2800" dirty="0" smtClean="0">
                <a:solidFill>
                  <a:srgbClr val="C00000"/>
                </a:solidFill>
              </a:rPr>
              <a:t> </a:t>
            </a:r>
            <a:r>
              <a:rPr lang="en-US" sz="2800" dirty="0" smtClean="0"/>
              <a:t>Improved deterministi</a:t>
            </a:r>
            <a:r>
              <a:rPr lang="en-US" sz="2800" dirty="0" smtClean="0"/>
              <a:t>c forecasts of maximum winds</a:t>
            </a:r>
            <a:endParaRPr lang="en-US" sz="2800" dirty="0" smtClean="0"/>
          </a:p>
          <a:p>
            <a:r>
              <a:rPr lang="en-US" sz="2600" dirty="0" smtClean="0"/>
              <a:t>All EnKF-initialized forecasts are far superior to NODA</a:t>
            </a:r>
          </a:p>
          <a:p>
            <a:r>
              <a:rPr lang="en-US" sz="2600" dirty="0" smtClean="0"/>
              <a:t>Mean error from VWP experiments is slightly lower than that from VR experiments</a:t>
            </a:r>
          </a:p>
          <a:p>
            <a:r>
              <a:rPr lang="en-US" sz="2600" dirty="0" smtClean="0"/>
              <a:t>VWP experiments have more forecast consistency</a:t>
            </a:r>
          </a:p>
          <a:p>
            <a:endParaRPr lang="en-US" sz="2600" dirty="0"/>
          </a:p>
        </p:txBody>
      </p:sp>
      <p:sp>
        <p:nvSpPr>
          <p:cNvPr id="10" name="TextBox 9"/>
          <p:cNvSpPr txBox="1"/>
          <p:nvPr/>
        </p:nvSpPr>
        <p:spPr>
          <a:xfrm>
            <a:off x="4523714" y="5067794"/>
            <a:ext cx="4363330" cy="923330"/>
          </a:xfrm>
          <a:prstGeom prst="rect">
            <a:avLst/>
          </a:prstGeom>
          <a:noFill/>
        </p:spPr>
        <p:txBody>
          <a:bodyPr wrap="square" rtlCol="0">
            <a:spAutoFit/>
          </a:bodyPr>
          <a:lstStyle/>
          <a:p>
            <a:r>
              <a:rPr lang="en-US" dirty="0" smtClean="0">
                <a:solidFill>
                  <a:srgbClr val="595959"/>
                </a:solidFill>
              </a:rPr>
              <a:t>Observed max winds compared with a deterministic forecast without DA and EnKF-initialized forecasts</a:t>
            </a:r>
            <a:endParaRPr lang="en-US" dirty="0">
              <a:solidFill>
                <a:srgbClr val="595959"/>
              </a:solidFill>
            </a:endParaRPr>
          </a:p>
        </p:txBody>
      </p:sp>
      <p:pic>
        <p:nvPicPr>
          <p:cNvPr id="2" name="Picture 1" descr="figure_17.png"/>
          <p:cNvPicPr>
            <a:picLocks noChangeAspect="1"/>
          </p:cNvPicPr>
          <p:nvPr/>
        </p:nvPicPr>
        <p:blipFill rotWithShape="1">
          <a:blip r:embed="rId2">
            <a:extLst>
              <a:ext uri="{28A0092B-C50C-407E-A947-70E740481C1C}">
                <a14:useLocalDpi xmlns:a14="http://schemas.microsoft.com/office/drawing/2010/main" val="0"/>
              </a:ext>
            </a:extLst>
          </a:blip>
          <a:srcRect l="-2053" t="-5174" r="-2028" b="-2742"/>
          <a:stretch/>
        </p:blipFill>
        <p:spPr>
          <a:xfrm>
            <a:off x="4523714" y="1340289"/>
            <a:ext cx="4363330" cy="3554984"/>
          </a:xfrm>
          <a:prstGeom prst="rect">
            <a:avLst/>
          </a:prstGeom>
          <a:solidFill>
            <a:schemeClr val="bg1"/>
          </a:solidFill>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7" name="Title 7"/>
          <p:cNvSpPr txBox="1">
            <a:spLocks/>
          </p:cNvSpPr>
          <p:nvPr/>
        </p:nvSpPr>
        <p:spPr>
          <a:xfrm>
            <a:off x="685800" y="256799"/>
            <a:ext cx="8210388"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Tree>
    <p:extLst>
      <p:ext uri="{BB962C8B-B14F-4D97-AF65-F5344CB8AC3E}">
        <p14:creationId xmlns:p14="http://schemas.microsoft.com/office/powerpoint/2010/main" val="112374655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684001" y="1415664"/>
            <a:ext cx="3633999" cy="3118315"/>
          </a:xfrm>
        </p:spPr>
        <p:txBody>
          <a:bodyPr>
            <a:normAutofit fontScale="85000" lnSpcReduction="10000"/>
          </a:bodyPr>
          <a:lstStyle/>
          <a:p>
            <a:pPr marL="0" indent="0">
              <a:buNone/>
            </a:pPr>
            <a:r>
              <a:rPr lang="en-US" sz="2800" b="1" dirty="0" smtClean="0">
                <a:solidFill>
                  <a:srgbClr val="C00000"/>
                </a:solidFill>
              </a:rPr>
              <a:t>Benefits: </a:t>
            </a:r>
            <a:r>
              <a:rPr lang="en-US" sz="2800" dirty="0" smtClean="0"/>
              <a:t>Improved deterministi</a:t>
            </a:r>
            <a:r>
              <a:rPr lang="en-US" sz="2800" dirty="0" smtClean="0"/>
              <a:t>c forecasts of track</a:t>
            </a:r>
            <a:endParaRPr lang="en-US" sz="2800" dirty="0" smtClean="0"/>
          </a:p>
          <a:p>
            <a:r>
              <a:rPr lang="en-US" sz="2600" dirty="0" smtClean="0"/>
              <a:t>All EnKF-initialized forecasts are far superior to NODA</a:t>
            </a:r>
          </a:p>
          <a:p>
            <a:r>
              <a:rPr lang="en-US" sz="2600" dirty="0" smtClean="0"/>
              <a:t>Mean error from VWP experiments is slightly lower than that from VR experiments</a:t>
            </a:r>
          </a:p>
          <a:p>
            <a:r>
              <a:rPr lang="en-US" sz="2600" dirty="0" smtClean="0"/>
              <a:t>VWP experiments have more forecast consistency</a:t>
            </a:r>
          </a:p>
          <a:p>
            <a:endParaRPr lang="en-US" sz="2600" dirty="0"/>
          </a:p>
        </p:txBody>
      </p:sp>
      <p:sp>
        <p:nvSpPr>
          <p:cNvPr id="10" name="TextBox 9"/>
          <p:cNvSpPr txBox="1"/>
          <p:nvPr/>
        </p:nvSpPr>
        <p:spPr>
          <a:xfrm>
            <a:off x="4480560" y="5183249"/>
            <a:ext cx="4389119" cy="923330"/>
          </a:xfrm>
          <a:prstGeom prst="rect">
            <a:avLst/>
          </a:prstGeom>
          <a:noFill/>
        </p:spPr>
        <p:txBody>
          <a:bodyPr wrap="square" rtlCol="0">
            <a:spAutoFit/>
          </a:bodyPr>
          <a:lstStyle/>
          <a:p>
            <a:r>
              <a:rPr lang="en-US" dirty="0" smtClean="0">
                <a:solidFill>
                  <a:srgbClr val="595959"/>
                </a:solidFill>
              </a:rPr>
              <a:t>Observed track compared with a deterministic forecast without DA and EnKF-initialized forecasts</a:t>
            </a:r>
            <a:endParaRPr lang="en-US" dirty="0">
              <a:solidFill>
                <a:srgbClr val="595959"/>
              </a:solidFill>
            </a:endParaRPr>
          </a:p>
        </p:txBody>
      </p:sp>
      <p:pic>
        <p:nvPicPr>
          <p:cNvPr id="3" name="Picture 2" descr="figure_18.png"/>
          <p:cNvPicPr>
            <a:picLocks noChangeAspect="1"/>
          </p:cNvPicPr>
          <p:nvPr/>
        </p:nvPicPr>
        <p:blipFill rotWithShape="1">
          <a:blip r:embed="rId2">
            <a:extLst>
              <a:ext uri="{28A0092B-C50C-407E-A947-70E740481C1C}">
                <a14:useLocalDpi xmlns:a14="http://schemas.microsoft.com/office/drawing/2010/main" val="0"/>
              </a:ext>
            </a:extLst>
          </a:blip>
          <a:srcRect l="-2148" t="-2552" r="-4518" b="-2529"/>
          <a:stretch/>
        </p:blipFill>
        <p:spPr>
          <a:xfrm>
            <a:off x="4480560" y="1335024"/>
            <a:ext cx="4389120" cy="3730752"/>
          </a:xfrm>
          <a:prstGeom prst="rect">
            <a:avLst/>
          </a:prstGeom>
          <a:solidFill>
            <a:schemeClr val="bg1"/>
          </a:solidFill>
          <a:ln>
            <a:solidFill>
              <a:schemeClr val="tx1">
                <a:lumMod val="75000"/>
                <a:lumOff val="25000"/>
              </a:schemeClr>
            </a:solidFill>
          </a:ln>
          <a:effectLst>
            <a:outerShdw blurRad="381000" dist="38100" dir="2700000" sx="101000" sy="101000" algn="tl" rotWithShape="0">
              <a:srgbClr val="000000">
                <a:alpha val="43000"/>
              </a:srgbClr>
            </a:outerShdw>
          </a:effectLst>
        </p:spPr>
      </p:pic>
      <p:sp>
        <p:nvSpPr>
          <p:cNvPr id="7" name="Title 7"/>
          <p:cNvSpPr txBox="1">
            <a:spLocks/>
          </p:cNvSpPr>
          <p:nvPr/>
        </p:nvSpPr>
        <p:spPr>
          <a:xfrm>
            <a:off x="685800" y="256799"/>
            <a:ext cx="8210388"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single-instrument experiments: Hurricane Karl</a:t>
            </a:r>
            <a:endParaRPr lang="en-US" sz="3100" dirty="0"/>
          </a:p>
        </p:txBody>
      </p:sp>
    </p:spTree>
    <p:extLst>
      <p:ext uri="{BB962C8B-B14F-4D97-AF65-F5344CB8AC3E}">
        <p14:creationId xmlns:p14="http://schemas.microsoft.com/office/powerpoint/2010/main" val="10503605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rgbClr val="595959"/>
                </a:solidFill>
              </a:rPr>
              <a:t>Issues with early HIWRAP data posed significant challenges for DA</a:t>
            </a:r>
          </a:p>
          <a:p>
            <a:pPr>
              <a:lnSpc>
                <a:spcPct val="120000"/>
              </a:lnSpc>
            </a:pPr>
            <a:r>
              <a:rPr lang="en-US" dirty="0" smtClean="0">
                <a:solidFill>
                  <a:srgbClr val="595959"/>
                </a:solidFill>
              </a:rPr>
              <a:t>An alternate approach to assimilating </a:t>
            </a:r>
            <a:r>
              <a:rPr lang="en-US" dirty="0" err="1" smtClean="0">
                <a:solidFill>
                  <a:srgbClr val="595959"/>
                </a:solidFill>
              </a:rPr>
              <a:t>Vr</a:t>
            </a:r>
            <a:r>
              <a:rPr lang="en-US" dirty="0" smtClean="0">
                <a:solidFill>
                  <a:srgbClr val="595959"/>
                </a:solidFill>
              </a:rPr>
              <a:t> is to use </a:t>
            </a:r>
            <a:r>
              <a:rPr lang="en-US" dirty="0" err="1" smtClean="0">
                <a:solidFill>
                  <a:srgbClr val="595959"/>
                </a:solidFill>
              </a:rPr>
              <a:t>Vr</a:t>
            </a:r>
            <a:r>
              <a:rPr lang="en-US" dirty="0" smtClean="0">
                <a:solidFill>
                  <a:srgbClr val="595959"/>
                </a:solidFill>
              </a:rPr>
              <a:t>-derived VWP</a:t>
            </a:r>
          </a:p>
          <a:p>
            <a:pPr>
              <a:lnSpc>
                <a:spcPct val="120000"/>
              </a:lnSpc>
            </a:pPr>
            <a:r>
              <a:rPr lang="en-US" dirty="0" smtClean="0">
                <a:solidFill>
                  <a:srgbClr val="595959"/>
                </a:solidFill>
              </a:rPr>
              <a:t>Despite challenges, analyses assimilating either </a:t>
            </a:r>
            <a:r>
              <a:rPr lang="en-US" dirty="0" err="1" smtClean="0">
                <a:solidFill>
                  <a:srgbClr val="595959"/>
                </a:solidFill>
              </a:rPr>
              <a:t>Vr</a:t>
            </a:r>
            <a:r>
              <a:rPr lang="en-US" dirty="0" smtClean="0">
                <a:solidFill>
                  <a:srgbClr val="595959"/>
                </a:solidFill>
              </a:rPr>
              <a:t> or VWP accurately portray storm intensity and size, resulting in improved forecasts</a:t>
            </a:r>
          </a:p>
          <a:p>
            <a:pPr>
              <a:lnSpc>
                <a:spcPct val="120000"/>
              </a:lnSpc>
            </a:pPr>
            <a:r>
              <a:rPr lang="en-US" dirty="0" smtClean="0">
                <a:solidFill>
                  <a:srgbClr val="595959"/>
                </a:solidFill>
              </a:rPr>
              <a:t>VR analyses do slightly better with intensity, but VWP-initialized forecasts are superior</a:t>
            </a:r>
            <a:endParaRPr lang="en-US" dirty="0">
              <a:solidFill>
                <a:srgbClr val="595959"/>
              </a:solidFill>
            </a:endParaRPr>
          </a:p>
          <a:p>
            <a:pPr>
              <a:lnSpc>
                <a:spcPct val="120000"/>
              </a:lnSpc>
            </a:pPr>
            <a:endParaRPr lang="en-US" dirty="0" smtClean="0">
              <a:solidFill>
                <a:srgbClr val="595959"/>
              </a:solidFill>
            </a:endParaRPr>
          </a:p>
          <a:p>
            <a:endParaRPr lang="en-US" dirty="0"/>
          </a:p>
          <a:p>
            <a:endParaRPr lang="en-US" dirty="0" smtClean="0"/>
          </a:p>
        </p:txBody>
      </p:sp>
      <p:sp>
        <p:nvSpPr>
          <p:cNvPr id="5" name="Title 7"/>
          <p:cNvSpPr txBox="1">
            <a:spLocks/>
          </p:cNvSpPr>
          <p:nvPr/>
        </p:nvSpPr>
        <p:spPr>
          <a:xfrm>
            <a:off x="685800" y="256799"/>
            <a:ext cx="7575403"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Real-data, single-instrument summary</a:t>
            </a:r>
            <a:endParaRPr lang="en-US" sz="3200" dirty="0"/>
          </a:p>
        </p:txBody>
      </p:sp>
    </p:spTree>
    <p:extLst>
      <p:ext uri="{BB962C8B-B14F-4D97-AF65-F5344CB8AC3E}">
        <p14:creationId xmlns:p14="http://schemas.microsoft.com/office/powerpoint/2010/main" val="13383704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Outline</a:t>
            </a:r>
            <a:endParaRPr lang="en-US" dirty="0"/>
          </a:p>
        </p:txBody>
      </p:sp>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chemeClr val="bg1">
                    <a:lumMod val="85000"/>
                  </a:schemeClr>
                </a:solidFill>
              </a:rPr>
              <a:t>Genesis and Rapid Intensification Processes (GRIP) experiment and data available</a:t>
            </a:r>
          </a:p>
          <a:p>
            <a:pPr>
              <a:lnSpc>
                <a:spcPct val="120000"/>
              </a:lnSpc>
            </a:pPr>
            <a:r>
              <a:rPr lang="en-US" dirty="0" smtClean="0">
                <a:solidFill>
                  <a:srgbClr val="D9D9D9"/>
                </a:solidFill>
              </a:rPr>
              <a:t>Hurricane and Severe Storm Sentinel experiment (HS3) and data available</a:t>
            </a:r>
          </a:p>
          <a:p>
            <a:pPr>
              <a:lnSpc>
                <a:spcPct val="120000"/>
              </a:lnSpc>
            </a:pPr>
            <a:r>
              <a:rPr lang="en-US" dirty="0" smtClean="0">
                <a:solidFill>
                  <a:schemeClr val="bg1">
                    <a:lumMod val="85000"/>
                  </a:schemeClr>
                </a:solidFill>
              </a:rPr>
              <a:t>Single-instrument OSSE experiments</a:t>
            </a:r>
          </a:p>
          <a:p>
            <a:pPr>
              <a:lnSpc>
                <a:spcPct val="120000"/>
              </a:lnSpc>
            </a:pPr>
            <a:r>
              <a:rPr lang="en-US" dirty="0" smtClean="0">
                <a:solidFill>
                  <a:schemeClr val="bg1">
                    <a:lumMod val="85000"/>
                  </a:schemeClr>
                </a:solidFill>
              </a:rPr>
              <a:t>Single-instrument real-data experiments</a:t>
            </a:r>
          </a:p>
          <a:p>
            <a:pPr>
              <a:lnSpc>
                <a:spcPct val="120000"/>
              </a:lnSpc>
            </a:pPr>
            <a:r>
              <a:rPr lang="en-US" dirty="0" smtClean="0">
                <a:solidFill>
                  <a:srgbClr val="595959"/>
                </a:solidFill>
              </a:rPr>
              <a:t>Multi-instrument real-data </a:t>
            </a:r>
            <a:r>
              <a:rPr lang="en-US" dirty="0">
                <a:solidFill>
                  <a:srgbClr val="595959"/>
                </a:solidFill>
              </a:rPr>
              <a:t>experiments</a:t>
            </a:r>
          </a:p>
          <a:p>
            <a:pPr>
              <a:lnSpc>
                <a:spcPct val="120000"/>
              </a:lnSpc>
            </a:pPr>
            <a:endParaRPr lang="en-US" dirty="0" smtClean="0">
              <a:solidFill>
                <a:srgbClr val="595959"/>
              </a:solidFill>
            </a:endParaRPr>
          </a:p>
          <a:p>
            <a:endParaRPr lang="en-US" dirty="0"/>
          </a:p>
          <a:p>
            <a:endParaRPr lang="en-US" dirty="0" smtClean="0"/>
          </a:p>
        </p:txBody>
      </p:sp>
    </p:spTree>
    <p:extLst>
      <p:ext uri="{BB962C8B-B14F-4D97-AF65-F5344CB8AC3E}">
        <p14:creationId xmlns:p14="http://schemas.microsoft.com/office/powerpoint/2010/main" val="35944891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10363" y="1154546"/>
            <a:ext cx="4341091" cy="49414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065654"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sp>
        <p:nvSpPr>
          <p:cNvPr id="12" name="Content Placeholder 2"/>
          <p:cNvSpPr>
            <a:spLocks noGrp="1"/>
          </p:cNvSpPr>
          <p:nvPr>
            <p:ph idx="1"/>
          </p:nvPr>
        </p:nvSpPr>
        <p:spPr>
          <a:xfrm>
            <a:off x="684001" y="1415664"/>
            <a:ext cx="3726363" cy="3118315"/>
          </a:xfrm>
        </p:spPr>
        <p:txBody>
          <a:bodyPr>
            <a:normAutofit fontScale="85000" lnSpcReduction="10000"/>
          </a:bodyPr>
          <a:lstStyle/>
          <a:p>
            <a:pPr marL="0" indent="0">
              <a:buNone/>
            </a:pPr>
            <a:r>
              <a:rPr lang="en-US" sz="2800" dirty="0" smtClean="0"/>
              <a:t>Assimilate data from:</a:t>
            </a:r>
            <a:endParaRPr lang="en-US" sz="2800" dirty="0" smtClean="0"/>
          </a:p>
          <a:p>
            <a:r>
              <a:rPr lang="en-US" sz="2600" dirty="0" smtClean="0"/>
              <a:t>HIWRAP VWP</a:t>
            </a:r>
            <a:endParaRPr lang="en-US" sz="2600" dirty="0"/>
          </a:p>
          <a:p>
            <a:r>
              <a:rPr lang="en-US" sz="2600" dirty="0" smtClean="0"/>
              <a:t>Dropsondes (USAF C130, NOAA43, NOAA49, NASA DC8)</a:t>
            </a:r>
          </a:p>
          <a:p>
            <a:r>
              <a:rPr lang="en-US" sz="2600" dirty="0" smtClean="0"/>
              <a:t>HIRAD (GRIP – NASA WB57)</a:t>
            </a:r>
          </a:p>
          <a:p>
            <a:endParaRPr lang="en-US" sz="2600" dirty="0"/>
          </a:p>
        </p:txBody>
      </p:sp>
      <p:pic>
        <p:nvPicPr>
          <p:cNvPr id="4" name="Picture 3" descr="numob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327" y="1415664"/>
            <a:ext cx="3886175" cy="4422939"/>
          </a:xfrm>
          <a:prstGeom prst="rect">
            <a:avLst/>
          </a:prstGeom>
        </p:spPr>
      </p:pic>
    </p:spTree>
    <p:extLst>
      <p:ext uri="{BB962C8B-B14F-4D97-AF65-F5344CB8AC3E}">
        <p14:creationId xmlns:p14="http://schemas.microsoft.com/office/powerpoint/2010/main" val="26319903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186343" y="1415664"/>
            <a:ext cx="3542019" cy="338724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296564"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sp>
        <p:nvSpPr>
          <p:cNvPr id="5" name="TextBox 4"/>
          <p:cNvSpPr txBox="1"/>
          <p:nvPr/>
        </p:nvSpPr>
        <p:spPr>
          <a:xfrm>
            <a:off x="5278708" y="4906157"/>
            <a:ext cx="3271856" cy="646331"/>
          </a:xfrm>
          <a:prstGeom prst="rect">
            <a:avLst/>
          </a:prstGeom>
          <a:noFill/>
        </p:spPr>
        <p:txBody>
          <a:bodyPr wrap="square" rtlCol="0">
            <a:spAutoFit/>
          </a:bodyPr>
          <a:lstStyle/>
          <a:p>
            <a:r>
              <a:rPr lang="en-US" dirty="0" smtClean="0">
                <a:solidFill>
                  <a:srgbClr val="595959"/>
                </a:solidFill>
              </a:rPr>
              <a:t>HIRAD-retrieved wind speeds from Hurricane Karl</a:t>
            </a:r>
            <a:endParaRPr lang="en-US" dirty="0">
              <a:solidFill>
                <a:srgbClr val="595959"/>
              </a:solidFill>
            </a:endParaRPr>
          </a:p>
        </p:txBody>
      </p:sp>
      <p:sp>
        <p:nvSpPr>
          <p:cNvPr id="13" name="Content Placeholder 2"/>
          <p:cNvSpPr>
            <a:spLocks noGrp="1"/>
          </p:cNvSpPr>
          <p:nvPr>
            <p:ph idx="1"/>
          </p:nvPr>
        </p:nvSpPr>
        <p:spPr>
          <a:xfrm>
            <a:off x="684000" y="1415664"/>
            <a:ext cx="4277467" cy="5072882"/>
          </a:xfrm>
        </p:spPr>
        <p:txBody>
          <a:bodyPr>
            <a:normAutofit fontScale="85000" lnSpcReduction="10000"/>
          </a:bodyPr>
          <a:lstStyle/>
          <a:p>
            <a:pPr marL="0" indent="0">
              <a:buNone/>
            </a:pPr>
            <a:r>
              <a:rPr lang="en-US" sz="3100" dirty="0" smtClean="0">
                <a:solidFill>
                  <a:srgbClr val="C00000"/>
                </a:solidFill>
              </a:rPr>
              <a:t>More Challenges</a:t>
            </a:r>
            <a:r>
              <a:rPr lang="en-US" sz="3100" dirty="0" smtClean="0"/>
              <a:t> with real data:</a:t>
            </a:r>
            <a:endParaRPr lang="en-US" sz="3100" dirty="0" smtClean="0"/>
          </a:p>
          <a:p>
            <a:r>
              <a:rPr lang="en-US" sz="2600" dirty="0" smtClean="0"/>
              <a:t>HIRAD data from Karl is </a:t>
            </a:r>
            <a:r>
              <a:rPr lang="en-US" sz="2600" i="1" dirty="0" smtClean="0"/>
              <a:t>worse</a:t>
            </a:r>
            <a:r>
              <a:rPr lang="en-US" sz="2600" dirty="0" smtClean="0"/>
              <a:t> than HIWRAP data, so significant manual QC was required</a:t>
            </a:r>
          </a:p>
          <a:p>
            <a:r>
              <a:rPr lang="en-US" sz="2600" dirty="0" smtClean="0"/>
              <a:t>Only speeds from half of HIRAD swath are used – the other half is likely </a:t>
            </a:r>
            <a:r>
              <a:rPr lang="en-US" sz="2600" dirty="0" err="1" smtClean="0"/>
              <a:t>unretrievable</a:t>
            </a:r>
            <a:endParaRPr lang="en-US" sz="2600" dirty="0" smtClean="0"/>
          </a:p>
          <a:p>
            <a:r>
              <a:rPr lang="en-US" sz="2600" dirty="0" smtClean="0"/>
              <a:t>Fortunately, new HIRAD data is much, much better</a:t>
            </a:r>
          </a:p>
        </p:txBody>
      </p:sp>
      <p:pic>
        <p:nvPicPr>
          <p:cNvPr id="9" name="Content Placeholder 7"/>
          <p:cNvPicPr>
            <a:picLocks noChangeAspect="1"/>
          </p:cNvPicPr>
          <p:nvPr/>
        </p:nvPicPr>
        <p:blipFill rotWithShape="1">
          <a:blip r:embed="rId2" cstate="print">
            <a:extLst>
              <a:ext uri="{28A0092B-C50C-407E-A947-70E740481C1C}">
                <a14:useLocalDpi xmlns:a14="http://schemas.microsoft.com/office/drawing/2010/main" val="0"/>
              </a:ext>
            </a:extLst>
          </a:blip>
          <a:srcRect l="7828" r="4982"/>
          <a:stretch/>
        </p:blipFill>
        <p:spPr>
          <a:xfrm>
            <a:off x="5347981" y="1729785"/>
            <a:ext cx="3271856" cy="2779144"/>
          </a:xfrm>
          <a:prstGeom prst="rect">
            <a:avLst/>
          </a:prstGeom>
        </p:spPr>
      </p:pic>
    </p:spTree>
    <p:extLst>
      <p:ext uri="{BB962C8B-B14F-4D97-AF65-F5344CB8AC3E}">
        <p14:creationId xmlns:p14="http://schemas.microsoft.com/office/powerpoint/2010/main" val="16994441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5033819" y="1570182"/>
            <a:ext cx="3786907" cy="3163454"/>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13492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sp>
        <p:nvSpPr>
          <p:cNvPr id="5" name="TextBox 4"/>
          <p:cNvSpPr txBox="1"/>
          <p:nvPr/>
        </p:nvSpPr>
        <p:spPr>
          <a:xfrm>
            <a:off x="5532709" y="4906157"/>
            <a:ext cx="3271856" cy="646331"/>
          </a:xfrm>
          <a:prstGeom prst="rect">
            <a:avLst/>
          </a:prstGeom>
          <a:noFill/>
        </p:spPr>
        <p:txBody>
          <a:bodyPr wrap="square" rtlCol="0">
            <a:spAutoFit/>
          </a:bodyPr>
          <a:lstStyle/>
          <a:p>
            <a:r>
              <a:rPr lang="en-US" dirty="0" smtClean="0">
                <a:solidFill>
                  <a:srgbClr val="595959"/>
                </a:solidFill>
              </a:rPr>
              <a:t>HIRAD SOs from second pass over Hurricane Karl</a:t>
            </a:r>
            <a:endParaRPr lang="en-US" dirty="0">
              <a:solidFill>
                <a:srgbClr val="595959"/>
              </a:solidFill>
            </a:endParaRPr>
          </a:p>
        </p:txBody>
      </p:sp>
      <p:sp>
        <p:nvSpPr>
          <p:cNvPr id="13" name="Content Placeholder 2"/>
          <p:cNvSpPr>
            <a:spLocks noGrp="1"/>
          </p:cNvSpPr>
          <p:nvPr>
            <p:ph idx="1"/>
          </p:nvPr>
        </p:nvSpPr>
        <p:spPr>
          <a:xfrm>
            <a:off x="684001" y="1415664"/>
            <a:ext cx="4257454" cy="5072882"/>
          </a:xfrm>
        </p:spPr>
        <p:txBody>
          <a:bodyPr>
            <a:normAutofit fontScale="85000" lnSpcReduction="10000"/>
          </a:bodyPr>
          <a:lstStyle/>
          <a:p>
            <a:pPr marL="0" indent="0">
              <a:buNone/>
            </a:pPr>
            <a:r>
              <a:rPr lang="en-US" sz="3100" dirty="0" smtClean="0"/>
              <a:t>HIRAD SOs:</a:t>
            </a:r>
            <a:endParaRPr lang="en-US" sz="3100" dirty="0" smtClean="0"/>
          </a:p>
          <a:p>
            <a:r>
              <a:rPr lang="en-US" sz="2600" dirty="0" smtClean="0"/>
              <a:t>Data gridded to 3-km grid, then randomly thinned to achieve ~6-km separation between </a:t>
            </a:r>
            <a:r>
              <a:rPr lang="en-US" sz="2600" dirty="0" err="1" smtClean="0"/>
              <a:t>obs</a:t>
            </a:r>
            <a:endParaRPr lang="en-US" sz="2600" dirty="0" smtClean="0"/>
          </a:p>
          <a:p>
            <a:r>
              <a:rPr lang="en-US" sz="2600" dirty="0" smtClean="0"/>
              <a:t>Upon recommendation of HIRAD team, all speeds </a:t>
            </a:r>
            <a:br>
              <a:rPr lang="en-US" sz="2600" dirty="0" smtClean="0"/>
            </a:br>
            <a:r>
              <a:rPr lang="en-US" sz="2600" dirty="0" smtClean="0"/>
              <a:t>&lt; 15 m/s rejected</a:t>
            </a:r>
          </a:p>
        </p:txBody>
      </p:sp>
      <p:pic>
        <p:nvPicPr>
          <p:cNvPr id="2" name="Picture 1" descr="pass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780" y="1824181"/>
            <a:ext cx="3354550" cy="2652592"/>
          </a:xfrm>
          <a:prstGeom prst="rect">
            <a:avLst/>
          </a:prstGeom>
        </p:spPr>
      </p:pic>
    </p:spTree>
    <p:extLst>
      <p:ext uri="{BB962C8B-B14F-4D97-AF65-F5344CB8AC3E}">
        <p14:creationId xmlns:p14="http://schemas.microsoft.com/office/powerpoint/2010/main" val="128153500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383817" y="1570184"/>
            <a:ext cx="8321456" cy="3708433"/>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13492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sp>
        <p:nvSpPr>
          <p:cNvPr id="13" name="Content Placeholder 2"/>
          <p:cNvSpPr>
            <a:spLocks noGrp="1"/>
          </p:cNvSpPr>
          <p:nvPr>
            <p:ph idx="1"/>
          </p:nvPr>
        </p:nvSpPr>
        <p:spPr>
          <a:xfrm>
            <a:off x="684000" y="5413523"/>
            <a:ext cx="8112435" cy="1606115"/>
          </a:xfrm>
        </p:spPr>
        <p:txBody>
          <a:bodyPr>
            <a:normAutofit fontScale="85000" lnSpcReduction="10000"/>
          </a:bodyPr>
          <a:lstStyle/>
          <a:p>
            <a:r>
              <a:rPr lang="en-US" sz="2600" dirty="0" smtClean="0"/>
              <a:t>Quicker </a:t>
            </a:r>
            <a:r>
              <a:rPr lang="en-US" sz="2600" dirty="0" err="1" smtClean="0"/>
              <a:t>spinup</a:t>
            </a:r>
            <a:r>
              <a:rPr lang="en-US" sz="2600" dirty="0" smtClean="0"/>
              <a:t> of analysis winds with multiple sources</a:t>
            </a:r>
          </a:p>
          <a:p>
            <a:r>
              <a:rPr lang="en-US" sz="2600" dirty="0" smtClean="0"/>
              <a:t>Best results when all three sources assimilated</a:t>
            </a:r>
          </a:p>
        </p:txBody>
      </p:sp>
      <p:pic>
        <p:nvPicPr>
          <p:cNvPr id="3" name="Picture 2" descr="analysis_intens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44" y="1929658"/>
            <a:ext cx="7664979" cy="2995790"/>
          </a:xfrm>
          <a:prstGeom prst="rect">
            <a:avLst/>
          </a:prstGeom>
        </p:spPr>
      </p:pic>
    </p:spTree>
    <p:extLst>
      <p:ext uri="{BB962C8B-B14F-4D97-AF65-F5344CB8AC3E}">
        <p14:creationId xmlns:p14="http://schemas.microsoft.com/office/powerpoint/2010/main" val="328620207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txBox="1">
            <a:spLocks/>
          </p:cNvSpPr>
          <p:nvPr/>
        </p:nvSpPr>
        <p:spPr>
          <a:xfrm>
            <a:off x="685800" y="256799"/>
            <a:ext cx="813492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sp>
        <p:nvSpPr>
          <p:cNvPr id="13" name="Content Placeholder 2"/>
          <p:cNvSpPr>
            <a:spLocks noGrp="1"/>
          </p:cNvSpPr>
          <p:nvPr>
            <p:ph idx="1"/>
          </p:nvPr>
        </p:nvSpPr>
        <p:spPr>
          <a:xfrm>
            <a:off x="383816" y="1820761"/>
            <a:ext cx="3077114" cy="1606115"/>
          </a:xfrm>
        </p:spPr>
        <p:txBody>
          <a:bodyPr>
            <a:normAutofit fontScale="85000" lnSpcReduction="10000"/>
          </a:bodyPr>
          <a:lstStyle/>
          <a:p>
            <a:r>
              <a:rPr lang="en-US" sz="2600" dirty="0" smtClean="0"/>
              <a:t>Quicker </a:t>
            </a:r>
            <a:r>
              <a:rPr lang="en-US" sz="2600" dirty="0" err="1" smtClean="0"/>
              <a:t>spinup</a:t>
            </a:r>
            <a:r>
              <a:rPr lang="en-US" sz="2600" dirty="0" smtClean="0"/>
              <a:t> of analysis winds with multiple data sources</a:t>
            </a:r>
          </a:p>
          <a:p>
            <a:r>
              <a:rPr lang="en-US" sz="2600" dirty="0" smtClean="0"/>
              <a:t>Best results when all three sources assimilated</a:t>
            </a:r>
          </a:p>
        </p:txBody>
      </p:sp>
      <p:pic>
        <p:nvPicPr>
          <p:cNvPr id="2" name="Picture 1" descr="analysis_radii.png"/>
          <p:cNvPicPr>
            <a:picLocks noChangeAspect="1"/>
          </p:cNvPicPr>
          <p:nvPr/>
        </p:nvPicPr>
        <p:blipFill rotWithShape="1">
          <a:blip r:embed="rId2">
            <a:extLst>
              <a:ext uri="{28A0092B-C50C-407E-A947-70E740481C1C}">
                <a14:useLocalDpi xmlns:a14="http://schemas.microsoft.com/office/drawing/2010/main" val="0"/>
              </a:ext>
            </a:extLst>
          </a:blip>
          <a:srcRect l="-1671" t="-2108" r="-3553" b="-2286"/>
          <a:stretch/>
        </p:blipFill>
        <p:spPr>
          <a:xfrm>
            <a:off x="3460930" y="1787421"/>
            <a:ext cx="5363030" cy="4146943"/>
          </a:xfrm>
          <a:prstGeom prst="rect">
            <a:avLst/>
          </a:prstGeom>
          <a:solidFill>
            <a:schemeClr val="bg1"/>
          </a:solidFill>
          <a:ln>
            <a:solidFill>
              <a:schemeClr val="tx1">
                <a:lumMod val="75000"/>
                <a:lumOff val="25000"/>
              </a:schemeClr>
            </a:solidFill>
          </a:ln>
          <a:effectLst>
            <a:outerShdw blurRad="381000" dist="38100" dir="2700000" sx="101000" sy="101000" algn="tl" rotWithShape="0">
              <a:srgbClr val="000000">
                <a:alpha val="43000"/>
              </a:srgbClr>
            </a:outerShdw>
          </a:effectLst>
        </p:spPr>
      </p:pic>
    </p:spTree>
    <p:extLst>
      <p:ext uri="{BB962C8B-B14F-4D97-AF65-F5344CB8AC3E}">
        <p14:creationId xmlns:p14="http://schemas.microsoft.com/office/powerpoint/2010/main" val="21486888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08362" y="1570184"/>
            <a:ext cx="7088911" cy="486533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13492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pic>
        <p:nvPicPr>
          <p:cNvPr id="4" name="Picture 3" descr="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09" y="1672614"/>
            <a:ext cx="5818910" cy="4590145"/>
          </a:xfrm>
          <a:prstGeom prst="rect">
            <a:avLst/>
          </a:prstGeom>
        </p:spPr>
      </p:pic>
    </p:spTree>
    <p:extLst>
      <p:ext uri="{BB962C8B-B14F-4D97-AF65-F5344CB8AC3E}">
        <p14:creationId xmlns:p14="http://schemas.microsoft.com/office/powerpoint/2010/main" val="1297908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1520-0477-94-3-345-t02.jpeg"/>
          <p:cNvPicPr>
            <a:picLocks noChangeAspect="1"/>
          </p:cNvPicPr>
          <p:nvPr/>
        </p:nvPicPr>
        <p:blipFill rotWithShape="1">
          <a:blip r:embed="rId3">
            <a:extLst>
              <a:ext uri="{28A0092B-C50C-407E-A947-70E740481C1C}">
                <a14:useLocalDpi xmlns:a14="http://schemas.microsoft.com/office/drawing/2010/main" val="0"/>
              </a:ext>
            </a:extLst>
          </a:blip>
          <a:srcRect t="60785" r="29031" b="316"/>
          <a:stretch/>
        </p:blipFill>
        <p:spPr>
          <a:xfrm>
            <a:off x="353153" y="1862961"/>
            <a:ext cx="5148072" cy="2633472"/>
          </a:xfrm>
          <a:prstGeom prst="rect">
            <a:avLst/>
          </a:prstGeom>
          <a:ln>
            <a:solidFill>
              <a:schemeClr val="tx1"/>
            </a:solidFill>
          </a:ln>
        </p:spPr>
      </p:pic>
      <p:sp>
        <p:nvSpPr>
          <p:cNvPr id="13"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Genesis and Rapid Intensification Processes Experiment (GRIP): 2010 </a:t>
            </a:r>
            <a:endParaRPr lang="en-US" sz="3200" dirty="0"/>
          </a:p>
        </p:txBody>
      </p:sp>
      <p:sp>
        <p:nvSpPr>
          <p:cNvPr id="7" name="TextBox 6"/>
          <p:cNvSpPr txBox="1"/>
          <p:nvPr/>
        </p:nvSpPr>
        <p:spPr>
          <a:xfrm>
            <a:off x="338033" y="4783679"/>
            <a:ext cx="5001227" cy="1754327"/>
          </a:xfrm>
          <a:prstGeom prst="rect">
            <a:avLst/>
          </a:prstGeom>
          <a:noFill/>
        </p:spPr>
        <p:txBody>
          <a:bodyPr wrap="square" rtlCol="0">
            <a:spAutoFit/>
          </a:bodyPr>
          <a:lstStyle/>
          <a:p>
            <a:r>
              <a:rPr lang="en-US" dirty="0" smtClean="0">
                <a:solidFill>
                  <a:schemeClr val="tx1">
                    <a:lumMod val="65000"/>
                    <a:lumOff val="35000"/>
                  </a:schemeClr>
                </a:solidFill>
              </a:rPr>
              <a:t>Above: GRIP high-altitude aircraft and </a:t>
            </a:r>
            <a:r>
              <a:rPr lang="en-US" dirty="0" smtClean="0">
                <a:solidFill>
                  <a:schemeClr val="tx1">
                    <a:lumMod val="65000"/>
                    <a:lumOff val="35000"/>
                  </a:schemeClr>
                </a:solidFill>
              </a:rPr>
              <a:t>instruments  </a:t>
            </a:r>
            <a:endParaRPr lang="en-US" dirty="0" smtClean="0">
              <a:solidFill>
                <a:schemeClr val="tx1">
                  <a:lumMod val="65000"/>
                  <a:lumOff val="35000"/>
                </a:schemeClr>
              </a:solidFill>
            </a:endParaRPr>
          </a:p>
          <a:p>
            <a:endParaRPr lang="en-US" dirty="0">
              <a:solidFill>
                <a:schemeClr val="tx1">
                  <a:lumMod val="65000"/>
                  <a:lumOff val="35000"/>
                </a:schemeClr>
              </a:solidFill>
            </a:endParaRPr>
          </a:p>
          <a:p>
            <a:r>
              <a:rPr lang="en-US" dirty="0" smtClean="0">
                <a:solidFill>
                  <a:schemeClr val="tx1">
                    <a:lumMod val="65000"/>
                    <a:lumOff val="35000"/>
                  </a:schemeClr>
                </a:solidFill>
              </a:rPr>
              <a:t>Right: (top) HIWRAP and (bottom) HIRAD are potentially most useful for hurricane data </a:t>
            </a:r>
            <a:r>
              <a:rPr lang="en-US" dirty="0" smtClean="0">
                <a:solidFill>
                  <a:schemeClr val="tx1">
                    <a:lumMod val="65000"/>
                    <a:lumOff val="35000"/>
                  </a:schemeClr>
                </a:solidFill>
              </a:rPr>
              <a:t>assimilation</a:t>
            </a:r>
            <a:endParaRPr lang="en-US" dirty="0">
              <a:solidFill>
                <a:schemeClr val="tx1">
                  <a:lumMod val="65000"/>
                  <a:lumOff val="35000"/>
                </a:schemeClr>
              </a:solidFill>
            </a:endParaRPr>
          </a:p>
        </p:txBody>
      </p:sp>
      <p:pic>
        <p:nvPicPr>
          <p:cNvPr id="8" name="Picture 7" descr="HIWRAP-concep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713" y="1700278"/>
            <a:ext cx="3243341" cy="2232853"/>
          </a:xfrm>
          <a:prstGeom prst="rect">
            <a:avLst/>
          </a:prstGeom>
        </p:spPr>
      </p:pic>
      <p:pic>
        <p:nvPicPr>
          <p:cNvPr id="9" name="Picture 8" descr="instrument_swath_94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313" y="4180355"/>
            <a:ext cx="3137499" cy="2257671"/>
          </a:xfrm>
          <a:prstGeom prst="rect">
            <a:avLst/>
          </a:prstGeom>
          <a:effectLst>
            <a:softEdge rad="165100"/>
          </a:effectLst>
        </p:spPr>
      </p:pic>
    </p:spTree>
    <p:extLst>
      <p:ext uri="{BB962C8B-B14F-4D97-AF65-F5344CB8AC3E}">
        <p14:creationId xmlns:p14="http://schemas.microsoft.com/office/powerpoint/2010/main" val="85357141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08362" y="1570184"/>
            <a:ext cx="7088911" cy="4865335"/>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p:cNvSpPr txBox="1">
            <a:spLocks/>
          </p:cNvSpPr>
          <p:nvPr/>
        </p:nvSpPr>
        <p:spPr>
          <a:xfrm>
            <a:off x="685800" y="256799"/>
            <a:ext cx="8134926"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100" dirty="0" smtClean="0"/>
              <a:t>Real-data, multi-instrument experiments: Hurricane Karl</a:t>
            </a:r>
            <a:endParaRPr lang="en-US" sz="3100" dirty="0"/>
          </a:p>
        </p:txBody>
      </p:sp>
      <p:pic>
        <p:nvPicPr>
          <p:cNvPr id="4" name="Picture 3" descr="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909" y="1672614"/>
            <a:ext cx="5818910" cy="4590145"/>
          </a:xfrm>
          <a:prstGeom prst="rect">
            <a:avLst/>
          </a:prstGeom>
        </p:spPr>
      </p:pic>
      <p:sp>
        <p:nvSpPr>
          <p:cNvPr id="2" name="TextBox 1"/>
          <p:cNvSpPr txBox="1"/>
          <p:nvPr/>
        </p:nvSpPr>
        <p:spPr>
          <a:xfrm>
            <a:off x="7035800" y="4521200"/>
            <a:ext cx="1879600" cy="923330"/>
          </a:xfrm>
          <a:prstGeom prst="rect">
            <a:avLst/>
          </a:prstGeom>
          <a:solidFill>
            <a:schemeClr val="bg1"/>
          </a:solidFill>
          <a:ln>
            <a:solidFill>
              <a:schemeClr val="accent1"/>
            </a:solidFill>
          </a:ln>
        </p:spPr>
        <p:txBody>
          <a:bodyPr wrap="square" rtlCol="0">
            <a:spAutoFit/>
          </a:bodyPr>
          <a:lstStyle/>
          <a:p>
            <a:r>
              <a:rPr lang="en-US" dirty="0" smtClean="0"/>
              <a:t>VWP+HIRAD </a:t>
            </a:r>
            <a:r>
              <a:rPr lang="en-US" dirty="0" err="1" smtClean="0"/>
              <a:t>doesn</a:t>
            </a:r>
            <a:r>
              <a:rPr lang="fr-FR" dirty="0" smtClean="0"/>
              <a:t>’</a:t>
            </a:r>
            <a:r>
              <a:rPr lang="en-US" dirty="0" smtClean="0"/>
              <a:t>t change forecast much</a:t>
            </a:r>
            <a:endParaRPr lang="en-US" dirty="0"/>
          </a:p>
        </p:txBody>
      </p:sp>
      <p:cxnSp>
        <p:nvCxnSpPr>
          <p:cNvPr id="6" name="Straight Arrow Connector 5"/>
          <p:cNvCxnSpPr/>
          <p:nvPr/>
        </p:nvCxnSpPr>
        <p:spPr>
          <a:xfrm flipH="1" flipV="1">
            <a:off x="7277100" y="4000500"/>
            <a:ext cx="495300" cy="520701"/>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42900" y="5711230"/>
            <a:ext cx="1892300" cy="923330"/>
          </a:xfrm>
          <a:prstGeom prst="rect">
            <a:avLst/>
          </a:prstGeom>
          <a:solidFill>
            <a:schemeClr val="bg1"/>
          </a:solidFill>
          <a:ln>
            <a:solidFill>
              <a:schemeClr val="accent1"/>
            </a:solidFill>
          </a:ln>
        </p:spPr>
        <p:txBody>
          <a:bodyPr wrap="square" rtlCol="0">
            <a:spAutoFit/>
          </a:bodyPr>
          <a:lstStyle/>
          <a:p>
            <a:r>
              <a:rPr lang="en-US" dirty="0" smtClean="0"/>
              <a:t>Adding drops improves forecast track</a:t>
            </a:r>
            <a:endParaRPr lang="en-US" dirty="0"/>
          </a:p>
        </p:txBody>
      </p:sp>
      <p:cxnSp>
        <p:nvCxnSpPr>
          <p:cNvPr id="10" name="Straight Arrow Connector 9"/>
          <p:cNvCxnSpPr/>
          <p:nvPr/>
        </p:nvCxnSpPr>
        <p:spPr>
          <a:xfrm flipV="1">
            <a:off x="2247900" y="5622330"/>
            <a:ext cx="2070100" cy="372072"/>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27000" y="2349500"/>
            <a:ext cx="1879600" cy="2031325"/>
          </a:xfrm>
          <a:prstGeom prst="rect">
            <a:avLst/>
          </a:prstGeom>
          <a:solidFill>
            <a:schemeClr val="bg1"/>
          </a:solidFill>
          <a:ln>
            <a:solidFill>
              <a:schemeClr val="accent1"/>
            </a:solidFill>
          </a:ln>
        </p:spPr>
        <p:txBody>
          <a:bodyPr wrap="square" rtlCol="0">
            <a:spAutoFit/>
          </a:bodyPr>
          <a:lstStyle/>
          <a:p>
            <a:r>
              <a:rPr lang="en-US" dirty="0" smtClean="0"/>
              <a:t>Forecasts of SLP from </a:t>
            </a:r>
            <a:r>
              <a:rPr lang="en-US" dirty="0" err="1" smtClean="0"/>
              <a:t>VWP+HIRAD+drops</a:t>
            </a:r>
            <a:r>
              <a:rPr lang="en-US" dirty="0" smtClean="0"/>
              <a:t> are best, but forecast max winds are slightly biased</a:t>
            </a:r>
            <a:endParaRPr lang="en-US" dirty="0"/>
          </a:p>
        </p:txBody>
      </p:sp>
      <p:cxnSp>
        <p:nvCxnSpPr>
          <p:cNvPr id="15" name="Straight Arrow Connector 14"/>
          <p:cNvCxnSpPr/>
          <p:nvPr/>
        </p:nvCxnSpPr>
        <p:spPr>
          <a:xfrm>
            <a:off x="2006600" y="4103827"/>
            <a:ext cx="901700" cy="0"/>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2019300" y="1955800"/>
            <a:ext cx="1079500" cy="433527"/>
          </a:xfrm>
          <a:prstGeom prst="straightConnector1">
            <a:avLst/>
          </a:prstGeom>
          <a:ln w="5715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350000" y="879099"/>
            <a:ext cx="2565400" cy="923330"/>
          </a:xfrm>
          <a:prstGeom prst="rect">
            <a:avLst/>
          </a:prstGeom>
          <a:solidFill>
            <a:schemeClr val="bg1"/>
          </a:solidFill>
          <a:ln>
            <a:solidFill>
              <a:schemeClr val="accent1"/>
            </a:solidFill>
          </a:ln>
        </p:spPr>
        <p:txBody>
          <a:bodyPr wrap="square" rtlCol="0">
            <a:spAutoFit/>
          </a:bodyPr>
          <a:lstStyle/>
          <a:p>
            <a:r>
              <a:rPr lang="en-US" dirty="0" err="1" smtClean="0"/>
              <a:t>VWP+HIRAD+drops</a:t>
            </a:r>
            <a:r>
              <a:rPr lang="en-US" dirty="0" smtClean="0"/>
              <a:t>  produces most consistent forecasts</a:t>
            </a:r>
            <a:endParaRPr lang="en-US" dirty="0"/>
          </a:p>
        </p:txBody>
      </p:sp>
    </p:spTree>
    <p:extLst>
      <p:ext uri="{BB962C8B-B14F-4D97-AF65-F5344CB8AC3E}">
        <p14:creationId xmlns:p14="http://schemas.microsoft.com/office/powerpoint/2010/main" val="354009997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rgbClr val="595959"/>
                </a:solidFill>
              </a:rPr>
              <a:t>Two recent NASA experiments, GRIP and HS3, provide excellent opportunities to test hurricane DA with new data sources and platforms</a:t>
            </a:r>
          </a:p>
          <a:p>
            <a:pPr>
              <a:lnSpc>
                <a:spcPct val="120000"/>
              </a:lnSpc>
            </a:pPr>
            <a:r>
              <a:rPr lang="en-US" dirty="0" smtClean="0">
                <a:solidFill>
                  <a:srgbClr val="595959"/>
                </a:solidFill>
              </a:rPr>
              <a:t>OSSE and real-data experiments show that assimilatin</a:t>
            </a:r>
            <a:r>
              <a:rPr lang="en-US" dirty="0" smtClean="0">
                <a:solidFill>
                  <a:srgbClr val="595959"/>
                </a:solidFill>
              </a:rPr>
              <a:t>g wind data from a high-altitude Doppler radar can be very helpful for improving hurricane analyses and forecasts</a:t>
            </a:r>
          </a:p>
          <a:p>
            <a:pPr>
              <a:lnSpc>
                <a:spcPct val="120000"/>
              </a:lnSpc>
            </a:pPr>
            <a:r>
              <a:rPr lang="en-US" dirty="0" smtClean="0">
                <a:solidFill>
                  <a:srgbClr val="595959"/>
                </a:solidFill>
              </a:rPr>
              <a:t>Additional experiments show that assimilating data from different platforms further improves analyses and forecasts</a:t>
            </a:r>
          </a:p>
          <a:p>
            <a:endParaRPr lang="en-US" dirty="0"/>
          </a:p>
          <a:p>
            <a:endParaRPr lang="en-US" dirty="0" smtClean="0"/>
          </a:p>
        </p:txBody>
      </p:sp>
      <p:sp>
        <p:nvSpPr>
          <p:cNvPr id="5" name="Title 7"/>
          <p:cNvSpPr txBox="1">
            <a:spLocks/>
          </p:cNvSpPr>
          <p:nvPr/>
        </p:nvSpPr>
        <p:spPr>
          <a:xfrm>
            <a:off x="685800" y="256799"/>
            <a:ext cx="7575403"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Summary</a:t>
            </a:r>
            <a:endParaRPr lang="en-US" sz="3200" dirty="0"/>
          </a:p>
        </p:txBody>
      </p:sp>
    </p:spTree>
    <p:extLst>
      <p:ext uri="{BB962C8B-B14F-4D97-AF65-F5344CB8AC3E}">
        <p14:creationId xmlns:p14="http://schemas.microsoft.com/office/powerpoint/2010/main" val="12652308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46" name="Text Box 14"/>
          <p:cNvSpPr txBox="1">
            <a:spLocks noChangeArrowheads="1"/>
          </p:cNvSpPr>
          <p:nvPr/>
        </p:nvSpPr>
        <p:spPr bwMode="auto">
          <a:xfrm>
            <a:off x="3810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10" name="Text Placeholder 8"/>
          <p:cNvSpPr txBox="1">
            <a:spLocks/>
          </p:cNvSpPr>
          <p:nvPr/>
        </p:nvSpPr>
        <p:spPr>
          <a:xfrm>
            <a:off x="685799" y="1371600"/>
            <a:ext cx="4072468" cy="4724400"/>
          </a:xfrm>
          <a:prstGeom prst="rect">
            <a:avLst/>
          </a:prstGeom>
        </p:spPr>
        <p:txBody>
          <a:bodyPr>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t>Hurricane Karl</a:t>
            </a:r>
          </a:p>
          <a:p>
            <a:pPr lvl="1"/>
            <a:r>
              <a:rPr lang="en-US" sz="2000" dirty="0" smtClean="0"/>
              <a:t>Global Hawk made 20 eye overpasses during RI</a:t>
            </a:r>
          </a:p>
          <a:p>
            <a:pPr lvl="1"/>
            <a:r>
              <a:rPr lang="en-US" sz="2000" dirty="0" smtClean="0"/>
              <a:t>Five aircraft took observations simultaneously</a:t>
            </a:r>
          </a:p>
          <a:p>
            <a:pPr lvl="1"/>
            <a:r>
              <a:rPr lang="en-US" sz="2000" dirty="0" smtClean="0"/>
              <a:t>Unprecedented multi-day observations in coordination with PREDICT and IFEX</a:t>
            </a:r>
          </a:p>
          <a:p>
            <a:r>
              <a:rPr lang="en-US" dirty="0" smtClean="0"/>
              <a:t>Successful missions with Hurricane Earl and TS Matthew</a:t>
            </a:r>
          </a:p>
          <a:p>
            <a:pPr lvl="1"/>
            <a:endParaRPr lang="en-US" dirty="0" smtClean="0"/>
          </a:p>
          <a:p>
            <a:endParaRPr lang="en-US" dirty="0" smtClean="0"/>
          </a:p>
          <a:p>
            <a:endParaRPr lang="en-US" dirty="0" smtClean="0"/>
          </a:p>
          <a:p>
            <a:endParaRPr lang="en-US" dirty="0" smtClean="0"/>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Genesis and Rapid Intensification Processes Experiment (GRIP): 2010 </a:t>
            </a:r>
            <a:endParaRPr lang="en-US" sz="3200" dirty="0"/>
          </a:p>
        </p:txBody>
      </p:sp>
      <p:pic>
        <p:nvPicPr>
          <p:cNvPr id="7" name="Picture 6"/>
          <p:cNvPicPr>
            <a:picLocks noChangeAspect="1"/>
          </p:cNvPicPr>
          <p:nvPr/>
        </p:nvPicPr>
        <p:blipFill>
          <a:blip r:embed="rId3"/>
          <a:stretch>
            <a:fillRect/>
          </a:stretch>
        </p:blipFill>
        <p:spPr>
          <a:xfrm>
            <a:off x="797112" y="266527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949512" y="268051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101924" y="26957595"/>
            <a:ext cx="615378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a:stretch>
            <a:fillRect/>
          </a:stretch>
        </p:blipFill>
        <p:spPr>
          <a:xfrm>
            <a:off x="1101912" y="269575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descr="rtmm.png"/>
          <p:cNvPicPr>
            <a:picLocks noChangeAspect="1"/>
          </p:cNvPicPr>
          <p:nvPr/>
        </p:nvPicPr>
        <p:blipFill>
          <a:blip r:embed="rId4"/>
          <a:stretch>
            <a:fillRect/>
          </a:stretch>
        </p:blipFill>
        <p:spPr>
          <a:xfrm>
            <a:off x="4898571" y="1449870"/>
            <a:ext cx="3900977" cy="2544116"/>
          </a:xfrm>
          <a:prstGeom prst="rect">
            <a:avLst/>
          </a:prstGeom>
          <a:effectLst>
            <a:outerShdw blurRad="381000" dist="38100" dir="2700000" sx="102000" sy="102000" algn="tl" rotWithShape="0">
              <a:srgbClr val="000000">
                <a:alpha val="43000"/>
              </a:srgbClr>
            </a:outerShdw>
          </a:effectLst>
        </p:spPr>
      </p:pic>
      <p:sp>
        <p:nvSpPr>
          <p:cNvPr id="18" name="TextBox 17"/>
          <p:cNvSpPr txBox="1"/>
          <p:nvPr/>
        </p:nvSpPr>
        <p:spPr bwMode="auto">
          <a:xfrm>
            <a:off x="6144380" y="3612559"/>
            <a:ext cx="2691454" cy="369332"/>
          </a:xfrm>
          <a:prstGeom prst="rect">
            <a:avLst/>
          </a:prstGeom>
          <a:noFill/>
        </p:spPr>
        <p:txBody>
          <a:bodyPr wrap="square">
            <a:spAutoFit/>
          </a:bodyPr>
          <a:lstStyle/>
          <a:p>
            <a:pPr>
              <a:defRPr/>
            </a:pPr>
            <a:r>
              <a:rPr lang="en-US" sz="1800" dirty="0" smtClean="0">
                <a:solidFill>
                  <a:schemeClr val="accent4">
                    <a:lumMod val="10000"/>
                  </a:schemeClr>
                </a:solidFill>
              </a:rPr>
              <a:t>Karl: NASA RTMM </a:t>
            </a:r>
            <a:r>
              <a:rPr lang="en-US" sz="1800" dirty="0">
                <a:solidFill>
                  <a:schemeClr val="accent4">
                    <a:lumMod val="10000"/>
                  </a:schemeClr>
                </a:solidFill>
              </a:rPr>
              <a:t>feed</a:t>
            </a:r>
          </a:p>
        </p:txBody>
      </p:sp>
      <p:pic>
        <p:nvPicPr>
          <p:cNvPr id="2" name="Picture 1"/>
          <p:cNvPicPr>
            <a:picLocks noChangeAspect="1"/>
          </p:cNvPicPr>
          <p:nvPr/>
        </p:nvPicPr>
        <p:blipFill>
          <a:blip r:embed="rId5"/>
          <a:stretch>
            <a:fillRect/>
          </a:stretch>
        </p:blipFill>
        <p:spPr>
          <a:xfrm>
            <a:off x="4898571" y="4221196"/>
            <a:ext cx="3870475" cy="2447845"/>
          </a:xfrm>
          <a:prstGeom prst="rect">
            <a:avLst/>
          </a:prstGeom>
          <a:ln w="19050" cmpd="sng">
            <a:solidFill>
              <a:srgbClr val="000000"/>
            </a:solidFill>
          </a:ln>
          <a:effectLst>
            <a:outerShdw blurRad="381000" dist="38100" dir="2700000" sx="102000" sy="102000" algn="tl" rotWithShape="0">
              <a:srgbClr val="000000">
                <a:alpha val="43000"/>
              </a:srgbClr>
            </a:outerShdw>
          </a:effectLst>
        </p:spPr>
      </p:pic>
    </p:spTree>
    <p:extLst>
      <p:ext uri="{BB962C8B-B14F-4D97-AF65-F5344CB8AC3E}">
        <p14:creationId xmlns:p14="http://schemas.microsoft.com/office/powerpoint/2010/main" val="280755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46" name="Text Box 14"/>
          <p:cNvSpPr txBox="1">
            <a:spLocks noChangeArrowheads="1"/>
          </p:cNvSpPr>
          <p:nvPr/>
        </p:nvSpPr>
        <p:spPr bwMode="auto">
          <a:xfrm>
            <a:off x="381000" y="12192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Genesis and Rapid Intensification Processes Experiment (GRIP): 2010 </a:t>
            </a:r>
            <a:endParaRPr lang="en-US" sz="3200" dirty="0"/>
          </a:p>
        </p:txBody>
      </p:sp>
      <p:pic>
        <p:nvPicPr>
          <p:cNvPr id="7" name="Picture 6"/>
          <p:cNvPicPr>
            <a:picLocks noChangeAspect="1"/>
          </p:cNvPicPr>
          <p:nvPr/>
        </p:nvPicPr>
        <p:blipFill>
          <a:blip r:embed="rId3"/>
          <a:stretch>
            <a:fillRect/>
          </a:stretch>
        </p:blipFill>
        <p:spPr>
          <a:xfrm>
            <a:off x="797112" y="266527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949512" y="268051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101924" y="26957595"/>
            <a:ext cx="615378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a:stretch>
            <a:fillRect/>
          </a:stretch>
        </p:blipFill>
        <p:spPr>
          <a:xfrm>
            <a:off x="1101912" y="269575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a:srcRect l="8513" r="6198" b="5677"/>
          <a:stretch/>
        </p:blipFill>
        <p:spPr>
          <a:xfrm>
            <a:off x="960120" y="1601408"/>
            <a:ext cx="3694176" cy="3063240"/>
          </a:xfrm>
          <a:prstGeom prst="rect">
            <a:avLst/>
          </a:prstGeom>
          <a:ln>
            <a:solidFill>
              <a:schemeClr val="tx1"/>
            </a:solidFill>
          </a:ln>
          <a:effectLst>
            <a:outerShdw blurRad="381000" dist="38100" dir="2700000" sx="102000" sy="102000" algn="tl" rotWithShape="0">
              <a:srgbClr val="000000">
                <a:alpha val="43000"/>
              </a:srgbClr>
            </a:outerShdw>
          </a:effectLst>
        </p:spPr>
      </p:pic>
      <p:sp>
        <p:nvSpPr>
          <p:cNvPr id="21" name="TextBox 20"/>
          <p:cNvSpPr txBox="1"/>
          <p:nvPr/>
        </p:nvSpPr>
        <p:spPr>
          <a:xfrm>
            <a:off x="1101911" y="4788545"/>
            <a:ext cx="3361232" cy="584776"/>
          </a:xfrm>
          <a:prstGeom prst="rect">
            <a:avLst/>
          </a:prstGeom>
          <a:noFill/>
        </p:spPr>
        <p:txBody>
          <a:bodyPr wrap="square" rtlCol="0">
            <a:spAutoFit/>
          </a:bodyPr>
          <a:lstStyle/>
          <a:p>
            <a:r>
              <a:rPr lang="en-US" sz="1600" dirty="0" smtClean="0">
                <a:solidFill>
                  <a:srgbClr val="595959"/>
                </a:solidFill>
              </a:rPr>
              <a:t>HIRAD Tb from Hurricane Karl, used for retrieving wind speeds</a:t>
            </a:r>
            <a:endParaRPr lang="en-US" sz="1600" dirty="0">
              <a:solidFill>
                <a:srgbClr val="595959"/>
              </a:solidFill>
            </a:endParaRPr>
          </a:p>
        </p:txBody>
      </p:sp>
      <p:sp>
        <p:nvSpPr>
          <p:cNvPr id="25" name="Text Placeholder 8"/>
          <p:cNvSpPr txBox="1">
            <a:spLocks/>
          </p:cNvSpPr>
          <p:nvPr/>
        </p:nvSpPr>
        <p:spPr>
          <a:xfrm>
            <a:off x="1474769" y="5555693"/>
            <a:ext cx="6130158" cy="841829"/>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Some data from GRIP (Braun et al 2013)</a:t>
            </a:r>
          </a:p>
          <a:p>
            <a:pPr lvl="1"/>
            <a:endParaRPr lang="en-US" dirty="0" smtClean="0"/>
          </a:p>
          <a:p>
            <a:endParaRPr lang="en-US" dirty="0" smtClean="0"/>
          </a:p>
          <a:p>
            <a:endParaRPr lang="en-US" dirty="0" smtClean="0"/>
          </a:p>
          <a:p>
            <a:endParaRPr lang="en-US" dirty="0" smtClean="0"/>
          </a:p>
        </p:txBody>
      </p:sp>
      <p:pic>
        <p:nvPicPr>
          <p:cNvPr id="2" name="Picture 1" descr="i1520-0477-94-3-345-f04.jpeg"/>
          <p:cNvPicPr>
            <a:picLocks noChangeAspect="1"/>
          </p:cNvPicPr>
          <p:nvPr/>
        </p:nvPicPr>
        <p:blipFill rotWithShape="1">
          <a:blip r:embed="rId5">
            <a:extLst>
              <a:ext uri="{28A0092B-C50C-407E-A947-70E740481C1C}">
                <a14:useLocalDpi xmlns:a14="http://schemas.microsoft.com/office/drawing/2010/main" val="0"/>
              </a:ext>
            </a:extLst>
          </a:blip>
          <a:srcRect l="47867" r="-272"/>
          <a:stretch/>
        </p:blipFill>
        <p:spPr>
          <a:xfrm>
            <a:off x="4947281" y="1616526"/>
            <a:ext cx="3337560" cy="3058254"/>
          </a:xfrm>
          <a:prstGeom prst="rect">
            <a:avLst/>
          </a:prstGeom>
          <a:ln>
            <a:solidFill>
              <a:schemeClr val="tx1"/>
            </a:solidFill>
          </a:ln>
          <a:effectLst>
            <a:outerShdw blurRad="381000" dist="38100" dir="2700000" sx="102000" sy="102000" algn="tl" rotWithShape="0">
              <a:srgbClr val="000000">
                <a:alpha val="43000"/>
              </a:srgbClr>
            </a:outerShdw>
          </a:effectLst>
        </p:spPr>
      </p:pic>
      <p:sp>
        <p:nvSpPr>
          <p:cNvPr id="15" name="TextBox 14"/>
          <p:cNvSpPr txBox="1"/>
          <p:nvPr/>
        </p:nvSpPr>
        <p:spPr>
          <a:xfrm>
            <a:off x="4856560" y="4788333"/>
            <a:ext cx="3361232" cy="584776"/>
          </a:xfrm>
          <a:prstGeom prst="rect">
            <a:avLst/>
          </a:prstGeom>
          <a:noFill/>
        </p:spPr>
        <p:txBody>
          <a:bodyPr wrap="square" rtlCol="0">
            <a:spAutoFit/>
          </a:bodyPr>
          <a:lstStyle/>
          <a:p>
            <a:r>
              <a:rPr lang="en-US" sz="1600" dirty="0" smtClean="0">
                <a:solidFill>
                  <a:schemeClr val="tx1">
                    <a:lumMod val="65000"/>
                    <a:lumOff val="35000"/>
                  </a:schemeClr>
                </a:solidFill>
              </a:rPr>
              <a:t>HIWRAP-derived 3-km wind speeds from Karl</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156761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8"/>
          <p:cNvSpPr txBox="1">
            <a:spLocks/>
          </p:cNvSpPr>
          <p:nvPr/>
        </p:nvSpPr>
        <p:spPr>
          <a:xfrm>
            <a:off x="920441" y="1526416"/>
            <a:ext cx="7212391" cy="986971"/>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sz="1800" dirty="0" smtClean="0"/>
              <a:t>Global Hawk flight tracks during GRIP: Braun et al. (2013)</a:t>
            </a:r>
          </a:p>
          <a:p>
            <a:endParaRPr lang="en-US" dirty="0" smtClean="0"/>
          </a:p>
          <a:p>
            <a:endParaRPr lang="en-US" dirty="0" smtClean="0"/>
          </a:p>
          <a:p>
            <a:endParaRPr lang="en-US" dirty="0" smtClean="0"/>
          </a:p>
          <a:p>
            <a:endParaRPr lang="en-US" dirty="0" smtClean="0"/>
          </a:p>
        </p:txBody>
      </p:sp>
      <p:sp>
        <p:nvSpPr>
          <p:cNvPr id="20" name="Title 7"/>
          <p:cNvSpPr txBox="1">
            <a:spLocks/>
          </p:cNvSpPr>
          <p:nvPr/>
        </p:nvSpPr>
        <p:spPr>
          <a:xfrm>
            <a:off x="685800" y="211445"/>
            <a:ext cx="7772400" cy="533400"/>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r>
              <a:rPr lang="en-US" sz="3200" dirty="0" smtClean="0"/>
              <a:t>Genesis and Rapid Intensification Processes Experiment (GRIP): 2010 </a:t>
            </a:r>
            <a:endParaRPr lang="en-US" sz="3200" dirty="0"/>
          </a:p>
        </p:txBody>
      </p:sp>
      <p:pic>
        <p:nvPicPr>
          <p:cNvPr id="7" name="Picture 6"/>
          <p:cNvPicPr>
            <a:picLocks noChangeAspect="1"/>
          </p:cNvPicPr>
          <p:nvPr/>
        </p:nvPicPr>
        <p:blipFill>
          <a:blip r:embed="rId3"/>
          <a:stretch>
            <a:fillRect/>
          </a:stretch>
        </p:blipFill>
        <p:spPr>
          <a:xfrm>
            <a:off x="797112" y="266527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stretch>
            <a:fillRect/>
          </a:stretch>
        </p:blipFill>
        <p:spPr>
          <a:xfrm>
            <a:off x="949512" y="268051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a:stretch>
            <a:fillRect/>
          </a:stretch>
        </p:blipFill>
        <p:spPr>
          <a:xfrm>
            <a:off x="1101924" y="26957595"/>
            <a:ext cx="615378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a:blip r:embed="rId3"/>
          <a:stretch>
            <a:fillRect/>
          </a:stretch>
        </p:blipFill>
        <p:spPr>
          <a:xfrm>
            <a:off x="1101912" y="26957589"/>
            <a:ext cx="11817441" cy="52679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a:stretch>
            <a:fillRect/>
          </a:stretch>
        </p:blipFill>
        <p:spPr>
          <a:xfrm>
            <a:off x="1022082" y="1932931"/>
            <a:ext cx="7181201" cy="4566794"/>
          </a:xfrm>
          <a:prstGeom prst="rect">
            <a:avLst/>
          </a:prstGeom>
          <a:ln w="19050" cmpd="sng">
            <a:solidFill>
              <a:srgbClr val="000000"/>
            </a:solidFill>
          </a:ln>
          <a:effectLst>
            <a:outerShdw blurRad="381000" dist="38100" dir="2700000" sx="101000" sy="101000" algn="tl" rotWithShape="0">
              <a:srgbClr val="000000">
                <a:alpha val="43000"/>
              </a:srgbClr>
            </a:outerShdw>
          </a:effectLst>
        </p:spPr>
      </p:pic>
    </p:spTree>
    <p:extLst>
      <p:ext uri="{BB962C8B-B14F-4D97-AF65-F5344CB8AC3E}">
        <p14:creationId xmlns:p14="http://schemas.microsoft.com/office/powerpoint/2010/main" val="84374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algn="l"/>
            <a:r>
              <a:rPr lang="en-US" dirty="0" smtClean="0"/>
              <a:t>Outline</a:t>
            </a:r>
            <a:endParaRPr lang="en-US" dirty="0"/>
          </a:p>
        </p:txBody>
      </p:sp>
      <p:sp>
        <p:nvSpPr>
          <p:cNvPr id="9" name="Text Placeholder 8"/>
          <p:cNvSpPr>
            <a:spLocks noGrp="1"/>
          </p:cNvSpPr>
          <p:nvPr>
            <p:ph type="body" sz="half" idx="1"/>
          </p:nvPr>
        </p:nvSpPr>
        <p:spPr>
          <a:xfrm>
            <a:off x="685800" y="1144830"/>
            <a:ext cx="7575403" cy="4724400"/>
          </a:xfrm>
        </p:spPr>
        <p:txBody>
          <a:bodyPr>
            <a:normAutofit/>
          </a:bodyPr>
          <a:lstStyle/>
          <a:p>
            <a:pPr>
              <a:lnSpc>
                <a:spcPct val="120000"/>
              </a:lnSpc>
            </a:pPr>
            <a:r>
              <a:rPr lang="en-US" dirty="0" smtClean="0">
                <a:solidFill>
                  <a:schemeClr val="bg1">
                    <a:lumMod val="85000"/>
                  </a:schemeClr>
                </a:solidFill>
              </a:rPr>
              <a:t>Genesis </a:t>
            </a:r>
            <a:r>
              <a:rPr lang="en-US" dirty="0">
                <a:solidFill>
                  <a:schemeClr val="bg1">
                    <a:lumMod val="85000"/>
                  </a:schemeClr>
                </a:solidFill>
              </a:rPr>
              <a:t>and Rapid Intensification Processes (GRIP) experiment </a:t>
            </a:r>
            <a:endParaRPr lang="en-US" dirty="0" smtClean="0">
              <a:solidFill>
                <a:schemeClr val="bg1">
                  <a:lumMod val="85000"/>
                </a:schemeClr>
              </a:solidFill>
            </a:endParaRPr>
          </a:p>
          <a:p>
            <a:pPr>
              <a:lnSpc>
                <a:spcPct val="120000"/>
              </a:lnSpc>
            </a:pPr>
            <a:r>
              <a:rPr lang="en-US" dirty="0" smtClean="0">
                <a:solidFill>
                  <a:srgbClr val="595959"/>
                </a:solidFill>
              </a:rPr>
              <a:t>Hurricane </a:t>
            </a:r>
            <a:r>
              <a:rPr lang="en-US" dirty="0">
                <a:solidFill>
                  <a:srgbClr val="595959"/>
                </a:solidFill>
              </a:rPr>
              <a:t>and Severe Storm Sentinel (HS3) </a:t>
            </a:r>
            <a:r>
              <a:rPr lang="en-US" dirty="0" smtClean="0">
                <a:solidFill>
                  <a:srgbClr val="595959"/>
                </a:solidFill>
              </a:rPr>
              <a:t>experiment </a:t>
            </a:r>
          </a:p>
          <a:p>
            <a:pPr>
              <a:lnSpc>
                <a:spcPct val="120000"/>
              </a:lnSpc>
            </a:pPr>
            <a:r>
              <a:rPr lang="en-US" dirty="0" smtClean="0">
                <a:solidFill>
                  <a:schemeClr val="bg1">
                    <a:lumMod val="85000"/>
                  </a:schemeClr>
                </a:solidFill>
              </a:rPr>
              <a:t>Single-instrument </a:t>
            </a:r>
            <a:r>
              <a:rPr lang="en-US" dirty="0">
                <a:solidFill>
                  <a:schemeClr val="bg1">
                    <a:lumMod val="85000"/>
                  </a:schemeClr>
                </a:solidFill>
              </a:rPr>
              <a:t>OSSE experiments</a:t>
            </a:r>
          </a:p>
          <a:p>
            <a:pPr>
              <a:lnSpc>
                <a:spcPct val="120000"/>
              </a:lnSpc>
            </a:pPr>
            <a:r>
              <a:rPr lang="en-US" dirty="0" smtClean="0">
                <a:solidFill>
                  <a:schemeClr val="bg1">
                    <a:lumMod val="85000"/>
                  </a:schemeClr>
                </a:solidFill>
              </a:rPr>
              <a:t>Single-instrument </a:t>
            </a:r>
            <a:r>
              <a:rPr lang="en-US" dirty="0">
                <a:solidFill>
                  <a:schemeClr val="bg1">
                    <a:lumMod val="85000"/>
                  </a:schemeClr>
                </a:solidFill>
              </a:rPr>
              <a:t>real-data experiments</a:t>
            </a:r>
          </a:p>
          <a:p>
            <a:pPr>
              <a:lnSpc>
                <a:spcPct val="120000"/>
              </a:lnSpc>
            </a:pPr>
            <a:r>
              <a:rPr lang="en-US" dirty="0">
                <a:solidFill>
                  <a:schemeClr val="bg1">
                    <a:lumMod val="85000"/>
                  </a:schemeClr>
                </a:solidFill>
              </a:rPr>
              <a:t>M</a:t>
            </a:r>
            <a:r>
              <a:rPr lang="en-US" dirty="0" smtClean="0">
                <a:solidFill>
                  <a:schemeClr val="bg1">
                    <a:lumMod val="85000"/>
                  </a:schemeClr>
                </a:solidFill>
              </a:rPr>
              <a:t>ulti-instrument </a:t>
            </a:r>
            <a:r>
              <a:rPr lang="en-US" dirty="0">
                <a:solidFill>
                  <a:schemeClr val="bg1">
                    <a:lumMod val="85000"/>
                  </a:schemeClr>
                </a:solidFill>
              </a:rPr>
              <a:t>real-data experiments</a:t>
            </a:r>
          </a:p>
          <a:p>
            <a:endParaRPr lang="en-US" dirty="0"/>
          </a:p>
          <a:p>
            <a:endParaRPr lang="en-US" dirty="0" smtClean="0"/>
          </a:p>
        </p:txBody>
      </p:sp>
    </p:spTree>
    <p:extLst>
      <p:ext uri="{BB962C8B-B14F-4D97-AF65-F5344CB8AC3E}">
        <p14:creationId xmlns:p14="http://schemas.microsoft.com/office/powerpoint/2010/main" val="141146215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2696</TotalTime>
  <Words>2519</Words>
  <Application>Microsoft Macintosh PowerPoint</Application>
  <PresentationFormat>On-screen Show (4:3)</PresentationFormat>
  <Paragraphs>298</Paragraphs>
  <Slides>51</Slides>
  <Notes>13</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Breeze</vt:lpstr>
      <vt:lpstr>Challenges and Benefits of Assimilating Global-Hawk-based Data from Tropical Cyclones</vt:lpstr>
      <vt:lpstr>PowerPoint Presentation</vt:lpstr>
      <vt:lpstr>Outline</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Benefits of Assimilating Global-Hawk-based Data from Tropical Cyclones</dc:title>
  <dc:creator>Jason Sippel</dc:creator>
  <cp:lastModifiedBy>Jason Sippel</cp:lastModifiedBy>
  <cp:revision>130</cp:revision>
  <dcterms:created xsi:type="dcterms:W3CDTF">2014-10-07T00:16:26Z</dcterms:created>
  <dcterms:modified xsi:type="dcterms:W3CDTF">2014-10-08T22:04:14Z</dcterms:modified>
</cp:coreProperties>
</file>