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2" r:id="rId3"/>
    <p:sldId id="270" r:id="rId4"/>
    <p:sldId id="268" r:id="rId5"/>
    <p:sldId id="267" r:id="rId6"/>
    <p:sldId id="256" r:id="rId7"/>
    <p:sldId id="269" r:id="rId8"/>
    <p:sldId id="257" r:id="rId9"/>
    <p:sldId id="260" r:id="rId10"/>
    <p:sldId id="259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36AC1-38F2-6F45-96CA-A2D020679018}" type="datetime1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8421C-ADA1-3B41-9860-169922601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46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C8E0E-8996-F24E-A16D-9DA5416F8BAA}" type="datetime1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82AF3-96F7-CC44-925D-334EF76C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01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2AF3-96F7-CC44-925D-334EF76C9B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4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F132-321A-4441-AE7D-710C033C4D75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B400-0F7C-C146-84CC-1262582A3F16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5934-556B-5D43-82DC-A2C255B53848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2A4B-AAD7-FF45-A1D7-7F35902BE5C0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AB2E-67BD-414B-B5A2-2A14AE48ABCE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C44-29B6-D943-A3D2-CFA7042D541B}" type="datetime1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8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DF492-74F8-8A4C-BEC2-9873C3E65D8F}" type="datetime1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8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A2B6-B015-C74A-B198-905CEF896E72}" type="datetime1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E5FE-5FDE-A44E-9472-10FA9C97A4D0}" type="datetime1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FEC-55CD-394E-A5DF-F5781F196BFF}" type="datetime1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6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781C-A33F-594B-B888-EA628D32A9FB}" type="datetime1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8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5255-81F1-DE4F-9AB8-68F2D9D5C66A}" type="datetime1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7488-E5C3-4573-8637-79DF05CE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0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6924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Idealized 18/6/2 HWRF Physics experiments in preparation for 2015 implementation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3848807"/>
            <a:ext cx="1834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Lin Zhu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009922" y="4724400"/>
            <a:ext cx="3543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October 29,  2014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1444" y="685799"/>
            <a:ext cx="127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CTL  t=96h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72644" y="685799"/>
            <a:ext cx="169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RRTMG  t=96h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30044" y="685799"/>
            <a:ext cx="1975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GFS-</a:t>
            </a:r>
            <a:r>
              <a:rPr lang="el-GR" sz="2000" dirty="0" smtClean="0"/>
              <a:t>α</a:t>
            </a:r>
            <a:r>
              <a:rPr lang="en-US" sz="2000" dirty="0" smtClean="0"/>
              <a:t>  t=96h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11244" y="685799"/>
            <a:ext cx="215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Ferrier-</a:t>
            </a:r>
            <a:r>
              <a:rPr lang="en-US" sz="2000" dirty="0" err="1" smtClean="0"/>
              <a:t>Aligo</a:t>
            </a:r>
            <a:r>
              <a:rPr lang="en-US" sz="2000" dirty="0" smtClean="0"/>
              <a:t> t=96h</a:t>
            </a:r>
            <a:endParaRPr lang="en-US" sz="2000" dirty="0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2544946" cy="22098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066799"/>
            <a:ext cx="2143012" cy="22098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066799"/>
            <a:ext cx="2143012" cy="22098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066799"/>
            <a:ext cx="2410968" cy="2209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" y="4343401"/>
            <a:ext cx="2514600" cy="2209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4343401"/>
            <a:ext cx="2133600" cy="2209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200" y="4343401"/>
            <a:ext cx="2133600" cy="2209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4343401"/>
            <a:ext cx="2362200" cy="22098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81000" y="76200"/>
            <a:ext cx="84582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Radial wind (shaded), tangential wind (contoured)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7644" y="3962400"/>
            <a:ext cx="127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CTL  t=96h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748844" y="3962400"/>
            <a:ext cx="169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RRTMG  t=96h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6244" y="3962400"/>
            <a:ext cx="147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GFS-</a:t>
            </a:r>
            <a:r>
              <a:rPr lang="el-GR" sz="2000" dirty="0" smtClean="0"/>
              <a:t>α</a:t>
            </a:r>
            <a:r>
              <a:rPr lang="en-US" sz="2000" dirty="0" smtClean="0"/>
              <a:t> t=96h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787444" y="3962400"/>
            <a:ext cx="215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Ferrier-</a:t>
            </a:r>
            <a:r>
              <a:rPr lang="en-US" sz="2000" dirty="0" err="1" smtClean="0"/>
              <a:t>Aligo</a:t>
            </a:r>
            <a:r>
              <a:rPr lang="en-US" sz="2000" dirty="0" smtClean="0"/>
              <a:t> t=96h</a:t>
            </a:r>
            <a:endParaRPr lang="en-US" sz="20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3276600"/>
            <a:ext cx="8458200" cy="91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Temperature anomaly (shaded), temperature(contoured)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58000" y="6467475"/>
            <a:ext cx="2133600" cy="365125"/>
          </a:xfrm>
        </p:spPr>
        <p:txBody>
          <a:bodyPr/>
          <a:lstStyle/>
          <a:p>
            <a:fld id="{1B327488-E5C3-4573-8637-79DF05CEC9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Things to do: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1148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Combine </a:t>
            </a:r>
            <a:r>
              <a:rPr lang="en-US" dirty="0" err="1" smtClean="0">
                <a:solidFill>
                  <a:schemeClr val="tx1"/>
                </a:solidFill>
              </a:rPr>
              <a:t>RRTMG+Variable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en-US" dirty="0" smtClean="0">
                <a:solidFill>
                  <a:schemeClr val="tx1"/>
                </a:solidFill>
              </a:rPr>
              <a:t>+Ferrier-</a:t>
            </a:r>
            <a:r>
              <a:rPr lang="en-US" dirty="0" err="1" smtClean="0">
                <a:solidFill>
                  <a:schemeClr val="tx1"/>
                </a:solidFill>
              </a:rPr>
              <a:t>Aligo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Get more understanding of the modified physics schemes, </a:t>
            </a:r>
            <a:r>
              <a:rPr lang="en-US" dirty="0" smtClean="0">
                <a:solidFill>
                  <a:schemeClr val="tx1"/>
                </a:solidFill>
              </a:rPr>
              <a:t>e.g</a:t>
            </a:r>
            <a:r>
              <a:rPr lang="en-US" dirty="0" smtClean="0">
                <a:solidFill>
                  <a:schemeClr val="tx1"/>
                </a:solidFill>
              </a:rPr>
              <a:t>. the details of the changing the schemes and why it changes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 more </a:t>
            </a:r>
            <a:r>
              <a:rPr lang="en-US" dirty="0" smtClean="0">
                <a:solidFill>
                  <a:schemeClr val="tx1"/>
                </a:solidFill>
              </a:rPr>
              <a:t>diagnostics </a:t>
            </a:r>
            <a:r>
              <a:rPr lang="en-US" dirty="0" smtClean="0">
                <a:solidFill>
                  <a:schemeClr val="tx1"/>
                </a:solidFill>
              </a:rPr>
              <a:t>of the storm structure: analysis of how the physics impact of the storm intensity and structure, especially first 36 hours.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8288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Questions ?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114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Experiments configuration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Storm intensity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Storm structure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32552"/>
              </p:ext>
            </p:extLst>
          </p:nvPr>
        </p:nvGraphicFramePr>
        <p:xfrm>
          <a:off x="381000" y="1600200"/>
          <a:ext cx="8382001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816"/>
                <a:gridCol w="1297453"/>
                <a:gridCol w="1311272"/>
                <a:gridCol w="1297450"/>
                <a:gridCol w="1493990"/>
                <a:gridCol w="1517020"/>
              </a:tblGrid>
              <a:tr h="91439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Grid</a:t>
                      </a:r>
                      <a:r>
                        <a:rPr lang="en-US" baseline="0" dirty="0" smtClean="0"/>
                        <a:t> Points 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Grid size (km)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Vertical</a:t>
                      </a:r>
                      <a:r>
                        <a:rPr lang="en-US" baseline="0" dirty="0" smtClean="0"/>
                        <a:t> levels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Time step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Model top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Feed</a:t>
                      </a:r>
                      <a:r>
                        <a:rPr lang="en-US" baseline="0" dirty="0" smtClean="0"/>
                        <a:t>back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en-US" dirty="0" smtClean="0"/>
                        <a:t>D01: </a:t>
                      </a:r>
                    </a:p>
                    <a:p>
                      <a:r>
                        <a:rPr lang="en-US" dirty="0" smtClean="0"/>
                        <a:t>216 × 432</a:t>
                      </a:r>
                    </a:p>
                    <a:p>
                      <a:r>
                        <a:rPr lang="en-US" dirty="0" smtClean="0"/>
                        <a:t>D02:</a:t>
                      </a:r>
                    </a:p>
                    <a:p>
                      <a:r>
                        <a:rPr lang="en-US" dirty="0" smtClean="0"/>
                        <a:t>106 × 204</a:t>
                      </a:r>
                    </a:p>
                    <a:p>
                      <a:r>
                        <a:rPr lang="en-US" dirty="0" smtClean="0"/>
                        <a:t>D03:</a:t>
                      </a:r>
                    </a:p>
                    <a:p>
                      <a:r>
                        <a:rPr lang="en-US" dirty="0" smtClean="0"/>
                        <a:t>198×354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D01: </a:t>
                      </a:r>
                    </a:p>
                    <a:p>
                      <a:r>
                        <a:rPr lang="en-US" baseline="0" dirty="0" smtClean="0"/>
                        <a:t>27 km</a:t>
                      </a:r>
                    </a:p>
                    <a:p>
                      <a:r>
                        <a:rPr lang="en-US" baseline="0" dirty="0" smtClean="0"/>
                        <a:t>D02: </a:t>
                      </a:r>
                    </a:p>
                    <a:p>
                      <a:r>
                        <a:rPr lang="en-US" baseline="0" dirty="0" smtClean="0"/>
                        <a:t>9 Km</a:t>
                      </a:r>
                    </a:p>
                    <a:p>
                      <a:r>
                        <a:rPr lang="en-US" baseline="0" dirty="0" smtClean="0"/>
                        <a:t>D03: </a:t>
                      </a:r>
                    </a:p>
                    <a:p>
                      <a:r>
                        <a:rPr lang="en-US" baseline="0" dirty="0" smtClean="0"/>
                        <a:t>3 km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61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D01: 45</a:t>
                      </a:r>
                      <a:r>
                        <a:rPr lang="en-US" baseline="0" dirty="0" smtClean="0"/>
                        <a:t> 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D02:15 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D03: 5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hPa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pPr algn="ctr"/>
                      <a:r>
                        <a:rPr lang="en-US" b="0" dirty="0" smtClean="0"/>
                        <a:t>Yes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Radiation</a:t>
                      </a:r>
                      <a:r>
                        <a:rPr lang="en-US" baseline="0" dirty="0" smtClean="0"/>
                        <a:t> scheme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PBL scheme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Micro-Physics scheme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GFDL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2014 GFS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Ferrier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76200"/>
            <a:ext cx="7772400" cy="1676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Experiment Configurations</a:t>
            </a:r>
            <a:endParaRPr lang="en-US" sz="3200" dirty="0"/>
          </a:p>
          <a:p>
            <a:r>
              <a:rPr lang="en-US" sz="3200" dirty="0" smtClean="0"/>
              <a:t> 2014 Operational HWRF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46950"/>
              </p:ext>
            </p:extLst>
          </p:nvPr>
        </p:nvGraphicFramePr>
        <p:xfrm>
          <a:off x="228600" y="1981200"/>
          <a:ext cx="8762999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4729"/>
                <a:gridCol w="1292902"/>
                <a:gridCol w="1145181"/>
                <a:gridCol w="1157378"/>
                <a:gridCol w="1145178"/>
                <a:gridCol w="1318652"/>
                <a:gridCol w="1338979"/>
              </a:tblGrid>
              <a:tr h="91439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Grid</a:t>
                      </a:r>
                      <a:r>
                        <a:rPr lang="en-US" baseline="0" dirty="0" smtClean="0"/>
                        <a:t> Points 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Grid size (km)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Vertical</a:t>
                      </a:r>
                      <a:r>
                        <a:rPr lang="en-US" baseline="0" dirty="0" smtClean="0"/>
                        <a:t> levels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Time step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Model top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Feed</a:t>
                      </a:r>
                      <a:r>
                        <a:rPr lang="en-US" baseline="0" dirty="0" smtClean="0"/>
                        <a:t>back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CTL (2014</a:t>
                      </a:r>
                      <a:r>
                        <a:rPr lang="en-US" baseline="0" dirty="0" smtClean="0"/>
                        <a:t> HWRF </a:t>
                      </a:r>
                      <a:r>
                        <a:rPr lang="en-US" baseline="0" dirty="0" err="1" smtClean="0"/>
                        <a:t>phys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D01: </a:t>
                      </a:r>
                    </a:p>
                    <a:p>
                      <a:r>
                        <a:rPr lang="en-US" dirty="0" smtClean="0"/>
                        <a:t>288 × 576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D02:</a:t>
                      </a:r>
                    </a:p>
                    <a:p>
                      <a:r>
                        <a:rPr lang="en-US" dirty="0" smtClean="0"/>
                        <a:t>142 × 272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D03:</a:t>
                      </a:r>
                    </a:p>
                    <a:p>
                      <a:r>
                        <a:rPr lang="en-US" dirty="0" smtClean="0"/>
                        <a:t>265×472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D01: </a:t>
                      </a:r>
                    </a:p>
                    <a:p>
                      <a:r>
                        <a:rPr lang="en-US" b="1" dirty="0" smtClean="0"/>
                        <a:t>18</a:t>
                      </a:r>
                      <a:r>
                        <a:rPr lang="en-US" b="1" baseline="0" dirty="0" smtClean="0"/>
                        <a:t> km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D02: </a:t>
                      </a:r>
                    </a:p>
                    <a:p>
                      <a:r>
                        <a:rPr lang="en-US" b="1" baseline="0" dirty="0" smtClean="0"/>
                        <a:t>6 Km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D03: </a:t>
                      </a:r>
                    </a:p>
                    <a:p>
                      <a:r>
                        <a:rPr lang="en-US" b="1" baseline="0" dirty="0" smtClean="0"/>
                        <a:t>2 km</a:t>
                      </a:r>
                      <a:endParaRPr lang="en-US" b="1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61 levels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D01: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38+4/7</a:t>
                      </a:r>
                      <a:r>
                        <a:rPr lang="en-US" b="1" baseline="0" dirty="0" smtClean="0"/>
                        <a:t> 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r>
                        <a:rPr lang="en-US" b="0" dirty="0" smtClean="0"/>
                        <a:t>D02:</a:t>
                      </a:r>
                    </a:p>
                    <a:p>
                      <a:r>
                        <a:rPr lang="en-US" b="1" dirty="0" smtClean="0"/>
                        <a:t>12+6/7 s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0" dirty="0" smtClean="0"/>
                        <a:t>D03:</a:t>
                      </a:r>
                    </a:p>
                    <a:p>
                      <a:r>
                        <a:rPr lang="en-US" b="1" dirty="0" smtClean="0"/>
                        <a:t>4+2/7 s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hPa</a:t>
                      </a:r>
                      <a:endParaRPr lang="en-US" dirty="0" smtClean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pPr algn="ctr"/>
                      <a:r>
                        <a:rPr lang="en-US" b="0" dirty="0" smtClean="0"/>
                        <a:t>Yes</a:t>
                      </a:r>
                    </a:p>
                    <a:p>
                      <a:pPr algn="ctr"/>
                      <a:endParaRPr lang="en-US" b="0" dirty="0" smtClean="0"/>
                    </a:p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Yes</a:t>
                      </a:r>
                      <a:endParaRPr lang="en-US" b="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RRTMG Radiation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Wind Speed dependent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 in </a:t>
                      </a:r>
                      <a:r>
                        <a:rPr lang="en-US" baseline="0" dirty="0" smtClean="0"/>
                        <a:t>GFS PBL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Ferrier-</a:t>
                      </a:r>
                      <a:r>
                        <a:rPr lang="en-US" dirty="0" err="1" smtClean="0"/>
                        <a:t>Aligo</a:t>
                      </a:r>
                      <a:r>
                        <a:rPr lang="en-US" dirty="0" smtClean="0"/>
                        <a:t> MP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76200"/>
            <a:ext cx="7772400" cy="1676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Experiment Configurations</a:t>
            </a:r>
          </a:p>
          <a:p>
            <a:endParaRPr lang="en-US" sz="3200" dirty="0"/>
          </a:p>
          <a:p>
            <a:r>
              <a:rPr lang="en-US" sz="3200" dirty="0" smtClean="0"/>
              <a:t>Domain Set up (domain size is the same as 2014 Operational HWRF)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93351"/>
              </p:ext>
            </p:extLst>
          </p:nvPr>
        </p:nvGraphicFramePr>
        <p:xfrm>
          <a:off x="228600" y="1600201"/>
          <a:ext cx="8458200" cy="4695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3781"/>
                <a:gridCol w="1874422"/>
                <a:gridCol w="2158363"/>
                <a:gridCol w="2191634"/>
              </a:tblGrid>
              <a:tr h="91439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Radiation</a:t>
                      </a:r>
                      <a:r>
                        <a:rPr lang="en-US" baseline="0" dirty="0" smtClean="0"/>
                        <a:t> scheme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PBL scheme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Micro-Physics scheme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179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GFDL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2014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Ferrier</a:t>
                      </a:r>
                      <a:endParaRPr lang="en-US" dirty="0"/>
                    </a:p>
                  </a:txBody>
                  <a:tcPr/>
                </a:tc>
              </a:tr>
              <a:tr h="96381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RRTMG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2014 GFS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Ferrier</a:t>
                      </a:r>
                      <a:endParaRPr lang="en-US" dirty="0"/>
                    </a:p>
                  </a:txBody>
                  <a:tcPr/>
                </a:tc>
              </a:tr>
              <a:tr h="993788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 in GFS PBL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GFDL scheme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2014 GFS with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Wind Speed dependent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l-GR" b="1" dirty="0" smtClean="0"/>
                        <a:t>α</a:t>
                      </a:r>
                      <a:r>
                        <a:rPr lang="en-US" b="1" dirty="0" smtClean="0"/>
                        <a:t> (UCLA)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Ferrier</a:t>
                      </a:r>
                      <a:endParaRPr lang="en-US" dirty="0"/>
                    </a:p>
                  </a:txBody>
                  <a:tcPr/>
                </a:tc>
              </a:tr>
              <a:tr h="96206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Ferrier-</a:t>
                      </a:r>
                      <a:r>
                        <a:rPr lang="en-US" dirty="0" err="1" smtClean="0"/>
                        <a:t>Aligo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GFDL scheme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2014 GFS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New Ferrier-</a:t>
                      </a:r>
                      <a:r>
                        <a:rPr lang="en-US" b="1" dirty="0" err="1" smtClean="0"/>
                        <a:t>Aligo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7772400" cy="1371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Experiment Configurations</a:t>
            </a:r>
          </a:p>
          <a:p>
            <a:endParaRPr lang="en-US" sz="4800" dirty="0" smtClean="0"/>
          </a:p>
          <a:p>
            <a:r>
              <a:rPr lang="en-US" sz="3600" dirty="0" smtClean="0"/>
              <a:t>Physics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77724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Storm intensity</a:t>
            </a:r>
          </a:p>
          <a:p>
            <a:endParaRPr lang="en-US" sz="4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09600"/>
            <a:ext cx="6705600" cy="3132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3558822"/>
            <a:ext cx="6533346" cy="31326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08549"/>
              </p:ext>
            </p:extLst>
          </p:nvPr>
        </p:nvGraphicFramePr>
        <p:xfrm>
          <a:off x="838200" y="1066800"/>
          <a:ext cx="7239000" cy="5257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3432"/>
                <a:gridCol w="2347784"/>
                <a:gridCol w="2347784"/>
              </a:tblGrid>
              <a:tr h="104070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Storm intensity</a:t>
                      </a:r>
                    </a:p>
                    <a:p>
                      <a:r>
                        <a:rPr lang="en-US" dirty="0" smtClean="0"/>
                        <a:t>(Lowest </a:t>
                      </a:r>
                      <a:r>
                        <a:rPr lang="en-US" dirty="0" err="1" smtClean="0"/>
                        <a:t>P</a:t>
                      </a:r>
                      <a:r>
                        <a:rPr lang="en-US" baseline="-25000" dirty="0" err="1" smtClean="0"/>
                        <a:t>min</a:t>
                      </a:r>
                      <a:endParaRPr lang="en-US" baseline="-25000" dirty="0" smtClean="0"/>
                    </a:p>
                    <a:p>
                      <a:r>
                        <a:rPr lang="en-US" dirty="0" smtClean="0"/>
                        <a:t>Highest </a:t>
                      </a:r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max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Storm</a:t>
                      </a:r>
                      <a:r>
                        <a:rPr lang="en-US" baseline="0" dirty="0" smtClean="0"/>
                        <a:t> intensity change for first 36 hours (ΔP, ΔV)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4070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P</a:t>
                      </a:r>
                      <a:r>
                        <a:rPr lang="en-US" baseline="-25000" dirty="0" err="1" smtClean="0"/>
                        <a:t>min</a:t>
                      </a:r>
                      <a:r>
                        <a:rPr lang="en-US" baseline="0" dirty="0" smtClean="0"/>
                        <a:t> = 949 </a:t>
                      </a:r>
                      <a:r>
                        <a:rPr lang="en-US" baseline="0" dirty="0" err="1" smtClean="0"/>
                        <a:t>hPa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V</a:t>
                      </a:r>
                      <a:r>
                        <a:rPr lang="en-US" baseline="-25000" dirty="0" err="1" smtClean="0"/>
                        <a:t>max</a:t>
                      </a:r>
                      <a:r>
                        <a:rPr lang="en-US" baseline="0" dirty="0" smtClean="0"/>
                        <a:t> = 50 m s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 smtClean="0"/>
                    </a:p>
                    <a:p>
                      <a:r>
                        <a:rPr lang="en-US" baseline="0" dirty="0" smtClean="0"/>
                        <a:t>ΔP = - 47 </a:t>
                      </a:r>
                      <a:r>
                        <a:rPr lang="en-US" baseline="0" dirty="0" err="1" smtClean="0"/>
                        <a:t>hPa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ΔV = 31 m s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</a:tr>
              <a:tr h="104070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P</a:t>
                      </a:r>
                      <a:r>
                        <a:rPr lang="en-US" baseline="-25000" dirty="0" err="1" smtClean="0"/>
                        <a:t>min</a:t>
                      </a:r>
                      <a:r>
                        <a:rPr lang="en-US" baseline="0" dirty="0" smtClean="0"/>
                        <a:t> = 928 </a:t>
                      </a:r>
                      <a:r>
                        <a:rPr lang="en-US" baseline="0" dirty="0" err="1" smtClean="0"/>
                        <a:t>hPa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V</a:t>
                      </a:r>
                      <a:r>
                        <a:rPr lang="en-US" baseline="-25000" dirty="0" err="1" smtClean="0"/>
                        <a:t>max</a:t>
                      </a:r>
                      <a:r>
                        <a:rPr lang="en-US" baseline="0" dirty="0" smtClean="0"/>
                        <a:t> = 55 m s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 smtClean="0"/>
                    </a:p>
                    <a:p>
                      <a:r>
                        <a:rPr lang="en-US" baseline="0" dirty="0" smtClean="0"/>
                        <a:t>ΔP = - 56 </a:t>
                      </a:r>
                      <a:r>
                        <a:rPr lang="en-US" baseline="0" dirty="0" err="1" smtClean="0"/>
                        <a:t>hPa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ΔV = 38 m s</a:t>
                      </a:r>
                      <a:r>
                        <a:rPr lang="en-US" baseline="30000" dirty="0" smtClean="0"/>
                        <a:t>-1</a:t>
                      </a:r>
                    </a:p>
                    <a:p>
                      <a:endParaRPr lang="en-US" baseline="30000" dirty="0" smtClean="0"/>
                    </a:p>
                  </a:txBody>
                  <a:tcPr/>
                </a:tc>
              </a:tr>
              <a:tr h="1040709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 in GFS PBL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P</a:t>
                      </a:r>
                      <a:r>
                        <a:rPr lang="en-US" baseline="-25000" dirty="0" err="1" smtClean="0"/>
                        <a:t>min</a:t>
                      </a:r>
                      <a:r>
                        <a:rPr lang="en-US" baseline="0" dirty="0" smtClean="0"/>
                        <a:t> = 929 </a:t>
                      </a:r>
                      <a:r>
                        <a:rPr lang="en-US" baseline="0" dirty="0" err="1" smtClean="0"/>
                        <a:t>hPa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V</a:t>
                      </a:r>
                      <a:r>
                        <a:rPr lang="en-US" baseline="-25000" dirty="0" err="1" smtClean="0"/>
                        <a:t>max</a:t>
                      </a:r>
                      <a:r>
                        <a:rPr lang="en-US" baseline="0" dirty="0" smtClean="0"/>
                        <a:t> = 61 m s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 smtClean="0"/>
                    </a:p>
                    <a:p>
                      <a:r>
                        <a:rPr lang="en-US" baseline="0" dirty="0" smtClean="0"/>
                        <a:t>ΔP = - 54 </a:t>
                      </a:r>
                      <a:r>
                        <a:rPr lang="en-US" baseline="0" dirty="0" err="1" smtClean="0"/>
                        <a:t>hPa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ΔV = 32 m s</a:t>
                      </a:r>
                      <a:r>
                        <a:rPr lang="en-US" baseline="30000" dirty="0" smtClean="0"/>
                        <a:t>-1</a:t>
                      </a:r>
                    </a:p>
                    <a:p>
                      <a:endParaRPr lang="en-US" baseline="30000" dirty="0" smtClean="0"/>
                    </a:p>
                  </a:txBody>
                  <a:tcPr/>
                </a:tc>
              </a:tr>
              <a:tr h="109496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Ferrier-</a:t>
                      </a:r>
                      <a:r>
                        <a:rPr lang="en-US" dirty="0" err="1" smtClean="0"/>
                        <a:t>Aligo</a:t>
                      </a:r>
                      <a:r>
                        <a:rPr lang="en-US" dirty="0" smtClean="0"/>
                        <a:t> (</a:t>
                      </a:r>
                      <a:r>
                        <a:rPr lang="en-US" b="1" dirty="0" smtClean="0"/>
                        <a:t>strongest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P</a:t>
                      </a:r>
                      <a:r>
                        <a:rPr lang="en-US" baseline="-25000" dirty="0" err="1" smtClean="0"/>
                        <a:t>min</a:t>
                      </a:r>
                      <a:r>
                        <a:rPr lang="en-US" baseline="0" dirty="0" smtClean="0"/>
                        <a:t> = 908 </a:t>
                      </a:r>
                      <a:r>
                        <a:rPr lang="en-US" baseline="0" dirty="0" err="1" smtClean="0"/>
                        <a:t>hPa</a:t>
                      </a:r>
                      <a:r>
                        <a:rPr lang="en-US" baseline="0" dirty="0" smtClean="0"/>
                        <a:t>   </a:t>
                      </a:r>
                    </a:p>
                    <a:p>
                      <a:r>
                        <a:rPr lang="en-US" baseline="0" dirty="0" err="1" smtClean="0"/>
                        <a:t>V</a:t>
                      </a:r>
                      <a:r>
                        <a:rPr lang="en-US" baseline="-25000" dirty="0" err="1" smtClean="0"/>
                        <a:t>max</a:t>
                      </a:r>
                      <a:r>
                        <a:rPr lang="en-US" baseline="0" dirty="0" smtClean="0"/>
                        <a:t> = 73 m s</a:t>
                      </a:r>
                      <a:r>
                        <a:rPr lang="en-US" baseline="30000" dirty="0" smtClean="0"/>
                        <a:t>-1  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 smtClean="0"/>
                    </a:p>
                    <a:p>
                      <a:r>
                        <a:rPr lang="en-US" baseline="0" dirty="0" smtClean="0"/>
                        <a:t>ΔP = - 79 </a:t>
                      </a:r>
                      <a:r>
                        <a:rPr lang="en-US" baseline="0" dirty="0" err="1" smtClean="0"/>
                        <a:t>hPa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ΔV =  45 m s</a:t>
                      </a:r>
                      <a:r>
                        <a:rPr lang="en-US" baseline="30000" dirty="0" smtClean="0"/>
                        <a:t>-1</a:t>
                      </a:r>
                    </a:p>
                    <a:p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38200" y="152400"/>
            <a:ext cx="77724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Storm Intensity</a:t>
            </a:r>
          </a:p>
          <a:p>
            <a:endParaRPr lang="en-US" sz="4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1" y="2057400"/>
            <a:ext cx="2362200" cy="20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16" y="2057400"/>
            <a:ext cx="2052637" cy="20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61" y="2057400"/>
            <a:ext cx="2035392" cy="20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53" y="2057399"/>
            <a:ext cx="2385436" cy="203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" y="4169504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61" y="4169504"/>
            <a:ext cx="202492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97" y="4169504"/>
            <a:ext cx="202644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53" y="4157959"/>
            <a:ext cx="2369272" cy="217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52" y="6471746"/>
            <a:ext cx="3749040" cy="18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0" y="990600"/>
            <a:ext cx="7772400" cy="990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Radar Reflectivity (shaded) at 850 </a:t>
            </a:r>
            <a:r>
              <a:rPr lang="en-US" sz="4000" dirty="0" err="1" smtClean="0"/>
              <a:t>hPa</a:t>
            </a:r>
            <a:r>
              <a:rPr lang="en-US" sz="4000" dirty="0" smtClean="0"/>
              <a:t> MSLP (contoured)</a:t>
            </a:r>
          </a:p>
          <a:p>
            <a:endParaRPr lang="en-US" sz="4800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152400"/>
            <a:ext cx="77724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Storm structure</a:t>
            </a:r>
          </a:p>
          <a:p>
            <a:endParaRPr lang="en-US" sz="4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" y="1524000"/>
            <a:ext cx="2438400" cy="2196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044" y="1524000"/>
            <a:ext cx="2133600" cy="2196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44" y="1524000"/>
            <a:ext cx="2133600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244" y="1524000"/>
            <a:ext cx="2362200" cy="2209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152400"/>
            <a:ext cx="84582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10m Wind Speed (shaded), RMW (black curve), 50 </a:t>
            </a:r>
            <a:r>
              <a:rPr lang="en-US" sz="3200" dirty="0" err="1" smtClean="0"/>
              <a:t>Kt</a:t>
            </a:r>
            <a:r>
              <a:rPr lang="en-US" sz="3200" dirty="0" smtClean="0"/>
              <a:t> radius (blue curve), 34 </a:t>
            </a:r>
            <a:r>
              <a:rPr lang="en-US" sz="3200" dirty="0" err="1" smtClean="0"/>
              <a:t>Kt</a:t>
            </a:r>
            <a:r>
              <a:rPr lang="en-US" sz="3200" dirty="0" smtClean="0"/>
              <a:t> radius (green curve)</a:t>
            </a:r>
          </a:p>
          <a:p>
            <a:endParaRPr lang="en-US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91444" y="1143000"/>
            <a:ext cx="127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CTL  t=96h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672644" y="1143000"/>
            <a:ext cx="169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RRTMG  t=96h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30044" y="1143000"/>
            <a:ext cx="1518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GFS-</a:t>
            </a:r>
            <a:r>
              <a:rPr lang="el-GR" sz="2000" dirty="0" smtClean="0"/>
              <a:t>α</a:t>
            </a:r>
            <a:r>
              <a:rPr lang="en-US" sz="2000" dirty="0" smtClean="0"/>
              <a:t> t=96h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711244" y="1143000"/>
            <a:ext cx="215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Ferrier-</a:t>
            </a:r>
            <a:r>
              <a:rPr lang="en-US" sz="2000" dirty="0" err="1" smtClean="0"/>
              <a:t>Aligo</a:t>
            </a:r>
            <a:r>
              <a:rPr lang="en-US" sz="2000" dirty="0" smtClean="0"/>
              <a:t> t=96h</a:t>
            </a:r>
            <a:endParaRPr lang="en-US" sz="20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531566"/>
              </p:ext>
            </p:extLst>
          </p:nvPr>
        </p:nvGraphicFramePr>
        <p:xfrm>
          <a:off x="914400" y="4343400"/>
          <a:ext cx="76961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0175"/>
                <a:gridCol w="1514006"/>
                <a:gridCol w="1514006"/>
                <a:gridCol w="1514006"/>
                <a:gridCol w="1514006"/>
              </a:tblGrid>
              <a:tr h="6858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CTL</a:t>
                      </a:r>
                      <a:endParaRPr lang="en-US" baseline="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RRTMG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 speed dependent</a:t>
                      </a:r>
                      <a:r>
                        <a:rPr lang="en-US" baseline="0" dirty="0" smtClean="0"/>
                        <a:t> GFS </a:t>
                      </a:r>
                      <a:r>
                        <a:rPr lang="el-GR" dirty="0" smtClean="0"/>
                        <a:t>α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Ferrier </a:t>
                      </a:r>
                      <a:r>
                        <a:rPr lang="en-US" dirty="0" err="1" smtClean="0"/>
                        <a:t>Aligo</a:t>
                      </a:r>
                      <a:r>
                        <a:rPr lang="en-US" dirty="0" smtClean="0"/>
                        <a:t> (</a:t>
                      </a:r>
                      <a:r>
                        <a:rPr lang="en-US" b="1" dirty="0" smtClean="0"/>
                        <a:t>smallest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noFill/>
                  </a:tcPr>
                </a:tc>
              </a:tr>
              <a:tr h="68579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Storm size (RMW)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aseline="0" dirty="0" smtClean="0"/>
                        <a:t>50 km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aseline="0" dirty="0" smtClean="0"/>
                        <a:t>33 km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25 km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7488-E5C3-4573-8637-79DF05CEC9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528</Words>
  <Application>Microsoft Office PowerPoint</Application>
  <PresentationFormat>On-screen Show (4:3)</PresentationFormat>
  <Paragraphs>265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do: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L. Zhu</dc:creator>
  <cp:lastModifiedBy>Zhan Z. Zhang</cp:lastModifiedBy>
  <cp:revision>152</cp:revision>
  <dcterms:created xsi:type="dcterms:W3CDTF">2014-10-29T14:39:17Z</dcterms:created>
  <dcterms:modified xsi:type="dcterms:W3CDTF">2014-10-30T14:31:56Z</dcterms:modified>
</cp:coreProperties>
</file>