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3"/>
  </p:notesMasterIdLst>
  <p:sldIdLst>
    <p:sldId id="27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3" r:id="rId16"/>
    <p:sldId id="274" r:id="rId17"/>
    <p:sldId id="267" r:id="rId18"/>
    <p:sldId id="268" r:id="rId19"/>
    <p:sldId id="270" r:id="rId20"/>
    <p:sldId id="271" r:id="rId21"/>
    <p:sldId id="272" r:id="rId22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164" autoAdjust="0"/>
  </p:normalViewPr>
  <p:slideViewPr>
    <p:cSldViewPr snapToGrid="0">
      <p:cViewPr>
        <p:scale>
          <a:sx n="95" d="100"/>
          <a:sy n="95" d="100"/>
        </p:scale>
        <p:origin x="-468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y\Documents\Intensity_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y\Documents\Intensity_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Sample Size</c:v>
                </c:pt>
              </c:strCache>
            </c:strRef>
          </c:tx>
          <c:invertIfNegative val="0"/>
          <c:cat>
            <c:strRef>
              <c:f>Sheet1!$A$2:$A$50</c:f>
              <c:strCache>
                <c:ptCount val="49"/>
                <c:pt idx="0">
                  <c:v>2013/08l</c:v>
                </c:pt>
                <c:pt idx="1">
                  <c:v>2013/14l</c:v>
                </c:pt>
                <c:pt idx="2">
                  <c:v>2011/06l</c:v>
                </c:pt>
                <c:pt idx="3">
                  <c:v>2013/02l</c:v>
                </c:pt>
                <c:pt idx="4">
                  <c:v>2012/01l</c:v>
                </c:pt>
                <c:pt idx="5">
                  <c:v>2013/13l</c:v>
                </c:pt>
                <c:pt idx="6">
                  <c:v>2013/05l</c:v>
                </c:pt>
                <c:pt idx="7">
                  <c:v>2013/06l</c:v>
                </c:pt>
                <c:pt idx="8">
                  <c:v>2011/02l</c:v>
                </c:pt>
                <c:pt idx="9">
                  <c:v>2011/03l</c:v>
                </c:pt>
                <c:pt idx="10">
                  <c:v>2013/04l</c:v>
                </c:pt>
                <c:pt idx="11">
                  <c:v>2011/05l</c:v>
                </c:pt>
                <c:pt idx="12">
                  <c:v>2012/07l</c:v>
                </c:pt>
                <c:pt idx="13">
                  <c:v>2012/10l</c:v>
                </c:pt>
                <c:pt idx="14">
                  <c:v>2012/02l</c:v>
                </c:pt>
                <c:pt idx="15">
                  <c:v>2011/14l</c:v>
                </c:pt>
                <c:pt idx="16">
                  <c:v>2011/13l</c:v>
                </c:pt>
                <c:pt idx="17">
                  <c:v>2013/11l</c:v>
                </c:pt>
                <c:pt idx="18">
                  <c:v>2012/15l</c:v>
                </c:pt>
                <c:pt idx="19">
                  <c:v>2011/04l</c:v>
                </c:pt>
                <c:pt idx="20">
                  <c:v>2012/04l</c:v>
                </c:pt>
                <c:pt idx="21">
                  <c:v>2013/01l</c:v>
                </c:pt>
                <c:pt idx="22">
                  <c:v>2012/06l</c:v>
                </c:pt>
                <c:pt idx="23">
                  <c:v>2011/15l</c:v>
                </c:pt>
                <c:pt idx="24">
                  <c:v>2013/03l</c:v>
                </c:pt>
                <c:pt idx="25">
                  <c:v>2012/14l</c:v>
                </c:pt>
                <c:pt idx="26">
                  <c:v>2012/17l</c:v>
                </c:pt>
                <c:pt idx="27">
                  <c:v>2013/12l</c:v>
                </c:pt>
                <c:pt idx="28">
                  <c:v>2013/07l</c:v>
                </c:pt>
                <c:pt idx="29">
                  <c:v>2013/09l</c:v>
                </c:pt>
                <c:pt idx="30">
                  <c:v>2012/05l</c:v>
                </c:pt>
                <c:pt idx="31">
                  <c:v>2012/18l</c:v>
                </c:pt>
                <c:pt idx="32">
                  <c:v>2012/09l</c:v>
                </c:pt>
                <c:pt idx="33">
                  <c:v>2012/08l</c:v>
                </c:pt>
                <c:pt idx="34">
                  <c:v>2011/01l</c:v>
                </c:pt>
                <c:pt idx="35">
                  <c:v>2011/08l</c:v>
                </c:pt>
                <c:pt idx="36">
                  <c:v>2012/12l</c:v>
                </c:pt>
                <c:pt idx="37">
                  <c:v>2012/03l</c:v>
                </c:pt>
                <c:pt idx="38">
                  <c:v>2011/12l</c:v>
                </c:pt>
                <c:pt idx="39">
                  <c:v>2012/16l</c:v>
                </c:pt>
                <c:pt idx="40">
                  <c:v>2011/07l</c:v>
                </c:pt>
                <c:pt idx="41">
                  <c:v>2011/16l</c:v>
                </c:pt>
                <c:pt idx="42">
                  <c:v>2011/17l</c:v>
                </c:pt>
                <c:pt idx="43">
                  <c:v>2012/19l</c:v>
                </c:pt>
                <c:pt idx="44">
                  <c:v>2011/09l</c:v>
                </c:pt>
                <c:pt idx="45">
                  <c:v>2011/18l</c:v>
                </c:pt>
                <c:pt idx="46">
                  <c:v>2012/13l</c:v>
                </c:pt>
                <c:pt idx="47">
                  <c:v>2013/10l</c:v>
                </c:pt>
                <c:pt idx="48">
                  <c:v>2012/11l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0">
                  <c:v>1</c:v>
                </c:pt>
                <c:pt idx="1">
                  <c:v>14</c:v>
                </c:pt>
                <c:pt idx="2">
                  <c:v>6</c:v>
                </c:pt>
                <c:pt idx="3">
                  <c:v>5</c:v>
                </c:pt>
                <c:pt idx="4">
                  <c:v>10</c:v>
                </c:pt>
                <c:pt idx="5">
                  <c:v>13</c:v>
                </c:pt>
                <c:pt idx="6">
                  <c:v>13</c:v>
                </c:pt>
                <c:pt idx="7">
                  <c:v>1</c:v>
                </c:pt>
                <c:pt idx="8">
                  <c:v>15</c:v>
                </c:pt>
                <c:pt idx="9">
                  <c:v>3</c:v>
                </c:pt>
                <c:pt idx="10">
                  <c:v>23</c:v>
                </c:pt>
                <c:pt idx="11">
                  <c:v>11</c:v>
                </c:pt>
                <c:pt idx="12">
                  <c:v>17</c:v>
                </c:pt>
                <c:pt idx="13">
                  <c:v>9</c:v>
                </c:pt>
                <c:pt idx="14">
                  <c:v>29</c:v>
                </c:pt>
                <c:pt idx="15">
                  <c:v>32</c:v>
                </c:pt>
                <c:pt idx="16">
                  <c:v>13</c:v>
                </c:pt>
                <c:pt idx="17">
                  <c:v>14</c:v>
                </c:pt>
                <c:pt idx="18">
                  <c:v>12</c:v>
                </c:pt>
                <c:pt idx="19">
                  <c:v>3</c:v>
                </c:pt>
                <c:pt idx="20">
                  <c:v>16</c:v>
                </c:pt>
                <c:pt idx="21">
                  <c:v>9</c:v>
                </c:pt>
                <c:pt idx="22">
                  <c:v>12</c:v>
                </c:pt>
                <c:pt idx="23">
                  <c:v>10</c:v>
                </c:pt>
                <c:pt idx="24">
                  <c:v>13</c:v>
                </c:pt>
                <c:pt idx="25">
                  <c:v>89</c:v>
                </c:pt>
                <c:pt idx="26">
                  <c:v>28</c:v>
                </c:pt>
                <c:pt idx="27">
                  <c:v>19</c:v>
                </c:pt>
                <c:pt idx="28">
                  <c:v>43</c:v>
                </c:pt>
                <c:pt idx="29">
                  <c:v>42</c:v>
                </c:pt>
                <c:pt idx="30">
                  <c:v>32</c:v>
                </c:pt>
                <c:pt idx="31">
                  <c:v>33</c:v>
                </c:pt>
                <c:pt idx="32">
                  <c:v>48</c:v>
                </c:pt>
                <c:pt idx="33">
                  <c:v>20</c:v>
                </c:pt>
                <c:pt idx="34">
                  <c:v>2</c:v>
                </c:pt>
                <c:pt idx="35">
                  <c:v>6</c:v>
                </c:pt>
                <c:pt idx="36">
                  <c:v>47</c:v>
                </c:pt>
                <c:pt idx="37">
                  <c:v>18</c:v>
                </c:pt>
                <c:pt idx="38">
                  <c:v>49</c:v>
                </c:pt>
                <c:pt idx="39">
                  <c:v>3</c:v>
                </c:pt>
                <c:pt idx="40">
                  <c:v>8</c:v>
                </c:pt>
                <c:pt idx="41">
                  <c:v>47</c:v>
                </c:pt>
                <c:pt idx="42">
                  <c:v>52</c:v>
                </c:pt>
                <c:pt idx="43">
                  <c:v>13</c:v>
                </c:pt>
                <c:pt idx="44">
                  <c:v>30</c:v>
                </c:pt>
                <c:pt idx="45">
                  <c:v>15</c:v>
                </c:pt>
                <c:pt idx="46">
                  <c:v>31</c:v>
                </c:pt>
                <c:pt idx="47">
                  <c:v>17</c:v>
                </c:pt>
                <c:pt idx="48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086080"/>
        <c:axId val="95087616"/>
        <c:axId val="0"/>
      </c:bar3DChart>
      <c:catAx>
        <c:axId val="95086080"/>
        <c:scaling>
          <c:orientation val="minMax"/>
        </c:scaling>
        <c:delete val="1"/>
        <c:axPos val="b"/>
        <c:majorTickMark val="none"/>
        <c:minorTickMark val="none"/>
        <c:tickLblPos val="none"/>
        <c:crossAx val="95087616"/>
        <c:crosses val="autoZero"/>
        <c:auto val="1"/>
        <c:lblAlgn val="ctr"/>
        <c:lblOffset val="100"/>
        <c:tickLblSkip val="1"/>
        <c:noMultiLvlLbl val="0"/>
      </c:catAx>
      <c:valAx>
        <c:axId val="95087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086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Intensity Errors (kts)</c:v>
                </c:pt>
              </c:strCache>
            </c:strRef>
          </c:tx>
          <c:invertIfNegative val="0"/>
          <c:cat>
            <c:strRef>
              <c:f>Sheet1!$A$2:$A$50</c:f>
              <c:strCache>
                <c:ptCount val="49"/>
                <c:pt idx="0">
                  <c:v>2013/08l</c:v>
                </c:pt>
                <c:pt idx="1">
                  <c:v>2013/14l</c:v>
                </c:pt>
                <c:pt idx="2">
                  <c:v>2011/06l</c:v>
                </c:pt>
                <c:pt idx="3">
                  <c:v>2013/02l</c:v>
                </c:pt>
                <c:pt idx="4">
                  <c:v>2012/01l</c:v>
                </c:pt>
                <c:pt idx="5">
                  <c:v>2013/13l</c:v>
                </c:pt>
                <c:pt idx="6">
                  <c:v>2013/05l</c:v>
                </c:pt>
                <c:pt idx="7">
                  <c:v>2013/06l</c:v>
                </c:pt>
                <c:pt idx="8">
                  <c:v>2011/02l</c:v>
                </c:pt>
                <c:pt idx="9">
                  <c:v>2011/03l</c:v>
                </c:pt>
                <c:pt idx="10">
                  <c:v>2013/04l</c:v>
                </c:pt>
                <c:pt idx="11">
                  <c:v>2011/05l</c:v>
                </c:pt>
                <c:pt idx="12">
                  <c:v>2012/07l</c:v>
                </c:pt>
                <c:pt idx="13">
                  <c:v>2012/10l</c:v>
                </c:pt>
                <c:pt idx="14">
                  <c:v>2012/02l</c:v>
                </c:pt>
                <c:pt idx="15">
                  <c:v>2011/14l</c:v>
                </c:pt>
                <c:pt idx="16">
                  <c:v>2011/13l</c:v>
                </c:pt>
                <c:pt idx="17">
                  <c:v>2013/11l</c:v>
                </c:pt>
                <c:pt idx="18">
                  <c:v>2012/15l</c:v>
                </c:pt>
                <c:pt idx="19">
                  <c:v>2011/04l</c:v>
                </c:pt>
                <c:pt idx="20">
                  <c:v>2012/04l</c:v>
                </c:pt>
                <c:pt idx="21">
                  <c:v>2013/01l</c:v>
                </c:pt>
                <c:pt idx="22">
                  <c:v>2012/06l</c:v>
                </c:pt>
                <c:pt idx="23">
                  <c:v>2011/15l</c:v>
                </c:pt>
                <c:pt idx="24">
                  <c:v>2013/03l</c:v>
                </c:pt>
                <c:pt idx="25">
                  <c:v>2012/14l</c:v>
                </c:pt>
                <c:pt idx="26">
                  <c:v>2012/17l</c:v>
                </c:pt>
                <c:pt idx="27">
                  <c:v>2013/12l</c:v>
                </c:pt>
                <c:pt idx="28">
                  <c:v>2013/07l</c:v>
                </c:pt>
                <c:pt idx="29">
                  <c:v>2013/09l</c:v>
                </c:pt>
                <c:pt idx="30">
                  <c:v>2012/05l</c:v>
                </c:pt>
                <c:pt idx="31">
                  <c:v>2012/18l</c:v>
                </c:pt>
                <c:pt idx="32">
                  <c:v>2012/09l</c:v>
                </c:pt>
                <c:pt idx="33">
                  <c:v>2012/08l</c:v>
                </c:pt>
                <c:pt idx="34">
                  <c:v>2011/01l</c:v>
                </c:pt>
                <c:pt idx="35">
                  <c:v>2011/08l</c:v>
                </c:pt>
                <c:pt idx="36">
                  <c:v>2012/12l</c:v>
                </c:pt>
                <c:pt idx="37">
                  <c:v>2012/03l</c:v>
                </c:pt>
                <c:pt idx="38">
                  <c:v>2011/12l</c:v>
                </c:pt>
                <c:pt idx="39">
                  <c:v>2012/16l</c:v>
                </c:pt>
                <c:pt idx="40">
                  <c:v>2011/07l</c:v>
                </c:pt>
                <c:pt idx="41">
                  <c:v>2011/16l</c:v>
                </c:pt>
                <c:pt idx="42">
                  <c:v>2011/17l</c:v>
                </c:pt>
                <c:pt idx="43">
                  <c:v>2012/19l</c:v>
                </c:pt>
                <c:pt idx="44">
                  <c:v>2011/09l</c:v>
                </c:pt>
                <c:pt idx="45">
                  <c:v>2011/18l</c:v>
                </c:pt>
                <c:pt idx="46">
                  <c:v>2012/13l</c:v>
                </c:pt>
                <c:pt idx="47">
                  <c:v>2013/10l</c:v>
                </c:pt>
                <c:pt idx="48">
                  <c:v>2012/11l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0">
                  <c:v>3</c:v>
                </c:pt>
                <c:pt idx="1">
                  <c:v>3.5</c:v>
                </c:pt>
                <c:pt idx="2">
                  <c:v>3.8333300000000001</c:v>
                </c:pt>
                <c:pt idx="3">
                  <c:v>4.2</c:v>
                </c:pt>
                <c:pt idx="4">
                  <c:v>4.4000000000000004</c:v>
                </c:pt>
                <c:pt idx="5">
                  <c:v>4.6153799999999983</c:v>
                </c:pt>
                <c:pt idx="6">
                  <c:v>5</c:v>
                </c:pt>
                <c:pt idx="7">
                  <c:v>5</c:v>
                </c:pt>
                <c:pt idx="8">
                  <c:v>5.1333299999999999</c:v>
                </c:pt>
                <c:pt idx="9">
                  <c:v>5.3333300000000001</c:v>
                </c:pt>
                <c:pt idx="10">
                  <c:v>5.3913000000000002</c:v>
                </c:pt>
                <c:pt idx="11">
                  <c:v>5.7272699999999999</c:v>
                </c:pt>
                <c:pt idx="12">
                  <c:v>5.8823499999999997</c:v>
                </c:pt>
                <c:pt idx="13">
                  <c:v>5.88889</c:v>
                </c:pt>
                <c:pt idx="14">
                  <c:v>6.1379299999999981</c:v>
                </c:pt>
                <c:pt idx="15">
                  <c:v>6.15625</c:v>
                </c:pt>
                <c:pt idx="16">
                  <c:v>6.2307700000000015</c:v>
                </c:pt>
                <c:pt idx="17">
                  <c:v>6.5714300000000003</c:v>
                </c:pt>
                <c:pt idx="18">
                  <c:v>6.8333300000000001</c:v>
                </c:pt>
                <c:pt idx="19">
                  <c:v>7</c:v>
                </c:pt>
                <c:pt idx="20">
                  <c:v>7.1874999999999982</c:v>
                </c:pt>
                <c:pt idx="21">
                  <c:v>7.3333300000000001</c:v>
                </c:pt>
                <c:pt idx="22">
                  <c:v>7.75</c:v>
                </c:pt>
                <c:pt idx="23">
                  <c:v>7.8</c:v>
                </c:pt>
                <c:pt idx="24">
                  <c:v>7.8461499999999997</c:v>
                </c:pt>
                <c:pt idx="25">
                  <c:v>7.8988799999999983</c:v>
                </c:pt>
                <c:pt idx="26">
                  <c:v>8.1071400000000011</c:v>
                </c:pt>
                <c:pt idx="27">
                  <c:v>8.2631600000000009</c:v>
                </c:pt>
                <c:pt idx="28">
                  <c:v>8.7907000000000011</c:v>
                </c:pt>
                <c:pt idx="29">
                  <c:v>9.4523800000000033</c:v>
                </c:pt>
                <c:pt idx="30">
                  <c:v>9.5</c:v>
                </c:pt>
                <c:pt idx="31">
                  <c:v>9.6060600000000012</c:v>
                </c:pt>
                <c:pt idx="32">
                  <c:v>9.625</c:v>
                </c:pt>
                <c:pt idx="33">
                  <c:v>9.65</c:v>
                </c:pt>
                <c:pt idx="34">
                  <c:v>10</c:v>
                </c:pt>
                <c:pt idx="35">
                  <c:v>10</c:v>
                </c:pt>
                <c:pt idx="36">
                  <c:v>10.4681</c:v>
                </c:pt>
                <c:pt idx="37">
                  <c:v>11.1111</c:v>
                </c:pt>
                <c:pt idx="38">
                  <c:v>11.5306</c:v>
                </c:pt>
                <c:pt idx="39">
                  <c:v>12.333300000000001</c:v>
                </c:pt>
                <c:pt idx="40">
                  <c:v>12.5</c:v>
                </c:pt>
                <c:pt idx="41">
                  <c:v>13.617000000000001</c:v>
                </c:pt>
                <c:pt idx="42">
                  <c:v>13.9231</c:v>
                </c:pt>
                <c:pt idx="43">
                  <c:v>14.0769</c:v>
                </c:pt>
                <c:pt idx="44">
                  <c:v>14.466700000000005</c:v>
                </c:pt>
                <c:pt idx="45">
                  <c:v>16.533300000000001</c:v>
                </c:pt>
                <c:pt idx="46">
                  <c:v>16.58059999999999</c:v>
                </c:pt>
                <c:pt idx="47">
                  <c:v>19.058800000000005</c:v>
                </c:pt>
                <c:pt idx="48">
                  <c:v>23.8462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095424"/>
        <c:axId val="95113600"/>
        <c:axId val="0"/>
      </c:bar3DChart>
      <c:catAx>
        <c:axId val="95095424"/>
        <c:scaling>
          <c:orientation val="minMax"/>
        </c:scaling>
        <c:delete val="0"/>
        <c:axPos val="b"/>
        <c:majorTickMark val="out"/>
        <c:minorTickMark val="none"/>
        <c:tickLblPos val="nextTo"/>
        <c:crossAx val="95113600"/>
        <c:crosses val="autoZero"/>
        <c:auto val="1"/>
        <c:lblAlgn val="ctr"/>
        <c:lblOffset val="100"/>
        <c:tickLblSkip val="1"/>
        <c:noMultiLvlLbl val="0"/>
      </c:catAx>
      <c:valAx>
        <c:axId val="95113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095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Sheet1!$A$1:$A$45</c:f>
              <c:strCache>
                <c:ptCount val="45"/>
                <c:pt idx="0">
                  <c:v>2012/01e</c:v>
                </c:pt>
                <c:pt idx="1">
                  <c:v>2012/10e</c:v>
                </c:pt>
                <c:pt idx="2">
                  <c:v>2012/12e</c:v>
                </c:pt>
                <c:pt idx="3">
                  <c:v>2013/16e</c:v>
                </c:pt>
                <c:pt idx="4">
                  <c:v>2013/11e</c:v>
                </c:pt>
                <c:pt idx="5">
                  <c:v>2013/10e</c:v>
                </c:pt>
                <c:pt idx="6">
                  <c:v>2011/06e</c:v>
                </c:pt>
                <c:pt idx="7">
                  <c:v>2012/08e</c:v>
                </c:pt>
                <c:pt idx="8">
                  <c:v>2012/17e</c:v>
                </c:pt>
                <c:pt idx="9">
                  <c:v>2012/07e</c:v>
                </c:pt>
                <c:pt idx="10">
                  <c:v>2013/15e</c:v>
                </c:pt>
                <c:pt idx="11">
                  <c:v>2012/11e</c:v>
                </c:pt>
                <c:pt idx="12">
                  <c:v>2012/14e</c:v>
                </c:pt>
                <c:pt idx="13">
                  <c:v>2012/15e</c:v>
                </c:pt>
                <c:pt idx="14">
                  <c:v>2012/09e</c:v>
                </c:pt>
                <c:pt idx="15">
                  <c:v>2013/14e</c:v>
                </c:pt>
                <c:pt idx="16">
                  <c:v>2013/09e</c:v>
                </c:pt>
                <c:pt idx="17">
                  <c:v>2011/07e</c:v>
                </c:pt>
                <c:pt idx="18">
                  <c:v>2011/11e</c:v>
                </c:pt>
                <c:pt idx="19">
                  <c:v>2013/07e</c:v>
                </c:pt>
                <c:pt idx="20">
                  <c:v>2012/03e</c:v>
                </c:pt>
                <c:pt idx="21">
                  <c:v>2013/18e</c:v>
                </c:pt>
                <c:pt idx="22">
                  <c:v>2012/13e</c:v>
                </c:pt>
                <c:pt idx="23">
                  <c:v>2013/08e</c:v>
                </c:pt>
                <c:pt idx="24">
                  <c:v>2013/04e</c:v>
                </c:pt>
                <c:pt idx="25">
                  <c:v>2013/12e</c:v>
                </c:pt>
                <c:pt idx="26">
                  <c:v>2012/04e</c:v>
                </c:pt>
                <c:pt idx="27">
                  <c:v>2013/02e</c:v>
                </c:pt>
                <c:pt idx="28">
                  <c:v>2013/05e</c:v>
                </c:pt>
                <c:pt idx="29">
                  <c:v>2011/03e</c:v>
                </c:pt>
                <c:pt idx="30">
                  <c:v>2013/06e</c:v>
                </c:pt>
                <c:pt idx="31">
                  <c:v>2012/06e</c:v>
                </c:pt>
                <c:pt idx="32">
                  <c:v>2011/10e</c:v>
                </c:pt>
                <c:pt idx="33">
                  <c:v>2011/04e</c:v>
                </c:pt>
                <c:pt idx="34">
                  <c:v>2012/16e</c:v>
                </c:pt>
                <c:pt idx="35">
                  <c:v>2011/02e</c:v>
                </c:pt>
                <c:pt idx="36">
                  <c:v>2012/05e</c:v>
                </c:pt>
                <c:pt idx="37">
                  <c:v>2013/03e</c:v>
                </c:pt>
                <c:pt idx="38">
                  <c:v>2012/02e</c:v>
                </c:pt>
                <c:pt idx="39">
                  <c:v>2011/05e</c:v>
                </c:pt>
                <c:pt idx="40">
                  <c:v>2013/17e</c:v>
                </c:pt>
                <c:pt idx="41">
                  <c:v>2013/13e</c:v>
                </c:pt>
                <c:pt idx="42">
                  <c:v>2011/09e</c:v>
                </c:pt>
                <c:pt idx="43">
                  <c:v>2011/01e</c:v>
                </c:pt>
                <c:pt idx="44">
                  <c:v>2013/01e</c:v>
                </c:pt>
              </c:strCache>
            </c:strRef>
          </c:cat>
          <c:val>
            <c:numRef>
              <c:f>Sheet1!$B$1:$B$45</c:f>
              <c:numCache>
                <c:formatCode>General</c:formatCode>
                <c:ptCount val="45"/>
                <c:pt idx="0">
                  <c:v>4.1578899999999992</c:v>
                </c:pt>
                <c:pt idx="1">
                  <c:v>5.1666699999999999</c:v>
                </c:pt>
                <c:pt idx="2">
                  <c:v>5.7368399999999999</c:v>
                </c:pt>
                <c:pt idx="3">
                  <c:v>5.88889</c:v>
                </c:pt>
                <c:pt idx="4">
                  <c:v>6.6</c:v>
                </c:pt>
                <c:pt idx="5">
                  <c:v>6.6666699999999999</c:v>
                </c:pt>
                <c:pt idx="6">
                  <c:v>6.75</c:v>
                </c:pt>
                <c:pt idx="7">
                  <c:v>7.4814800000000004</c:v>
                </c:pt>
                <c:pt idx="8">
                  <c:v>7.5</c:v>
                </c:pt>
                <c:pt idx="9">
                  <c:v>8.2000000000000011</c:v>
                </c:pt>
                <c:pt idx="10">
                  <c:v>8.38889</c:v>
                </c:pt>
                <c:pt idx="11">
                  <c:v>8.9473699999999994</c:v>
                </c:pt>
                <c:pt idx="12">
                  <c:v>9.25</c:v>
                </c:pt>
                <c:pt idx="13">
                  <c:v>9.3333300000000001</c:v>
                </c:pt>
                <c:pt idx="14">
                  <c:v>10.0938</c:v>
                </c:pt>
                <c:pt idx="15">
                  <c:v>11.062500000000002</c:v>
                </c:pt>
                <c:pt idx="16">
                  <c:v>11.2</c:v>
                </c:pt>
                <c:pt idx="17">
                  <c:v>11.555600000000002</c:v>
                </c:pt>
                <c:pt idx="18">
                  <c:v>11.571400000000002</c:v>
                </c:pt>
                <c:pt idx="19">
                  <c:v>11.774199999999999</c:v>
                </c:pt>
                <c:pt idx="20">
                  <c:v>12</c:v>
                </c:pt>
                <c:pt idx="21">
                  <c:v>12</c:v>
                </c:pt>
                <c:pt idx="22">
                  <c:v>12.7667</c:v>
                </c:pt>
                <c:pt idx="23">
                  <c:v>12.902400000000002</c:v>
                </c:pt>
                <c:pt idx="24">
                  <c:v>13.142900000000001</c:v>
                </c:pt>
                <c:pt idx="25">
                  <c:v>13.142900000000001</c:v>
                </c:pt>
                <c:pt idx="26">
                  <c:v>13.763200000000001</c:v>
                </c:pt>
                <c:pt idx="27">
                  <c:v>13.777800000000001</c:v>
                </c:pt>
                <c:pt idx="28">
                  <c:v>14.2</c:v>
                </c:pt>
                <c:pt idx="29">
                  <c:v>14.2727</c:v>
                </c:pt>
                <c:pt idx="30">
                  <c:v>14.2857</c:v>
                </c:pt>
                <c:pt idx="31">
                  <c:v>14.575800000000003</c:v>
                </c:pt>
                <c:pt idx="32">
                  <c:v>14.8947</c:v>
                </c:pt>
                <c:pt idx="33">
                  <c:v>14.913</c:v>
                </c:pt>
                <c:pt idx="34">
                  <c:v>15.0769</c:v>
                </c:pt>
                <c:pt idx="35">
                  <c:v>15.333300000000001</c:v>
                </c:pt>
                <c:pt idx="36">
                  <c:v>15.7895</c:v>
                </c:pt>
                <c:pt idx="37">
                  <c:v>15.8947</c:v>
                </c:pt>
                <c:pt idx="38">
                  <c:v>16.25</c:v>
                </c:pt>
                <c:pt idx="39">
                  <c:v>17.12</c:v>
                </c:pt>
                <c:pt idx="40">
                  <c:v>17.2973</c:v>
                </c:pt>
                <c:pt idx="41">
                  <c:v>18.642900000000001</c:v>
                </c:pt>
                <c:pt idx="42">
                  <c:v>19.256399999999996</c:v>
                </c:pt>
                <c:pt idx="43">
                  <c:v>20.578900000000001</c:v>
                </c:pt>
                <c:pt idx="44">
                  <c:v>27.333300000000001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165056"/>
        <c:axId val="95170944"/>
        <c:axId val="0"/>
      </c:bar3DChart>
      <c:catAx>
        <c:axId val="95165056"/>
        <c:scaling>
          <c:orientation val="minMax"/>
        </c:scaling>
        <c:delete val="0"/>
        <c:axPos val="b"/>
        <c:majorTickMark val="out"/>
        <c:minorTickMark val="none"/>
        <c:tickLblPos val="nextTo"/>
        <c:crossAx val="95170944"/>
        <c:crosses val="autoZero"/>
        <c:auto val="1"/>
        <c:lblAlgn val="ctr"/>
        <c:lblOffset val="100"/>
        <c:tickLblSkip val="1"/>
        <c:noMultiLvlLbl val="0"/>
      </c:catAx>
      <c:valAx>
        <c:axId val="95170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165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Sheet1!$A$1:$A$45</c:f>
              <c:strCache>
                <c:ptCount val="45"/>
                <c:pt idx="0">
                  <c:v>2012/01e</c:v>
                </c:pt>
                <c:pt idx="1">
                  <c:v>2012/10e</c:v>
                </c:pt>
                <c:pt idx="2">
                  <c:v>2012/12e</c:v>
                </c:pt>
                <c:pt idx="3">
                  <c:v>2013/16e</c:v>
                </c:pt>
                <c:pt idx="4">
                  <c:v>2013/11e</c:v>
                </c:pt>
                <c:pt idx="5">
                  <c:v>2013/10e</c:v>
                </c:pt>
                <c:pt idx="6">
                  <c:v>2011/06e</c:v>
                </c:pt>
                <c:pt idx="7">
                  <c:v>2012/08e</c:v>
                </c:pt>
                <c:pt idx="8">
                  <c:v>2012/17e</c:v>
                </c:pt>
                <c:pt idx="9">
                  <c:v>2012/07e</c:v>
                </c:pt>
                <c:pt idx="10">
                  <c:v>2013/15e</c:v>
                </c:pt>
                <c:pt idx="11">
                  <c:v>2012/11e</c:v>
                </c:pt>
                <c:pt idx="12">
                  <c:v>2012/14e</c:v>
                </c:pt>
                <c:pt idx="13">
                  <c:v>2012/15e</c:v>
                </c:pt>
                <c:pt idx="14">
                  <c:v>2012/09e</c:v>
                </c:pt>
                <c:pt idx="15">
                  <c:v>2013/14e</c:v>
                </c:pt>
                <c:pt idx="16">
                  <c:v>2013/09e</c:v>
                </c:pt>
                <c:pt idx="17">
                  <c:v>2011/07e</c:v>
                </c:pt>
                <c:pt idx="18">
                  <c:v>2011/11e</c:v>
                </c:pt>
                <c:pt idx="19">
                  <c:v>2013/07e</c:v>
                </c:pt>
                <c:pt idx="20">
                  <c:v>2012/03e</c:v>
                </c:pt>
                <c:pt idx="21">
                  <c:v>2013/18e</c:v>
                </c:pt>
                <c:pt idx="22">
                  <c:v>2012/13e</c:v>
                </c:pt>
                <c:pt idx="23">
                  <c:v>2013/08e</c:v>
                </c:pt>
                <c:pt idx="24">
                  <c:v>2013/04e</c:v>
                </c:pt>
                <c:pt idx="25">
                  <c:v>2013/12e</c:v>
                </c:pt>
                <c:pt idx="26">
                  <c:v>2012/04e</c:v>
                </c:pt>
                <c:pt idx="27">
                  <c:v>2013/02e</c:v>
                </c:pt>
                <c:pt idx="28">
                  <c:v>2013/05e</c:v>
                </c:pt>
                <c:pt idx="29">
                  <c:v>2011/03e</c:v>
                </c:pt>
                <c:pt idx="30">
                  <c:v>2013/06e</c:v>
                </c:pt>
                <c:pt idx="31">
                  <c:v>2012/06e</c:v>
                </c:pt>
                <c:pt idx="32">
                  <c:v>2011/10e</c:v>
                </c:pt>
                <c:pt idx="33">
                  <c:v>2011/04e</c:v>
                </c:pt>
                <c:pt idx="34">
                  <c:v>2012/16e</c:v>
                </c:pt>
                <c:pt idx="35">
                  <c:v>2011/02e</c:v>
                </c:pt>
                <c:pt idx="36">
                  <c:v>2012/05e</c:v>
                </c:pt>
                <c:pt idx="37">
                  <c:v>2013/03e</c:v>
                </c:pt>
                <c:pt idx="38">
                  <c:v>2012/02e</c:v>
                </c:pt>
                <c:pt idx="39">
                  <c:v>2011/05e</c:v>
                </c:pt>
                <c:pt idx="40">
                  <c:v>2013/17e</c:v>
                </c:pt>
                <c:pt idx="41">
                  <c:v>2013/13e</c:v>
                </c:pt>
                <c:pt idx="42">
                  <c:v>2011/09e</c:v>
                </c:pt>
                <c:pt idx="43">
                  <c:v>2011/01e</c:v>
                </c:pt>
                <c:pt idx="44">
                  <c:v>2013/01e</c:v>
                </c:pt>
              </c:strCache>
            </c:strRef>
          </c:cat>
          <c:val>
            <c:numRef>
              <c:f>Sheet1!$C$1:$C$45</c:f>
              <c:numCache>
                <c:formatCode>General</c:formatCode>
                <c:ptCount val="45"/>
                <c:pt idx="0">
                  <c:v>19</c:v>
                </c:pt>
                <c:pt idx="1">
                  <c:v>12</c:v>
                </c:pt>
                <c:pt idx="2">
                  <c:v>19</c:v>
                </c:pt>
                <c:pt idx="3">
                  <c:v>9</c:v>
                </c:pt>
                <c:pt idx="4">
                  <c:v>5</c:v>
                </c:pt>
                <c:pt idx="5">
                  <c:v>3</c:v>
                </c:pt>
                <c:pt idx="6">
                  <c:v>16</c:v>
                </c:pt>
                <c:pt idx="7">
                  <c:v>27</c:v>
                </c:pt>
                <c:pt idx="8">
                  <c:v>22</c:v>
                </c:pt>
                <c:pt idx="9">
                  <c:v>25</c:v>
                </c:pt>
                <c:pt idx="10">
                  <c:v>18</c:v>
                </c:pt>
                <c:pt idx="11">
                  <c:v>19</c:v>
                </c:pt>
                <c:pt idx="12">
                  <c:v>4</c:v>
                </c:pt>
                <c:pt idx="13">
                  <c:v>12</c:v>
                </c:pt>
                <c:pt idx="14">
                  <c:v>32</c:v>
                </c:pt>
                <c:pt idx="15">
                  <c:v>16</c:v>
                </c:pt>
                <c:pt idx="16">
                  <c:v>10</c:v>
                </c:pt>
                <c:pt idx="17">
                  <c:v>18</c:v>
                </c:pt>
                <c:pt idx="18">
                  <c:v>42</c:v>
                </c:pt>
                <c:pt idx="19">
                  <c:v>31</c:v>
                </c:pt>
                <c:pt idx="20">
                  <c:v>11</c:v>
                </c:pt>
                <c:pt idx="21">
                  <c:v>11</c:v>
                </c:pt>
                <c:pt idx="22">
                  <c:v>30</c:v>
                </c:pt>
                <c:pt idx="23">
                  <c:v>41</c:v>
                </c:pt>
                <c:pt idx="24">
                  <c:v>28</c:v>
                </c:pt>
                <c:pt idx="25">
                  <c:v>14</c:v>
                </c:pt>
                <c:pt idx="26">
                  <c:v>38</c:v>
                </c:pt>
                <c:pt idx="27">
                  <c:v>9</c:v>
                </c:pt>
                <c:pt idx="28">
                  <c:v>20</c:v>
                </c:pt>
                <c:pt idx="29">
                  <c:v>11</c:v>
                </c:pt>
                <c:pt idx="30">
                  <c:v>21</c:v>
                </c:pt>
                <c:pt idx="31">
                  <c:v>33</c:v>
                </c:pt>
                <c:pt idx="32">
                  <c:v>19</c:v>
                </c:pt>
                <c:pt idx="33">
                  <c:v>23</c:v>
                </c:pt>
                <c:pt idx="34">
                  <c:v>13</c:v>
                </c:pt>
                <c:pt idx="35">
                  <c:v>3</c:v>
                </c:pt>
                <c:pt idx="36">
                  <c:v>38</c:v>
                </c:pt>
                <c:pt idx="37">
                  <c:v>19</c:v>
                </c:pt>
                <c:pt idx="38">
                  <c:v>20</c:v>
                </c:pt>
                <c:pt idx="39">
                  <c:v>25</c:v>
                </c:pt>
                <c:pt idx="40">
                  <c:v>37</c:v>
                </c:pt>
                <c:pt idx="41">
                  <c:v>14</c:v>
                </c:pt>
                <c:pt idx="42">
                  <c:v>39</c:v>
                </c:pt>
                <c:pt idx="43">
                  <c:v>19</c:v>
                </c:pt>
                <c:pt idx="4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183232"/>
        <c:axId val="95184768"/>
        <c:axId val="0"/>
      </c:bar3DChart>
      <c:catAx>
        <c:axId val="95183232"/>
        <c:scaling>
          <c:orientation val="minMax"/>
        </c:scaling>
        <c:delete val="1"/>
        <c:axPos val="b"/>
        <c:majorTickMark val="out"/>
        <c:minorTickMark val="none"/>
        <c:tickLblPos val="none"/>
        <c:crossAx val="95184768"/>
        <c:crosses val="autoZero"/>
        <c:auto val="1"/>
        <c:lblAlgn val="ctr"/>
        <c:lblOffset val="100"/>
        <c:tickLblSkip val="1"/>
        <c:noMultiLvlLbl val="0"/>
      </c:catAx>
      <c:valAx>
        <c:axId val="9518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183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B1F20-B14B-4406-883C-2AD38F44BEB7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CC17D-C5D1-446B-B2FD-CD8CCB271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9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31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32623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53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72005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413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10" indent="-285744" defTabSz="9413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40" indent="-228595" defTabSz="9413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06" indent="-228595" defTabSz="9413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6884" indent="-228595" defTabSz="9413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4075" indent="-228595" defTabSz="941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66" indent="-228595" defTabSz="941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8456" indent="-228595" defTabSz="941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5648" indent="-228595" defTabSz="941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7225DE4-141E-4435-B5D6-56C8C45572D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17</a:t>
            </a:fld>
            <a:endParaRPr lang="en-US" alt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3738"/>
            <a:ext cx="4656138" cy="3490912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937" y="4422459"/>
            <a:ext cx="5615229" cy="4193546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7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4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8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4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1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0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5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1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1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32174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vn-dtc-hwrf.cgd.ucar.edu/branches/py2k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99" y="1266092"/>
            <a:ext cx="8691824" cy="317527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2015 HWRF Implementation Plan 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3600" dirty="0" smtClean="0"/>
              <a:t>Presented by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Zhan Zhang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05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760" y="0"/>
            <a:ext cx="7886700" cy="1325563"/>
          </a:xfrm>
        </p:spPr>
        <p:txBody>
          <a:bodyPr/>
          <a:lstStyle/>
          <a:p>
            <a:r>
              <a:rPr lang="en-US" b="1" dirty="0" smtClean="0"/>
              <a:t>Outlier Analysis: ATL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6" y="936090"/>
            <a:ext cx="6704283" cy="518058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565425">
            <a:off x="6190535" y="2693145"/>
            <a:ext cx="1067818" cy="2882144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85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760" y="0"/>
            <a:ext cx="7886700" cy="1325563"/>
          </a:xfrm>
        </p:spPr>
        <p:txBody>
          <a:bodyPr/>
          <a:lstStyle/>
          <a:p>
            <a:r>
              <a:rPr lang="en-US" b="1" dirty="0" smtClean="0"/>
              <a:t>Outlier Analysis: EPAC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74" y="968519"/>
            <a:ext cx="7033846" cy="543524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565425">
            <a:off x="6447318" y="2571770"/>
            <a:ext cx="815505" cy="2803345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7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94060272"/>
              </p:ext>
            </p:extLst>
          </p:nvPr>
        </p:nvGraphicFramePr>
        <p:xfrm>
          <a:off x="-38100" y="5181600"/>
          <a:ext cx="92964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Intensity Error Analysis for H214 for 2011-2013 AL Storms</a:t>
            </a:r>
            <a:endParaRPr lang="en-US" sz="2400" b="1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554166148"/>
              </p:ext>
            </p:extLst>
          </p:nvPr>
        </p:nvGraphicFramePr>
        <p:xfrm>
          <a:off x="-76200" y="621841"/>
          <a:ext cx="9144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1219201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48h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467600" y="2667000"/>
            <a:ext cx="304800" cy="3886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00600" y="180397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2011,, 16L,17L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4" idx="2"/>
          </p:cNvCxnSpPr>
          <p:nvPr/>
        </p:nvCxnSpPr>
        <p:spPr>
          <a:xfrm flipH="1" flipV="1">
            <a:off x="5943600" y="2173308"/>
            <a:ext cx="1600200" cy="722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838200"/>
          <a:ext cx="9143999" cy="441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0" y="5410200"/>
          <a:ext cx="9144000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Intensity Error Analysis for H214 for 2011-2013 EP Storms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219201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48h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9211"/>
            <a:ext cx="7886700" cy="1325563"/>
          </a:xfrm>
        </p:spPr>
        <p:txBody>
          <a:bodyPr/>
          <a:lstStyle/>
          <a:p>
            <a:r>
              <a:rPr lang="en-US" b="1" dirty="0" smtClean="0"/>
              <a:t>Outlier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47" y="1176202"/>
            <a:ext cx="8560340" cy="52148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 smtClean="0"/>
              <a:t>Focus on storms with high magnitude of track and intensity errors:</a:t>
            </a:r>
          </a:p>
          <a:p>
            <a:pPr marL="0" indent="0">
              <a:buNone/>
            </a:pPr>
            <a:r>
              <a:rPr lang="en-US" sz="1800" dirty="0" smtClean="0"/>
              <a:t>(Use cumulative distribution of forecast errors)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calculate all intensity errors ( </a:t>
            </a:r>
            <a:r>
              <a:rPr lang="en-US" sz="1800" dirty="0" err="1" smtClean="0"/>
              <a:t>fcst-obs</a:t>
            </a:r>
            <a:r>
              <a:rPr lang="en-US" sz="1800" dirty="0" smtClean="0"/>
              <a:t> ) from H214 at different forecast hours;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rank the errors from weaker to stronger biases;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take 5% at both ends;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find storms that occur more than 5 times in weaker/stronger bias ends.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relate the intensity errors to geographical locations, relationship to track errors and size errors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Target physics/initialization/DA improvements for the outliers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Examples: 2011: Ophelia/Philippe; 2012: Isaac/Kirk/Michael; 2013: Gabrielle/Jerry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Repeat the procedure for low magnitude of track and intensity errors</a:t>
            </a:r>
          </a:p>
          <a:p>
            <a:pPr marL="0" indent="0">
              <a:buNone/>
            </a:pPr>
            <a:r>
              <a:rPr lang="en-US" b="1" dirty="0" smtClean="0"/>
              <a:t>Ensure substantial improvements to storms with high magnitude of errors</a:t>
            </a:r>
          </a:p>
          <a:p>
            <a:pPr marL="0" indent="0">
              <a:buNone/>
            </a:pPr>
            <a:r>
              <a:rPr lang="en-US" b="1" dirty="0" smtClean="0"/>
              <a:t>Retain the forecast performance for storms with low magnitude of errors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259273"/>
              </p:ext>
            </p:extLst>
          </p:nvPr>
        </p:nvGraphicFramePr>
        <p:xfrm>
          <a:off x="1063555" y="133486"/>
          <a:ext cx="4500665" cy="657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457"/>
                <a:gridCol w="611621"/>
                <a:gridCol w="528218"/>
                <a:gridCol w="1161462"/>
                <a:gridCol w="630155"/>
                <a:gridCol w="546752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Storm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Error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Storm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Error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2011092806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2012090406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13L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2011093000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2012090412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13L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2011092812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2012090418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13L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2011092818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2012090400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13L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2011092900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2012090318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13L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2011092918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2012090500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13L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2011092906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2012090506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13L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2011092912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2012090312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13L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2011100200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2012090406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13L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2011100300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2012081706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2011100218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2012082118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2011100306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2012082206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2011100118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2012081718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2011100418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2012082200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2011092806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2012081800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2012082218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2012081806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91772"/>
              </p:ext>
            </p:extLst>
          </p:nvPr>
        </p:nvGraphicFramePr>
        <p:xfrm>
          <a:off x="5557742" y="143215"/>
          <a:ext cx="2213705" cy="657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766"/>
                <a:gridCol w="626163"/>
                <a:gridCol w="540776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Storm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Error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2012083018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2012083100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2012083112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2012083106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2010092012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2013091218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2013091412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2013091306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2013091400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2013091406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2013091318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2013091300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2013090406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2013090206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2013090218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2013090506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2013090500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57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097909"/>
              </p:ext>
            </p:extLst>
          </p:nvPr>
        </p:nvGraphicFramePr>
        <p:xfrm>
          <a:off x="101885" y="676968"/>
          <a:ext cx="9010022" cy="5241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766"/>
                <a:gridCol w="1586456"/>
                <a:gridCol w="1125946"/>
                <a:gridCol w="1160054"/>
                <a:gridCol w="990600"/>
                <a:gridCol w="1219200"/>
                <a:gridCol w="1524000"/>
              </a:tblGrid>
              <a:tr h="74613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</a:rPr>
                        <a:t> </a:t>
                      </a:r>
                      <a:endParaRPr lang="en-US" sz="21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solidFill>
                            <a:srgbClr val="FF0000"/>
                          </a:solidFill>
                          <a:effectLst/>
                        </a:rPr>
                        <a:t>Model </a:t>
                      </a:r>
                      <a:r>
                        <a:rPr lang="en-US" sz="21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upgrades</a:t>
                      </a:r>
                      <a:endParaRPr lang="en-US" sz="21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5036" marR="55036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effectLst/>
                        </a:rPr>
                        <a:t>Physics </a:t>
                      </a:r>
                      <a:r>
                        <a:rPr lang="en-US" sz="2100" b="1" smtClean="0">
                          <a:solidFill>
                            <a:srgbClr val="FF0000"/>
                          </a:solidFill>
                          <a:effectLst/>
                        </a:rPr>
                        <a:t>and</a:t>
                      </a:r>
                      <a:r>
                        <a:rPr lang="en-US" sz="2100" b="1" baseline="0" smtClean="0">
                          <a:solidFill>
                            <a:srgbClr val="FF0000"/>
                          </a:solidFill>
                          <a:effectLst/>
                        </a:rPr>
                        <a:t> DA </a:t>
                      </a:r>
                      <a:r>
                        <a:rPr lang="en-US" sz="2100" b="1" smtClean="0">
                          <a:solidFill>
                            <a:srgbClr val="FF0000"/>
                          </a:solidFill>
                          <a:effectLst/>
                        </a:rPr>
                        <a:t>upgrades</a:t>
                      </a:r>
                      <a:endParaRPr lang="en-US" sz="2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solidFill>
                            <a:srgbClr val="FF0000"/>
                          </a:solidFill>
                          <a:effectLst/>
                        </a:rPr>
                        <a:t>Combined</a:t>
                      </a:r>
                      <a:endParaRPr lang="en-US" sz="21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5036" marR="55036" marT="0" marB="0" anchor="ctr"/>
                </a:tc>
              </a:tr>
              <a:tr h="9703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Baseline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(H150)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NOAH LSM (H151)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Upgraded Ferrier –</a:t>
                      </a:r>
                      <a:r>
                        <a:rPr lang="en-US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Aligo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(H152)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RRTMG (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H153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Assimilation*</a:t>
                      </a: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H215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</a:tr>
              <a:tr h="1604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1.Resolution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increase: 18/6/2km w/ same domain size;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2. Python scripts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3. New GFS T1534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4. Init improvement, GFS vortex filter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5. NCODA based ocean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init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for EPAC</a:t>
                      </a: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NOAH LSM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(w/ </a:t>
                      </a:r>
                      <a:r>
                        <a:rPr lang="en-US" sz="12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cap over land)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Separate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species, w/o advection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1.Radiation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gfs_alpha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test</a:t>
                      </a: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Hybrid GSI/HWRF-EPS based DA</a:t>
                      </a: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+ NOAH/LSM +</a:t>
                      </a:r>
                      <a:r>
                        <a:rPr lang="en-US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newMP+RRTMG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</a:tr>
              <a:tr h="12435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996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Four-season 2011-2014 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simulations in ATL/EPAC, cases (~3000)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Priority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cases (TBD)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Priority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cases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(TBD)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Priority cases (TBD)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Only Aircraft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cases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for 2011-2014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Four-season 2011-2014 retrospectives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~3000 simulations in ATL/EPAC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</a:tr>
              <a:tr h="3881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WCOSS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Jet/Zeus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Jet/WCOSS/Zeus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96945" y="76200"/>
            <a:ext cx="6819901" cy="600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HWRF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pgrade Plan for 2015 Implementation </a:t>
            </a:r>
          </a:p>
          <a:p>
            <a:pPr algn="ctr"/>
            <a:r>
              <a:rPr 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Multi-season Pre-Implementation</a:t>
            </a:r>
            <a:endParaRPr lang="en-US" sz="14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190" y="5994856"/>
            <a:ext cx="8769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99"/>
                </a:solidFill>
                <a:latin typeface="+mn-lt"/>
              </a:rPr>
              <a:t>The plan is based on the assumption that 2015 operational HWRF system will have 3x computer resources as current system on </a:t>
            </a:r>
            <a:r>
              <a:rPr lang="en-US" sz="1400" b="1" i="1" dirty="0" smtClean="0">
                <a:solidFill>
                  <a:srgbClr val="000099"/>
                </a:solidFill>
              </a:rPr>
              <a:t>WCOSS within HWRF operational time windows. </a:t>
            </a:r>
          </a:p>
          <a:p>
            <a:r>
              <a:rPr lang="en-US" sz="1400" b="1" i="1" dirty="0" smtClean="0">
                <a:solidFill>
                  <a:srgbClr val="000099"/>
                </a:solidFill>
                <a:latin typeface="+mn-lt"/>
              </a:rPr>
              <a:t>* DA experiment requires additional computer resources outside current operational</a:t>
            </a:r>
            <a:r>
              <a:rPr lang="en-US" sz="1400" b="1" i="1" dirty="0" smtClean="0">
                <a:solidFill>
                  <a:srgbClr val="000099"/>
                </a:solidFill>
              </a:rPr>
              <a:t> time window.</a:t>
            </a:r>
            <a:endParaRPr lang="en-US" sz="1400" b="1" i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25840" y="0"/>
            <a:ext cx="518160" cy="476251"/>
          </a:xfrm>
        </p:spPr>
        <p:txBody>
          <a:bodyPr/>
          <a:lstStyle/>
          <a:p>
            <a:pPr algn="r">
              <a:defRPr/>
            </a:pPr>
            <a:fld id="{9746E004-F12B-4F5D-8BC2-F72E133A53DC}" type="slidenum">
              <a:rPr lang="en-US" sz="1600" smtClean="0"/>
              <a:pPr algn="r">
                <a:defRPr/>
              </a:pPr>
              <a:t>16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37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C8CA88E0-2F2F-4EF5-BB82-69E23A064B55}" type="slidenum">
              <a:rPr lang="en-US" altLang="en-US" sz="1400" smtClean="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17</a:t>
            </a:fld>
            <a:endParaRPr lang="en-US" altLang="en-US" sz="1400" smtClean="0"/>
          </a:p>
        </p:txBody>
      </p:sp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2708615" y="20638"/>
            <a:ext cx="3785508" cy="61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altLang="en-US" sz="2000" b="1" dirty="0" smtClean="0">
                <a:latin typeface="Times New Roman" pitchFamily="18" charset="0"/>
              </a:rPr>
              <a:t>Q3FY15 </a:t>
            </a:r>
            <a:r>
              <a:rPr lang="en-US" altLang="en-US" sz="2000" b="1" dirty="0">
                <a:latin typeface="Times New Roman" pitchFamily="18" charset="0"/>
              </a:rPr>
              <a:t>Hurricane WRF  </a:t>
            </a:r>
            <a:r>
              <a:rPr lang="en-US" altLang="en-US" sz="2000" b="1" dirty="0" smtClean="0">
                <a:latin typeface="Times New Roman" pitchFamily="18" charset="0"/>
              </a:rPr>
              <a:t>V9.0.0</a:t>
            </a:r>
            <a:endParaRPr lang="en-US" altLang="en-US" sz="2000" b="1" dirty="0">
              <a:latin typeface="Times New Roman" pitchFamily="18" charset="0"/>
            </a:endParaRPr>
          </a:p>
          <a:p>
            <a:pPr algn="ctr"/>
            <a:r>
              <a:rPr lang="en-US" altLang="en-US" sz="1400" b="1" dirty="0">
                <a:latin typeface="Times New Roman" pitchFamily="18" charset="0"/>
              </a:rPr>
              <a:t>Project Status as of  </a:t>
            </a:r>
            <a:r>
              <a:rPr lang="en-US" altLang="en-US" sz="1400" b="1" dirty="0" smtClean="0">
                <a:latin typeface="Times New Roman" pitchFamily="18" charset="0"/>
              </a:rPr>
              <a:t>10/21/2014</a:t>
            </a:r>
            <a:endParaRPr lang="en-US" altLang="en-US" sz="1400" b="1" dirty="0">
              <a:latin typeface="Times New Roman" pitchFamily="18" charset="0"/>
            </a:endParaRPr>
          </a:p>
        </p:txBody>
      </p:sp>
      <p:sp>
        <p:nvSpPr>
          <p:cNvPr id="78852" name="Line 3"/>
          <p:cNvSpPr>
            <a:spLocks noChangeShapeType="1"/>
          </p:cNvSpPr>
          <p:nvPr/>
        </p:nvSpPr>
        <p:spPr bwMode="auto">
          <a:xfrm>
            <a:off x="152400" y="3962400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3" name="Line 4"/>
          <p:cNvSpPr>
            <a:spLocks noChangeShapeType="1"/>
          </p:cNvSpPr>
          <p:nvPr/>
        </p:nvSpPr>
        <p:spPr bwMode="auto">
          <a:xfrm>
            <a:off x="4572000" y="1108075"/>
            <a:ext cx="9525" cy="509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1600200" y="3886200"/>
            <a:ext cx="110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en-US" sz="1400" b="1" u="sng">
                <a:latin typeface="Times New Roman" pitchFamily="18" charset="0"/>
              </a:rPr>
              <a:t>Issues/Risks</a:t>
            </a:r>
          </a:p>
        </p:txBody>
      </p:sp>
      <p:sp>
        <p:nvSpPr>
          <p:cNvPr id="2007046" name="Rectangle 6"/>
          <p:cNvSpPr>
            <a:spLocks noChangeArrowheads="1"/>
          </p:cNvSpPr>
          <p:nvPr/>
        </p:nvSpPr>
        <p:spPr bwMode="auto">
          <a:xfrm>
            <a:off x="0" y="4876800"/>
            <a:ext cx="45720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/>
          <a:lstStyle/>
          <a:p>
            <a:pPr marL="342900" indent="-342900">
              <a:defRPr/>
            </a:pPr>
            <a:r>
              <a:rPr lang="en-US" sz="1200" b="1" u="sng" dirty="0">
                <a:latin typeface="Times New Roman" pitchFamily="18" charset="0"/>
                <a:cs typeface="Times New Roman" pitchFamily="18" charset="0"/>
              </a:rPr>
              <a:t>Issues: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See detailed resource requirement table (attached separately)</a:t>
            </a:r>
            <a:endParaRPr lang="en-CA" sz="1000" dirty="0"/>
          </a:p>
          <a:p>
            <a:pPr>
              <a:defRPr/>
            </a:pPr>
            <a:r>
              <a:rPr lang="en-US" sz="1200" b="1" u="sng" dirty="0">
                <a:latin typeface="Times New Roman" pitchFamily="18" charset="0"/>
                <a:cs typeface="Times New Roman" pitchFamily="18" charset="0"/>
              </a:rPr>
              <a:t>Risks:</a:t>
            </a:r>
          </a:p>
          <a:p>
            <a:pPr>
              <a:defRPr/>
            </a:pPr>
            <a:r>
              <a:rPr lang="en-US" sz="1200" b="1" u="sng" dirty="0">
                <a:latin typeface="Times New Roman" pitchFamily="18" charset="0"/>
                <a:cs typeface="Times New Roman" pitchFamily="18" charset="0"/>
              </a:rPr>
              <a:t>Mitigation</a:t>
            </a:r>
            <a:r>
              <a:rPr lang="en-US" sz="10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CA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6" name="Text Box 7"/>
          <p:cNvSpPr txBox="1">
            <a:spLocks noChangeArrowheads="1"/>
          </p:cNvSpPr>
          <p:nvPr/>
        </p:nvSpPr>
        <p:spPr bwMode="auto">
          <a:xfrm>
            <a:off x="6324600" y="4114800"/>
            <a:ext cx="855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en-US" sz="1400" b="1" u="sng">
                <a:latin typeface="Times New Roman" pitchFamily="18" charset="0"/>
              </a:rPr>
              <a:t>Finances</a:t>
            </a: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6019800" y="762000"/>
            <a:ext cx="1023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en-US" sz="1400" b="1" u="sng">
                <a:latin typeface="Times New Roman" pitchFamily="18" charset="0"/>
              </a:rPr>
              <a:t>Scheduling</a:t>
            </a:r>
          </a:p>
        </p:txBody>
      </p:sp>
      <p:pic>
        <p:nvPicPr>
          <p:cNvPr id="78858" name="Picture 9" descr="NOAACLB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85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9" name="Text Box 10"/>
          <p:cNvSpPr txBox="1">
            <a:spLocks noChangeArrowheads="1"/>
          </p:cNvSpPr>
          <p:nvPr/>
        </p:nvSpPr>
        <p:spPr bwMode="auto">
          <a:xfrm>
            <a:off x="1143000" y="762000"/>
            <a:ext cx="287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en-US" sz="1400" b="1" u="sng">
                <a:latin typeface="Times New Roman" pitchFamily="18" charset="0"/>
              </a:rPr>
              <a:t>Project Information and Highlights</a:t>
            </a:r>
          </a:p>
        </p:txBody>
      </p:sp>
      <p:sp>
        <p:nvSpPr>
          <p:cNvPr id="2007051" name="Rectangle 11"/>
          <p:cNvSpPr>
            <a:spLocks noChangeArrowheads="1"/>
          </p:cNvSpPr>
          <p:nvPr/>
        </p:nvSpPr>
        <p:spPr bwMode="auto">
          <a:xfrm>
            <a:off x="0" y="1143000"/>
            <a:ext cx="449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/>
          <a:lstStyle/>
          <a:p>
            <a:pPr marL="342900" indent="-342900">
              <a:defRPr/>
            </a:pPr>
            <a:r>
              <a:rPr lang="en-US" sz="1200" b="1" u="sng" dirty="0">
                <a:latin typeface="Times New Roman" pitchFamily="18" charset="0"/>
              </a:rPr>
              <a:t>Lead</a:t>
            </a:r>
            <a:r>
              <a:rPr lang="en-US" sz="1200" dirty="0">
                <a:latin typeface="Times New Roman" pitchFamily="18" charset="0"/>
              </a:rPr>
              <a:t>: Vijay Tallapragada, EMC and Chris Magee, NCO</a:t>
            </a:r>
            <a:endParaRPr lang="en-US" sz="1200" b="1" u="sng" dirty="0">
              <a:latin typeface="Times New Roman" pitchFamily="18" charset="0"/>
            </a:endParaRPr>
          </a:p>
          <a:p>
            <a:pPr marL="342900" indent="-342900">
              <a:defRPr/>
            </a:pPr>
            <a:r>
              <a:rPr lang="en-US" sz="1200" b="1" u="sng" dirty="0">
                <a:latin typeface="Times New Roman" pitchFamily="18" charset="0"/>
              </a:rPr>
              <a:t>Scope: </a:t>
            </a:r>
            <a:endParaRPr lang="en-US" sz="1000" dirty="0">
              <a:latin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000" dirty="0" smtClean="0"/>
              <a:t>Replace current partial HWRF python based scripts with complete Python based scripts for a unified system.</a:t>
            </a:r>
            <a:endParaRPr lang="en-US" sz="10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000" dirty="0" smtClean="0"/>
              <a:t>Increase the horizontal resolution of atmospheric model for all domains from 27/9/3 to 18/6/2 km.</a:t>
            </a:r>
          </a:p>
          <a:p>
            <a:pPr marL="342900" indent="-342900">
              <a:buFontTx/>
              <a:buAutoNum type="arabicPeriod" startAt="2"/>
              <a:defRPr/>
            </a:pPr>
            <a:r>
              <a:rPr lang="en-US" sz="1000" dirty="0" smtClean="0"/>
              <a:t>Upgrade  and improve HWRF </a:t>
            </a:r>
            <a:r>
              <a:rPr lang="en-US" sz="1000" dirty="0"/>
              <a:t>vortex initialization </a:t>
            </a:r>
            <a:r>
              <a:rPr lang="en-US" sz="1000" dirty="0" smtClean="0"/>
              <a:t>scheme in response to both GFS and HWRF resolution increases.</a:t>
            </a:r>
          </a:p>
          <a:p>
            <a:pPr marL="342900" indent="-342900">
              <a:buFontTx/>
              <a:buAutoNum type="arabicPeriod" startAt="2"/>
              <a:defRPr/>
            </a:pPr>
            <a:r>
              <a:rPr lang="en-US" sz="1000" dirty="0" smtClean="0"/>
              <a:t>Upgrade Data </a:t>
            </a:r>
            <a:r>
              <a:rPr lang="en-US" sz="1000" dirty="0"/>
              <a:t>Assimilation </a:t>
            </a:r>
            <a:r>
              <a:rPr lang="en-US" sz="1000" dirty="0" smtClean="0"/>
              <a:t>System with hybrid HWRF-based </a:t>
            </a:r>
            <a:r>
              <a:rPr lang="en-US" sz="1000" dirty="0" err="1" smtClean="0"/>
              <a:t>EnKF</a:t>
            </a:r>
            <a:r>
              <a:rPr lang="en-US" sz="1000" dirty="0" smtClean="0"/>
              <a:t> and GSI system.</a:t>
            </a:r>
            <a:endParaRPr lang="en-US" sz="1000" dirty="0"/>
          </a:p>
          <a:p>
            <a:pPr marL="342900" indent="-342900">
              <a:buFontTx/>
              <a:buAutoNum type="arabicPeriod" startAt="2"/>
              <a:defRPr/>
            </a:pPr>
            <a:r>
              <a:rPr lang="en-US" sz="1000" dirty="0" smtClean="0"/>
              <a:t>Upgrade model physics to accommodate model  resolution increase, including micro-physics process, radiation, surface physics and PBL.</a:t>
            </a:r>
            <a:endParaRPr lang="en-US" sz="1000" dirty="0"/>
          </a:p>
          <a:p>
            <a:pPr marL="342900" indent="-342900">
              <a:buFontTx/>
              <a:buAutoNum type="arabicPeriod" startAt="2"/>
              <a:defRPr/>
            </a:pPr>
            <a:r>
              <a:rPr lang="en-US" sz="1000" dirty="0" smtClean="0"/>
              <a:t>Upgrade current GFDL slab model to NOAH LSM.</a:t>
            </a:r>
          </a:p>
          <a:p>
            <a:pPr marL="342900" indent="-342900">
              <a:buFontTx/>
              <a:buAutoNum type="arabicPeriod" startAt="2"/>
              <a:defRPr/>
            </a:pPr>
            <a:r>
              <a:rPr lang="en-US" sz="1000" dirty="0" smtClean="0"/>
              <a:t>Upgrade ocean initialization for MPIPOM</a:t>
            </a:r>
          </a:p>
          <a:p>
            <a:pPr marL="342900" indent="-342900">
              <a:buFontTx/>
              <a:buAutoNum type="arabicPeriod" startAt="2"/>
              <a:defRPr/>
            </a:pPr>
            <a:r>
              <a:rPr lang="en-US" sz="1000" dirty="0" smtClean="0"/>
              <a:t>Add </a:t>
            </a:r>
            <a:r>
              <a:rPr lang="en-US" sz="1000" dirty="0" err="1" smtClean="0"/>
              <a:t>namelist</a:t>
            </a:r>
            <a:r>
              <a:rPr lang="en-US" sz="1000" dirty="0" smtClean="0"/>
              <a:t> controlled ensemble capability. </a:t>
            </a:r>
          </a:p>
          <a:p>
            <a:pPr marL="342900" indent="-342900">
              <a:buFontTx/>
              <a:buAutoNum type="arabicPeriod" startAt="2"/>
              <a:defRPr/>
            </a:pPr>
            <a:endParaRPr lang="en-US" sz="1000" dirty="0" smtClean="0"/>
          </a:p>
          <a:p>
            <a:pPr marL="342900" indent="-342900">
              <a:buFontTx/>
              <a:buAutoNum type="arabicPeriod" startAt="2"/>
              <a:defRPr/>
            </a:pPr>
            <a:endParaRPr lang="en-US" sz="1000" dirty="0" smtClean="0"/>
          </a:p>
          <a:p>
            <a:pPr marL="342900" indent="-342900">
              <a:buFontTx/>
              <a:buAutoNum type="arabicPeriod" startAt="2"/>
              <a:defRPr/>
            </a:pPr>
            <a:endParaRPr lang="en-US" sz="1000" dirty="0" smtClean="0"/>
          </a:p>
          <a:p>
            <a:pPr marL="342900" indent="-342900">
              <a:defRPr/>
            </a:pPr>
            <a:endParaRPr lang="en-US" sz="1000" dirty="0" smtClean="0"/>
          </a:p>
          <a:p>
            <a:pPr marL="342900" indent="-342900">
              <a:defRPr/>
            </a:pPr>
            <a:endParaRPr lang="en-US" sz="1000" dirty="0">
              <a:latin typeface="Times New Roman" pitchFamily="18" charset="0"/>
            </a:endParaRPr>
          </a:p>
          <a:p>
            <a:pPr marL="342900" indent="-342900">
              <a:defRPr/>
            </a:pPr>
            <a:r>
              <a:rPr lang="en-US" sz="1000" b="1" u="sng" dirty="0">
                <a:latin typeface="Times New Roman" pitchFamily="18" charset="0"/>
              </a:rPr>
              <a:t>Expected Benefits</a:t>
            </a:r>
            <a:r>
              <a:rPr lang="en-US" sz="1000" dirty="0">
                <a:latin typeface="+mn-lt"/>
              </a:rPr>
              <a:t>: </a:t>
            </a:r>
          </a:p>
          <a:p>
            <a:pPr marL="342900" indent="-342900">
              <a:buAutoNum type="arabicPeriod"/>
              <a:defRPr/>
            </a:pPr>
            <a:r>
              <a:rPr lang="en-US" sz="1000" dirty="0" smtClean="0">
                <a:latin typeface="+mn-lt"/>
              </a:rPr>
              <a:t>Improved </a:t>
            </a:r>
            <a:r>
              <a:rPr lang="en-US" sz="1000" dirty="0">
                <a:latin typeface="+mn-lt"/>
              </a:rPr>
              <a:t>track &amp; intensity forecast skill and additional model output for </a:t>
            </a:r>
            <a:endParaRPr lang="en-US" sz="1000" dirty="0" smtClean="0">
              <a:latin typeface="+mn-lt"/>
            </a:endParaRPr>
          </a:p>
          <a:p>
            <a:pPr marL="342900" indent="-342900">
              <a:defRPr/>
            </a:pPr>
            <a:r>
              <a:rPr lang="en-US" sz="1000" dirty="0" smtClean="0">
                <a:latin typeface="+mn-lt"/>
              </a:rPr>
              <a:t>downstream </a:t>
            </a:r>
            <a:r>
              <a:rPr lang="en-US" sz="1000" dirty="0">
                <a:latin typeface="+mn-lt"/>
              </a:rPr>
              <a:t>applications</a:t>
            </a:r>
          </a:p>
          <a:p>
            <a:pPr marL="342900" indent="-342900"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78861" name="Rectangle 12"/>
          <p:cNvSpPr>
            <a:spLocks noChangeArrowheads="1"/>
          </p:cNvSpPr>
          <p:nvPr/>
        </p:nvSpPr>
        <p:spPr bwMode="auto">
          <a:xfrm>
            <a:off x="4648200" y="48768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marL="230188" indent="-230188"/>
            <a:r>
              <a:rPr lang="en-US" altLang="en-US" sz="1200" b="1" u="sng">
                <a:latin typeface="Times New Roman" pitchFamily="18" charset="0"/>
              </a:rPr>
              <a:t>Associated Costs:</a:t>
            </a:r>
          </a:p>
          <a:p>
            <a:pPr marL="230188" indent="-230188"/>
            <a:endParaRPr lang="en-US" altLang="en-US" sz="1200">
              <a:latin typeface="Times New Roman" pitchFamily="18" charset="0"/>
            </a:endParaRPr>
          </a:p>
          <a:p>
            <a:pPr marL="230188" indent="-230188"/>
            <a:r>
              <a:rPr lang="en-US" altLang="en-US" sz="1200" b="1" u="sng">
                <a:latin typeface="Times New Roman" pitchFamily="18" charset="0"/>
              </a:rPr>
              <a:t>Funding Sources</a:t>
            </a:r>
            <a:r>
              <a:rPr lang="en-US" altLang="en-US" sz="1200">
                <a:latin typeface="Times New Roman" pitchFamily="18" charset="0"/>
              </a:rPr>
              <a:t>: EMC Base:  T2O 18 Man-months (3 FTE full time for 6 months). NCO Base: 2 man-months for implementation, 1 man-month annually for maintenance</a:t>
            </a:r>
          </a:p>
        </p:txBody>
      </p:sp>
      <p:graphicFrame>
        <p:nvGraphicFramePr>
          <p:cNvPr id="2007053" name="Group 13"/>
          <p:cNvGraphicFramePr>
            <a:graphicFrameLocks noGrp="1"/>
          </p:cNvGraphicFramePr>
          <p:nvPr/>
        </p:nvGraphicFramePr>
        <p:xfrm>
          <a:off x="965200" y="6372225"/>
          <a:ext cx="7340600" cy="404813"/>
        </p:xfrm>
        <a:graphic>
          <a:graphicData uri="http://schemas.openxmlformats.org/drawingml/2006/table">
            <a:tbl>
              <a:tblPr/>
              <a:tblGrid>
                <a:gridCol w="2692400"/>
                <a:gridCol w="3192463"/>
                <a:gridCol w="1455737"/>
              </a:tblGrid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Management Attention Required</a:t>
                      </a:r>
                    </a:p>
                  </a:txBody>
                  <a:tcPr marL="91432" marR="91432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Potential Management Attention Needed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On Target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8872" name="Text Box 23"/>
          <p:cNvSpPr txBox="1">
            <a:spLocks noChangeArrowheads="1"/>
          </p:cNvSpPr>
          <p:nvPr/>
        </p:nvSpPr>
        <p:spPr bwMode="auto">
          <a:xfrm>
            <a:off x="1117600" y="676592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endParaRPr lang="en-US" altLang="en-US" sz="1000"/>
          </a:p>
        </p:txBody>
      </p:sp>
      <p:sp>
        <p:nvSpPr>
          <p:cNvPr id="78873" name="Oval 24"/>
          <p:cNvSpPr>
            <a:spLocks noChangeArrowheads="1"/>
          </p:cNvSpPr>
          <p:nvPr/>
        </p:nvSpPr>
        <p:spPr bwMode="auto">
          <a:xfrm>
            <a:off x="6962775" y="6391275"/>
            <a:ext cx="334963" cy="3333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altLang="en-US" sz="1600" b="1"/>
              <a:t>G</a:t>
            </a:r>
          </a:p>
        </p:txBody>
      </p:sp>
      <p:sp>
        <p:nvSpPr>
          <p:cNvPr id="78874" name="Oval 25"/>
          <p:cNvSpPr>
            <a:spLocks noChangeArrowheads="1"/>
          </p:cNvSpPr>
          <p:nvPr/>
        </p:nvSpPr>
        <p:spPr bwMode="auto">
          <a:xfrm>
            <a:off x="1044575" y="6386513"/>
            <a:ext cx="334963" cy="333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altLang="en-US" sz="1600" b="1"/>
              <a:t>R</a:t>
            </a:r>
          </a:p>
        </p:txBody>
      </p:sp>
      <p:sp>
        <p:nvSpPr>
          <p:cNvPr id="78875" name="Rectangle 26"/>
          <p:cNvSpPr>
            <a:spLocks noChangeArrowheads="1"/>
          </p:cNvSpPr>
          <p:nvPr/>
        </p:nvSpPr>
        <p:spPr bwMode="auto">
          <a:xfrm>
            <a:off x="52388" y="6581775"/>
            <a:ext cx="863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en-US" sz="800"/>
              <a:t>v1.0  09/14//07</a:t>
            </a:r>
          </a:p>
        </p:txBody>
      </p:sp>
      <p:pic>
        <p:nvPicPr>
          <p:cNvPr id="78876" name="Picture 27" descr="Image of NCEP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7100" y="0"/>
            <a:ext cx="1866900" cy="10858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sp>
        <p:nvSpPr>
          <p:cNvPr id="78877" name="Oval 28"/>
          <p:cNvSpPr>
            <a:spLocks noChangeArrowheads="1"/>
          </p:cNvSpPr>
          <p:nvPr/>
        </p:nvSpPr>
        <p:spPr bwMode="auto">
          <a:xfrm>
            <a:off x="3917950" y="6391275"/>
            <a:ext cx="334963" cy="333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altLang="en-US" sz="1600" b="1"/>
              <a:t>Y</a:t>
            </a:r>
          </a:p>
        </p:txBody>
      </p:sp>
      <p:graphicFrame>
        <p:nvGraphicFramePr>
          <p:cNvPr id="2007161" name="Group 121"/>
          <p:cNvGraphicFramePr>
            <a:graphicFrameLocks noGrp="1"/>
          </p:cNvGraphicFramePr>
          <p:nvPr>
            <p:extLst/>
          </p:nvPr>
        </p:nvGraphicFramePr>
        <p:xfrm>
          <a:off x="4581525" y="1046163"/>
          <a:ext cx="4572000" cy="2895609"/>
        </p:xfrm>
        <a:graphic>
          <a:graphicData uri="http://schemas.openxmlformats.org/drawingml/2006/table">
            <a:tbl>
              <a:tblPr/>
              <a:tblGrid>
                <a:gridCol w="2438400"/>
                <a:gridCol w="1371600"/>
                <a:gridCol w="762000"/>
              </a:tblGrid>
              <a:tr h="228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Milestone (NCEP)</a:t>
                      </a:r>
                    </a:p>
                  </a:txBody>
                  <a:tcPr marL="91432" marR="91432" marT="45699" marB="4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marL="91432" marR="91432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Status</a:t>
                      </a:r>
                    </a:p>
                  </a:txBody>
                  <a:tcPr marL="91432" marR="91432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EMC testing complete/ EMC CCB approval</a:t>
                      </a:r>
                    </a:p>
                  </a:txBody>
                  <a:tcPr marL="91432" marR="91432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3/31/15/ 4/15/15</a:t>
                      </a: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Code Delivered to NCO</a:t>
                      </a:r>
                    </a:p>
                  </a:txBody>
                  <a:tcPr marL="91432" marR="91432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3/28  4/09</a:t>
                      </a: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PNS/Technical Information Notice Issued</a:t>
                      </a:r>
                    </a:p>
                  </a:txBody>
                  <a:tcPr marL="91432" marR="91432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3/17  4/29</a:t>
                      </a: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Initial Test Complete</a:t>
                      </a:r>
                    </a:p>
                  </a:txBody>
                  <a:tcPr marL="91432" marR="91432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4/30  5/15</a:t>
                      </a: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CCB approve parallel data feed</a:t>
                      </a:r>
                    </a:p>
                  </a:txBody>
                  <a:tcPr marL="91432" marR="91432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NA</a:t>
                      </a: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 with specific cases  </a:t>
                      </a:r>
                    </a:p>
                  </a:txBody>
                  <a:tcPr marL="91432" marR="91432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4/17  4/24</a:t>
                      </a: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Testing Ends</a:t>
                      </a:r>
                    </a:p>
                  </a:txBody>
                  <a:tcPr marL="91432" marR="91432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4/24  5/04</a:t>
                      </a: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 testing begins</a:t>
                      </a:r>
                    </a:p>
                  </a:txBody>
                  <a:tcPr marL="91432" marR="91432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4/24  5/05</a:t>
                      </a: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 testing ends</a:t>
                      </a:r>
                    </a:p>
                  </a:txBody>
                  <a:tcPr marL="91432" marR="91432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5/05  5/15</a:t>
                      </a: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Management Briefing</a:t>
                      </a:r>
                    </a:p>
                  </a:txBody>
                  <a:tcPr marL="91432" marR="91432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5/09  5/25</a:t>
                      </a: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Implementation</a:t>
                      </a:r>
                    </a:p>
                  </a:txBody>
                  <a:tcPr marL="91432" marR="91432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5/25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anose="05000000000000000000" pitchFamily="2" charset="2"/>
                        </a:rPr>
                        <a:t> 5/26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932" name="Oval 83"/>
          <p:cNvSpPr>
            <a:spLocks noChangeArrowheads="1"/>
          </p:cNvSpPr>
          <p:nvPr/>
        </p:nvSpPr>
        <p:spPr bwMode="auto">
          <a:xfrm>
            <a:off x="381000" y="809625"/>
            <a:ext cx="334963" cy="333375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altLang="en-US" sz="1600" b="1"/>
              <a:t>G</a:t>
            </a:r>
          </a:p>
        </p:txBody>
      </p:sp>
      <p:sp>
        <p:nvSpPr>
          <p:cNvPr id="78933" name="Oval 87"/>
          <p:cNvSpPr>
            <a:spLocks noChangeArrowheads="1"/>
          </p:cNvSpPr>
          <p:nvPr/>
        </p:nvSpPr>
        <p:spPr bwMode="auto">
          <a:xfrm>
            <a:off x="4724400" y="4114800"/>
            <a:ext cx="334963" cy="3333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altLang="en-US" sz="1600" b="1"/>
              <a:t>G</a:t>
            </a:r>
          </a:p>
        </p:txBody>
      </p:sp>
      <p:sp>
        <p:nvSpPr>
          <p:cNvPr id="78934" name="Oval 123"/>
          <p:cNvSpPr>
            <a:spLocks noChangeArrowheads="1"/>
          </p:cNvSpPr>
          <p:nvPr/>
        </p:nvSpPr>
        <p:spPr bwMode="auto">
          <a:xfrm>
            <a:off x="4724400" y="609600"/>
            <a:ext cx="334963" cy="333375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altLang="en-US" sz="1600" b="1" dirty="0"/>
              <a:t>G</a:t>
            </a:r>
          </a:p>
        </p:txBody>
      </p:sp>
      <p:sp>
        <p:nvSpPr>
          <p:cNvPr id="78935" name="Oval 123"/>
          <p:cNvSpPr>
            <a:spLocks noChangeArrowheads="1"/>
          </p:cNvSpPr>
          <p:nvPr/>
        </p:nvSpPr>
        <p:spPr bwMode="auto">
          <a:xfrm>
            <a:off x="168275" y="3932238"/>
            <a:ext cx="334963" cy="333375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altLang="en-US" sz="1600" b="1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5461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0999" y="652893"/>
          <a:ext cx="8534401" cy="5786472"/>
        </p:xfrm>
        <a:graphic>
          <a:graphicData uri="http://schemas.openxmlformats.org/drawingml/2006/table">
            <a:tbl>
              <a:tblPr firstRow="1" firstCol="1" bandRow="1"/>
              <a:tblGrid>
                <a:gridCol w="2295921"/>
                <a:gridCol w="2332736"/>
                <a:gridCol w="1952872"/>
                <a:gridCol w="1952872"/>
              </a:tblGrid>
              <a:tr h="715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J-job name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Job Description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Current Resource requirement (w/ T1534 GFS)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New Resource requirement (estimate)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1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JHWRF_ENSEMBLE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HWRF Ensemble 6h forecast from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T-6 Global </a:t>
                      </a:r>
                      <a:r>
                        <a:rPr lang="en-US" sz="12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EnKF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analysis (no DA, no INIT, no relocate, no GSI)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0-member </a:t>
                      </a:r>
                      <a:r>
                        <a:rPr lang="en-US" sz="120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2-nest domain(18/6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Pre-HWRF (before HWRF starts)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320 core(1) in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2-hour window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JHWRF_OCEAN_INIT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Ocean model initialization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 core(1) ~30min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 core(1) ~30min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JHWRF_INIT (GFS)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Atmospheric model IC and BC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pre-process,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1IC job + 1 BC job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 core(1) ~59min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IC: 96 core(1)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~9 min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BC: 32 core(1) ~50min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JHWRF_INIT (GDAS)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GDAS pre-process, 3 parallel jobs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3x32 core(1), ~8min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3x96 core(1), ~8min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JHWRF_RELOCATE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Vortex relocation, 3 parallel jobs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3x16 core(1), ~20min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3x48 core(1), ~20min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JHWRF_GSI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Data Assimilation 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2x112 core(1)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or14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nodes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~18min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256 core(1), 30 nodes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~20min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JHWRF_MERGE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Create final HWRF input files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 core(1)  ~5min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64 core(1) ~5min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JHWRF_FORECAST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126h model integration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208 core(1)   ~88min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624 core(1) ~88min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JHWRF_POST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Post-process model output, run parallel with forecast job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core(1) ~fcst+5min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 core(1)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~fcst+5min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JWRF_PRODUCT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Produce GRIB2 output and track files, run parallel with forecast job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 core(1), ~fcst+10min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 core(1) ~fcst+10min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3046" y="76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Computer Resource Requirement Comparison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HWRF V9.0.0, Q3FY15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/>
        </p:nvSpPr>
        <p:spPr>
          <a:xfrm>
            <a:off x="641827" y="332800"/>
            <a:ext cx="8082299" cy="12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30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2014 HWRF </a:t>
            </a:r>
            <a:r>
              <a:rPr lang="en-US" sz="3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Forecast Performance </a:t>
            </a:r>
            <a:r>
              <a:rPr lang="en-US" sz="30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for Eastern Pacific Basin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(Amanda 01E – Trudy 20E)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pic>
        <p:nvPicPr>
          <p:cNvPr id="345" name="Shape 3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500" y="1390702"/>
            <a:ext cx="7038976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575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0077" y="107627"/>
            <a:ext cx="4504475" cy="325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477" y="3535027"/>
            <a:ext cx="4338125" cy="312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1700" y="3535027"/>
            <a:ext cx="4259900" cy="31252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659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554700" y="130750"/>
            <a:ext cx="8034600" cy="158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dirty="0">
                <a:solidFill>
                  <a:schemeClr val="dk1"/>
                </a:solidFill>
              </a:rPr>
              <a:t>2014 HWRF Forecast </a:t>
            </a:r>
            <a:r>
              <a:rPr lang="en-US" sz="3000" dirty="0" smtClean="0">
                <a:solidFill>
                  <a:schemeClr val="dk1"/>
                </a:solidFill>
              </a:rPr>
              <a:t>Performance for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3000" dirty="0" smtClean="0">
                <a:solidFill>
                  <a:schemeClr val="dk1"/>
                </a:solidFill>
              </a:rPr>
              <a:t>Atlantic Basin (Arthur 01L – Gonzalo 08L)</a:t>
            </a:r>
            <a:endParaRPr lang="en-US" sz="30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chemeClr val="dk1"/>
                </a:solidFill>
              </a:rPr>
              <a:t> 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750" y="1175525"/>
            <a:ext cx="7213126" cy="482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386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00" y="3539952"/>
            <a:ext cx="4479525" cy="323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4350" y="88049"/>
            <a:ext cx="4479525" cy="331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9750" y="3539950"/>
            <a:ext cx="4279474" cy="32380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594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73724"/>
            <a:ext cx="7847762" cy="589467"/>
          </a:xfrm>
        </p:spPr>
        <p:txBody>
          <a:bodyPr/>
          <a:lstStyle/>
          <a:p>
            <a:r>
              <a:rPr lang="en-US" b="1" dirty="0" smtClean="0"/>
              <a:t>2015 HWRF Implementation Plans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1741" y="673240"/>
            <a:ext cx="8460712" cy="6184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Priorities:</a:t>
            </a:r>
          </a:p>
          <a:p>
            <a:r>
              <a:rPr lang="en-US" b="1" dirty="0" smtClean="0"/>
              <a:t>Datasets:</a:t>
            </a:r>
          </a:p>
          <a:p>
            <a:pPr lvl="1"/>
            <a:r>
              <a:rPr lang="en-US" dirty="0" smtClean="0"/>
              <a:t>GFS T1534 spectral analysis for initial conditions (current T574)</a:t>
            </a:r>
          </a:p>
          <a:p>
            <a:pPr lvl="1"/>
            <a:r>
              <a:rPr lang="en-US" dirty="0" smtClean="0"/>
              <a:t>GFS 0.25 degree master GRIB2 forecast files for generating lateral boundary conditions (26 levels for 2012/2013/2014; 47 levels for 2011)</a:t>
            </a:r>
          </a:p>
          <a:p>
            <a:pPr lvl="1"/>
            <a:r>
              <a:rPr lang="en-US" dirty="0" smtClean="0"/>
              <a:t>GDAS T574 (current T256) spectral forecasts for relocation, FGAT and data assimilation</a:t>
            </a:r>
          </a:p>
          <a:p>
            <a:pPr lvl="1"/>
            <a:r>
              <a:rPr lang="en-US" dirty="0" smtClean="0"/>
              <a:t>GFS T574 </a:t>
            </a:r>
            <a:r>
              <a:rPr lang="en-US" dirty="0" err="1" smtClean="0"/>
              <a:t>EnKF</a:t>
            </a:r>
            <a:r>
              <a:rPr lang="en-US" dirty="0" smtClean="0"/>
              <a:t> spectral forecasts for generating HWRF ensembles (for regional hybrid data assimilation (inner core DA only)</a:t>
            </a:r>
          </a:p>
          <a:p>
            <a:pPr lvl="1"/>
            <a:r>
              <a:rPr lang="en-US" dirty="0" smtClean="0"/>
              <a:t>Observational data same as 2014 HWRF (TDR, </a:t>
            </a:r>
            <a:r>
              <a:rPr lang="en-US" dirty="0" err="1" smtClean="0"/>
              <a:t>dropsondes</a:t>
            </a:r>
            <a:r>
              <a:rPr lang="en-US" dirty="0" smtClean="0"/>
              <a:t>, satellite and conventional)</a:t>
            </a:r>
          </a:p>
          <a:p>
            <a:r>
              <a:rPr lang="en-US" b="1" dirty="0" smtClean="0"/>
              <a:t>Resolution:</a:t>
            </a:r>
          </a:p>
          <a:p>
            <a:pPr lvl="1"/>
            <a:r>
              <a:rPr lang="en-US" dirty="0" smtClean="0"/>
              <a:t>Increase horizontal resolution to ~18/6/2 km, (dt~38sec)</a:t>
            </a:r>
          </a:p>
          <a:p>
            <a:pPr lvl="1"/>
            <a:r>
              <a:rPr lang="en-US" dirty="0" smtClean="0"/>
              <a:t>Increase the nest domain sizes (if affordable)</a:t>
            </a:r>
          </a:p>
          <a:p>
            <a:pPr lvl="1"/>
            <a:r>
              <a:rPr lang="en-US" dirty="0" smtClean="0"/>
              <a:t>Vertical resolution and model top same as 2014 HWRF (61 levels, 2 </a:t>
            </a:r>
            <a:r>
              <a:rPr lang="en-US" dirty="0" err="1" smtClean="0"/>
              <a:t>hPa</a:t>
            </a:r>
            <a:r>
              <a:rPr lang="en-US" dirty="0" smtClean="0"/>
              <a:t> top)</a:t>
            </a:r>
          </a:p>
          <a:p>
            <a:pPr lvl="1"/>
            <a:r>
              <a:rPr lang="en-US" dirty="0" smtClean="0"/>
              <a:t>Bug fixes: Coupler related issues/bugs, nest shifting problem, etc.</a:t>
            </a:r>
          </a:p>
          <a:p>
            <a:r>
              <a:rPr lang="en-US" b="1" dirty="0" smtClean="0"/>
              <a:t>Timing:</a:t>
            </a:r>
          </a:p>
          <a:p>
            <a:pPr lvl="1"/>
            <a:r>
              <a:rPr lang="en-US" dirty="0" smtClean="0"/>
              <a:t>With the same computer nodes, the run time for forecast job takes about 150min (compared to 87min with current operational HWRF) 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92352" cy="790434"/>
          </a:xfrm>
        </p:spPr>
        <p:txBody>
          <a:bodyPr/>
          <a:lstStyle/>
          <a:p>
            <a:r>
              <a:rPr lang="en-US" b="1" dirty="0" smtClean="0"/>
              <a:t>2015 HWRF Implementation Plans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563" y="1366576"/>
            <a:ext cx="7982787" cy="481038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Vortex initialization</a:t>
            </a:r>
          </a:p>
          <a:p>
            <a:pPr lvl="1"/>
            <a:r>
              <a:rPr lang="en-US" dirty="0" smtClean="0"/>
              <a:t>Modifications needed for increased resolution</a:t>
            </a:r>
          </a:p>
          <a:p>
            <a:pPr lvl="1"/>
            <a:r>
              <a:rPr lang="en-US" dirty="0" smtClean="0"/>
              <a:t>Lower limit for ROCI set to 250 km</a:t>
            </a:r>
          </a:p>
          <a:p>
            <a:pPr lvl="1"/>
            <a:r>
              <a:rPr lang="en-US" dirty="0" smtClean="0"/>
              <a:t>Modifications to filter domain and strength of the filter</a:t>
            </a:r>
          </a:p>
          <a:p>
            <a:pPr lvl="1"/>
            <a:r>
              <a:rPr lang="en-US" dirty="0" smtClean="0"/>
              <a:t>Unified domain specification for all basins (no hardwired basin-specific assumptions)</a:t>
            </a:r>
          </a:p>
          <a:p>
            <a:pPr lvl="1"/>
            <a:r>
              <a:rPr lang="en-US" dirty="0" smtClean="0"/>
              <a:t>MPI based optimization and stream-lined modular software infrastructure (remove redundant </a:t>
            </a:r>
            <a:r>
              <a:rPr lang="en-US" dirty="0" err="1" smtClean="0"/>
              <a:t>i</a:t>
            </a:r>
            <a:r>
              <a:rPr lang="en-US" dirty="0" smtClean="0"/>
              <a:t>/o, </a:t>
            </a:r>
            <a:r>
              <a:rPr lang="en-US" dirty="0" err="1" smtClean="0"/>
              <a:t>namelist</a:t>
            </a:r>
            <a:r>
              <a:rPr lang="en-US" dirty="0" smtClean="0"/>
              <a:t> driven options for size/structure corrections)</a:t>
            </a:r>
          </a:p>
          <a:p>
            <a:r>
              <a:rPr lang="en-US" b="1" dirty="0" smtClean="0"/>
              <a:t>Data Assimilation</a:t>
            </a:r>
          </a:p>
          <a:p>
            <a:pPr lvl="1"/>
            <a:r>
              <a:rPr lang="en-US" dirty="0" smtClean="0"/>
              <a:t>Improve </a:t>
            </a:r>
            <a:r>
              <a:rPr lang="en-US" dirty="0"/>
              <a:t>ensemble background-error covariance from new T1534 GFS </a:t>
            </a:r>
            <a:r>
              <a:rPr lang="en-US" dirty="0" err="1"/>
              <a:t>EnKF</a:t>
            </a:r>
            <a:r>
              <a:rPr lang="en-US" dirty="0"/>
              <a:t> ensemble</a:t>
            </a:r>
          </a:p>
          <a:p>
            <a:pPr lvl="1"/>
            <a:r>
              <a:rPr lang="en-US" dirty="0"/>
              <a:t>GFS </a:t>
            </a:r>
            <a:r>
              <a:rPr lang="en-US" dirty="0" err="1"/>
              <a:t>EnKF</a:t>
            </a:r>
            <a:r>
              <a:rPr lang="en-US" dirty="0"/>
              <a:t> based 40-member HWRF ensemble for inner-core regional hybrid DA (aircraft data only)</a:t>
            </a:r>
          </a:p>
          <a:p>
            <a:pPr lvl="1"/>
            <a:r>
              <a:rPr lang="en-US" dirty="0"/>
              <a:t>Improve background vortex: re-evaluate the use of vortex initialization to generate background vortex for inner-core DA for strong storms. Possibly use hourly FGAT for inner-core DA</a:t>
            </a:r>
          </a:p>
          <a:p>
            <a:pPr lvl="1"/>
            <a:r>
              <a:rPr lang="en-US" dirty="0"/>
              <a:t>Improve use of TDR data: delay TDR data dumping and processing to allow more data to be </a:t>
            </a:r>
            <a:r>
              <a:rPr lang="en-US" dirty="0" smtClean="0"/>
              <a:t>assimilated</a:t>
            </a:r>
            <a:endParaRPr lang="en-US" dirty="0"/>
          </a:p>
          <a:p>
            <a:pPr lvl="1"/>
            <a:r>
              <a:rPr lang="en-US" dirty="0"/>
              <a:t>Assimilate MSLP and HS3 </a:t>
            </a:r>
            <a:r>
              <a:rPr lang="en-US" dirty="0" err="1"/>
              <a:t>dropsonde</a:t>
            </a:r>
            <a:r>
              <a:rPr lang="en-US" dirty="0"/>
              <a:t> data</a:t>
            </a:r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0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2015 HWRF Implementation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56" y="1507252"/>
            <a:ext cx="7882304" cy="4740049"/>
          </a:xfrm>
        </p:spPr>
        <p:txBody>
          <a:bodyPr>
            <a:normAutofit/>
          </a:bodyPr>
          <a:lstStyle/>
          <a:p>
            <a:r>
              <a:rPr lang="en-US" b="1" dirty="0" smtClean="0"/>
              <a:t>Physics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Address the NOAH LSM issues (NOAA-NSF Visiting Scientist Program)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Improved cloud-radiative feedback (by switching to RRTMG radiation)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Implementation of Ferrier-</a:t>
            </a:r>
            <a:r>
              <a:rPr lang="en-US" dirty="0" err="1">
                <a:solidFill>
                  <a:srgbClr val="FF0000"/>
                </a:solidFill>
              </a:rPr>
              <a:t>Aligo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Microphysics</a:t>
            </a:r>
          </a:p>
          <a:p>
            <a:pPr lvl="1"/>
            <a:r>
              <a:rPr lang="en-US" dirty="0"/>
              <a:t>Improved GFS PBL based on Rob </a:t>
            </a:r>
            <a:r>
              <a:rPr lang="en-US" dirty="0" err="1"/>
              <a:t>Fovell’s</a:t>
            </a:r>
            <a:r>
              <a:rPr lang="en-US" dirty="0"/>
              <a:t> wind-speed dependent </a:t>
            </a:r>
            <a:r>
              <a:rPr lang="el-GR" dirty="0" smtClean="0"/>
              <a:t>α</a:t>
            </a:r>
            <a:endParaRPr lang="en-US" dirty="0" smtClean="0"/>
          </a:p>
          <a:p>
            <a:pPr lvl="1"/>
            <a:r>
              <a:rPr lang="en-US" dirty="0" smtClean="0"/>
              <a:t>Revisit physics at the air-sea interaction (adding impact of currents, modification of exchange coefficients for heat and momentum)</a:t>
            </a:r>
          </a:p>
          <a:p>
            <a:pPr lvl="1"/>
            <a:r>
              <a:rPr lang="en-US" dirty="0" smtClean="0"/>
              <a:t>Use of idealized HWRF runs and observations based composite diagnostic metrics for physics evaluation</a:t>
            </a:r>
          </a:p>
          <a:p>
            <a:r>
              <a:rPr lang="en-US" b="1" dirty="0" smtClean="0"/>
              <a:t>Ocean</a:t>
            </a:r>
          </a:p>
          <a:p>
            <a:pPr lvl="1"/>
            <a:r>
              <a:rPr lang="en-US" dirty="0" smtClean="0"/>
              <a:t>No changes planned for the Atlantic basin</a:t>
            </a:r>
          </a:p>
          <a:p>
            <a:pPr lvl="1"/>
            <a:r>
              <a:rPr lang="en-US" dirty="0" smtClean="0"/>
              <a:t>NCODA based initialization for the East Pac basin (replacing GDEM climatology)</a:t>
            </a:r>
          </a:p>
          <a:p>
            <a:pPr lvl="1"/>
            <a:r>
              <a:rPr lang="en-US" dirty="0" smtClean="0"/>
              <a:t>Use inputs from OMITT experiments and diagnostic evaluation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69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2015 HWRF Implementation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Additional Products</a:t>
            </a:r>
          </a:p>
          <a:p>
            <a:pPr lvl="1"/>
            <a:r>
              <a:rPr lang="en-US" dirty="0" smtClean="0"/>
              <a:t>Experimental tornado genesis parameters to become operational</a:t>
            </a:r>
          </a:p>
          <a:p>
            <a:pPr lvl="1"/>
            <a:r>
              <a:rPr lang="en-US" dirty="0" smtClean="0"/>
              <a:t>Products for downstream applications (Hurricane Wave and RTMA)</a:t>
            </a:r>
          </a:p>
          <a:p>
            <a:pPr lvl="1"/>
            <a:r>
              <a:rPr lang="en-US" dirty="0" smtClean="0"/>
              <a:t>Experimental products for hydrology and river routing models</a:t>
            </a:r>
          </a:p>
          <a:p>
            <a:r>
              <a:rPr lang="en-US" b="1" dirty="0" smtClean="0"/>
              <a:t>Test plan</a:t>
            </a:r>
          </a:p>
          <a:p>
            <a:pPr lvl="1"/>
            <a:r>
              <a:rPr lang="en-US" dirty="0" smtClean="0"/>
              <a:t>Outlier analysis based evaluation (NHC methods)</a:t>
            </a:r>
          </a:p>
          <a:p>
            <a:pPr lvl="1"/>
            <a:r>
              <a:rPr lang="en-US" dirty="0" smtClean="0"/>
              <a:t>Choice of priority cases based on input/feedback from NHC</a:t>
            </a:r>
          </a:p>
          <a:p>
            <a:pPr lvl="1"/>
            <a:r>
              <a:rPr lang="en-US" dirty="0" smtClean="0"/>
              <a:t>Focus on track/intensity/size/structure/rainfall/RI/RW metrics (Jun Zhang)</a:t>
            </a:r>
          </a:p>
          <a:p>
            <a:pPr lvl="1"/>
            <a:r>
              <a:rPr lang="en-US" dirty="0" smtClean="0"/>
              <a:t>Additional diagnostics for spatial distribution of errors (Chun-</a:t>
            </a:r>
            <a:r>
              <a:rPr lang="en-US" dirty="0" err="1" smtClean="0"/>
              <a:t>Sil</a:t>
            </a:r>
            <a:r>
              <a:rPr lang="en-US" dirty="0" smtClean="0"/>
              <a:t> </a:t>
            </a:r>
            <a:r>
              <a:rPr lang="en-US" dirty="0" err="1" smtClean="0"/>
              <a:t>Jin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Conditional verification and diagnostics (Ryan Torn, DTC, Kate Musgrave, Dave </a:t>
            </a:r>
            <a:r>
              <a:rPr lang="en-US" dirty="0" err="1" smtClean="0"/>
              <a:t>Zelinsky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Technical details</a:t>
            </a:r>
          </a:p>
          <a:p>
            <a:pPr lvl="1"/>
            <a:r>
              <a:rPr lang="en-US" dirty="0" smtClean="0">
                <a:hlinkClick r:id="rId2"/>
              </a:rPr>
              <a:t>https://svn-dtc-hwrf.cgd.ucar.edu/branches/py2km</a:t>
            </a:r>
            <a:r>
              <a:rPr lang="en-US" dirty="0" smtClean="0"/>
              <a:t> branch as baseline</a:t>
            </a:r>
          </a:p>
          <a:p>
            <a:pPr lvl="1"/>
            <a:r>
              <a:rPr lang="en-US" dirty="0" err="1" smtClean="0"/>
              <a:t>Python+Rocoto</a:t>
            </a:r>
            <a:r>
              <a:rPr lang="en-US" dirty="0" smtClean="0"/>
              <a:t> automation for HWRF T&amp;E</a:t>
            </a:r>
          </a:p>
          <a:p>
            <a:pPr lvl="1"/>
            <a:r>
              <a:rPr lang="en-US" dirty="0" smtClean="0"/>
              <a:t>Improved visualization and web interface for experimental results (</a:t>
            </a:r>
            <a:r>
              <a:rPr lang="en-US" dirty="0" err="1" smtClean="0"/>
              <a:t>Keqin</a:t>
            </a:r>
            <a:r>
              <a:rPr lang="en-US" dirty="0" smtClean="0"/>
              <a:t> Wu)</a:t>
            </a:r>
          </a:p>
          <a:p>
            <a:pPr lvl="1"/>
            <a:r>
              <a:rPr lang="en-US" dirty="0" smtClean="0"/>
              <a:t>Extensive use of Jet/Zeus/WCOSS for pre-implementation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00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8ADE5AE6E22B4F99EF248BB2C21562" ma:contentTypeVersion="0" ma:contentTypeDescription="Create a new document." ma:contentTypeScope="" ma:versionID="f3b7d82c2e6e6836dccd51334f3f48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6ba421f05eee511dc9457510fe0c3b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7F46F1-5B5F-4D0C-9187-EEAE104F7D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3D8CFF9-2926-43DF-B48F-5E7711641B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50DDE2-6A93-4ED2-A991-A7C5049C058F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1612</Words>
  <Application>Microsoft Office PowerPoint</Application>
  <PresentationFormat>Overhead</PresentationFormat>
  <Paragraphs>419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2015 HWRF Implementation Plan   Presented by   Zhan Zhang</vt:lpstr>
      <vt:lpstr>PowerPoint Presentation</vt:lpstr>
      <vt:lpstr>PowerPoint Presentation</vt:lpstr>
      <vt:lpstr>PowerPoint Presentation</vt:lpstr>
      <vt:lpstr>PowerPoint Presentation</vt:lpstr>
      <vt:lpstr>2015 HWRF Implementation Plans</vt:lpstr>
      <vt:lpstr>2015 HWRF Implementation Plans</vt:lpstr>
      <vt:lpstr>2015 HWRF Implementation Plans</vt:lpstr>
      <vt:lpstr>2015 HWRF Implementation Plans</vt:lpstr>
      <vt:lpstr>Outlier Analysis: ATL</vt:lpstr>
      <vt:lpstr>Outlier Analysis: EPAC</vt:lpstr>
      <vt:lpstr>PowerPoint Presentation</vt:lpstr>
      <vt:lpstr>PowerPoint Presentation</vt:lpstr>
      <vt:lpstr>Outlier Analysis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Vijay Tallapragada</dc:creator>
  <cp:lastModifiedBy>Zhan Z. Zhang</cp:lastModifiedBy>
  <cp:revision>37</cp:revision>
  <dcterms:created xsi:type="dcterms:W3CDTF">2014-10-21T02:01:10Z</dcterms:created>
  <dcterms:modified xsi:type="dcterms:W3CDTF">2014-10-30T15:43:21Z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0x010100618ADE5AE6E22B4F99EF248BB2C21562</vt:lpwstr>
  </property>
</Properties>
</file>