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74" r:id="rId10"/>
    <p:sldId id="275" r:id="rId11"/>
    <p:sldId id="263" r:id="rId12"/>
    <p:sldId id="264" r:id="rId13"/>
    <p:sldId id="265" r:id="rId14"/>
    <p:sldId id="266" r:id="rId15"/>
    <p:sldId id="273" r:id="rId16"/>
    <p:sldId id="267" r:id="rId17"/>
    <p:sldId id="268" r:id="rId18"/>
    <p:sldId id="269" r:id="rId19"/>
    <p:sldId id="270" r:id="rId20"/>
    <p:sldId id="271" r:id="rId21"/>
    <p:sldId id="272" r:id="rId22"/>
    <p:sldId id="277" r:id="rId23"/>
    <p:sldId id="276" r:id="rId24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33" autoAdjust="0"/>
  </p:normalViewPr>
  <p:slideViewPr>
    <p:cSldViewPr>
      <p:cViewPr varScale="1">
        <p:scale>
          <a:sx n="63" d="100"/>
          <a:sy n="63" d="100"/>
        </p:scale>
        <p:origin x="-552" y="-96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160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D9BA790-0F5B-4927-9D59-D9AD86D9F807}" type="slidenum">
              <a:t>‹#›</a:t>
            </a:fld>
            <a:endParaRPr lang="en-US" sz="14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31185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fld id="{25AFDFA7-3FC5-4473-940B-7094505BBF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9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CAA3D31-7E32-43FA-ADE9-625DAD5B116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1AF797-7A1A-44DD-AAC5-AC59CA48F4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2AB3E2-1901-41FE-9FCB-400D749C618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66945D-AFA0-4795-997B-2772985018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577091F-08D9-47FF-8252-7628D27E36F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ACC05AA-59C7-4942-9E0E-ACE98AE4FA5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D28011-C8AF-4674-8A6C-20778ED1205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2A8805-8B7C-4E44-893B-302A7EFCBC0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980758-E695-44BF-BA82-5100EFC2FD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7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EB0F6E-167C-492F-A849-0009FEE801F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fld id="{2333DD74-AF4E-4699-B2D7-D983B8E437C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hangingPunct="0">
        <a:tabLst/>
        <a:defRPr lang="en-US" sz="4400" b="0" i="0" u="none" strike="noStrike" kern="1200">
          <a:ln>
            <a:noFill/>
          </a:ln>
          <a:latin typeface="Liberation Sans" pitchFamily="18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n-US" sz="3200" b="0" i="0" u="none" strike="noStrike" kern="1200">
          <a:ln>
            <a:noFill/>
          </a:ln>
          <a:latin typeface="Liberation Sans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503999" y="1570289"/>
            <a:ext cx="9071640" cy="3919022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en-US" sz="5600" dirty="0" smtClean="0"/>
              <a:t>New WRF-NMM</a:t>
            </a:r>
          </a:p>
          <a:p>
            <a:pPr marL="0" lvl="0" indent="0" algn="ctr">
              <a:buNone/>
            </a:pPr>
            <a:r>
              <a:rPr lang="en-US" sz="5600" dirty="0" smtClean="0"/>
              <a:t>Interpolation Schemes</a:t>
            </a:r>
            <a:endParaRPr lang="en-US" sz="5600" dirty="0"/>
          </a:p>
          <a:p>
            <a:pPr marL="0" lvl="0" indent="0" algn="ctr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dirty="0"/>
              <a:t>Sam Trahan</a:t>
            </a:r>
          </a:p>
          <a:p>
            <a:pPr marL="0" lvl="0" indent="0" algn="ctr">
              <a:buNone/>
            </a:pPr>
            <a:r>
              <a:rPr lang="en-US" dirty="0"/>
              <a:t>October 25, 2012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Alternate Microphysics</a:t>
            </a:r>
            <a:br>
              <a:rPr lang="en-US" dirty="0"/>
            </a:br>
            <a:r>
              <a:rPr lang="en-US" sz="3600" dirty="0" smtClean="0"/>
              <a:t>New Method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874520"/>
            <a:ext cx="7134225" cy="47605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3693319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 dirty="0"/>
              <a:t>Old Registry:</a:t>
            </a:r>
          </a:p>
          <a:p>
            <a:pPr lvl="0">
              <a:buNone/>
            </a:pPr>
            <a:r>
              <a:rPr lang="en-US" sz="1700" dirty="0">
                <a:latin typeface="Liberation Mono" pitchFamily="49"/>
              </a:rPr>
              <a:t>state  real   cwm       </a:t>
            </a:r>
            <a:r>
              <a:rPr lang="en-US" sz="1700" dirty="0" err="1">
                <a:latin typeface="Liberation Mono" pitchFamily="49"/>
              </a:rPr>
              <a:t>ijkb</a:t>
            </a:r>
            <a:r>
              <a:rPr lang="en-US" sz="1700" dirty="0">
                <a:latin typeface="Liberation Mono" pitchFamily="49"/>
              </a:rPr>
              <a:t>   </a:t>
            </a:r>
            <a:r>
              <a:rPr lang="en-US" sz="1700" dirty="0" err="1">
                <a:latin typeface="Liberation Mono" pitchFamily="49"/>
              </a:rPr>
              <a:t>dyn_nmm</a:t>
            </a:r>
            <a:r>
              <a:rPr lang="en-US" sz="1700" dirty="0">
                <a:latin typeface="Liberation Mono" pitchFamily="49"/>
              </a:rPr>
              <a:t>   1    -     </a:t>
            </a:r>
            <a:r>
              <a:rPr lang="en-US" sz="1700" dirty="0" err="1">
                <a:latin typeface="Liberation Mono" pitchFamily="49"/>
              </a:rPr>
              <a:t>rh</a:t>
            </a:r>
            <a:r>
              <a:rPr lang="en-US" sz="1700" b="1" dirty="0" err="1">
                <a:solidFill>
                  <a:srgbClr val="000080"/>
                </a:solidFill>
                <a:latin typeface="Liberation Mono" pitchFamily="49"/>
              </a:rPr>
              <a:t>u</a:t>
            </a:r>
            <a:r>
              <a:rPr lang="en-US" sz="1700" b="1" dirty="0">
                <a:solidFill>
                  <a:srgbClr val="000080"/>
                </a:solidFill>
                <a:latin typeface="Liberation Mono" pitchFamily="49"/>
              </a:rPr>
              <a:t>=(nmm_feedback:IIH,JJH,HBWGT1,HBWGT2,HBWGT3,HBWGT4)d=(interp_h_nmm:IIH,JJH,HBWGT1,HBWGT2,HBWGT3,HBWGT4)f=(nmm_bdy_hinterp:cwmnest_b,cwmnest_bt,IIH,JJH,HBWGT1,HBWGT2,HBWGT3,HBWGT4)</a:t>
            </a:r>
            <a:r>
              <a:rPr lang="en-US" sz="1700" dirty="0">
                <a:latin typeface="Liberation Mono" pitchFamily="49"/>
              </a:rPr>
              <a:t>  "CWM"       "Total condensate"                     "kg kg-1"</a:t>
            </a:r>
          </a:p>
          <a:p>
            <a:pPr lvl="0"/>
            <a:r>
              <a:rPr lang="en-US" dirty="0"/>
              <a:t>New Registry:</a:t>
            </a:r>
          </a:p>
          <a:p>
            <a:pPr lvl="0">
              <a:buNone/>
            </a:pPr>
            <a:r>
              <a:rPr lang="en-US" sz="1700" dirty="0">
                <a:latin typeface="Liberation Mono" pitchFamily="49"/>
              </a:rPr>
              <a:t>state  real   cwm       </a:t>
            </a:r>
            <a:r>
              <a:rPr lang="en-US" sz="1700" dirty="0" err="1">
                <a:latin typeface="Liberation Mono" pitchFamily="49"/>
              </a:rPr>
              <a:t>ijkb</a:t>
            </a:r>
            <a:r>
              <a:rPr lang="en-US" sz="1700" dirty="0">
                <a:latin typeface="Liberation Mono" pitchFamily="49"/>
              </a:rPr>
              <a:t>   </a:t>
            </a:r>
            <a:r>
              <a:rPr lang="en-US" sz="1700" dirty="0" err="1">
                <a:latin typeface="Liberation Mono" pitchFamily="49"/>
              </a:rPr>
              <a:t>dyn_nmm</a:t>
            </a:r>
            <a:r>
              <a:rPr lang="en-US" sz="1700" dirty="0">
                <a:latin typeface="Liberation Mono" pitchFamily="49"/>
              </a:rPr>
              <a:t>   1    -     </a:t>
            </a:r>
            <a:r>
              <a:rPr lang="en-US" sz="1700" dirty="0" err="1">
                <a:latin typeface="Liberation Mono" pitchFamily="49"/>
              </a:rPr>
              <a:t>rh</a:t>
            </a:r>
            <a:r>
              <a:rPr lang="en-US" sz="1700" b="1" dirty="0" err="1">
                <a:solidFill>
                  <a:srgbClr val="000080"/>
                </a:solidFill>
                <a:latin typeface="Liberation Mono" pitchFamily="49"/>
              </a:rPr>
              <a:t>u</a:t>
            </a:r>
            <a:r>
              <a:rPr lang="en-US" sz="1700" b="1" dirty="0">
                <a:solidFill>
                  <a:srgbClr val="000080"/>
                </a:solidFill>
                <a:latin typeface="Liberation Mono" pitchFamily="49"/>
              </a:rPr>
              <a:t>=(</a:t>
            </a:r>
            <a:r>
              <a:rPr lang="en-US" sz="1700" b="1" dirty="0" err="1">
                <a:solidFill>
                  <a:srgbClr val="000080"/>
                </a:solidFill>
                <a:latin typeface="Liberation Mono" pitchFamily="49"/>
              </a:rPr>
              <a:t>UpMass</a:t>
            </a:r>
            <a:r>
              <a:rPr lang="en-US" sz="1700" b="1" dirty="0">
                <a:solidFill>
                  <a:srgbClr val="000080"/>
                </a:solidFill>
                <a:latin typeface="Liberation Mono" pitchFamily="49"/>
              </a:rPr>
              <a:t>:@ECopy,0.)d=(</a:t>
            </a:r>
            <a:r>
              <a:rPr lang="en-US" sz="1700" b="1" dirty="0" err="1">
                <a:solidFill>
                  <a:srgbClr val="000080"/>
                </a:solidFill>
                <a:latin typeface="Liberation Mono" pitchFamily="49"/>
              </a:rPr>
              <a:t>DownMass</a:t>
            </a:r>
            <a:r>
              <a:rPr lang="en-US" sz="1700" b="1" dirty="0">
                <a:solidFill>
                  <a:srgbClr val="000080"/>
                </a:solidFill>
                <a:latin typeface="Liberation Mono" pitchFamily="49"/>
              </a:rPr>
              <a:t>:@ECopy,0.)f=(</a:t>
            </a:r>
            <a:r>
              <a:rPr lang="en-US" sz="1700" b="1" dirty="0" err="1">
                <a:solidFill>
                  <a:srgbClr val="000080"/>
                </a:solidFill>
                <a:latin typeface="Liberation Mono" pitchFamily="49"/>
              </a:rPr>
              <a:t>BdyMass</a:t>
            </a:r>
            <a:r>
              <a:rPr lang="en-US" sz="1700" b="1" dirty="0">
                <a:solidFill>
                  <a:srgbClr val="000080"/>
                </a:solidFill>
                <a:latin typeface="Liberation Mono" pitchFamily="49"/>
              </a:rPr>
              <a:t>:@ECopy,0.) </a:t>
            </a:r>
            <a:r>
              <a:rPr lang="en-US" sz="1700" dirty="0">
                <a:latin typeface="Liberation Mono" pitchFamily="49"/>
              </a:rPr>
              <a:t> "CWM"       "Total condensate"                     "kg kg-1"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504359" y="30168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Implementation</a:t>
            </a:r>
            <a:br>
              <a:rPr lang="en-US"/>
            </a:br>
            <a:r>
              <a:rPr lang="en-US" sz="3600"/>
              <a:t>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Implementation</a:t>
            </a:r>
            <a:br>
              <a:rPr lang="en-US"/>
            </a:br>
            <a:r>
              <a:rPr lang="en-US" sz="3600"/>
              <a:t>Decide Interpolation Method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log(P) in vertical + horizontal interp:</a:t>
            </a:r>
          </a:p>
          <a:p>
            <a:pPr lvl="1" rtl="0" hangingPunct="0"/>
            <a:r>
              <a:rPr lang="en-US"/>
              <a:t>copy lowest model level</a:t>
            </a:r>
          </a:p>
          <a:p>
            <a:pPr lvl="1" rtl="0" hangingPunct="0"/>
            <a:r>
              <a:rPr lang="en-US"/>
              <a:t>extrapolate to preset value at 1030mbar</a:t>
            </a:r>
          </a:p>
          <a:p>
            <a:pPr lvl="1" rtl="0" hangingPunct="0"/>
            <a:r>
              <a:rPr lang="en-US"/>
              <a:t>preset below-ground value</a:t>
            </a:r>
          </a:p>
          <a:p>
            <a:pPr lvl="0"/>
            <a:r>
              <a:rPr lang="en-US"/>
              <a:t>Horizontal interp, no vertical: H or V grid</a:t>
            </a:r>
          </a:p>
          <a:p>
            <a:pPr lvl="0"/>
            <a:r>
              <a:rPr lang="en-US"/>
              <a:t>Nearest neighbor, no vertical interp: H grid only</a:t>
            </a:r>
          </a:p>
          <a:p>
            <a:pPr lvl="0"/>
            <a:r>
              <a:rPr lang="en-US"/>
              <a:t>2D fields: horizontal interp, nearest neighbor</a:t>
            </a:r>
          </a:p>
          <a:p>
            <a:pPr lvl="0"/>
            <a:r>
              <a:rPr lang="en-US"/>
              <a:t>IKJ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Implementation</a:t>
            </a:r>
            <a:br>
              <a:rPr lang="en-US"/>
            </a:br>
            <a:r>
              <a:rPr lang="en-US" sz="3600"/>
              <a:t>Special Cases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Critical mass field variables handled specially:</a:t>
            </a:r>
          </a:p>
          <a:p>
            <a:pPr lvl="1" rtl="0" hangingPunct="0"/>
            <a:r>
              <a:rPr lang="en-US"/>
              <a:t>PD - recomputed during down interp, not up or bdy</a:t>
            </a:r>
          </a:p>
          <a:p>
            <a:pPr lvl="2" rtl="0" hangingPunct="0"/>
            <a:r>
              <a:rPr lang="en-US"/>
              <a:t>same as original implementation</a:t>
            </a:r>
          </a:p>
          <a:p>
            <a:pPr lvl="1" rtl="0" hangingPunct="0"/>
            <a:r>
              <a:rPr lang="en-US"/>
              <a:t>T - lapse rate atmosphere below ground</a:t>
            </a:r>
          </a:p>
          <a:p>
            <a:pPr lvl="2" rtl="0" hangingPunct="0"/>
            <a:r>
              <a:rPr lang="en-US"/>
              <a:t>same as original implementation</a:t>
            </a:r>
          </a:p>
          <a:p>
            <a:pPr lvl="1" rtl="0" hangingPunct="0"/>
            <a:r>
              <a:rPr lang="en-US"/>
              <a:t>Q - constant RH below ground</a:t>
            </a:r>
          </a:p>
          <a:p>
            <a:pPr lvl="2" rtl="0" hangingPunct="0"/>
            <a:r>
              <a:rPr lang="en-US"/>
              <a:t>suggested by Greg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12" y="2789237"/>
            <a:ext cx="4572000" cy="4572000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Implementation</a:t>
            </a:r>
            <a:br>
              <a:rPr lang="en-US" dirty="0"/>
            </a:br>
            <a:r>
              <a:rPr lang="en-US" sz="3600" dirty="0"/>
              <a:t>Log(P) </a:t>
            </a:r>
            <a:r>
              <a:rPr lang="en-US" sz="3600" dirty="0" smtClean="0"/>
              <a:t>Interpolation</a:t>
            </a:r>
            <a:endParaRPr lang="en-US" sz="3600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 dirty="0" smtClean="0"/>
              <a:t>Interp. </a:t>
            </a:r>
            <a:r>
              <a:rPr lang="en-US" dirty="0"/>
              <a:t>in log(P) on H </a:t>
            </a:r>
            <a:r>
              <a:rPr lang="en-US" dirty="0" smtClean="0"/>
              <a:t>points, </a:t>
            </a:r>
            <a:r>
              <a:rPr lang="en-US" dirty="0" err="1" smtClean="0"/>
              <a:t>extrap</a:t>
            </a:r>
            <a:r>
              <a:rPr lang="en-US" dirty="0" smtClean="0"/>
              <a:t>. below ground</a:t>
            </a:r>
          </a:p>
          <a:p>
            <a:pPr lvl="1"/>
            <a:r>
              <a:rPr lang="en-US" sz="2000" dirty="0">
                <a:latin typeface="Liberation Mono"/>
              </a:rPr>
              <a:t>u</a:t>
            </a:r>
            <a:r>
              <a:rPr lang="en-US" sz="2000" dirty="0" smtClean="0">
                <a:latin typeface="Liberation Mono"/>
              </a:rPr>
              <a:t>=(</a:t>
            </a:r>
            <a:r>
              <a:rPr lang="en-US" sz="2000" dirty="0" err="1" smtClean="0">
                <a:latin typeface="Liberation Mono"/>
              </a:rPr>
              <a:t>UpMass</a:t>
            </a:r>
            <a:r>
              <a:rPr lang="en-US" sz="2000" dirty="0" err="1" smtClean="0">
                <a:latin typeface="Liberation Mono"/>
                <a:sym typeface="Wingdings" pitchFamily="2" charset="2"/>
              </a:rPr>
              <a:t>:stuff</a:t>
            </a:r>
            <a:r>
              <a:rPr lang="en-US" sz="2000" dirty="0" smtClean="0">
                <a:latin typeface="Liberation Mono"/>
                <a:sym typeface="Wingdings" pitchFamily="2" charset="2"/>
              </a:rPr>
              <a:t>),d=(</a:t>
            </a:r>
            <a:r>
              <a:rPr lang="en-US" sz="2000" dirty="0" err="1" smtClean="0">
                <a:latin typeface="Liberation Mono"/>
                <a:sym typeface="Wingdings" pitchFamily="2" charset="2"/>
              </a:rPr>
              <a:t>DownMass:stuff</a:t>
            </a:r>
            <a:r>
              <a:rPr lang="en-US" sz="2000" dirty="0" smtClean="0">
                <a:latin typeface="Liberation Mono"/>
                <a:sym typeface="Wingdings" pitchFamily="2" charset="2"/>
              </a:rPr>
              <a:t>)f=(</a:t>
            </a:r>
            <a:r>
              <a:rPr lang="en-US" sz="2000" dirty="0" err="1" smtClean="0">
                <a:latin typeface="Liberation Mono"/>
                <a:sym typeface="Wingdings" pitchFamily="2" charset="2"/>
              </a:rPr>
              <a:t>BdyMass:stuff</a:t>
            </a:r>
            <a:r>
              <a:rPr lang="en-US" sz="2000" dirty="0" smtClean="0">
                <a:latin typeface="Liberation Mono"/>
                <a:sym typeface="Wingdings" pitchFamily="2" charset="2"/>
              </a:rPr>
              <a:t>)</a:t>
            </a:r>
            <a:endParaRPr lang="en-US" sz="2000" dirty="0">
              <a:latin typeface="Liberation Mono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62511" y="3278885"/>
            <a:ext cx="4918201" cy="1623240"/>
            <a:chOff x="4735512" y="2938499"/>
            <a:chExt cx="4918201" cy="1623240"/>
          </a:xfrm>
        </p:grpSpPr>
        <p:sp>
          <p:nvSpPr>
            <p:cNvPr id="7" name="Rectangle 6"/>
            <p:cNvSpPr/>
            <p:nvPr/>
          </p:nvSpPr>
          <p:spPr>
            <a:xfrm>
              <a:off x="4736043" y="2949525"/>
              <a:ext cx="1916054" cy="482561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dirty="0">
                  <a:ln>
                    <a:noFill/>
                  </a:ln>
                  <a:latin typeface="Liberation Sans" pitchFamily="18"/>
                  <a:ea typeface="DejaVu LGC Sans" pitchFamily="2"/>
                  <a:cs typeface="Lohit Hindi" pitchFamily="2"/>
                </a:rPr>
                <a:t>Source P(k)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36309" y="3443114"/>
              <a:ext cx="1916054" cy="307005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735512" y="3762306"/>
              <a:ext cx="1916054" cy="196158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35778" y="3965429"/>
              <a:ext cx="1916054" cy="135512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36043" y="4110806"/>
              <a:ext cx="1916054" cy="78057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36309" y="4198149"/>
              <a:ext cx="1916054" cy="56584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36332" y="2938499"/>
              <a:ext cx="1916054" cy="600082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>
                  <a:ln>
                    <a:noFill/>
                  </a:ln>
                  <a:latin typeface="Liberation Sans" pitchFamily="18"/>
                  <a:ea typeface="DejaVu LGC Sans" pitchFamily="2"/>
                  <a:cs typeface="Lohit Hindi" pitchFamily="2"/>
                </a:rPr>
                <a:t>Target P(k)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36597" y="3552220"/>
              <a:ext cx="1916054" cy="381871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36862" y="3949469"/>
              <a:ext cx="1916054" cy="243747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737128" y="4201921"/>
              <a:ext cx="1916054" cy="168592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737393" y="4382701"/>
              <a:ext cx="1916054" cy="97209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37659" y="4491226"/>
              <a:ext cx="1916054" cy="70513"/>
            </a:xfrm>
            <a:prstGeom prst="rect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6652363" y="4254734"/>
              <a:ext cx="1084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7568853" y="4254734"/>
              <a:ext cx="0" cy="29220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6652629" y="4561739"/>
              <a:ext cx="10847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24191" y="3411392"/>
              <a:ext cx="1235521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dirty="0">
                  <a:ln>
                    <a:noFill/>
                  </a:ln>
                  <a:latin typeface="Liberation Sans" pitchFamily="18"/>
                  <a:ea typeface="DejaVu LGC Sans" pitchFamily="2"/>
                  <a:cs typeface="Lohit Hindi" pitchFamily="2"/>
                </a:rPr>
                <a:t>Different </a:t>
              </a:r>
              <a:r>
                <a:rPr lang="en-US" sz="1800" b="0" i="0" u="none" strike="noStrike" kern="1200" dirty="0" err="1" smtClean="0">
                  <a:ln>
                    <a:noFill/>
                  </a:ln>
                  <a:latin typeface="Liberation Sans" pitchFamily="18"/>
                  <a:ea typeface="DejaVu LGC Sans" pitchFamily="2"/>
                  <a:cs typeface="Lohit Hindi" pitchFamily="2"/>
                </a:rPr>
                <a:t>P</a:t>
              </a:r>
              <a:r>
                <a:rPr lang="en-US" sz="1400" b="0" i="0" u="none" strike="noStrike" kern="1200" dirty="0" err="1" smtClean="0">
                  <a:ln>
                    <a:noFill/>
                  </a:ln>
                  <a:latin typeface="Liberation Sans" pitchFamily="18"/>
                  <a:ea typeface="DejaVu LGC Sans" pitchFamily="2"/>
                  <a:cs typeface="Lohit Hindi" pitchFamily="2"/>
                </a:rPr>
                <a:t>sfc</a:t>
              </a:r>
              <a:endParaRPr lang="en-US" sz="1400" b="0" i="0" u="none" strike="noStrike" kern="1200" dirty="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Implementation</a:t>
            </a:r>
            <a:br>
              <a:rPr lang="en-US"/>
            </a:br>
            <a:r>
              <a:rPr lang="en-US" sz="3600"/>
              <a:t>Log(P) Interpolation: @EConst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Interpolate in log(P) on H points,</a:t>
            </a:r>
          </a:p>
          <a:p>
            <a:pPr lvl="0"/>
            <a:r>
              <a:rPr lang="en-US"/>
              <a:t>Preset below-ground value:</a:t>
            </a:r>
          </a:p>
          <a:p>
            <a:pPr lvl="1" rtl="0" hangingPunct="0"/>
            <a:r>
              <a:rPr lang="en-US">
                <a:latin typeface="Liberation Mono" pitchFamily="49"/>
              </a:rPr>
              <a:t>u=(UpMass:@EConst,3.14)</a:t>
            </a:r>
          </a:p>
          <a:p>
            <a:pPr lvl="1" rtl="0" hangingPunct="0"/>
            <a:r>
              <a:rPr lang="en-US">
                <a:latin typeface="Liberation Mono" pitchFamily="49"/>
              </a:rPr>
              <a:t>d=(DownMass:@EConst,3.14)</a:t>
            </a:r>
          </a:p>
          <a:p>
            <a:pPr lvl="1" rtl="0" hangingPunct="0"/>
            <a:r>
              <a:rPr lang="en-US">
                <a:latin typeface="Liberation Mono" pitchFamily="49"/>
              </a:rPr>
              <a:t>b=(BdyMass:@EConst,3.14)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Implementation</a:t>
            </a:r>
            <a:br>
              <a:rPr lang="en-US"/>
            </a:br>
            <a:r>
              <a:rPr lang="en-US" sz="3600"/>
              <a:t>Log(P) Interpolation: @EExtrap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Interpolate in log(P) on H points,</a:t>
            </a:r>
          </a:p>
          <a:p>
            <a:pPr lvl="0"/>
            <a:r>
              <a:rPr lang="en-US"/>
              <a:t>Extrapolate to preset value at 1030mbar</a:t>
            </a:r>
          </a:p>
          <a:p>
            <a:pPr lvl="1" rtl="0" hangingPunct="0"/>
            <a:r>
              <a:rPr lang="en-US">
                <a:latin typeface="Liberation Mono" pitchFamily="49"/>
              </a:rPr>
              <a:t>u=(UpMass:@EExtrap,3.14)</a:t>
            </a:r>
          </a:p>
          <a:p>
            <a:pPr lvl="1" rtl="0" hangingPunct="0"/>
            <a:r>
              <a:rPr lang="en-US">
                <a:latin typeface="Liberation Mono" pitchFamily="49"/>
              </a:rPr>
              <a:t>d=(DownMass:@EExtrap,3.14)</a:t>
            </a:r>
          </a:p>
          <a:p>
            <a:pPr lvl="1" rtl="0" hangingPunct="0"/>
            <a:r>
              <a:rPr lang="en-US">
                <a:latin typeface="Liberation Mono" pitchFamily="49"/>
              </a:rPr>
              <a:t>b=(BdyMass:@EExtrap,3.14)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Implementation</a:t>
            </a:r>
            <a:br>
              <a:rPr lang="en-US"/>
            </a:br>
            <a:r>
              <a:rPr lang="en-US" sz="3600"/>
              <a:t>Log(P) Interpolation: @ECopy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Interpolate in log(P) on H points,</a:t>
            </a:r>
          </a:p>
          <a:p>
            <a:pPr lvl="0"/>
            <a:r>
              <a:rPr lang="en-US"/>
              <a:t>Copy lowest model level value:</a:t>
            </a:r>
          </a:p>
          <a:p>
            <a:pPr lvl="1" rtl="0" hangingPunct="0"/>
            <a:r>
              <a:rPr lang="en-US">
                <a:latin typeface="Liberation Mono" pitchFamily="49"/>
              </a:rPr>
              <a:t>u=(UpMass:@ECopy,0.)</a:t>
            </a:r>
          </a:p>
          <a:p>
            <a:pPr lvl="1" rtl="0" hangingPunct="0"/>
            <a:r>
              <a:rPr lang="en-US">
                <a:latin typeface="Liberation Mono" pitchFamily="49"/>
              </a:rPr>
              <a:t>d=(DownMass:@ECopy,0.)</a:t>
            </a:r>
          </a:p>
          <a:p>
            <a:pPr lvl="1" rtl="0" hangingPunct="0"/>
            <a:r>
              <a:rPr lang="en-US">
                <a:latin typeface="Liberation Mono" pitchFamily="49"/>
              </a:rPr>
              <a:t>b=(BdyMass:@ECopy,0.)</a:t>
            </a:r>
          </a:p>
          <a:p>
            <a:pPr lvl="0"/>
            <a:r>
              <a:rPr lang="en-US">
                <a:latin typeface="Liberation Sans" pitchFamily="34"/>
              </a:rPr>
              <a:t>The “0.” has no meaning, but is required for framework-related reasons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Implementation</a:t>
            </a:r>
            <a:br>
              <a:rPr lang="en-US"/>
            </a:br>
            <a:r>
              <a:rPr lang="en-US" sz="3600"/>
              <a:t>Level-by-Level Copy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2560" y="1783080"/>
            <a:ext cx="2598840" cy="5986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Source P(k)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2919" y="2395439"/>
            <a:ext cx="2598840" cy="3808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1839" y="2791440"/>
            <a:ext cx="2598840" cy="2433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2199" y="3043440"/>
            <a:ext cx="2598840" cy="16812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2560" y="3223800"/>
            <a:ext cx="2598840" cy="9684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2919" y="3332160"/>
            <a:ext cx="2598840" cy="702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2000" y="1769400"/>
            <a:ext cx="2598840" cy="744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Target P(k)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32360" y="2530800"/>
            <a:ext cx="2598840" cy="4737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2719" y="3023640"/>
            <a:ext cx="2598840" cy="3024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3080" y="3336840"/>
            <a:ext cx="2598840" cy="2091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3440" y="3561120"/>
            <a:ext cx="2598840" cy="1206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33799" y="3695760"/>
            <a:ext cx="2598840" cy="87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>
            <a:off x="4361400" y="2077920"/>
            <a:ext cx="1470600" cy="802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4361760" y="2594520"/>
            <a:ext cx="1470600" cy="16056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4360680" y="2904120"/>
            <a:ext cx="1472039" cy="275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4361040" y="3110759"/>
            <a:ext cx="1472040" cy="3214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4361400" y="3295800"/>
            <a:ext cx="1472040" cy="3373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0" name="Straight Connector 19"/>
          <p:cNvSpPr/>
          <p:nvPr/>
        </p:nvSpPr>
        <p:spPr>
          <a:xfrm>
            <a:off x="4361760" y="3368160"/>
            <a:ext cx="1472039" cy="3636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1" name="Text Placeholder 20"/>
          <p:cNvSpPr txBox="1">
            <a:spLocks noGrp="1"/>
          </p:cNvSpPr>
          <p:nvPr>
            <p:ph type="body" idx="4294967295"/>
          </p:nvPr>
        </p:nvSpPr>
        <p:spPr>
          <a:xfrm>
            <a:off x="504359" y="3821400"/>
            <a:ext cx="9071640" cy="3521159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Can add variables without log(P) interp.:</a:t>
            </a:r>
          </a:p>
          <a:p>
            <a:pPr lvl="1" rtl="0" hangingPunct="0"/>
            <a:r>
              <a:rPr lang="en-US"/>
              <a:t>level-by-level copy on H points, horiz. interp.:</a:t>
            </a:r>
          </a:p>
          <a:p>
            <a:pPr lvl="2" rtl="0" hangingPunct="0"/>
            <a:r>
              <a:rPr lang="en-US">
                <a:latin typeface="Liberation Mono" pitchFamily="49"/>
              </a:rPr>
              <a:t>u=(UpCopy)d=(DownCopy)b=(BdyCopy)</a:t>
            </a:r>
          </a:p>
          <a:p>
            <a:pPr lvl="1" rtl="0" hangingPunct="0"/>
            <a:r>
              <a:rPr lang="en-US"/>
              <a:t>on V points:</a:t>
            </a:r>
          </a:p>
          <a:p>
            <a:pPr lvl="2" rtl="0" hangingPunct="0"/>
            <a:r>
              <a:rPr lang="en-US">
                <a:latin typeface="Liberation Mono" pitchFamily="49"/>
              </a:rPr>
              <a:t>u=(UpVel)d=(DownVel)b=(BdyVel)</a:t>
            </a:r>
          </a:p>
          <a:p>
            <a:pPr lvl="1" rtl="0" hangingPunct="0"/>
            <a:r>
              <a:rPr lang="en-US">
                <a:latin typeface="Liberation Sans" pitchFamily="34"/>
              </a:rPr>
              <a:t>Used by both old and new interpolation schemes for velocity (no good way to extrapolate velocity).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98960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Horiz. nearest neighbor, vert. level-by-level:</a:t>
            </a:r>
          </a:p>
          <a:p>
            <a:pPr lvl="1" rtl="0" hangingPunct="0"/>
            <a:r>
              <a:rPr lang="en-US">
                <a:latin typeface="Liberation Sans" pitchFamily="34"/>
              </a:rPr>
              <a:t>Real valued fields:</a:t>
            </a:r>
          </a:p>
          <a:p>
            <a:pPr lvl="2" rtl="0" hangingPunct="0"/>
            <a:r>
              <a:rPr lang="en-US">
                <a:latin typeface="Liberation Mono" pitchFamily="49"/>
              </a:rPr>
              <a:t>u=(UpNear)d=(DownNear)b=(BdyNear)</a:t>
            </a:r>
          </a:p>
          <a:p>
            <a:pPr lvl="1" rtl="0" hangingPunct="0"/>
            <a:r>
              <a:rPr lang="en-US">
                <a:latin typeface="Liberation Sans" pitchFamily="34"/>
              </a:rPr>
              <a:t>Integer fields:</a:t>
            </a:r>
          </a:p>
          <a:p>
            <a:pPr lvl="2" rtl="0" hangingPunct="0"/>
            <a:r>
              <a:rPr lang="en-US">
                <a:latin typeface="Liberation Mono" pitchFamily="49"/>
              </a:rPr>
              <a:t>u=(UpINear)d=(DownINear)b=(BdyINear)</a:t>
            </a:r>
          </a:p>
          <a:p>
            <a:pPr lvl="0"/>
            <a:r>
              <a:rPr lang="en-US">
                <a:latin typeface="Liberation Sans" pitchFamily="34"/>
              </a:rPr>
              <a:t>2D IJK fields: can use any of the 3D methods:</a:t>
            </a:r>
          </a:p>
          <a:p>
            <a:pPr lvl="2" rtl="0" hangingPunct="0"/>
            <a:r>
              <a:rPr lang="en-US">
                <a:latin typeface="Liberation Mono" pitchFamily="49"/>
              </a:rPr>
              <a:t>u=(UpCopy)d=(DownCopy)b=(BdyCopy)</a:t>
            </a:r>
          </a:p>
          <a:p>
            <a:pPr lvl="2" rtl="0" hangingPunct="0"/>
            <a:r>
              <a:rPr lang="en-US">
                <a:latin typeface="Liberation Mono" pitchFamily="49"/>
              </a:rPr>
              <a:t>u=(UpNear)d=(DownNear)b=(BdyNear)</a:t>
            </a:r>
          </a:p>
          <a:p>
            <a:pPr lvl="2" rtl="0" hangingPunct="0"/>
            <a:r>
              <a:rPr lang="en-US">
                <a:latin typeface="Liberation Mono" pitchFamily="49"/>
              </a:rPr>
              <a:t>u=(UpINear)d=(DownINear)b=(BdyINear)</a:t>
            </a:r>
          </a:p>
          <a:p>
            <a:pPr lvl="2" rtl="0" hangingPunct="0"/>
            <a:r>
              <a:rPr lang="en-US">
                <a:latin typeface="Liberation Sans" pitchFamily="34"/>
              </a:rPr>
              <a:t>Will automatically detect 2D (kds=kde)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Implementation</a:t>
            </a:r>
            <a:br>
              <a:rPr lang="en-US"/>
            </a:br>
            <a:r>
              <a:rPr lang="en-US" sz="3600"/>
              <a:t>Other 3D IJK, 2D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New WRF-NMM</a:t>
            </a:r>
            <a:br>
              <a:rPr lang="en-US" dirty="0" smtClean="0"/>
            </a:br>
            <a:r>
              <a:rPr lang="en-US" dirty="0"/>
              <a:t>I</a:t>
            </a:r>
            <a:r>
              <a:rPr lang="en-US" dirty="0" smtClean="0"/>
              <a:t>nterpolation Schemes</a:t>
            </a:r>
            <a:br>
              <a:rPr lang="en-US" dirty="0" smtClean="0"/>
            </a:br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New NMM Interpolation</a:t>
            </a:r>
          </a:p>
          <a:p>
            <a:pPr lvl="0"/>
            <a:r>
              <a:rPr lang="en-US"/>
              <a:t>Adding New Variables</a:t>
            </a:r>
          </a:p>
          <a:p>
            <a:pPr lvl="0"/>
            <a:r>
              <a:rPr lang="en-US"/>
              <a:t>Alternative Microphysics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98960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>
                <a:latin typeface="Liberation Sans" pitchFamily="34"/>
              </a:rPr>
              <a:t>Just soil and Ferrier fractions</a:t>
            </a:r>
          </a:p>
          <a:p>
            <a:pPr lvl="0"/>
            <a:r>
              <a:rPr lang="en-US">
                <a:latin typeface="Liberation Sans" pitchFamily="34"/>
              </a:rPr>
              <a:t>Log(P) interp. up and down, but not bdy:</a:t>
            </a:r>
          </a:p>
          <a:p>
            <a:pPr lvl="1" rtl="0" hangingPunct="0"/>
            <a:r>
              <a:rPr lang="en-US">
                <a:latin typeface="Liberation Mono" pitchFamily="49"/>
              </a:rPr>
              <a:t>u=(UpMass:@ECopy,0.)</a:t>
            </a:r>
          </a:p>
          <a:p>
            <a:pPr lvl="1" rtl="0" hangingPunct="0"/>
            <a:r>
              <a:rPr lang="en-US">
                <a:latin typeface="Liberation Mono" pitchFamily="49"/>
              </a:rPr>
              <a:t>d=(DownMass:@ECopy,0.)</a:t>
            </a:r>
          </a:p>
          <a:p>
            <a:pPr lvl="1" rtl="0" hangingPunct="0"/>
            <a:r>
              <a:rPr lang="en-US">
                <a:latin typeface="Liberation Sans" pitchFamily="34"/>
              </a:rPr>
              <a:t>Can also use </a:t>
            </a:r>
            <a:r>
              <a:rPr lang="en-US">
                <a:latin typeface="Liberation Mono" pitchFamily="49"/>
              </a:rPr>
              <a:t>@EExtrap</a:t>
            </a:r>
            <a:r>
              <a:rPr lang="en-US">
                <a:latin typeface="Liberation Sans" pitchFamily="34"/>
              </a:rPr>
              <a:t> or </a:t>
            </a:r>
            <a:r>
              <a:rPr lang="en-US">
                <a:latin typeface="Liberation Mono" pitchFamily="49"/>
              </a:rPr>
              <a:t>@ECopy</a:t>
            </a:r>
          </a:p>
          <a:p>
            <a:pPr lvl="1" rtl="0" hangingPunct="0"/>
            <a:r>
              <a:rPr lang="en-US">
                <a:latin typeface="Liberation Sans" pitchFamily="34"/>
              </a:rPr>
              <a:t>Use for F_ice, F_rimeF, F_rain if desired</a:t>
            </a:r>
          </a:p>
          <a:p>
            <a:pPr lvl="0"/>
            <a:r>
              <a:rPr lang="en-US">
                <a:latin typeface="Liberation Sans" pitchFamily="34"/>
              </a:rPr>
              <a:t>Down interpolate nearest neighbor (soil fields)</a:t>
            </a:r>
          </a:p>
          <a:p>
            <a:pPr lvl="1" rtl="0" hangingPunct="0"/>
            <a:r>
              <a:rPr lang="en-US">
                <a:latin typeface="Liberation Mono" pitchFamily="49"/>
              </a:rPr>
              <a:t>d=(DownNearIKJ)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Implementation</a:t>
            </a:r>
            <a:br>
              <a:rPr lang="en-US"/>
            </a:br>
            <a:r>
              <a:rPr lang="en-US" sz="3600"/>
              <a:t>IKJ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258160"/>
          </a:xfrm>
        </p:spPr>
        <p:txBody>
          <a:bodyPr>
            <a:sp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>
                <a:latin typeface="Liberation Sans" pitchFamily="34"/>
              </a:rPr>
              <a:t>Velocity inconsistent with mass field, TKE</a:t>
            </a:r>
          </a:p>
          <a:p>
            <a:pPr lvl="1" rtl="0" hangingPunct="0"/>
            <a:r>
              <a:rPr lang="en-US">
                <a:latin typeface="Liberation Sans" pitchFamily="34"/>
              </a:rPr>
              <a:t>no good way to extrapolate velocity</a:t>
            </a:r>
          </a:p>
          <a:p>
            <a:pPr lvl="0"/>
            <a:r>
              <a:rPr lang="en-US">
                <a:latin typeface="Liberation Sans" pitchFamily="34"/>
              </a:rPr>
              <a:t>Tuning</a:t>
            </a:r>
          </a:p>
          <a:p>
            <a:pPr lvl="1" rtl="0" hangingPunct="0"/>
            <a:r>
              <a:rPr lang="en-US">
                <a:latin typeface="Liberation Sans" pitchFamily="34"/>
              </a:rPr>
              <a:t>What is the best way to extrapolate microphysics, T, Q, etc.?</a:t>
            </a:r>
          </a:p>
          <a:p>
            <a:pPr lvl="1" rtl="0" hangingPunct="0"/>
            <a:r>
              <a:rPr lang="en-US">
                <a:latin typeface="Liberation Sans" pitchFamily="34"/>
              </a:rPr>
              <a:t>Two-way feedback of Ferrier fractions?  Of CWM?</a:t>
            </a:r>
          </a:p>
          <a:p>
            <a:pPr lvl="0"/>
            <a:r>
              <a:rPr lang="en-US">
                <a:latin typeface="Liberation Sans" pitchFamily="34"/>
              </a:rPr>
              <a:t>Other fields</a:t>
            </a:r>
          </a:p>
          <a:p>
            <a:pPr lvl="1" rtl="0" hangingPunct="0"/>
            <a:r>
              <a:rPr lang="en-US">
                <a:latin typeface="Liberation Sans" pitchFamily="34"/>
              </a:rPr>
              <a:t>SST - still nearest neighbor, cannot handle new lakes</a:t>
            </a:r>
          </a:p>
          <a:p>
            <a:pPr lvl="1" rtl="0" hangingPunct="0"/>
            <a:r>
              <a:rPr lang="en-US">
                <a:latin typeface="Liberation Sans" pitchFamily="34"/>
              </a:rPr>
              <a:t>interp_land_mask_field - still in use, does not correctly handle the E grid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Implementation</a:t>
            </a:r>
            <a:br>
              <a:rPr lang="en-US" dirty="0"/>
            </a:br>
            <a:r>
              <a:rPr lang="en-US" sz="3600" dirty="0" smtClean="0"/>
              <a:t>Issues (Tuning Needed)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Skill So Far</a:t>
            </a:r>
            <a:br>
              <a:rPr lang="en-US" dirty="0" smtClean="0"/>
            </a:br>
            <a:r>
              <a:rPr lang="en-US" sz="3600" dirty="0" smtClean="0"/>
              <a:t>(Without Tuning)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79 Cases: Leslie, Isaac, </a:t>
            </a:r>
            <a:r>
              <a:rPr lang="en-US" dirty="0" err="1" smtClean="0"/>
              <a:t>Eugine</a:t>
            </a:r>
            <a:endParaRPr lang="en-US" dirty="0" smtClean="0"/>
          </a:p>
          <a:p>
            <a:r>
              <a:rPr lang="en-US" dirty="0" smtClean="0"/>
              <a:t>Slight track improvement</a:t>
            </a:r>
          </a:p>
          <a:p>
            <a:r>
              <a:rPr lang="en-US" dirty="0" smtClean="0"/>
              <a:t>Radius closer to correct (larger storms)</a:t>
            </a:r>
          </a:p>
          <a:p>
            <a:r>
              <a:rPr lang="en-US" dirty="0" smtClean="0"/>
              <a:t>Higher intensity bias</a:t>
            </a:r>
          </a:p>
          <a:p>
            <a:pPr lvl="1"/>
            <a:r>
              <a:rPr lang="en-US" dirty="0" smtClean="0"/>
              <a:t>Leads to increase in intensity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66945D-AFA0-4795-997B-2772985018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503999" y="317027"/>
            <a:ext cx="9071640" cy="1231106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Skill So Far</a:t>
            </a:r>
            <a:br>
              <a:rPr lang="en-US" dirty="0" smtClean="0"/>
            </a:br>
            <a:r>
              <a:rPr lang="en-US" sz="3600" dirty="0" smtClean="0"/>
              <a:t>(Without Tuning)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15557"/>
            <a:ext cx="5029200" cy="3656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15557"/>
            <a:ext cx="4991099" cy="3656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61" y="3856037"/>
            <a:ext cx="5047864" cy="3703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8" y="3921543"/>
            <a:ext cx="5155248" cy="36381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3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New NMM Interpolation</a:t>
            </a:r>
            <a:br>
              <a:rPr lang="en-US"/>
            </a:br>
            <a:r>
              <a:rPr lang="en-US" sz="3600"/>
              <a:t>Overview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3690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WRF-NMM Nest-Parent interpolation has issues</a:t>
            </a:r>
          </a:p>
          <a:p>
            <a:pPr lvl="1" rtl="0" hangingPunct="0"/>
            <a:r>
              <a:rPr lang="en-US"/>
              <a:t>does not support non-Ferrier microphysics</a:t>
            </a:r>
          </a:p>
          <a:p>
            <a:pPr lvl="2" rtl="0" hangingPunct="0"/>
            <a:r>
              <a:rPr lang="en-US"/>
              <a:t>zero condensate advected at boundary</a:t>
            </a:r>
          </a:p>
          <a:p>
            <a:pPr lvl="1" rtl="0" hangingPunct="0"/>
            <a:r>
              <a:rPr lang="en-US"/>
              <a:t>slow</a:t>
            </a:r>
          </a:p>
          <a:p>
            <a:pPr lvl="1" rtl="0" hangingPunct="0"/>
            <a:r>
              <a:rPr lang="en-US"/>
              <a:t>hard to add new variables</a:t>
            </a:r>
          </a:p>
          <a:p>
            <a:pPr lvl="0"/>
            <a:r>
              <a:rPr lang="en-US"/>
              <a:t>Now rewritten to fix those problems.</a:t>
            </a:r>
          </a:p>
          <a:p>
            <a:pPr lvl="0"/>
            <a:r>
              <a:rPr lang="en-US"/>
              <a:t>Retain support for:</a:t>
            </a:r>
          </a:p>
          <a:p>
            <a:pPr lvl="1" rtl="0" hangingPunct="0"/>
            <a:r>
              <a:rPr lang="en-US"/>
              <a:t>different terrain in different domains</a:t>
            </a:r>
          </a:p>
          <a:p>
            <a:pPr lvl="1" rtl="0" hangingPunct="0"/>
            <a:r>
              <a:rPr lang="en-US"/>
              <a:t>pressure space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480" y="1841399"/>
            <a:ext cx="2598840" cy="5986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Source Domain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840" y="2453760"/>
            <a:ext cx="2598840" cy="3808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Hybrid Coordinates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760" y="2849760"/>
            <a:ext cx="2598840" cy="2433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120" y="3101760"/>
            <a:ext cx="2598840" cy="16812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3480" y="3282119"/>
            <a:ext cx="2598840" cy="9684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840" y="3390479"/>
            <a:ext cx="2598840" cy="702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54920" y="1827720"/>
            <a:ext cx="2598840" cy="744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Target Domain</a:t>
            </a:r>
          </a:p>
        </p:txBody>
      </p:sp>
      <p:sp>
        <p:nvSpPr>
          <p:cNvPr id="9" name="Rectangle 8"/>
          <p:cNvSpPr/>
          <p:nvPr/>
        </p:nvSpPr>
        <p:spPr>
          <a:xfrm>
            <a:off x="7055280" y="2589119"/>
            <a:ext cx="2598840" cy="4737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Hybrid Coordinates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55640" y="3081960"/>
            <a:ext cx="2598840" cy="3024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56000" y="3395159"/>
            <a:ext cx="2598840" cy="2091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56360" y="3619440"/>
            <a:ext cx="2598840" cy="1206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56720" y="3754079"/>
            <a:ext cx="2598840" cy="87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>
            <a:off x="3072239" y="1841399"/>
            <a:ext cx="67608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>
            <a:off x="3067559" y="3447000"/>
            <a:ext cx="6397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6312600" y="1841399"/>
            <a:ext cx="67608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6307919" y="3843000"/>
            <a:ext cx="63972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89479" y="5225400"/>
            <a:ext cx="2598840" cy="5986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Source Domain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89839" y="5837760"/>
            <a:ext cx="2598840" cy="3808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Hybrid Coordinates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88760" y="6233760"/>
            <a:ext cx="2598840" cy="2433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89119" y="6485760"/>
            <a:ext cx="2598840" cy="16812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89479" y="6666120"/>
            <a:ext cx="2598840" cy="9684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89839" y="6774480"/>
            <a:ext cx="2598840" cy="702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58920" y="5211720"/>
            <a:ext cx="2598840" cy="744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Target Domain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59280" y="5973120"/>
            <a:ext cx="2598840" cy="4737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Hybrid Coordinates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59640" y="6465959"/>
            <a:ext cx="2598840" cy="3024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60000" y="6779160"/>
            <a:ext cx="2598840" cy="2091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60360" y="7003440"/>
            <a:ext cx="2598840" cy="1206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60720" y="7138080"/>
            <a:ext cx="2598840" cy="87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30" name="Straight Connector 29"/>
          <p:cNvSpPr/>
          <p:nvPr/>
        </p:nvSpPr>
        <p:spPr>
          <a:xfrm flipV="1">
            <a:off x="4288320" y="5211720"/>
            <a:ext cx="14706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31" name="Straight Connector 30"/>
          <p:cNvSpPr/>
          <p:nvPr/>
        </p:nvSpPr>
        <p:spPr>
          <a:xfrm>
            <a:off x="4288680" y="6844680"/>
            <a:ext cx="1472040" cy="3808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76960" y="5417279"/>
            <a:ext cx="1102320" cy="858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log(P)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Space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Interp.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20519" y="1193399"/>
            <a:ext cx="6344280" cy="5155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Old Method: Two Step Interpolation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42119" y="4618440"/>
            <a:ext cx="6344280" cy="5155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New Method: Single Step</a:t>
            </a:r>
          </a:p>
        </p:txBody>
      </p:sp>
      <p:sp>
        <p:nvSpPr>
          <p:cNvPr id="35" name="Title 34"/>
          <p:cNvSpPr txBox="1">
            <a:spLocks noGrp="1"/>
          </p:cNvSpPr>
          <p:nvPr>
            <p:ph type="title" idx="4294967295"/>
          </p:nvPr>
        </p:nvSpPr>
        <p:spPr>
          <a:xfrm>
            <a:off x="504359" y="346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New NMM Interpolation</a:t>
            </a:r>
            <a:br>
              <a:rPr lang="en-US"/>
            </a:br>
            <a:r>
              <a:rPr lang="en-US" sz="3600"/>
              <a:t>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784320" y="1841399"/>
            <a:ext cx="2456639" cy="846719"/>
          </a:xfrm>
          <a:prstGeom prst="rect">
            <a:avLst/>
          </a:prstGeom>
          <a:solidFill>
            <a:srgbClr val="FF9966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Pressure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84320" y="2641680"/>
            <a:ext cx="2456639" cy="642960"/>
          </a:xfrm>
          <a:prstGeom prst="rect">
            <a:avLst/>
          </a:prstGeom>
          <a:solidFill>
            <a:srgbClr val="FF9966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Space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784320" y="3284639"/>
            <a:ext cx="2456639" cy="509399"/>
          </a:xfrm>
          <a:prstGeom prst="rect">
            <a:avLst/>
          </a:prstGeom>
          <a:solidFill>
            <a:srgbClr val="FF9966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84320" y="3794040"/>
            <a:ext cx="2456639" cy="283680"/>
          </a:xfrm>
          <a:prstGeom prst="rect">
            <a:avLst/>
          </a:prstGeom>
          <a:solidFill>
            <a:srgbClr val="FF9966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84320" y="4077720"/>
            <a:ext cx="2456639" cy="204120"/>
          </a:xfrm>
          <a:prstGeom prst="rect">
            <a:avLst/>
          </a:prstGeom>
          <a:solidFill>
            <a:srgbClr val="FF9966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84320" y="4281840"/>
            <a:ext cx="2456639" cy="153720"/>
          </a:xfrm>
          <a:prstGeom prst="rect">
            <a:avLst/>
          </a:prstGeom>
          <a:solidFill>
            <a:srgbClr val="FF9966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42" name="Straight Connector 41"/>
          <p:cNvSpPr/>
          <p:nvPr/>
        </p:nvSpPr>
        <p:spPr>
          <a:xfrm>
            <a:off x="3784320" y="4435560"/>
            <a:ext cx="30553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20480" y="4260960"/>
            <a:ext cx="1357920" cy="3934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1030 mbar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6719" y="1988999"/>
            <a:ext cx="2598840" cy="5986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Source P(k)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7080" y="2601360"/>
            <a:ext cx="2598840" cy="3808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5999" y="2997360"/>
            <a:ext cx="2598840" cy="2433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6360" y="3249360"/>
            <a:ext cx="2598840" cy="16812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6719" y="3429719"/>
            <a:ext cx="2598840" cy="9684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7080" y="3538080"/>
            <a:ext cx="2598840" cy="702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16160" y="1975320"/>
            <a:ext cx="2598840" cy="744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Target P(k)</a:t>
            </a:r>
          </a:p>
        </p:txBody>
      </p:sp>
      <p:sp>
        <p:nvSpPr>
          <p:cNvPr id="9" name="Rectangle 8"/>
          <p:cNvSpPr/>
          <p:nvPr/>
        </p:nvSpPr>
        <p:spPr>
          <a:xfrm>
            <a:off x="5816520" y="2736720"/>
            <a:ext cx="2598840" cy="4737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6880" y="3229560"/>
            <a:ext cx="2598840" cy="3024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7240" y="3542759"/>
            <a:ext cx="2598840" cy="2091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17600" y="3767040"/>
            <a:ext cx="2598840" cy="1206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17960" y="3901679"/>
            <a:ext cx="2598840" cy="87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4" name="Title 13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New NMM Interpolation</a:t>
            </a:r>
            <a:br>
              <a:rPr lang="en-US"/>
            </a:br>
            <a:r>
              <a:rPr lang="en-US" sz="3600"/>
              <a:t>Weights and Indices</a:t>
            </a:r>
          </a:p>
        </p:txBody>
      </p:sp>
      <p:sp>
        <p:nvSpPr>
          <p:cNvPr id="15" name="Straight Connector 14"/>
          <p:cNvSpPr/>
          <p:nvPr/>
        </p:nvSpPr>
        <p:spPr>
          <a:xfrm>
            <a:off x="4345560" y="2296800"/>
            <a:ext cx="1470600" cy="115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4345920" y="2800800"/>
            <a:ext cx="1470600" cy="115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4345920" y="3124800"/>
            <a:ext cx="1470600" cy="115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4345920" y="3340800"/>
            <a:ext cx="1470600" cy="115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4345920" y="3484800"/>
            <a:ext cx="1470600" cy="115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0" name="Straight Connector 19"/>
          <p:cNvSpPr/>
          <p:nvPr/>
        </p:nvSpPr>
        <p:spPr>
          <a:xfrm>
            <a:off x="4345920" y="3556800"/>
            <a:ext cx="1470600" cy="115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21" name="Text Placeholder 20"/>
          <p:cNvSpPr txBox="1">
            <a:spLocks noGrp="1"/>
          </p:cNvSpPr>
          <p:nvPr>
            <p:ph type="body" idx="4294967295"/>
          </p:nvPr>
        </p:nvSpPr>
        <p:spPr>
          <a:xfrm>
            <a:off x="503999" y="4074120"/>
            <a:ext cx="9071640" cy="280836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Generate interpolation weights, indices</a:t>
            </a:r>
          </a:p>
          <a:p>
            <a:pPr lvl="1" rtl="0" hangingPunct="0"/>
            <a:r>
              <a:rPr lang="en-US"/>
              <a:t>for each target i,j,k, store source k and weight</a:t>
            </a:r>
          </a:p>
          <a:p>
            <a:pPr lvl="1" rtl="0" hangingPunct="0"/>
            <a:r>
              <a:rPr lang="en-US"/>
              <a:t>changes with time</a:t>
            </a:r>
          </a:p>
          <a:p>
            <a:pPr lvl="0"/>
            <a:r>
              <a:rPr lang="en-US"/>
              <a:t>Reuse for all variables</a:t>
            </a:r>
          </a:p>
          <a:p>
            <a:pPr lvl="0"/>
            <a:r>
              <a:rPr lang="en-US"/>
              <a:t>Horizontal interpolation is separate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6719" y="1988999"/>
            <a:ext cx="2598840" cy="5986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Source P(k)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7080" y="2601360"/>
            <a:ext cx="2598840" cy="3808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5999" y="2997360"/>
            <a:ext cx="2598840" cy="2433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6360" y="3249360"/>
            <a:ext cx="2598840" cy="16812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6719" y="3429719"/>
            <a:ext cx="2598840" cy="9684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7080" y="3538080"/>
            <a:ext cx="2598840" cy="702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16160" y="1975320"/>
            <a:ext cx="2598840" cy="744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Target P(k)</a:t>
            </a:r>
          </a:p>
        </p:txBody>
      </p:sp>
      <p:sp>
        <p:nvSpPr>
          <p:cNvPr id="9" name="Rectangle 8"/>
          <p:cNvSpPr/>
          <p:nvPr/>
        </p:nvSpPr>
        <p:spPr>
          <a:xfrm>
            <a:off x="5816520" y="2736720"/>
            <a:ext cx="2598840" cy="4737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6880" y="3229560"/>
            <a:ext cx="2598840" cy="3024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7240" y="3542759"/>
            <a:ext cx="2598840" cy="2091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17600" y="3767040"/>
            <a:ext cx="2598840" cy="1206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17960" y="3901679"/>
            <a:ext cx="2598840" cy="874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4" name="Title 13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New NMM Interpolation</a:t>
            </a:r>
            <a:br>
              <a:rPr lang="en-US"/>
            </a:br>
            <a:r>
              <a:rPr lang="en-US" sz="3600"/>
              <a:t>Extrapolation</a:t>
            </a:r>
          </a:p>
        </p:txBody>
      </p:sp>
      <p:sp>
        <p:nvSpPr>
          <p:cNvPr id="15" name="Text Placeholder 14"/>
          <p:cNvSpPr txBox="1">
            <a:spLocks noGrp="1"/>
          </p:cNvSpPr>
          <p:nvPr>
            <p:ph type="body" idx="4294967295"/>
          </p:nvPr>
        </p:nvSpPr>
        <p:spPr>
          <a:xfrm>
            <a:off x="503999" y="4074120"/>
            <a:ext cx="9071640" cy="334872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Different P</a:t>
            </a:r>
            <a:r>
              <a:rPr lang="en-US" sz="2400"/>
              <a:t>sfc</a:t>
            </a:r>
            <a:r>
              <a:rPr lang="en-US"/>
              <a:t>: must extrapolate</a:t>
            </a:r>
          </a:p>
          <a:p>
            <a:pPr lvl="0"/>
            <a:r>
              <a:rPr lang="en-US"/>
              <a:t>Three options:</a:t>
            </a:r>
          </a:p>
          <a:p>
            <a:pPr lvl="1" rtl="0" hangingPunct="0"/>
            <a:r>
              <a:rPr lang="en-US"/>
              <a:t>Constant preset value</a:t>
            </a:r>
          </a:p>
          <a:p>
            <a:pPr lvl="1" rtl="0" hangingPunct="0"/>
            <a:r>
              <a:rPr lang="en-US"/>
              <a:t>Copy ground value below ground</a:t>
            </a:r>
          </a:p>
          <a:p>
            <a:pPr lvl="1" rtl="0" hangingPunct="0"/>
            <a:r>
              <a:rPr lang="en-US"/>
              <a:t>Extrapolate to constant preset value at 1030mbar</a:t>
            </a:r>
          </a:p>
          <a:p>
            <a:pPr lvl="0"/>
            <a:r>
              <a:rPr lang="en-US"/>
              <a:t>Configurable via Registry on per-variable basis</a:t>
            </a:r>
          </a:p>
        </p:txBody>
      </p:sp>
      <p:sp>
        <p:nvSpPr>
          <p:cNvPr id="16" name="Straight Connector 15"/>
          <p:cNvSpPr/>
          <p:nvPr/>
        </p:nvSpPr>
        <p:spPr>
          <a:xfrm>
            <a:off x="4345920" y="3608280"/>
            <a:ext cx="14713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5589000" y="3608280"/>
            <a:ext cx="0" cy="3625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4346280" y="3989160"/>
            <a:ext cx="147132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Lohit Hindi" pitchFamily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1920" y="2996280"/>
            <a:ext cx="1675799" cy="6022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Different P</a:t>
            </a:r>
            <a:r>
              <a:rPr lang="en-US" sz="1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sfc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rPr>
              <a:t>(exaggerated)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126252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New NMM Interpolation</a:t>
            </a:r>
            <a:br>
              <a:rPr lang="en-US" dirty="0"/>
            </a:br>
            <a:r>
              <a:rPr lang="en-US" sz="3600" dirty="0" smtClean="0"/>
              <a:t>Additional Changes</a:t>
            </a:r>
            <a:endParaRPr lang="en-US" sz="3600" dirty="0"/>
          </a:p>
        </p:txBody>
      </p:sp>
      <p:sp>
        <p:nvSpPr>
          <p:cNvPr id="15" name="Text Placeholder 14"/>
          <p:cNvSpPr txBox="1">
            <a:spLocks noGrp="1"/>
          </p:cNvSpPr>
          <p:nvPr>
            <p:ph type="body" idx="4294967295"/>
          </p:nvPr>
        </p:nvSpPr>
        <p:spPr>
          <a:xfrm>
            <a:off x="468312" y="1874837"/>
            <a:ext cx="9071640" cy="51816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 dirty="0" smtClean="0"/>
              <a:t>Up feedback of temperature and water vapor adjusted for different pressure</a:t>
            </a:r>
          </a:p>
          <a:p>
            <a:pPr lvl="1"/>
            <a:r>
              <a:rPr lang="en-US" dirty="0" smtClean="0"/>
              <a:t>Previous implementation could not due this because it would require parent values while up-interpolating</a:t>
            </a:r>
          </a:p>
          <a:p>
            <a:pPr lvl="1"/>
            <a:r>
              <a:rPr lang="en-US" dirty="0" smtClean="0"/>
              <a:t>Better conservation of mass</a:t>
            </a:r>
          </a:p>
          <a:p>
            <a:r>
              <a:rPr lang="en-US" dirty="0" smtClean="0"/>
              <a:t>Numerous other framework changes for speed</a:t>
            </a:r>
          </a:p>
          <a:p>
            <a:pPr lvl="1"/>
            <a:r>
              <a:rPr lang="en-US" dirty="0" smtClean="0"/>
              <a:t>10% faster so far</a:t>
            </a:r>
          </a:p>
          <a:p>
            <a:pPr lvl="1"/>
            <a:r>
              <a:rPr lang="en-US" dirty="0" smtClean="0"/>
              <a:t>10% more after all commits</a:t>
            </a:r>
          </a:p>
          <a:p>
            <a:r>
              <a:rPr lang="en-US" dirty="0" smtClean="0"/>
              <a:t>New nest </a:t>
            </a:r>
            <a:r>
              <a:rPr lang="en-US" smtClean="0"/>
              <a:t>motion based </a:t>
            </a:r>
            <a:r>
              <a:rPr lang="en-US" dirty="0" smtClean="0"/>
              <a:t>on smoothed PDYN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Alternate Microphysics</a:t>
            </a:r>
            <a:br>
              <a:rPr lang="en-US"/>
            </a:br>
            <a:r>
              <a:rPr lang="en-US" sz="3600"/>
              <a:t>Overview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89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Lohit Hindi" pitchFamily="2"/>
              </a:defRPr>
            </a:lvl9pPr>
          </a:lstStyle>
          <a:p>
            <a:pPr lvl="0"/>
            <a:r>
              <a:rPr lang="en-US"/>
              <a:t>Old method:</a:t>
            </a:r>
          </a:p>
          <a:p>
            <a:pPr lvl="1" rtl="0" hangingPunct="0"/>
            <a:r>
              <a:rPr lang="en-US"/>
              <a:t>zero condensate at nest boundary</a:t>
            </a:r>
          </a:p>
          <a:p>
            <a:pPr lvl="1" rtl="0" hangingPunct="0"/>
            <a:r>
              <a:rPr lang="en-US"/>
              <a:t>no forcing or feedback</a:t>
            </a:r>
          </a:p>
          <a:p>
            <a:pPr lvl="1" rtl="0" hangingPunct="0"/>
            <a:r>
              <a:rPr lang="en-US"/>
              <a:t>causes highly non-physical results with severe turbulence in ~100km region near nest boundary</a:t>
            </a:r>
          </a:p>
          <a:p>
            <a:pPr lvl="0"/>
            <a:r>
              <a:rPr lang="en-US"/>
              <a:t>New method:</a:t>
            </a:r>
          </a:p>
          <a:p>
            <a:pPr lvl="1" rtl="0" hangingPunct="0"/>
            <a:r>
              <a:rPr lang="en-US"/>
              <a:t>log(P) interpolation of MOIST, SCALAR</a:t>
            </a:r>
          </a:p>
          <a:p>
            <a:pPr lvl="1" rtl="0" hangingPunct="0"/>
            <a:r>
              <a:rPr lang="en-US"/>
              <a:t>correct two-way feedback of microphysics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Alternate Microphysics</a:t>
            </a:r>
            <a:br>
              <a:rPr lang="en-US" dirty="0"/>
            </a:br>
            <a:r>
              <a:rPr lang="en-US" sz="3600" dirty="0" smtClean="0"/>
              <a:t>Old Method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12" y="1874837"/>
            <a:ext cx="7134225" cy="47605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8C3B-6FE3-4C91-AE0C-A7235B0889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910</Words>
  <Application>Microsoft Office PowerPoint</Application>
  <PresentationFormat>Custom</PresentationFormat>
  <Paragraphs>188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</vt:lpstr>
      <vt:lpstr>PowerPoint Presentation</vt:lpstr>
      <vt:lpstr>New WRF-NMM Interpolation Schemes Summary</vt:lpstr>
      <vt:lpstr>New NMM Interpolation Overview</vt:lpstr>
      <vt:lpstr>New NMM Interpolation   </vt:lpstr>
      <vt:lpstr>New NMM Interpolation Weights and Indices</vt:lpstr>
      <vt:lpstr>New NMM Interpolation Extrapolation</vt:lpstr>
      <vt:lpstr>New NMM Interpolation Additional Changes</vt:lpstr>
      <vt:lpstr>Alternate Microphysics Overview</vt:lpstr>
      <vt:lpstr>Alternate Microphysics Old Method</vt:lpstr>
      <vt:lpstr>Alternate Microphysics New Method</vt:lpstr>
      <vt:lpstr>Implementation Overview</vt:lpstr>
      <vt:lpstr>Implementation Decide Interpolation Method</vt:lpstr>
      <vt:lpstr>Implementation Special Cases</vt:lpstr>
      <vt:lpstr>Implementation Log(P) Interpolation</vt:lpstr>
      <vt:lpstr>Implementation Log(P) Interpolation: @EConst</vt:lpstr>
      <vt:lpstr>Implementation Log(P) Interpolation: @EExtrap</vt:lpstr>
      <vt:lpstr>Implementation Log(P) Interpolation: @ECopy</vt:lpstr>
      <vt:lpstr>Implementation Level-by-Level Copy</vt:lpstr>
      <vt:lpstr>Implementation Other 3D IJK, 2D Cases</vt:lpstr>
      <vt:lpstr>Implementation IKJ Fields</vt:lpstr>
      <vt:lpstr>Implementation Issues (Tuning Needed)</vt:lpstr>
      <vt:lpstr>Skill So Far (Without Tuning)</vt:lpstr>
      <vt:lpstr>Skill So Far (Without Tuning)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Trahan</dc:creator>
  <cp:lastModifiedBy>Samuel G. Trahan</cp:lastModifiedBy>
  <cp:revision>19</cp:revision>
  <dcterms:created xsi:type="dcterms:W3CDTF">2012-09-13T09:59:06Z</dcterms:created>
  <dcterms:modified xsi:type="dcterms:W3CDTF">2012-10-25T15:57:43Z</dcterms:modified>
</cp:coreProperties>
</file>