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4A71-5B48-400B-8785-0011534F9E3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9794-64AD-4E00-A2A4-FDA8D2DF6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Dependence of the RI on initial vortex structure with </a:t>
            </a:r>
            <a:r>
              <a:rPr lang="en-US" dirty="0" err="1" smtClean="0"/>
              <a:t>HWRFx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Chanh Kieu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vertical structure is important for the vortex initialization;</a:t>
            </a:r>
          </a:p>
          <a:p>
            <a:r>
              <a:rPr lang="en-US" dirty="0" smtClean="0"/>
              <a:t>Moist initialization has to be properly accounted for in addition to the traditional wind structure;</a:t>
            </a:r>
          </a:p>
          <a:p>
            <a:r>
              <a:rPr lang="en-US" dirty="0" smtClean="0"/>
              <a:t>Moist process is critical to ensure a correct capture of the RI.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051" name="Picture 3" descr="C:\Users\Lemmy\Google Drive\pubs\tc_intensification_structural_dependence\igor_12z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5916706" cy="4572000"/>
          </a:xfrm>
          <a:prstGeom prst="rect">
            <a:avLst/>
          </a:prstGeom>
          <a:noFill/>
        </p:spPr>
      </p:pic>
      <p:pic>
        <p:nvPicPr>
          <p:cNvPr id="2050" name="Picture 2" descr="C:\Users\Lemmy\Google Drive\pubs\tc_intensification_structural_dependence\fig_IGOR_HBSE_vma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15" y="914400"/>
            <a:ext cx="416218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326826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3257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57200" y="3730214"/>
            <a:ext cx="8991600" cy="3127786"/>
            <a:chOff x="457200" y="3730214"/>
            <a:chExt cx="8991600" cy="31277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730214"/>
              <a:ext cx="7467600" cy="289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7239000" y="6550223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Kieu and Zhang, </a:t>
              </a:r>
              <a:r>
                <a:rPr lang="en-US" sz="1400" dirty="0" err="1" smtClean="0"/>
                <a:t>QJ</a:t>
              </a:r>
              <a:r>
                <a:rPr lang="en-US" sz="1400" dirty="0" smtClean="0"/>
                <a:t> 2009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9216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 How does the storm development depend on the initial vortex structure in the </a:t>
            </a:r>
            <a:r>
              <a:rPr lang="en-US" sz="3200" dirty="0" err="1" smtClean="0"/>
              <a:t>HWRF</a:t>
            </a:r>
            <a:r>
              <a:rPr lang="en-US" sz="3200" dirty="0" smtClean="0"/>
              <a:t> model?</a:t>
            </a:r>
          </a:p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smtClean="0"/>
              <a:t>What factors determine the rapid intensification of the model vortex?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Experiment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</a:t>
            </a:r>
            <a:r>
              <a:rPr lang="en-US" sz="2400" dirty="0" err="1" smtClean="0"/>
              <a:t>HWRF</a:t>
            </a:r>
            <a:r>
              <a:rPr lang="en-US" sz="2400" dirty="0" smtClean="0"/>
              <a:t> idealized configuration (</a:t>
            </a:r>
            <a:r>
              <a:rPr lang="en-US" sz="2400" dirty="0" err="1" smtClean="0"/>
              <a:t>Gopal</a:t>
            </a:r>
            <a:r>
              <a:rPr lang="en-US" sz="2400" dirty="0" smtClean="0"/>
              <a:t> et al);</a:t>
            </a:r>
          </a:p>
          <a:p>
            <a:r>
              <a:rPr lang="en-US" sz="2400" dirty="0" smtClean="0"/>
              <a:t>Modify the bogus initial structure to allow for changing the level of the </a:t>
            </a:r>
            <a:r>
              <a:rPr lang="en-US" sz="2400" dirty="0" err="1" smtClean="0"/>
              <a:t>VMAX</a:t>
            </a:r>
            <a:endParaRPr lang="en-US" sz="2400" dirty="0" smtClean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00200" y="2209800"/>
            <a:ext cx="6400800" cy="682354"/>
            <a:chOff x="1600200" y="2209800"/>
            <a:chExt cx="6400800" cy="682354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2209800"/>
              <a:ext cx="5029200" cy="68235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781800" y="22976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/>
                </a:rPr>
                <a:t> [0,1]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" y="2971800"/>
            <a:ext cx="8305800" cy="3733800"/>
            <a:chOff x="533400" y="2971800"/>
            <a:chExt cx="8305800" cy="3733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2971800"/>
              <a:ext cx="7848600" cy="3733800"/>
              <a:chOff x="609600" y="3124200"/>
              <a:chExt cx="7771892" cy="35814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31242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00400" y="31242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943600" y="31242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10108" y="48768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00400" y="48768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943600" y="4876800"/>
                <a:ext cx="2437892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057400" y="3200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=0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3200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=0.1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3200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=0.2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49530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</a:t>
              </a:r>
              <a:r>
                <a:rPr lang="en-US" sz="1600" dirty="0" smtClean="0">
                  <a:sym typeface="Symbol"/>
                </a:rPr>
                <a:t>0.4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8200" y="49530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</a:t>
              </a:r>
              <a:r>
                <a:rPr lang="en-US" sz="1600" dirty="0" smtClean="0">
                  <a:sym typeface="Symbol"/>
                </a:rPr>
                <a:t>0.6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49530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δ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=1.0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dry environment</a:t>
            </a:r>
            <a:endParaRPr lang="en-US" sz="4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60111"/>
            <a:ext cx="6400800" cy="406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Lower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VMAX</a:t>
            </a:r>
            <a:r>
              <a:rPr lang="en-US" baseline="-25000" dirty="0" smtClean="0"/>
              <a:t>  </a:t>
            </a:r>
            <a:r>
              <a:rPr lang="en-US" dirty="0" smtClean="0"/>
              <a:t> allows for larger radial momentum flux, thus intensifying storm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Lower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VMAX</a:t>
            </a:r>
            <a:r>
              <a:rPr lang="en-US" baseline="-25000" dirty="0" smtClean="0"/>
              <a:t>  </a:t>
            </a:r>
            <a:r>
              <a:rPr lang="en-US" dirty="0" smtClean="0"/>
              <a:t> allows for large surface fluxes, thus intensifying storm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Lower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VMAX</a:t>
            </a:r>
            <a:r>
              <a:rPr lang="en-US" baseline="-25000" dirty="0" smtClean="0"/>
              <a:t>  </a:t>
            </a:r>
            <a:r>
              <a:rPr lang="en-US" dirty="0" smtClean="0"/>
              <a:t> however has larger frictional forcing, thus decelerating the storm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whether a storm will grow will depends on which mechanisms dominate. But what is going on during the first 2 days.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0200" y="1295400"/>
            <a:ext cx="2438400" cy="6096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dry environment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the storm will grow only if the moist structure is ‘phase-locked’ with wind structure and a warm core aloft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high RH core is much needed as it allows for latent heating released within the core</a:t>
            </a:r>
          </a:p>
          <a:p>
            <a:pPr>
              <a:buFontTx/>
              <a:buChar char="-"/>
            </a:pPr>
            <a:r>
              <a:rPr lang="en-US" sz="1600" dirty="0" smtClean="0"/>
              <a:t> Too low moist content at midlevel for reaching saturation, while lower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VMAX</a:t>
            </a:r>
            <a:r>
              <a:rPr lang="en-US" sz="1600" dirty="0" smtClean="0"/>
              <a:t> vortex can bring more moist to up level. 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990600"/>
            <a:ext cx="8991600" cy="4343400"/>
            <a:chOff x="0" y="762000"/>
            <a:chExt cx="8991600" cy="4343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620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2435" y="7620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8194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2435" y="28194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44235" y="7620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44235" y="2819400"/>
              <a:ext cx="304736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57200" y="914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=0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914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=0.1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9144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=0.2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2971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</a:t>
              </a:r>
              <a:r>
                <a:rPr lang="en-US" sz="1600" b="1" dirty="0" smtClean="0">
                  <a:sym typeface="Symbol"/>
                </a:rPr>
                <a:t>0.4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2971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</a:t>
              </a:r>
              <a:r>
                <a:rPr lang="en-US" sz="1600" b="1" dirty="0" smtClean="0">
                  <a:sym typeface="Symbol"/>
                </a:rPr>
                <a:t>0.6</a:t>
              </a:r>
              <a:endParaRPr 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0" y="2971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δ</a:t>
              </a:r>
              <a:r>
                <a:rPr lang="en-US" sz="1600" b="1" dirty="0" smtClean="0"/>
                <a:t> </a:t>
              </a:r>
              <a:r>
                <a:rPr lang="en-US" sz="1600" b="1" dirty="0" smtClean="0">
                  <a:sym typeface="Symbol"/>
                </a:rPr>
                <a:t>=1.0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07044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moist environment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Vortex with higher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VMAX</a:t>
            </a:r>
            <a:r>
              <a:rPr lang="en-US" dirty="0" smtClean="0"/>
              <a:t> now grows faster 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Time to start the RI is shorter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5400" y="1752600"/>
            <a:ext cx="990600" cy="6858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14800" cy="28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Results: moist environment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2672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The phase-lock of a saturated warm core and organized circulation determines the trigger of the RI; </a:t>
            </a:r>
          </a:p>
          <a:p>
            <a:pPr>
              <a:buFontTx/>
              <a:buChar char="-"/>
            </a:pPr>
            <a:r>
              <a:rPr lang="en-US" dirty="0" smtClean="0"/>
              <a:t> Mid-level vortex  somehow can organize saturated core quickly in moist environment . Need to understand why?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990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Symbol"/>
              </a:rPr>
              <a:t>=</a:t>
            </a:r>
            <a:r>
              <a:rPr lang="en-US" sz="1600" b="1" dirty="0" smtClean="0">
                <a:sym typeface="Symbol"/>
              </a:rPr>
              <a:t>0, t= 10h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033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Symbol"/>
              </a:rPr>
              <a:t>=</a:t>
            </a:r>
            <a:r>
              <a:rPr lang="en-US" sz="1600" b="1" dirty="0" smtClean="0">
                <a:sym typeface="Symbol"/>
              </a:rPr>
              <a:t>0.1, t =10h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7762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Symbol"/>
              </a:rPr>
              <a:t>=</a:t>
            </a:r>
            <a:r>
              <a:rPr lang="en-US" sz="1600" b="1" dirty="0" smtClean="0">
                <a:sym typeface="Symbol"/>
              </a:rPr>
              <a:t>1.0, t = 10h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Dependence of the RI on initial vortex structure with HWRFx</vt:lpstr>
      <vt:lpstr>Motivation</vt:lpstr>
      <vt:lpstr>Motivation</vt:lpstr>
      <vt:lpstr>Questions</vt:lpstr>
      <vt:lpstr>Experiment design</vt:lpstr>
      <vt:lpstr>Results: dry environment</vt:lpstr>
      <vt:lpstr>Results: dry environment</vt:lpstr>
      <vt:lpstr>Results: moist environment</vt:lpstr>
      <vt:lpstr>Results: moist environment</vt:lpstr>
      <vt:lpstr>Conclusions</vt:lpstr>
    </vt:vector>
  </TitlesOfParts>
  <Company>UMCP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Dependence of RI on initial vortex structure with HWRFx</dc:title>
  <dc:creator>Chanh Kieu</dc:creator>
  <cp:lastModifiedBy>Chanh Kieu</cp:lastModifiedBy>
  <cp:revision>16</cp:revision>
  <dcterms:created xsi:type="dcterms:W3CDTF">2012-10-04T02:15:29Z</dcterms:created>
  <dcterms:modified xsi:type="dcterms:W3CDTF">2012-10-04T15:51:11Z</dcterms:modified>
</cp:coreProperties>
</file>