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7" r:id="rId3"/>
    <p:sldId id="299" r:id="rId4"/>
    <p:sldId id="286" r:id="rId5"/>
    <p:sldId id="285" r:id="rId6"/>
    <p:sldId id="288" r:id="rId7"/>
    <p:sldId id="289" r:id="rId8"/>
    <p:sldId id="290" r:id="rId9"/>
    <p:sldId id="293" r:id="rId10"/>
    <p:sldId id="298" r:id="rId11"/>
    <p:sldId id="294" r:id="rId12"/>
    <p:sldId id="257" r:id="rId13"/>
    <p:sldId id="256" r:id="rId14"/>
    <p:sldId id="258" r:id="rId15"/>
    <p:sldId id="291" r:id="rId16"/>
    <p:sldId id="292" r:id="rId17"/>
    <p:sldId id="301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0E1A3-A648-49E0-890A-8A38F93BEAA9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10C1-3AA5-4F4A-8C35-53CA67832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Hybrid </a:t>
            </a:r>
            <a:r>
              <a:rPr lang="en-US" dirty="0" err="1" smtClean="0">
                <a:solidFill>
                  <a:srgbClr val="FF0000"/>
                </a:solidFill>
              </a:rPr>
              <a:t>variational</a:t>
            </a:r>
            <a:r>
              <a:rPr lang="en-US" dirty="0" smtClean="0">
                <a:solidFill>
                  <a:srgbClr val="FF0000"/>
                </a:solidFill>
              </a:rPr>
              <a:t>-ensemble data assimilation system for HWRF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Mingjing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Tong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Collaborator: David Perish, Daryl Kleist, Russ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Treadon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John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Derber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Xuyang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(UCAR),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Fuqing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Zhang (PSU)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HWRF team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Analysis increment from single </a:t>
            </a:r>
            <a:r>
              <a:rPr lang="en-US" sz="3100" dirty="0" err="1" smtClean="0"/>
              <a:t>obs</a:t>
            </a:r>
            <a:r>
              <a:rPr lang="en-US" sz="3100" dirty="0" smtClean="0"/>
              <a:t> test</a:t>
            </a:r>
            <a:br>
              <a:rPr lang="en-US" sz="3100" dirty="0" smtClean="0"/>
            </a:br>
            <a:r>
              <a:rPr lang="en-US" sz="1800" dirty="0" smtClean="0"/>
              <a:t>u </a:t>
            </a:r>
            <a:r>
              <a:rPr lang="en-US" sz="1800" dirty="0" err="1" smtClean="0"/>
              <a:t>obs</a:t>
            </a:r>
            <a:r>
              <a:rPr lang="en-US" sz="1800" dirty="0" smtClean="0"/>
              <a:t> at 0.5 degree north of storm center at 850 level</a:t>
            </a:r>
            <a:endParaRPr lang="en-US" sz="1800" dirty="0"/>
          </a:p>
        </p:txBody>
      </p:sp>
      <p:pic>
        <p:nvPicPr>
          <p:cNvPr id="4" name="Content Placeholder 3" descr="gsiinc_hor_oneobs_ghost_PED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2192"/>
          <a:stretch>
            <a:fillRect/>
          </a:stretch>
        </p:blipFill>
        <p:spPr>
          <a:xfrm>
            <a:off x="1554691" y="1752600"/>
            <a:ext cx="6034617" cy="2163763"/>
          </a:xfrm>
        </p:spPr>
      </p:pic>
      <p:pic>
        <p:nvPicPr>
          <p:cNvPr id="5" name="Content Placeholder 3" descr="gsiinc_hor_oneobs_ghost_HYBB.gif"/>
          <p:cNvPicPr>
            <a:picLocks noChangeAspect="1"/>
          </p:cNvPicPr>
          <p:nvPr/>
        </p:nvPicPr>
        <p:blipFill>
          <a:blip r:embed="rId3" cstate="print"/>
          <a:srcRect t="52192"/>
          <a:stretch>
            <a:fillRect/>
          </a:stretch>
        </p:blipFill>
        <p:spPr>
          <a:xfrm>
            <a:off x="1554691" y="3962400"/>
            <a:ext cx="6034617" cy="2163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83868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PEDA – hybrid DA with pseudo-ensemble      HYBB – hybrid DA with pure global ensemble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siinc_ver_oneobs_ghost_PED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9491"/>
          <a:stretch>
            <a:fillRect/>
          </a:stretch>
        </p:blipFill>
        <p:spPr>
          <a:xfrm>
            <a:off x="1554691" y="1447800"/>
            <a:ext cx="6034617" cy="2286000"/>
          </a:xfrm>
        </p:spPr>
      </p:pic>
      <p:pic>
        <p:nvPicPr>
          <p:cNvPr id="5" name="Content Placeholder 3" descr="gsiinc_ver_oneobs_ghost_HYBB.gif"/>
          <p:cNvPicPr>
            <a:picLocks noChangeAspect="1"/>
          </p:cNvPicPr>
          <p:nvPr/>
        </p:nvPicPr>
        <p:blipFill>
          <a:blip r:embed="rId3" cstate="print"/>
          <a:srcRect b="49491"/>
          <a:stretch>
            <a:fillRect/>
          </a:stretch>
        </p:blipFill>
        <p:spPr>
          <a:xfrm>
            <a:off x="1554691" y="3962400"/>
            <a:ext cx="6034617" cy="228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Analysis increment from single </a:t>
            </a:r>
            <a:r>
              <a:rPr lang="en-US" sz="3100" dirty="0" err="1" smtClean="0"/>
              <a:t>obs</a:t>
            </a:r>
            <a:r>
              <a:rPr lang="en-US" sz="3100" dirty="0" smtClean="0"/>
              <a:t> test</a:t>
            </a:r>
            <a:br>
              <a:rPr lang="en-US" sz="3100" dirty="0" smtClean="0"/>
            </a:br>
            <a:r>
              <a:rPr lang="en-US" sz="1800" dirty="0" smtClean="0"/>
              <a:t>u </a:t>
            </a:r>
            <a:r>
              <a:rPr lang="en-US" sz="1800" dirty="0" err="1" smtClean="0"/>
              <a:t>obs</a:t>
            </a:r>
            <a:r>
              <a:rPr lang="en-US" sz="1800" dirty="0" smtClean="0"/>
              <a:t> at 0.5 degree north of storm center at 850 level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367046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PEDA – hybrid DA with pseudo-ensemble      HYBB – hybrid DA with pure global ensemble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450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88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HYBB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Hybrid TDR test with Hurricane EARL</a:t>
            </a:r>
            <a:endParaRPr lang="en-US" sz="2800" dirty="0"/>
          </a:p>
        </p:txBody>
      </p:sp>
      <p:pic>
        <p:nvPicPr>
          <p:cNvPr id="8" name="Content Placeholder 7" descr="EARL.track-er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ARL.intensity-er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Hybrid TDR test with Hurricane EARL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ARL.intensity-bi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Hybrid TDR test with Hurricane EARL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TDR DA cycle</a:t>
            </a:r>
            <a:endParaRPr lang="en-US" sz="3200" dirty="0"/>
          </a:p>
        </p:txBody>
      </p:sp>
      <p:pic>
        <p:nvPicPr>
          <p:cNvPr id="7" name="Content Placeholder 6" descr="EARL.2010082900.Pmin.single.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02042"/>
            <a:ext cx="4038600" cy="3122279"/>
          </a:xfrm>
        </p:spPr>
      </p:pic>
      <p:pic>
        <p:nvPicPr>
          <p:cNvPr id="8" name="Content Placeholder 7" descr="EARL.2010082900.Vmax.single.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02042"/>
            <a:ext cx="4038600" cy="312227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ARL07l_d02.2010082900_00h.hgt_85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4387"/>
            <a:ext cx="4038600" cy="3617588"/>
          </a:xfrm>
        </p:spPr>
      </p:pic>
      <p:pic>
        <p:nvPicPr>
          <p:cNvPr id="5" name="Picture 2" descr="C:\Users\Yuanyuan\Desktop\1.eps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 cstate="print"/>
          <a:srcRect r="5983" b="19145"/>
          <a:stretch>
            <a:fillRect/>
          </a:stretch>
        </p:blipFill>
        <p:spPr bwMode="auto">
          <a:xfrm rot="5400000">
            <a:off x="4793059" y="1379141"/>
            <a:ext cx="3825082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57150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Dual-Doppler analysis plot by </a:t>
            </a:r>
            <a:r>
              <a:rPr lang="en-US" sz="1600" dirty="0" err="1" smtClean="0"/>
              <a:t>Xuyang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726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PEDA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Hybrid TDR test with Hurricane EARL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ARL.2010083012.Pmin.single.1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02042"/>
            <a:ext cx="4038600" cy="3122279"/>
          </a:xfrm>
        </p:spPr>
      </p:pic>
      <p:pic>
        <p:nvPicPr>
          <p:cNvPr id="6" name="Content Placeholder 5" descr="EARL.2010083012.Vmax.single.3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02042"/>
            <a:ext cx="4038600" cy="312227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Conclusion and plans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447800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initial results of hybrid data assimilation experiments are neutral. The analysis </a:t>
            </a:r>
            <a:r>
              <a:rPr lang="en-US" dirty="0" smtClean="0"/>
              <a:t>of </a:t>
            </a:r>
            <a:r>
              <a:rPr lang="en-US" dirty="0" smtClean="0"/>
              <a:t>individual cycles </a:t>
            </a:r>
            <a:r>
              <a:rPr lang="en-US" dirty="0" smtClean="0"/>
              <a:t>of EARL case is </a:t>
            </a:r>
            <a:r>
              <a:rPr lang="en-US" dirty="0" smtClean="0"/>
              <a:t>ongoing.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much more computational cost is added by using PEDA. No need to worry about moving nest.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Intensive hybrid test will be done with the ensemble data from the new global parallel run (prd12q3k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More test and analysis with PEDA will be done  by </a:t>
            </a:r>
            <a:r>
              <a:rPr lang="en-US" dirty="0" err="1" smtClean="0"/>
              <a:t>Xuyang</a:t>
            </a:r>
            <a:r>
              <a:rPr lang="en-US" dirty="0" smtClean="0"/>
              <a:t> </a:t>
            </a:r>
            <a:r>
              <a:rPr lang="en-US" dirty="0" err="1" smtClean="0"/>
              <a:t>Ge</a:t>
            </a:r>
            <a:r>
              <a:rPr lang="en-US" dirty="0" smtClean="0"/>
              <a:t>. </a:t>
            </a:r>
            <a:r>
              <a:rPr lang="en-US" dirty="0" err="1" smtClean="0"/>
              <a:t>Xuyang</a:t>
            </a:r>
            <a:r>
              <a:rPr lang="en-US" dirty="0" smtClean="0"/>
              <a:t> will also work </a:t>
            </a:r>
            <a:r>
              <a:rPr lang="en-US" dirty="0" smtClean="0"/>
              <a:t>on improve the </a:t>
            </a:r>
            <a:r>
              <a:rPr lang="en-US" dirty="0" smtClean="0"/>
              <a:t>TC library and </a:t>
            </a:r>
            <a:r>
              <a:rPr lang="en-US" dirty="0" smtClean="0"/>
              <a:t>deal with the </a:t>
            </a:r>
            <a:r>
              <a:rPr lang="en-US" dirty="0" smtClean="0"/>
              <a:t>issue </a:t>
            </a:r>
            <a:r>
              <a:rPr lang="en-US" dirty="0" smtClean="0"/>
              <a:t>of lack of </a:t>
            </a:r>
            <a:r>
              <a:rPr lang="en-US" dirty="0" smtClean="0"/>
              <a:t>size variability </a:t>
            </a:r>
            <a:r>
              <a:rPr lang="en-US" dirty="0" smtClean="0"/>
              <a:t>in the TC </a:t>
            </a:r>
            <a:r>
              <a:rPr lang="en-US" dirty="0" smtClean="0"/>
              <a:t>library</a:t>
            </a:r>
            <a:r>
              <a:rPr lang="en-US" dirty="0" smtClean="0"/>
              <a:t> </a:t>
            </a:r>
            <a:r>
              <a:rPr lang="en-US" dirty="0" smtClean="0"/>
              <a:t>and taking into account weak storms.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Move on to 27-9-3 HWRF. May take more advantage of PEDA by running higher resolution of HWRF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Move on the 2 way coupling hybrid by collaborating with AOML/HRD and Jeff Whitaker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2057400"/>
            <a:ext cx="7162800" cy="2927350"/>
            <a:chOff x="1104" y="1132"/>
            <a:chExt cx="4080" cy="1844"/>
          </a:xfrm>
        </p:grpSpPr>
        <p:sp>
          <p:nvSpPr>
            <p:cNvPr id="3078" name="Rectangle 3"/>
            <p:cNvSpPr>
              <a:spLocks noChangeArrowheads="1"/>
            </p:cNvSpPr>
            <p:nvPr/>
          </p:nvSpPr>
          <p:spPr bwMode="auto">
            <a:xfrm>
              <a:off x="3456" y="2688"/>
              <a:ext cx="528" cy="24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1728" y="2016"/>
              <a:ext cx="1344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3168" y="1728"/>
              <a:ext cx="144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1824" y="2304"/>
              <a:ext cx="576" cy="212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 smtClean="0"/>
                <a:t>global </a:t>
              </a:r>
              <a:r>
                <a:rPr lang="en-US" sz="800" b="1" dirty="0"/>
                <a:t>forecast environment</a:t>
              </a:r>
            </a:p>
          </p:txBody>
        </p:sp>
        <p:sp>
          <p:nvSpPr>
            <p:cNvPr id="3082" name="Text Box 7"/>
            <p:cNvSpPr txBox="1">
              <a:spLocks noChangeArrowheads="1"/>
            </p:cNvSpPr>
            <p:nvPr/>
          </p:nvSpPr>
          <p:spPr bwMode="auto">
            <a:xfrm>
              <a:off x="2544" y="2400"/>
              <a:ext cx="480" cy="21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control first guess</a:t>
              </a:r>
            </a:p>
          </p:txBody>
        </p:sp>
        <p:sp>
          <p:nvSpPr>
            <p:cNvPr id="3083" name="Line 8"/>
            <p:cNvSpPr>
              <a:spLocks noChangeShapeType="1"/>
            </p:cNvSpPr>
            <p:nvPr/>
          </p:nvSpPr>
          <p:spPr bwMode="auto">
            <a:xfrm>
              <a:off x="3024" y="249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Text Box 9"/>
            <p:cNvSpPr txBox="1">
              <a:spLocks noChangeArrowheads="1"/>
            </p:cNvSpPr>
            <p:nvPr/>
          </p:nvSpPr>
          <p:spPr bwMode="auto">
            <a:xfrm>
              <a:off x="4752" y="2400"/>
              <a:ext cx="432" cy="21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control forecast</a:t>
              </a:r>
            </a:p>
          </p:txBody>
        </p:sp>
        <p:sp>
          <p:nvSpPr>
            <p:cNvPr id="3085" name="Line 10"/>
            <p:cNvSpPr>
              <a:spLocks noChangeShapeType="1"/>
            </p:cNvSpPr>
            <p:nvPr/>
          </p:nvSpPr>
          <p:spPr bwMode="auto">
            <a:xfrm>
              <a:off x="4512" y="24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Text Box 11"/>
            <p:cNvSpPr txBox="1">
              <a:spLocks noChangeArrowheads="1"/>
            </p:cNvSpPr>
            <p:nvPr/>
          </p:nvSpPr>
          <p:spPr bwMode="auto">
            <a:xfrm>
              <a:off x="1104" y="2580"/>
              <a:ext cx="576" cy="13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Hwrf forecast</a:t>
              </a:r>
            </a:p>
          </p:txBody>
        </p:sp>
        <p:sp>
          <p:nvSpPr>
            <p:cNvPr id="3087" name="Line 12"/>
            <p:cNvSpPr>
              <a:spLocks noChangeShapeType="1"/>
            </p:cNvSpPr>
            <p:nvPr/>
          </p:nvSpPr>
          <p:spPr bwMode="auto">
            <a:xfrm>
              <a:off x="3360" y="288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Text Box 14"/>
            <p:cNvSpPr txBox="1">
              <a:spLocks noChangeArrowheads="1"/>
            </p:cNvSpPr>
            <p:nvPr/>
          </p:nvSpPr>
          <p:spPr bwMode="auto">
            <a:xfrm>
              <a:off x="1968" y="2064"/>
              <a:ext cx="9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/>
                <a:t>HWRF initialization</a:t>
              </a:r>
            </a:p>
          </p:txBody>
        </p:sp>
        <p:sp>
          <p:nvSpPr>
            <p:cNvPr id="3089" name="Text Box 15"/>
            <p:cNvSpPr txBox="1">
              <a:spLocks noChangeArrowheads="1"/>
            </p:cNvSpPr>
            <p:nvPr/>
          </p:nvSpPr>
          <p:spPr bwMode="auto">
            <a:xfrm>
              <a:off x="1824" y="2580"/>
              <a:ext cx="576" cy="33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/>
                <a:t>Relocated </a:t>
              </a:r>
              <a:r>
                <a:rPr lang="en-US" sz="800" b="1" dirty="0" smtClean="0"/>
                <a:t>vortex</a:t>
              </a:r>
            </a:p>
            <a:p>
              <a:pPr algn="ctr">
                <a:spcBef>
                  <a:spcPct val="50000"/>
                </a:spcBef>
              </a:pPr>
              <a:r>
                <a:rPr lang="en-US" sz="800" b="1" dirty="0"/>
                <a:t>w</a:t>
              </a:r>
              <a:r>
                <a:rPr lang="en-US" sz="800" b="1" dirty="0" smtClean="0"/>
                <a:t> or w/o size and intensity correction</a:t>
              </a:r>
              <a:endParaRPr lang="en-US" sz="800" b="1" dirty="0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1680" y="264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Text Box 17"/>
            <p:cNvSpPr txBox="1">
              <a:spLocks noChangeArrowheads="1"/>
            </p:cNvSpPr>
            <p:nvPr/>
          </p:nvSpPr>
          <p:spPr bwMode="auto">
            <a:xfrm>
              <a:off x="1104" y="2236"/>
              <a:ext cx="576" cy="29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/>
                <a:t>Global </a:t>
              </a:r>
              <a:r>
                <a:rPr lang="en-US" sz="800" b="1" dirty="0" err="1" smtClean="0"/>
                <a:t>EnKF</a:t>
              </a:r>
              <a:r>
                <a:rPr lang="en-US" sz="800" b="1" dirty="0" smtClean="0"/>
                <a:t>-GSI  hybrid system control </a:t>
              </a:r>
              <a:r>
                <a:rPr lang="en-US" sz="800" b="1" dirty="0"/>
                <a:t>forecast</a:t>
              </a:r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1680" y="240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Text Box 19"/>
            <p:cNvSpPr txBox="1">
              <a:spLocks noChangeArrowheads="1"/>
            </p:cNvSpPr>
            <p:nvPr/>
          </p:nvSpPr>
          <p:spPr bwMode="auto">
            <a:xfrm>
              <a:off x="4080" y="2400"/>
              <a:ext cx="432" cy="21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control analysis</a:t>
              </a:r>
            </a:p>
          </p:txBody>
        </p:sp>
        <p:sp>
          <p:nvSpPr>
            <p:cNvPr id="3094" name="Rectangle 20"/>
            <p:cNvSpPr>
              <a:spLocks noChangeArrowheads="1"/>
            </p:cNvSpPr>
            <p:nvPr/>
          </p:nvSpPr>
          <p:spPr bwMode="auto">
            <a:xfrm>
              <a:off x="3456" y="1996"/>
              <a:ext cx="528" cy="59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Text Box 21"/>
            <p:cNvSpPr txBox="1">
              <a:spLocks noChangeArrowheads="1"/>
            </p:cNvSpPr>
            <p:nvPr/>
          </p:nvSpPr>
          <p:spPr bwMode="auto">
            <a:xfrm>
              <a:off x="3493" y="2380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FF3300"/>
                  </a:solidFill>
                </a:rPr>
                <a:t>GSI</a:t>
              </a:r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>
              <a:off x="3984" y="24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Text Box 23"/>
            <p:cNvSpPr txBox="1">
              <a:spLocks noChangeArrowheads="1"/>
            </p:cNvSpPr>
            <p:nvPr/>
          </p:nvSpPr>
          <p:spPr bwMode="auto">
            <a:xfrm>
              <a:off x="3408" y="1766"/>
              <a:ext cx="9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/>
                <a:t>Data assimilation</a:t>
              </a:r>
            </a:p>
          </p:txBody>
        </p:sp>
        <p:sp>
          <p:nvSpPr>
            <p:cNvPr id="3098" name="Text Box 24"/>
            <p:cNvSpPr txBox="1">
              <a:spLocks noChangeArrowheads="1"/>
            </p:cNvSpPr>
            <p:nvPr/>
          </p:nvSpPr>
          <p:spPr bwMode="auto">
            <a:xfrm>
              <a:off x="3456" y="2745"/>
              <a:ext cx="52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observation</a:t>
              </a:r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>
              <a:off x="3024" y="1536"/>
              <a:ext cx="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>
              <a:off x="2400" y="240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>
              <a:off x="2448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28"/>
            <p:cNvSpPr>
              <a:spLocks noChangeShapeType="1"/>
            </p:cNvSpPr>
            <p:nvPr/>
          </p:nvSpPr>
          <p:spPr bwMode="auto">
            <a:xfrm>
              <a:off x="2400" y="26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29"/>
            <p:cNvSpPr>
              <a:spLocks noChangeShapeType="1"/>
            </p:cNvSpPr>
            <p:nvPr/>
          </p:nvSpPr>
          <p:spPr bwMode="auto">
            <a:xfrm>
              <a:off x="2448" y="24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Text Box 30"/>
            <p:cNvSpPr txBox="1">
              <a:spLocks noChangeArrowheads="1"/>
            </p:cNvSpPr>
            <p:nvPr/>
          </p:nvSpPr>
          <p:spPr bwMode="auto">
            <a:xfrm>
              <a:off x="2208" y="1132"/>
              <a:ext cx="768" cy="21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Global EnKF ensemble forecast member 1</a:t>
              </a:r>
            </a:p>
          </p:txBody>
        </p:sp>
        <p:sp>
          <p:nvSpPr>
            <p:cNvPr id="3105" name="Text Box 31"/>
            <p:cNvSpPr txBox="1">
              <a:spLocks noChangeArrowheads="1"/>
            </p:cNvSpPr>
            <p:nvPr/>
          </p:nvSpPr>
          <p:spPr bwMode="auto">
            <a:xfrm>
              <a:off x="2208" y="1420"/>
              <a:ext cx="768" cy="21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/>
                <a:t>Global </a:t>
              </a:r>
              <a:r>
                <a:rPr lang="en-US" sz="800" b="1" dirty="0" err="1"/>
                <a:t>EnKF</a:t>
              </a:r>
              <a:r>
                <a:rPr lang="en-US" sz="800" b="1" dirty="0"/>
                <a:t> ensemble forecast member 2</a:t>
              </a:r>
            </a:p>
          </p:txBody>
        </p:sp>
        <p:sp>
          <p:nvSpPr>
            <p:cNvPr id="3106" name="Text Box 32"/>
            <p:cNvSpPr txBox="1">
              <a:spLocks noChangeArrowheads="1"/>
            </p:cNvSpPr>
            <p:nvPr/>
          </p:nvSpPr>
          <p:spPr bwMode="auto">
            <a:xfrm>
              <a:off x="2208" y="1708"/>
              <a:ext cx="768" cy="21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Global EnKF ensemble forecast member 3</a:t>
              </a:r>
            </a:p>
          </p:txBody>
        </p:sp>
        <p:sp>
          <p:nvSpPr>
            <p:cNvPr id="3107" name="Line 33"/>
            <p:cNvSpPr>
              <a:spLocks noChangeShapeType="1"/>
            </p:cNvSpPr>
            <p:nvPr/>
          </p:nvSpPr>
          <p:spPr bwMode="auto">
            <a:xfrm>
              <a:off x="2976" y="124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34"/>
            <p:cNvSpPr>
              <a:spLocks noChangeShapeType="1"/>
            </p:cNvSpPr>
            <p:nvPr/>
          </p:nvSpPr>
          <p:spPr bwMode="auto">
            <a:xfrm>
              <a:off x="3024" y="12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35"/>
            <p:cNvSpPr>
              <a:spLocks noChangeShapeType="1"/>
            </p:cNvSpPr>
            <p:nvPr/>
          </p:nvSpPr>
          <p:spPr bwMode="auto">
            <a:xfrm>
              <a:off x="2976" y="18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36"/>
            <p:cNvSpPr>
              <a:spLocks noChangeShapeType="1"/>
            </p:cNvSpPr>
            <p:nvPr/>
          </p:nvSpPr>
          <p:spPr bwMode="auto">
            <a:xfrm>
              <a:off x="2976" y="153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37"/>
            <p:cNvSpPr>
              <a:spLocks noChangeShapeType="1"/>
            </p:cNvSpPr>
            <p:nvPr/>
          </p:nvSpPr>
          <p:spPr bwMode="auto">
            <a:xfrm>
              <a:off x="3120" y="1536"/>
              <a:ext cx="0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38"/>
            <p:cNvSpPr>
              <a:spLocks noChangeShapeType="1"/>
            </p:cNvSpPr>
            <p:nvPr/>
          </p:nvSpPr>
          <p:spPr bwMode="auto">
            <a:xfrm>
              <a:off x="3120" y="2160"/>
              <a:ext cx="2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0"/>
            <p:cNvSpPr>
              <a:spLocks noChangeShapeType="1"/>
            </p:cNvSpPr>
            <p:nvPr/>
          </p:nvSpPr>
          <p:spPr bwMode="auto">
            <a:xfrm flipV="1">
              <a:off x="3708" y="259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Text Box 41"/>
          <p:cNvSpPr txBox="1">
            <a:spLocks noChangeArrowheads="1"/>
          </p:cNvSpPr>
          <p:nvPr/>
        </p:nvSpPr>
        <p:spPr bwMode="auto">
          <a:xfrm>
            <a:off x="762000" y="7620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Current Hybrid DA </a:t>
            </a:r>
            <a:r>
              <a:rPr lang="en-US" sz="2800" dirty="0"/>
              <a:t>system for </a:t>
            </a:r>
            <a:r>
              <a:rPr lang="en-US" sz="2800" dirty="0" smtClean="0"/>
              <a:t>HWRF (1 way coupling)</a:t>
            </a:r>
            <a:endParaRPr lang="en-US" sz="2800" dirty="0"/>
          </a:p>
        </p:txBody>
      </p:sp>
      <p:sp>
        <p:nvSpPr>
          <p:cNvPr id="3076" name="TextBox 42"/>
          <p:cNvSpPr txBox="1">
            <a:spLocks noChangeArrowheads="1"/>
          </p:cNvSpPr>
          <p:nvPr/>
        </p:nvSpPr>
        <p:spPr bwMode="auto">
          <a:xfrm>
            <a:off x="5029200" y="3505200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 dirty="0"/>
              <a:t>Interpolated to HWRF </a:t>
            </a:r>
            <a:r>
              <a:rPr lang="en-US" sz="700" dirty="0" smtClean="0"/>
              <a:t>domains</a:t>
            </a:r>
            <a:endParaRPr lang="en-US" sz="700" dirty="0"/>
          </a:p>
        </p:txBody>
      </p:sp>
      <p:sp>
        <p:nvSpPr>
          <p:cNvPr id="44" name="Rectangle 43"/>
          <p:cNvSpPr/>
          <p:nvPr/>
        </p:nvSpPr>
        <p:spPr>
          <a:xfrm>
            <a:off x="5029200" y="35052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90600" y="5486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2 way coupling hybrid system </a:t>
            </a:r>
            <a:r>
              <a:rPr lang="en-US" dirty="0" smtClean="0"/>
              <a:t>includes </a:t>
            </a:r>
            <a:r>
              <a:rPr lang="en-US" dirty="0" smtClean="0"/>
              <a:t>running </a:t>
            </a:r>
            <a:r>
              <a:rPr lang="en-US" dirty="0" err="1" smtClean="0"/>
              <a:t>EnKF</a:t>
            </a:r>
            <a:r>
              <a:rPr lang="en-US" dirty="0" smtClean="0"/>
              <a:t>. The control hybrid analysis will be </a:t>
            </a:r>
            <a:r>
              <a:rPr lang="en-US" dirty="0" err="1" smtClean="0"/>
              <a:t>feedbacked</a:t>
            </a:r>
            <a:r>
              <a:rPr lang="en-US" dirty="0" smtClean="0"/>
              <a:t> </a:t>
            </a:r>
            <a:r>
              <a:rPr lang="en-US" dirty="0" smtClean="0"/>
              <a:t>to the ensemble members by </a:t>
            </a:r>
            <a:r>
              <a:rPr lang="en-US" dirty="0" err="1" smtClean="0"/>
              <a:t>recentering</a:t>
            </a:r>
            <a:r>
              <a:rPr lang="en-US" dirty="0" smtClean="0"/>
              <a:t> the </a:t>
            </a:r>
            <a:r>
              <a:rPr lang="en-US" dirty="0" err="1" smtClean="0"/>
              <a:t>EnKF</a:t>
            </a:r>
            <a:r>
              <a:rPr lang="en-US" dirty="0" smtClean="0"/>
              <a:t> analysis to the control analysis  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81000"/>
            <a:ext cx="41624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14475"/>
            <a:ext cx="3343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00" y="2581275"/>
            <a:ext cx="4305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GSI (3DVAR) cost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450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Ensemble-3DVAR hybrid formula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505200" y="1895475"/>
            <a:ext cx="152400" cy="1600200"/>
            <a:chOff x="3276600" y="1895475"/>
            <a:chExt cx="152400" cy="1600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276600" y="1895475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476500" y="2695575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76600" y="3495675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419600" y="2971800"/>
            <a:ext cx="1600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29526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Additional term associated with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 extended control variable ( </a:t>
            </a:r>
            <a:r>
              <a:rPr lang="el-GR" sz="1000" b="1" dirty="0" smtClean="0">
                <a:solidFill>
                  <a:srgbClr val="FF0000"/>
                </a:solidFill>
              </a:rPr>
              <a:t>α</a:t>
            </a:r>
            <a:r>
              <a:rPr lang="en-US" sz="1000" dirty="0" smtClean="0">
                <a:solidFill>
                  <a:srgbClr val="FF0000"/>
                </a:solidFill>
              </a:rPr>
              <a:t> )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4275" y="4038600"/>
            <a:ext cx="38957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4275" y="5181600"/>
            <a:ext cx="30575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3571875" y="4267200"/>
            <a:ext cx="152400" cy="1371600"/>
            <a:chOff x="3276600" y="1895475"/>
            <a:chExt cx="152400" cy="16002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276600" y="1895475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476500" y="2695575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276600" y="3495675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09600" y="5039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* Equations from Wang et al. 2008 and 2010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3275" y="1600200"/>
            <a:ext cx="923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Connector 37"/>
          <p:cNvCxnSpPr/>
          <p:nvPr/>
        </p:nvCxnSpPr>
        <p:spPr>
          <a:xfrm>
            <a:off x="3200400" y="4876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247900" y="39243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00400" y="2971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95400" y="37248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</a:t>
            </a:r>
          </a:p>
          <a:p>
            <a:pPr algn="ctr"/>
            <a:r>
              <a:rPr lang="en-US" dirty="0" smtClean="0"/>
              <a:t>(Wang et al. 2007)</a:t>
            </a:r>
          </a:p>
          <a:p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rot="10800000">
            <a:off x="2895600" y="3886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81000" y="5943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Ensemble covariance is incorporated as part of the background error covariance though augmentation of control variables (</a:t>
            </a:r>
            <a:r>
              <a:rPr lang="en-US" dirty="0" err="1" smtClean="0">
                <a:solidFill>
                  <a:srgbClr val="FF0000"/>
                </a:solidFill>
              </a:rPr>
              <a:t>Lorenc</a:t>
            </a:r>
            <a:r>
              <a:rPr lang="en-US" dirty="0" smtClean="0">
                <a:solidFill>
                  <a:srgbClr val="FF0000"/>
                </a:solidFill>
              </a:rPr>
              <a:t> 2003; </a:t>
            </a:r>
            <a:r>
              <a:rPr lang="en-US" dirty="0" err="1" smtClean="0">
                <a:solidFill>
                  <a:srgbClr val="FF0000"/>
                </a:solidFill>
              </a:rPr>
              <a:t>Buehner</a:t>
            </a:r>
            <a:r>
              <a:rPr lang="en-US" dirty="0" smtClean="0">
                <a:solidFill>
                  <a:srgbClr val="FF0000"/>
                </a:solidFill>
              </a:rPr>
              <a:t> 2005; Wang et al. </a:t>
            </a:r>
            <a:r>
              <a:rPr lang="en-US" dirty="0" smtClean="0">
                <a:solidFill>
                  <a:srgbClr val="FF0000"/>
                </a:solidFill>
              </a:rPr>
              <a:t>2007)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TDR real time parallel </a:t>
            </a:r>
            <a:r>
              <a:rPr lang="en-US" sz="2800" dirty="0" smtClean="0"/>
              <a:t>(TDRP) configurations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066800"/>
          <a:ext cx="8001000" cy="491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124200"/>
                <a:gridCol w="3048000"/>
              </a:tblGrid>
              <a:tr h="60162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HWRF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TDRP</a:t>
                      </a:r>
                      <a:endParaRPr lang="en-US" sz="1600" dirty="0"/>
                    </a:p>
                  </a:txBody>
                  <a:tcPr/>
                </a:tc>
              </a:tr>
              <a:tr h="6016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Storm environment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GFS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GDAS </a:t>
                      </a:r>
                      <a:r>
                        <a:rPr lang="en-US" sz="1600" dirty="0" smtClean="0"/>
                        <a:t>forecast</a:t>
                      </a:r>
                      <a:endParaRPr lang="en-US" sz="1600" dirty="0"/>
                    </a:p>
                  </a:txBody>
                  <a:tcPr/>
                </a:tc>
              </a:tr>
              <a:tr h="6016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Vortex</a:t>
                      </a:r>
                      <a:r>
                        <a:rPr lang="en-US" sz="1600" baseline="0" dirty="0" smtClean="0"/>
                        <a:t> initialization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</a:t>
                      </a:r>
                      <a:r>
                        <a:rPr lang="en-US" sz="1600" baseline="0" dirty="0" smtClean="0"/>
                        <a:t> vortex initialization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Relocation only if</a:t>
                      </a:r>
                      <a:r>
                        <a:rPr lang="en-US" sz="1600" baseline="0" dirty="0" smtClean="0"/>
                        <a:t> TDR data are available</a:t>
                      </a:r>
                      <a:endParaRPr lang="en-US" sz="1600" dirty="0"/>
                    </a:p>
                  </a:txBody>
                  <a:tcPr/>
                </a:tc>
              </a:tr>
              <a:tr h="4731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</a:t>
                      </a:r>
                      <a:r>
                        <a:rPr lang="en-US" sz="1600" baseline="0" dirty="0" smtClean="0"/>
                        <a:t> of GSI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Only </a:t>
                      </a:r>
                      <a:r>
                        <a:rPr lang="en-US" sz="1600" dirty="0" smtClean="0"/>
                        <a:t>for deep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storms</a:t>
                      </a:r>
                    </a:p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Isotropic static B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storms</a:t>
                      </a:r>
                    </a:p>
                    <a:p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Use FGAT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Anisotropic  B (some flow</a:t>
                      </a:r>
                    </a:p>
                    <a:p>
                      <a:r>
                        <a:rPr lang="en-US" sz="1600" baseline="0" dirty="0" smtClean="0"/>
                        <a:t>Dependency) in ghost domain</a:t>
                      </a:r>
                      <a:endParaRPr lang="en-US" sz="1600" dirty="0"/>
                    </a:p>
                  </a:txBody>
                  <a:tcPr/>
                </a:tc>
              </a:tr>
              <a:tr h="6016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assimilated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time window [-1.5,1.5] hr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Exclude </a:t>
                      </a:r>
                      <a:r>
                        <a:rPr lang="en-US" sz="1600" dirty="0" smtClean="0"/>
                        <a:t>inner core (150 </a:t>
                      </a:r>
                      <a:r>
                        <a:rPr lang="en-US" sz="1600" dirty="0" smtClean="0"/>
                        <a:t>km from TC center)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SYNOP, METAR or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marine,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ATLAS buoy,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mesonet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ynthetic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t.c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wind data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time window [-3,3] hr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Assimilate </a:t>
                      </a:r>
                      <a:r>
                        <a:rPr lang="en-US" sz="1600" dirty="0" smtClean="0"/>
                        <a:t>all </a:t>
                      </a:r>
                      <a:r>
                        <a:rPr lang="en-US" sz="1600" dirty="0" smtClean="0"/>
                        <a:t>data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Assimilate</a:t>
                      </a:r>
                      <a:r>
                        <a:rPr lang="en-US" sz="1600" baseline="0" dirty="0" smtClean="0"/>
                        <a:t> TDR data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096000"/>
            <a:ext cx="777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All hybrid experiments follow TDRP configuration, except B is a combination of static B and ensemble B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real time run with hybrid DA</a:t>
            </a:r>
            <a:endParaRPr lang="en-US" sz="2800" dirty="0"/>
          </a:p>
        </p:txBody>
      </p:sp>
      <p:pic>
        <p:nvPicPr>
          <p:cNvPr id="7" name="Content Placeholder 6" descr="DON.track-err-DON-04L-201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DON.intensity-err-DON-04L-20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Hybrid DA test with Adrian 01e</a:t>
            </a:r>
            <a:endParaRPr lang="en-US" sz="2400" dirty="0"/>
          </a:p>
        </p:txBody>
      </p:sp>
      <p:pic>
        <p:nvPicPr>
          <p:cNvPr id="5" name="Content Placeholder 4" descr="ADRIANBEATRIZ.track-err-ADRIAN-01E-201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ADRIANBEATRIZ.intensity-err-ADRIAN-01E-20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Pseudo-ensemble hybrid for </a:t>
            </a:r>
            <a:r>
              <a:rPr lang="en-US" sz="2800" dirty="0" smtClean="0"/>
              <a:t>HWRF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8486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Poterjoy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and Zhang (2011)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i="1" dirty="0" err="1" smtClean="0">
                <a:latin typeface="Times New Roman"/>
                <a:cs typeface="Times New Roman"/>
              </a:rPr>
              <a:t>Wavenumber</a:t>
            </a:r>
            <a:r>
              <a:rPr lang="en-US" i="1" dirty="0" smtClean="0">
                <a:latin typeface="Times New Roman"/>
                <a:cs typeface="Times New Roman"/>
              </a:rPr>
              <a:t> 0 storm structures have the largest influence on both ground- and storm-relative forecast uncertainty for TCs with category 1 or higher intensity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i="1" dirty="0" smtClean="0">
              <a:latin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Times New Roman"/>
                <a:cs typeface="Times New Roman"/>
              </a:rPr>
              <a:t> Back ground error covariance is dominated by </a:t>
            </a:r>
            <a:r>
              <a:rPr lang="en-US" i="1" dirty="0" err="1" smtClean="0">
                <a:latin typeface="Times New Roman"/>
                <a:cs typeface="Times New Roman"/>
              </a:rPr>
              <a:t>wavenumber</a:t>
            </a:r>
            <a:r>
              <a:rPr lang="en-US" i="1" dirty="0" smtClean="0">
                <a:latin typeface="Times New Roman"/>
                <a:cs typeface="Times New Roman"/>
              </a:rPr>
              <a:t> 0 component. </a:t>
            </a:r>
          </a:p>
          <a:p>
            <a:pPr>
              <a:buFont typeface="Arial" pitchFamily="34" charset="0"/>
              <a:buChar char="•"/>
            </a:pPr>
            <a:endParaRPr lang="en-US" i="1" dirty="0" smtClean="0">
              <a:latin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Flow-dependent forecast covariance can be approximated from a sample of near-</a:t>
            </a:r>
            <a:r>
              <a:rPr lang="en-US" i="1" dirty="0" err="1" smtClean="0">
                <a:latin typeface="Times New Roman"/>
                <a:cs typeface="Times New Roman"/>
              </a:rPr>
              <a:t>axisymmetric</a:t>
            </a:r>
            <a:r>
              <a:rPr lang="en-US" i="1" dirty="0" smtClean="0">
                <a:latin typeface="Times New Roman"/>
                <a:cs typeface="Times New Roman"/>
              </a:rPr>
              <a:t> TC vortices</a:t>
            </a:r>
            <a:endParaRPr lang="en-US" i="1" dirty="0" smtClean="0">
              <a:latin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endParaRPr lang="en-US" i="1" dirty="0" smtClean="0">
              <a:latin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TC vortices are created by running idealized 3 km resolution HWRF simulations and grouped by intensity</a:t>
            </a:r>
          </a:p>
          <a:p>
            <a:pPr>
              <a:buFont typeface="Arial" pitchFamily="34" charset="0"/>
              <a:buChar char="•"/>
            </a:pPr>
            <a:endParaRPr lang="en-US" i="1" dirty="0" smtClean="0">
              <a:latin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Times New Roman"/>
                <a:cs typeface="Times New Roman"/>
              </a:rPr>
              <a:t> More information about TC vortices library can be found in </a:t>
            </a:r>
            <a:r>
              <a:rPr lang="en-US" i="1" dirty="0" err="1" smtClean="0">
                <a:latin typeface="Times New Roman"/>
                <a:cs typeface="Times New Roman"/>
              </a:rPr>
              <a:t>Xuyang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Ge’s</a:t>
            </a:r>
            <a:r>
              <a:rPr lang="en-US" i="1" dirty="0" smtClean="0">
                <a:latin typeface="Times New Roman"/>
                <a:cs typeface="Times New Roman"/>
              </a:rPr>
              <a:t> Sept. 8</a:t>
            </a:r>
            <a:r>
              <a:rPr lang="en-US" i="1" baseline="30000" dirty="0" smtClean="0">
                <a:latin typeface="Times New Roman"/>
                <a:cs typeface="Times New Roman"/>
              </a:rPr>
              <a:t>th</a:t>
            </a:r>
            <a:r>
              <a:rPr lang="en-US" i="1" dirty="0" smtClean="0">
                <a:latin typeface="Times New Roman"/>
                <a:cs typeface="Times New Roman"/>
              </a:rPr>
              <a:t> presentation.</a:t>
            </a:r>
          </a:p>
          <a:p>
            <a:pPr>
              <a:buFont typeface="Arial" pitchFamily="34" charset="0"/>
              <a:buChar char="•"/>
            </a:pPr>
            <a:endParaRPr lang="en-US" i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en-US" i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en-US" i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Realization of </a:t>
            </a:r>
            <a:r>
              <a:rPr lang="en-US" sz="2800" dirty="0" smtClean="0"/>
              <a:t>Pseudo-ensemble hybrid </a:t>
            </a:r>
            <a:r>
              <a:rPr lang="en-US" sz="2800" dirty="0" smtClean="0"/>
              <a:t>in GSI </a:t>
            </a:r>
            <a:endParaRPr lang="en-US" sz="2800" dirty="0"/>
          </a:p>
        </p:txBody>
      </p:sp>
      <p:pic>
        <p:nvPicPr>
          <p:cNvPr id="8" name="Content Placeholder 5" descr="enpert_t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19250"/>
            <a:ext cx="4038600" cy="302895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Global ensemble members are first interpolated to HWRF d01 and ghost domain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ensemble perturbations from global ensemble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 library vortices are mapped to the background vortex region (300 km from background TC center) in ghost domain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ensemble perturbations from TC library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 global ensemble perturbations with TC library perturbations within 150 km from background TC center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 library perturbations are gradually blended with global ensemble perturbations from 150 km to 300 km from background TC center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 hybrid analysis following algorithm in slide 3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480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perturbations from member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Analysis increment from single </a:t>
            </a:r>
            <a:r>
              <a:rPr lang="en-US" sz="2800" dirty="0" err="1" smtClean="0"/>
              <a:t>obs</a:t>
            </a:r>
            <a:r>
              <a:rPr lang="en-US" sz="2800" dirty="0" smtClean="0"/>
              <a:t> test</a:t>
            </a:r>
            <a:br>
              <a:rPr lang="en-US" sz="2800" dirty="0" smtClean="0"/>
            </a:br>
            <a:r>
              <a:rPr lang="en-US" sz="2000" dirty="0" smtClean="0"/>
              <a:t>u </a:t>
            </a:r>
            <a:r>
              <a:rPr lang="en-US" sz="2000" dirty="0" err="1" smtClean="0"/>
              <a:t>obs</a:t>
            </a:r>
            <a:r>
              <a:rPr lang="en-US" sz="2000" dirty="0" smtClean="0"/>
              <a:t> at </a:t>
            </a:r>
            <a:r>
              <a:rPr lang="en-US" sz="2000" dirty="0" smtClean="0"/>
              <a:t>0.5 degree north of storm center at 850 level</a:t>
            </a:r>
            <a:endParaRPr lang="en-US" sz="2000" dirty="0"/>
          </a:p>
        </p:txBody>
      </p:sp>
      <p:pic>
        <p:nvPicPr>
          <p:cNvPr id="7" name="Content Placeholder 6" descr="gsiinc_hor_oneobs_ghost_PED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7808"/>
          <a:stretch>
            <a:fillRect/>
          </a:stretch>
        </p:blipFill>
        <p:spPr>
          <a:xfrm>
            <a:off x="1554691" y="1295400"/>
            <a:ext cx="6034617" cy="2362200"/>
          </a:xfrm>
        </p:spPr>
      </p:pic>
      <p:pic>
        <p:nvPicPr>
          <p:cNvPr id="8" name="Content Placeholder 3" descr="gsiinc_hor_oneobs_ghost_HYBB.gif"/>
          <p:cNvPicPr>
            <a:picLocks noChangeAspect="1"/>
          </p:cNvPicPr>
          <p:nvPr/>
        </p:nvPicPr>
        <p:blipFill>
          <a:blip r:embed="rId3" cstate="print"/>
          <a:srcRect b="47808"/>
          <a:stretch>
            <a:fillRect/>
          </a:stretch>
        </p:blipFill>
        <p:spPr>
          <a:xfrm>
            <a:off x="1585383" y="3733800"/>
            <a:ext cx="6034617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183868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PEDA – hybrid DA with pseudo-ensemble      HYBB – hybrid DA with pure global ensemble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775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Hybrid variational-ensemble data assimilation system for HWRF</vt:lpstr>
      <vt:lpstr>Slide 2</vt:lpstr>
      <vt:lpstr>Slide 3</vt:lpstr>
      <vt:lpstr>TDR real time parallel (TDRP) configurations</vt:lpstr>
      <vt:lpstr>A real time run with hybrid DA</vt:lpstr>
      <vt:lpstr>Hybrid DA test with Adrian 01e</vt:lpstr>
      <vt:lpstr>Pseudo-ensemble hybrid for HWRF </vt:lpstr>
      <vt:lpstr>Realization of Pseudo-ensemble hybrid in GSI </vt:lpstr>
      <vt:lpstr>Analysis increment from single obs test u obs at 0.5 degree north of storm center at 850 level</vt:lpstr>
      <vt:lpstr>Analysis increment from single obs test u obs at 0.5 degree north of storm center at 850 level</vt:lpstr>
      <vt:lpstr>Analysis increment from single obs test u obs at 0.5 degree north of storm center at 850 level</vt:lpstr>
      <vt:lpstr>Hybrid TDR test with Hurricane EARL</vt:lpstr>
      <vt:lpstr>Hybrid TDR test with Hurricane EARL</vt:lpstr>
      <vt:lpstr>Hybrid TDR test with Hurricane EARL</vt:lpstr>
      <vt:lpstr>First TDR DA cycle</vt:lpstr>
      <vt:lpstr>Hybrid TDR test with Hurricane EARL</vt:lpstr>
      <vt:lpstr>Slide 17</vt:lpstr>
      <vt:lpstr>Conclusion and plans</vt:lpstr>
    </vt:vector>
  </TitlesOfParts>
  <Company>EMC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mingjing.tong</dc:creator>
  <cp:lastModifiedBy>mingjing.tong</cp:lastModifiedBy>
  <cp:revision>105</cp:revision>
  <dcterms:created xsi:type="dcterms:W3CDTF">2011-10-11T18:20:15Z</dcterms:created>
  <dcterms:modified xsi:type="dcterms:W3CDTF">2011-10-13T15:22:11Z</dcterms:modified>
</cp:coreProperties>
</file>