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7" r:id="rId4"/>
    <p:sldId id="268" r:id="rId5"/>
    <p:sldId id="269" r:id="rId6"/>
    <p:sldId id="270" r:id="rId7"/>
    <p:sldId id="257" r:id="rId8"/>
    <p:sldId id="258" r:id="rId9"/>
    <p:sldId id="259" r:id="rId10"/>
    <p:sldId id="261" r:id="rId11"/>
    <p:sldId id="260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1557E-9E34-46F2-852D-58A88B810372}" type="datetimeFigureOut">
              <a:rPr lang="en-US" smtClean="0"/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7B2F-C601-454C-95F7-C998B87621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C6652A-7369-457F-BCF9-F522E7A7E392}" type="slidenum">
              <a:rPr lang="en-US"/>
              <a:pPr/>
              <a:t>2</a:t>
            </a:fld>
            <a:endParaRPr lang="en-US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BFA0EC-85BA-4E85-87ED-7B31BABF28A0}" type="slidenum">
              <a:rPr lang="en-US"/>
              <a:pPr/>
              <a:t>3</a:t>
            </a:fld>
            <a:endParaRPr lang="en-US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A76BF2-E5F8-4DF0-BEB8-5BD65DDF8D0B}" type="slidenum">
              <a:rPr lang="en-US"/>
              <a:pPr/>
              <a:t>4</a:t>
            </a:fld>
            <a:endParaRPr lang="en-US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5E2AB8-924F-4535-BAB6-98B02323301F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84FBA1-A05E-43BB-B13B-1FBD0C2503F0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59C9B-4454-4E87-97B6-FEB6E70ABF7E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B0728-0538-4D98-B13B-8FB54BB60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/>
          <a:lstStyle/>
          <a:p>
            <a:r>
              <a:rPr lang="en-US" dirty="0" smtClean="0"/>
              <a:t>Progress Report on Triple Nested HWRF system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Zhan Zhang and Samuel Trahan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1905000"/>
          <a:ext cx="8610600" cy="2667000"/>
        </p:xfrm>
        <a:graphic>
          <a:graphicData uri="http://schemas.openxmlformats.org/drawingml/2006/table">
            <a:tbl>
              <a:tblPr/>
              <a:tblGrid>
                <a:gridCol w="3035391"/>
                <a:gridCol w="3097338"/>
                <a:gridCol w="2477871"/>
              </a:tblGrid>
              <a:tr h="1333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Times New Roman"/>
                        </a:rPr>
                        <a:t>No. of Processes for ATMOS model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SimSun"/>
                          <a:cs typeface="Times New Roman"/>
                        </a:rPr>
                        <a:t>No. of IO_SERVER (GROUPSxPERGRP)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SimSun"/>
                          <a:cs typeface="Times New Roman"/>
                        </a:rPr>
                        <a:t>Wall Clock hours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Times New Roman"/>
                        </a:rPr>
                        <a:t>248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Times New Roman"/>
                        </a:rPr>
                        <a:t>2x4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SimSun"/>
                          <a:cs typeface="Times New Roman"/>
                        </a:rPr>
                        <a:t>01:57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SimSun"/>
                          <a:cs typeface="Times New Roman"/>
                        </a:rPr>
                        <a:t>244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Times New Roman"/>
                        </a:rPr>
                        <a:t>2x2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SimSun"/>
                          <a:cs typeface="Times New Roman"/>
                        </a:rPr>
                        <a:t>01:56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838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IO Server Experiments (</a:t>
            </a:r>
            <a:r>
              <a:rPr lang="en-US" sz="2400" dirty="0" smtClean="0"/>
              <a:t>4 nodes</a:t>
            </a:r>
            <a:r>
              <a:rPr lang="en-US" sz="2400" dirty="0" smtClean="0"/>
              <a:t>, </a:t>
            </a:r>
            <a:r>
              <a:rPr lang="en-US" sz="2400" dirty="0" err="1" smtClean="0"/>
              <a:t>dt</a:t>
            </a:r>
            <a:r>
              <a:rPr lang="en-US" sz="2400" dirty="0" smtClean="0"/>
              <a:t>=45s)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02920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Reduced 15min by using 4 nodes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447800"/>
          <a:ext cx="8534400" cy="3733800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9104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Control run (current HALO width)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02:17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HALO_NMM_FORCE_DONW1 120 </a:t>
                      </a: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 48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HALO_NMM_INTERP_DOWN1 120 </a:t>
                      </a: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 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02:18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HALO_NMM_FORCE_DONW1 120 </a:t>
                      </a:r>
                      <a:r>
                        <a:rPr lang="en-US" sz="1800">
                          <a:latin typeface="Calibri"/>
                          <a:ea typeface="SimSu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 24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HALO_NMM_INTERP_DOWN1 120 </a:t>
                      </a:r>
                      <a:r>
                        <a:rPr lang="en-US" sz="1800">
                          <a:latin typeface="Calibri"/>
                          <a:ea typeface="SimSu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 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02:17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All variables 120 </a:t>
                      </a:r>
                      <a:r>
                        <a:rPr lang="en-US" sz="1800">
                          <a:latin typeface="Calibri"/>
                          <a:ea typeface="SimSu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en-US" sz="1800">
                          <a:latin typeface="Calibri"/>
                          <a:ea typeface="SimSun"/>
                          <a:cs typeface="Times New Roman"/>
                        </a:rPr>
                        <a:t> 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SimSun"/>
                          <a:cs typeface="Times New Roman"/>
                        </a:rPr>
                        <a:t>02:16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85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HALO  Experiments (3 nodes, </a:t>
            </a:r>
            <a:r>
              <a:rPr lang="en-US" sz="2400" dirty="0" err="1" smtClean="0"/>
              <a:t>dt</a:t>
            </a:r>
            <a:r>
              <a:rPr lang="en-US" sz="2400" dirty="0" smtClean="0"/>
              <a:t>=45s)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2" y="761996"/>
          <a:ext cx="8839198" cy="5931054"/>
        </p:xfrm>
        <a:graphic>
          <a:graphicData uri="http://schemas.openxmlformats.org/drawingml/2006/table">
            <a:tbl>
              <a:tblPr/>
              <a:tblGrid>
                <a:gridCol w="3115976"/>
                <a:gridCol w="3179567"/>
                <a:gridCol w="2543655"/>
              </a:tblGrid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No. of Processes for ATMOS model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No. of IO_SERVER (GROUPSxPERGRP)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Wall Clock hours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153 (3 nodes) 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dt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=45s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4x4, nphs/ncnvc= (4,4,4),movemin=9)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02:11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153 (3 nodes) 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dt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4x4,nphs/ncnvc= (5,5,5),movemin=10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01:53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180 (3 nodes) 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dt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2x2,nphs/ncnvc= (5,5,5),movemin=10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01:40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180 (3 nodes) 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dt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2x2,nphs/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ncnvc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 (5,2,2),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movemin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01:58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180 (3 nodes) 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dt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2x2,nphs/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ncnvc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 (2,2,2),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movemin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02:02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180 (3 nodes) dt=54s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4x2,nphs/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ncnvc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 (5,5,5),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movemin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01:42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180 (3 nodes) dt=54s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3x2,nphs/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ncnvc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 (5,5,5),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movemin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01:38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180 (3 nodes) dt=54s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2x2,nphs/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ncnvc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 (5,6,6),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movemin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01:40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180 (3 nodes) dt=54s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2x2,nphs/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ncnvc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 (5,3,3),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movemin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01:50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180 (3 nodes) dt=63s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2x2,nphs/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ncnvc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 (5,6,6),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movemin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01:32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180 (3 nodes) dt=63s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2x2,nphs/ncnvc= (5,3,3),movemin=10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01:38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240 (4 nodes) dt=45s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2x4, nphs/ncnvc= (4,4,4),movemin=9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01:50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240 (4 nodes) dt=45s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3x2, nphs/ncnvc= (4,4,4),movemin=9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01:48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240 (4 nodes) dt=54s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4x2,nphs/ncnvc= (5,5,5),movemin=10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01:39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240 (4 nodes) dt=54s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SimSun"/>
                          <a:cs typeface="Times New Roman"/>
                        </a:rPr>
                        <a:t>3x2,nphs/ncnvc= (5,5,5),movemin=10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01:26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1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240 (4 nodes) 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dt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=63s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3x2,nphs/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ncnvc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 (5,6,6),</a:t>
                      </a:r>
                      <a:r>
                        <a:rPr lang="en-US" sz="1200" dirty="0" err="1">
                          <a:latin typeface="Calibri"/>
                          <a:ea typeface="SimSun"/>
                          <a:cs typeface="Times New Roman"/>
                        </a:rPr>
                        <a:t>movemin</a:t>
                      </a:r>
                      <a:r>
                        <a:rPr lang="en-US" sz="1200" dirty="0">
                          <a:latin typeface="Calibri"/>
                          <a:ea typeface="SimSun"/>
                          <a:cs typeface="Times New Roman"/>
                        </a:rPr>
                        <a:t>=5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01:17</a:t>
                      </a:r>
                      <a:endParaRPr lang="en-US" sz="12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47591" y="51414"/>
            <a:ext cx="60296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Time </a:t>
            </a:r>
            <a:r>
              <a:rPr lang="en-US" sz="2000" dirty="0">
                <a:latin typeface="Calibri" pitchFamily="34" charset="0"/>
                <a:ea typeface="SimSun" pitchFamily="2" charset="-122"/>
                <a:cs typeface="Times New Roman" pitchFamily="18" charset="0"/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teps and Physics Calling frequency experiments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304800"/>
            <a:ext cx="8686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Smaller Parent Domain: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Reducing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hwrf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 parent domain from 432 to 332 in north-south direction saved us about ~5minutes (only!).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Disable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wrf_debug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and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wrf_message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Disabling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wrf_message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wrf_debuf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SimSun" pitchFamily="2" charset="-122"/>
                <a:cs typeface="Times New Roman" pitchFamily="18" charset="0"/>
              </a:rPr>
              <a:t>could save us about 2-3 minuets.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Verdana" pitchFamily="34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4478179"/>
            <a:ext cx="8305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Miscellaneous: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Bulkxfer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=no:   no improvement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Times New Roman" pitchFamily="18" charset="0"/>
              </a:rPr>
              <a:t>MP_EAGER_LIMIT=100000:    no improvement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763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Best time: </a:t>
            </a:r>
            <a:endParaRPr lang="en-US" sz="3600" dirty="0" smtClean="0"/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4 </a:t>
            </a:r>
            <a:r>
              <a:rPr lang="en-US" dirty="0"/>
              <a:t>nodes, </a:t>
            </a:r>
            <a:r>
              <a:rPr lang="en-US" dirty="0" err="1"/>
              <a:t>dt</a:t>
            </a:r>
            <a:r>
              <a:rPr lang="en-US" dirty="0"/>
              <a:t>=63s, smaller domain, 3x2,nphs/</a:t>
            </a:r>
            <a:r>
              <a:rPr lang="en-US" dirty="0" err="1"/>
              <a:t>ncnvc</a:t>
            </a:r>
            <a:r>
              <a:rPr lang="en-US" dirty="0"/>
              <a:t>= (5,6,6),</a:t>
            </a:r>
            <a:r>
              <a:rPr lang="en-US" dirty="0" err="1"/>
              <a:t>movemin</a:t>
            </a:r>
            <a:r>
              <a:rPr lang="en-US" dirty="0"/>
              <a:t>=5, </a:t>
            </a:r>
            <a:r>
              <a:rPr lang="en-US" dirty="0" smtClean="0"/>
              <a:t>01:15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3 </a:t>
            </a:r>
            <a:r>
              <a:rPr lang="en-US" dirty="0"/>
              <a:t>nodes, </a:t>
            </a:r>
            <a:r>
              <a:rPr lang="en-US" dirty="0" err="1"/>
              <a:t>dt</a:t>
            </a:r>
            <a:r>
              <a:rPr lang="en-US" dirty="0"/>
              <a:t>=63s, smaller domain, 2x2,nphs/</a:t>
            </a:r>
            <a:r>
              <a:rPr lang="en-US" dirty="0" err="1"/>
              <a:t>ncnvc</a:t>
            </a:r>
            <a:r>
              <a:rPr lang="en-US" dirty="0"/>
              <a:t>= (5,6,6),</a:t>
            </a:r>
            <a:r>
              <a:rPr lang="en-US" dirty="0" err="1"/>
              <a:t>movemin</a:t>
            </a:r>
            <a:r>
              <a:rPr lang="en-US" dirty="0"/>
              <a:t>=5, </a:t>
            </a:r>
            <a:r>
              <a:rPr lang="en-US" dirty="0" smtClean="0"/>
              <a:t>01:26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sz="3200" dirty="0" smtClean="0"/>
              <a:t>Ongoing test runs:</a:t>
            </a:r>
          </a:p>
          <a:p>
            <a:endParaRPr lang="en-US" sz="3200" dirty="0" smtClean="0"/>
          </a:p>
          <a:p>
            <a:r>
              <a:rPr lang="en-US" dirty="0" smtClean="0"/>
              <a:t>Slightly increasing horizontal resolution, (0.18,0.06,0.02)  to (0.21,0.07,0.023)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-71438" y="927100"/>
            <a:ext cx="8378826" cy="29781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304800"/>
            <a:ext cx="71356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Batang"/>
                <a:cs typeface="Times New Roman" pitchFamily="18" charset="0"/>
              </a:rPr>
              <a:t>HWRF test plan for 2012 implementation (individual upgrades)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1" y="1066800"/>
          <a:ext cx="8610601" cy="3429001"/>
        </p:xfrm>
        <a:graphic>
          <a:graphicData uri="http://schemas.openxmlformats.org/drawingml/2006/table">
            <a:tbl>
              <a:tblPr/>
              <a:tblGrid>
                <a:gridCol w="1698690"/>
                <a:gridCol w="2167294"/>
                <a:gridCol w="2460171"/>
                <a:gridCol w="2284446"/>
              </a:tblGrid>
              <a:tr h="3803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Batang"/>
                        </a:rPr>
                        <a:t>HR12</a:t>
                      </a:r>
                      <a:endParaRPr lang="en-US" sz="900" dirty="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Batang"/>
                        </a:rPr>
                        <a:t>H061</a:t>
                      </a:r>
                      <a:endParaRPr lang="en-US" sz="900" dirty="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Batang"/>
                        </a:rPr>
                        <a:t>H062</a:t>
                      </a:r>
                      <a:endParaRPr lang="en-US" sz="900" dirty="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Batang"/>
                        </a:rPr>
                        <a:t>H063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5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Baseline 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GFS Shallow convection and new PBL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Tuning of Microphysics parameters (NCW, NLImax, fall speed and so on)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H061+ H062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Triple nested HWRF (27-9-3km) 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Include new vortex initialization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Uses GFS shallow convection and PBL scheme implemented in July 2010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Tune some microphysics parameters suggested by Eric and Brad 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Combination of shallow convection , PBL and Microphysics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00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Test cases: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All 2011 cases in ALT and EP (about 600 cases)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Priority cases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Priority cases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All 2011 cases in ALT and EP (about 600 cases)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Dec. 15, 2011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 Jan. 31, 2012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Batang"/>
                        </a:rPr>
                        <a:t>Jan. 31, 2012</a:t>
                      </a:r>
                      <a:endParaRPr lang="en-US" sz="90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Batang"/>
                        </a:rPr>
                        <a:t>Feb. 28, 2012</a:t>
                      </a:r>
                      <a:endParaRPr lang="en-US" sz="900" dirty="0">
                        <a:latin typeface="Times New Roman"/>
                        <a:ea typeface="Batang"/>
                      </a:endParaRPr>
                    </a:p>
                  </a:txBody>
                  <a:tcPr marL="49763" marR="497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47244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57200" algn="l"/>
              </a:tabLst>
            </a:pPr>
            <a:r>
              <a:rPr lang="en-US" dirty="0" smtClean="0">
                <a:latin typeface="Times New Roman" pitchFamily="18" charset="0"/>
                <a:ea typeface="Batang"/>
                <a:cs typeface="Times New Roman" pitchFamily="18" charset="0"/>
              </a:rPr>
              <a:t>Suggested priority cases: ATL:  Harvey (14), Irene (33), </a:t>
            </a:r>
            <a:r>
              <a:rPr lang="en-US" dirty="0" err="1" smtClean="0">
                <a:latin typeface="Times New Roman" pitchFamily="18" charset="0"/>
                <a:ea typeface="Batang"/>
                <a:cs typeface="Times New Roman" pitchFamily="18" charset="0"/>
              </a:rPr>
              <a:t>Katia</a:t>
            </a:r>
            <a:r>
              <a:rPr lang="en-US" dirty="0" smtClean="0">
                <a:latin typeface="Times New Roman" pitchFamily="18" charset="0"/>
                <a:ea typeface="Batang"/>
                <a:cs typeface="Times New Roman" pitchFamily="18" charset="0"/>
              </a:rPr>
              <a:t>(51), Maria (35) , Ophelia(48) and </a:t>
            </a:r>
            <a:r>
              <a:rPr lang="en-US" dirty="0" err="1" smtClean="0">
                <a:latin typeface="Times New Roman" pitchFamily="18" charset="0"/>
                <a:ea typeface="Batang"/>
                <a:cs typeface="Times New Roman" pitchFamily="18" charset="0"/>
              </a:rPr>
              <a:t>Rina</a:t>
            </a:r>
            <a:r>
              <a:rPr lang="en-US" dirty="0" smtClean="0">
                <a:latin typeface="Times New Roman" pitchFamily="18" charset="0"/>
                <a:ea typeface="Batang"/>
                <a:cs typeface="Times New Roman" pitchFamily="18" charset="0"/>
              </a:rPr>
              <a:t> (?): total over 200 runs.</a:t>
            </a:r>
            <a:endParaRPr lang="en-US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57200" algn="l"/>
              </a:tabLst>
            </a:pPr>
            <a:r>
              <a:rPr lang="en-US" dirty="0" smtClean="0">
                <a:latin typeface="Times New Roman" pitchFamily="18" charset="0"/>
                <a:ea typeface="Batang"/>
                <a:cs typeface="Times New Roman" pitchFamily="18" charset="0"/>
              </a:rPr>
              <a:t>Suggested priority cases: EPAC: Dora(26), Eugene(25) and </a:t>
            </a:r>
            <a:r>
              <a:rPr lang="en-US" dirty="0" err="1" smtClean="0">
                <a:latin typeface="Times New Roman" pitchFamily="18" charset="0"/>
                <a:ea typeface="Batang"/>
                <a:cs typeface="Times New Roman" pitchFamily="18" charset="0"/>
              </a:rPr>
              <a:t>Fernanda</a:t>
            </a:r>
            <a:r>
              <a:rPr lang="en-US" dirty="0" smtClean="0">
                <a:latin typeface="Times New Roman" pitchFamily="18" charset="0"/>
                <a:ea typeface="Batang"/>
                <a:cs typeface="Times New Roman" pitchFamily="18" charset="0"/>
              </a:rPr>
              <a:t>(17) : total:68 runs</a:t>
            </a:r>
            <a:endParaRPr lang="en-US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57200" algn="l"/>
              </a:tabLst>
            </a:pPr>
            <a:r>
              <a:rPr lang="en-US" dirty="0" smtClean="0">
                <a:latin typeface="Times New Roman" pitchFamily="18" charset="0"/>
                <a:ea typeface="Batang"/>
                <a:cs typeface="Times New Roman" pitchFamily="18" charset="0"/>
              </a:rPr>
              <a:t>Final code will be delivered to NCO by March 15 2012.</a:t>
            </a:r>
            <a:endParaRPr lang="en-US" sz="1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  <a:tab pos="457200" algn="l"/>
              </a:tabLst>
            </a:pPr>
            <a:r>
              <a:rPr lang="en-US" dirty="0" smtClean="0">
                <a:latin typeface="Times New Roman" pitchFamily="18" charset="0"/>
                <a:ea typeface="Batang"/>
                <a:cs typeface="Times New Roman" pitchFamily="18" charset="0"/>
              </a:rPr>
              <a:t>NCO code test will be finished by Apr 15 2012, and the 2012 HWRF implementation is scheduled at May 15, 2012.</a:t>
            </a:r>
            <a:endParaRPr lang="en-US" sz="24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Problem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Great hurricane model: solves world peace.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Runs too slowly though: 4 hours on 3 machines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Darn.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Solution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Hard Work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Solution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8"/>
            <a:ext cx="8228160" cy="5201826"/>
          </a:xfrm>
          <a:ln/>
        </p:spPr>
        <p:txBody>
          <a:bodyPr>
            <a:normAutofit fontScale="925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(~1hr) Modified NEST_TERRAIN to cache terrain on first process, use </a:t>
            </a:r>
            <a:r>
              <a:rPr lang="en-US" dirty="0" err="1"/>
              <a:t>wrf_global_to_patch</a:t>
            </a:r>
            <a:r>
              <a:rPr lang="en-US" dirty="0"/>
              <a:t> instead of </a:t>
            </a:r>
            <a:r>
              <a:rPr lang="en-US" dirty="0" err="1"/>
              <a:t>mpi_bcast</a:t>
            </a:r>
            <a:r>
              <a:rPr lang="en-US" dirty="0"/>
              <a:t> for communication.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Parallelized per-nest-move terrain smoother SMDHLD, now </a:t>
            </a:r>
            <a:r>
              <a:rPr lang="en-US" dirty="0" err="1"/>
              <a:t>parallel_smooth</a:t>
            </a:r>
            <a:r>
              <a:rPr lang="en-US" dirty="0"/>
              <a:t>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Enabled optimization on framework and nesting code.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(~10min) Got multiple I/O server groups working.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(~2min) Parallelized random number generator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622080" y="2903345"/>
            <a:ext cx="207360" cy="2073818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6200000">
            <a:off x="-254235" y="3576640"/>
            <a:ext cx="1451672" cy="46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64821" rIns="81639" bIns="40820"/>
          <a:lstStyle/>
          <a:p>
            <a:pPr>
              <a:tabLst>
                <a:tab pos="656650" algn="l"/>
                <a:tab pos="1313299" algn="l"/>
              </a:tabLst>
            </a:pPr>
            <a:r>
              <a:rPr lang="en-US" sz="2700" dirty="0">
                <a:solidFill>
                  <a:srgbClr val="000000"/>
                </a:solidFill>
                <a:ea typeface="DejaVu LGC Sans" charset="0"/>
                <a:cs typeface="DejaVu LGC Sans" charset="0"/>
              </a:rPr>
              <a:t>~30min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The Solution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Not enough!  Model still takes 2:20 to run.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Expand to 4 machines, use all but 8 </a:t>
            </a:r>
            <a:r>
              <a:rPr lang="en-US" dirty="0" err="1"/>
              <a:t>cpus</a:t>
            </a:r>
            <a:r>
              <a:rPr lang="en-US" dirty="0"/>
              <a:t> (leave 1 core per machine free for OS).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Larger </a:t>
            </a:r>
            <a:r>
              <a:rPr lang="en-US" dirty="0" err="1"/>
              <a:t>timestep</a:t>
            </a:r>
            <a:r>
              <a:rPr lang="en-US" dirty="0"/>
              <a:t> (54sec for outer domain), call physics less often (every 5 dynamical </a:t>
            </a:r>
            <a:r>
              <a:rPr lang="en-US" dirty="0" err="1"/>
              <a:t>timesteps</a:t>
            </a:r>
            <a:r>
              <a:rPr lang="en-US" dirty="0"/>
              <a:t>).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Runtime now 1:26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Forecast skill unknown.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13953"/>
            <a:ext cx="8228160" cy="1062832"/>
          </a:xfrm>
          <a:ln/>
        </p:spPr>
        <p:txBody>
          <a:bodyPr tIns="3520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More Can be Done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444307"/>
          </a:xfrm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~3min – Change 3D boundary arrays to 2D (also critical for alternate microphysics)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~1.5min – have </a:t>
            </a:r>
            <a:r>
              <a:rPr lang="en-US" dirty="0" err="1"/>
              <a:t>real_nmm</a:t>
            </a:r>
            <a:r>
              <a:rPr lang="en-US" dirty="0"/>
              <a:t> pre-calculate radiation lookup tables, read into </a:t>
            </a:r>
            <a:r>
              <a:rPr lang="en-US" dirty="0" err="1"/>
              <a:t>wrf</a:t>
            </a:r>
            <a:r>
              <a:rPr lang="en-US" dirty="0"/>
              <a:t> instead of calculating there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~3min – reduce rsl.* I/O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~1-2 min – reduce halo sizes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Code Optimization of Triple Nested HWRF System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Triple nested HWRF system (27-9-3) has been running parallel for 2011 hurricane season 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The system is stable and produces comparable or better track/intensity forecasts with current operational HWRF;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The bottleneck for the system to be implemented into operation is the run time: it costs about </a:t>
            </a:r>
            <a:r>
              <a:rPr lang="en-US" sz="2000" dirty="0" smtClean="0">
                <a:solidFill>
                  <a:srgbClr val="FF0000"/>
                </a:solidFill>
              </a:rPr>
              <a:t>2 hours and 20 minutes </a:t>
            </a:r>
            <a:r>
              <a:rPr lang="en-US" sz="2000" dirty="0" smtClean="0"/>
              <a:t>for 126 hours forecast;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000" dirty="0" smtClean="0"/>
              <a:t>Several possible ways </a:t>
            </a:r>
            <a:r>
              <a:rPr lang="en-US" sz="2000" smtClean="0"/>
              <a:t>to further reduce </a:t>
            </a:r>
            <a:r>
              <a:rPr lang="en-US" sz="2000" dirty="0" smtClean="0"/>
              <a:t>the model run time, including:</a:t>
            </a:r>
          </a:p>
          <a:p>
            <a:pPr marL="342900" indent="-342900"/>
            <a:r>
              <a:rPr lang="en-US" sz="2000" dirty="0" smtClean="0"/>
              <a:t>        - IO Servers configuration (identical results);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Reducing HALO width (identical results);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Increasing model time steps and physics calling frequencies;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Adding one more node;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Reducing model print statements;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Reducing model domain;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- </a:t>
            </a:r>
            <a:r>
              <a:rPr lang="en-US" sz="2000" dirty="0" err="1" smtClean="0"/>
              <a:t>Loadleveler</a:t>
            </a:r>
            <a:r>
              <a:rPr lang="en-US" sz="2000" dirty="0" smtClean="0"/>
              <a:t> environment configuration;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/>
              <a:t>  </a:t>
            </a:r>
            <a:r>
              <a:rPr lang="en-US" sz="2000" dirty="0" smtClean="0"/>
              <a:t>3 dedicated nodes – thanks to vapor helpdesk.</a:t>
            </a:r>
          </a:p>
          <a:p>
            <a:pPr marL="342900" indent="-342900"/>
            <a:r>
              <a:rPr lang="en-US" sz="2000" dirty="0"/>
              <a:t> </a:t>
            </a:r>
            <a:r>
              <a:rPr lang="en-US" sz="2000" dirty="0" smtClean="0"/>
              <a:t> 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IO server experiments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14401"/>
            <a:ext cx="8839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IO servers are being added to reduce time spent on model output;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There are two numbers that can be specified: number of IO server groups (IO_SERVER) and number of tasks per group (IO_PERGRP);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Total tasks needed will be: No. of tasks to run atmospheric HWRF model + IO_SERVER x  IO_PERGRP + No. of tasks to POM + No. of tasks for coupler;</a:t>
            </a:r>
          </a:p>
          <a:p>
            <a:endParaRPr lang="en-US" sz="2400" dirty="0" smtClean="0"/>
          </a:p>
          <a:p>
            <a:r>
              <a:rPr lang="en-US" sz="2400" dirty="0" smtClean="0"/>
              <a:t>Sample task decomposition for atmospheric model:</a:t>
            </a:r>
          </a:p>
          <a:p>
            <a:endParaRPr lang="en-US" sz="2400" dirty="0" smtClean="0"/>
          </a:p>
          <a:p>
            <a:r>
              <a:rPr lang="en-US" dirty="0"/>
              <a:t>        240) export NPROC_X=12 NPROC_Y=20 ;;</a:t>
            </a:r>
            <a:br>
              <a:rPr lang="en-US" dirty="0"/>
            </a:br>
            <a:r>
              <a:rPr lang="en-US" dirty="0"/>
              <a:t>        220) export NPROC_X=11 NPROC_Y=20 ;;</a:t>
            </a:r>
            <a:br>
              <a:rPr lang="en-US" dirty="0"/>
            </a:br>
            <a:r>
              <a:rPr lang="en-US" dirty="0"/>
              <a:t>        200) export NPROC_X=10 NPROC_Y=20 ;;</a:t>
            </a:r>
            <a:br>
              <a:rPr lang="en-US" dirty="0"/>
            </a:br>
            <a:r>
              <a:rPr lang="en-US" dirty="0"/>
              <a:t>        180) export NPROC_X=9  NPROC_Y=20 ;;</a:t>
            </a:r>
            <a:br>
              <a:rPr lang="en-US" dirty="0"/>
            </a:br>
            <a:r>
              <a:rPr lang="en-US" dirty="0"/>
              <a:t>        162) export NPROC_X=9  NPROC_Y=18 ;;</a:t>
            </a:r>
            <a:br>
              <a:rPr lang="en-US" dirty="0"/>
            </a:br>
            <a:r>
              <a:rPr lang="en-US" dirty="0"/>
              <a:t>        153) export NPROC_X=9  NPROC_Y=17 ;;</a:t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143000"/>
          <a:ext cx="8458200" cy="5257808"/>
        </p:xfrm>
        <a:graphic>
          <a:graphicData uri="http://schemas.openxmlformats.org/drawingml/2006/table">
            <a:tbl>
              <a:tblPr/>
              <a:tblGrid>
                <a:gridCol w="2735073"/>
                <a:gridCol w="3436741"/>
                <a:gridCol w="2286386"/>
              </a:tblGrid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No. of Processes for ATMOS model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No. of IO_SERVER     (GROUPSxPERGRP)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Wall Clock hours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153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4x4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02:17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153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2x2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02:21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162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4x4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02:13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162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2x2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02:18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162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2x4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02:17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162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4x2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02:14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162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3x2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02:16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162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2x3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02:17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162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3x3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02:14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162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4x3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02:13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162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4x2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02:16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180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4x2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02:16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180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2x4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SimSun"/>
                          <a:cs typeface="Times New Roman"/>
                        </a:rPr>
                        <a:t>02:17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180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2x2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02:11  minimum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180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SimSun"/>
                          <a:cs typeface="Times New Roman"/>
                        </a:rPr>
                        <a:t>2x5</a:t>
                      </a: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Calibri"/>
                          <a:ea typeface="SimSun"/>
                          <a:cs typeface="Times New Roman"/>
                        </a:rPr>
                        <a:t>02:28  maximum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IO Server Experiments (3 nodes, </a:t>
            </a:r>
            <a:r>
              <a:rPr lang="en-US" sz="2400" dirty="0" err="1" smtClean="0"/>
              <a:t>dt</a:t>
            </a:r>
            <a:r>
              <a:rPr lang="en-US" sz="2400" dirty="0" smtClean="0"/>
              <a:t>=45s)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1144</Words>
  <Application>Microsoft Office PowerPoint</Application>
  <PresentationFormat>On-screen Show (4:3)</PresentationFormat>
  <Paragraphs>228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Progress Report on Triple Nested HWRF system Development</vt:lpstr>
      <vt:lpstr>The Problem</vt:lpstr>
      <vt:lpstr>The Solution</vt:lpstr>
      <vt:lpstr>The Solution</vt:lpstr>
      <vt:lpstr>The Solution</vt:lpstr>
      <vt:lpstr>More Can be Done</vt:lpstr>
      <vt:lpstr>Code Optimization of Triple Nested HWRF System</vt:lpstr>
      <vt:lpstr>IO server experiments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on Stream 1.5 HWRF system Development</dc:title>
  <dc:creator>Zack</dc:creator>
  <cp:lastModifiedBy>young.kwon</cp:lastModifiedBy>
  <cp:revision>20</cp:revision>
  <dcterms:created xsi:type="dcterms:W3CDTF">2011-10-27T02:36:21Z</dcterms:created>
  <dcterms:modified xsi:type="dcterms:W3CDTF">2011-10-27T15:47:01Z</dcterms:modified>
</cp:coreProperties>
</file>