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98" r:id="rId2"/>
    <p:sldId id="291" r:id="rId3"/>
    <p:sldId id="297" r:id="rId4"/>
    <p:sldId id="295" r:id="rId5"/>
    <p:sldId id="296" r:id="rId6"/>
    <p:sldId id="300" r:id="rId7"/>
    <p:sldId id="305" r:id="rId8"/>
    <p:sldId id="301" r:id="rId9"/>
    <p:sldId id="303" r:id="rId10"/>
    <p:sldId id="302" r:id="rId11"/>
    <p:sldId id="304" r:id="rId12"/>
    <p:sldId id="306" r:id="rId13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57200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57200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57200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57200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40" autoAdjust="0"/>
    <p:restoredTop sz="94713" autoAdjust="0"/>
  </p:normalViewPr>
  <p:slideViewPr>
    <p:cSldViewPr>
      <p:cViewPr varScale="1">
        <p:scale>
          <a:sx n="96" d="100"/>
          <a:sy n="96" d="100"/>
        </p:scale>
        <p:origin x="-43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84613" y="8820150"/>
            <a:ext cx="2971800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lnSpc>
                <a:spcPts val="18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798150B5-3D91-470A-80DD-7DB1BF8F487D}" type="slidenum">
              <a:rPr lang="en-GB" sz="1200">
                <a:solidFill>
                  <a:srgbClr val="000000"/>
                </a:solidFill>
              </a:rPr>
              <a:pPr algn="r" eaLnBrk="1" hangingPunct="1">
                <a:lnSpc>
                  <a:spcPts val="18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0249" name="Rectangle 8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95325"/>
            <a:ext cx="4568825" cy="3427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5812" cy="5845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5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3250" cy="5845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8382000" y="6172200"/>
            <a:ext cx="358775" cy="368300"/>
          </a:xfrm>
          <a:prstGeom prst="roundRect">
            <a:avLst>
              <a:gd name="adj" fmla="val 375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1" hangingPunct="1">
              <a:lnSpc>
                <a:spcPct val="10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0AC02AD2-E001-411B-B0FD-B86F403C067A}" type="slidenum">
              <a:rPr lang="en-GB">
                <a:solidFill>
                  <a:srgbClr val="000000"/>
                </a:solidFill>
              </a:rPr>
              <a:pPr eaLnBrk="1" hangingPunct="1">
                <a:lnSpc>
                  <a:spcPct val="1000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3250" cy="1138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2pPr>
      <a:lvl3pPr algn="ctr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3pPr>
      <a:lvl4pPr algn="ctr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4pPr>
      <a:lvl5pPr algn="ctr" defTabSz="457200" rtl="0" eaLnBrk="0" fontAlgn="base" hangingPunct="0">
        <a:lnSpc>
          <a:spcPts val="44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5pPr>
      <a:lvl6pPr marL="457200" algn="ctr" defTabSz="457200" rtl="0" fontAlgn="base">
        <a:lnSpc>
          <a:spcPts val="44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6pPr>
      <a:lvl7pPr marL="914400" algn="ctr" defTabSz="457200" rtl="0" fontAlgn="base">
        <a:lnSpc>
          <a:spcPts val="44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7pPr>
      <a:lvl8pPr marL="1371600" algn="ctr" defTabSz="457200" rtl="0" fontAlgn="base">
        <a:lnSpc>
          <a:spcPts val="44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8pPr>
      <a:lvl9pPr marL="1828800" algn="ctr" defTabSz="457200" rtl="0" fontAlgn="base">
        <a:lnSpc>
          <a:spcPts val="44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36550" indent="-336550" algn="l" defTabSz="457200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6600" indent="-279400" algn="l" defTabSz="457200" rtl="0" eaLnBrk="0" fontAlgn="base" hangingPunct="0">
        <a:lnSpc>
          <a:spcPct val="8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8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8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8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8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8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8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8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NOAH LSM 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HWRF</a:t>
            </a:r>
            <a:br>
              <a:rPr lang="en-US" dirty="0" smtClean="0"/>
            </a:br>
            <a:r>
              <a:rPr lang="en-US" dirty="0" smtClean="0"/>
              <a:t>2010 </a:t>
            </a:r>
            <a:r>
              <a:rPr lang="en-US" dirty="0" err="1" smtClean="0"/>
              <a:t>vs</a:t>
            </a:r>
            <a:r>
              <a:rPr lang="en-US" dirty="0" smtClean="0"/>
              <a:t> 2011</a:t>
            </a:r>
            <a:br>
              <a:rPr lang="en-US" dirty="0" smtClean="0"/>
            </a:br>
            <a:r>
              <a:rPr lang="en-US" sz="2000" dirty="0" smtClean="0"/>
              <a:t>(preliminary)</a:t>
            </a:r>
            <a:endParaRPr lang="en-US" sz="2000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Bob </a:t>
            </a:r>
            <a:r>
              <a:rPr lang="en-US" dirty="0" err="1" smtClean="0"/>
              <a:t>Tuleya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60717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6350" y="0"/>
            <a:ext cx="913765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 2011 </a:t>
            </a:r>
            <a:br>
              <a:rPr lang="en-US" dirty="0" smtClean="0"/>
            </a:br>
            <a:r>
              <a:rPr lang="en-US" dirty="0" smtClean="0"/>
              <a:t>HWRF with NOAH LSM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Track error very close to operational HWRF  small degradation at 120h ???</a:t>
            </a:r>
          </a:p>
          <a:p>
            <a:r>
              <a:rPr lang="en-US" sz="2800" dirty="0" smtClean="0"/>
              <a:t>Intensity error almost the same as operational</a:t>
            </a:r>
          </a:p>
          <a:p>
            <a:r>
              <a:rPr lang="en-US" sz="2800" dirty="0" smtClean="0"/>
              <a:t>More realistic variability in land surface temperature</a:t>
            </a:r>
          </a:p>
          <a:p>
            <a:r>
              <a:rPr lang="en-US" sz="2800" dirty="0" smtClean="0"/>
              <a:t>Investigate noise at boundaries</a:t>
            </a:r>
          </a:p>
          <a:p>
            <a:r>
              <a:rPr lang="en-US" sz="2800" dirty="0" smtClean="0"/>
              <a:t>Investigate </a:t>
            </a:r>
            <a:r>
              <a:rPr lang="en-US" sz="2800" dirty="0" err="1" smtClean="0"/>
              <a:t>netcdf</a:t>
            </a:r>
            <a:r>
              <a:rPr lang="en-US" sz="2800" dirty="0" smtClean="0"/>
              <a:t> </a:t>
            </a:r>
            <a:r>
              <a:rPr lang="en-US" sz="2800" dirty="0" err="1" smtClean="0"/>
              <a:t>vs</a:t>
            </a:r>
            <a:r>
              <a:rPr lang="en-US" sz="2800" dirty="0" smtClean="0"/>
              <a:t> binary</a:t>
            </a:r>
          </a:p>
          <a:p>
            <a:r>
              <a:rPr lang="en-US" sz="2800" dirty="0" smtClean="0"/>
              <a:t>Rainfall </a:t>
            </a:r>
            <a:r>
              <a:rPr lang="en-US" sz="2800" dirty="0" err="1" smtClean="0"/>
              <a:t>verificatio</a:t>
            </a:r>
            <a:endParaRPr lang="en-US" sz="2800" dirty="0" smtClean="0"/>
          </a:p>
          <a:p>
            <a:r>
              <a:rPr lang="en-US" sz="2800" dirty="0" smtClean="0"/>
              <a:t>Stream routing….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Track NOAH LSM test cases 2010</a:t>
            </a:r>
            <a:br>
              <a:rPr lang="en-US" sz="4000" smtClean="0"/>
            </a:br>
            <a:r>
              <a:rPr lang="en-US" sz="4000" smtClean="0"/>
              <a:t>AL01-AL19</a:t>
            </a:r>
          </a:p>
        </p:txBody>
      </p:sp>
      <p:pic>
        <p:nvPicPr>
          <p:cNvPr id="3075" name="Content Placeholder 3" descr="track.all1_19_lsm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00200" y="1600200"/>
            <a:ext cx="6026150" cy="4519613"/>
          </a:xfrm>
        </p:spPr>
      </p:pic>
      <p:sp>
        <p:nvSpPr>
          <p:cNvPr id="3076" name="Oval 4"/>
          <p:cNvSpPr>
            <a:spLocks noChangeArrowheads="1"/>
          </p:cNvSpPr>
          <p:nvPr/>
        </p:nvSpPr>
        <p:spPr bwMode="auto">
          <a:xfrm rot="-2515401">
            <a:off x="5287963" y="2744788"/>
            <a:ext cx="2376487" cy="7588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4724400"/>
            <a:ext cx="1654175" cy="8334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Noah </a:t>
            </a:r>
            <a:r>
              <a:rPr lang="en-US" sz="1600" dirty="0" err="1">
                <a:solidFill>
                  <a:srgbClr val="FF0000"/>
                </a:solidFill>
              </a:rPr>
              <a:t>lsm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worse</a:t>
            </a:r>
          </a:p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Why???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 bwMode="auto">
          <a:xfrm rot="16200000" flipV="1">
            <a:off x="5747544" y="4234656"/>
            <a:ext cx="838200" cy="1412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75650" cy="1828800"/>
          </a:xfrm>
        </p:spPr>
        <p:txBody>
          <a:bodyPr/>
          <a:lstStyle/>
          <a:p>
            <a:r>
              <a:rPr lang="en-US" smtClean="0"/>
              <a:t>Example of Alex (2010)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two problems areas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3250" cy="1905000"/>
          </a:xfrm>
        </p:spPr>
        <p:txBody>
          <a:bodyPr/>
          <a:lstStyle/>
          <a:p>
            <a:pPr algn="just"/>
            <a:r>
              <a:rPr lang="en-US" smtClean="0"/>
              <a:t>Hot spots in LST  in parent &amp; nest</a:t>
            </a:r>
          </a:p>
          <a:p>
            <a:pPr algn="just"/>
            <a:r>
              <a:rPr lang="en-US" smtClean="0"/>
              <a:t>Apparent lateral BC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R2  makes problems worse</a:t>
            </a:r>
            <a:br>
              <a:rPr lang="en-US" smtClean="0"/>
            </a:br>
            <a:r>
              <a:rPr lang="en-US" sz="3200" smtClean="0"/>
              <a:t>R2 blows up in nest with very hot LST </a:t>
            </a:r>
            <a:endParaRPr lang="en-US" smtClean="0"/>
          </a:p>
        </p:txBody>
      </p:sp>
      <p:sp>
        <p:nvSpPr>
          <p:cNvPr id="717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     H210 NOAH LSM</a:t>
            </a:r>
          </a:p>
        </p:txBody>
      </p:sp>
      <p:pic>
        <p:nvPicPr>
          <p:cNvPr id="7172" name="Content Placeholder 8" descr="tmpsfc_alex_01l.2010062600.nesth210lsm.grbf66.gif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635250"/>
            <a:ext cx="4040188" cy="3030538"/>
          </a:xfrm>
        </p:spPr>
      </p:pic>
      <p:sp>
        <p:nvSpPr>
          <p:cNvPr id="7173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        R2 NOAH LSM</a:t>
            </a:r>
          </a:p>
        </p:txBody>
      </p:sp>
      <p:pic>
        <p:nvPicPr>
          <p:cNvPr id="7174" name="Content Placeholder 9" descr="tmpsfc_alex2010062600f66_nestxy.gif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645025" y="2635250"/>
            <a:ext cx="4041775" cy="3030538"/>
          </a:xfrm>
        </p:spPr>
      </p:pic>
      <p:sp>
        <p:nvSpPr>
          <p:cNvPr id="7175" name="TextBox 10"/>
          <p:cNvSpPr txBox="1">
            <a:spLocks noChangeArrowheads="1"/>
          </p:cNvSpPr>
          <p:nvPr/>
        </p:nvSpPr>
        <p:spPr bwMode="auto">
          <a:xfrm>
            <a:off x="5486400" y="6248400"/>
            <a:ext cx="27193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LST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hot spot &gt;500K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 flipH="1" flipV="1">
            <a:off x="6896100" y="5524500"/>
            <a:ext cx="914400" cy="381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Apparent sensitivity to GWD??</a:t>
            </a:r>
            <a:br>
              <a:rPr lang="en-US" smtClean="0"/>
            </a:br>
            <a:r>
              <a:rPr lang="en-US" sz="2800" smtClean="0"/>
              <a:t>BC problems remain, very hot spots removed</a:t>
            </a:r>
            <a:endParaRPr lang="en-US" smtClean="0"/>
          </a:p>
        </p:txBody>
      </p:sp>
      <p:pic>
        <p:nvPicPr>
          <p:cNvPr id="8195" name="Content Placeholder 8" descr="V3lst_alex_xGWD_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46238" y="1600200"/>
            <a:ext cx="5845175" cy="45196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026" descr="try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317625"/>
            <a:ext cx="7162800" cy="5540375"/>
          </a:xfrm>
          <a:prstGeom prst="rect">
            <a:avLst/>
          </a:prstGeom>
          <a:noFill/>
        </p:spPr>
      </p:pic>
      <p:sp>
        <p:nvSpPr>
          <p:cNvPr id="22534" name="Text Box 1030"/>
          <p:cNvSpPr txBox="1">
            <a:spLocks noChangeArrowheads="1"/>
          </p:cNvSpPr>
          <p:nvPr/>
        </p:nvSpPr>
        <p:spPr bwMode="auto">
          <a:xfrm>
            <a:off x="838200" y="457200"/>
            <a:ext cx="6934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5" name="Text Box 1031"/>
          <p:cNvSpPr txBox="1">
            <a:spLocks noChangeArrowheads="1"/>
          </p:cNvSpPr>
          <p:nvPr/>
        </p:nvSpPr>
        <p:spPr bwMode="auto">
          <a:xfrm>
            <a:off x="914400" y="533400"/>
            <a:ext cx="6934200" cy="7302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Apply patch to fix Tsfc values along perimeter after LSM call, hot spots reduced/removed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HWRF LSM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Atlantic season only  </a:t>
            </a:r>
            <a:r>
              <a:rPr lang="en-US" smtClean="0"/>
              <a:t>283 cases al05-al17</a:t>
            </a:r>
            <a:endParaRPr lang="en-US" dirty="0" smtClean="0"/>
          </a:p>
          <a:p>
            <a:r>
              <a:rPr lang="en-US" dirty="0" smtClean="0"/>
              <a:t>Run with </a:t>
            </a:r>
            <a:r>
              <a:rPr lang="en-US" dirty="0" err="1" smtClean="0"/>
              <a:t>netcdf</a:t>
            </a:r>
            <a:r>
              <a:rPr lang="en-US" dirty="0" smtClean="0"/>
              <a:t> option  ????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Atlantic season…Irene</a:t>
            </a:r>
            <a:endParaRPr lang="en-US" dirty="0" smtClean="0"/>
          </a:p>
        </p:txBody>
      </p:sp>
      <p:pic>
        <p:nvPicPr>
          <p:cNvPr id="32773" name="Picture 5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/>
      </p:pic>
      <p:pic>
        <p:nvPicPr>
          <p:cNvPr id="32774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-69850" y="0"/>
            <a:ext cx="921385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131</Words>
  <Application>Microsoft Office PowerPoint</Application>
  <PresentationFormat>On-screen Show (4:3)</PresentationFormat>
  <Paragraphs>26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Arial</vt:lpstr>
      <vt:lpstr>Default Design</vt:lpstr>
      <vt:lpstr>The NOAH LSM  in HWRF 2010 vs 2011 (preliminary)</vt:lpstr>
      <vt:lpstr>Track NOAH LSM test cases 2010 AL01-AL19</vt:lpstr>
      <vt:lpstr>Example of Alex (2010)  two problems areas</vt:lpstr>
      <vt:lpstr>R2  makes problems worse R2 blows up in nest with very hot LST </vt:lpstr>
      <vt:lpstr>Apparent sensitivity to GWD?? BC problems remain, very hot spots removed</vt:lpstr>
      <vt:lpstr>Slide 6</vt:lpstr>
      <vt:lpstr>2011 HWRF LSM</vt:lpstr>
      <vt:lpstr>Atlantic season…Irene</vt:lpstr>
      <vt:lpstr>Slide 9</vt:lpstr>
      <vt:lpstr>Slide 10</vt:lpstr>
      <vt:lpstr>Slide 11</vt:lpstr>
      <vt:lpstr>Preliminary Results 2011  HWRF with NOAH LSM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tuleya</dc:creator>
  <cp:lastModifiedBy>bob.tuleya</cp:lastModifiedBy>
  <cp:revision>43</cp:revision>
  <dcterms:modified xsi:type="dcterms:W3CDTF">2011-10-20T15:33:21Z</dcterms:modified>
</cp:coreProperties>
</file>