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58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07" autoAdjust="0"/>
  </p:normalViewPr>
  <p:slideViewPr>
    <p:cSldViewPr snapToGrid="0">
      <p:cViewPr varScale="1">
        <p:scale>
          <a:sx n="56" d="100"/>
          <a:sy n="56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975A-D018-4316-B410-9D221585281B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1838-3BD8-4557-A9E2-93B4D5B7A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put this in more systematical framework, let take a look at </a:t>
            </a:r>
            <a:r>
              <a:rPr lang="en-US" dirty="0" err="1"/>
              <a:t>E05</a:t>
            </a:r>
            <a:r>
              <a:rPr lang="en-US" dirty="0"/>
              <a:t> vs. </a:t>
            </a:r>
            <a:r>
              <a:rPr lang="en-US" dirty="0" err="1"/>
              <a:t>S00</a:t>
            </a:r>
            <a:endParaRPr lang="en-US" dirty="0"/>
          </a:p>
          <a:p>
            <a:r>
              <a:rPr lang="en-US" dirty="0"/>
              <a:t>Important results but not realized in Emanuel’s </a:t>
            </a:r>
            <a:r>
              <a:rPr lang="en-US" dirty="0" err="1"/>
              <a:t>MPI</a:t>
            </a:r>
            <a:r>
              <a:rPr lang="en-US" dirty="0"/>
              <a:t> formula -&gt; revisit the </a:t>
            </a:r>
            <a:r>
              <a:rPr lang="en-US" dirty="0" err="1"/>
              <a:t>MPI</a:t>
            </a:r>
            <a:r>
              <a:rPr lang="en-US" dirty="0"/>
              <a:t> problem to see how to incorporate the stratification</a:t>
            </a:r>
          </a:p>
          <a:p>
            <a:r>
              <a:rPr lang="en-US" dirty="0"/>
              <a:t>http://journals.ametsoc.org/doi/full/10.1175/1520-0442%282000%29013%3C0109%3AASSOTT%3E2.0.CO%3B2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31838-3BD8-4557-A9E2-93B4D5B7A3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 we have here is that is there anyway that could elucidate this result beyond the numerical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31838-3BD8-4557-A9E2-93B4D5B7A3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5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AA0-25C4-4FA3-822C-1E294B49A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AA0-25C4-4FA3-822C-1E294B49A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AA0-25C4-4FA3-822C-1E294B49A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AA0-25C4-4FA3-822C-1E294B49A0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AA0-25C4-4FA3-822C-1E294B49A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SHIPS: http://</a:t>
            </a:r>
            <a:r>
              <a:rPr lang="en-US" dirty="0" err="1"/>
              <a:t>rammb.cira.colostate.edu</a:t>
            </a:r>
            <a:r>
              <a:rPr lang="en-US" dirty="0"/>
              <a:t>/research/</a:t>
            </a:r>
            <a:r>
              <a:rPr lang="en-US" dirty="0" err="1"/>
              <a:t>tropical_cyclones</a:t>
            </a:r>
            <a:r>
              <a:rPr lang="en-US" dirty="0"/>
              <a:t>/ships/docs/</a:t>
            </a:r>
            <a:r>
              <a:rPr lang="en-US" dirty="0" err="1"/>
              <a:t>2005_WAF_DeMaria_SHIPS.pdf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31838-3BD8-4557-A9E2-93B4D5B7A3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410-289B-4E4C-A23B-7B63F75C8A8E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06ED-C74E-49C8-A5FE-073DCB488053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C760-45FB-4367-BAA0-F20B96690A9B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FD71-85B8-4065-A9A0-D2DFE5EC407F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8A9-D0C0-410C-8209-A97EAC036C57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58AC-0D57-4F70-BD7C-C41D6E2E4153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7656-8935-4DCE-9CF3-4C510EF17878}" type="datetime1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687A-BA1D-4D34-B772-56CA7815D0EA}" type="datetime1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F95D-38A4-4594-B13C-B23E0C9336FD}" type="datetime1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4671-7533-4B3B-88FC-CBB2067A2B95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CA36-9ADD-409D-B4D9-502367F5137D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3886-201B-46F2-B540-C6CFBE016242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77CD-EFB3-4590-A655-51DDB3B9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5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1465119"/>
            <a:ext cx="8790709" cy="110251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Stability of Hurricane Intensity Equilibrium</a:t>
            </a:r>
            <a:endParaRPr lang="en-US" sz="16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2567638"/>
            <a:ext cx="8510156" cy="3782292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Chanh Kieu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Department of Earth and Atmospheric Sciences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Indiana University, Bloomington</a:t>
            </a:r>
          </a:p>
          <a:p>
            <a:pPr algn="l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algn="l"/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College Park, May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5" y="-2"/>
            <a:ext cx="9144000" cy="8367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6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23E-6F10-43F5-8DDC-D5B730BE4AE9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7926" y="1172403"/>
            <a:ext cx="83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the presence of the tropospheric stratification and gradient wind imbalance, the MPI equilibrium is however quite different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1"/>
            <a:ext cx="9144000" cy="776362"/>
            <a:chOff x="-9513" y="6313315"/>
            <a:chExt cx="8993942" cy="526943"/>
          </a:xfrm>
        </p:grpSpPr>
        <p:sp>
          <p:nvSpPr>
            <p:cNvPr id="25" name="Rectangle 24"/>
            <p:cNvSpPr/>
            <p:nvPr/>
          </p:nvSpPr>
          <p:spPr>
            <a:xfrm>
              <a:off x="-9513" y="6313315"/>
              <a:ext cx="8993942" cy="526943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61999" y="76200"/>
            <a:ext cx="7398589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Modified hurricane-scale 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087412" y="2476885"/>
                <a:ext cx="3958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: 	nondimensional radiative cooling  parameter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/>
                  <a:t>: 	nondimensional stratification parameter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12" y="2476885"/>
                <a:ext cx="3958936" cy="523220"/>
              </a:xfrm>
              <a:prstGeom prst="rect">
                <a:avLst/>
              </a:prstGeom>
              <a:blipFill>
                <a:blip r:embed="rId4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146" y="3641782"/>
            <a:ext cx="4869202" cy="31640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04835" y="4426527"/>
            <a:ext cx="5825801" cy="1797628"/>
            <a:chOff x="304835" y="4426527"/>
            <a:chExt cx="5825801" cy="1797628"/>
          </a:xfrm>
        </p:grpSpPr>
        <p:cxnSp>
          <p:nvCxnSpPr>
            <p:cNvPr id="10" name="Straight Arrow Connector 9"/>
            <p:cNvCxnSpPr>
              <a:stCxn id="14" idx="3"/>
            </p:cNvCxnSpPr>
            <p:nvPr/>
          </p:nvCxnSpPr>
          <p:spPr>
            <a:xfrm flipV="1">
              <a:off x="2961409" y="4426527"/>
              <a:ext cx="3169227" cy="1297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304835" y="5223827"/>
              <a:ext cx="2656574" cy="10003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Larger radiative cooling leads to a weaker MPI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0673" y="2255447"/>
                <a:ext cx="436895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𝑀𝑃𝐼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3" y="2255447"/>
                <a:ext cx="4368953" cy="821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0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23E-6F10-43F5-8DDC-D5B730BE4AE9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35" y="915847"/>
            <a:ext cx="83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tropospheric stratification has a much larger control on the MPI, even with the same SST and outflow temperature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1"/>
            <a:ext cx="9144000" cy="776362"/>
            <a:chOff x="-9513" y="6313315"/>
            <a:chExt cx="8993942" cy="526943"/>
          </a:xfrm>
        </p:grpSpPr>
        <p:sp>
          <p:nvSpPr>
            <p:cNvPr id="25" name="Rectangle 24"/>
            <p:cNvSpPr/>
            <p:nvPr/>
          </p:nvSpPr>
          <p:spPr>
            <a:xfrm>
              <a:off x="-9513" y="6313315"/>
              <a:ext cx="8993942" cy="526943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61999" y="76200"/>
            <a:ext cx="7398589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Modified hurricane-scale dynamics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57053" y="1985597"/>
                <a:ext cx="3958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: 	nondimensional radiative cooling  parameter</a:t>
                </a:r>
              </a:p>
              <a:p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dirty="0"/>
                  <a:t>: 	nondimensional stratification parameter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053" y="1985597"/>
                <a:ext cx="3958936" cy="523220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7926" y="3057098"/>
            <a:ext cx="8756074" cy="3716304"/>
            <a:chOff x="387926" y="3057098"/>
            <a:chExt cx="8756074" cy="37163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3627" y="3377115"/>
              <a:ext cx="5060373" cy="3396287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387926" y="3057098"/>
              <a:ext cx="5524501" cy="1431775"/>
              <a:chOff x="304835" y="5223827"/>
              <a:chExt cx="5524501" cy="1431775"/>
            </a:xfrm>
          </p:grpSpPr>
          <p:cxnSp>
            <p:nvCxnSpPr>
              <p:cNvPr id="10" name="Straight Arrow Connector 9"/>
              <p:cNvCxnSpPr>
                <a:stCxn id="14" idx="3"/>
              </p:cNvCxnSpPr>
              <p:nvPr/>
            </p:nvCxnSpPr>
            <p:spPr>
              <a:xfrm>
                <a:off x="2961409" y="5723991"/>
                <a:ext cx="2867927" cy="9316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304835" y="5223827"/>
                <a:ext cx="2656574" cy="10003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More stable troposphere leads to a rapidly weaker MPI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63" y="4905909"/>
            <a:ext cx="3233556" cy="902436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09664" y="1836261"/>
                <a:ext cx="4368953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𝑀𝑃𝐼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64" y="1836261"/>
                <a:ext cx="4368953" cy="8218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8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23E-6F10-43F5-8DDC-D5B730BE4AE9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0050" y="1037068"/>
            <a:ext cx="834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tropospheric stratification has a larger control on the </a:t>
            </a:r>
            <a:r>
              <a:rPr lang="en-US" sz="2000" dirty="0" err="1"/>
              <a:t>MPI</a:t>
            </a:r>
            <a:r>
              <a:rPr lang="en-US" sz="2000" dirty="0"/>
              <a:t> than previously thought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1"/>
            <a:ext cx="9144000" cy="776362"/>
            <a:chOff x="-9513" y="6313315"/>
            <a:chExt cx="8993942" cy="526943"/>
          </a:xfrm>
        </p:grpSpPr>
        <p:sp>
          <p:nvSpPr>
            <p:cNvPr id="25" name="Rectangle 24"/>
            <p:cNvSpPr/>
            <p:nvPr/>
          </p:nvSpPr>
          <p:spPr>
            <a:xfrm>
              <a:off x="-9513" y="6313315"/>
              <a:ext cx="8993942" cy="526943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61999" y="76200"/>
            <a:ext cx="7398589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Modified hurricane-scale dynamics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482" y="1757650"/>
            <a:ext cx="3233556" cy="9024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35" y="3250516"/>
            <a:ext cx="8308850" cy="36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Implications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410" y="929319"/>
            <a:ext cx="862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role of tropospheric stratification on the </a:t>
            </a:r>
            <a:r>
              <a:rPr lang="en-US" sz="2000" dirty="0" err="1"/>
              <a:t>MPI</a:t>
            </a:r>
            <a:r>
              <a:rPr lang="en-US" sz="2000" dirty="0"/>
              <a:t> has very significant implications for practical purposes.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TC-climate variability:  Shen et al. (2002), Hill and </a:t>
            </a:r>
            <a:r>
              <a:rPr lang="en-US" sz="2000" dirty="0" err="1"/>
              <a:t>Lackmann</a:t>
            </a:r>
            <a:r>
              <a:rPr lang="en-US" sz="2000" dirty="0"/>
              <a:t> (2005), Li and Chan (2015), Wang et al. (2012)…. SST is not the only proxy for TC variability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/>
              <a:t>SHIP intensity forecasts (</a:t>
            </a:r>
            <a:r>
              <a:rPr lang="en-US" sz="2000" dirty="0" err="1"/>
              <a:t>DeMaria</a:t>
            </a:r>
            <a:r>
              <a:rPr lang="en-US" sz="2000" dirty="0"/>
              <a:t> et al. 2005):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208254"/>
            <a:ext cx="7077974" cy="3632493"/>
            <a:chOff x="685800" y="3208254"/>
            <a:chExt cx="7077974" cy="3632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3208254"/>
              <a:ext cx="6811992" cy="363249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85800" y="5158596"/>
              <a:ext cx="7077974" cy="1725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What next?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35" y="1093301"/>
                <a:ext cx="862318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/>
                  <a:t>Examine the relative role of the stratification in </a:t>
                </a:r>
                <a:r>
                  <a:rPr lang="en-US" sz="2400" dirty="0" err="1"/>
                  <a:t>HWRF</a:t>
                </a:r>
                <a:r>
                  <a:rPr lang="en-US" sz="2400" dirty="0"/>
                  <a:t> model vs CAPE profile i.e., outflow temperature (in progress);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Use </a:t>
                </a:r>
                <a:r>
                  <a:rPr lang="en-US" sz="2400" dirty="0" err="1"/>
                  <a:t>NCEP</a:t>
                </a:r>
                <a:r>
                  <a:rPr lang="en-US" sz="2400" dirty="0"/>
                  <a:t>/</a:t>
                </a:r>
                <a:r>
                  <a:rPr lang="en-US" sz="2400" dirty="0" err="1"/>
                  <a:t>NCAR</a:t>
                </a:r>
                <a:r>
                  <a:rPr lang="en-US" sz="2400" dirty="0"/>
                  <a:t> reanalysis to quantify the climatological relationship between TC peak intensity, stratification, SST, outflow temperature from historical data (in progress);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Quantify the impacts of stratification to the </a:t>
                </a:r>
                <a:r>
                  <a:rPr lang="en-US" sz="2400" dirty="0" err="1"/>
                  <a:t>HWRF</a:t>
                </a:r>
                <a:r>
                  <a:rPr lang="en-US" sz="2400" dirty="0"/>
                  <a:t> model, using SHIP and retrospective data , and examine how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incorporate this information in the SHIP predictor, e.g.,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sub>
                    </m:sSub>
                  </m:oMath>
                </a14:m>
                <a:r>
                  <a:rPr lang="en-US" sz="2400" dirty="0"/>
                  <a:t> (plan)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algn="ctr"/>
                <a:r>
                  <a:rPr lang="en-US" sz="2400" dirty="0"/>
                  <a:t>Collaborations are very much welcome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35" y="1093301"/>
                <a:ext cx="8623180" cy="4893647"/>
              </a:xfrm>
              <a:prstGeom prst="rect">
                <a:avLst/>
              </a:prstGeom>
              <a:blipFill>
                <a:blip r:embed="rId3"/>
                <a:stretch>
                  <a:fillRect l="-1131" t="-1121" r="-212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Conclusions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35" y="1403157"/>
            <a:ext cx="8623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Tropospheric stratification plays a more important role to the </a:t>
            </a:r>
            <a:r>
              <a:rPr lang="en-US" sz="2400" dirty="0" err="1"/>
              <a:t>MPI</a:t>
            </a:r>
            <a:r>
              <a:rPr lang="en-US" sz="2400" dirty="0"/>
              <a:t> equilibrium than previously thought, which needs to be taken into account in future studies of TC development/variability;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The </a:t>
            </a:r>
            <a:r>
              <a:rPr lang="en-US" sz="2400" dirty="0" err="1"/>
              <a:t>WISHE</a:t>
            </a:r>
            <a:r>
              <a:rPr lang="en-US" sz="2400" dirty="0"/>
              <a:t> feedback provides not only a consistent </a:t>
            </a:r>
            <a:r>
              <a:rPr lang="en-US" sz="2400" dirty="0" err="1"/>
              <a:t>MPI</a:t>
            </a:r>
            <a:r>
              <a:rPr lang="en-US" sz="2400" dirty="0"/>
              <a:t> equilibrium, but also a structurally stable </a:t>
            </a:r>
            <a:r>
              <a:rPr lang="en-US" sz="2400" dirty="0" err="1"/>
              <a:t>MPI</a:t>
            </a:r>
            <a:r>
              <a:rPr lang="en-US" sz="2400" dirty="0"/>
              <a:t> equilibrium;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Gradient wind imbalance has minimum impacts to the stability of the </a:t>
            </a:r>
            <a:r>
              <a:rPr lang="en-US" sz="2400" dirty="0" err="1"/>
              <a:t>MPI</a:t>
            </a:r>
            <a:r>
              <a:rPr lang="en-US" sz="2400" dirty="0"/>
              <a:t> equilibrium;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6" name="Rectangle 5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Appendix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432" y="1274026"/>
            <a:ext cx="85326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Hurricane-scale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MPI</a:t>
            </a:r>
            <a:r>
              <a:rPr lang="en-US" sz="3200" dirty="0"/>
              <a:t> equilibrium and stability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Role of tropospheric stratification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Upcoming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Concluding remarks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6" name="Rectangle 5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Rockwell" panose="02060603020205020403" pitchFamily="18" charset="0"/>
              </a:rPr>
              <a:t>Outline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Motivation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32099" y="1287592"/>
            <a:ext cx="3200400" cy="1034596"/>
            <a:chOff x="1717231" y="1503980"/>
            <a:chExt cx="3200400" cy="103459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110" y="1932859"/>
              <a:ext cx="2971800" cy="6057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/>
          </p:spPr>
        </p:pic>
        <p:sp>
          <p:nvSpPr>
            <p:cNvPr id="22" name="TextBox 21"/>
            <p:cNvSpPr txBox="1"/>
            <p:nvPr/>
          </p:nvSpPr>
          <p:spPr>
            <a:xfrm>
              <a:off x="1717231" y="150398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Emanuel’s MPI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7" y="2457768"/>
            <a:ext cx="5500289" cy="440023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434445" y="1204464"/>
            <a:ext cx="3065319" cy="3461054"/>
            <a:chOff x="5434445" y="1204464"/>
            <a:chExt cx="3065319" cy="346105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003475" y="1940060"/>
              <a:ext cx="259770" cy="2725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434445" y="1204464"/>
              <a:ext cx="3065319" cy="814865"/>
              <a:chOff x="5434445" y="1204464"/>
              <a:chExt cx="3065319" cy="814865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5434445" y="1204464"/>
                <a:ext cx="3065319" cy="81486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31873" y="1288929"/>
                <a:ext cx="2763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Patricia rapidly developed on 18-24 Oct 2015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04835" y="3669129"/>
            <a:ext cx="6573947" cy="1166850"/>
            <a:chOff x="340978" y="4780866"/>
            <a:chExt cx="6573947" cy="1166850"/>
          </a:xfrm>
        </p:grpSpPr>
        <p:sp>
          <p:nvSpPr>
            <p:cNvPr id="36" name="Rounded Rectangle 35"/>
            <p:cNvSpPr/>
            <p:nvPr/>
          </p:nvSpPr>
          <p:spPr>
            <a:xfrm>
              <a:off x="340978" y="4780866"/>
              <a:ext cx="2578867" cy="8104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680855" y="5268192"/>
              <a:ext cx="4234070" cy="679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3400" y="4862946"/>
              <a:ext cx="21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Invest 96E struggled from 10-15 Oct 2015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51369" y="5715000"/>
            <a:ext cx="317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must be something else beyond the SST control !!!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8" y="1165861"/>
            <a:ext cx="3913632" cy="29327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Motivation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3473666"/>
            <a:ext cx="1816207" cy="303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Emanuel (2005)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38704" y="914382"/>
            <a:ext cx="4088309" cy="5943618"/>
            <a:chOff x="4938704" y="1069659"/>
            <a:chExt cx="4088309" cy="5663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704" y="1069659"/>
              <a:ext cx="4088309" cy="56630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99657" y="6021574"/>
              <a:ext cx="1742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Shen et al. 2000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5917" y="4098577"/>
            <a:ext cx="4478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Studies by Shen et al. (2000), Hill and </a:t>
            </a:r>
            <a:r>
              <a:rPr lang="en-US" dirty="0" err="1"/>
              <a:t>Lackmann</a:t>
            </a:r>
            <a:r>
              <a:rPr lang="en-US" dirty="0"/>
              <a:t> (1998), and Lin and Chan (2015)  point out somethings beyond the SST;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Less stable atmosphere produces a stronger storm at MPI equilibrium, even under the same SST/outflow </a:t>
            </a:r>
            <a:r>
              <a:rPr lang="en-US" dirty="0">
                <a:sym typeface="Symbol" panose="05050102010706020507" pitchFamily="18" charset="2"/>
              </a:rPr>
              <a:t> the </a:t>
            </a:r>
            <a:r>
              <a:rPr lang="en-US" dirty="0"/>
              <a:t>tropospheric stratification is likely an important factor;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Hurricane-scale dynamics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3" y="1933541"/>
            <a:ext cx="5225319" cy="34905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1353" y="993336"/>
            <a:ext cx="8992564" cy="5445845"/>
            <a:chOff x="211353" y="993336"/>
            <a:chExt cx="8992564" cy="544584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278082" y="2202872"/>
              <a:ext cx="3106882" cy="1478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1353" y="1852259"/>
              <a:ext cx="164805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RMW/eye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914400" y="3833414"/>
              <a:ext cx="3221182" cy="509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8280" y="4151853"/>
              <a:ext cx="139238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VMAX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135582" y="3751688"/>
              <a:ext cx="336490" cy="2306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688773" y="5962127"/>
              <a:ext cx="139238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PMIN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5081158" y="1294772"/>
              <a:ext cx="810487" cy="1874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53928" y="993336"/>
              <a:ext cx="24216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Cloud top temp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6182591" y="4343400"/>
              <a:ext cx="1569026" cy="10338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531541" y="5215190"/>
              <a:ext cx="16723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Storm size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23E-6F10-43F5-8DDC-D5B730BE4AE9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1172404"/>
            <a:ext cx="4735902" cy="4030600"/>
            <a:chOff x="457200" y="1143000"/>
            <a:chExt cx="4735903" cy="4030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31" y="2520224"/>
              <a:ext cx="2960237" cy="16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7048" y="4157937"/>
              <a:ext cx="314874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V: maximum surface wind</a:t>
              </a:r>
            </a:p>
            <a:p>
              <a:r>
                <a:rPr lang="en-US" sz="1200" dirty="0"/>
                <a:t>W: maximum vertical motion in the eyewall</a:t>
              </a:r>
            </a:p>
            <a:p>
              <a:r>
                <a:rPr lang="en-US" sz="1200" dirty="0"/>
                <a:t>B: buoyancy anomaly at the center (warm core)</a:t>
              </a:r>
            </a:p>
            <a:p>
              <a:r>
                <a:rPr lang="en-US" sz="1200" dirty="0"/>
                <a:t>U: maximum surface radial wind </a:t>
              </a:r>
            </a:p>
            <a:p>
              <a:r>
                <a:rPr lang="en-US" sz="1200" dirty="0">
                  <a:sym typeface="Symbol" panose="05050102010706020507" pitchFamily="18" charset="2"/>
                </a:rPr>
                <a:t>P: surface pressure deficit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1143000"/>
              <a:ext cx="47359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Kieu (2015, </a:t>
              </a:r>
              <a:r>
                <a:rPr lang="en-US" sz="2000" dirty="0" err="1"/>
                <a:t>QJ</a:t>
              </a:r>
              <a:r>
                <a:rPr lang="en-US" sz="2000" dirty="0"/>
                <a:t>) proposed a low-order model that represents the hurricane development by a set of scales in a reduced phase space under the </a:t>
              </a:r>
              <a:r>
                <a:rPr lang="en-US" sz="2000" dirty="0" err="1"/>
                <a:t>WISHE</a:t>
              </a:r>
              <a:r>
                <a:rPr lang="en-US" sz="2000" dirty="0"/>
                <a:t> feedback: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21"/>
            <a:ext cx="9144000" cy="776362"/>
            <a:chOff x="-9513" y="6313315"/>
            <a:chExt cx="8993942" cy="526943"/>
          </a:xfrm>
        </p:grpSpPr>
        <p:sp>
          <p:nvSpPr>
            <p:cNvPr id="25" name="Rectangle 24"/>
            <p:cNvSpPr/>
            <p:nvPr/>
          </p:nvSpPr>
          <p:spPr>
            <a:xfrm>
              <a:off x="-9513" y="6313315"/>
              <a:ext cx="8993942" cy="526943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 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64769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Rockwell" panose="02060603020205020403" pitchFamily="18" charset="0"/>
              </a:rPr>
              <a:t>Hurricane-scale dynamics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42154" y="1118619"/>
            <a:ext cx="8901846" cy="5574843"/>
            <a:chOff x="242154" y="1118619"/>
            <a:chExt cx="8901846" cy="5574843"/>
          </a:xfrm>
        </p:grpSpPr>
        <p:grpSp>
          <p:nvGrpSpPr>
            <p:cNvPr id="10" name="Group 9"/>
            <p:cNvGrpSpPr/>
            <p:nvPr/>
          </p:nvGrpSpPr>
          <p:grpSpPr>
            <a:xfrm>
              <a:off x="242154" y="1118619"/>
              <a:ext cx="8901846" cy="5574843"/>
              <a:chOff x="242154" y="1187631"/>
              <a:chExt cx="8901846" cy="5574843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1633" y="1187631"/>
                <a:ext cx="4672367" cy="3832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42154" y="5746811"/>
                <a:ext cx="7021288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MPI is structurally stable and unique;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MPI is characterized by (V,W,B);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WISHE hypothesis is consistent with the MPI’s stability ;</a:t>
                </a:r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337" y="3053278"/>
              <a:ext cx="1728198" cy="3522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395027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762000" y="76200"/>
            <a:ext cx="6649384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Hurricane-scale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328468"/>
                <a:ext cx="8455325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There are three issues with the hurricane-scale dynamics (HSD) model:</a:t>
                </a:r>
              </a:p>
              <a:p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The gradient wind balance is assumed to find the diagnostic connection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;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ym typeface="Symbol" panose="05050102010706020507" pitchFamily="18" charset="2"/>
                  </a:rPr>
                  <a:t>Tropospheric stratification was neglected to simplify the stability analyses;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ym typeface="Symbol" panose="05050102010706020507" pitchFamily="18" charset="2"/>
                  </a:rPr>
                  <a:t>Coriolis force is neglected.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28468"/>
                <a:ext cx="8455325" cy="4832092"/>
              </a:xfrm>
              <a:prstGeom prst="rect">
                <a:avLst/>
              </a:prstGeom>
              <a:blipFill>
                <a:blip r:embed="rId3"/>
                <a:stretch>
                  <a:fillRect l="-1514" t="-1261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"/>
            <a:ext cx="9144000" cy="723883"/>
            <a:chOff x="-9513" y="6313315"/>
            <a:chExt cx="8993942" cy="568904"/>
          </a:xfrm>
        </p:grpSpPr>
        <p:sp>
          <p:nvSpPr>
            <p:cNvPr id="5" name="Rectangle 4"/>
            <p:cNvSpPr/>
            <p:nvPr/>
          </p:nvSpPr>
          <p:spPr>
            <a:xfrm>
              <a:off x="-9513" y="6313315"/>
              <a:ext cx="8993942" cy="568904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 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761999" y="76200"/>
            <a:ext cx="7398589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Modified hurricane-scale dynamics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337" y="1104181"/>
            <a:ext cx="84553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Kieu and Wang (</a:t>
            </a:r>
            <a:r>
              <a:rPr lang="en-US" sz="2600" dirty="0" err="1"/>
              <a:t>2017a,b</a:t>
            </a:r>
            <a:r>
              <a:rPr lang="en-US" sz="2600" dirty="0"/>
              <a:t>) revisited the HSD model and proposed a modified version (MSD) for the hurricane scales as follows: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8970" y="2777125"/>
            <a:ext cx="8426815" cy="3382238"/>
            <a:chOff x="478970" y="2777125"/>
            <a:chExt cx="8426815" cy="3382238"/>
          </a:xfrm>
        </p:grpSpPr>
        <p:sp>
          <p:nvSpPr>
            <p:cNvPr id="10" name="TextBox 9"/>
            <p:cNvSpPr txBox="1"/>
            <p:nvPr/>
          </p:nvSpPr>
          <p:spPr>
            <a:xfrm>
              <a:off x="5679506" y="4812470"/>
              <a:ext cx="32262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V: maximum surface wind</a:t>
              </a:r>
            </a:p>
            <a:p>
              <a:r>
                <a:rPr lang="en-US" sz="1600" dirty="0"/>
                <a:t>W: maximum vertical motion</a:t>
              </a:r>
            </a:p>
            <a:p>
              <a:r>
                <a:rPr lang="en-US" sz="1600" dirty="0"/>
                <a:t>B: buoyancy anomaly at the center</a:t>
              </a:r>
            </a:p>
            <a:p>
              <a:r>
                <a:rPr lang="en-US" sz="1600" dirty="0"/>
                <a:t>U: maximum surface radial wind </a:t>
              </a:r>
            </a:p>
            <a:p>
              <a:r>
                <a:rPr lang="en-US" sz="1600" dirty="0">
                  <a:sym typeface="Symbol" panose="05050102010706020507" pitchFamily="18" charset="2"/>
                </a:rPr>
                <a:t>P: surface pressure deficit</a:t>
              </a:r>
              <a:endParaRPr lang="en-US" sz="16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970" y="2777125"/>
              <a:ext cx="4989663" cy="338223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8970" y="2777125"/>
            <a:ext cx="4825198" cy="3177374"/>
            <a:chOff x="478970" y="2777125"/>
            <a:chExt cx="4825198" cy="3177374"/>
          </a:xfrm>
        </p:grpSpPr>
        <p:sp>
          <p:nvSpPr>
            <p:cNvPr id="7" name="Rectangle 6"/>
            <p:cNvSpPr/>
            <p:nvPr/>
          </p:nvSpPr>
          <p:spPr>
            <a:xfrm>
              <a:off x="1964112" y="5654264"/>
              <a:ext cx="500202" cy="3002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970" y="2777125"/>
              <a:ext cx="4825198" cy="715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77CD-EFB3-4590-A655-51DDB3B994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23E-6F10-43F5-8DDC-D5B730BE4AE9}" type="slidenum">
              <a:rPr lang="en-US" smtClean="0"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3529" y="1172404"/>
            <a:ext cx="4404516" cy="3791321"/>
            <a:chOff x="443529" y="1143000"/>
            <a:chExt cx="4404517" cy="3791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3529" y="3985407"/>
                  <a:ext cx="4300998" cy="948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w</a:t>
                  </a:r>
                  <a:r>
                    <a:rPr lang="en-US" b="0" dirty="0"/>
                    <a:t>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a14:m>
                  <a:r>
                    <a:rPr lang="en-US" b="0" dirty="0"/>
                    <a:t>, 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b="0" dirty="0"/>
                    <a:t> is the </a:t>
                  </a:r>
                  <a:r>
                    <a:rPr lang="en-US" b="0" dirty="0" err="1"/>
                    <a:t>WISHE</a:t>
                  </a:r>
                  <a:r>
                    <a:rPr lang="en-US" b="0" dirty="0"/>
                    <a:t> feedback coefficient.</a:t>
                  </a:r>
                </a:p>
                <a:p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9" y="3985407"/>
                  <a:ext cx="4300998" cy="948914"/>
                </a:xfrm>
                <a:prstGeom prst="rect">
                  <a:avLst/>
                </a:prstGeom>
                <a:blipFill>
                  <a:blip r:embed="rId3"/>
                  <a:stretch>
                    <a:fillRect l="-12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7201" y="1143000"/>
                  <a:ext cx="43908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In the reduced phase space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, the </a:t>
                  </a:r>
                  <a:r>
                    <a:rPr lang="en-US" sz="2000" dirty="0" err="1"/>
                    <a:t>WISHE</a:t>
                  </a:r>
                  <a:r>
                    <a:rPr lang="en-US" sz="2000" dirty="0"/>
                    <a:t> parametrization gives</a:t>
                  </a: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1" y="1143000"/>
                  <a:ext cx="4390845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1389" t="-4310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0" y="21"/>
            <a:ext cx="9144000" cy="776362"/>
            <a:chOff x="-9513" y="6313315"/>
            <a:chExt cx="8993942" cy="526943"/>
          </a:xfrm>
        </p:grpSpPr>
        <p:sp>
          <p:nvSpPr>
            <p:cNvPr id="25" name="Rectangle 24"/>
            <p:cNvSpPr/>
            <p:nvPr/>
          </p:nvSpPr>
          <p:spPr>
            <a:xfrm>
              <a:off x="-9513" y="6313315"/>
              <a:ext cx="8993942" cy="526943"/>
            </a:xfrm>
            <a:prstGeom prst="rec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" y="6425604"/>
              <a:ext cx="449627" cy="361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685800" y="76213"/>
            <a:ext cx="0" cy="761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761999" y="76200"/>
            <a:ext cx="7398589" cy="647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Modified hurricane-scale dynamics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036303"/>
            <a:ext cx="2986177" cy="17999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2154" y="1132268"/>
            <a:ext cx="8715525" cy="5253417"/>
            <a:chOff x="242154" y="1132268"/>
            <a:chExt cx="8715525" cy="5253417"/>
          </a:xfrm>
        </p:grpSpPr>
        <p:sp>
          <p:nvSpPr>
            <p:cNvPr id="12" name="TextBox 11"/>
            <p:cNvSpPr txBox="1"/>
            <p:nvPr/>
          </p:nvSpPr>
          <p:spPr>
            <a:xfrm>
              <a:off x="242154" y="5677799"/>
              <a:ext cx="7728654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same structurally stable and unique MPI equilibrium;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The WISHE hypothesis is again consistent with the MPI’s stability ;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1780" y="1132268"/>
              <a:ext cx="4195899" cy="3646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3276</TotalTime>
  <Words>829</Words>
  <Application>Microsoft Office PowerPoint</Application>
  <PresentationFormat>On-screen Show (4:3)</PresentationFormat>
  <Paragraphs>129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Rockwell</vt:lpstr>
      <vt:lpstr>Symbol</vt:lpstr>
      <vt:lpstr>Office Theme</vt:lpstr>
      <vt:lpstr>Stability of Hurricane Intensity Equilibrium</vt:lpstr>
      <vt:lpstr>PowerPoint Presentation</vt:lpstr>
      <vt:lpstr>PowerPoint Presentation</vt:lpstr>
      <vt:lpstr>PowerPoint Presentation</vt:lpstr>
      <vt:lpstr>PowerPoint Presentation</vt:lpstr>
      <vt:lpstr>Hurricane-scale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Predictability Limit of Tropical Cyclone Intensity</dc:title>
  <dc:creator>Kieu, Chanh</dc:creator>
  <cp:lastModifiedBy>Kieu, Chanh</cp:lastModifiedBy>
  <cp:revision>31</cp:revision>
  <dcterms:created xsi:type="dcterms:W3CDTF">2017-05-08T16:06:02Z</dcterms:created>
  <dcterms:modified xsi:type="dcterms:W3CDTF">2017-05-17T10:56:41Z</dcterms:modified>
</cp:coreProperties>
</file>