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6" r:id="rId4"/>
    <p:sldId id="313" r:id="rId5"/>
    <p:sldId id="314" r:id="rId6"/>
    <p:sldId id="315" r:id="rId7"/>
    <p:sldId id="316" r:id="rId8"/>
    <p:sldId id="306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8F6"/>
    <a:srgbClr val="2929FF"/>
    <a:srgbClr val="5B5BFF"/>
    <a:srgbClr val="00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34" autoAdjust="0"/>
    <p:restoredTop sz="94660"/>
  </p:normalViewPr>
  <p:slideViewPr>
    <p:cSldViewPr snapToGrid="0">
      <p:cViewPr>
        <p:scale>
          <a:sx n="97" d="100"/>
          <a:sy n="97" d="100"/>
        </p:scale>
        <p:origin x="-504" y="-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0877-54F2-4FF8-8FDE-29601A86F95F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699A0-C1AD-47CD-BF65-09ABE9430D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699A0-C1AD-47CD-BF65-09ABE9430DF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45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699A0-C1AD-47CD-BF65-09ABE9430DF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93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F41-9C5F-489C-A12F-9E9ED195515E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E81-FDAB-4C10-AE9D-4F587B11277D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20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4BA9-6852-4B67-BC51-DB15124BEDB4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7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8619-2054-461F-B221-233896F947EF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85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A398-C413-4EE6-8A0B-6FCA43F2B0DA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69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E760-57F8-44E3-BAB2-BD4E53650AE6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48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324-61E9-42F9-814F-06441B8A4A1B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30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5B0-AF64-40A7-A8B8-90A09EEB80AF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3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CD1E-0E0F-4516-8E21-8E29E0DFE09D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0F14-B9D5-47A4-B51D-70000EC9BDCD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3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AF7C-DC39-432E-A717-56E015F26817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3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D72E-35EE-48E6-96D5-2DB477FA10F4}" type="datetime1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9097-BC76-4743-A301-0A6C2A206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048256"/>
            <a:ext cx="7772400" cy="1624584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altLang="ko-KR" sz="4400" b="1" dirty="0" smtClean="0"/>
              <a:t>Outlier analysis</a:t>
            </a:r>
            <a:r>
              <a:rPr lang="pt-BR" altLang="ko-KR" sz="4000" dirty="0" smtClean="0"/>
              <a:t/>
            </a:r>
            <a:br>
              <a:rPr lang="pt-BR" altLang="ko-KR" sz="4000" dirty="0" smtClean="0"/>
            </a:br>
            <a:r>
              <a:rPr lang="pt-BR" altLang="ko-KR" sz="2700" dirty="0" smtClean="0"/>
              <a:t>H215/C216 </a:t>
            </a:r>
            <a:r>
              <a:rPr lang="pt-BR" altLang="ko-KR" sz="2700" dirty="0" smtClean="0"/>
              <a:t>(WPAC)</a:t>
            </a:r>
            <a:endParaRPr lang="pt-BR" altLang="ko-KR" sz="2000" dirty="0" smtClean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30952" y="3977640"/>
            <a:ext cx="3813048" cy="1289304"/>
          </a:xfrm>
        </p:spPr>
        <p:txBody>
          <a:bodyPr anchor="ctr" anchorCtr="0"/>
          <a:lstStyle/>
          <a:p>
            <a:pPr algn="l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H215: FY15 Operational HWRF</a:t>
            </a:r>
          </a:p>
          <a:p>
            <a:pPr algn="l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C216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FY16 Final (WPAC)</a:t>
            </a:r>
          </a:p>
          <a:p>
            <a:pPr algn="l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(#Case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WP:351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2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H215/C216, WPAC, 2015-2015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30" name="Picture 2" descr="D:\Sync\Work\Project\NCEP_EMC\OA\figure3\final\fig_WPAL1515_si01_All_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689" y="3883566"/>
            <a:ext cx="3034800" cy="2193726"/>
          </a:xfrm>
          <a:prstGeom prst="rect">
            <a:avLst/>
          </a:prstGeom>
          <a:noFill/>
        </p:spPr>
      </p:pic>
      <p:pic>
        <p:nvPicPr>
          <p:cNvPr id="31" name="Picture 3" descr="D:\Sync\Work\Project\NCEP_EMC\OA\figure3\final\fig_WPAL1515_st01_All_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198" y="3864711"/>
            <a:ext cx="3034800" cy="2193726"/>
          </a:xfrm>
          <a:prstGeom prst="rect">
            <a:avLst/>
          </a:prstGeom>
          <a:noFill/>
        </p:spPr>
      </p:pic>
      <p:pic>
        <p:nvPicPr>
          <p:cNvPr id="34" name="Picture 4" descr="D:\Sync\Work\Project\NCEP_EMC\OA\figure3\final\fig_WPAL1515_bias_All_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9200" y="1291194"/>
            <a:ext cx="3034800" cy="2193726"/>
          </a:xfrm>
          <a:prstGeom prst="rect">
            <a:avLst/>
          </a:prstGeom>
          <a:noFill/>
        </p:spPr>
      </p:pic>
      <p:pic>
        <p:nvPicPr>
          <p:cNvPr id="35" name="Picture 5" descr="D:\Sync\Work\Project\NCEP_EMC\OA\figure3\fig_WPAL1515_wind_All_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6002" y="1323583"/>
            <a:ext cx="3034800" cy="2193727"/>
          </a:xfrm>
          <a:prstGeom prst="rect">
            <a:avLst/>
          </a:prstGeom>
          <a:noFill/>
        </p:spPr>
      </p:pic>
      <p:pic>
        <p:nvPicPr>
          <p:cNvPr id="42" name="Picture 6" descr="D:\Sync\Work\Project\NCEP_EMC\OA\figure3\fig_WPAL1515_tker_All_Al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839" y="1304730"/>
            <a:ext cx="3034800" cy="2193727"/>
          </a:xfrm>
          <a:prstGeom prst="rect">
            <a:avLst/>
          </a:prstGeom>
          <a:noFill/>
        </p:spPr>
      </p:pic>
      <p:sp>
        <p:nvSpPr>
          <p:cNvPr id="32" name="아래쪽 화살표 31"/>
          <p:cNvSpPr/>
          <p:nvPr/>
        </p:nvSpPr>
        <p:spPr>
          <a:xfrm>
            <a:off x="3380794" y="5618002"/>
            <a:ext cx="263771" cy="205200"/>
          </a:xfrm>
          <a:prstGeom prst="downArrow">
            <a:avLst>
              <a:gd name="adj1" fmla="val 62165"/>
              <a:gd name="adj2" fmla="val 50000"/>
            </a:avLst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위쪽 화살표 53"/>
          <p:cNvSpPr/>
          <p:nvPr/>
        </p:nvSpPr>
        <p:spPr>
          <a:xfrm>
            <a:off x="5869056" y="5604956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위쪽 화살표 51"/>
          <p:cNvSpPr/>
          <p:nvPr/>
        </p:nvSpPr>
        <p:spPr>
          <a:xfrm>
            <a:off x="2411316" y="5595460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위쪽 화살표 35"/>
          <p:cNvSpPr/>
          <p:nvPr/>
        </p:nvSpPr>
        <p:spPr>
          <a:xfrm>
            <a:off x="4311528" y="5601908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위쪽 화살표 42"/>
          <p:cNvSpPr/>
          <p:nvPr/>
        </p:nvSpPr>
        <p:spPr>
          <a:xfrm>
            <a:off x="2938620" y="5592412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위쪽 화살표 43"/>
          <p:cNvSpPr/>
          <p:nvPr/>
        </p:nvSpPr>
        <p:spPr>
          <a:xfrm>
            <a:off x="4820544" y="5608004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>
            <a:off x="5347848" y="5614100"/>
            <a:ext cx="263771" cy="205200"/>
          </a:xfrm>
          <a:prstGeom prst="upArrow">
            <a:avLst>
              <a:gd name="adj1" fmla="val 63406"/>
              <a:gd name="adj2" fmla="val 50000"/>
            </a:avLst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6174" y="498795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Improvement</a:t>
            </a:r>
            <a:endParaRPr lang="ko-KR" alt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자유형 46"/>
          <p:cNvSpPr/>
          <p:nvPr/>
        </p:nvSpPr>
        <p:spPr>
          <a:xfrm>
            <a:off x="4761765" y="3967163"/>
            <a:ext cx="1240631" cy="180975"/>
          </a:xfrm>
          <a:custGeom>
            <a:avLst/>
            <a:gdLst>
              <a:gd name="connsiteX0" fmla="*/ 0 w 1240631"/>
              <a:gd name="connsiteY0" fmla="*/ 180975 h 180975"/>
              <a:gd name="connsiteX1" fmla="*/ 180975 w 1240631"/>
              <a:gd name="connsiteY1" fmla="*/ 33337 h 180975"/>
              <a:gd name="connsiteX2" fmla="*/ 716756 w 1240631"/>
              <a:gd name="connsiteY2" fmla="*/ 0 h 180975"/>
              <a:gd name="connsiteX3" fmla="*/ 1240631 w 1240631"/>
              <a:gd name="connsiteY3" fmla="*/ 126206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631" h="180975">
                <a:moveTo>
                  <a:pt x="0" y="180975"/>
                </a:moveTo>
                <a:lnTo>
                  <a:pt x="180975" y="33337"/>
                </a:lnTo>
                <a:lnTo>
                  <a:pt x="716756" y="0"/>
                </a:lnTo>
                <a:lnTo>
                  <a:pt x="1240631" y="126206"/>
                </a:lnTo>
              </a:path>
            </a:pathLst>
          </a:custGeom>
          <a:ln w="12700">
            <a:solidFill>
              <a:srgbClr val="265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Sync\Work\Project\NCEP_EMC\OA\figure3\final\abserrmws_icM_C216-H215_WP_0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3771900"/>
            <a:ext cx="2880000" cy="2310000"/>
          </a:xfrm>
          <a:prstGeom prst="rect">
            <a:avLst/>
          </a:prstGeom>
          <a:noFill/>
        </p:spPr>
      </p:pic>
      <p:pic>
        <p:nvPicPr>
          <p:cNvPr id="46" name="Picture 4" descr="D:\Sync\Work\Project\NCEP_EMC\OA\figure3\final\abserrdist_icM_C216-H215_WP_1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812" y="1286878"/>
            <a:ext cx="2880000" cy="2286429"/>
          </a:xfrm>
          <a:prstGeom prst="rect">
            <a:avLst/>
          </a:prstGeom>
          <a:noFill/>
        </p:spPr>
      </p:pic>
      <p:pic>
        <p:nvPicPr>
          <p:cNvPr id="3074" name="Picture 2" descr="D:\Sync\Work\Project\NCEP_EMC\OA\figure3\final\abserrdist_icM_C216-H215_WP_000-120.png"/>
          <p:cNvPicPr>
            <a:picLocks noChangeAspect="1" noChangeArrowheads="1"/>
          </p:cNvPicPr>
          <p:nvPr/>
        </p:nvPicPr>
        <p:blipFill>
          <a:blip r:embed="rId5"/>
          <a:srcRect t="18936"/>
          <a:stretch>
            <a:fillRect/>
          </a:stretch>
        </p:blipFill>
        <p:spPr bwMode="auto">
          <a:xfrm>
            <a:off x="895105" y="1561289"/>
            <a:ext cx="1800000" cy="4334055"/>
          </a:xfrm>
          <a:prstGeom prst="rect">
            <a:avLst/>
          </a:prstGeom>
          <a:noFill/>
        </p:spPr>
      </p:pic>
      <p:pic>
        <p:nvPicPr>
          <p:cNvPr id="3075" name="Picture 3" descr="D:\Sync\Work\Project\NCEP_EMC\OA\figure3\final\abserrmws_icM_C216-H215_WP_000-120.png"/>
          <p:cNvPicPr>
            <a:picLocks noChangeAspect="1" noChangeArrowheads="1"/>
          </p:cNvPicPr>
          <p:nvPr/>
        </p:nvPicPr>
        <p:blipFill>
          <a:blip r:embed="rId6"/>
          <a:srcRect t="18860"/>
          <a:stretch>
            <a:fillRect/>
          </a:stretch>
        </p:blipFill>
        <p:spPr bwMode="auto">
          <a:xfrm>
            <a:off x="6424491" y="1564220"/>
            <a:ext cx="1800000" cy="435548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Imprv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Degrd</a:t>
            </a:r>
            <a:r>
              <a:rPr lang="en-US" altLang="ko-KR" dirty="0" smtClean="0"/>
              <a:t> </a:t>
            </a:r>
            <a:r>
              <a:rPr lang="en-US" altLang="ko-KR" dirty="0"/>
              <a:t>of </a:t>
            </a:r>
            <a:r>
              <a:rPr lang="en-US" altLang="ko-KR" dirty="0" smtClean="0"/>
              <a:t>C216 </a:t>
            </a:r>
            <a:r>
              <a:rPr lang="en-US" altLang="ko-KR" dirty="0"/>
              <a:t>over </a:t>
            </a:r>
            <a:r>
              <a:rPr lang="en-US" altLang="ko-KR" dirty="0" smtClean="0"/>
              <a:t>H215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93144" y="1159342"/>
            <a:ext cx="625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Track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3459" y="115934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Intensity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55292" y="1745945"/>
            <a:ext cx="582211" cy="3796603"/>
            <a:chOff x="155292" y="1745945"/>
            <a:chExt cx="582211" cy="3796603"/>
          </a:xfrm>
        </p:grpSpPr>
        <p:sp>
          <p:nvSpPr>
            <p:cNvPr id="31" name="TextBox 30"/>
            <p:cNvSpPr txBox="1"/>
            <p:nvPr/>
          </p:nvSpPr>
          <p:spPr>
            <a:xfrm>
              <a:off x="164153" y="174594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24h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292" y="264248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48h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5292" y="350550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72h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5292" y="435043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96h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5292" y="5234771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120h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334092" y="1745945"/>
            <a:ext cx="582211" cy="3796603"/>
            <a:chOff x="8334092" y="1745945"/>
            <a:chExt cx="582211" cy="3796603"/>
          </a:xfrm>
        </p:grpSpPr>
        <p:sp>
          <p:nvSpPr>
            <p:cNvPr id="37" name="TextBox 36"/>
            <p:cNvSpPr txBox="1"/>
            <p:nvPr/>
          </p:nvSpPr>
          <p:spPr>
            <a:xfrm>
              <a:off x="8342953" y="174594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24h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34092" y="264248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48h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34092" y="350550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72h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34092" y="435043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96h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34092" y="5234771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120h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809614" y="4993940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 flipV="1">
            <a:off x="2727960" y="2889504"/>
            <a:ext cx="536448" cy="20993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 flipV="1">
            <a:off x="5961889" y="4023360"/>
            <a:ext cx="355091" cy="160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77703" y="5132627"/>
            <a:ext cx="489484" cy="34881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315701" y="4191574"/>
            <a:ext cx="1917928" cy="85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600563" y="4256327"/>
            <a:ext cx="489484" cy="34881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00563" y="3402887"/>
            <a:ext cx="489484" cy="34881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2943" y="2564687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00563" y="1726487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20703" y="2099867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2015/17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8443" y="2564687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60823" y="3387647"/>
            <a:ext cx="489484" cy="34881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0823" y="4164887"/>
            <a:ext cx="489484" cy="477054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3683" y="5025947"/>
            <a:ext cx="489484" cy="477054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2015/13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2015/16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2015/17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88583" y="5513627"/>
            <a:ext cx="489484" cy="34881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2015/20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2015/21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83821" y="2908540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2015/22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72098" y="3795586"/>
            <a:ext cx="489484" cy="220573"/>
          </a:xfrm>
          <a:prstGeom prst="rect">
            <a:avLst/>
          </a:prstGeom>
          <a:noFill/>
        </p:spPr>
        <p:txBody>
          <a:bodyPr wrap="none" lIns="36000" rIns="3600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2015/22</a:t>
            </a:r>
          </a:p>
        </p:txBody>
      </p:sp>
    </p:spTree>
    <p:extLst>
      <p:ext uri="{BB962C8B-B14F-4D97-AF65-F5344CB8AC3E}">
        <p14:creationId xmlns:p14="http://schemas.microsoft.com/office/powerpoint/2010/main" val="28804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Sync\Work\Project\NCEP_EMC\OA\figure3\final\int_C216-BEST_WP_201513.png"/>
          <p:cNvPicPr>
            <a:picLocks noChangeAspect="1" noChangeArrowheads="1"/>
          </p:cNvPicPr>
          <p:nvPr/>
        </p:nvPicPr>
        <p:blipFill>
          <a:blip r:embed="rId2"/>
          <a:srcRect l="10799" t="8466"/>
          <a:stretch>
            <a:fillRect/>
          </a:stretch>
        </p:blipFill>
        <p:spPr bwMode="auto">
          <a:xfrm>
            <a:off x="4036829" y="3780613"/>
            <a:ext cx="3211246" cy="196142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Case: 2015 13W </a:t>
            </a:r>
            <a:r>
              <a:rPr lang="en-US" altLang="ko-KR" dirty="0" err="1" smtClean="0"/>
              <a:t>Soudelor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4098" name="Picture 2" descr="D:\Sync\Work\Project\NCEP_EMC\OA\figure3\final\int_H215-BEST_WP_201513.png"/>
          <p:cNvPicPr>
            <a:picLocks noChangeAspect="1" noChangeArrowheads="1"/>
          </p:cNvPicPr>
          <p:nvPr/>
        </p:nvPicPr>
        <p:blipFill>
          <a:blip r:embed="rId3"/>
          <a:srcRect t="8466"/>
          <a:stretch>
            <a:fillRect/>
          </a:stretch>
        </p:blipFill>
        <p:spPr bwMode="auto">
          <a:xfrm>
            <a:off x="287655" y="3772993"/>
            <a:ext cx="3600000" cy="1961424"/>
          </a:xfrm>
          <a:prstGeom prst="rect">
            <a:avLst/>
          </a:prstGeom>
          <a:noFill/>
        </p:spPr>
      </p:pic>
      <p:pic>
        <p:nvPicPr>
          <p:cNvPr id="4099" name="Picture 3" descr="D:\Sync\Work\Project\NCEP_EMC\OA\figure3\final\trk_H215-BEST_WP_201513.png"/>
          <p:cNvPicPr>
            <a:picLocks noChangeAspect="1" noChangeArrowheads="1"/>
          </p:cNvPicPr>
          <p:nvPr/>
        </p:nvPicPr>
        <p:blipFill>
          <a:blip r:embed="rId4"/>
          <a:srcRect t="15575" r="26328"/>
          <a:stretch>
            <a:fillRect/>
          </a:stretch>
        </p:blipFill>
        <p:spPr bwMode="auto">
          <a:xfrm>
            <a:off x="628649" y="1306225"/>
            <a:ext cx="3240000" cy="2092136"/>
          </a:xfrm>
          <a:prstGeom prst="rect">
            <a:avLst/>
          </a:prstGeom>
          <a:noFill/>
        </p:spPr>
      </p:pic>
      <p:pic>
        <p:nvPicPr>
          <p:cNvPr id="4101" name="Picture 5" descr="D:\Sync\Work\Project\NCEP_EMC\OA\figure3\final\trk_C216-BEST_WP_201513.png"/>
          <p:cNvPicPr>
            <a:picLocks noChangeAspect="1" noChangeArrowheads="1"/>
          </p:cNvPicPr>
          <p:nvPr/>
        </p:nvPicPr>
        <p:blipFill>
          <a:blip r:embed="rId5"/>
          <a:srcRect t="15575" r="26328"/>
          <a:stretch>
            <a:fillRect/>
          </a:stretch>
        </p:blipFill>
        <p:spPr bwMode="auto">
          <a:xfrm>
            <a:off x="3973829" y="1290985"/>
            <a:ext cx="3240000" cy="2092136"/>
          </a:xfrm>
          <a:prstGeom prst="rect">
            <a:avLst/>
          </a:prstGeom>
          <a:noFill/>
        </p:spPr>
      </p:pic>
      <p:pic>
        <p:nvPicPr>
          <p:cNvPr id="10" name="Picture 5" descr="D:\Sync\Work\Project\NCEP_EMC\OA\figure3\final\trk_C216-BEST_WP_201513.png"/>
          <p:cNvPicPr>
            <a:picLocks noChangeAspect="1" noChangeArrowheads="1"/>
          </p:cNvPicPr>
          <p:nvPr/>
        </p:nvPicPr>
        <p:blipFill>
          <a:blip r:embed="rId5"/>
          <a:srcRect l="78984" t="15575" b="25958"/>
          <a:stretch>
            <a:fillRect/>
          </a:stretch>
        </p:blipFill>
        <p:spPr bwMode="auto">
          <a:xfrm>
            <a:off x="7201269" y="1677847"/>
            <a:ext cx="1143254" cy="179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Case: 2015 16W </a:t>
            </a:r>
            <a:r>
              <a:rPr lang="en-US" altLang="ko-KR" dirty="0" err="1" smtClean="0"/>
              <a:t>Goni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5126" name="Picture 6" descr="D:\Sync\Work\Project\NCEP_EMC\OA\figure3\final\trk_H215-BEST_WP_201516.png"/>
          <p:cNvPicPr>
            <a:picLocks noChangeAspect="1" noChangeArrowheads="1"/>
          </p:cNvPicPr>
          <p:nvPr/>
        </p:nvPicPr>
        <p:blipFill>
          <a:blip r:embed="rId2"/>
          <a:srcRect r="26554"/>
          <a:stretch>
            <a:fillRect/>
          </a:stretch>
        </p:blipFill>
        <p:spPr bwMode="auto">
          <a:xfrm>
            <a:off x="893885" y="1212117"/>
            <a:ext cx="2644054" cy="2770960"/>
          </a:xfrm>
          <a:prstGeom prst="rect">
            <a:avLst/>
          </a:prstGeom>
          <a:noFill/>
        </p:spPr>
      </p:pic>
      <p:pic>
        <p:nvPicPr>
          <p:cNvPr id="5127" name="Picture 7" descr="D:\Sync\Work\Project\NCEP_EMC\OA\figure3\final\int_C216-BEST_WP_201516.png"/>
          <p:cNvPicPr>
            <a:picLocks noChangeAspect="1" noChangeArrowheads="1"/>
          </p:cNvPicPr>
          <p:nvPr/>
        </p:nvPicPr>
        <p:blipFill>
          <a:blip r:embed="rId3"/>
          <a:srcRect l="10799" t="9071"/>
          <a:stretch>
            <a:fillRect/>
          </a:stretch>
        </p:blipFill>
        <p:spPr bwMode="auto">
          <a:xfrm>
            <a:off x="3883313" y="4243355"/>
            <a:ext cx="2697242" cy="1636591"/>
          </a:xfrm>
          <a:prstGeom prst="rect">
            <a:avLst/>
          </a:prstGeom>
          <a:noFill/>
        </p:spPr>
      </p:pic>
      <p:pic>
        <p:nvPicPr>
          <p:cNvPr id="5128" name="Picture 8" descr="D:\Sync\Work\Project\NCEP_EMC\OA\figure3\final\int_H215-BEST_WP_201516.png"/>
          <p:cNvPicPr>
            <a:picLocks noChangeAspect="1" noChangeArrowheads="1"/>
          </p:cNvPicPr>
          <p:nvPr/>
        </p:nvPicPr>
        <p:blipFill>
          <a:blip r:embed="rId4"/>
          <a:srcRect t="9071"/>
          <a:stretch>
            <a:fillRect/>
          </a:stretch>
        </p:blipFill>
        <p:spPr bwMode="auto">
          <a:xfrm>
            <a:off x="515816" y="4258986"/>
            <a:ext cx="3023753" cy="1636591"/>
          </a:xfrm>
          <a:prstGeom prst="rect">
            <a:avLst/>
          </a:prstGeom>
          <a:noFill/>
        </p:spPr>
      </p:pic>
      <p:pic>
        <p:nvPicPr>
          <p:cNvPr id="5129" name="Picture 9" descr="D:\Sync\Work\Project\NCEP_EMC\OA\figure3\final\trk_C216-BEST_WP_201516.png"/>
          <p:cNvPicPr>
            <a:picLocks noChangeAspect="1" noChangeArrowheads="1"/>
          </p:cNvPicPr>
          <p:nvPr/>
        </p:nvPicPr>
        <p:blipFill>
          <a:blip r:embed="rId5"/>
          <a:srcRect r="26554"/>
          <a:stretch>
            <a:fillRect/>
          </a:stretch>
        </p:blipFill>
        <p:spPr bwMode="auto">
          <a:xfrm>
            <a:off x="3832470" y="1219933"/>
            <a:ext cx="2644054" cy="2770960"/>
          </a:xfrm>
          <a:prstGeom prst="rect">
            <a:avLst/>
          </a:prstGeom>
          <a:noFill/>
        </p:spPr>
      </p:pic>
      <p:pic>
        <p:nvPicPr>
          <p:cNvPr id="13" name="Picture 9" descr="D:\Sync\Work\Project\NCEP_EMC\OA\figure3\final\trk_C216-BEST_WP_201516.png"/>
          <p:cNvPicPr>
            <a:picLocks noChangeAspect="1" noChangeArrowheads="1"/>
          </p:cNvPicPr>
          <p:nvPr/>
        </p:nvPicPr>
        <p:blipFill>
          <a:blip r:embed="rId5"/>
          <a:srcRect l="76712" b="19166"/>
          <a:stretch>
            <a:fillRect/>
          </a:stretch>
        </p:blipFill>
        <p:spPr bwMode="auto">
          <a:xfrm>
            <a:off x="6441706" y="1262244"/>
            <a:ext cx="1045433" cy="279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Case: 2015 22W </a:t>
            </a:r>
            <a:r>
              <a:rPr lang="en-US" altLang="ko-KR" dirty="0" err="1" smtClean="0"/>
              <a:t>Mujigae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6146" name="Picture 2" descr="D:\Sync\Work\Project\NCEP_EMC\OA\figure3\final\int_H215-BEST_WP_201522.png"/>
          <p:cNvPicPr>
            <a:picLocks noChangeAspect="1" noChangeArrowheads="1"/>
          </p:cNvPicPr>
          <p:nvPr/>
        </p:nvPicPr>
        <p:blipFill>
          <a:blip r:embed="rId2"/>
          <a:srcRect t="8466"/>
          <a:stretch>
            <a:fillRect/>
          </a:stretch>
        </p:blipFill>
        <p:spPr bwMode="auto">
          <a:xfrm>
            <a:off x="473191" y="4005298"/>
            <a:ext cx="2880000" cy="1569153"/>
          </a:xfrm>
          <a:prstGeom prst="rect">
            <a:avLst/>
          </a:prstGeom>
          <a:noFill/>
        </p:spPr>
      </p:pic>
      <p:pic>
        <p:nvPicPr>
          <p:cNvPr id="6147" name="Picture 3" descr="D:\Sync\Work\Project\NCEP_EMC\OA\figure3\final\trk_C216-BEST_WP_201522.png"/>
          <p:cNvPicPr>
            <a:picLocks noChangeAspect="1" noChangeArrowheads="1"/>
          </p:cNvPicPr>
          <p:nvPr/>
        </p:nvPicPr>
        <p:blipFill>
          <a:blip r:embed="rId3"/>
          <a:srcRect r="26328"/>
          <a:stretch>
            <a:fillRect/>
          </a:stretch>
        </p:blipFill>
        <p:spPr bwMode="auto">
          <a:xfrm>
            <a:off x="3720727" y="1403935"/>
            <a:ext cx="2652193" cy="2360062"/>
          </a:xfrm>
          <a:prstGeom prst="rect">
            <a:avLst/>
          </a:prstGeom>
          <a:noFill/>
        </p:spPr>
      </p:pic>
      <p:pic>
        <p:nvPicPr>
          <p:cNvPr id="6148" name="Picture 4" descr="D:\Sync\Work\Project\NCEP_EMC\OA\figure3\final\trk_H215-BEST_WP_201522.png"/>
          <p:cNvPicPr>
            <a:picLocks noChangeAspect="1" noChangeArrowheads="1"/>
          </p:cNvPicPr>
          <p:nvPr/>
        </p:nvPicPr>
        <p:blipFill>
          <a:blip r:embed="rId4"/>
          <a:srcRect r="26328"/>
          <a:stretch>
            <a:fillRect/>
          </a:stretch>
        </p:blipFill>
        <p:spPr bwMode="auto">
          <a:xfrm>
            <a:off x="750881" y="1411750"/>
            <a:ext cx="2652193" cy="2360062"/>
          </a:xfrm>
          <a:prstGeom prst="rect">
            <a:avLst/>
          </a:prstGeom>
          <a:noFill/>
        </p:spPr>
      </p:pic>
      <p:pic>
        <p:nvPicPr>
          <p:cNvPr id="6149" name="Picture 5" descr="D:\Sync\Work\Project\NCEP_EMC\OA\figure3\final\int_C216-BEST_WP_201522.png"/>
          <p:cNvPicPr>
            <a:picLocks noChangeAspect="1" noChangeArrowheads="1"/>
          </p:cNvPicPr>
          <p:nvPr/>
        </p:nvPicPr>
        <p:blipFill>
          <a:blip r:embed="rId5"/>
          <a:srcRect l="10799" t="8466"/>
          <a:stretch>
            <a:fillRect/>
          </a:stretch>
        </p:blipFill>
        <p:spPr bwMode="auto">
          <a:xfrm>
            <a:off x="3777483" y="3997483"/>
            <a:ext cx="2568999" cy="1569153"/>
          </a:xfrm>
          <a:prstGeom prst="rect">
            <a:avLst/>
          </a:prstGeom>
          <a:noFill/>
        </p:spPr>
      </p:pic>
      <p:pic>
        <p:nvPicPr>
          <p:cNvPr id="9" name="Picture 3" descr="D:\Sync\Work\Project\NCEP_EMC\OA\figure3\final\trk_C216-BEST_WP_201522.png"/>
          <p:cNvPicPr>
            <a:picLocks noChangeAspect="1" noChangeArrowheads="1"/>
          </p:cNvPicPr>
          <p:nvPr/>
        </p:nvPicPr>
        <p:blipFill>
          <a:blip r:embed="rId3"/>
          <a:srcRect l="78984" b="53547"/>
          <a:stretch>
            <a:fillRect/>
          </a:stretch>
        </p:blipFill>
        <p:spPr bwMode="auto">
          <a:xfrm>
            <a:off x="6388293" y="1978366"/>
            <a:ext cx="953913" cy="138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Case: 2015 20W </a:t>
            </a:r>
            <a:r>
              <a:rPr lang="en-US" altLang="ko-KR" dirty="0" err="1" smtClean="0"/>
              <a:t>Krovanh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7170" name="Picture 2" descr="D:\Sync\Work\Project\NCEP_EMC\OA\figure3\final\int_C216-BEST_WP_201520.png"/>
          <p:cNvPicPr>
            <a:picLocks noChangeAspect="1" noChangeArrowheads="1"/>
          </p:cNvPicPr>
          <p:nvPr/>
        </p:nvPicPr>
        <p:blipFill>
          <a:blip r:embed="rId2"/>
          <a:srcRect l="10799" t="8466"/>
          <a:stretch>
            <a:fillRect/>
          </a:stretch>
        </p:blipFill>
        <p:spPr bwMode="auto">
          <a:xfrm>
            <a:off x="3635823" y="4537053"/>
            <a:ext cx="2568999" cy="1569152"/>
          </a:xfrm>
          <a:prstGeom prst="rect">
            <a:avLst/>
          </a:prstGeom>
          <a:noFill/>
        </p:spPr>
      </p:pic>
      <p:pic>
        <p:nvPicPr>
          <p:cNvPr id="7171" name="Picture 3" descr="D:\Sync\Work\Project\NCEP_EMC\OA\figure3\final\trk_C216-BEST_WP_201520.png"/>
          <p:cNvPicPr>
            <a:picLocks noChangeAspect="1" noChangeArrowheads="1"/>
          </p:cNvPicPr>
          <p:nvPr/>
        </p:nvPicPr>
        <p:blipFill>
          <a:blip r:embed="rId3"/>
          <a:srcRect r="34878"/>
          <a:stretch>
            <a:fillRect/>
          </a:stretch>
        </p:blipFill>
        <p:spPr bwMode="auto">
          <a:xfrm>
            <a:off x="3570763" y="1424988"/>
            <a:ext cx="2344383" cy="2977852"/>
          </a:xfrm>
          <a:prstGeom prst="rect">
            <a:avLst/>
          </a:prstGeom>
          <a:noFill/>
        </p:spPr>
      </p:pic>
      <p:pic>
        <p:nvPicPr>
          <p:cNvPr id="7172" name="Picture 4" descr="D:\Sync\Work\Project\NCEP_EMC\OA\figure3\final\int_H215-BEST_WP_201520.png"/>
          <p:cNvPicPr>
            <a:picLocks noChangeAspect="1" noChangeArrowheads="1"/>
          </p:cNvPicPr>
          <p:nvPr/>
        </p:nvPicPr>
        <p:blipFill>
          <a:blip r:embed="rId4"/>
          <a:srcRect t="8466"/>
          <a:stretch>
            <a:fillRect/>
          </a:stretch>
        </p:blipFill>
        <p:spPr bwMode="auto">
          <a:xfrm>
            <a:off x="401868" y="4583943"/>
            <a:ext cx="2880000" cy="1569152"/>
          </a:xfrm>
          <a:prstGeom prst="rect">
            <a:avLst/>
          </a:prstGeom>
          <a:noFill/>
        </p:spPr>
      </p:pic>
      <p:pic>
        <p:nvPicPr>
          <p:cNvPr id="7173" name="Picture 5" descr="D:\Sync\Work\Project\NCEP_EMC\OA\figure3\final\trk_H215-BEST_WP_201520.png"/>
          <p:cNvPicPr>
            <a:picLocks noChangeAspect="1" noChangeArrowheads="1"/>
          </p:cNvPicPr>
          <p:nvPr/>
        </p:nvPicPr>
        <p:blipFill>
          <a:blip r:embed="rId5"/>
          <a:srcRect r="34878"/>
          <a:stretch>
            <a:fillRect/>
          </a:stretch>
        </p:blipFill>
        <p:spPr bwMode="auto">
          <a:xfrm>
            <a:off x="655624" y="1432803"/>
            <a:ext cx="2344383" cy="2977852"/>
          </a:xfrm>
          <a:prstGeom prst="rect">
            <a:avLst/>
          </a:prstGeom>
          <a:noFill/>
        </p:spPr>
      </p:pic>
      <p:pic>
        <p:nvPicPr>
          <p:cNvPr id="9" name="Picture 3" descr="D:\Sync\Work\Project\NCEP_EMC\OA\figure3\final\trk_C216-BEST_WP_201520.png"/>
          <p:cNvPicPr>
            <a:picLocks noChangeAspect="1" noChangeArrowheads="1"/>
          </p:cNvPicPr>
          <p:nvPr/>
        </p:nvPicPr>
        <p:blipFill>
          <a:blip r:embed="rId3"/>
          <a:srcRect l="79269" b="76664"/>
          <a:stretch>
            <a:fillRect/>
          </a:stretch>
        </p:blipFill>
        <p:spPr bwMode="auto">
          <a:xfrm>
            <a:off x="5904704" y="1436711"/>
            <a:ext cx="1168219" cy="108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62" y="365127"/>
            <a:ext cx="8909538" cy="63848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Summary: most improved/degraded storms (sum of 0-120h </a:t>
            </a:r>
            <a:r>
              <a:rPr lang="en-US" altLang="ko-KR" sz="2400" dirty="0" err="1" smtClean="0"/>
              <a:t>fcst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TextBox 32"/>
          <p:cNvSpPr txBox="1"/>
          <p:nvPr/>
        </p:nvSpPr>
        <p:spPr>
          <a:xfrm>
            <a:off x="299925" y="6315685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*storm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ID: notable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storms (6 or fewer storms)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96985" y="1303216"/>
          <a:ext cx="8633637" cy="497145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30901"/>
                <a:gridCol w="1800684"/>
                <a:gridCol w="1800684"/>
                <a:gridCol w="1800684"/>
                <a:gridCol w="1800684"/>
              </a:tblGrid>
              <a:tr h="517209">
                <a:tc rowSpan="2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Track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14" marR="8514" marT="851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Intensity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517209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Improve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Degrade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Improve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Degrade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NATL</a:t>
                      </a:r>
                    </a:p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H16O-H215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2014/06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2015/04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2015/12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2014/08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2015/06</a:t>
                      </a: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2014/04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2013/11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2013/10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2012/18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2014/03</a:t>
                      </a: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2014/08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2014/06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2015/12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2012/18</a:t>
                      </a: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2013/09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2014/04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2014/03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2014/01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2013/12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2013/11</a:t>
                      </a:r>
                    </a:p>
                  </a:txBody>
                  <a:tcPr marL="72000" marR="72000" marT="8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EPAC</a:t>
                      </a:r>
                    </a:p>
                    <a:p>
                      <a:pPr algn="ctr" fontAlgn="ctr"/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H16O-H215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2014/11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2014/10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2015/13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2015/12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2015/09</a:t>
                      </a: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2014/21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2014/15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2014/04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2014/03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2014/07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2013/08</a:t>
                      </a: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2014/10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2013/08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2014/09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2015/10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2015/13</a:t>
                      </a: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2014/11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2014/17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2015/18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2014/19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2013/05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2014/21</a:t>
                      </a:r>
                    </a:p>
                  </a:txBody>
                  <a:tcPr marL="72000" marR="72000" marT="8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WPAC</a:t>
                      </a:r>
                    </a:p>
                    <a:p>
                      <a:pPr algn="ctr" fontAlgn="ctr"/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C216-H215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2015/13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2015/17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2015/24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2015/22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2015/21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2015/23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2015/13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2015/20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2015/21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2015/17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2015/22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8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23615</TotalTime>
  <Words>191</Words>
  <Application>Microsoft Office PowerPoint</Application>
  <PresentationFormat>On-screen Show (4:3)</PresentationFormat>
  <Paragraphs>132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테마</vt:lpstr>
      <vt:lpstr>Outlier analysis H215/C216 (WPAC)</vt:lpstr>
      <vt:lpstr>H215/C216, WPAC, 2015-2015</vt:lpstr>
      <vt:lpstr>Imprv/Degrd of C216 over H215</vt:lpstr>
      <vt:lpstr>Case: 2015 13W Soudelor </vt:lpstr>
      <vt:lpstr>Case: 2015 16W Goni</vt:lpstr>
      <vt:lpstr>Case: 2015 22W Mujigae</vt:lpstr>
      <vt:lpstr>Case: 2015 20W Krovanh </vt:lpstr>
      <vt:lpstr>Summary: most improved/degraded storms (sum of 0-120h fcst)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H215 vs. H16A</dc:title>
  <dc:creator>Chun-Sil Jin</dc:creator>
  <cp:lastModifiedBy>Zhan Z. Zhang</cp:lastModifiedBy>
  <cp:revision>111</cp:revision>
  <dcterms:created xsi:type="dcterms:W3CDTF">2016-01-03T02:08:52Z</dcterms:created>
  <dcterms:modified xsi:type="dcterms:W3CDTF">2016-05-26T14:25:23Z</dcterms:modified>
</cp:coreProperties>
</file>