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85" r:id="rId4"/>
    <p:sldId id="284" r:id="rId5"/>
    <p:sldId id="301" r:id="rId6"/>
    <p:sldId id="306" r:id="rId7"/>
    <p:sldId id="307" r:id="rId8"/>
    <p:sldId id="302" r:id="rId9"/>
    <p:sldId id="303" r:id="rId10"/>
    <p:sldId id="304" r:id="rId11"/>
    <p:sldId id="321" r:id="rId12"/>
    <p:sldId id="322" r:id="rId13"/>
    <p:sldId id="311" r:id="rId14"/>
    <p:sldId id="312" r:id="rId15"/>
    <p:sldId id="313" r:id="rId16"/>
    <p:sldId id="319" r:id="rId17"/>
    <p:sldId id="320" r:id="rId18"/>
    <p:sldId id="310" r:id="rId19"/>
    <p:sldId id="323" r:id="rId20"/>
    <p:sldId id="317" r:id="rId21"/>
    <p:sldId id="297" r:id="rId22"/>
    <p:sldId id="278" r:id="rId23"/>
    <p:sldId id="274" r:id="rId24"/>
    <p:sldId id="333" r:id="rId25"/>
    <p:sldId id="326" r:id="rId26"/>
    <p:sldId id="327" r:id="rId27"/>
    <p:sldId id="325" r:id="rId28"/>
    <p:sldId id="330" r:id="rId29"/>
    <p:sldId id="331" r:id="rId30"/>
    <p:sldId id="33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90" y="-9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9D59B-E3A6-4A77-AAC6-E66EE6B86816}" type="datetimeFigureOut">
              <a:rPr lang="en-US" smtClean="0"/>
              <a:t>5/20/2015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2EA78-9C46-4BD5-A300-18D597379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2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EA78-9C46-4BD5-A300-18D5973794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69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769D-A783-475D-8132-AA7EE51746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98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Note that this </a:t>
                </a:r>
                <a:r>
                  <a:rPr lang="en-US" dirty="0" err="1" smtClean="0"/>
                  <a:t>condiiton</a:t>
                </a:r>
                <a:r>
                  <a:rPr lang="en-US" dirty="0" smtClean="0"/>
                  <a:t> is </a:t>
                </a:r>
                <a:r>
                  <a:rPr lang="en-US" dirty="0" err="1" smtClean="0"/>
                  <a:t>ncesary</a:t>
                </a:r>
                <a:r>
                  <a:rPr lang="en-US" dirty="0" smtClean="0"/>
                  <a:t>,</a:t>
                </a:r>
                <a:r>
                  <a:rPr lang="en-US" baseline="0" dirty="0" smtClean="0"/>
                  <a:t> not sufficient as it could just mean that the outflow decrease with height, or if gradient of T is smaller in terms of </a:t>
                </a:r>
                <a:r>
                  <a:rPr lang="en-US" baseline="0" dirty="0" err="1" smtClean="0"/>
                  <a:t>mangitude</a:t>
                </a:r>
                <a:r>
                  <a:rPr lang="en-US" baseline="0" dirty="0" smtClean="0"/>
                  <a:t> as compared to vertical </a:t>
                </a:r>
                <a:r>
                  <a:rPr lang="en-US" baseline="0" dirty="0" err="1" smtClean="0"/>
                  <a:t>tangetnial</a:t>
                </a:r>
                <a:r>
                  <a:rPr lang="en-US" baseline="0" dirty="0" smtClean="0"/>
                  <a:t> wind shear. </a:t>
                </a:r>
                <a:r>
                  <a:rPr lang="en-US" sz="1200" dirty="0" smtClean="0"/>
                  <a:t>Proof: Recall that </a:t>
                </a:r>
                <a:r>
                  <a:rPr lang="en-US" sz="1200" i="0">
                    <a:latin typeface="Cambria Math"/>
                  </a:rPr>
                  <a:t>𝐴(𝑡)≡−𝑅/𝐻  𝜕𝑇/𝜕𝑟+Ω 𝜕𝑣/𝜕𝑧</a:t>
                </a:r>
                <a:r>
                  <a:rPr lang="en-US" sz="1200" dirty="0" smtClean="0"/>
                  <a:t>. Because </a:t>
                </a:r>
                <a:r>
                  <a:rPr lang="en-US" sz="1200" dirty="0">
                    <a:sym typeface="Symbol"/>
                  </a:rPr>
                  <a:t>v/z &lt; 0 along M </a:t>
                </a:r>
                <a:r>
                  <a:rPr lang="en-US" sz="1200" dirty="0" smtClean="0">
                    <a:sym typeface="Symbol"/>
                  </a:rPr>
                  <a:t>surface whim the storm central region,</a:t>
                </a:r>
                <a:r>
                  <a:rPr lang="en-US" sz="1200" dirty="0" smtClean="0"/>
                  <a:t> necessary condition for A(t) changes from positive to negative at upper level (i.e., the </a:t>
                </a:r>
                <a:r>
                  <a:rPr lang="en-US" sz="1200" dirty="0"/>
                  <a:t>parcel </a:t>
                </a:r>
                <a:r>
                  <a:rPr lang="en-US" sz="1200" dirty="0" smtClean="0"/>
                  <a:t>turns </a:t>
                </a:r>
                <a:r>
                  <a:rPr lang="en-US" sz="1200" dirty="0"/>
                  <a:t>from outflow to inflow </a:t>
                </a:r>
                <a:r>
                  <a:rPr lang="en-US" sz="1200" dirty="0" smtClean="0"/>
                  <a:t>along M surface) if</a:t>
                </a:r>
                <a:r>
                  <a:rPr lang="en-US" sz="1200" dirty="0" smtClean="0">
                    <a:sym typeface="Symbol"/>
                  </a:rPr>
                  <a:t> - T/r  0 above the outflow level. This amounts to a cold annulus formed within the storm central region such that radial gradient of T &gt; 0.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769D-A783-475D-8132-AA7EE51746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98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EA78-9C46-4BD5-A300-18D5973794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73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EA78-9C46-4BD5-A300-18D5973794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73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769D-A783-475D-8132-AA7EE51746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87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EA78-9C46-4BD5-A300-18D5973794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73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F9938-D24C-43F2-9390-D0F820EF734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40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769D-A783-475D-8132-AA7EE51746C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77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769D-A783-475D-8132-AA7EE51746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87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EA78-9C46-4BD5-A300-18D5973794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1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EA78-9C46-4BD5-A300-18D5973794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73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769D-A783-475D-8132-AA7EE51746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77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EA78-9C46-4BD5-A300-18D5973794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73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769D-A783-475D-8132-AA7EE51746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47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769D-A783-475D-8132-AA7EE51746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47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EA78-9C46-4BD5-A300-18D5973794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73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2EA78-9C46-4BD5-A300-18D5973794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73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5466-2AEC-4169-ACBD-F92C69C6F014}" type="datetime1">
              <a:rPr lang="en-US" smtClean="0"/>
              <a:t>5/20/2015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8429-4EED-4CF3-B2FE-04C4F3853D13}" type="datetime1">
              <a:rPr lang="en-US" smtClean="0"/>
              <a:t>5/20/2015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2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69CC9-DDF0-404D-9853-76CA3EE58B6E}" type="datetime1">
              <a:rPr lang="en-US" smtClean="0"/>
              <a:t>5/20/2015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0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BE0A3-9E04-472A-ADAB-6E7C4FE08BC1}" type="datetime1">
              <a:rPr lang="en-US" smtClean="0"/>
              <a:t>5/20/2015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3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BE91-4382-4C3D-AAAC-CBF4AD373939}" type="datetime1">
              <a:rPr lang="en-US" smtClean="0"/>
              <a:t>5/20/2015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5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4493-D558-452B-B874-9DCCB7CED23C}" type="datetime1">
              <a:rPr lang="en-US" smtClean="0"/>
              <a:t>5/20/2015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8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DD50-864C-409B-91E0-9B6A6F732987}" type="datetime1">
              <a:rPr lang="en-US" smtClean="0"/>
              <a:t>5/20/2015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2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57BCE-D49C-47A2-9816-625F72189CE7}" type="datetime1">
              <a:rPr lang="en-US" smtClean="0"/>
              <a:t>5/20/2015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4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CBE6-B5CA-47CA-97B7-7D2CC18779B5}" type="datetime1">
              <a:rPr lang="en-US" smtClean="0"/>
              <a:t>5/20/2015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9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83A4-4BED-4E96-9471-F7165FC582A9}" type="datetime1">
              <a:rPr lang="en-US" smtClean="0"/>
              <a:t>5/20/2015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1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0289-23CD-4A0F-BB66-539631454E30}" type="datetime1">
              <a:rPr lang="en-US" smtClean="0"/>
              <a:t>5/20/2015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0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9A956-3297-47AA-867D-770D506183A0}" type="datetime1">
              <a:rPr lang="en-US" smtClean="0"/>
              <a:t>5/20/2015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A7E98-1CE2-459A-82F4-EEF68A84D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7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0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2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90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gi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gif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01775"/>
            <a:ext cx="8229600" cy="1470025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Potential Impacts of the Lower Stratosphere on Structure and Distribution of Intense Tropical Cyclones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819400"/>
            <a:ext cx="7924800" cy="3962400"/>
          </a:xfrm>
          <a:effectLst>
            <a:glow rad="127000">
              <a:schemeClr val="bg1"/>
            </a:glow>
          </a:effectLst>
        </p:spPr>
        <p:txBody>
          <a:bodyPr>
            <a:norm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Chanh Kieu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Indiana University, Bloomington</a:t>
            </a:r>
          </a:p>
          <a:p>
            <a:pPr algn="l"/>
            <a:endParaRPr lang="en-US" sz="1700" dirty="0" smtClean="0"/>
          </a:p>
          <a:p>
            <a:pPr algn="l"/>
            <a:r>
              <a:rPr lang="en-US" sz="1700" i="1" dirty="0" smtClean="0">
                <a:solidFill>
                  <a:schemeClr val="tx1"/>
                </a:solidFill>
              </a:rPr>
              <a:t>Collaborator: Vijay </a:t>
            </a:r>
            <a:r>
              <a:rPr lang="en-US" sz="1700" i="1" dirty="0" err="1" smtClean="0">
                <a:solidFill>
                  <a:schemeClr val="tx1"/>
                </a:solidFill>
              </a:rPr>
              <a:t>Tallapragada</a:t>
            </a:r>
            <a:r>
              <a:rPr lang="en-US" sz="1700" i="1" dirty="0" smtClean="0">
                <a:solidFill>
                  <a:schemeClr val="tx1"/>
                </a:solidFill>
              </a:rPr>
              <a:t> (NCEP), Da-Lin Zhang (Univ. of Maryland, College Park), Zachary Moon (Indiana University) </a:t>
            </a:r>
            <a:endParaRPr lang="en-US" sz="1700" i="1" dirty="0">
              <a:solidFill>
                <a:schemeClr val="tx1"/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600" dirty="0" smtClean="0"/>
              <a:t>HFIP meeting, May 20, 2015</a:t>
            </a:r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856" cy="4583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0"/>
          </a:effectLst>
          <a:scene3d>
            <a:camera prst="orthographicFront"/>
            <a:lightRig rig="threePt" dir="t"/>
          </a:scene3d>
          <a:sp3d>
            <a:bevelT w="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0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743" y="1715869"/>
            <a:ext cx="7849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Statement 2</a:t>
            </a:r>
            <a:r>
              <a:rPr lang="en-US" sz="2000" dirty="0" smtClean="0"/>
              <a:t>: the warmer the upper core is, the lower the center of mass, and so the more PE will be converted to KE.</a:t>
            </a:r>
            <a:endParaRPr lang="en-US" sz="2000" dirty="0"/>
          </a:p>
        </p:txBody>
      </p:sp>
      <p:pic>
        <p:nvPicPr>
          <p:cNvPr id="8" name="Picture 2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7726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Justification for </a:t>
            </a:r>
            <a:r>
              <a:rPr lang="en-US" sz="3200" dirty="0"/>
              <a:t>the upper warm core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62000" y="3565459"/>
            <a:ext cx="4714192" cy="2057400"/>
            <a:chOff x="762000" y="1752600"/>
            <a:chExt cx="4714192" cy="2057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777228" y="1752600"/>
                  <a:ext cx="1542282" cy="7769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∫</m:t>
                            </m:r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𝑑𝑧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∫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𝑑𝑧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228" y="1752600"/>
                  <a:ext cx="1542282" cy="77694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762000" y="3033313"/>
                  <a:ext cx="1572738" cy="7766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∫</m:t>
                            </m:r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𝑑𝑧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∫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</a:rPr>
                              <m:t>𝑑𝑧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0" y="3033313"/>
                  <a:ext cx="1572738" cy="77668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743200" y="2409138"/>
                  <a:ext cx="2732992" cy="5609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∫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𝛿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𝑑𝑧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latin typeface="Cambria Math"/>
                            </a:rPr>
                            <m:t>∫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𝑑𝑧</m:t>
                          </m:r>
                        </m:den>
                      </m:f>
                    </m:oMath>
                  </a14:m>
                  <a:r>
                    <a:rPr lang="en-US" dirty="0" smtClean="0"/>
                    <a:t> &gt; 0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3200" y="2409138"/>
                  <a:ext cx="2732992" cy="56098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8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5791200" y="3124200"/>
            <a:ext cx="914400" cy="2834344"/>
            <a:chOff x="5867400" y="1539941"/>
            <a:chExt cx="838200" cy="2834344"/>
          </a:xfrm>
        </p:grpSpPr>
        <p:grpSp>
          <p:nvGrpSpPr>
            <p:cNvPr id="20" name="Group 19"/>
            <p:cNvGrpSpPr/>
            <p:nvPr/>
          </p:nvGrpSpPr>
          <p:grpSpPr>
            <a:xfrm>
              <a:off x="5867400" y="1539941"/>
              <a:ext cx="838200" cy="2834344"/>
              <a:chOff x="5867400" y="1539941"/>
              <a:chExt cx="838200" cy="2834344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5867400" y="1539941"/>
                <a:ext cx="838200" cy="283434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096000" y="3810000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008371" y="2848647"/>
                  <a:ext cx="45820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8371" y="2848647"/>
                  <a:ext cx="458202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6858000" y="3124200"/>
            <a:ext cx="1600200" cy="2834344"/>
            <a:chOff x="6858000" y="1539941"/>
            <a:chExt cx="1600200" cy="2834344"/>
          </a:xfrm>
        </p:grpSpPr>
        <p:grpSp>
          <p:nvGrpSpPr>
            <p:cNvPr id="21" name="Group 20"/>
            <p:cNvGrpSpPr/>
            <p:nvPr/>
          </p:nvGrpSpPr>
          <p:grpSpPr>
            <a:xfrm>
              <a:off x="6858000" y="1539941"/>
              <a:ext cx="1600200" cy="2834344"/>
              <a:chOff x="6858000" y="1539941"/>
              <a:chExt cx="1600200" cy="2834344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6858000" y="2957113"/>
                <a:ext cx="609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ounded Rectangle 14"/>
              <p:cNvSpPr/>
              <p:nvPr/>
            </p:nvSpPr>
            <p:spPr>
              <a:xfrm>
                <a:off x="7543800" y="1539941"/>
                <a:ext cx="914400" cy="283434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620000" y="1752600"/>
                <a:ext cx="762000" cy="6858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801276" y="3810000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7582330" y="1981200"/>
                  <a:ext cx="875870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/>
                          </a:rPr>
                          <m:t>𝛿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US" dirty="0" smtClean="0"/>
                </a:p>
                <a:p>
                  <a:r>
                    <a:rPr lang="en-US" dirty="0" smtClean="0"/>
                    <a:t>=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</m:oMath>
                  </a14:m>
                  <a:endParaRPr lang="en-US" i="1" dirty="0" smtClean="0">
                    <a:latin typeface="Cambria Math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2330" y="1981200"/>
                  <a:ext cx="875870" cy="92333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6250"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851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518"/>
            <a:ext cx="8229600" cy="7726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Case study: Francisco (2013)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11</a:t>
            </a:fld>
            <a:endParaRPr lang="en-US"/>
          </a:p>
        </p:txBody>
      </p:sp>
      <p:pic>
        <p:nvPicPr>
          <p:cNvPr id="15" name="Picture 2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3981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52401" y="990600"/>
            <a:ext cx="6629399" cy="2936547"/>
            <a:chOff x="762001" y="993788"/>
            <a:chExt cx="6916420" cy="3165147"/>
          </a:xfrm>
        </p:grpSpPr>
        <p:pic>
          <p:nvPicPr>
            <p:cNvPr id="2056" name="Picture 8" descr="C:\Users\ckieu\Application Data\SSH\temp\fig_FRANCISCO26W_HWRF_2013_track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1" y="1167156"/>
              <a:ext cx="2566909" cy="2865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C:\Users\ckieu\Application Data\SSH\temp\fig_FRANCISCO26W_HWRF_2013_vmax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124" y="993788"/>
              <a:ext cx="4427297" cy="3165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7145330" y="1250535"/>
            <a:ext cx="1846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Animation of DWC after 72h into integration…. Not artifact of model  I.C.</a:t>
            </a:r>
            <a:endParaRPr lang="en-US" dirty="0"/>
          </a:p>
        </p:txBody>
      </p:sp>
      <p:pic>
        <p:nvPicPr>
          <p:cNvPr id="1028" name="Picture 4" descr="C:\Users\ckieu\Application Data\SSH\temp\dwc (5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42232"/>
            <a:ext cx="3810000" cy="2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kieu\Application Data\SSH\temp\uil (1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42232"/>
            <a:ext cx="3886200" cy="2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22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1718"/>
            <a:ext cx="8229600" cy="7726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Case study: DWC structure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12</a:t>
            </a:fld>
            <a:endParaRPr lang="en-US" dirty="0"/>
          </a:p>
        </p:txBody>
      </p:sp>
      <p:pic>
        <p:nvPicPr>
          <p:cNvPr id="15" name="Picture 2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3524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3981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17" y="1114423"/>
            <a:ext cx="4648200" cy="28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2400" y="3588744"/>
            <a:ext cx="8229600" cy="3067050"/>
            <a:chOff x="152400" y="3588744"/>
            <a:chExt cx="8229600" cy="306705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588744"/>
              <a:ext cx="4191000" cy="3067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029200" y="4800600"/>
              <a:ext cx="3352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Upper level inflow  (UIL) is wide spread and is above the outflow (at 75hPa)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1000" y="174367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 cross section at 72-h of </a:t>
            </a:r>
            <a:r>
              <a:rPr lang="en-US" dirty="0"/>
              <a:t>Francisco initialized at 1200 UTC 17 July 2013,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2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816" y="4343400"/>
            <a:ext cx="4367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</a:t>
            </a:r>
            <a:r>
              <a:rPr lang="en-US" sz="2400" dirty="0" smtClean="0"/>
              <a:t>IL could induce a substantial amount of warm advection from the lower stratosphere toward storm center;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0" y="1209675"/>
            <a:ext cx="5110843" cy="2981325"/>
            <a:chOff x="114300" y="828675"/>
            <a:chExt cx="5110843" cy="29813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828675"/>
              <a:ext cx="5110843" cy="298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3200400" y="928265"/>
                  <a:ext cx="1828800" cy="4745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>
                            <a:latin typeface="Cambria Math"/>
                          </a:rPr>
                          <m:t>𝒂𝒅𝒗</m:t>
                        </m:r>
                        <m:r>
                          <a:rPr lang="en-US" sz="1200" b="1" i="1">
                            <a:latin typeface="Cambria Math"/>
                          </a:rPr>
                          <m:t>=−(</m:t>
                        </m:r>
                        <m:r>
                          <a:rPr lang="en-US" sz="1200" b="1" i="1">
                            <a:latin typeface="Cambria Math"/>
                          </a:rPr>
                          <m:t>𝒖</m:t>
                        </m:r>
                        <m:f>
                          <m:fPr>
                            <m:ctrlPr>
                              <a:rPr lang="en-US" sz="1200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200" b="1" i="1">
                                <a:latin typeface="Cambria Math"/>
                              </a:rPr>
                              <m:t>𝝏𝜽</m:t>
                            </m:r>
                          </m:num>
                          <m:den>
                            <m:r>
                              <a:rPr lang="en-US" sz="1200" b="1" i="1">
                                <a:latin typeface="Cambria Math"/>
                              </a:rPr>
                              <m:t>𝝏</m:t>
                            </m:r>
                            <m:r>
                              <a:rPr lang="en-US" sz="1200" b="1" i="1">
                                <a:latin typeface="Cambria Math"/>
                              </a:rPr>
                              <m:t>𝒓</m:t>
                            </m:r>
                          </m:den>
                        </m:f>
                        <m:r>
                          <a:rPr lang="en-US" sz="1200" b="1" i="1">
                            <a:latin typeface="Cambria Math"/>
                          </a:rPr>
                          <m:t>+</m:t>
                        </m:r>
                        <m:r>
                          <a:rPr lang="en-US" sz="1200" b="1" i="1">
                            <a:latin typeface="Cambria Math"/>
                          </a:rPr>
                          <m:t>𝝎</m:t>
                        </m:r>
                        <m:f>
                          <m:fPr>
                            <m:ctrlPr>
                              <a:rPr lang="en-US" sz="1200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1200" b="1" i="1">
                                <a:latin typeface="Cambria Math"/>
                              </a:rPr>
                              <m:t>𝝏𝜽</m:t>
                            </m:r>
                          </m:num>
                          <m:den>
                            <m:r>
                              <a:rPr lang="en-US" sz="1200" b="1" i="1">
                                <a:latin typeface="Cambria Math"/>
                              </a:rPr>
                              <m:t>𝝏</m:t>
                            </m:r>
                            <m:r>
                              <a:rPr lang="en-US" sz="1200" b="1" i="1">
                                <a:latin typeface="Cambria Math"/>
                              </a:rPr>
                              <m:t>𝒑</m:t>
                            </m:r>
                          </m:den>
                        </m:f>
                        <m:r>
                          <a:rPr lang="en-US" sz="1200" b="1" i="1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928265"/>
                  <a:ext cx="1828800" cy="47455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2500"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2" descr="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0" y="141718"/>
            <a:ext cx="8229600" cy="7726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Case study: UIL-induced warming tendency </a:t>
            </a:r>
            <a:endParaRPr lang="en-US" sz="3200" dirty="0"/>
          </a:p>
        </p:txBody>
      </p:sp>
      <p:sp>
        <p:nvSpPr>
          <p:cNvPr id="2" name="Oval 1"/>
          <p:cNvSpPr/>
          <p:nvPr/>
        </p:nvSpPr>
        <p:spPr>
          <a:xfrm>
            <a:off x="762000" y="1371600"/>
            <a:ext cx="1143000" cy="7380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3000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1A7E98-1CE2-459A-82F4-EEF68A84D33D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126360" y="926068"/>
            <a:ext cx="3941440" cy="5931932"/>
            <a:chOff x="5029200" y="926068"/>
            <a:chExt cx="3941440" cy="5931932"/>
          </a:xfrm>
        </p:grpSpPr>
        <p:grpSp>
          <p:nvGrpSpPr>
            <p:cNvPr id="9" name="Group 8"/>
            <p:cNvGrpSpPr/>
            <p:nvPr/>
          </p:nvGrpSpPr>
          <p:grpSpPr>
            <a:xfrm>
              <a:off x="5029200" y="1165542"/>
              <a:ext cx="3941440" cy="5692458"/>
              <a:chOff x="4876799" y="1165542"/>
              <a:chExt cx="4093841" cy="5692458"/>
            </a:xfrm>
          </p:grpSpPr>
          <p:pic>
            <p:nvPicPr>
              <p:cNvPr id="1025" name="Picture 8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799" y="1165542"/>
                <a:ext cx="3766181" cy="28730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/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800" y="4018660"/>
                <a:ext cx="3766180" cy="28393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Picture 19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2980" y="2895600"/>
                <a:ext cx="327660" cy="24149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7848599" y="926068"/>
              <a:ext cx="964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75 </a:t>
              </a:r>
              <a:r>
                <a:rPr lang="en-US" dirty="0" err="1" smtClean="0"/>
                <a:t>mb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72400" y="3810000"/>
              <a:ext cx="1040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100 </a:t>
              </a:r>
              <a:r>
                <a:rPr lang="en-US" dirty="0" err="1" smtClean="0"/>
                <a:t>mb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1321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1" y="1076742"/>
            <a:ext cx="44957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Given such impact of the UIL to DWC </a:t>
            </a:r>
            <a:r>
              <a:rPr lang="en-US" sz="1600" dirty="0" smtClean="0"/>
              <a:t>development, next </a:t>
            </a:r>
            <a:r>
              <a:rPr lang="en-US" sz="1600" dirty="0"/>
              <a:t>question </a:t>
            </a:r>
            <a:r>
              <a:rPr lang="en-US" sz="1600" dirty="0" smtClean="0"/>
              <a:t>is under what conditions such </a:t>
            </a:r>
            <a:r>
              <a:rPr lang="en-US" sz="1600" dirty="0"/>
              <a:t>UIL will </a:t>
            </a:r>
            <a:r>
              <a:rPr lang="en-US" sz="1600" dirty="0" smtClean="0"/>
              <a:t>develop?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Consistent development of UIL in all DWC cases in intense TCs (120 </a:t>
            </a:r>
            <a:r>
              <a:rPr lang="en-US" sz="1400" dirty="0" err="1" smtClean="0"/>
              <a:t>kt</a:t>
            </a:r>
            <a:r>
              <a:rPr lang="en-US" sz="1400" dirty="0" smtClean="0"/>
              <a:t> +);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UIL develops from a radius 50-500 km, confined within a thin layer above the outflow layer, extend from outside all the way to the eye;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1616" y="4038600"/>
            <a:ext cx="4563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Introduce </a:t>
            </a:r>
            <a:r>
              <a:rPr lang="en-US" sz="1600" dirty="0" smtClean="0">
                <a:sym typeface="Symbol"/>
              </a:rPr>
              <a:t>  </a:t>
            </a:r>
            <a:r>
              <a:rPr lang="en-US" sz="1600" i="1" dirty="0" smtClean="0">
                <a:sym typeface="Symbol"/>
              </a:rPr>
              <a:t>u</a:t>
            </a:r>
            <a:r>
              <a:rPr lang="en-US" sz="1600" dirty="0" smtClean="0">
                <a:sym typeface="Symbol"/>
              </a:rPr>
              <a:t>/</a:t>
            </a:r>
            <a:r>
              <a:rPr lang="en-US" sz="1600" i="1" dirty="0" smtClean="0">
                <a:sym typeface="Symbol"/>
              </a:rPr>
              <a:t>z</a:t>
            </a:r>
            <a:r>
              <a:rPr lang="en-US" sz="1600" dirty="0" smtClean="0">
                <a:sym typeface="Symbol"/>
              </a:rPr>
              <a:t>, a Lagrangian parcel along an M-surface will have</a:t>
            </a:r>
            <a:endParaRPr lang="en-US" sz="1600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810000" cy="25146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343400" y="4876800"/>
                <a:ext cx="4343400" cy="7159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>
                          <a:latin typeface="Cambria Math"/>
                        </a:rPr>
                        <m:t>=∫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𝐻</m:t>
                              </m:r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Ω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nary>
                            <m:nary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𝑆𝑤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𝑤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𝑧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𝜏</m:t>
                              </m:r>
                            </m:e>
                          </m:nary>
                        </m:sup>
                      </m:sSup>
                      <m:r>
                        <a:rPr lang="en-US" i="1"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4876800"/>
                <a:ext cx="4343400" cy="7159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4984363" y="1010132"/>
            <a:ext cx="3931037" cy="2643189"/>
            <a:chOff x="1" y="1095374"/>
            <a:chExt cx="4059936" cy="2743202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95474" y="2305050"/>
              <a:ext cx="200026" cy="286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095374"/>
              <a:ext cx="4059936" cy="257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4343400" y="5829925"/>
            <a:ext cx="47244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Result 1: </a:t>
            </a:r>
            <a:r>
              <a:rPr lang="en-US" sz="1600" dirty="0" smtClean="0"/>
              <a:t>A balance warm core must exist below the outflow level.</a:t>
            </a:r>
          </a:p>
          <a:p>
            <a:endParaRPr lang="en-US" sz="800" dirty="0" smtClean="0"/>
          </a:p>
        </p:txBody>
      </p:sp>
      <p:pic>
        <p:nvPicPr>
          <p:cNvPr id="15" name="Picture 2" descr="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85800" y="65518"/>
            <a:ext cx="8229600" cy="7726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Case study: condition for UIL formation (1)</a:t>
            </a:r>
            <a:endParaRPr lang="en-US" sz="3200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1A7E98-1CE2-459A-82F4-EEF68A84D33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9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472796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74448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48200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2780" y="1321602"/>
            <a:ext cx="39606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Result 2: </a:t>
            </a:r>
            <a:r>
              <a:rPr lang="en-US" sz="1600" dirty="0" smtClean="0"/>
              <a:t>For UIL to develop, an outer-core cold annulus or an inner-core warm ring must exist at the upper level.</a:t>
            </a:r>
          </a:p>
          <a:p>
            <a:endParaRPr lang="en-US" sz="1600" dirty="0"/>
          </a:p>
          <a:p>
            <a:endParaRPr lang="en-US" sz="12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553200" y="4075004"/>
                <a:ext cx="2286395" cy="49699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Radial temp gradient</a:t>
                </a:r>
                <a:r>
                  <a:rPr lang="en-US" dirty="0" smtClean="0"/>
                  <a:t> </a:t>
                </a:r>
                <a:r>
                  <a:rPr lang="en-US" b="1" dirty="0" smtClean="0"/>
                  <a:t>(-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/>
                          </a:rPr>
                          <m:t>𝑹</m:t>
                        </m:r>
                      </m:num>
                      <m:den>
                        <m:r>
                          <a:rPr lang="en-US" b="1" i="1">
                            <a:latin typeface="Cambria Math"/>
                          </a:rPr>
                          <m:t>𝑯</m:t>
                        </m:r>
                      </m:den>
                    </m:f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/>
                          </a:rPr>
                          <m:t>𝝏</m:t>
                        </m:r>
                        <m:r>
                          <a:rPr lang="en-US" b="1" i="1">
                            <a:latin typeface="Cambria Math"/>
                          </a:rPr>
                          <m:t>𝑻</m:t>
                        </m:r>
                      </m:num>
                      <m:den>
                        <m:r>
                          <a:rPr lang="en-US" b="1" i="1">
                            <a:latin typeface="Cambria Math"/>
                          </a:rPr>
                          <m:t>𝝏</m:t>
                        </m:r>
                        <m:r>
                          <a:rPr lang="en-US" b="1" i="1">
                            <a:latin typeface="Cambria Math"/>
                          </a:rPr>
                          <m:t>𝒓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4075004"/>
                <a:ext cx="2286395" cy="496996"/>
              </a:xfrm>
              <a:prstGeom prst="rect">
                <a:avLst/>
              </a:prstGeom>
              <a:blipFill rotWithShape="1">
                <a:blip r:embed="rId7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606088" y="5977440"/>
                <a:ext cx="2233112" cy="49956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Vertical derivative of V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(</m:t>
                    </m:r>
                    <m:r>
                      <a:rPr lang="en-US" b="1" i="1">
                        <a:latin typeface="Cambria Math"/>
                      </a:rPr>
                      <m:t>𝛀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/>
                          </a:rPr>
                          <m:t>𝝏</m:t>
                        </m:r>
                        <m:r>
                          <a:rPr lang="en-US" b="1" i="1">
                            <a:latin typeface="Cambria Math"/>
                          </a:rPr>
                          <m:t>𝒗</m:t>
                        </m:r>
                      </m:num>
                      <m:den>
                        <m:r>
                          <a:rPr lang="en-US" b="1" i="1">
                            <a:latin typeface="Cambria Math"/>
                          </a:rPr>
                          <m:t>𝝏</m:t>
                        </m:r>
                        <m:r>
                          <a:rPr lang="en-US" b="1" i="1">
                            <a:latin typeface="Cambria Math"/>
                          </a:rPr>
                          <m:t>𝒛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088" y="5977440"/>
                <a:ext cx="2233112" cy="499560"/>
              </a:xfrm>
              <a:prstGeom prst="rect">
                <a:avLst/>
              </a:prstGeom>
              <a:blipFill rotWithShape="1">
                <a:blip r:embed="rId8"/>
                <a:stretch>
                  <a:fillRect l="-273" r="-820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841188" y="2057400"/>
                <a:ext cx="1981633" cy="49699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400" b="1" i="1" dirty="0" smtClean="0"/>
                  <a:t>A</a:t>
                </a:r>
                <a:r>
                  <a:rPr lang="en-US" sz="1400" b="1" dirty="0" smtClean="0"/>
                  <a:t>(</a:t>
                </a:r>
                <a:r>
                  <a:rPr lang="en-US" sz="1400" b="1" i="1" dirty="0" smtClean="0"/>
                  <a:t>z</a:t>
                </a:r>
                <a:r>
                  <a:rPr lang="en-US" sz="1400" b="1" dirty="0" smtClean="0"/>
                  <a:t>)</a:t>
                </a:r>
                <a:r>
                  <a:rPr lang="en-US" sz="1600" b="1" dirty="0" smtClean="0"/>
                  <a:t>=</a:t>
                </a:r>
                <a:r>
                  <a:rPr lang="en-US" b="1" dirty="0" smtClean="0"/>
                  <a:t>(-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/>
                          </a:rPr>
                          <m:t>𝑹</m:t>
                        </m:r>
                      </m:num>
                      <m:den>
                        <m:r>
                          <a:rPr lang="en-US" b="1" i="1">
                            <a:latin typeface="Cambria Math"/>
                          </a:rPr>
                          <m:t>𝑯</m:t>
                        </m:r>
                      </m:den>
                    </m:f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/>
                          </a:rPr>
                          <m:t>𝝏</m:t>
                        </m:r>
                        <m:r>
                          <a:rPr lang="en-US" b="1" i="1">
                            <a:latin typeface="Cambria Math"/>
                          </a:rPr>
                          <m:t>𝑻</m:t>
                        </m:r>
                      </m:num>
                      <m:den>
                        <m:r>
                          <a:rPr lang="en-US" b="1" i="1">
                            <a:latin typeface="Cambria Math"/>
                          </a:rPr>
                          <m:t>𝝏</m:t>
                        </m:r>
                        <m:r>
                          <a:rPr lang="en-US" b="1" i="1">
                            <a:latin typeface="Cambria Math"/>
                          </a:rPr>
                          <m:t>𝒓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1" i="1">
                        <a:latin typeface="Cambria Math"/>
                      </a:rPr>
                      <m:t>𝛀</m:t>
                    </m:r>
                    <m:f>
                      <m:fPr>
                        <m:ctrlPr>
                          <a:rPr lang="en-US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/>
                          </a:rPr>
                          <m:t>𝝏</m:t>
                        </m:r>
                        <m:r>
                          <a:rPr lang="en-US" b="1" i="1">
                            <a:latin typeface="Cambria Math"/>
                          </a:rPr>
                          <m:t>𝒗</m:t>
                        </m:r>
                      </m:num>
                      <m:den>
                        <m:r>
                          <a:rPr lang="en-US" b="1" i="1">
                            <a:latin typeface="Cambria Math"/>
                          </a:rPr>
                          <m:t>𝝏</m:t>
                        </m:r>
                        <m:r>
                          <a:rPr lang="en-US" b="1" i="1">
                            <a:latin typeface="Cambria Math"/>
                          </a:rPr>
                          <m:t>𝒛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188" y="2057400"/>
                <a:ext cx="1981633" cy="496996"/>
              </a:xfrm>
              <a:prstGeom prst="rect">
                <a:avLst/>
              </a:prstGeom>
              <a:blipFill rotWithShape="1">
                <a:blip r:embed="rId9"/>
                <a:stretch>
                  <a:fillRect l="-615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7726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Case study: condition for UIL formation (2)</a:t>
            </a:r>
            <a:endParaRPr lang="en-US" sz="3200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131612"/>
            <a:ext cx="2133600" cy="365125"/>
          </a:xfrm>
        </p:spPr>
        <p:txBody>
          <a:bodyPr/>
          <a:lstStyle/>
          <a:p>
            <a:fld id="{521A7E98-1CE2-459A-82F4-EEF68A84D33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286000" cy="281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3825"/>
            <a:ext cx="8229600" cy="7905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HWRF idealized experiments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153400" cy="3657599"/>
          </a:xfrm>
        </p:spPr>
        <p:txBody>
          <a:bodyPr>
            <a:noAutofit/>
          </a:bodyPr>
          <a:lstStyle/>
          <a:p>
            <a:r>
              <a:rPr lang="en-US" sz="1800" dirty="0" smtClean="0"/>
              <a:t>~ 900-m </a:t>
            </a:r>
            <a:r>
              <a:rPr lang="en-US" sz="1800" dirty="0"/>
              <a:t>resolution </a:t>
            </a:r>
            <a:r>
              <a:rPr lang="en-US" sz="1800" dirty="0" smtClean="0"/>
              <a:t>(dx = 0.063/0.021/0.007);</a:t>
            </a:r>
          </a:p>
          <a:p>
            <a:r>
              <a:rPr lang="en-US" sz="1800" dirty="0" smtClean="0"/>
              <a:t>61 vertical levels;</a:t>
            </a:r>
          </a:p>
          <a:p>
            <a:r>
              <a:rPr lang="en-US" sz="1800" dirty="0" smtClean="0"/>
              <a:t>2 hPa model top;</a:t>
            </a:r>
          </a:p>
          <a:p>
            <a:r>
              <a:rPr lang="en-US" sz="1800" dirty="0" smtClean="0"/>
              <a:t>288 x 576 grid points for the outermost domain, 298 x 606 for intermediate domain, 540 x 990 for the innermost domain;</a:t>
            </a:r>
          </a:p>
          <a:p>
            <a:r>
              <a:rPr lang="en-US" sz="1800" dirty="0" smtClean="0"/>
              <a:t>Time step 18 s;</a:t>
            </a:r>
          </a:p>
          <a:p>
            <a:r>
              <a:rPr lang="en-US" sz="1800" dirty="0"/>
              <a:t>Operational physics </a:t>
            </a:r>
            <a:r>
              <a:rPr lang="en-US" sz="1800" dirty="0" smtClean="0"/>
              <a:t>packages</a:t>
            </a:r>
            <a:r>
              <a:rPr lang="en-US" sz="1800" dirty="0"/>
              <a:t> </a:t>
            </a:r>
            <a:r>
              <a:rPr lang="en-US" sz="1800" dirty="0" smtClean="0"/>
              <a:t>except RRTMG </a:t>
            </a:r>
            <a:r>
              <a:rPr lang="en-US" sz="1800" dirty="0"/>
              <a:t>radiation </a:t>
            </a:r>
            <a:r>
              <a:rPr lang="en-US" sz="1800" dirty="0" smtClean="0"/>
              <a:t>scheme;</a:t>
            </a:r>
          </a:p>
          <a:p>
            <a:r>
              <a:rPr lang="en-US" sz="1800" dirty="0" smtClean="0"/>
              <a:t>Jordan sounding with SST = 302</a:t>
            </a:r>
            <a:r>
              <a:rPr lang="en-US" sz="1800" baseline="30000" dirty="0" smtClean="0"/>
              <a:t>0</a:t>
            </a:r>
            <a:r>
              <a:rPr lang="en-US" sz="1800" dirty="0" smtClean="0"/>
              <a:t>K</a:t>
            </a:r>
          </a:p>
          <a:p>
            <a:r>
              <a:rPr lang="en-US" sz="1800" dirty="0" smtClean="0"/>
              <a:t>Rest environment with no shear;</a:t>
            </a:r>
          </a:p>
          <a:p>
            <a:r>
              <a:rPr lang="en-US" sz="1800" dirty="0" smtClean="0"/>
              <a:t>Initial vortex with RMW = 90 km, and VMAX = 18 m/s;</a:t>
            </a:r>
          </a:p>
          <a:p>
            <a:r>
              <a:rPr lang="en-US" sz="1800" dirty="0" smtClean="0"/>
              <a:t>Stratosphere stratification varies according to: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2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69932"/>
              </p:ext>
            </p:extLst>
          </p:nvPr>
        </p:nvGraphicFramePr>
        <p:xfrm>
          <a:off x="990601" y="4724400"/>
          <a:ext cx="4068106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1970"/>
                <a:gridCol w="665272"/>
                <a:gridCol w="650897"/>
                <a:gridCol w="569535"/>
                <a:gridCol w="569535"/>
                <a:gridCol w="650897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pressure (</a:t>
                      </a:r>
                      <a:r>
                        <a:rPr lang="en-US" sz="1100" u="none" strike="noStrike" dirty="0" err="1">
                          <a:effectLst/>
                        </a:rPr>
                        <a:t>hPa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exp1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exp2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exp3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exp4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CTL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-43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-43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-72.4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-72.4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-72.4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-72.4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-70.4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579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518"/>
            <a:ext cx="8229600" cy="77268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CTL </a:t>
            </a:r>
            <a:r>
              <a:rPr lang="en-US" sz="3600" dirty="0" err="1"/>
              <a:t>E</a:t>
            </a:r>
            <a:r>
              <a:rPr lang="en-US" sz="3600" dirty="0" err="1" smtClean="0"/>
              <a:t>xp</a:t>
            </a:r>
            <a:r>
              <a:rPr lang="en-US" sz="3600" dirty="0" smtClean="0"/>
              <a:t>: Development of DWC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31570"/>
            <a:ext cx="5791200" cy="290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5791200" cy="289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5181600" y="1524000"/>
            <a:ext cx="3657600" cy="3429000"/>
            <a:chOff x="5181600" y="1524000"/>
            <a:chExt cx="3657600" cy="3429000"/>
          </a:xfrm>
        </p:grpSpPr>
        <p:sp>
          <p:nvSpPr>
            <p:cNvPr id="5" name="Oval 4"/>
            <p:cNvSpPr/>
            <p:nvPr/>
          </p:nvSpPr>
          <p:spPr>
            <a:xfrm>
              <a:off x="5181600" y="1524000"/>
              <a:ext cx="838200" cy="5334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257800" y="4038600"/>
              <a:ext cx="838200" cy="9144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6096000" y="3429000"/>
              <a:ext cx="1143000" cy="83820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6019800" y="1676400"/>
              <a:ext cx="1219200" cy="160020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315200" y="3110564"/>
              <a:ext cx="1524000" cy="163121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The vortex strengthens when an upper warm core is build</a:t>
              </a:r>
              <a:endParaRPr lang="en-US" sz="2000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17</a:t>
            </a:fld>
            <a:endParaRPr lang="en-US"/>
          </a:p>
        </p:txBody>
      </p:sp>
      <p:pic>
        <p:nvPicPr>
          <p:cNvPr id="15" name="Picture 2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838200"/>
            <a:ext cx="21977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Hovmoller</a:t>
            </a:r>
            <a:r>
              <a:rPr lang="en-US" sz="1600" dirty="0"/>
              <a:t> diagram of T’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733800" y="3137038"/>
            <a:ext cx="1981200" cy="411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 </a:t>
            </a:r>
            <a:r>
              <a:rPr lang="en-US" sz="2400" dirty="0" err="1" smtClean="0"/>
              <a:t>vmax</a:t>
            </a:r>
            <a:r>
              <a:rPr lang="en-US" sz="2400" dirty="0" smtClean="0"/>
              <a:t> = 70 m/s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828800" y="1524000"/>
            <a:ext cx="4191000" cy="1510365"/>
            <a:chOff x="1828800" y="1524000"/>
            <a:chExt cx="4191000" cy="1510365"/>
          </a:xfrm>
        </p:grpSpPr>
        <p:sp>
          <p:nvSpPr>
            <p:cNvPr id="10" name="Oval 9"/>
            <p:cNvSpPr/>
            <p:nvPr/>
          </p:nvSpPr>
          <p:spPr>
            <a:xfrm>
              <a:off x="4114800" y="1524000"/>
              <a:ext cx="19050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828800" y="2286000"/>
              <a:ext cx="4191000" cy="7483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401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Sensitivity </a:t>
            </a:r>
            <a:r>
              <a:rPr lang="en-US" sz="3600" dirty="0" err="1"/>
              <a:t>E</a:t>
            </a:r>
            <a:r>
              <a:rPr lang="en-US" sz="3600" dirty="0" err="1" smtClean="0"/>
              <a:t>xps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596533"/>
            <a:ext cx="2057400" cy="45343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 EXP3: </a:t>
            </a:r>
            <a:r>
              <a:rPr lang="en-US" sz="2400" dirty="0" err="1" smtClean="0"/>
              <a:t>vmax</a:t>
            </a:r>
            <a:r>
              <a:rPr lang="en-US" sz="2400" dirty="0" smtClean="0"/>
              <a:t> = </a:t>
            </a:r>
            <a:r>
              <a:rPr lang="en-US" sz="2400" dirty="0" smtClean="0"/>
              <a:t>69 </a:t>
            </a:r>
            <a:r>
              <a:rPr lang="en-US" sz="2400" dirty="0" smtClean="0"/>
              <a:t>m/s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18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21558"/>
            <a:ext cx="2743200" cy="191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2743200" cy="192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828800" y="6019800"/>
            <a:ext cx="5410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429000" y="5608637"/>
            <a:ext cx="2086708" cy="411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EXP2: </a:t>
            </a:r>
            <a:r>
              <a:rPr lang="en-US" sz="2400" dirty="0" err="1" smtClean="0"/>
              <a:t>vmax</a:t>
            </a:r>
            <a:r>
              <a:rPr lang="en-US" sz="2400" dirty="0" smtClean="0"/>
              <a:t> = 58 m/s</a:t>
            </a:r>
            <a:endParaRPr lang="en-US" sz="2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324600" y="5579848"/>
            <a:ext cx="2057400" cy="411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EXP1: </a:t>
            </a:r>
            <a:r>
              <a:rPr lang="en-US" sz="2400" dirty="0" err="1" smtClean="0"/>
              <a:t>vmax</a:t>
            </a:r>
            <a:r>
              <a:rPr lang="en-US" sz="2400" dirty="0" smtClean="0"/>
              <a:t> = 56 m/s</a:t>
            </a:r>
            <a:endParaRPr lang="en-US" sz="24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429000" y="3094037"/>
            <a:ext cx="1981200" cy="411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 CTL: </a:t>
            </a:r>
            <a:r>
              <a:rPr lang="en-US" sz="2400" dirty="0" err="1" smtClean="0"/>
              <a:t>vmax</a:t>
            </a:r>
            <a:r>
              <a:rPr lang="en-US" sz="2400" dirty="0" smtClean="0"/>
              <a:t> = 70 m/s</a:t>
            </a:r>
            <a:endParaRPr lang="en-US" sz="24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24600" y="3094037"/>
            <a:ext cx="2057400" cy="411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EXP4: </a:t>
            </a:r>
            <a:r>
              <a:rPr lang="en-US" sz="2400" dirty="0" err="1" smtClean="0"/>
              <a:t>vmax</a:t>
            </a:r>
            <a:r>
              <a:rPr lang="en-US" sz="2400" dirty="0" smtClean="0"/>
              <a:t> = 64 m/s</a:t>
            </a:r>
            <a:endParaRPr lang="en-US" sz="24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828800" y="6172200"/>
            <a:ext cx="5486400" cy="4111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</a:t>
            </a:r>
            <a:r>
              <a:rPr lang="en-US" sz="2400" dirty="0" smtClean="0"/>
              <a:t>older lower stratosphere (weaker stratification)</a:t>
            </a:r>
            <a:endParaRPr lang="en-US" sz="2400" dirty="0"/>
          </a:p>
        </p:txBody>
      </p:sp>
      <p:pic>
        <p:nvPicPr>
          <p:cNvPr id="17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1219200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Weaker stratification (colder lower stratosphere) seems to produce a weaker DWC/storm;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86915"/>
            <a:ext cx="2743200" cy="193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14245"/>
            <a:ext cx="2743200" cy="191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18496"/>
            <a:ext cx="2743200" cy="192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71800" y="304800"/>
            <a:ext cx="6172200" cy="6553200"/>
            <a:chOff x="1386652" y="762000"/>
            <a:chExt cx="6781800" cy="6096000"/>
          </a:xfrm>
        </p:grpSpPr>
        <p:pic>
          <p:nvPicPr>
            <p:cNvPr id="3" name="Picture 2" descr="Loading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86652" y="838200"/>
              <a:ext cx="6781800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2057400" y="762000"/>
              <a:ext cx="544124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2895600" cy="1066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Low stratosphere: NATL/WPAC 2013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8600" y="1600200"/>
            <a:ext cx="4191000" cy="2439824"/>
            <a:chOff x="228600" y="1600200"/>
            <a:chExt cx="4191000" cy="2439824"/>
          </a:xfrm>
        </p:grpSpPr>
        <p:sp>
          <p:nvSpPr>
            <p:cNvPr id="6" name="Oval 5"/>
            <p:cNvSpPr/>
            <p:nvPr/>
          </p:nvSpPr>
          <p:spPr>
            <a:xfrm>
              <a:off x="3124200" y="1600200"/>
              <a:ext cx="1295400" cy="243840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2438400" y="2743200"/>
              <a:ext cx="1143856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28600" y="2562696"/>
              <a:ext cx="24384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WPAC: more TCs with double warm core??? How about the higher MPI with colder outflow temperature?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3733800"/>
            <a:ext cx="8458200" cy="1981200"/>
            <a:chOff x="228600" y="3733800"/>
            <a:chExt cx="8458200" cy="1981200"/>
          </a:xfrm>
        </p:grpSpPr>
        <p:sp>
          <p:nvSpPr>
            <p:cNvPr id="10" name="Oval 9"/>
            <p:cNvSpPr/>
            <p:nvPr/>
          </p:nvSpPr>
          <p:spPr>
            <a:xfrm>
              <a:off x="7010400" y="3733800"/>
              <a:ext cx="1676400" cy="198120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057400" y="4800600"/>
              <a:ext cx="4953000" cy="5334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28600" y="4791670"/>
              <a:ext cx="213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NATL: less TCs with no double warm core</a:t>
              </a:r>
              <a:endParaRPr lang="en-US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19</a:t>
            </a:fld>
            <a:endParaRPr lang="en-US"/>
          </a:p>
        </p:txBody>
      </p:sp>
      <p:pic>
        <p:nvPicPr>
          <p:cNvPr id="6146" name="Picture 2" descr="http://www.atmos.washington.edu/%7Ehakim/tropo/603xNxtrop_theta.png.pagespeed.ic.flrNWQHMf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35462"/>
            <a:ext cx="1981200" cy="21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37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357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Motivation</a:t>
            </a:r>
          </a:p>
          <a:p>
            <a:r>
              <a:rPr lang="en-US" sz="2800" dirty="0" smtClean="0"/>
              <a:t>Case study of STY Francisco</a:t>
            </a:r>
            <a:endParaRPr lang="en-US" sz="2800" dirty="0"/>
          </a:p>
          <a:p>
            <a:r>
              <a:rPr lang="en-US" sz="2800" dirty="0" smtClean="0"/>
              <a:t>Idealized experiments</a:t>
            </a:r>
          </a:p>
          <a:p>
            <a:r>
              <a:rPr lang="en-US" sz="2800" dirty="0" smtClean="0"/>
              <a:t>Implications</a:t>
            </a:r>
          </a:p>
          <a:p>
            <a:r>
              <a:rPr lang="en-US" sz="2800" dirty="0" smtClean="0"/>
              <a:t>Conclusions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2050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0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05200" y="4191000"/>
            <a:ext cx="54388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Tropopause temperature is not outflow temperature?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Outflow temperature is only for the traditional MPI with single in-up-out. Maybe different for the DWC structure</a:t>
            </a:r>
            <a:r>
              <a:rPr lang="en-US" sz="2000" dirty="0"/>
              <a:t>?</a:t>
            </a: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Outflow concerns more with the ambient temperature, whereas the DWC structure concerns more the local impacts? </a:t>
            </a:r>
          </a:p>
        </p:txBody>
      </p:sp>
      <p:pic>
        <p:nvPicPr>
          <p:cNvPr id="14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65518"/>
            <a:ext cx="8229600" cy="77268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Paradox: DWC </a:t>
            </a:r>
            <a:r>
              <a:rPr lang="en-US" sz="3600" dirty="0" err="1" smtClean="0"/>
              <a:t>vs</a:t>
            </a:r>
            <a:r>
              <a:rPr lang="en-US" sz="3600" dirty="0" smtClean="0"/>
              <a:t> outflow</a:t>
            </a:r>
            <a:endParaRPr lang="en-US" sz="3600" dirty="0"/>
          </a:p>
        </p:txBody>
      </p:sp>
      <p:grpSp>
        <p:nvGrpSpPr>
          <p:cNvPr id="2" name="Group 1"/>
          <p:cNvGrpSpPr/>
          <p:nvPr/>
        </p:nvGrpSpPr>
        <p:grpSpPr>
          <a:xfrm>
            <a:off x="331313" y="838200"/>
            <a:ext cx="8648790" cy="5715000"/>
            <a:chOff x="331313" y="578297"/>
            <a:chExt cx="8648790" cy="5715000"/>
          </a:xfrm>
        </p:grpSpPr>
        <p:pic>
          <p:nvPicPr>
            <p:cNvPr id="13" name="Picture 12" descr="Loading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1313" y="3581400"/>
              <a:ext cx="2743200" cy="2711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Group 15"/>
            <p:cNvGrpSpPr/>
            <p:nvPr/>
          </p:nvGrpSpPr>
          <p:grpSpPr>
            <a:xfrm>
              <a:off x="4953001" y="578297"/>
              <a:ext cx="4027102" cy="2642175"/>
              <a:chOff x="408877" y="611134"/>
              <a:chExt cx="8506523" cy="5019241"/>
            </a:xfrm>
          </p:grpSpPr>
          <p:pic>
            <p:nvPicPr>
              <p:cNvPr id="17" name="Picture 16" descr="C:\Users\ckieu\Google Drive\pubs\hwrf_warm core\vapor\dwc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877" y="611134"/>
                <a:ext cx="8430323" cy="46772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810000" y="4519500"/>
                <a:ext cx="5105400" cy="1110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 smtClean="0">
                    <a:latin typeface="Courier" pitchFamily="49" charset="0"/>
                  </a:rPr>
                  <a:t>HWRF idealized </a:t>
                </a:r>
                <a:r>
                  <a:rPr lang="en-US" sz="1600" b="1" dirty="0" err="1" smtClean="0">
                    <a:latin typeface="Courier" pitchFamily="49" charset="0"/>
                  </a:rPr>
                  <a:t>exp</a:t>
                </a:r>
                <a:endParaRPr lang="en-US" sz="1600" b="1" dirty="0" smtClean="0">
                  <a:latin typeface="Courier" pitchFamily="49" charset="0"/>
                </a:endParaRPr>
              </a:p>
              <a:p>
                <a:pPr algn="r"/>
                <a:endParaRPr lang="en-US" sz="1600" b="1" dirty="0">
                  <a:latin typeface="Courier" pitchFamily="49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331312" y="1295400"/>
            <a:ext cx="4240687" cy="1581811"/>
            <a:chOff x="2259037" y="1318836"/>
            <a:chExt cx="3200400" cy="143441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037" y="1318836"/>
              <a:ext cx="2971800" cy="60571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C0000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9" name="TextBox 18"/>
            <p:cNvSpPr txBox="1"/>
            <p:nvPr/>
          </p:nvSpPr>
          <p:spPr>
            <a:xfrm>
              <a:off x="2259037" y="2027596"/>
              <a:ext cx="3200400" cy="72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dirty="0" smtClean="0"/>
                <a:t>Warmer outflow temperature -&gt; a weaker MPI</a:t>
              </a:r>
              <a:endParaRPr lang="en-US" sz="2300" dirty="0"/>
            </a:p>
          </p:txBody>
        </p:sp>
      </p:grp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1A7E98-1CE2-459A-82F4-EEF68A84D33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3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399" y="1114961"/>
            <a:ext cx="4191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DWC structure may go outside the traditional framework of a TC with a single warm core</a:t>
            </a:r>
            <a:r>
              <a:rPr lang="en-US" sz="2000" dirty="0"/>
              <a:t>.</a:t>
            </a:r>
            <a:endParaRPr lang="en-US" sz="20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609600" y="1143000"/>
            <a:ext cx="3733800" cy="2743671"/>
            <a:chOff x="609600" y="3795563"/>
            <a:chExt cx="4038600" cy="2743671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795563"/>
              <a:ext cx="4038600" cy="2743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990600" y="3931443"/>
              <a:ext cx="2781300" cy="35867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38200" y="4972053"/>
              <a:ext cx="3352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“… In real </a:t>
              </a:r>
              <a:r>
                <a:rPr lang="en-US" sz="1200" b="1" dirty="0">
                  <a:solidFill>
                    <a:schemeClr val="bg1"/>
                  </a:solidFill>
                </a:rPr>
                <a:t>storms, air flowing out near the storm top usually experiences strong 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exchanges with </a:t>
              </a:r>
              <a:r>
                <a:rPr lang="en-US" sz="1200" b="1" dirty="0">
                  <a:solidFill>
                    <a:schemeClr val="bg1"/>
                  </a:solidFill>
                </a:rPr>
                <a:t>the e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nvironment</a:t>
              </a:r>
              <a:r>
                <a:rPr lang="en-US" sz="1200" b="1" dirty="0">
                  <a:solidFill>
                    <a:schemeClr val="bg1"/>
                  </a:solidFill>
                </a:rPr>
                <a:t>, so the energy cycle is in fact open. But numerically 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simulated axisymmetric </a:t>
              </a:r>
              <a:r>
                <a:rPr lang="en-US" sz="1200" b="1" dirty="0">
                  <a:solidFill>
                    <a:schemeClr val="bg1"/>
                  </a:solidFill>
                </a:rPr>
                <a:t>storms have closed cycles and behave very much like real 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storms, so </a:t>
              </a:r>
              <a:r>
                <a:rPr lang="en-US" sz="1200" b="1" dirty="0">
                  <a:solidFill>
                    <a:schemeClr val="bg1"/>
                  </a:solidFill>
                </a:rPr>
                <a:t>we can idealize the cycle as closed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…” (Emanuel 2003)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6200" y="3947961"/>
            <a:ext cx="4419599" cy="2910039"/>
            <a:chOff x="4069404" y="3752851"/>
            <a:chExt cx="4724400" cy="310514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404" y="3752851"/>
              <a:ext cx="4724400" cy="3105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5097294" y="4171143"/>
              <a:ext cx="3122578" cy="553257"/>
            </a:xfrm>
            <a:custGeom>
              <a:avLst/>
              <a:gdLst>
                <a:gd name="connsiteX0" fmla="*/ 3122578 w 3122578"/>
                <a:gd name="connsiteY0" fmla="*/ 58366 h 671261"/>
                <a:gd name="connsiteX1" fmla="*/ 2957208 w 3122578"/>
                <a:gd name="connsiteY1" fmla="*/ 29183 h 671261"/>
                <a:gd name="connsiteX2" fmla="*/ 2772383 w 3122578"/>
                <a:gd name="connsiteY2" fmla="*/ 19456 h 671261"/>
                <a:gd name="connsiteX3" fmla="*/ 1556425 w 3122578"/>
                <a:gd name="connsiteY3" fmla="*/ 9728 h 671261"/>
                <a:gd name="connsiteX4" fmla="*/ 1381327 w 3122578"/>
                <a:gd name="connsiteY4" fmla="*/ 0 h 671261"/>
                <a:gd name="connsiteX5" fmla="*/ 1147863 w 3122578"/>
                <a:gd name="connsiteY5" fmla="*/ 0 h 671261"/>
                <a:gd name="connsiteX6" fmla="*/ 778212 w 3122578"/>
                <a:gd name="connsiteY6" fmla="*/ 19456 h 671261"/>
                <a:gd name="connsiteX7" fmla="*/ 651753 w 3122578"/>
                <a:gd name="connsiteY7" fmla="*/ 29183 h 671261"/>
                <a:gd name="connsiteX8" fmla="*/ 408561 w 3122578"/>
                <a:gd name="connsiteY8" fmla="*/ 38911 h 671261"/>
                <a:gd name="connsiteX9" fmla="*/ 321012 w 3122578"/>
                <a:gd name="connsiteY9" fmla="*/ 48639 h 671261"/>
                <a:gd name="connsiteX10" fmla="*/ 252919 w 3122578"/>
                <a:gd name="connsiteY10" fmla="*/ 68094 h 671261"/>
                <a:gd name="connsiteX11" fmla="*/ 175097 w 3122578"/>
                <a:gd name="connsiteY11" fmla="*/ 97277 h 671261"/>
                <a:gd name="connsiteX12" fmla="*/ 126459 w 3122578"/>
                <a:gd name="connsiteY12" fmla="*/ 126460 h 671261"/>
                <a:gd name="connsiteX13" fmla="*/ 97276 w 3122578"/>
                <a:gd name="connsiteY13" fmla="*/ 165371 h 671261"/>
                <a:gd name="connsiteX14" fmla="*/ 68093 w 3122578"/>
                <a:gd name="connsiteY14" fmla="*/ 175098 h 671261"/>
                <a:gd name="connsiteX15" fmla="*/ 58366 w 3122578"/>
                <a:gd name="connsiteY15" fmla="*/ 214009 h 671261"/>
                <a:gd name="connsiteX16" fmla="*/ 38910 w 3122578"/>
                <a:gd name="connsiteY16" fmla="*/ 233464 h 671261"/>
                <a:gd name="connsiteX17" fmla="*/ 29183 w 3122578"/>
                <a:gd name="connsiteY17" fmla="*/ 272375 h 671261"/>
                <a:gd name="connsiteX18" fmla="*/ 9727 w 3122578"/>
                <a:gd name="connsiteY18" fmla="*/ 321013 h 671261"/>
                <a:gd name="connsiteX19" fmla="*/ 0 w 3122578"/>
                <a:gd name="connsiteY19" fmla="*/ 350196 h 671261"/>
                <a:gd name="connsiteX20" fmla="*/ 48638 w 3122578"/>
                <a:gd name="connsiteY20" fmla="*/ 515566 h 671261"/>
                <a:gd name="connsiteX21" fmla="*/ 107004 w 3122578"/>
                <a:gd name="connsiteY21" fmla="*/ 554477 h 671261"/>
                <a:gd name="connsiteX22" fmla="*/ 136187 w 3122578"/>
                <a:gd name="connsiteY22" fmla="*/ 573932 h 671261"/>
                <a:gd name="connsiteX23" fmla="*/ 175097 w 3122578"/>
                <a:gd name="connsiteY23" fmla="*/ 603115 h 671261"/>
                <a:gd name="connsiteX24" fmla="*/ 214008 w 3122578"/>
                <a:gd name="connsiteY24" fmla="*/ 612843 h 671261"/>
                <a:gd name="connsiteX25" fmla="*/ 243191 w 3122578"/>
                <a:gd name="connsiteY25" fmla="*/ 622571 h 671261"/>
                <a:gd name="connsiteX26" fmla="*/ 321012 w 3122578"/>
                <a:gd name="connsiteY26" fmla="*/ 651754 h 671261"/>
                <a:gd name="connsiteX27" fmla="*/ 398834 w 3122578"/>
                <a:gd name="connsiteY27" fmla="*/ 671209 h 671261"/>
                <a:gd name="connsiteX0" fmla="*/ 3122578 w 3122578"/>
                <a:gd name="connsiteY0" fmla="*/ 58366 h 694028"/>
                <a:gd name="connsiteX1" fmla="*/ 2957208 w 3122578"/>
                <a:gd name="connsiteY1" fmla="*/ 29183 h 694028"/>
                <a:gd name="connsiteX2" fmla="*/ 2772383 w 3122578"/>
                <a:gd name="connsiteY2" fmla="*/ 19456 h 694028"/>
                <a:gd name="connsiteX3" fmla="*/ 1556425 w 3122578"/>
                <a:gd name="connsiteY3" fmla="*/ 9728 h 694028"/>
                <a:gd name="connsiteX4" fmla="*/ 1381327 w 3122578"/>
                <a:gd name="connsiteY4" fmla="*/ 0 h 694028"/>
                <a:gd name="connsiteX5" fmla="*/ 1147863 w 3122578"/>
                <a:gd name="connsiteY5" fmla="*/ 0 h 694028"/>
                <a:gd name="connsiteX6" fmla="*/ 778212 w 3122578"/>
                <a:gd name="connsiteY6" fmla="*/ 19456 h 694028"/>
                <a:gd name="connsiteX7" fmla="*/ 651753 w 3122578"/>
                <a:gd name="connsiteY7" fmla="*/ 29183 h 694028"/>
                <a:gd name="connsiteX8" fmla="*/ 408561 w 3122578"/>
                <a:gd name="connsiteY8" fmla="*/ 38911 h 694028"/>
                <a:gd name="connsiteX9" fmla="*/ 321012 w 3122578"/>
                <a:gd name="connsiteY9" fmla="*/ 48639 h 694028"/>
                <a:gd name="connsiteX10" fmla="*/ 252919 w 3122578"/>
                <a:gd name="connsiteY10" fmla="*/ 68094 h 694028"/>
                <a:gd name="connsiteX11" fmla="*/ 175097 w 3122578"/>
                <a:gd name="connsiteY11" fmla="*/ 97277 h 694028"/>
                <a:gd name="connsiteX12" fmla="*/ 126459 w 3122578"/>
                <a:gd name="connsiteY12" fmla="*/ 126460 h 694028"/>
                <a:gd name="connsiteX13" fmla="*/ 97276 w 3122578"/>
                <a:gd name="connsiteY13" fmla="*/ 165371 h 694028"/>
                <a:gd name="connsiteX14" fmla="*/ 68093 w 3122578"/>
                <a:gd name="connsiteY14" fmla="*/ 175098 h 694028"/>
                <a:gd name="connsiteX15" fmla="*/ 58366 w 3122578"/>
                <a:gd name="connsiteY15" fmla="*/ 214009 h 694028"/>
                <a:gd name="connsiteX16" fmla="*/ 38910 w 3122578"/>
                <a:gd name="connsiteY16" fmla="*/ 233464 h 694028"/>
                <a:gd name="connsiteX17" fmla="*/ 29183 w 3122578"/>
                <a:gd name="connsiteY17" fmla="*/ 272375 h 694028"/>
                <a:gd name="connsiteX18" fmla="*/ 9727 w 3122578"/>
                <a:gd name="connsiteY18" fmla="*/ 321013 h 694028"/>
                <a:gd name="connsiteX19" fmla="*/ 0 w 3122578"/>
                <a:gd name="connsiteY19" fmla="*/ 350196 h 694028"/>
                <a:gd name="connsiteX20" fmla="*/ 48638 w 3122578"/>
                <a:gd name="connsiteY20" fmla="*/ 515566 h 694028"/>
                <a:gd name="connsiteX21" fmla="*/ 107004 w 3122578"/>
                <a:gd name="connsiteY21" fmla="*/ 554477 h 694028"/>
                <a:gd name="connsiteX22" fmla="*/ 136187 w 3122578"/>
                <a:gd name="connsiteY22" fmla="*/ 573932 h 694028"/>
                <a:gd name="connsiteX23" fmla="*/ 175097 w 3122578"/>
                <a:gd name="connsiteY23" fmla="*/ 603115 h 694028"/>
                <a:gd name="connsiteX24" fmla="*/ 214008 w 3122578"/>
                <a:gd name="connsiteY24" fmla="*/ 612843 h 694028"/>
                <a:gd name="connsiteX25" fmla="*/ 243191 w 3122578"/>
                <a:gd name="connsiteY25" fmla="*/ 622571 h 694028"/>
                <a:gd name="connsiteX26" fmla="*/ 321012 w 3122578"/>
                <a:gd name="connsiteY26" fmla="*/ 651754 h 694028"/>
                <a:gd name="connsiteX27" fmla="*/ 1478605 w 3122578"/>
                <a:gd name="connsiteY27" fmla="*/ 694028 h 69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22578" h="694028">
                  <a:moveTo>
                    <a:pt x="3122578" y="58366"/>
                  </a:moveTo>
                  <a:cubicBezTo>
                    <a:pt x="3041052" y="25756"/>
                    <a:pt x="3083816" y="37351"/>
                    <a:pt x="2957208" y="29183"/>
                  </a:cubicBezTo>
                  <a:cubicBezTo>
                    <a:pt x="2895642" y="25211"/>
                    <a:pt x="2834071" y="20313"/>
                    <a:pt x="2772383" y="19456"/>
                  </a:cubicBezTo>
                  <a:lnTo>
                    <a:pt x="1556425" y="9728"/>
                  </a:lnTo>
                  <a:cubicBezTo>
                    <a:pt x="1498059" y="6485"/>
                    <a:pt x="1439783" y="0"/>
                    <a:pt x="1381327" y="0"/>
                  </a:cubicBezTo>
                  <a:cubicBezTo>
                    <a:pt x="1092141" y="0"/>
                    <a:pt x="1376703" y="22885"/>
                    <a:pt x="1147863" y="0"/>
                  </a:cubicBezTo>
                  <a:cubicBezTo>
                    <a:pt x="932292" y="21558"/>
                    <a:pt x="1160925" y="787"/>
                    <a:pt x="778212" y="19456"/>
                  </a:cubicBezTo>
                  <a:cubicBezTo>
                    <a:pt x="735985" y="21516"/>
                    <a:pt x="693972" y="26961"/>
                    <a:pt x="651753" y="29183"/>
                  </a:cubicBezTo>
                  <a:cubicBezTo>
                    <a:pt x="570736" y="33447"/>
                    <a:pt x="489625" y="35668"/>
                    <a:pt x="408561" y="38911"/>
                  </a:cubicBezTo>
                  <a:cubicBezTo>
                    <a:pt x="379378" y="42154"/>
                    <a:pt x="349872" y="43228"/>
                    <a:pt x="321012" y="48639"/>
                  </a:cubicBezTo>
                  <a:cubicBezTo>
                    <a:pt x="297810" y="52989"/>
                    <a:pt x="275529" y="61311"/>
                    <a:pt x="252919" y="68094"/>
                  </a:cubicBezTo>
                  <a:cubicBezTo>
                    <a:pt x="231875" y="74407"/>
                    <a:pt x="191185" y="89233"/>
                    <a:pt x="175097" y="97277"/>
                  </a:cubicBezTo>
                  <a:cubicBezTo>
                    <a:pt x="158186" y="105732"/>
                    <a:pt x="142672" y="116732"/>
                    <a:pt x="126459" y="126460"/>
                  </a:cubicBezTo>
                  <a:cubicBezTo>
                    <a:pt x="116731" y="139430"/>
                    <a:pt x="109731" y="154992"/>
                    <a:pt x="97276" y="165371"/>
                  </a:cubicBezTo>
                  <a:cubicBezTo>
                    <a:pt x="89399" y="171935"/>
                    <a:pt x="74498" y="167091"/>
                    <a:pt x="68093" y="175098"/>
                  </a:cubicBezTo>
                  <a:cubicBezTo>
                    <a:pt x="59741" y="185538"/>
                    <a:pt x="64345" y="202051"/>
                    <a:pt x="58366" y="214009"/>
                  </a:cubicBezTo>
                  <a:cubicBezTo>
                    <a:pt x="54264" y="222212"/>
                    <a:pt x="45395" y="226979"/>
                    <a:pt x="38910" y="233464"/>
                  </a:cubicBezTo>
                  <a:cubicBezTo>
                    <a:pt x="35668" y="246434"/>
                    <a:pt x="33411" y="259692"/>
                    <a:pt x="29183" y="272375"/>
                  </a:cubicBezTo>
                  <a:cubicBezTo>
                    <a:pt x="23661" y="288941"/>
                    <a:pt x="15858" y="304663"/>
                    <a:pt x="9727" y="321013"/>
                  </a:cubicBezTo>
                  <a:cubicBezTo>
                    <a:pt x="6127" y="330614"/>
                    <a:pt x="3242" y="340468"/>
                    <a:pt x="0" y="350196"/>
                  </a:cubicBezTo>
                  <a:cubicBezTo>
                    <a:pt x="7118" y="378666"/>
                    <a:pt x="25738" y="475489"/>
                    <a:pt x="48638" y="515566"/>
                  </a:cubicBezTo>
                  <a:cubicBezTo>
                    <a:pt x="61248" y="537634"/>
                    <a:pt x="86925" y="543003"/>
                    <a:pt x="107004" y="554477"/>
                  </a:cubicBezTo>
                  <a:cubicBezTo>
                    <a:pt x="117155" y="560277"/>
                    <a:pt x="126674" y="567137"/>
                    <a:pt x="136187" y="573932"/>
                  </a:cubicBezTo>
                  <a:cubicBezTo>
                    <a:pt x="149380" y="583355"/>
                    <a:pt x="160596" y="595864"/>
                    <a:pt x="175097" y="603115"/>
                  </a:cubicBezTo>
                  <a:cubicBezTo>
                    <a:pt x="187055" y="609094"/>
                    <a:pt x="201153" y="609170"/>
                    <a:pt x="214008" y="612843"/>
                  </a:cubicBezTo>
                  <a:cubicBezTo>
                    <a:pt x="223867" y="615660"/>
                    <a:pt x="233766" y="618532"/>
                    <a:pt x="243191" y="622571"/>
                  </a:cubicBezTo>
                  <a:cubicBezTo>
                    <a:pt x="344660" y="666057"/>
                    <a:pt x="221384" y="621865"/>
                    <a:pt x="321012" y="651754"/>
                  </a:cubicBezTo>
                  <a:cubicBezTo>
                    <a:pt x="392698" y="673260"/>
                    <a:pt x="1436375" y="694028"/>
                    <a:pt x="1478605" y="694028"/>
                  </a:cubicBezTo>
                </a:path>
              </a:pathLst>
            </a:custGeom>
            <a:noFill/>
            <a:ln w="50800"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5194571" y="4876801"/>
              <a:ext cx="3064213" cy="1386928"/>
            </a:xfrm>
            <a:custGeom>
              <a:avLst/>
              <a:gdLst>
                <a:gd name="connsiteX0" fmla="*/ 2996119 w 2996119"/>
                <a:gd name="connsiteY0" fmla="*/ 1352163 h 1421395"/>
                <a:gd name="connsiteX1" fmla="*/ 2772383 w 2996119"/>
                <a:gd name="connsiteY1" fmla="*/ 1381346 h 1421395"/>
                <a:gd name="connsiteX2" fmla="*/ 2451370 w 2996119"/>
                <a:gd name="connsiteY2" fmla="*/ 1391073 h 1421395"/>
                <a:gd name="connsiteX3" fmla="*/ 2276273 w 2996119"/>
                <a:gd name="connsiteY3" fmla="*/ 1381346 h 1421395"/>
                <a:gd name="connsiteX4" fmla="*/ 2217907 w 2996119"/>
                <a:gd name="connsiteY4" fmla="*/ 1391073 h 1421395"/>
                <a:gd name="connsiteX5" fmla="*/ 1750979 w 2996119"/>
                <a:gd name="connsiteY5" fmla="*/ 1400801 h 1421395"/>
                <a:gd name="connsiteX6" fmla="*/ 1128409 w 2996119"/>
                <a:gd name="connsiteY6" fmla="*/ 1410529 h 1421395"/>
                <a:gd name="connsiteX7" fmla="*/ 768485 w 2996119"/>
                <a:gd name="connsiteY7" fmla="*/ 1410529 h 1421395"/>
                <a:gd name="connsiteX8" fmla="*/ 651753 w 2996119"/>
                <a:gd name="connsiteY8" fmla="*/ 1391073 h 1421395"/>
                <a:gd name="connsiteX9" fmla="*/ 505839 w 2996119"/>
                <a:gd name="connsiteY9" fmla="*/ 1381346 h 1421395"/>
                <a:gd name="connsiteX10" fmla="*/ 398834 w 2996119"/>
                <a:gd name="connsiteY10" fmla="*/ 1352163 h 1421395"/>
                <a:gd name="connsiteX11" fmla="*/ 340468 w 2996119"/>
                <a:gd name="connsiteY11" fmla="*/ 1342435 h 1421395"/>
                <a:gd name="connsiteX12" fmla="*/ 223736 w 2996119"/>
                <a:gd name="connsiteY12" fmla="*/ 1235431 h 1421395"/>
                <a:gd name="connsiteX13" fmla="*/ 136187 w 2996119"/>
                <a:gd name="connsiteY13" fmla="*/ 1128426 h 1421395"/>
                <a:gd name="connsiteX14" fmla="*/ 68094 w 2996119"/>
                <a:gd name="connsiteY14" fmla="*/ 1011694 h 1421395"/>
                <a:gd name="connsiteX15" fmla="*/ 48639 w 2996119"/>
                <a:gd name="connsiteY15" fmla="*/ 982511 h 1421395"/>
                <a:gd name="connsiteX16" fmla="*/ 29183 w 2996119"/>
                <a:gd name="connsiteY16" fmla="*/ 914418 h 1421395"/>
                <a:gd name="connsiteX17" fmla="*/ 19456 w 2996119"/>
                <a:gd name="connsiteY17" fmla="*/ 826869 h 1421395"/>
                <a:gd name="connsiteX18" fmla="*/ 0 w 2996119"/>
                <a:gd name="connsiteY18" fmla="*/ 729592 h 1421395"/>
                <a:gd name="connsiteX19" fmla="*/ 19456 w 2996119"/>
                <a:gd name="connsiteY19" fmla="*/ 622588 h 1421395"/>
                <a:gd name="connsiteX20" fmla="*/ 38911 w 2996119"/>
                <a:gd name="connsiteY20" fmla="*/ 466946 h 1421395"/>
                <a:gd name="connsiteX21" fmla="*/ 68094 w 2996119"/>
                <a:gd name="connsiteY21" fmla="*/ 389124 h 1421395"/>
                <a:gd name="connsiteX22" fmla="*/ 87549 w 2996119"/>
                <a:gd name="connsiteY22" fmla="*/ 359941 h 1421395"/>
                <a:gd name="connsiteX23" fmla="*/ 107004 w 2996119"/>
                <a:gd name="connsiteY23" fmla="*/ 311303 h 1421395"/>
                <a:gd name="connsiteX24" fmla="*/ 184826 w 2996119"/>
                <a:gd name="connsiteY24" fmla="*/ 252937 h 1421395"/>
                <a:gd name="connsiteX25" fmla="*/ 214009 w 2996119"/>
                <a:gd name="connsiteY25" fmla="*/ 233482 h 1421395"/>
                <a:gd name="connsiteX26" fmla="*/ 272375 w 2996119"/>
                <a:gd name="connsiteY26" fmla="*/ 204299 h 1421395"/>
                <a:gd name="connsiteX27" fmla="*/ 301558 w 2996119"/>
                <a:gd name="connsiteY27" fmla="*/ 194571 h 1421395"/>
                <a:gd name="connsiteX28" fmla="*/ 369651 w 2996119"/>
                <a:gd name="connsiteY28" fmla="*/ 175116 h 1421395"/>
                <a:gd name="connsiteX29" fmla="*/ 398834 w 2996119"/>
                <a:gd name="connsiteY29" fmla="*/ 165388 h 1421395"/>
                <a:gd name="connsiteX30" fmla="*/ 544749 w 2996119"/>
                <a:gd name="connsiteY30" fmla="*/ 126477 h 1421395"/>
                <a:gd name="connsiteX31" fmla="*/ 603115 w 2996119"/>
                <a:gd name="connsiteY31" fmla="*/ 107022 h 1421395"/>
                <a:gd name="connsiteX32" fmla="*/ 680936 w 2996119"/>
                <a:gd name="connsiteY32" fmla="*/ 68111 h 1421395"/>
                <a:gd name="connsiteX33" fmla="*/ 749030 w 2996119"/>
                <a:gd name="connsiteY33" fmla="*/ 58384 h 1421395"/>
                <a:gd name="connsiteX34" fmla="*/ 778213 w 2996119"/>
                <a:gd name="connsiteY34" fmla="*/ 48656 h 1421395"/>
                <a:gd name="connsiteX35" fmla="*/ 817124 w 2996119"/>
                <a:gd name="connsiteY35" fmla="*/ 29201 h 1421395"/>
                <a:gd name="connsiteX36" fmla="*/ 933856 w 2996119"/>
                <a:gd name="connsiteY36" fmla="*/ 19473 h 1421395"/>
                <a:gd name="connsiteX37" fmla="*/ 1021404 w 2996119"/>
                <a:gd name="connsiteY37" fmla="*/ 18 h 1421395"/>
                <a:gd name="connsiteX38" fmla="*/ 1050587 w 2996119"/>
                <a:gd name="connsiteY38" fmla="*/ 9746 h 1421395"/>
                <a:gd name="connsiteX39" fmla="*/ 1819073 w 2996119"/>
                <a:gd name="connsiteY39" fmla="*/ 18 h 1421395"/>
                <a:gd name="connsiteX0" fmla="*/ 3561424 w 3561424"/>
                <a:gd name="connsiteY0" fmla="*/ 1394981 h 1421395"/>
                <a:gd name="connsiteX1" fmla="*/ 2772383 w 3561424"/>
                <a:gd name="connsiteY1" fmla="*/ 1381346 h 1421395"/>
                <a:gd name="connsiteX2" fmla="*/ 2451370 w 3561424"/>
                <a:gd name="connsiteY2" fmla="*/ 1391073 h 1421395"/>
                <a:gd name="connsiteX3" fmla="*/ 2276273 w 3561424"/>
                <a:gd name="connsiteY3" fmla="*/ 1381346 h 1421395"/>
                <a:gd name="connsiteX4" fmla="*/ 2217907 w 3561424"/>
                <a:gd name="connsiteY4" fmla="*/ 1391073 h 1421395"/>
                <a:gd name="connsiteX5" fmla="*/ 1750979 w 3561424"/>
                <a:gd name="connsiteY5" fmla="*/ 1400801 h 1421395"/>
                <a:gd name="connsiteX6" fmla="*/ 1128409 w 3561424"/>
                <a:gd name="connsiteY6" fmla="*/ 1410529 h 1421395"/>
                <a:gd name="connsiteX7" fmla="*/ 768485 w 3561424"/>
                <a:gd name="connsiteY7" fmla="*/ 1410529 h 1421395"/>
                <a:gd name="connsiteX8" fmla="*/ 651753 w 3561424"/>
                <a:gd name="connsiteY8" fmla="*/ 1391073 h 1421395"/>
                <a:gd name="connsiteX9" fmla="*/ 505839 w 3561424"/>
                <a:gd name="connsiteY9" fmla="*/ 1381346 h 1421395"/>
                <a:gd name="connsiteX10" fmla="*/ 398834 w 3561424"/>
                <a:gd name="connsiteY10" fmla="*/ 1352163 h 1421395"/>
                <a:gd name="connsiteX11" fmla="*/ 340468 w 3561424"/>
                <a:gd name="connsiteY11" fmla="*/ 1342435 h 1421395"/>
                <a:gd name="connsiteX12" fmla="*/ 223736 w 3561424"/>
                <a:gd name="connsiteY12" fmla="*/ 1235431 h 1421395"/>
                <a:gd name="connsiteX13" fmla="*/ 136187 w 3561424"/>
                <a:gd name="connsiteY13" fmla="*/ 1128426 h 1421395"/>
                <a:gd name="connsiteX14" fmla="*/ 68094 w 3561424"/>
                <a:gd name="connsiteY14" fmla="*/ 1011694 h 1421395"/>
                <a:gd name="connsiteX15" fmla="*/ 48639 w 3561424"/>
                <a:gd name="connsiteY15" fmla="*/ 982511 h 1421395"/>
                <a:gd name="connsiteX16" fmla="*/ 29183 w 3561424"/>
                <a:gd name="connsiteY16" fmla="*/ 914418 h 1421395"/>
                <a:gd name="connsiteX17" fmla="*/ 19456 w 3561424"/>
                <a:gd name="connsiteY17" fmla="*/ 826869 h 1421395"/>
                <a:gd name="connsiteX18" fmla="*/ 0 w 3561424"/>
                <a:gd name="connsiteY18" fmla="*/ 729592 h 1421395"/>
                <a:gd name="connsiteX19" fmla="*/ 19456 w 3561424"/>
                <a:gd name="connsiteY19" fmla="*/ 622588 h 1421395"/>
                <a:gd name="connsiteX20" fmla="*/ 38911 w 3561424"/>
                <a:gd name="connsiteY20" fmla="*/ 466946 h 1421395"/>
                <a:gd name="connsiteX21" fmla="*/ 68094 w 3561424"/>
                <a:gd name="connsiteY21" fmla="*/ 389124 h 1421395"/>
                <a:gd name="connsiteX22" fmla="*/ 87549 w 3561424"/>
                <a:gd name="connsiteY22" fmla="*/ 359941 h 1421395"/>
                <a:gd name="connsiteX23" fmla="*/ 107004 w 3561424"/>
                <a:gd name="connsiteY23" fmla="*/ 311303 h 1421395"/>
                <a:gd name="connsiteX24" fmla="*/ 184826 w 3561424"/>
                <a:gd name="connsiteY24" fmla="*/ 252937 h 1421395"/>
                <a:gd name="connsiteX25" fmla="*/ 214009 w 3561424"/>
                <a:gd name="connsiteY25" fmla="*/ 233482 h 1421395"/>
                <a:gd name="connsiteX26" fmla="*/ 272375 w 3561424"/>
                <a:gd name="connsiteY26" fmla="*/ 204299 h 1421395"/>
                <a:gd name="connsiteX27" fmla="*/ 301558 w 3561424"/>
                <a:gd name="connsiteY27" fmla="*/ 194571 h 1421395"/>
                <a:gd name="connsiteX28" fmla="*/ 369651 w 3561424"/>
                <a:gd name="connsiteY28" fmla="*/ 175116 h 1421395"/>
                <a:gd name="connsiteX29" fmla="*/ 398834 w 3561424"/>
                <a:gd name="connsiteY29" fmla="*/ 165388 h 1421395"/>
                <a:gd name="connsiteX30" fmla="*/ 544749 w 3561424"/>
                <a:gd name="connsiteY30" fmla="*/ 126477 h 1421395"/>
                <a:gd name="connsiteX31" fmla="*/ 603115 w 3561424"/>
                <a:gd name="connsiteY31" fmla="*/ 107022 h 1421395"/>
                <a:gd name="connsiteX32" fmla="*/ 680936 w 3561424"/>
                <a:gd name="connsiteY32" fmla="*/ 68111 h 1421395"/>
                <a:gd name="connsiteX33" fmla="*/ 749030 w 3561424"/>
                <a:gd name="connsiteY33" fmla="*/ 58384 h 1421395"/>
                <a:gd name="connsiteX34" fmla="*/ 778213 w 3561424"/>
                <a:gd name="connsiteY34" fmla="*/ 48656 h 1421395"/>
                <a:gd name="connsiteX35" fmla="*/ 817124 w 3561424"/>
                <a:gd name="connsiteY35" fmla="*/ 29201 h 1421395"/>
                <a:gd name="connsiteX36" fmla="*/ 933856 w 3561424"/>
                <a:gd name="connsiteY36" fmla="*/ 19473 h 1421395"/>
                <a:gd name="connsiteX37" fmla="*/ 1021404 w 3561424"/>
                <a:gd name="connsiteY37" fmla="*/ 18 h 1421395"/>
                <a:gd name="connsiteX38" fmla="*/ 1050587 w 3561424"/>
                <a:gd name="connsiteY38" fmla="*/ 9746 h 1421395"/>
                <a:gd name="connsiteX39" fmla="*/ 1819073 w 3561424"/>
                <a:gd name="connsiteY39" fmla="*/ 18 h 142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61424" h="1421395">
                  <a:moveTo>
                    <a:pt x="3561424" y="1394981"/>
                  </a:moveTo>
                  <a:cubicBezTo>
                    <a:pt x="3475176" y="1412229"/>
                    <a:pt x="2957392" y="1381997"/>
                    <a:pt x="2772383" y="1381346"/>
                  </a:cubicBezTo>
                  <a:cubicBezTo>
                    <a:pt x="2587374" y="1380695"/>
                    <a:pt x="2558374" y="1387831"/>
                    <a:pt x="2451370" y="1391073"/>
                  </a:cubicBezTo>
                  <a:cubicBezTo>
                    <a:pt x="2393004" y="1387831"/>
                    <a:pt x="2334729" y="1381346"/>
                    <a:pt x="2276273" y="1381346"/>
                  </a:cubicBezTo>
                  <a:cubicBezTo>
                    <a:pt x="2256549" y="1381346"/>
                    <a:pt x="2237617" y="1390343"/>
                    <a:pt x="2217907" y="1391073"/>
                  </a:cubicBezTo>
                  <a:cubicBezTo>
                    <a:pt x="2062337" y="1396835"/>
                    <a:pt x="1906631" y="1398021"/>
                    <a:pt x="1750979" y="1400801"/>
                  </a:cubicBezTo>
                  <a:lnTo>
                    <a:pt x="1128409" y="1410529"/>
                  </a:lnTo>
                  <a:cubicBezTo>
                    <a:pt x="961879" y="1422423"/>
                    <a:pt x="965327" y="1427401"/>
                    <a:pt x="768485" y="1410529"/>
                  </a:cubicBezTo>
                  <a:cubicBezTo>
                    <a:pt x="729182" y="1407160"/>
                    <a:pt x="690959" y="1395429"/>
                    <a:pt x="651753" y="1391073"/>
                  </a:cubicBezTo>
                  <a:cubicBezTo>
                    <a:pt x="603305" y="1385690"/>
                    <a:pt x="554477" y="1384588"/>
                    <a:pt x="505839" y="1381346"/>
                  </a:cubicBezTo>
                  <a:cubicBezTo>
                    <a:pt x="468115" y="1368771"/>
                    <a:pt x="442727" y="1359479"/>
                    <a:pt x="398834" y="1352163"/>
                  </a:cubicBezTo>
                  <a:lnTo>
                    <a:pt x="340468" y="1342435"/>
                  </a:lnTo>
                  <a:cubicBezTo>
                    <a:pt x="293231" y="1310944"/>
                    <a:pt x="262063" y="1292922"/>
                    <a:pt x="223736" y="1235431"/>
                  </a:cubicBezTo>
                  <a:cubicBezTo>
                    <a:pt x="158885" y="1138154"/>
                    <a:pt x="194553" y="1167338"/>
                    <a:pt x="136187" y="1128426"/>
                  </a:cubicBezTo>
                  <a:cubicBezTo>
                    <a:pt x="113489" y="1089515"/>
                    <a:pt x="91270" y="1050322"/>
                    <a:pt x="68094" y="1011694"/>
                  </a:cubicBezTo>
                  <a:cubicBezTo>
                    <a:pt x="62079" y="1001669"/>
                    <a:pt x="52981" y="993366"/>
                    <a:pt x="48639" y="982511"/>
                  </a:cubicBezTo>
                  <a:cubicBezTo>
                    <a:pt x="39872" y="960593"/>
                    <a:pt x="35668" y="937116"/>
                    <a:pt x="29183" y="914418"/>
                  </a:cubicBezTo>
                  <a:cubicBezTo>
                    <a:pt x="25941" y="885235"/>
                    <a:pt x="24035" y="855872"/>
                    <a:pt x="19456" y="826869"/>
                  </a:cubicBezTo>
                  <a:cubicBezTo>
                    <a:pt x="14299" y="794206"/>
                    <a:pt x="0" y="762660"/>
                    <a:pt x="0" y="729592"/>
                  </a:cubicBezTo>
                  <a:cubicBezTo>
                    <a:pt x="0" y="693339"/>
                    <a:pt x="14143" y="658449"/>
                    <a:pt x="19456" y="622588"/>
                  </a:cubicBezTo>
                  <a:cubicBezTo>
                    <a:pt x="27118" y="570868"/>
                    <a:pt x="30757" y="518591"/>
                    <a:pt x="38911" y="466946"/>
                  </a:cubicBezTo>
                  <a:cubicBezTo>
                    <a:pt x="40853" y="454644"/>
                    <a:pt x="67493" y="390326"/>
                    <a:pt x="68094" y="389124"/>
                  </a:cubicBezTo>
                  <a:cubicBezTo>
                    <a:pt x="73322" y="378667"/>
                    <a:pt x="82321" y="370398"/>
                    <a:pt x="87549" y="359941"/>
                  </a:cubicBezTo>
                  <a:cubicBezTo>
                    <a:pt x="95358" y="344323"/>
                    <a:pt x="96990" y="325608"/>
                    <a:pt x="107004" y="311303"/>
                  </a:cubicBezTo>
                  <a:cubicBezTo>
                    <a:pt x="157539" y="239111"/>
                    <a:pt x="136286" y="277207"/>
                    <a:pt x="184826" y="252937"/>
                  </a:cubicBezTo>
                  <a:cubicBezTo>
                    <a:pt x="195283" y="247709"/>
                    <a:pt x="203789" y="239160"/>
                    <a:pt x="214009" y="233482"/>
                  </a:cubicBezTo>
                  <a:cubicBezTo>
                    <a:pt x="233023" y="222918"/>
                    <a:pt x="252498" y="213133"/>
                    <a:pt x="272375" y="204299"/>
                  </a:cubicBezTo>
                  <a:cubicBezTo>
                    <a:pt x="281745" y="200134"/>
                    <a:pt x="291737" y="197517"/>
                    <a:pt x="301558" y="194571"/>
                  </a:cubicBezTo>
                  <a:cubicBezTo>
                    <a:pt x="324168" y="187788"/>
                    <a:pt x="347041" y="181899"/>
                    <a:pt x="369651" y="175116"/>
                  </a:cubicBezTo>
                  <a:cubicBezTo>
                    <a:pt x="379472" y="172170"/>
                    <a:pt x="388954" y="168132"/>
                    <a:pt x="398834" y="165388"/>
                  </a:cubicBezTo>
                  <a:cubicBezTo>
                    <a:pt x="447336" y="151915"/>
                    <a:pt x="496348" y="140306"/>
                    <a:pt x="544749" y="126477"/>
                  </a:cubicBezTo>
                  <a:cubicBezTo>
                    <a:pt x="564468" y="120843"/>
                    <a:pt x="584772" y="116193"/>
                    <a:pt x="603115" y="107022"/>
                  </a:cubicBezTo>
                  <a:cubicBezTo>
                    <a:pt x="629055" y="94052"/>
                    <a:pt x="652225" y="72212"/>
                    <a:pt x="680936" y="68111"/>
                  </a:cubicBezTo>
                  <a:lnTo>
                    <a:pt x="749030" y="58384"/>
                  </a:lnTo>
                  <a:cubicBezTo>
                    <a:pt x="758758" y="55141"/>
                    <a:pt x="768788" y="52695"/>
                    <a:pt x="778213" y="48656"/>
                  </a:cubicBezTo>
                  <a:cubicBezTo>
                    <a:pt x="791542" y="42944"/>
                    <a:pt x="802871" y="31873"/>
                    <a:pt x="817124" y="29201"/>
                  </a:cubicBezTo>
                  <a:cubicBezTo>
                    <a:pt x="855501" y="22005"/>
                    <a:pt x="894945" y="22716"/>
                    <a:pt x="933856" y="19473"/>
                  </a:cubicBezTo>
                  <a:cubicBezTo>
                    <a:pt x="963948" y="9443"/>
                    <a:pt x="987168" y="18"/>
                    <a:pt x="1021404" y="18"/>
                  </a:cubicBezTo>
                  <a:cubicBezTo>
                    <a:pt x="1031658" y="18"/>
                    <a:pt x="1040859" y="6503"/>
                    <a:pt x="1050587" y="9746"/>
                  </a:cubicBezTo>
                  <a:cubicBezTo>
                    <a:pt x="1708818" y="-871"/>
                    <a:pt x="1452638" y="18"/>
                    <a:pt x="1819073" y="18"/>
                  </a:cubicBezTo>
                </a:path>
              </a:pathLst>
            </a:custGeom>
            <a:noFill/>
            <a:ln w="50800"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2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0" y="65518"/>
            <a:ext cx="8229600" cy="77268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Implications</a:t>
            </a:r>
            <a:endParaRPr lang="en-US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4724400" y="2870537"/>
            <a:ext cx="4191000" cy="3835063"/>
            <a:chOff x="4724400" y="2870537"/>
            <a:chExt cx="4191000" cy="3835063"/>
          </a:xfrm>
        </p:grpSpPr>
        <p:pic>
          <p:nvPicPr>
            <p:cNvPr id="17" name="Picture 2" descr="http://www.physicalgeography.net/fundamentals/images/tropical_cyclone_map_lrg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499" y="4038600"/>
              <a:ext cx="4038600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724400" y="2870537"/>
              <a:ext cx="41910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Distribution </a:t>
              </a:r>
              <a:r>
                <a:rPr lang="en-US" sz="2000" dirty="0"/>
                <a:t>of intense TCs should take into account the lower stratosphere beyond the outflow temperature;</a:t>
              </a:r>
            </a:p>
          </p:txBody>
        </p:sp>
      </p:grp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21A7E98-1CE2-459A-82F4-EEF68A84D33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9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77268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762000" y="1447800"/>
            <a:ext cx="7848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Need more observational studies to better understand DWC and related UIL </a:t>
            </a:r>
            <a:r>
              <a:rPr lang="en-US" sz="2000" dirty="0"/>
              <a:t>in intense </a:t>
            </a:r>
            <a:r>
              <a:rPr lang="en-US" sz="2000" dirty="0" smtClean="0"/>
              <a:t>TCs. The </a:t>
            </a:r>
            <a:r>
              <a:rPr lang="en-US" sz="2000" dirty="0"/>
              <a:t>least area in TC observational </a:t>
            </a:r>
            <a:r>
              <a:rPr lang="en-US" sz="2000" dirty="0" smtClean="0"/>
              <a:t>study; </a:t>
            </a:r>
            <a:endParaRPr lang="en-US" sz="2000" dirty="0"/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DWC structure at high intensity is beyond the traditional MPI framework </a:t>
            </a:r>
            <a:r>
              <a:rPr lang="en-US" sz="2000" dirty="0" smtClean="0">
                <a:sym typeface="Symbol"/>
              </a:rPr>
              <a:t> need to further understand the conditions for the DWC formation and related MPI framework</a:t>
            </a:r>
            <a:r>
              <a:rPr lang="en-US" sz="20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Need to take into account the lower </a:t>
            </a:r>
            <a:r>
              <a:rPr lang="en-US" sz="2000" dirty="0"/>
              <a:t>stratosphere </a:t>
            </a:r>
            <a:r>
              <a:rPr lang="en-US" sz="2000" dirty="0" smtClean="0"/>
              <a:t>in future studies of distribution </a:t>
            </a:r>
            <a:r>
              <a:rPr lang="en-US" sz="2000" dirty="0"/>
              <a:t>of </a:t>
            </a:r>
            <a:r>
              <a:rPr lang="en-US" sz="2000" dirty="0" smtClean="0"/>
              <a:t>extreme </a:t>
            </a:r>
            <a:r>
              <a:rPr lang="en-US" sz="2000" dirty="0"/>
              <a:t>TCs </a:t>
            </a:r>
            <a:r>
              <a:rPr lang="en-US" sz="2000" dirty="0" smtClean="0"/>
              <a:t> in response to large-scale changes;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HWRF </a:t>
            </a:r>
            <a:r>
              <a:rPr lang="en-US" sz="2000" dirty="0"/>
              <a:t>captures persistently DWC structure for intense TCs </a:t>
            </a:r>
            <a:r>
              <a:rPr lang="en-US" sz="2000" dirty="0">
                <a:sym typeface="Symbol"/>
              </a:rPr>
              <a:t> n</a:t>
            </a:r>
            <a:r>
              <a:rPr lang="en-US" sz="2000" dirty="0"/>
              <a:t>eed to have </a:t>
            </a:r>
            <a:r>
              <a:rPr lang="en-US" sz="2000" dirty="0" smtClean="0"/>
              <a:t>higher resolution </a:t>
            </a:r>
            <a:r>
              <a:rPr lang="en-US" sz="2000" dirty="0"/>
              <a:t>near the tropopause in numerical </a:t>
            </a:r>
            <a:r>
              <a:rPr lang="en-US" sz="2000" dirty="0" smtClean="0"/>
              <a:t>models for extreme TCs;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2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4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8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9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73100" y="76200"/>
            <a:ext cx="8394700" cy="685800"/>
            <a:chOff x="673608" y="76200"/>
            <a:chExt cx="8394192" cy="685800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62000" y="76200"/>
              <a:ext cx="8229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en-US" sz="3200" dirty="0" smtClean="0">
                  <a:solidFill>
                    <a:srgbClr val="0070C0"/>
                  </a:solidFill>
                </a:rPr>
                <a:t>TC intensity predictability</a:t>
              </a:r>
              <a:endParaRPr lang="en-US" altLang="en-US" sz="3200" dirty="0">
                <a:solidFill>
                  <a:srgbClr val="0070C0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673608" y="762000"/>
              <a:ext cx="8394192" cy="0"/>
            </a:xfrm>
            <a:prstGeom prst="line">
              <a:avLst/>
            </a:prstGeom>
            <a:ln w="254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495800" y="914400"/>
            <a:ext cx="4648200" cy="2531746"/>
            <a:chOff x="228600" y="1447800"/>
            <a:chExt cx="8382000" cy="5157673"/>
          </a:xfrm>
        </p:grpSpPr>
        <p:pic>
          <p:nvPicPr>
            <p:cNvPr id="6146" name="Picture 2" descr="http://journals.ametsoc.org/na101/home/literatum/publisher/ams/journals/content/atsc/2011/15200469-68.6/2010jas3644.1/production/images/medium/2010jas3644.1-f3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447800"/>
              <a:ext cx="8382000" cy="515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663846" y="4513654"/>
              <a:ext cx="4688840" cy="15048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050" dirty="0" smtClean="0"/>
                <a:t>Maximum wind speed (m s</a:t>
              </a:r>
              <a:r>
                <a:rPr lang="en-US" sz="1050" baseline="30000" dirty="0" smtClean="0"/>
                <a:t>−1</a:t>
              </a:r>
              <a:r>
                <a:rPr lang="en-US" sz="1050" dirty="0" smtClean="0"/>
                <a:t>) (blue) and E-PI estimate (green) for the control simulation, using </a:t>
              </a:r>
              <a:r>
                <a:rPr lang="en-US" sz="1050" dirty="0" err="1" smtClean="0"/>
                <a:t>axisymemtric</a:t>
              </a:r>
              <a:r>
                <a:rPr lang="en-US" sz="1050" dirty="0" smtClean="0"/>
                <a:t> model. The legend shows the time-mean values. Hakim (2011)</a:t>
              </a:r>
            </a:p>
          </p:txBody>
        </p:sp>
      </p:grpSp>
      <p:pic>
        <p:nvPicPr>
          <p:cNvPr id="12" name="Picture 11" descr="C:\Users\Chanh\AppData\Local\Temp\test1.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" y="3429000"/>
            <a:ext cx="484695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000" y="6304002"/>
            <a:ext cx="381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1000-day animation of flow orbits in the phase space using the 2D axisymmetric model to shows the MPI chaotic </a:t>
            </a:r>
            <a:r>
              <a:rPr lang="en-US" sz="1000" dirty="0"/>
              <a:t>attractor </a:t>
            </a:r>
            <a:r>
              <a:rPr lang="en-US" sz="1000" dirty="0" smtClean="0"/>
              <a:t>(</a:t>
            </a:r>
            <a:r>
              <a:rPr lang="en-US" sz="1000" dirty="0"/>
              <a:t>c</a:t>
            </a:r>
            <a:r>
              <a:rPr lang="en-US" sz="1000" dirty="0" smtClean="0"/>
              <a:t>ourtesy of Zach Moon, IU).</a:t>
            </a:r>
            <a:endParaRPr lang="en-US" sz="1000" dirty="0"/>
          </a:p>
        </p:txBody>
      </p:sp>
      <p:pic>
        <p:nvPicPr>
          <p:cNvPr id="22" name="Picture 2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4" y="838200"/>
            <a:ext cx="4257586" cy="274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/>
          <p:cNvGrpSpPr/>
          <p:nvPr/>
        </p:nvGrpSpPr>
        <p:grpSpPr>
          <a:xfrm>
            <a:off x="2133601" y="2057400"/>
            <a:ext cx="6705599" cy="4243130"/>
            <a:chOff x="2133601" y="2057400"/>
            <a:chExt cx="6705599" cy="5661299"/>
          </a:xfrm>
        </p:grpSpPr>
        <p:sp>
          <p:nvSpPr>
            <p:cNvPr id="14" name="TextBox 13"/>
            <p:cNvSpPr txBox="1"/>
            <p:nvPr/>
          </p:nvSpPr>
          <p:spPr>
            <a:xfrm>
              <a:off x="5486399" y="5295900"/>
              <a:ext cx="3352801" cy="24227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Can we reduce intensity forecast errors at 4-5 day lead times below 18 </a:t>
              </a:r>
              <a:r>
                <a:rPr lang="en-US" sz="1400" dirty="0" err="1" smtClean="0"/>
                <a:t>kt</a:t>
              </a:r>
              <a:r>
                <a:rPr lang="en-US" sz="1400" dirty="0" smtClean="0"/>
                <a:t> ???</a:t>
              </a:r>
            </a:p>
            <a:p>
              <a:endParaRPr lang="en-US" sz="1400" dirty="0" smtClean="0"/>
            </a:p>
            <a:p>
              <a:endParaRPr lang="en-US" sz="1400" dirty="0"/>
            </a:p>
            <a:p>
              <a:r>
                <a:rPr lang="en-US" sz="1400" dirty="0" smtClean="0"/>
                <a:t>Note:</a:t>
              </a:r>
            </a:p>
            <a:p>
              <a:r>
                <a:rPr lang="en-US" sz="1400" dirty="0" smtClean="0">
                  <a:sym typeface="Symbol"/>
                </a:rPr>
                <a:t>-limit set of a bounded model is guaranteed to be non-empty   existence of an MPI chaotic attractor ???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14" idx="1"/>
            </p:cNvCxnSpPr>
            <p:nvPr/>
          </p:nvCxnSpPr>
          <p:spPr>
            <a:xfrm flipH="1">
              <a:off x="2133601" y="6507300"/>
              <a:ext cx="3352798" cy="3285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5943600" y="2365404"/>
              <a:ext cx="0" cy="29304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2667000" y="2057400"/>
              <a:ext cx="2819400" cy="32385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63130" y="990600"/>
                <a:ext cx="2954655" cy="481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𝑚</m:t>
                        </m:r>
                      </m:sub>
                    </m:sSub>
                    <m:r>
                      <a:rPr lang="en-US" sz="14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1400" i="1"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/>
                                  </a:rPr>
                                  <m:t>∞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latin typeface="Cambria Math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1400" b="1" i="1">
                                    <a:latin typeface="Cambria Math"/>
                                  </a:rPr>
                                  <m:t>𝝐</m:t>
                                </m:r>
                                <m:r>
                                  <a:rPr lang="en-US" sz="1400" b="1" i="1">
                                    <a:latin typeface="Cambria Math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sz="1400" b="1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>
                                        <a:latin typeface="Cambria Math"/>
                                      </a:rPr>
                                      <m:t>𝝐</m:t>
                                    </m:r>
                                  </m:e>
                                  <m:sub>
                                    <m:r>
                                      <a:rPr lang="en-US" sz="1400" b="1" i="1">
                                        <a:latin typeface="Cambria Math"/>
                                      </a:rPr>
                                      <m:t>∞</m:t>
                                    </m:r>
                                  </m:sub>
                                </m:sSub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400" b="1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400" b="1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1400" b="1" i="1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400" b="1" i="1">
                                                <a:latin typeface="Cambria Math"/>
                                              </a:rPr>
                                              <m:t>𝐯</m:t>
                                            </m:r>
                                          </m:e>
                                          <m:sup>
                                            <m:r>
                                              <a:rPr lang="en-US" sz="1400" b="1" i="1">
                                                <a:latin typeface="Cambria Math"/>
                                              </a:rPr>
                                              <m:t>𝛜</m:t>
                                            </m:r>
                                          </m:sup>
                                        </m:sSup>
                                        <m:d>
                                          <m:dPr>
                                            <m:ctrlPr>
                                              <a:rPr lang="en-US" sz="1400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4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400" i="1">
                                                    <a:latin typeface="Cambria Math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 i="1"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4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1400" i="1">
                                                <a:latin typeface="Cambria Math"/>
                                              </a:rPr>
                                              <m:t>𝜏</m:t>
                                            </m:r>
                                          </m:e>
                                        </m:d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sz="1400" b="1" i="1">
                                            <a:latin typeface="Cambria Math"/>
                                          </a:rPr>
                                          <m:t>𝐯</m:t>
                                        </m:r>
                                        <m:d>
                                          <m:dPr>
                                            <m:ctrlPr>
                                              <a:rPr lang="en-US" sz="1400" b="1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400" i="1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400" i="1">
                                                    <a:latin typeface="Cambria Math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 i="1">
                                                    <a:latin typeface="Cambria Math"/>
                                                  </a:rPr>
                                                  <m:t>𝑚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4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1400" i="1">
                                                <a:latin typeface="Cambria Math"/>
                                              </a:rPr>
                                              <m:t>𝜏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4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4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b="1" i="1">
                                            <a:latin typeface="Cambria Math"/>
                                          </a:rPr>
                                          <m:t>𝝐</m:t>
                                        </m:r>
                                      </m:e>
                                    </m:d>
                                  </m:e>
                                </m:d>
                              </m:den>
                            </m:f>
                          </m:e>
                        </m:func>
                      </m:e>
                    </m:func>
                  </m:oMath>
                </a14:m>
                <a:r>
                  <a:rPr lang="en-US" sz="1400" dirty="0"/>
                  <a:t>   	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30" y="990600"/>
                <a:ext cx="2954655" cy="48192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53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85" y="1576566"/>
            <a:ext cx="2585915" cy="116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4845"/>
            <a:ext cx="1524000" cy="71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819400" y="2057400"/>
            <a:ext cx="457200" cy="1733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486400" y="2074709"/>
            <a:ext cx="457200" cy="1733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28750"/>
            <a:ext cx="245745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9100" y="3159878"/>
                <a:ext cx="8286750" cy="269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b="0" dirty="0" smtClean="0"/>
                  <a:t>The CPs are now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0, 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𝑟</m:t>
                            </m:r>
                            <m:r>
                              <a:rPr lang="en-US" i="1">
                                <a:latin typeface="Cambria Math"/>
                              </a:rPr>
                              <m:t>±</m:t>
                            </m:r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/>
                                  </a:rPr>
                                  <m:t>+4−4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</m:rad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. 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/>
                  <a:t>Condition for existence of CPs are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𝑞</m:t>
                    </m:r>
                    <m:r>
                      <a:rPr lang="en-US" b="0" i="1" smtClean="0">
                        <a:latin typeface="Cambria Math"/>
                      </a:rPr>
                      <m:t>&lt;1+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 smtClean="0"/>
                  <a:t>. Too stable stratification (i.e. large </a:t>
                </a:r>
                <a:r>
                  <a:rPr lang="en-US" i="1" dirty="0" smtClean="0"/>
                  <a:t>q</a:t>
                </a:r>
                <a:r>
                  <a:rPr lang="en-US" dirty="0" smtClean="0"/>
                  <a:t>) will lead to collapse of the MPI equilibrium with the origin point, and eventually no other CPs could exist except for the origin unstable node. </a:t>
                </a:r>
                <a:r>
                  <a:rPr lang="en-US" dirty="0" err="1" smtClean="0"/>
                  <a:t>Hopf</a:t>
                </a:r>
                <a:r>
                  <a:rPr lang="en-US" dirty="0" smtClean="0"/>
                  <a:t> bifurcation???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/>
                  <a:t>Stability of the MPI equilibrium will be greatly modified once stratification becomes significant since it is no longer structurally stable away from (1,1,1).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3159878"/>
                <a:ext cx="8286750" cy="2693366"/>
              </a:xfrm>
              <a:prstGeom prst="rect">
                <a:avLst/>
              </a:prstGeom>
              <a:blipFill rotWithShape="1">
                <a:blip r:embed="rId5"/>
                <a:stretch>
                  <a:fillRect l="-515" r="-368" b="-2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849A-89F7-4EBC-977A-A4287B7C4A27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2" descr="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673100" y="76200"/>
            <a:ext cx="8394700" cy="685800"/>
            <a:chOff x="673608" y="76200"/>
            <a:chExt cx="8394192" cy="685800"/>
          </a:xfrm>
        </p:grpSpPr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762000" y="76200"/>
              <a:ext cx="8229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en-US" sz="3200" dirty="0" smtClean="0">
                  <a:solidFill>
                    <a:srgbClr val="0070C0"/>
                  </a:solidFill>
                </a:rPr>
                <a:t>MPI equilibrium stability</a:t>
              </a:r>
              <a:endParaRPr lang="en-US" altLang="en-US" sz="3200" dirty="0">
                <a:solidFill>
                  <a:srgbClr val="0070C0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673608" y="762000"/>
              <a:ext cx="8394192" cy="0"/>
            </a:xfrm>
            <a:prstGeom prst="line">
              <a:avLst/>
            </a:prstGeom>
            <a:ln w="254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87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457200" y="892314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latin typeface="+mj-lt"/>
              </a:rPr>
              <a:t>Lorenz-63 model for chaotic flow of 3 variables </a:t>
            </a:r>
            <a:r>
              <a:rPr lang="en-US" sz="2000" dirty="0" smtClean="0">
                <a:latin typeface="+mj-lt"/>
                <a:cs typeface="Arial" charset="0"/>
              </a:rPr>
              <a:t>x  </a:t>
            </a:r>
            <a:r>
              <a:rPr lang="en-US" sz="2000" dirty="0">
                <a:latin typeface="+mj-lt"/>
                <a:cs typeface="Arial" charset="0"/>
              </a:rPr>
              <a:t>convective intensity, </a:t>
            </a:r>
            <a:r>
              <a:rPr lang="en-US" sz="2000" dirty="0" smtClean="0">
                <a:latin typeface="+mj-lt"/>
                <a:cs typeface="Arial" charset="0"/>
              </a:rPr>
              <a:t>y  </a:t>
            </a:r>
            <a:r>
              <a:rPr lang="en-US" sz="2000" dirty="0">
                <a:latin typeface="+mj-lt"/>
                <a:cs typeface="Arial" charset="0"/>
              </a:rPr>
              <a:t>temp. difference between descending and </a:t>
            </a:r>
            <a:r>
              <a:rPr lang="en-US" sz="2000" dirty="0" smtClean="0">
                <a:latin typeface="+mj-lt"/>
                <a:cs typeface="Arial" charset="0"/>
              </a:rPr>
              <a:t>ascending, </a:t>
            </a:r>
            <a:r>
              <a:rPr lang="en-US" sz="2000" dirty="0">
                <a:latin typeface="+mj-lt"/>
                <a:cs typeface="Arial" charset="0"/>
              </a:rPr>
              <a:t>z  difference in vertical temp</a:t>
            </a:r>
            <a:r>
              <a:rPr lang="en-US" sz="2000" dirty="0" smtClean="0">
                <a:latin typeface="+mj-lt"/>
                <a:cs typeface="Arial" charset="0"/>
              </a:rPr>
              <a:t>.</a:t>
            </a:r>
            <a:endParaRPr lang="en-US" sz="2000" dirty="0">
              <a:latin typeface="+mj-lt"/>
              <a:cs typeface="Arial" charset="0"/>
            </a:endParaRPr>
          </a:p>
        </p:txBody>
      </p:sp>
      <p:pic>
        <p:nvPicPr>
          <p:cNvPr id="1028" name="Picture 4" descr="http://upload.wikimedia.org/wikipedia/commons/1/13/A_Trajectory_Through_Phase_Space_in_a_Lorenz_Attracto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96" y="17526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925" y="-274638"/>
            <a:ext cx="8572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04800" y="3900101"/>
            <a:ext cx="5715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Chaos happened </a:t>
            </a:r>
            <a:r>
              <a:rPr lang="en-US" dirty="0" smtClean="0">
                <a:latin typeface="+mj-lt"/>
              </a:rPr>
              <a:t>when r &gt; Rayleigh </a:t>
            </a:r>
            <a:r>
              <a:rPr lang="en-US" dirty="0">
                <a:latin typeface="+mj-lt"/>
              </a:rPr>
              <a:t>number </a:t>
            </a:r>
            <a:r>
              <a:rPr lang="en-US" dirty="0" smtClean="0">
                <a:latin typeface="+mj-lt"/>
              </a:rPr>
              <a:t>-&gt; pitchfork/</a:t>
            </a:r>
            <a:r>
              <a:rPr lang="en-US" dirty="0" err="1" smtClean="0">
                <a:latin typeface="+mj-lt"/>
              </a:rPr>
              <a:t>Hopf</a:t>
            </a:r>
            <a:r>
              <a:rPr lang="en-US" dirty="0" smtClean="0">
                <a:latin typeface="+mj-lt"/>
              </a:rPr>
              <a:t> bifurcation happens at some threshold of r;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CPs are unstable, and a new stranger attractor appears with fractal </a:t>
            </a:r>
            <a:r>
              <a:rPr lang="en-US" dirty="0">
                <a:latin typeface="+mj-lt"/>
              </a:rPr>
              <a:t>dimension ~</a:t>
            </a:r>
            <a:r>
              <a:rPr lang="en-US" dirty="0" smtClean="0">
                <a:latin typeface="+mj-lt"/>
              </a:rPr>
              <a:t>2.06 (both limit cycles are now stable);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Bounded and dissipative system, positive Lyapunov exponent on attractor. Predict range ~ </a:t>
            </a:r>
            <a:r>
              <a:rPr lang="en-US" dirty="0" err="1" smtClean="0">
                <a:latin typeface="+mj-lt"/>
              </a:rPr>
              <a:t>ln</a:t>
            </a:r>
            <a:r>
              <a:rPr lang="en-US" dirty="0" smtClean="0">
                <a:latin typeface="+mj-lt"/>
              </a:rPr>
              <a:t>(1/</a:t>
            </a:r>
            <a:r>
              <a:rPr lang="en-US" dirty="0" err="1" smtClean="0">
                <a:latin typeface="+mj-lt"/>
              </a:rPr>
              <a:t>initial_error</a:t>
            </a:r>
            <a:r>
              <a:rPr lang="en-US" dirty="0" smtClean="0">
                <a:latin typeface="+mj-lt"/>
              </a:rPr>
              <a:t>) -&gt; 10 times initial error reduction can only double the predictability range.</a:t>
            </a:r>
            <a:endParaRPr lang="en-US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07441"/>
            <a:ext cx="3275504" cy="200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6705600" y="1828800"/>
            <a:ext cx="2118201" cy="4611032"/>
            <a:chOff x="6705600" y="1828800"/>
            <a:chExt cx="2118201" cy="4611032"/>
          </a:xfrm>
        </p:grpSpPr>
        <p:grpSp>
          <p:nvGrpSpPr>
            <p:cNvPr id="18" name="Group 17"/>
            <p:cNvGrpSpPr/>
            <p:nvPr/>
          </p:nvGrpSpPr>
          <p:grpSpPr>
            <a:xfrm>
              <a:off x="6705600" y="1828800"/>
              <a:ext cx="2118201" cy="4611032"/>
              <a:chOff x="6896669" y="-514429"/>
              <a:chExt cx="2118201" cy="4611032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6669" y="2492991"/>
                <a:ext cx="1739512" cy="1603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5" name="Straight Connector 4"/>
              <p:cNvCxnSpPr/>
              <p:nvPr/>
            </p:nvCxnSpPr>
            <p:spPr>
              <a:xfrm flipH="1">
                <a:off x="8413068" y="-514429"/>
                <a:ext cx="395063" cy="74626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Freeform 8"/>
              <p:cNvSpPr/>
              <p:nvPr/>
            </p:nvSpPr>
            <p:spPr>
              <a:xfrm>
                <a:off x="8577619" y="-94065"/>
                <a:ext cx="437251" cy="2745301"/>
              </a:xfrm>
              <a:custGeom>
                <a:avLst/>
                <a:gdLst>
                  <a:gd name="connsiteX0" fmla="*/ 0 w 3589361"/>
                  <a:gd name="connsiteY0" fmla="*/ 232012 h 232012"/>
                  <a:gd name="connsiteX1" fmla="*/ 1296538 w 3589361"/>
                  <a:gd name="connsiteY1" fmla="*/ 0 h 232012"/>
                  <a:gd name="connsiteX2" fmla="*/ 3589361 w 3589361"/>
                  <a:gd name="connsiteY2" fmla="*/ 232012 h 232012"/>
                  <a:gd name="connsiteX0" fmla="*/ 4841112 w 4859565"/>
                  <a:gd name="connsiteY0" fmla="*/ 33019 h 438217"/>
                  <a:gd name="connsiteX1" fmla="*/ 59496 w 4859565"/>
                  <a:gd name="connsiteY1" fmla="*/ 206205 h 438217"/>
                  <a:gd name="connsiteX2" fmla="*/ 2352319 w 4859565"/>
                  <a:gd name="connsiteY2" fmla="*/ 438217 h 438217"/>
                  <a:gd name="connsiteX0" fmla="*/ 2634089 w 3042552"/>
                  <a:gd name="connsiteY0" fmla="*/ 27832 h 433030"/>
                  <a:gd name="connsiteX1" fmla="*/ 2830057 w 3042552"/>
                  <a:gd name="connsiteY1" fmla="*/ 259223 h 433030"/>
                  <a:gd name="connsiteX2" fmla="*/ 145296 w 3042552"/>
                  <a:gd name="connsiteY2" fmla="*/ 433030 h 433030"/>
                  <a:gd name="connsiteX0" fmla="*/ 730324 w 991490"/>
                  <a:gd name="connsiteY0" fmla="*/ 27442 h 399060"/>
                  <a:gd name="connsiteX1" fmla="*/ 926292 w 991490"/>
                  <a:gd name="connsiteY1" fmla="*/ 258833 h 399060"/>
                  <a:gd name="connsiteX2" fmla="*/ 267580 w 991490"/>
                  <a:gd name="connsiteY2" fmla="*/ 399060 h 399060"/>
                  <a:gd name="connsiteX0" fmla="*/ 0 w 2713625"/>
                  <a:gd name="connsiteY0" fmla="*/ 32780 h 332219"/>
                  <a:gd name="connsiteX1" fmla="*/ 2672253 w 2713625"/>
                  <a:gd name="connsiteY1" fmla="*/ 191992 h 332219"/>
                  <a:gd name="connsiteX2" fmla="*/ 2013541 w 2713625"/>
                  <a:gd name="connsiteY2" fmla="*/ 332219 h 332219"/>
                  <a:gd name="connsiteX0" fmla="*/ 0 w 2713627"/>
                  <a:gd name="connsiteY0" fmla="*/ 16 h 299455"/>
                  <a:gd name="connsiteX1" fmla="*/ 2672253 w 2713627"/>
                  <a:gd name="connsiteY1" fmla="*/ 159228 h 299455"/>
                  <a:gd name="connsiteX2" fmla="*/ 2013541 w 2713627"/>
                  <a:gd name="connsiteY2" fmla="*/ 299455 h 299455"/>
                  <a:gd name="connsiteX0" fmla="*/ 806868 w 1916070"/>
                  <a:gd name="connsiteY0" fmla="*/ 9 h 389049"/>
                  <a:gd name="connsiteX1" fmla="*/ 927797 w 1916070"/>
                  <a:gd name="connsiteY1" fmla="*/ 248822 h 389049"/>
                  <a:gd name="connsiteX2" fmla="*/ 269085 w 1916070"/>
                  <a:gd name="connsiteY2" fmla="*/ 389049 h 389049"/>
                  <a:gd name="connsiteX0" fmla="*/ 806866 w 1177372"/>
                  <a:gd name="connsiteY0" fmla="*/ 0 h 389040"/>
                  <a:gd name="connsiteX1" fmla="*/ 927795 w 1177372"/>
                  <a:gd name="connsiteY1" fmla="*/ 248813 h 389040"/>
                  <a:gd name="connsiteX2" fmla="*/ 269083 w 1177372"/>
                  <a:gd name="connsiteY2" fmla="*/ 389040 h 389040"/>
                  <a:gd name="connsiteX0" fmla="*/ 896097 w 1271484"/>
                  <a:gd name="connsiteY0" fmla="*/ 0 h 503530"/>
                  <a:gd name="connsiteX1" fmla="*/ 1017026 w 1271484"/>
                  <a:gd name="connsiteY1" fmla="*/ 248813 h 503530"/>
                  <a:gd name="connsiteX2" fmla="*/ 258262 w 1271484"/>
                  <a:gd name="connsiteY2" fmla="*/ 503530 h 503530"/>
                  <a:gd name="connsiteX0" fmla="*/ 718822 w 1094209"/>
                  <a:gd name="connsiteY0" fmla="*/ 0 h 503530"/>
                  <a:gd name="connsiteX1" fmla="*/ 839751 w 1094209"/>
                  <a:gd name="connsiteY1" fmla="*/ 248813 h 503530"/>
                  <a:gd name="connsiteX2" fmla="*/ 80987 w 1094209"/>
                  <a:gd name="connsiteY2" fmla="*/ 503530 h 503530"/>
                  <a:gd name="connsiteX0" fmla="*/ 704591 w 1209619"/>
                  <a:gd name="connsiteY0" fmla="*/ 0 h 503530"/>
                  <a:gd name="connsiteX1" fmla="*/ 1100662 w 1209619"/>
                  <a:gd name="connsiteY1" fmla="*/ 258769 h 503530"/>
                  <a:gd name="connsiteX2" fmla="*/ 66756 w 1209619"/>
                  <a:gd name="connsiteY2" fmla="*/ 503530 h 503530"/>
                  <a:gd name="connsiteX0" fmla="*/ 0 w 453980"/>
                  <a:gd name="connsiteY0" fmla="*/ 0 h 500655"/>
                  <a:gd name="connsiteX1" fmla="*/ 396071 w 453980"/>
                  <a:gd name="connsiteY1" fmla="*/ 258769 h 500655"/>
                  <a:gd name="connsiteX2" fmla="*/ 113416 w 453980"/>
                  <a:gd name="connsiteY2" fmla="*/ 500655 h 500655"/>
                  <a:gd name="connsiteX0" fmla="*/ 0 w 453980"/>
                  <a:gd name="connsiteY0" fmla="*/ 0 h 500655"/>
                  <a:gd name="connsiteX1" fmla="*/ 396071 w 453980"/>
                  <a:gd name="connsiteY1" fmla="*/ 258769 h 500655"/>
                  <a:gd name="connsiteX2" fmla="*/ 113416 w 453980"/>
                  <a:gd name="connsiteY2" fmla="*/ 500655 h 500655"/>
                  <a:gd name="connsiteX0" fmla="*/ 0 w 657450"/>
                  <a:gd name="connsiteY0" fmla="*/ 0 h 500655"/>
                  <a:gd name="connsiteX1" fmla="*/ 656120 w 657450"/>
                  <a:gd name="connsiteY1" fmla="*/ 261644 h 500655"/>
                  <a:gd name="connsiteX2" fmla="*/ 113416 w 657450"/>
                  <a:gd name="connsiteY2" fmla="*/ 500655 h 500655"/>
                  <a:gd name="connsiteX0" fmla="*/ 0 w 801372"/>
                  <a:gd name="connsiteY0" fmla="*/ 0 h 500655"/>
                  <a:gd name="connsiteX1" fmla="*/ 800592 w 801372"/>
                  <a:gd name="connsiteY1" fmla="*/ 261644 h 500655"/>
                  <a:gd name="connsiteX2" fmla="*/ 113416 w 801372"/>
                  <a:gd name="connsiteY2" fmla="*/ 500655 h 50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1372" h="500655">
                    <a:moveTo>
                      <a:pt x="0" y="0"/>
                    </a:moveTo>
                    <a:cubicBezTo>
                      <a:pt x="699338" y="185153"/>
                      <a:pt x="781689" y="178202"/>
                      <a:pt x="800592" y="261644"/>
                    </a:cubicBezTo>
                    <a:cubicBezTo>
                      <a:pt x="819495" y="345086"/>
                      <a:pt x="492614" y="392330"/>
                      <a:pt x="113416" y="500655"/>
                    </a:cubicBezTo>
                  </a:path>
                </a:pathLst>
              </a:custGeom>
              <a:noFill/>
              <a:ln w="15875"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V="1">
                <a:off x="7049069" y="2472351"/>
                <a:ext cx="1219200" cy="154805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4581066"/>
              <a:ext cx="1261243" cy="448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807441"/>
            <a:ext cx="22002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849A-89F7-4EBC-977A-A4287B7C4A27}" type="slidenum">
              <a:rPr lang="en-US" smtClean="0"/>
              <a:t>27</a:t>
            </a:fld>
            <a:endParaRPr lang="en-US"/>
          </a:p>
        </p:txBody>
      </p:sp>
      <p:pic>
        <p:nvPicPr>
          <p:cNvPr id="21" name="Picture 2" descr="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7"/>
          <p:cNvGrpSpPr>
            <a:grpSpLocks/>
          </p:cNvGrpSpPr>
          <p:nvPr/>
        </p:nvGrpSpPr>
        <p:grpSpPr bwMode="auto">
          <a:xfrm>
            <a:off x="673100" y="76200"/>
            <a:ext cx="8394700" cy="685800"/>
            <a:chOff x="673608" y="76200"/>
            <a:chExt cx="8394192" cy="685800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762000" y="76200"/>
              <a:ext cx="8229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en-US" sz="3200" dirty="0" smtClean="0">
                  <a:solidFill>
                    <a:srgbClr val="0070C0"/>
                  </a:solidFill>
                </a:rPr>
                <a:t>Lorenz-63 model</a:t>
              </a:r>
              <a:endParaRPr lang="en-US" altLang="en-US" sz="3200" dirty="0">
                <a:solidFill>
                  <a:srgbClr val="0070C0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673608" y="762000"/>
              <a:ext cx="8394192" cy="0"/>
            </a:xfrm>
            <a:prstGeom prst="line">
              <a:avLst/>
            </a:prstGeom>
            <a:ln w="254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591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796" y="1371600"/>
            <a:ext cx="40694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tropical cyclone (TC) warm core is a characteristic of the TC balance  dynamics to ensure the  thermal wind balance;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Location of TC warm core varies largely from 500 – 100 </a:t>
            </a:r>
            <a:r>
              <a:rPr lang="en-US" sz="2400" dirty="0" err="1" smtClean="0"/>
              <a:t>mb</a:t>
            </a:r>
            <a:r>
              <a:rPr lang="en-US" sz="2400" dirty="0" smtClean="0"/>
              <a:t>, but the thermal wind balance would imply that TC warm core should be around 500-400 </a:t>
            </a:r>
            <a:r>
              <a:rPr lang="en-US" sz="2400" dirty="0" err="1" smtClean="0"/>
              <a:t>hPa</a:t>
            </a:r>
            <a:r>
              <a:rPr lang="en-US" sz="2400" dirty="0" smtClean="0"/>
              <a:t>  for a typical TC (Stern and Nolan 2011)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51488" y="1295400"/>
            <a:ext cx="4540112" cy="2971800"/>
            <a:chOff x="1" y="3376534"/>
            <a:chExt cx="4724400" cy="334076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650449"/>
              <a:ext cx="4724400" cy="3066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839042" y="3376534"/>
              <a:ext cx="3488894" cy="484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Observation of Erin’s (2001) warm core (contours, Halverson et al. 2006)</a:t>
              </a:r>
              <a:endParaRPr lang="en-US" sz="11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76546" y="4267199"/>
            <a:ext cx="3962654" cy="2590799"/>
            <a:chOff x="4724401" y="3786664"/>
            <a:chExt cx="4427192" cy="307133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1" y="3786664"/>
              <a:ext cx="4427192" cy="307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257800" y="3818079"/>
              <a:ext cx="3429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HWRF real-time forecast of Yagi’s (2013) warm core (shaded, courtesy of EMC HWRF)</a:t>
              </a:r>
              <a:endParaRPr lang="en-US" sz="1100" b="1" dirty="0"/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673100" y="76200"/>
            <a:ext cx="8394700" cy="685800"/>
            <a:chOff x="673608" y="76200"/>
            <a:chExt cx="8394192" cy="685800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762000" y="76200"/>
              <a:ext cx="8229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en-US" sz="3200" dirty="0" smtClean="0">
                  <a:solidFill>
                    <a:srgbClr val="0070C0"/>
                  </a:solidFill>
                </a:rPr>
                <a:t>A typical warm core</a:t>
              </a:r>
              <a:endParaRPr lang="en-US" altLang="en-US" sz="3200" dirty="0">
                <a:solidFill>
                  <a:srgbClr val="0070C0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73608" y="762000"/>
              <a:ext cx="8394192" cy="0"/>
            </a:xfrm>
            <a:prstGeom prst="line">
              <a:avLst/>
            </a:prstGeom>
            <a:ln w="254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05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1" y="1061621"/>
            <a:ext cx="5041089" cy="576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1" y="1149489"/>
            <a:ext cx="37337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/>
              <a:t>Are there particular constrains or conditions for the development of the upper level warm core?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What are the implications of the upper warm core development?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How is the upper level warm core formed and what are the roles of the high level inflow layer? Note a significant portion of M- surfaces protruding the stratosphere.  </a:t>
            </a:r>
          </a:p>
          <a:p>
            <a:pPr marL="342900" indent="-342900">
              <a:buAutoNum type="arabicPeriod"/>
            </a:pPr>
            <a:endParaRPr lang="en-US" sz="2000" dirty="0" smtClean="0"/>
          </a:p>
        </p:txBody>
      </p:sp>
      <p:sp>
        <p:nvSpPr>
          <p:cNvPr id="6" name="Oval 5"/>
          <p:cNvSpPr/>
          <p:nvPr/>
        </p:nvSpPr>
        <p:spPr>
          <a:xfrm>
            <a:off x="1600200" y="4114800"/>
            <a:ext cx="28956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673100" y="76200"/>
            <a:ext cx="8394700" cy="685800"/>
            <a:chOff x="673608" y="76200"/>
            <a:chExt cx="8394192" cy="685800"/>
          </a:xfrm>
        </p:grpSpPr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762000" y="76200"/>
              <a:ext cx="8229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en-US" sz="3200" dirty="0" smtClean="0">
                  <a:solidFill>
                    <a:srgbClr val="0070C0"/>
                  </a:solidFill>
                </a:rPr>
                <a:t>Scientific questions</a:t>
              </a:r>
              <a:endParaRPr lang="en-US" altLang="en-US" sz="3200" dirty="0">
                <a:solidFill>
                  <a:srgbClr val="0070C0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673608" y="762000"/>
              <a:ext cx="8394192" cy="0"/>
            </a:xfrm>
            <a:prstGeom prst="line">
              <a:avLst/>
            </a:prstGeom>
            <a:ln w="254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3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6200"/>
            <a:ext cx="7863911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Motivation: TC global distribution</a:t>
            </a:r>
            <a:endParaRPr lang="en-US" sz="3200" dirty="0"/>
          </a:p>
        </p:txBody>
      </p:sp>
      <p:pic>
        <p:nvPicPr>
          <p:cNvPr id="1026" name="Picture 2" descr="http://www.physicalgeography.net/fundamentals/images/tropical_cyclone_map_lr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" y="1143000"/>
            <a:ext cx="9113378" cy="571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352800" y="3200400"/>
            <a:ext cx="4953000" cy="1752600"/>
            <a:chOff x="3352800" y="3200400"/>
            <a:chExt cx="4953000" cy="175260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3352800" y="3200400"/>
              <a:ext cx="2590800" cy="1066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876800" y="4583668"/>
              <a:ext cx="342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1. Do we have Cat 7+ hurricanes?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6800" y="48884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. Why does WPAC have more intense TCs?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957" y="1143000"/>
            <a:ext cx="7928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Lower warm core is a balanced feature, whereas existence of upper warm core depends much on HIL and ability to reach the warm air in the lower stratosphere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2240844"/>
            <a:ext cx="41585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Condition for DWC configuration: </a:t>
            </a:r>
          </a:p>
          <a:p>
            <a:endParaRPr lang="en-US" dirty="0"/>
          </a:p>
          <a:p>
            <a:r>
              <a:rPr lang="en-US" dirty="0" smtClean="0"/>
              <a:t>Check in </a:t>
            </a:r>
            <a:r>
              <a:rPr lang="en-US" i="1" dirty="0"/>
              <a:t>a layer between 100-50 </a:t>
            </a:r>
            <a:r>
              <a:rPr lang="en-US" i="1" dirty="0" err="1"/>
              <a:t>hPa</a:t>
            </a:r>
            <a:r>
              <a:rPr lang="en-US" dirty="0"/>
              <a:t> for the potential development of HIL: </a:t>
            </a:r>
            <a:endParaRPr lang="en-US" dirty="0" smtClean="0"/>
          </a:p>
          <a:p>
            <a:pPr marL="400050" indent="-400050">
              <a:buAutoNum type="romanLcParenR"/>
            </a:pPr>
            <a:r>
              <a:rPr lang="en-US" dirty="0" smtClean="0"/>
              <a:t>Convergence flow with cyclonic circulation;</a:t>
            </a:r>
          </a:p>
          <a:p>
            <a:pPr marL="400050" indent="-400050">
              <a:buAutoNum type="romanLcParenR"/>
            </a:pPr>
            <a:r>
              <a:rPr lang="en-US" dirty="0" smtClean="0"/>
              <a:t>An annulus of low </a:t>
            </a:r>
            <a:r>
              <a:rPr lang="en-US" dirty="0"/>
              <a:t>pressure </a:t>
            </a:r>
            <a:r>
              <a:rPr lang="en-US" dirty="0" smtClean="0"/>
              <a:t>anomaly between 200 -500 km radius</a:t>
            </a:r>
            <a:r>
              <a:rPr lang="en-US" dirty="0"/>
              <a:t>;</a:t>
            </a:r>
            <a:endParaRPr lang="en-US" dirty="0" smtClean="0"/>
          </a:p>
          <a:p>
            <a:pPr marL="400050" indent="-400050">
              <a:buAutoNum type="romanLcParenR"/>
            </a:pPr>
            <a:r>
              <a:rPr lang="en-US" dirty="0" smtClean="0"/>
              <a:t>A ring of deep vertical motion surrounding the eye; </a:t>
            </a:r>
          </a:p>
          <a:p>
            <a:pPr marL="400050" indent="-400050">
              <a:buAutoNum type="romanLcParenR"/>
            </a:pPr>
            <a:r>
              <a:rPr lang="en-US" dirty="0" smtClean="0"/>
              <a:t>The </a:t>
            </a:r>
            <a:r>
              <a:rPr lang="en-US" dirty="0"/>
              <a:t>tropopause </a:t>
            </a:r>
            <a:r>
              <a:rPr lang="en-US" dirty="0" smtClean="0"/>
              <a:t>locates at low altitude</a:t>
            </a:r>
            <a:r>
              <a:rPr lang="en-US" dirty="0"/>
              <a:t> .  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 warmer tropopause at lower altitude would be ideal for TCs to access warm air in the lower stratosphere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13" name="Picture 12" descr="Loadi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4658" y="2250572"/>
            <a:ext cx="4130742" cy="407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673100" y="76200"/>
            <a:ext cx="8394700" cy="685800"/>
            <a:chOff x="673608" y="76200"/>
            <a:chExt cx="8394192" cy="685800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762000" y="76200"/>
              <a:ext cx="8229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en-US" sz="3200" dirty="0" smtClean="0">
                  <a:solidFill>
                    <a:srgbClr val="0070C0"/>
                  </a:solidFill>
                </a:rPr>
                <a:t>Condition for DWC structure</a:t>
              </a:r>
              <a:endParaRPr lang="en-US" altLang="en-US" sz="3200" dirty="0">
                <a:solidFill>
                  <a:srgbClr val="0070C0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73608" y="762000"/>
              <a:ext cx="8394192" cy="0"/>
            </a:xfrm>
            <a:prstGeom prst="line">
              <a:avLst/>
            </a:prstGeom>
            <a:ln w="254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02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43078"/>
            <a:ext cx="5562600" cy="433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Motivation: Hurricane MPI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1676400" y="1224516"/>
            <a:ext cx="5260649" cy="605717"/>
            <a:chOff x="1828800" y="1290992"/>
            <a:chExt cx="5260649" cy="60571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649" y="1290992"/>
              <a:ext cx="2971800" cy="60571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C0000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0" name="TextBox 9"/>
            <p:cNvSpPr txBox="1"/>
            <p:nvPr/>
          </p:nvSpPr>
          <p:spPr>
            <a:xfrm>
              <a:off x="1828800" y="1409184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Emanuel’s MPI limit: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67400" y="2286000"/>
            <a:ext cx="3276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Limiting factors:</a:t>
            </a:r>
          </a:p>
          <a:p>
            <a:endParaRPr lang="en-US" sz="400" dirty="0" smtClean="0"/>
          </a:p>
          <a:p>
            <a:pPr marL="342900" indent="-342900">
              <a:buAutoNum type="arabicPeriod"/>
            </a:pPr>
            <a:r>
              <a:rPr lang="en-US" dirty="0" smtClean="0"/>
              <a:t>SST (direct vs. indirect via disequilibrium of enthalpy at surface);</a:t>
            </a:r>
          </a:p>
          <a:p>
            <a:pPr marL="342900" indent="-342900">
              <a:buAutoNum type="arabicPeriod"/>
            </a:pPr>
            <a:r>
              <a:rPr lang="en-US" dirty="0" smtClean="0"/>
              <a:t>Outflow temperature;</a:t>
            </a:r>
          </a:p>
          <a:p>
            <a:pPr marL="342900" indent="-342900">
              <a:buAutoNum type="arabicPeriod"/>
            </a:pPr>
            <a:r>
              <a:rPr lang="en-US" dirty="0" smtClean="0"/>
              <a:t>Mid-tropospheric moisture;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4</a:t>
            </a:fld>
            <a:endParaRPr lang="en-US"/>
          </a:p>
        </p:txBody>
      </p:sp>
      <p:pic>
        <p:nvPicPr>
          <p:cNvPr id="14" name="Picture 2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887340" y="4788932"/>
            <a:ext cx="32766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Applications:</a:t>
            </a:r>
          </a:p>
          <a:p>
            <a:endParaRPr lang="en-US" sz="400" dirty="0" smtClean="0"/>
          </a:p>
          <a:p>
            <a:pPr marL="342900" indent="-342900">
              <a:buAutoNum type="arabicPeriod"/>
            </a:pPr>
            <a:r>
              <a:rPr lang="en-US" dirty="0" smtClean="0"/>
              <a:t>Hurricane-climate projection;</a:t>
            </a:r>
          </a:p>
          <a:p>
            <a:pPr marL="342900" indent="-342900">
              <a:buAutoNum type="arabicPeriod"/>
            </a:pPr>
            <a:r>
              <a:rPr lang="en-US" dirty="0" smtClean="0"/>
              <a:t>Intensity outlook;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304800" y="3048000"/>
            <a:ext cx="2707422" cy="2579132"/>
            <a:chOff x="321528" y="3048000"/>
            <a:chExt cx="2707422" cy="2579132"/>
          </a:xfrm>
        </p:grpSpPr>
        <p:sp>
          <p:nvSpPr>
            <p:cNvPr id="19" name="Freeform 18"/>
            <p:cNvSpPr/>
            <p:nvPr/>
          </p:nvSpPr>
          <p:spPr>
            <a:xfrm>
              <a:off x="351264" y="3048000"/>
              <a:ext cx="563136" cy="1950633"/>
            </a:xfrm>
            <a:custGeom>
              <a:avLst/>
              <a:gdLst>
                <a:gd name="connsiteX0" fmla="*/ 11151 w 334536"/>
                <a:gd name="connsiteY0" fmla="*/ 0 h 880946"/>
                <a:gd name="connsiteX1" fmla="*/ 11151 w 334536"/>
                <a:gd name="connsiteY1" fmla="*/ 0 h 880946"/>
                <a:gd name="connsiteX2" fmla="*/ 200722 w 334536"/>
                <a:gd name="connsiteY2" fmla="*/ 11151 h 880946"/>
                <a:gd name="connsiteX3" fmla="*/ 267629 w 334536"/>
                <a:gd name="connsiteY3" fmla="*/ 55756 h 880946"/>
                <a:gd name="connsiteX4" fmla="*/ 301083 w 334536"/>
                <a:gd name="connsiteY4" fmla="*/ 66907 h 880946"/>
                <a:gd name="connsiteX5" fmla="*/ 323385 w 334536"/>
                <a:gd name="connsiteY5" fmla="*/ 133815 h 880946"/>
                <a:gd name="connsiteX6" fmla="*/ 334536 w 334536"/>
                <a:gd name="connsiteY6" fmla="*/ 167268 h 880946"/>
                <a:gd name="connsiteX7" fmla="*/ 323385 w 334536"/>
                <a:gd name="connsiteY7" fmla="*/ 301083 h 880946"/>
                <a:gd name="connsiteX8" fmla="*/ 256478 w 334536"/>
                <a:gd name="connsiteY8" fmla="*/ 390293 h 880946"/>
                <a:gd name="connsiteX9" fmla="*/ 223024 w 334536"/>
                <a:gd name="connsiteY9" fmla="*/ 468351 h 880946"/>
                <a:gd name="connsiteX10" fmla="*/ 178419 w 334536"/>
                <a:gd name="connsiteY10" fmla="*/ 512956 h 880946"/>
                <a:gd name="connsiteX11" fmla="*/ 156117 w 334536"/>
                <a:gd name="connsiteY11" fmla="*/ 535259 h 880946"/>
                <a:gd name="connsiteX12" fmla="*/ 122663 w 334536"/>
                <a:gd name="connsiteY12" fmla="*/ 591015 h 880946"/>
                <a:gd name="connsiteX13" fmla="*/ 89209 w 334536"/>
                <a:gd name="connsiteY13" fmla="*/ 646771 h 880946"/>
                <a:gd name="connsiteX14" fmla="*/ 66907 w 334536"/>
                <a:gd name="connsiteY14" fmla="*/ 747132 h 880946"/>
                <a:gd name="connsiteX15" fmla="*/ 44604 w 334536"/>
                <a:gd name="connsiteY15" fmla="*/ 814039 h 880946"/>
                <a:gd name="connsiteX16" fmla="*/ 33453 w 334536"/>
                <a:gd name="connsiteY16" fmla="*/ 858644 h 880946"/>
                <a:gd name="connsiteX17" fmla="*/ 0 w 334536"/>
                <a:gd name="connsiteY17" fmla="*/ 880946 h 880946"/>
                <a:gd name="connsiteX18" fmla="*/ 11151 w 334536"/>
                <a:gd name="connsiteY18" fmla="*/ 0 h 8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536" h="880946">
                  <a:moveTo>
                    <a:pt x="11151" y="0"/>
                  </a:moveTo>
                  <a:lnTo>
                    <a:pt x="11151" y="0"/>
                  </a:lnTo>
                  <a:cubicBezTo>
                    <a:pt x="74341" y="3717"/>
                    <a:pt x="138867" y="-2296"/>
                    <a:pt x="200722" y="11151"/>
                  </a:cubicBezTo>
                  <a:cubicBezTo>
                    <a:pt x="226914" y="16845"/>
                    <a:pt x="242200" y="47280"/>
                    <a:pt x="267629" y="55756"/>
                  </a:cubicBezTo>
                  <a:lnTo>
                    <a:pt x="301083" y="66907"/>
                  </a:lnTo>
                  <a:lnTo>
                    <a:pt x="323385" y="133815"/>
                  </a:lnTo>
                  <a:lnTo>
                    <a:pt x="334536" y="167268"/>
                  </a:lnTo>
                  <a:cubicBezTo>
                    <a:pt x="330819" y="211873"/>
                    <a:pt x="335365" y="257956"/>
                    <a:pt x="323385" y="301083"/>
                  </a:cubicBezTo>
                  <a:cubicBezTo>
                    <a:pt x="313687" y="335997"/>
                    <a:pt x="281754" y="365016"/>
                    <a:pt x="256478" y="390293"/>
                  </a:cubicBezTo>
                  <a:cubicBezTo>
                    <a:pt x="246220" y="431322"/>
                    <a:pt x="250203" y="436642"/>
                    <a:pt x="223024" y="468351"/>
                  </a:cubicBezTo>
                  <a:cubicBezTo>
                    <a:pt x="209340" y="484316"/>
                    <a:pt x="193287" y="498088"/>
                    <a:pt x="178419" y="512956"/>
                  </a:cubicBezTo>
                  <a:lnTo>
                    <a:pt x="156117" y="535259"/>
                  </a:lnTo>
                  <a:cubicBezTo>
                    <a:pt x="124523" y="630031"/>
                    <a:pt x="168586" y="514475"/>
                    <a:pt x="122663" y="591015"/>
                  </a:cubicBezTo>
                  <a:cubicBezTo>
                    <a:pt x="79238" y="663392"/>
                    <a:pt x="145718" y="590262"/>
                    <a:pt x="89209" y="646771"/>
                  </a:cubicBezTo>
                  <a:cubicBezTo>
                    <a:pt x="82843" y="678600"/>
                    <a:pt x="76355" y="715639"/>
                    <a:pt x="66907" y="747132"/>
                  </a:cubicBezTo>
                  <a:cubicBezTo>
                    <a:pt x="60152" y="769649"/>
                    <a:pt x="50306" y="791232"/>
                    <a:pt x="44604" y="814039"/>
                  </a:cubicBezTo>
                  <a:cubicBezTo>
                    <a:pt x="40887" y="828907"/>
                    <a:pt x="41954" y="845892"/>
                    <a:pt x="33453" y="858644"/>
                  </a:cubicBezTo>
                  <a:cubicBezTo>
                    <a:pt x="26019" y="869795"/>
                    <a:pt x="0" y="880946"/>
                    <a:pt x="0" y="880946"/>
                  </a:cubicBezTo>
                  <a:lnTo>
                    <a:pt x="11151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51264" y="3276600"/>
              <a:ext cx="486936" cy="1251466"/>
            </a:xfrm>
            <a:custGeom>
              <a:avLst/>
              <a:gdLst>
                <a:gd name="connsiteX0" fmla="*/ 11151 w 334536"/>
                <a:gd name="connsiteY0" fmla="*/ 0 h 880946"/>
                <a:gd name="connsiteX1" fmla="*/ 11151 w 334536"/>
                <a:gd name="connsiteY1" fmla="*/ 0 h 880946"/>
                <a:gd name="connsiteX2" fmla="*/ 200722 w 334536"/>
                <a:gd name="connsiteY2" fmla="*/ 11151 h 880946"/>
                <a:gd name="connsiteX3" fmla="*/ 267629 w 334536"/>
                <a:gd name="connsiteY3" fmla="*/ 55756 h 880946"/>
                <a:gd name="connsiteX4" fmla="*/ 301083 w 334536"/>
                <a:gd name="connsiteY4" fmla="*/ 66907 h 880946"/>
                <a:gd name="connsiteX5" fmla="*/ 323385 w 334536"/>
                <a:gd name="connsiteY5" fmla="*/ 133815 h 880946"/>
                <a:gd name="connsiteX6" fmla="*/ 334536 w 334536"/>
                <a:gd name="connsiteY6" fmla="*/ 167268 h 880946"/>
                <a:gd name="connsiteX7" fmla="*/ 323385 w 334536"/>
                <a:gd name="connsiteY7" fmla="*/ 301083 h 880946"/>
                <a:gd name="connsiteX8" fmla="*/ 256478 w 334536"/>
                <a:gd name="connsiteY8" fmla="*/ 390293 h 880946"/>
                <a:gd name="connsiteX9" fmla="*/ 223024 w 334536"/>
                <a:gd name="connsiteY9" fmla="*/ 468351 h 880946"/>
                <a:gd name="connsiteX10" fmla="*/ 178419 w 334536"/>
                <a:gd name="connsiteY10" fmla="*/ 512956 h 880946"/>
                <a:gd name="connsiteX11" fmla="*/ 156117 w 334536"/>
                <a:gd name="connsiteY11" fmla="*/ 535259 h 880946"/>
                <a:gd name="connsiteX12" fmla="*/ 122663 w 334536"/>
                <a:gd name="connsiteY12" fmla="*/ 591015 h 880946"/>
                <a:gd name="connsiteX13" fmla="*/ 89209 w 334536"/>
                <a:gd name="connsiteY13" fmla="*/ 646771 h 880946"/>
                <a:gd name="connsiteX14" fmla="*/ 66907 w 334536"/>
                <a:gd name="connsiteY14" fmla="*/ 747132 h 880946"/>
                <a:gd name="connsiteX15" fmla="*/ 44604 w 334536"/>
                <a:gd name="connsiteY15" fmla="*/ 814039 h 880946"/>
                <a:gd name="connsiteX16" fmla="*/ 33453 w 334536"/>
                <a:gd name="connsiteY16" fmla="*/ 858644 h 880946"/>
                <a:gd name="connsiteX17" fmla="*/ 0 w 334536"/>
                <a:gd name="connsiteY17" fmla="*/ 880946 h 880946"/>
                <a:gd name="connsiteX18" fmla="*/ 11151 w 334536"/>
                <a:gd name="connsiteY18" fmla="*/ 0 h 8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536" h="880946">
                  <a:moveTo>
                    <a:pt x="11151" y="0"/>
                  </a:moveTo>
                  <a:lnTo>
                    <a:pt x="11151" y="0"/>
                  </a:lnTo>
                  <a:cubicBezTo>
                    <a:pt x="74341" y="3717"/>
                    <a:pt x="138867" y="-2296"/>
                    <a:pt x="200722" y="11151"/>
                  </a:cubicBezTo>
                  <a:cubicBezTo>
                    <a:pt x="226914" y="16845"/>
                    <a:pt x="242200" y="47280"/>
                    <a:pt x="267629" y="55756"/>
                  </a:cubicBezTo>
                  <a:lnTo>
                    <a:pt x="301083" y="66907"/>
                  </a:lnTo>
                  <a:lnTo>
                    <a:pt x="323385" y="133815"/>
                  </a:lnTo>
                  <a:lnTo>
                    <a:pt x="334536" y="167268"/>
                  </a:lnTo>
                  <a:cubicBezTo>
                    <a:pt x="330819" y="211873"/>
                    <a:pt x="335365" y="257956"/>
                    <a:pt x="323385" y="301083"/>
                  </a:cubicBezTo>
                  <a:cubicBezTo>
                    <a:pt x="313687" y="335997"/>
                    <a:pt x="281754" y="365016"/>
                    <a:pt x="256478" y="390293"/>
                  </a:cubicBezTo>
                  <a:cubicBezTo>
                    <a:pt x="246220" y="431322"/>
                    <a:pt x="250203" y="436642"/>
                    <a:pt x="223024" y="468351"/>
                  </a:cubicBezTo>
                  <a:cubicBezTo>
                    <a:pt x="209340" y="484316"/>
                    <a:pt x="193287" y="498088"/>
                    <a:pt x="178419" y="512956"/>
                  </a:cubicBezTo>
                  <a:lnTo>
                    <a:pt x="156117" y="535259"/>
                  </a:lnTo>
                  <a:cubicBezTo>
                    <a:pt x="124523" y="630031"/>
                    <a:pt x="168586" y="514475"/>
                    <a:pt x="122663" y="591015"/>
                  </a:cubicBezTo>
                  <a:cubicBezTo>
                    <a:pt x="79238" y="663392"/>
                    <a:pt x="145718" y="590262"/>
                    <a:pt x="89209" y="646771"/>
                  </a:cubicBezTo>
                  <a:cubicBezTo>
                    <a:pt x="82843" y="678600"/>
                    <a:pt x="76355" y="715639"/>
                    <a:pt x="66907" y="747132"/>
                  </a:cubicBezTo>
                  <a:cubicBezTo>
                    <a:pt x="60152" y="769649"/>
                    <a:pt x="50306" y="791232"/>
                    <a:pt x="44604" y="814039"/>
                  </a:cubicBezTo>
                  <a:cubicBezTo>
                    <a:pt x="40887" y="828907"/>
                    <a:pt x="41954" y="845892"/>
                    <a:pt x="33453" y="858644"/>
                  </a:cubicBezTo>
                  <a:cubicBezTo>
                    <a:pt x="26019" y="869795"/>
                    <a:pt x="0" y="880946"/>
                    <a:pt x="0" y="880946"/>
                  </a:cubicBezTo>
                  <a:lnTo>
                    <a:pt x="11151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362200" y="5257800"/>
              <a:ext cx="495300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43000" y="4419600"/>
              <a:ext cx="495300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up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38400" y="3124200"/>
              <a:ext cx="590550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out</a:t>
              </a:r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321528" y="3456878"/>
              <a:ext cx="334536" cy="880946"/>
            </a:xfrm>
            <a:custGeom>
              <a:avLst/>
              <a:gdLst>
                <a:gd name="connsiteX0" fmla="*/ 11151 w 334536"/>
                <a:gd name="connsiteY0" fmla="*/ 0 h 880946"/>
                <a:gd name="connsiteX1" fmla="*/ 11151 w 334536"/>
                <a:gd name="connsiteY1" fmla="*/ 0 h 880946"/>
                <a:gd name="connsiteX2" fmla="*/ 200722 w 334536"/>
                <a:gd name="connsiteY2" fmla="*/ 11151 h 880946"/>
                <a:gd name="connsiteX3" fmla="*/ 267629 w 334536"/>
                <a:gd name="connsiteY3" fmla="*/ 55756 h 880946"/>
                <a:gd name="connsiteX4" fmla="*/ 301083 w 334536"/>
                <a:gd name="connsiteY4" fmla="*/ 66907 h 880946"/>
                <a:gd name="connsiteX5" fmla="*/ 323385 w 334536"/>
                <a:gd name="connsiteY5" fmla="*/ 133815 h 880946"/>
                <a:gd name="connsiteX6" fmla="*/ 334536 w 334536"/>
                <a:gd name="connsiteY6" fmla="*/ 167268 h 880946"/>
                <a:gd name="connsiteX7" fmla="*/ 323385 w 334536"/>
                <a:gd name="connsiteY7" fmla="*/ 301083 h 880946"/>
                <a:gd name="connsiteX8" fmla="*/ 256478 w 334536"/>
                <a:gd name="connsiteY8" fmla="*/ 390293 h 880946"/>
                <a:gd name="connsiteX9" fmla="*/ 223024 w 334536"/>
                <a:gd name="connsiteY9" fmla="*/ 468351 h 880946"/>
                <a:gd name="connsiteX10" fmla="*/ 178419 w 334536"/>
                <a:gd name="connsiteY10" fmla="*/ 512956 h 880946"/>
                <a:gd name="connsiteX11" fmla="*/ 156117 w 334536"/>
                <a:gd name="connsiteY11" fmla="*/ 535259 h 880946"/>
                <a:gd name="connsiteX12" fmla="*/ 122663 w 334536"/>
                <a:gd name="connsiteY12" fmla="*/ 591015 h 880946"/>
                <a:gd name="connsiteX13" fmla="*/ 89209 w 334536"/>
                <a:gd name="connsiteY13" fmla="*/ 646771 h 880946"/>
                <a:gd name="connsiteX14" fmla="*/ 66907 w 334536"/>
                <a:gd name="connsiteY14" fmla="*/ 747132 h 880946"/>
                <a:gd name="connsiteX15" fmla="*/ 44604 w 334536"/>
                <a:gd name="connsiteY15" fmla="*/ 814039 h 880946"/>
                <a:gd name="connsiteX16" fmla="*/ 33453 w 334536"/>
                <a:gd name="connsiteY16" fmla="*/ 858644 h 880946"/>
                <a:gd name="connsiteX17" fmla="*/ 0 w 334536"/>
                <a:gd name="connsiteY17" fmla="*/ 880946 h 880946"/>
                <a:gd name="connsiteX18" fmla="*/ 11151 w 334536"/>
                <a:gd name="connsiteY18" fmla="*/ 0 h 8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536" h="880946">
                  <a:moveTo>
                    <a:pt x="11151" y="0"/>
                  </a:moveTo>
                  <a:lnTo>
                    <a:pt x="11151" y="0"/>
                  </a:lnTo>
                  <a:cubicBezTo>
                    <a:pt x="74341" y="3717"/>
                    <a:pt x="138867" y="-2296"/>
                    <a:pt x="200722" y="11151"/>
                  </a:cubicBezTo>
                  <a:cubicBezTo>
                    <a:pt x="226914" y="16845"/>
                    <a:pt x="242200" y="47280"/>
                    <a:pt x="267629" y="55756"/>
                  </a:cubicBezTo>
                  <a:lnTo>
                    <a:pt x="301083" y="66907"/>
                  </a:lnTo>
                  <a:lnTo>
                    <a:pt x="323385" y="133815"/>
                  </a:lnTo>
                  <a:lnTo>
                    <a:pt x="334536" y="167268"/>
                  </a:lnTo>
                  <a:cubicBezTo>
                    <a:pt x="330819" y="211873"/>
                    <a:pt x="335365" y="257956"/>
                    <a:pt x="323385" y="301083"/>
                  </a:cubicBezTo>
                  <a:cubicBezTo>
                    <a:pt x="313687" y="335997"/>
                    <a:pt x="281754" y="365016"/>
                    <a:pt x="256478" y="390293"/>
                  </a:cubicBezTo>
                  <a:cubicBezTo>
                    <a:pt x="246220" y="431322"/>
                    <a:pt x="250203" y="436642"/>
                    <a:pt x="223024" y="468351"/>
                  </a:cubicBezTo>
                  <a:cubicBezTo>
                    <a:pt x="209340" y="484316"/>
                    <a:pt x="193287" y="498088"/>
                    <a:pt x="178419" y="512956"/>
                  </a:cubicBezTo>
                  <a:lnTo>
                    <a:pt x="156117" y="535259"/>
                  </a:lnTo>
                  <a:cubicBezTo>
                    <a:pt x="124523" y="630031"/>
                    <a:pt x="168586" y="514475"/>
                    <a:pt x="122663" y="591015"/>
                  </a:cubicBezTo>
                  <a:cubicBezTo>
                    <a:pt x="79238" y="663392"/>
                    <a:pt x="145718" y="590262"/>
                    <a:pt x="89209" y="646771"/>
                  </a:cubicBezTo>
                  <a:cubicBezTo>
                    <a:pt x="82843" y="678600"/>
                    <a:pt x="76355" y="715639"/>
                    <a:pt x="66907" y="747132"/>
                  </a:cubicBezTo>
                  <a:cubicBezTo>
                    <a:pt x="60152" y="769649"/>
                    <a:pt x="50306" y="791232"/>
                    <a:pt x="44604" y="814039"/>
                  </a:cubicBezTo>
                  <a:cubicBezTo>
                    <a:pt x="40887" y="828907"/>
                    <a:pt x="41954" y="845892"/>
                    <a:pt x="33453" y="858644"/>
                  </a:cubicBezTo>
                  <a:cubicBezTo>
                    <a:pt x="26019" y="869795"/>
                    <a:pt x="0" y="880946"/>
                    <a:pt x="0" y="880946"/>
                  </a:cubicBezTo>
                  <a:lnTo>
                    <a:pt x="11151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51264" y="3581400"/>
              <a:ext cx="167268" cy="440473"/>
            </a:xfrm>
            <a:custGeom>
              <a:avLst/>
              <a:gdLst>
                <a:gd name="connsiteX0" fmla="*/ 11151 w 334536"/>
                <a:gd name="connsiteY0" fmla="*/ 0 h 880946"/>
                <a:gd name="connsiteX1" fmla="*/ 11151 w 334536"/>
                <a:gd name="connsiteY1" fmla="*/ 0 h 880946"/>
                <a:gd name="connsiteX2" fmla="*/ 200722 w 334536"/>
                <a:gd name="connsiteY2" fmla="*/ 11151 h 880946"/>
                <a:gd name="connsiteX3" fmla="*/ 267629 w 334536"/>
                <a:gd name="connsiteY3" fmla="*/ 55756 h 880946"/>
                <a:gd name="connsiteX4" fmla="*/ 301083 w 334536"/>
                <a:gd name="connsiteY4" fmla="*/ 66907 h 880946"/>
                <a:gd name="connsiteX5" fmla="*/ 323385 w 334536"/>
                <a:gd name="connsiteY5" fmla="*/ 133815 h 880946"/>
                <a:gd name="connsiteX6" fmla="*/ 334536 w 334536"/>
                <a:gd name="connsiteY6" fmla="*/ 167268 h 880946"/>
                <a:gd name="connsiteX7" fmla="*/ 323385 w 334536"/>
                <a:gd name="connsiteY7" fmla="*/ 301083 h 880946"/>
                <a:gd name="connsiteX8" fmla="*/ 256478 w 334536"/>
                <a:gd name="connsiteY8" fmla="*/ 390293 h 880946"/>
                <a:gd name="connsiteX9" fmla="*/ 223024 w 334536"/>
                <a:gd name="connsiteY9" fmla="*/ 468351 h 880946"/>
                <a:gd name="connsiteX10" fmla="*/ 178419 w 334536"/>
                <a:gd name="connsiteY10" fmla="*/ 512956 h 880946"/>
                <a:gd name="connsiteX11" fmla="*/ 156117 w 334536"/>
                <a:gd name="connsiteY11" fmla="*/ 535259 h 880946"/>
                <a:gd name="connsiteX12" fmla="*/ 122663 w 334536"/>
                <a:gd name="connsiteY12" fmla="*/ 591015 h 880946"/>
                <a:gd name="connsiteX13" fmla="*/ 89209 w 334536"/>
                <a:gd name="connsiteY13" fmla="*/ 646771 h 880946"/>
                <a:gd name="connsiteX14" fmla="*/ 66907 w 334536"/>
                <a:gd name="connsiteY14" fmla="*/ 747132 h 880946"/>
                <a:gd name="connsiteX15" fmla="*/ 44604 w 334536"/>
                <a:gd name="connsiteY15" fmla="*/ 814039 h 880946"/>
                <a:gd name="connsiteX16" fmla="*/ 33453 w 334536"/>
                <a:gd name="connsiteY16" fmla="*/ 858644 h 880946"/>
                <a:gd name="connsiteX17" fmla="*/ 0 w 334536"/>
                <a:gd name="connsiteY17" fmla="*/ 880946 h 880946"/>
                <a:gd name="connsiteX18" fmla="*/ 11151 w 334536"/>
                <a:gd name="connsiteY18" fmla="*/ 0 h 880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536" h="880946">
                  <a:moveTo>
                    <a:pt x="11151" y="0"/>
                  </a:moveTo>
                  <a:lnTo>
                    <a:pt x="11151" y="0"/>
                  </a:lnTo>
                  <a:cubicBezTo>
                    <a:pt x="74341" y="3717"/>
                    <a:pt x="138867" y="-2296"/>
                    <a:pt x="200722" y="11151"/>
                  </a:cubicBezTo>
                  <a:cubicBezTo>
                    <a:pt x="226914" y="16845"/>
                    <a:pt x="242200" y="47280"/>
                    <a:pt x="267629" y="55756"/>
                  </a:cubicBezTo>
                  <a:lnTo>
                    <a:pt x="301083" y="66907"/>
                  </a:lnTo>
                  <a:lnTo>
                    <a:pt x="323385" y="133815"/>
                  </a:lnTo>
                  <a:lnTo>
                    <a:pt x="334536" y="167268"/>
                  </a:lnTo>
                  <a:cubicBezTo>
                    <a:pt x="330819" y="211873"/>
                    <a:pt x="335365" y="257956"/>
                    <a:pt x="323385" y="301083"/>
                  </a:cubicBezTo>
                  <a:cubicBezTo>
                    <a:pt x="313687" y="335997"/>
                    <a:pt x="281754" y="365016"/>
                    <a:pt x="256478" y="390293"/>
                  </a:cubicBezTo>
                  <a:cubicBezTo>
                    <a:pt x="246220" y="431322"/>
                    <a:pt x="250203" y="436642"/>
                    <a:pt x="223024" y="468351"/>
                  </a:cubicBezTo>
                  <a:cubicBezTo>
                    <a:pt x="209340" y="484316"/>
                    <a:pt x="193287" y="498088"/>
                    <a:pt x="178419" y="512956"/>
                  </a:cubicBezTo>
                  <a:lnTo>
                    <a:pt x="156117" y="535259"/>
                  </a:lnTo>
                  <a:cubicBezTo>
                    <a:pt x="124523" y="630031"/>
                    <a:pt x="168586" y="514475"/>
                    <a:pt x="122663" y="591015"/>
                  </a:cubicBezTo>
                  <a:cubicBezTo>
                    <a:pt x="79238" y="663392"/>
                    <a:pt x="145718" y="590262"/>
                    <a:pt x="89209" y="646771"/>
                  </a:cubicBezTo>
                  <a:cubicBezTo>
                    <a:pt x="82843" y="678600"/>
                    <a:pt x="76355" y="715639"/>
                    <a:pt x="66907" y="747132"/>
                  </a:cubicBezTo>
                  <a:cubicBezTo>
                    <a:pt x="60152" y="769649"/>
                    <a:pt x="50306" y="791232"/>
                    <a:pt x="44604" y="814039"/>
                  </a:cubicBezTo>
                  <a:cubicBezTo>
                    <a:pt x="40887" y="828907"/>
                    <a:pt x="41954" y="845892"/>
                    <a:pt x="33453" y="858644"/>
                  </a:cubicBezTo>
                  <a:cubicBezTo>
                    <a:pt x="26019" y="869795"/>
                    <a:pt x="0" y="880946"/>
                    <a:pt x="0" y="880946"/>
                  </a:cubicBezTo>
                  <a:lnTo>
                    <a:pt x="11151" y="0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304800" y="2286000"/>
            <a:ext cx="0" cy="385876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63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1295400"/>
            <a:ext cx="4572000" cy="3429000"/>
            <a:chOff x="0" y="1524000"/>
            <a:chExt cx="4572000" cy="3429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07988"/>
              <a:ext cx="4572000" cy="3245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2394" y="1524000"/>
              <a:ext cx="41796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Temperature anomaly (shaded, K), potential temp (contours)  </a:t>
              </a:r>
              <a:endParaRPr lang="en-US" sz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72000" y="3456801"/>
            <a:ext cx="4572000" cy="3355139"/>
            <a:chOff x="4572000" y="3456801"/>
            <a:chExt cx="4572000" cy="335513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657600"/>
              <a:ext cx="4572000" cy="3154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029200" y="3456801"/>
              <a:ext cx="39809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Radial wind inflow (shaded, ms</a:t>
              </a:r>
              <a:r>
                <a:rPr lang="en-US" sz="1200" baseline="30000" dirty="0" smtClean="0"/>
                <a:t>-1</a:t>
              </a:r>
              <a:r>
                <a:rPr lang="en-US" sz="1200" dirty="0" smtClean="0"/>
                <a:t>), tangential wind (contours) 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7726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Motivation: HWRF double-warm core structure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92394" y="5562600"/>
            <a:ext cx="3570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Persistent double warm core structure for all STY cases during 2012-2014 seasons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05401" y="1792069"/>
            <a:ext cx="3552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Strong upper-level inflow above the typical outflow layer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391400" y="2246531"/>
            <a:ext cx="0" cy="179206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85800" y="2209800"/>
            <a:ext cx="1371600" cy="335280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27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62940" y="4648200"/>
            <a:ext cx="2339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Observations of the DWC are rare due to lack of flight data for intense TCs.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8032" y="1078431"/>
            <a:ext cx="8229600" cy="2590759"/>
            <a:chOff x="381000" y="1696601"/>
            <a:chExt cx="8229600" cy="2856992"/>
          </a:xfrm>
        </p:grpSpPr>
        <p:grpSp>
          <p:nvGrpSpPr>
            <p:cNvPr id="6" name="Group 5"/>
            <p:cNvGrpSpPr/>
            <p:nvPr/>
          </p:nvGrpSpPr>
          <p:grpSpPr>
            <a:xfrm>
              <a:off x="381000" y="1696601"/>
              <a:ext cx="2819400" cy="2722999"/>
              <a:chOff x="152400" y="1841174"/>
              <a:chExt cx="2819400" cy="2665243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2028824"/>
                <a:ext cx="2514600" cy="2477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304800" y="1841174"/>
                <a:ext cx="26670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smtClean="0">
                    <a:solidFill>
                      <a:srgbClr val="FF0000"/>
                    </a:solidFill>
                  </a:rPr>
                  <a:t>Inez’s (1966) (Hawkins and </a:t>
                </a:r>
                <a:r>
                  <a:rPr lang="en-US" sz="900" b="1" dirty="0" err="1" smtClean="0">
                    <a:solidFill>
                      <a:srgbClr val="FF0000"/>
                    </a:solidFill>
                  </a:rPr>
                  <a:t>Imbembo</a:t>
                </a:r>
                <a:r>
                  <a:rPr lang="en-US" sz="900" b="1" dirty="0" smtClean="0">
                    <a:solidFill>
                      <a:srgbClr val="FF0000"/>
                    </a:solidFill>
                  </a:rPr>
                  <a:t> 1976)</a:t>
                </a:r>
                <a:endParaRPr lang="en-US" sz="9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200400" y="1701603"/>
              <a:ext cx="2607013" cy="2851990"/>
              <a:chOff x="2650787" y="1777803"/>
              <a:chExt cx="2607013" cy="2851990"/>
            </a:xfrm>
          </p:grpSpPr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0787" y="1925809"/>
                <a:ext cx="2454613" cy="2703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971800" y="1777803"/>
                <a:ext cx="228600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rgbClr val="FF0000"/>
                    </a:solidFill>
                  </a:rPr>
                  <a:t>Frank (1977) (Schwartz et al. 1996)</a:t>
                </a:r>
                <a:endParaRPr lang="en-US" sz="9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096000" y="1701603"/>
              <a:ext cx="2514600" cy="2811015"/>
              <a:chOff x="5084323" y="1777802"/>
              <a:chExt cx="2514600" cy="2811015"/>
            </a:xfrm>
          </p:grpSpPr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4323" y="2008634"/>
                <a:ext cx="2514600" cy="2580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5314231" y="1777802"/>
                <a:ext cx="215336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rgbClr val="FF0000"/>
                    </a:solidFill>
                  </a:rPr>
                  <a:t>Arlene (1963) (</a:t>
                </a:r>
                <a:r>
                  <a:rPr lang="en-US" sz="900" b="1" dirty="0" err="1" smtClean="0">
                    <a:solidFill>
                      <a:srgbClr val="FF0000"/>
                    </a:solidFill>
                  </a:rPr>
                  <a:t>Koteswaram</a:t>
                </a:r>
                <a:r>
                  <a:rPr lang="en-US" sz="900" b="1" dirty="0" smtClean="0">
                    <a:solidFill>
                      <a:srgbClr val="FF0000"/>
                    </a:solidFill>
                  </a:rPr>
                  <a:t> 1967)</a:t>
                </a:r>
                <a:endParaRPr lang="en-US" sz="900" b="1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24" name="Picture 2" descr="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6</a:t>
            </a:fld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7726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Motivation: observed DWC structure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487712" y="3731568"/>
            <a:ext cx="5074888" cy="3050232"/>
            <a:chOff x="487712" y="3731568"/>
            <a:chExt cx="5074888" cy="3050232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13" y="3760214"/>
              <a:ext cx="5074887" cy="3021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87712" y="3731568"/>
              <a:ext cx="20268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err="1" smtClean="0">
                  <a:solidFill>
                    <a:srgbClr val="FF0000"/>
                  </a:solidFill>
                </a:rPr>
                <a:t>Durden</a:t>
              </a:r>
              <a:r>
                <a:rPr lang="en-US" sz="900" b="1" dirty="0" smtClean="0">
                  <a:solidFill>
                    <a:srgbClr val="FF0000"/>
                  </a:solidFill>
                </a:rPr>
                <a:t> (2013)</a:t>
              </a:r>
              <a:endParaRPr lang="en-US" sz="9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65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08634" y="13716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Amber evidence of the DWC from previous modeling studies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76200" y="1272725"/>
            <a:ext cx="5615139" cy="2384877"/>
            <a:chOff x="347358" y="4619683"/>
            <a:chExt cx="4952150" cy="2238317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58" y="4800600"/>
              <a:ext cx="2585453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678" y="4784000"/>
              <a:ext cx="2196830" cy="1872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14561" y="4619683"/>
              <a:ext cx="2262658" cy="235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err="1" smtClean="0">
                  <a:solidFill>
                    <a:srgbClr val="FF0000"/>
                  </a:solidFill>
                </a:rPr>
                <a:t>Rotunno</a:t>
              </a:r>
              <a:r>
                <a:rPr lang="en-US" sz="900" b="1" dirty="0" smtClean="0">
                  <a:solidFill>
                    <a:srgbClr val="FF0000"/>
                  </a:solidFill>
                </a:rPr>
                <a:t> and Emanuel (1987)</a:t>
              </a:r>
              <a:endParaRPr 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35475" y="4619683"/>
              <a:ext cx="2262658" cy="216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rgbClr val="FF0000"/>
                  </a:solidFill>
                </a:rPr>
                <a:t>Stern and Zhang (2013)</a:t>
              </a:r>
              <a:endParaRPr lang="en-US" sz="9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7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217918"/>
            <a:ext cx="8229600" cy="7726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Motivation: simulated DWC structure</a:t>
            </a:r>
            <a:endParaRPr lang="en-US" sz="2800" dirty="0"/>
          </a:p>
        </p:txBody>
      </p:sp>
      <p:pic>
        <p:nvPicPr>
          <p:cNvPr id="12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068533"/>
            <a:ext cx="2667000" cy="197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68533"/>
            <a:ext cx="3154680" cy="220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600" y="3886200"/>
            <a:ext cx="25655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 smtClean="0">
                <a:solidFill>
                  <a:srgbClr val="FF0000"/>
                </a:solidFill>
              </a:rPr>
              <a:t>Ohno</a:t>
            </a:r>
            <a:r>
              <a:rPr lang="en-US" sz="900" b="1" dirty="0" smtClean="0">
                <a:solidFill>
                  <a:srgbClr val="FF0000"/>
                </a:solidFill>
              </a:rPr>
              <a:t> and Satoh (2015)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0" y="3886200"/>
            <a:ext cx="25655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Stern and Nolan (2012)</a:t>
            </a:r>
            <a:endParaRPr lang="en-US" sz="900" b="1" dirty="0">
              <a:solidFill>
                <a:srgbClr val="FF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936" y="4150717"/>
            <a:ext cx="2893464" cy="196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337210" y="3983261"/>
            <a:ext cx="25655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FF0000"/>
                </a:solidFill>
              </a:rPr>
              <a:t>HWRF real-time forecast of Francisco (2013)</a:t>
            </a:r>
            <a:endParaRPr lang="en-US" sz="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0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77268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Hypotheses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609600" y="1600200"/>
            <a:ext cx="7772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Hypothesis 1</a:t>
            </a:r>
            <a:r>
              <a:rPr lang="en-US" sz="2400" dirty="0"/>
              <a:t>: At </a:t>
            </a:r>
            <a:r>
              <a:rPr lang="en-US" sz="2400" dirty="0" smtClean="0"/>
              <a:t>high </a:t>
            </a:r>
            <a:r>
              <a:rPr lang="en-US" sz="2400" dirty="0"/>
              <a:t>intensity (</a:t>
            </a:r>
            <a:r>
              <a:rPr lang="en-US" sz="2400" dirty="0" err="1"/>
              <a:t>Vmax</a:t>
            </a:r>
            <a:r>
              <a:rPr lang="en-US" sz="2400" dirty="0"/>
              <a:t> &gt; 65 ms</a:t>
            </a:r>
            <a:r>
              <a:rPr lang="en-US" sz="2400" baseline="30000" dirty="0"/>
              <a:t>-1</a:t>
            </a:r>
            <a:r>
              <a:rPr lang="en-US" sz="2400" dirty="0"/>
              <a:t>), the lower stratosphere can interact with TCs and produce a </a:t>
            </a:r>
            <a:r>
              <a:rPr lang="en-US" sz="2400" dirty="0" smtClean="0"/>
              <a:t>DWC </a:t>
            </a:r>
            <a:r>
              <a:rPr lang="en-US" sz="2400" dirty="0"/>
              <a:t>structure, allowing TCs to further strengthen and maintain their </a:t>
            </a:r>
            <a:r>
              <a:rPr lang="en-US" sz="2400" dirty="0" smtClean="0"/>
              <a:t>high </a:t>
            </a:r>
            <a:r>
              <a:rPr lang="en-US" sz="2400" dirty="0"/>
              <a:t>intensity.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Hypothesis 2</a:t>
            </a:r>
            <a:r>
              <a:rPr lang="en-US" sz="2400" dirty="0"/>
              <a:t>: </a:t>
            </a:r>
            <a:r>
              <a:rPr lang="en-US" sz="2400" dirty="0" smtClean="0"/>
              <a:t>The </a:t>
            </a:r>
            <a:r>
              <a:rPr lang="en-US" sz="2400" dirty="0"/>
              <a:t>lower stratosphere can moderate the </a:t>
            </a:r>
            <a:r>
              <a:rPr lang="en-US" sz="2400" dirty="0" smtClean="0"/>
              <a:t>distribution of </a:t>
            </a:r>
            <a:r>
              <a:rPr lang="en-US" sz="2400" dirty="0"/>
              <a:t>intense TCs and thus play a significant role in the TC-climate relationship.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7E98-1CE2-459A-82F4-EEF68A84D33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2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9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67400" y="1852847"/>
            <a:ext cx="3166842" cy="4624153"/>
            <a:chOff x="5935448" y="1143000"/>
            <a:chExt cx="3166842" cy="462415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5448" y="1143000"/>
              <a:ext cx="3132351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172200" y="4936156"/>
              <a:ext cx="29300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U</a:t>
              </a:r>
              <a:r>
                <a:rPr lang="en-US" sz="1200" dirty="0" smtClean="0"/>
                <a:t>pper warm core contribution to 50% the pressure drop at the surface (red curve) from simulation of Hurricane Wilma (2005, courtesy of Chen and Zhang (GRL, 2012)</a:t>
              </a:r>
              <a:endParaRPr lang="en-US" sz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4614" y="2592328"/>
            <a:ext cx="5492786" cy="2106404"/>
            <a:chOff x="374614" y="2592328"/>
            <a:chExt cx="5492786" cy="2106404"/>
          </a:xfrm>
        </p:grpSpPr>
        <p:sp>
          <p:nvSpPr>
            <p:cNvPr id="4" name="TextBox 3"/>
            <p:cNvSpPr txBox="1"/>
            <p:nvPr/>
          </p:nvSpPr>
          <p:spPr>
            <a:xfrm>
              <a:off x="374614" y="2592328"/>
              <a:ext cx="54927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 effectiveness of upper warm core contribution to PMIN can be seen from the hydrostatic equation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484550" y="3505200"/>
                  <a:ext cx="5146097" cy="11935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Φ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𝑧</m:t>
                            </m:r>
                            <m:r>
                              <a:rPr lang="en-US" sz="1600">
                                <a:latin typeface="Cambria Math"/>
                              </a:rPr>
                              <m:t>=0</m:t>
                            </m:r>
                          </m:e>
                        </m:d>
                        <m:r>
                          <a:rPr lang="en-US" sz="1600"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Φ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>
                                    <a:latin typeface="Cambria Math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/>
                              </a:rPr>
                              <m:t>top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−</m:t>
                        </m:r>
                        <m:nary>
                          <m:nary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sz="1600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sz="1600" i="1">
                                <a:latin typeface="Cambria Math"/>
                              </a:rPr>
                              <m:t>𝑡𝑜𝑝</m:t>
                            </m:r>
                          </m:sup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</a:rPr>
                                  <m:t>𝑅𝑇</m:t>
                                </m:r>
                                <m:r>
                                  <a:rPr lang="en-US" sz="160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𝑧</m:t>
                                </m:r>
                                <m:r>
                                  <a:rPr lang="en-US" sz="1600">
                                    <a:latin typeface="Cambria Math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</a:rPr>
                                  <m:t>𝐻</m:t>
                                </m:r>
                              </m:den>
                            </m:f>
                            <m:r>
                              <a:rPr lang="en-US" sz="1600" i="1">
                                <a:latin typeface="Cambria Math"/>
                              </a:rPr>
                              <m:t>𝑑𝑧</m:t>
                            </m:r>
                          </m:e>
                        </m:nary>
                        <m:r>
                          <a:rPr lang="en-US" sz="1600"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Φ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>
                                    <a:latin typeface="Cambria Math"/>
                                  </a:rPr>
                                  <m:t>​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/>
                              </a:rPr>
                              <m:t>top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−</m:t>
                        </m:r>
                        <m:nary>
                          <m:nary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sz="1600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en-US" sz="1600" i="1">
                                <a:latin typeface="Cambria Math"/>
                              </a:rPr>
                              <m:t>𝑡𝑜𝑝</m:t>
                            </m:r>
                          </m:sup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sz="1600" i="1">
                                    <a:latin typeface="Cambria Math"/>
                                  </a:rPr>
                                  <m:t>𝐻</m:t>
                                </m:r>
                              </m:den>
                            </m:f>
                            <m:r>
                              <a:rPr lang="en-US" sz="1600">
                                <a:latin typeface="Cambria Math"/>
                              </a:rPr>
                              <m:t>(1+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/>
                                  </a:rPr>
                                  <m:t>𝑇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′</m:t>
                                </m:r>
                              </m:num>
                              <m:den>
                                <m:acc>
                                  <m:accPr>
                                    <m:chr m:val="̅"/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</m:acc>
                                <m:r>
                                  <a:rPr lang="en-US" sz="160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𝑧</m:t>
                                </m:r>
                                <m:r>
                                  <a:rPr lang="en-US" sz="1600">
                                    <a:latin typeface="Cambria Math"/>
                                  </a:rPr>
                                  <m:t>)</m:t>
                                </m:r>
                              </m:den>
                            </m:f>
                            <m:r>
                              <a:rPr lang="en-US" sz="1600">
                                <a:latin typeface="Cambria Math"/>
                              </a:rPr>
                              <m:t>)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𝑑𝑧</m:t>
                            </m:r>
                          </m:e>
                        </m:nary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550" y="3505200"/>
                  <a:ext cx="5146097" cy="11935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/>
          <p:cNvSpPr txBox="1"/>
          <p:nvPr/>
        </p:nvSpPr>
        <p:spPr>
          <a:xfrm>
            <a:off x="369566" y="1447800"/>
            <a:ext cx="5261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Statement 1</a:t>
            </a:r>
            <a:r>
              <a:rPr lang="en-US" dirty="0" smtClean="0"/>
              <a:t>: Given the same T’, the higher the warm core, the deeper the pressure drop at the surface. 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438" y="5322837"/>
            <a:ext cx="5389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Note: No </a:t>
            </a:r>
            <a:r>
              <a:rPr lang="en-US" dirty="0"/>
              <a:t>causal </a:t>
            </a:r>
            <a:r>
              <a:rPr lang="en-US" dirty="0" smtClean="0"/>
              <a:t>implication</a:t>
            </a:r>
            <a:r>
              <a:rPr lang="en-US" dirty="0"/>
              <a:t> </a:t>
            </a:r>
            <a:r>
              <a:rPr lang="en-US" dirty="0" smtClean="0"/>
              <a:t>(assuming  </a:t>
            </a:r>
            <a:r>
              <a:rPr lang="en-US" dirty="0"/>
              <a:t>a mechanism that could help build the upper warm </a:t>
            </a:r>
            <a:r>
              <a:rPr lang="en-US" dirty="0" smtClean="0"/>
              <a:t>core</a:t>
            </a:r>
            <a:r>
              <a:rPr lang="en-US" dirty="0"/>
              <a:t>)</a:t>
            </a:r>
          </a:p>
        </p:txBody>
      </p:sp>
      <p:pic>
        <p:nvPicPr>
          <p:cNvPr id="14" name="Picture 2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95325"/>
          </a:xfrm>
          <a:prstGeom prst="rect">
            <a:avLst/>
          </a:prstGeom>
          <a:noFill/>
          <a:effectLst>
            <a:outerShdw dist="50800" sx="1000" sy="1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7726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Justification for the upper warm core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772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4401</TotalTime>
  <Words>2203</Words>
  <Application>Microsoft Office PowerPoint</Application>
  <PresentationFormat>On-screen Show (4:3)</PresentationFormat>
  <Paragraphs>283</Paragraphs>
  <Slides>30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Potential Impacts of the Lower Stratosphere on Structure and Distribution of Intense Tropical Cyclones</vt:lpstr>
      <vt:lpstr>Outline</vt:lpstr>
      <vt:lpstr>Motivation: TC global distribution</vt:lpstr>
      <vt:lpstr>Motivation: Hurricane MPI</vt:lpstr>
      <vt:lpstr>Motivation: HWRF double-warm core structure</vt:lpstr>
      <vt:lpstr>Motivation: observed DWC structure</vt:lpstr>
      <vt:lpstr>Motivation: simulated DWC structure</vt:lpstr>
      <vt:lpstr>Hypotheses</vt:lpstr>
      <vt:lpstr>Justification for the upper warm core</vt:lpstr>
      <vt:lpstr>Justification for the upper warm core</vt:lpstr>
      <vt:lpstr>Case study: Francisco (2013)</vt:lpstr>
      <vt:lpstr>Case study: DWC structure</vt:lpstr>
      <vt:lpstr>Case study: UIL-induced warming tendency </vt:lpstr>
      <vt:lpstr>Case study: condition for UIL formation (1)</vt:lpstr>
      <vt:lpstr>Case study: condition for UIL formation (2)</vt:lpstr>
      <vt:lpstr>HWRF idealized experiments</vt:lpstr>
      <vt:lpstr>CTL Exp: Development of DWC</vt:lpstr>
      <vt:lpstr>Sensitivity Exps</vt:lpstr>
      <vt:lpstr>Low stratosphere: NATL/WPAC 2013</vt:lpstr>
      <vt:lpstr>Paradox: DWC vs outflow</vt:lpstr>
      <vt:lpstr>Implications</vt:lpstr>
      <vt:lpstr>Conclusions</vt:lpstr>
      <vt:lpstr>Thank you!</vt:lpstr>
      <vt:lpstr>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Spea:</dc:title>
  <dc:creator>Kieu, Chanh</dc:creator>
  <cp:lastModifiedBy>Kieu, Chanh</cp:lastModifiedBy>
  <cp:revision>212</cp:revision>
  <dcterms:created xsi:type="dcterms:W3CDTF">2015-03-23T12:45:58Z</dcterms:created>
  <dcterms:modified xsi:type="dcterms:W3CDTF">2015-05-20T15:14:23Z</dcterms:modified>
</cp:coreProperties>
</file>