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5" r:id="rId4"/>
    <p:sldId id="267" r:id="rId5"/>
    <p:sldId id="266" r:id="rId6"/>
    <p:sldId id="259" r:id="rId7"/>
    <p:sldId id="260" r:id="rId8"/>
    <p:sldId id="258" r:id="rId9"/>
    <p:sldId id="257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13D0C-66F2-B048-A662-6B050F81787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EFF8-7D58-144B-8532-CE0A43417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0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62572-1FA4-B548-8DF5-8779450DB51E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932BA-EC48-C94D-8C5C-773F7B0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EED5-B4BB-8742-9173-6288AC29BFDA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3FB-607E-C046-94CA-31D5600A534C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D9CE-E898-7444-B999-1D1C7453EA51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5779-F2A2-624D-83B6-321B58729BA2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CD9D-C120-0748-8107-94CFEE7C4539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178-D342-4E4A-8A7E-D9D3CDE01461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994D-93E1-DF4B-A0E7-D4C9C1AD5B70}" type="datetime1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EC9-2679-8044-AC37-F15F4440BB44}" type="datetime1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EA70-6B6D-B841-A0AF-647427468229}" type="datetime1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BF3E-7DA2-C342-954A-22CFF8A34C37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3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6797-D6F1-D440-B6FD-65FDB2320CFE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D3F4-11C1-B14B-8F54-2E09BE0993CB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9A6F-DB27-40AE-9A5E-F80E8685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VORTEX </a:t>
            </a:r>
            <a:r>
              <a:rPr lang="en-US" sz="3600" b="1" dirty="0"/>
              <a:t>SE and </a:t>
            </a:r>
            <a:r>
              <a:rPr lang="en-US" sz="3600" b="1" dirty="0" smtClean="0"/>
              <a:t>Hurricane         </a:t>
            </a:r>
          </a:p>
          <a:p>
            <a:pPr algn="ctr"/>
            <a:r>
              <a:rPr lang="en-US" sz="3600" b="1" dirty="0" smtClean="0"/>
              <a:t>Landfalling Tornadoes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2400" dirty="0" smtClean="0"/>
              <a:t>Hua Chen</a:t>
            </a:r>
          </a:p>
          <a:p>
            <a:pPr algn="ctr"/>
            <a:r>
              <a:rPr lang="en-US" sz="2400" dirty="0" smtClean="0"/>
              <a:t>Frank Marks</a:t>
            </a:r>
          </a:p>
          <a:p>
            <a:pPr algn="ctr"/>
            <a:r>
              <a:rPr lang="en-US" altLang="zh-CN" sz="2400" dirty="0" err="1"/>
              <a:t>Ghassan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Alaka</a:t>
            </a:r>
            <a:r>
              <a:rPr lang="en-US" altLang="zh-CN" sz="2400" dirty="0"/>
              <a:t>	</a:t>
            </a:r>
          </a:p>
          <a:p>
            <a:pPr algn="ctr"/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Sundararaman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Gopalakrishnan</a:t>
            </a:r>
            <a:r>
              <a:rPr lang="en-US" altLang="zh-CN" sz="2400" dirty="0"/>
              <a:t>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AOML/HRD</a:t>
            </a:r>
            <a:endParaRPr lang="en-US" sz="2400" dirty="0"/>
          </a:p>
          <a:p>
            <a:pPr algn="ctr"/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1E88-8035-494C-A48E-C14150FF3F2B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0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6100"/>
            <a:ext cx="80645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4409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Significant Tornado Parameter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29591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24400" y="14409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Rotated Significant Tornado Parameter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57801" y="1892300"/>
            <a:ext cx="2743199" cy="3352800"/>
            <a:chOff x="2522345" y="1143000"/>
            <a:chExt cx="3768670" cy="4331732"/>
          </a:xfrm>
        </p:grpSpPr>
        <p:sp>
          <p:nvSpPr>
            <p:cNvPr id="7" name="Rectangle 6"/>
            <p:cNvSpPr/>
            <p:nvPr/>
          </p:nvSpPr>
          <p:spPr>
            <a:xfrm>
              <a:off x="5862411" y="1459468"/>
              <a:ext cx="4160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5169" y="145946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49869" y="5105400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22345" y="51054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419600" y="1143000"/>
              <a:ext cx="0" cy="2362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44375" y="2730500"/>
            <a:ext cx="936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Storm Track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9900" y="1843901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100 km range rings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149775" y="2148701"/>
            <a:ext cx="936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Storm Track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0900" y="1843901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100 km range rings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505200" y="152400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Hurricane Isaac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429000" y="609600"/>
            <a:ext cx="2286000" cy="83099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HWRF</a:t>
            </a:r>
          </a:p>
          <a:p>
            <a:pPr algn="ctr"/>
            <a:r>
              <a:rPr lang="en-US" sz="1600" dirty="0" smtClean="0"/>
              <a:t>21Z 28 AUGUST 2012</a:t>
            </a:r>
          </a:p>
          <a:p>
            <a:pPr algn="ctr"/>
            <a:r>
              <a:rPr lang="en-US" sz="1600" dirty="0" smtClean="0"/>
              <a:t>H=57</a:t>
            </a:r>
            <a:endParaRPr lang="en-US" sz="16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92CA-BBF2-9A4A-8E63-F25291D6F480}" type="datetime1">
              <a:rPr lang="en-US" smtClean="0"/>
              <a:t>5/20/15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EA70-6B6D-B841-A0AF-647427468229}" type="datetime1">
              <a:rPr lang="en-US" smtClean="0"/>
              <a:t>5/20/15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8650"/>
            <a:ext cx="5664200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876800"/>
            <a:ext cx="716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Module focuses </a:t>
            </a:r>
            <a:r>
              <a:rPr lang="en-US" sz="1400" dirty="0"/>
              <a:t>on </a:t>
            </a:r>
            <a:r>
              <a:rPr lang="en-US" sz="1400" dirty="0" smtClean="0"/>
              <a:t>collection </a:t>
            </a:r>
            <a:r>
              <a:rPr lang="en-US" sz="1400" dirty="0"/>
              <a:t>of dual-Doppler radar and vertical profiles of </a:t>
            </a:r>
            <a:r>
              <a:rPr lang="en-US" sz="1400" dirty="0" smtClean="0"/>
              <a:t>lower </a:t>
            </a:r>
            <a:r>
              <a:rPr lang="en-US" sz="1400" dirty="0"/>
              <a:t>atmosphere near intense convective cells </a:t>
            </a:r>
            <a:r>
              <a:rPr lang="en-US" sz="1400" dirty="0" smtClean="0"/>
              <a:t>located </a:t>
            </a:r>
            <a:r>
              <a:rPr lang="en-US" sz="1400" dirty="0"/>
              <a:t>in an offshore outer rain band (&gt;150 km from the storm center) but embedded within the onshore flow. 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module can be easily incorporated during </a:t>
            </a:r>
            <a:r>
              <a:rPr lang="en-US" sz="1400" dirty="0" smtClean="0"/>
              <a:t>operational </a:t>
            </a:r>
            <a:r>
              <a:rPr lang="en-US" sz="1400" dirty="0"/>
              <a:t>TD-R flights or the other two </a:t>
            </a:r>
            <a:r>
              <a:rPr lang="en-US" sz="1400" dirty="0" smtClean="0"/>
              <a:t>landfall modules when </a:t>
            </a:r>
            <a:r>
              <a:rPr lang="en-US" sz="1400" dirty="0"/>
              <a:t>a suitable outer rain band is encountered.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15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Tropical Cyclone Landfall Experiment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91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/>
              <a:t>Goal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ombine AOML </a:t>
            </a:r>
            <a:r>
              <a:rPr lang="en-US" dirty="0"/>
              <a:t>expertise in collecting observations and modeling </a:t>
            </a:r>
            <a:r>
              <a:rPr lang="en-US" dirty="0" smtClean="0"/>
              <a:t>of TCs </a:t>
            </a:r>
            <a:r>
              <a:rPr lang="en-US" dirty="0"/>
              <a:t>to understand and improve tornadic prediction </a:t>
            </a:r>
            <a:r>
              <a:rPr lang="en-US" dirty="0" smtClean="0"/>
              <a:t>in landfalling </a:t>
            </a:r>
            <a:r>
              <a:rPr lang="en-US" dirty="0"/>
              <a:t>storms. 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Advance </a:t>
            </a:r>
            <a:r>
              <a:rPr lang="en-US" dirty="0"/>
              <a:t>diagnostic </a:t>
            </a:r>
            <a:r>
              <a:rPr lang="en-US" dirty="0" smtClean="0"/>
              <a:t>tool (HPOST) for </a:t>
            </a:r>
            <a:r>
              <a:rPr lang="en-US" dirty="0"/>
              <a:t>tornadic predictions </a:t>
            </a:r>
            <a:r>
              <a:rPr lang="en-US" dirty="0" smtClean="0"/>
              <a:t>using HWRF, 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Run</a:t>
            </a:r>
            <a:r>
              <a:rPr lang="en-US" dirty="0" smtClean="0"/>
              <a:t> ensemble </a:t>
            </a:r>
            <a:r>
              <a:rPr lang="en-US" dirty="0" smtClean="0"/>
              <a:t>forecast of </a:t>
            </a:r>
            <a:r>
              <a:rPr lang="en-US" dirty="0" smtClean="0"/>
              <a:t>Hurricane </a:t>
            </a:r>
            <a:r>
              <a:rPr lang="en-US" dirty="0" smtClean="0"/>
              <a:t>Isaac to evaluate HWRF, </a:t>
            </a:r>
            <a:r>
              <a:rPr lang="en-US" dirty="0"/>
              <a:t>and </a:t>
            </a:r>
            <a:endParaRPr lang="en-US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evelop field </a:t>
            </a:r>
            <a:r>
              <a:rPr lang="en-US" dirty="0"/>
              <a:t>program module to collect dropsonde and Doppler </a:t>
            </a:r>
            <a:r>
              <a:rPr lang="en-US" dirty="0" smtClean="0"/>
              <a:t>radar observations </a:t>
            </a:r>
            <a:r>
              <a:rPr lang="en-US" dirty="0"/>
              <a:t>in a landfalling </a:t>
            </a:r>
            <a:r>
              <a:rPr lang="en-US" dirty="0" smtClean="0"/>
              <a:t>storm to evaluate HWRF..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7" r="6397"/>
          <a:stretch/>
        </p:blipFill>
        <p:spPr>
          <a:xfrm>
            <a:off x="5562600" y="3200400"/>
            <a:ext cx="3505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971800"/>
            <a:ext cx="5181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Background</a:t>
            </a:r>
            <a:endParaRPr lang="en-US" b="1" dirty="0"/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Tornadoes spawned by landfalling TCs have been reported as far back as 1773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U.S. TC-spawned tornadoes </a:t>
            </a:r>
            <a:r>
              <a:rPr lang="en-US" dirty="0" smtClean="0"/>
              <a:t>within </a:t>
            </a:r>
            <a:r>
              <a:rPr lang="en-US" dirty="0"/>
              <a:t>400 km of the coast from </a:t>
            </a:r>
            <a:r>
              <a:rPr lang="en-US" dirty="0" smtClean="0"/>
              <a:t>TX </a:t>
            </a:r>
            <a:r>
              <a:rPr lang="en-US" dirty="0"/>
              <a:t>to </a:t>
            </a:r>
            <a:r>
              <a:rPr lang="en-US" dirty="0" smtClean="0"/>
              <a:t>MD. </a:t>
            </a:r>
            <a:r>
              <a:rPr lang="en-US" dirty="0"/>
              <a:t>In 2005 alone, TC tornado damage estimates totaled over $100 million. </a:t>
            </a:r>
            <a:endParaRPr lang="en-US" dirty="0" smtClean="0"/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2014 operational HWRF model and HWRF ensemble produced diagnostics for SPC guidance on the potential for TC-spawned severe weather &amp; tornadoes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42C-BC14-B14E-B6BB-DCCEEBEEBD0B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EA70-6B6D-B841-A0AF-647427468229}" type="datetime1">
              <a:rPr lang="en-US" smtClean="0"/>
              <a:t>5/21/15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79248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 dirty="0" smtClean="0">
                <a:latin typeface="Times"/>
                <a:cs typeface="Times"/>
              </a:rPr>
              <a:t>Two most important ingredients </a:t>
            </a:r>
            <a:r>
              <a:rPr kumimoji="1" lang="en-US" altLang="zh-CN" sz="2500" b="1" dirty="0">
                <a:latin typeface="Times"/>
                <a:cs typeface="Times"/>
              </a:rPr>
              <a:t>of Tornado </a:t>
            </a:r>
            <a:r>
              <a:rPr kumimoji="1" lang="en-US" altLang="zh-CN" sz="2500" b="1" dirty="0" smtClean="0">
                <a:latin typeface="Times"/>
                <a:cs typeface="Times"/>
              </a:rPr>
              <a:t>formation</a:t>
            </a:r>
          </a:p>
          <a:p>
            <a:endParaRPr kumimoji="1" lang="en-US" altLang="zh-CN" sz="2500" dirty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CN" sz="2500" dirty="0" smtClean="0">
                <a:latin typeface="Times"/>
                <a:cs typeface="Times"/>
              </a:rPr>
              <a:t>Low level wind shear</a:t>
            </a:r>
          </a:p>
          <a:p>
            <a:endParaRPr kumimoji="1" lang="en-US" altLang="zh-CN" sz="25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2500" dirty="0">
                <a:latin typeface="Times"/>
                <a:cs typeface="Times"/>
              </a:rPr>
              <a:t>Convective Available Potential Energy (CAPE</a:t>
            </a:r>
            <a:r>
              <a:rPr lang="en-US" altLang="zh-CN" sz="2500" dirty="0" smtClean="0">
                <a:latin typeface="Times"/>
                <a:cs typeface="Times"/>
              </a:rPr>
              <a:t>)</a:t>
            </a:r>
          </a:p>
          <a:p>
            <a:endParaRPr kumimoji="1" lang="en-US" altLang="zh-C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4001"/>
              </p:ext>
            </p:extLst>
          </p:nvPr>
        </p:nvGraphicFramePr>
        <p:xfrm>
          <a:off x="838200" y="3124200"/>
          <a:ext cx="762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Great</a:t>
                      </a:r>
                      <a:r>
                        <a:rPr lang="en-US" altLang="zh-CN" sz="2200" baseline="0" dirty="0" smtClean="0">
                          <a:latin typeface="Times"/>
                          <a:cs typeface="Times"/>
                        </a:rPr>
                        <a:t> Plains tornados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TC-spawned tornados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Larger</a:t>
                      </a:r>
                      <a:r>
                        <a:rPr lang="en-US" altLang="zh-CN" sz="2200" baseline="0" dirty="0" smtClean="0">
                          <a:latin typeface="Times"/>
                          <a:cs typeface="Times"/>
                        </a:rPr>
                        <a:t> CAPE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Smaller CAPE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Smaller wind shear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"/>
                          <a:cs typeface="Times"/>
                        </a:rPr>
                        <a:t>Larger wind shear</a:t>
                      </a:r>
                      <a:endParaRPr lang="zh-CN" altLang="en-US" sz="2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52578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latin typeface="Times"/>
                <a:cs typeface="Times"/>
              </a:rPr>
              <a:t>TC-spawned tornados are weaker (F0-F1)</a:t>
            </a:r>
            <a:endParaRPr kumimoji="1" lang="zh-CN" altLang="en-US" sz="2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0808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800" b="1" dirty="0">
                <a:latin typeface="Times"/>
                <a:cs typeface="Times"/>
              </a:rPr>
              <a:t>inner- and outer-region tornadoes</a:t>
            </a:r>
            <a:endParaRPr kumimoji="1" lang="zh-CN" altLang="en-US" sz="3800" b="1" dirty="0">
              <a:latin typeface="Times"/>
              <a:cs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EC9-2679-8044-AC37-F15F4440BB44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2600" dirty="0">
                <a:latin typeface="Times"/>
                <a:cs typeface="Times"/>
              </a:rPr>
              <a:t>Outer-region tornadoes (beyond 200 km from the TC center</a:t>
            </a:r>
            <a:r>
              <a:rPr lang="en-US" altLang="zh-CN" sz="2600" dirty="0" smtClean="0">
                <a:latin typeface="Times"/>
                <a:cs typeface="Times"/>
              </a:rPr>
              <a:t>): </a:t>
            </a:r>
            <a:r>
              <a:rPr lang="en-US" altLang="zh-CN" sz="2600" dirty="0">
                <a:latin typeface="Times"/>
                <a:cs typeface="Times"/>
              </a:rPr>
              <a:t>have a stronger </a:t>
            </a:r>
            <a:r>
              <a:rPr lang="en-US" altLang="zh-CN" sz="2600" dirty="0" smtClean="0">
                <a:latin typeface="Times"/>
                <a:cs typeface="Times"/>
              </a:rPr>
              <a:t>diurnal signal</a:t>
            </a:r>
            <a:r>
              <a:rPr lang="en-US" altLang="zh-CN" sz="2600" dirty="0">
                <a:latin typeface="Times"/>
                <a:cs typeface="Times"/>
              </a:rPr>
              <a:t>, commonly occurring during the afternoon</a:t>
            </a:r>
            <a:r>
              <a:rPr lang="en-US" altLang="zh-CN" sz="2600" dirty="0" smtClean="0">
                <a:latin typeface="Times"/>
                <a:cs typeface="Times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altLang="zh-CN" sz="26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2600" dirty="0" smtClean="0">
                <a:latin typeface="Times"/>
                <a:cs typeface="Times"/>
              </a:rPr>
              <a:t> </a:t>
            </a:r>
            <a:r>
              <a:rPr lang="en-US" altLang="zh-CN" sz="2600" dirty="0">
                <a:latin typeface="Times"/>
                <a:cs typeface="Times"/>
              </a:rPr>
              <a:t>Inner-region </a:t>
            </a:r>
            <a:r>
              <a:rPr lang="en-US" altLang="zh-CN" sz="2600" dirty="0" smtClean="0">
                <a:latin typeface="Times"/>
                <a:cs typeface="Times"/>
              </a:rPr>
              <a:t>tornadoes:  </a:t>
            </a:r>
            <a:r>
              <a:rPr lang="en-US" altLang="zh-CN" sz="2600" dirty="0">
                <a:latin typeface="Times"/>
                <a:cs typeface="Times"/>
              </a:rPr>
              <a:t>typically occur </a:t>
            </a:r>
            <a:r>
              <a:rPr lang="en-US" altLang="zh-CN" sz="2600" dirty="0" smtClean="0">
                <a:latin typeface="Times"/>
                <a:cs typeface="Times"/>
              </a:rPr>
              <a:t>within 12 </a:t>
            </a:r>
            <a:r>
              <a:rPr lang="en-US" altLang="zh-CN" sz="2600" dirty="0">
                <a:latin typeface="Times"/>
                <a:cs typeface="Times"/>
              </a:rPr>
              <a:t>h of TC</a:t>
            </a:r>
          </a:p>
          <a:p>
            <a:r>
              <a:rPr lang="en-US" altLang="zh-CN" sz="2600" dirty="0">
                <a:latin typeface="Times"/>
                <a:cs typeface="Times"/>
              </a:rPr>
              <a:t> </a:t>
            </a:r>
            <a:r>
              <a:rPr lang="en-US" altLang="zh-CN" sz="2600" dirty="0" smtClean="0">
                <a:latin typeface="Times"/>
                <a:cs typeface="Times"/>
              </a:rPr>
              <a:t>   landfall</a:t>
            </a:r>
            <a:r>
              <a:rPr lang="en-US" altLang="zh-CN" sz="2600" dirty="0">
                <a:latin typeface="Times"/>
                <a:cs typeface="Times"/>
              </a:rPr>
              <a:t>, with no strong preference for a particular time of </a:t>
            </a:r>
            <a:r>
              <a:rPr lang="en-US" altLang="zh-CN" sz="2600" dirty="0" smtClean="0">
                <a:latin typeface="Times"/>
                <a:cs typeface="Times"/>
              </a:rPr>
              <a:t>  </a:t>
            </a:r>
          </a:p>
          <a:p>
            <a:r>
              <a:rPr lang="en-US" altLang="zh-CN" sz="2600" dirty="0">
                <a:latin typeface="Times"/>
                <a:cs typeface="Times"/>
              </a:rPr>
              <a:t> </a:t>
            </a:r>
            <a:r>
              <a:rPr lang="en-US" altLang="zh-CN" sz="2600" dirty="0" smtClean="0">
                <a:latin typeface="Times"/>
                <a:cs typeface="Times"/>
              </a:rPr>
              <a:t>  day.</a:t>
            </a:r>
          </a:p>
          <a:p>
            <a:endParaRPr lang="en-US" altLang="zh-CN" sz="2600" dirty="0">
              <a:latin typeface="Times"/>
              <a:cs typeface="Times"/>
            </a:endParaRPr>
          </a:p>
          <a:p>
            <a:r>
              <a:rPr lang="en-US" altLang="zh-CN" sz="2600" b="1" dirty="0" smtClean="0">
                <a:latin typeface="Times"/>
                <a:cs typeface="Times"/>
              </a:rPr>
              <a:t>   Outer-region tornadoes are stronger than inner-region   </a:t>
            </a:r>
          </a:p>
          <a:p>
            <a:r>
              <a:rPr lang="en-US" altLang="zh-CN" sz="2600" b="1" dirty="0">
                <a:latin typeface="Times"/>
                <a:cs typeface="Times"/>
              </a:rPr>
              <a:t> </a:t>
            </a:r>
            <a:r>
              <a:rPr lang="en-US" altLang="zh-CN" sz="2600" b="1" dirty="0" smtClean="0">
                <a:latin typeface="Times"/>
                <a:cs typeface="Times"/>
              </a:rPr>
              <a:t>  tornadoes</a:t>
            </a:r>
            <a:endParaRPr lang="zh-CN" altLang="en-US" sz="2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711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EC9-2679-8044-AC37-F15F4440BB44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34400" cy="3056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4114800"/>
            <a:ext cx="8305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Times"/>
                <a:cs typeface="Times"/>
              </a:rPr>
              <a:t>S</a:t>
            </a:r>
            <a:r>
              <a:rPr lang="en-US" altLang="zh-CN" dirty="0" err="1">
                <a:latin typeface="Times"/>
                <a:cs typeface="Times"/>
              </a:rPr>
              <a:t>upercell</a:t>
            </a:r>
            <a:r>
              <a:rPr lang="en-US" altLang="zh-CN" dirty="0">
                <a:latin typeface="Times"/>
                <a:cs typeface="Time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altLang="zh-CN" dirty="0">
                <a:latin typeface="Times"/>
                <a:cs typeface="Times"/>
              </a:rPr>
              <a:t>omposite </a:t>
            </a:r>
            <a:r>
              <a:rPr lang="en-US" altLang="zh-CN" b="1" dirty="0">
                <a:solidFill>
                  <a:srgbClr val="FF0000"/>
                </a:solidFill>
                <a:latin typeface="Times"/>
                <a:cs typeface="Times"/>
              </a:rPr>
              <a:t>P</a:t>
            </a:r>
            <a:r>
              <a:rPr lang="en-US" altLang="zh-CN" dirty="0">
                <a:latin typeface="Times"/>
                <a:cs typeface="Times"/>
              </a:rPr>
              <a:t>arameter (Thompson et al. 2003)</a:t>
            </a:r>
          </a:p>
          <a:p>
            <a:r>
              <a:rPr lang="en-US" altLang="zh-CN" dirty="0">
                <a:latin typeface="Times"/>
                <a:cs typeface="Times"/>
              </a:rPr>
              <a:t>SCP=(MUCAPE/1000 J kg</a:t>
            </a:r>
            <a:r>
              <a:rPr lang="en-US" altLang="zh-CN" baseline="30000" dirty="0">
                <a:latin typeface="Times"/>
                <a:cs typeface="Times"/>
              </a:rPr>
              <a:t>-1</a:t>
            </a:r>
            <a:r>
              <a:rPr lang="en-US" altLang="zh-CN" dirty="0">
                <a:latin typeface="Times"/>
                <a:cs typeface="Times"/>
              </a:rPr>
              <a:t>) × [(0-3 km SRH)/100 m</a:t>
            </a:r>
            <a:r>
              <a:rPr lang="en-US" altLang="zh-CN" baseline="30000" dirty="0">
                <a:latin typeface="Times"/>
                <a:cs typeface="Times"/>
              </a:rPr>
              <a:t>2 </a:t>
            </a:r>
            <a:r>
              <a:rPr lang="en-US" altLang="zh-CN" dirty="0">
                <a:latin typeface="Times"/>
                <a:cs typeface="Times"/>
              </a:rPr>
              <a:t>s</a:t>
            </a:r>
            <a:r>
              <a:rPr lang="en-US" altLang="zh-CN" baseline="30000" dirty="0">
                <a:latin typeface="Times"/>
                <a:cs typeface="Times"/>
              </a:rPr>
              <a:t>-2</a:t>
            </a:r>
            <a:r>
              <a:rPr lang="en-US" altLang="zh-CN" dirty="0">
                <a:latin typeface="Times"/>
                <a:cs typeface="Times"/>
              </a:rPr>
              <a:t>] × (BRN shear/40 m</a:t>
            </a:r>
            <a:r>
              <a:rPr lang="en-US" altLang="zh-CN" baseline="30000" dirty="0">
                <a:latin typeface="Times"/>
                <a:cs typeface="Times"/>
              </a:rPr>
              <a:t>2 </a:t>
            </a:r>
            <a:r>
              <a:rPr lang="en-US" altLang="zh-CN" dirty="0">
                <a:latin typeface="Times"/>
                <a:cs typeface="Times"/>
              </a:rPr>
              <a:t>s</a:t>
            </a:r>
            <a:r>
              <a:rPr lang="en-US" altLang="zh-CN" baseline="30000" dirty="0">
                <a:latin typeface="Times"/>
                <a:cs typeface="Times"/>
              </a:rPr>
              <a:t>-2</a:t>
            </a:r>
            <a:r>
              <a:rPr lang="en-US" altLang="zh-CN" dirty="0">
                <a:latin typeface="Times"/>
                <a:cs typeface="Times"/>
              </a:rPr>
              <a:t>)</a:t>
            </a:r>
          </a:p>
          <a:p>
            <a:endParaRPr lang="en-US" altLang="zh-CN" dirty="0">
              <a:latin typeface="Times"/>
              <a:cs typeface="Times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Times"/>
                <a:cs typeface="Times"/>
              </a:rPr>
              <a:t>S</a:t>
            </a:r>
            <a:r>
              <a:rPr lang="en-US" altLang="zh-CN" dirty="0">
                <a:latin typeface="Times"/>
                <a:cs typeface="Times"/>
              </a:rPr>
              <a:t>ignificant </a:t>
            </a:r>
            <a:r>
              <a:rPr lang="en-US" altLang="zh-CN" b="1" dirty="0">
                <a:solidFill>
                  <a:srgbClr val="FF0000"/>
                </a:solidFill>
                <a:latin typeface="Times"/>
                <a:cs typeface="Times"/>
              </a:rPr>
              <a:t>T</a:t>
            </a:r>
            <a:r>
              <a:rPr lang="en-US" altLang="zh-CN" dirty="0">
                <a:latin typeface="Times"/>
                <a:cs typeface="Times"/>
              </a:rPr>
              <a:t>ornado </a:t>
            </a:r>
            <a:r>
              <a:rPr lang="en-US" altLang="zh-CN" b="1" dirty="0">
                <a:solidFill>
                  <a:srgbClr val="FF0000"/>
                </a:solidFill>
                <a:latin typeface="Times"/>
                <a:cs typeface="Times"/>
              </a:rPr>
              <a:t>P</a:t>
            </a:r>
            <a:r>
              <a:rPr lang="en-US" altLang="zh-CN" dirty="0">
                <a:latin typeface="Times"/>
                <a:cs typeface="Times"/>
              </a:rPr>
              <a:t>arameter (Thompson et al. 2003)</a:t>
            </a:r>
          </a:p>
          <a:p>
            <a:r>
              <a:rPr lang="en-US" altLang="zh-CN" dirty="0">
                <a:latin typeface="Times"/>
                <a:cs typeface="Times"/>
              </a:rPr>
              <a:t>STP=[(0-6 km shear)/20 m s</a:t>
            </a:r>
            <a:r>
              <a:rPr lang="en-US" altLang="zh-CN" baseline="30000" dirty="0">
                <a:latin typeface="Times"/>
                <a:cs typeface="Times"/>
              </a:rPr>
              <a:t>-1</a:t>
            </a:r>
            <a:r>
              <a:rPr lang="en-US" altLang="zh-CN" dirty="0">
                <a:latin typeface="Times"/>
                <a:cs typeface="Times"/>
              </a:rPr>
              <a:t>] × [(0-1 km SRH)/100 m</a:t>
            </a:r>
            <a:r>
              <a:rPr lang="en-US" altLang="zh-CN" baseline="30000" dirty="0">
                <a:latin typeface="Times"/>
                <a:cs typeface="Times"/>
              </a:rPr>
              <a:t>2 </a:t>
            </a:r>
            <a:r>
              <a:rPr lang="en-US" altLang="zh-CN" dirty="0">
                <a:latin typeface="Times"/>
                <a:cs typeface="Times"/>
              </a:rPr>
              <a:t>s</a:t>
            </a:r>
            <a:r>
              <a:rPr lang="en-US" altLang="zh-CN" baseline="30000" dirty="0">
                <a:latin typeface="Times"/>
                <a:cs typeface="Times"/>
              </a:rPr>
              <a:t>-2</a:t>
            </a:r>
            <a:r>
              <a:rPr lang="en-US" altLang="zh-CN" dirty="0">
                <a:latin typeface="Times"/>
                <a:cs typeface="Times"/>
              </a:rPr>
              <a:t>] × (MLCAPE/1000 J kg</a:t>
            </a:r>
            <a:r>
              <a:rPr lang="en-US" altLang="zh-CN" baseline="30000" dirty="0">
                <a:latin typeface="Times"/>
                <a:cs typeface="Times"/>
              </a:rPr>
              <a:t>-1</a:t>
            </a:r>
            <a:r>
              <a:rPr lang="en-US" altLang="zh-CN" dirty="0">
                <a:latin typeface="Times"/>
                <a:cs typeface="Times"/>
              </a:rPr>
              <a:t>) × [(2000 – MLLCL)/1500m]</a:t>
            </a:r>
            <a:endParaRPr lang="en-US" altLang="zh-CN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5720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b="1" dirty="0" smtClean="0">
                <a:latin typeface="Times"/>
                <a:cs typeface="Times"/>
              </a:rPr>
              <a:t>Tornado genesis diagnostics</a:t>
            </a:r>
            <a:endParaRPr kumimoji="1" lang="zh-CN" altLang="en-US" sz="2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9735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800" y="4343400"/>
            <a:ext cx="6248400" cy="2438400"/>
            <a:chOff x="1295400" y="4572917"/>
            <a:chExt cx="6477000" cy="228508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572917"/>
              <a:ext cx="6477000" cy="2285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648200" y="47244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641224" y="5943600"/>
            <a:ext cx="997576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H=57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20120828 21Z</a:t>
            </a:r>
            <a:endParaRPr lang="en-US" sz="105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152400"/>
            <a:ext cx="5562600" cy="4191000"/>
            <a:chOff x="1676400" y="457200"/>
            <a:chExt cx="4953000" cy="37909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57200"/>
              <a:ext cx="4953000" cy="379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14600" y="327660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Hurricane Isaac</a:t>
              </a:r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733800" y="2286000"/>
              <a:ext cx="381000" cy="381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609600"/>
              <a:ext cx="19571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HWRF initialized at</a:t>
              </a:r>
            </a:p>
            <a:p>
              <a:pPr algn="ctr"/>
              <a:r>
                <a:rPr lang="en-US" dirty="0" smtClean="0"/>
                <a:t>20120826</a:t>
              </a:r>
              <a:r>
                <a:rPr lang="en-US" dirty="0"/>
                <a:t> </a:t>
              </a:r>
              <a:r>
                <a:rPr lang="en-US" dirty="0" smtClean="0"/>
                <a:t>12Z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2667000"/>
              <a:ext cx="997576" cy="43088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H=57</a:t>
              </a: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20120828 21Z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D944-8036-474A-ACFA-C4DADF4BE772}" type="datetime1">
              <a:rPr lang="en-US" smtClean="0"/>
              <a:t>5/20/15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48200" cy="30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04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4"/>
          <a:stretch/>
        </p:blipFill>
        <p:spPr bwMode="auto">
          <a:xfrm>
            <a:off x="5486400" y="35052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99060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Hurricane Isaac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5715000"/>
            <a:ext cx="10244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20120828H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2205Z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LF radar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6767" y="5909846"/>
            <a:ext cx="1633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HWRF reflectivity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557119" y="2667000"/>
            <a:ext cx="1633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HWRF reflectivity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E3F-17CA-5A45-B619-39858E4EE4E0}" type="datetime1">
              <a:rPr lang="en-US" smtClean="0"/>
              <a:t>5/20/15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533400"/>
            <a:ext cx="414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D1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3657600"/>
            <a:ext cx="414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D3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062084" y="14478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HWRF</a:t>
            </a:r>
          </a:p>
          <a:p>
            <a:pPr algn="ctr"/>
            <a:r>
              <a:rPr lang="en-US" sz="1200" dirty="0" smtClean="0"/>
              <a:t>21Z 28 AUG 2012</a:t>
            </a:r>
          </a:p>
        </p:txBody>
      </p:sp>
    </p:spTree>
    <p:extLst>
      <p:ext uri="{BB962C8B-B14F-4D97-AF65-F5344CB8AC3E}">
        <p14:creationId xmlns:p14="http://schemas.microsoft.com/office/powerpoint/2010/main" val="270898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5803" y="3627413"/>
            <a:ext cx="3233420" cy="3223895"/>
          </a:xfrm>
          <a:prstGeom prst="rect">
            <a:avLst/>
          </a:prstGeom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381000"/>
            <a:ext cx="3264415" cy="32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33" y="533400"/>
            <a:ext cx="3223267" cy="30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68" y="304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Surface CAPE</a:t>
            </a:r>
            <a:endParaRPr lang="en-US" sz="1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581400" y="57090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Hurricane Isaac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038600" y="1531203"/>
            <a:ext cx="990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HWRF</a:t>
            </a:r>
          </a:p>
          <a:p>
            <a:pPr algn="ctr"/>
            <a:r>
              <a:rPr lang="en-US" sz="1200" dirty="0" smtClean="0"/>
              <a:t>21Z 28 AUG 2012</a:t>
            </a:r>
          </a:p>
          <a:p>
            <a:pPr algn="ctr"/>
            <a:r>
              <a:rPr lang="en-US" sz="1200" dirty="0" smtClean="0"/>
              <a:t>H=57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81200" y="19812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67400" y="19812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ay1otlk_v_20120829_163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4587788" cy="31242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</p:spPr>
        <p:txBody>
          <a:bodyPr/>
          <a:lstStyle/>
          <a:p>
            <a:fld id="{B5F73A59-5C17-AF46-A9DC-BDDC968BA4FA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781800" y="6356352"/>
            <a:ext cx="2133600" cy="365125"/>
          </a:xfrm>
        </p:spPr>
        <p:txBody>
          <a:bodyPr/>
          <a:lstStyle/>
          <a:p>
            <a:fld id="{83A39A6F-DB27-40AE-9A5E-F80E86856A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6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2601" y="762000"/>
            <a:ext cx="5300347" cy="5320030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5105400" y="5791200"/>
            <a:ext cx="3841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Hurricane Landfall tornado climatology</a:t>
            </a:r>
          </a:p>
          <a:p>
            <a:r>
              <a:rPr lang="en-US" dirty="0" smtClean="0"/>
              <a:t>Schultz &amp; Cecil (</a:t>
            </a:r>
            <a:r>
              <a:rPr lang="en-US" dirty="0" smtClean="0"/>
              <a:t>2009)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45720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Storm Track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2411" y="1459468"/>
            <a:ext cx="41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5169" y="14594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869" y="5105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2345" y="5105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066800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100 km range rings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19600" y="1143000"/>
            <a:ext cx="0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A92-9B01-A14F-891E-F6AD5E537B67}" type="datetime1">
              <a:rPr lang="en-US" smtClean="0"/>
              <a:t>5/20/15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9A6F-DB27-40AE-9A5E-F80E86856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574</Words>
  <Application>Microsoft Macintosh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inner- and outer-region tornadoes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 Chen</dc:creator>
  <cp:lastModifiedBy>Hua Chen</cp:lastModifiedBy>
  <cp:revision>27</cp:revision>
  <dcterms:created xsi:type="dcterms:W3CDTF">2015-05-13T22:30:51Z</dcterms:created>
  <dcterms:modified xsi:type="dcterms:W3CDTF">2015-05-21T13:17:20Z</dcterms:modified>
</cp:coreProperties>
</file>