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6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23EDCD1-2BC7-4C21-91DD-7C078769FC4F}">
          <p14:sldIdLst>
            <p14:sldId id="276"/>
            <p14:sldId id="256"/>
            <p14:sldId id="257"/>
            <p14:sldId id="258"/>
            <p14:sldId id="259"/>
            <p14:sldId id="260"/>
            <p14:sldId id="262"/>
            <p14:sldId id="263"/>
            <p14:sldId id="265"/>
            <p14:sldId id="261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236" autoAdjust="0"/>
  </p:normalViewPr>
  <p:slideViewPr>
    <p:cSldViewPr>
      <p:cViewPr>
        <p:scale>
          <a:sx n="80" d="100"/>
          <a:sy n="80" d="100"/>
        </p:scale>
        <p:origin x="-1349" y="30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03F9F-D5AF-4261-8AFB-9B6BF8F61754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251C3-C3BC-44CD-9B79-E4C4C114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3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previous version of</a:t>
            </a:r>
            <a:r>
              <a:rPr lang="en-US" baseline="0" dirty="0" smtClean="0"/>
              <a:t> HWRF which was using the old GFS and doesn’t include physics upgrades, when run with NOAH </a:t>
            </a:r>
            <a:r>
              <a:rPr lang="en-US" baseline="0" dirty="0" err="1" smtClean="0"/>
              <a:t>lsm</a:t>
            </a:r>
            <a:r>
              <a:rPr lang="en-US" baseline="0" dirty="0" smtClean="0"/>
              <a:t> showed significant improvements in simulating track when compared to the default SLAB – </a:t>
            </a:r>
            <a:r>
              <a:rPr lang="en-US" baseline="0" dirty="0" err="1" smtClean="0"/>
              <a:t>gfdl</a:t>
            </a:r>
            <a:r>
              <a:rPr lang="en-US" baseline="0" dirty="0" smtClean="0"/>
              <a:t> surface layer combo. With physics upgrades and improved GFS, SLAB runs are similar to NOAH runs. NOAH runs does show slight improvement in predicting track and intensity. (2012102400, 2012102518, 2012102706)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replacing </a:t>
            </a:r>
            <a:r>
              <a:rPr lang="en-US" baseline="0" dirty="0" err="1" smtClean="0"/>
              <a:t>gfdl</a:t>
            </a:r>
            <a:r>
              <a:rPr lang="en-US" baseline="0" dirty="0" smtClean="0"/>
              <a:t> surface layer with MYJ surface layer and changing the PBL scheme accordingly, the simulated tracks tightly follows the best track. Much tighter spread.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Upon debugging, CHS and QGH are the values that differ and used by NOAH LSM.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251C3-C3BC-44CD-9B79-E4C4C1143C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6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E216BFA-9D65-4B33-B92A-790B4051CC9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5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1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1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4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5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7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8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1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0941DF9-8FA6-44AE-8AB7-99AE2C968C6B}" type="datetimeFigureOut">
              <a:rPr lang="en-US" smtClean="0">
                <a:solidFill>
                  <a:srgbClr val="438086"/>
                </a:solidFill>
              </a:rPr>
              <a:pPr/>
              <a:t>5/21/2015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E216BFA-9D65-4B33-B92A-790B4051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5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LSM impacts on TCs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7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18653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cd </a:t>
            </a:r>
            <a:r>
              <a:rPr lang="en-US" dirty="0" err="1" smtClean="0"/>
              <a:t>ch</a:t>
            </a:r>
            <a:r>
              <a:rPr lang="en-US" dirty="0"/>
              <a:t> </a:t>
            </a:r>
            <a:r>
              <a:rPr lang="en-US" dirty="0" smtClean="0"/>
              <a:t>over ocean in </a:t>
            </a:r>
            <a:r>
              <a:rPr lang="en-US" dirty="0" err="1" smtClean="0"/>
              <a:t>gfdl</a:t>
            </a:r>
            <a:r>
              <a:rPr lang="en-US" dirty="0" smtClean="0"/>
              <a:t> surface layer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lsm</a:t>
            </a:r>
            <a:r>
              <a:rPr lang="en-US" dirty="0" smtClean="0"/>
              <a:t> – </a:t>
            </a:r>
            <a:r>
              <a:rPr lang="en-US" dirty="0" err="1" smtClean="0"/>
              <a:t>noah</a:t>
            </a:r>
            <a:r>
              <a:rPr lang="en-US" dirty="0" smtClean="0"/>
              <a:t> vs. slab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pbl</a:t>
            </a:r>
            <a:r>
              <a:rPr lang="en-US" dirty="0" smtClean="0"/>
              <a:t> – eta </a:t>
            </a:r>
            <a:r>
              <a:rPr lang="en-US" dirty="0" err="1" smtClean="0"/>
              <a:t>myj</a:t>
            </a:r>
            <a:r>
              <a:rPr lang="en-US" dirty="0"/>
              <a:t> </a:t>
            </a:r>
            <a:r>
              <a:rPr lang="en-US" dirty="0" smtClean="0"/>
              <a:t>vs. GFS </a:t>
            </a:r>
            <a:r>
              <a:rPr lang="en-US" dirty="0" err="1" smtClean="0"/>
              <a:t>pbl</a:t>
            </a:r>
            <a:endParaRPr lang="en-US" dirty="0" smtClean="0"/>
          </a:p>
          <a:p>
            <a:r>
              <a:rPr lang="en-US" dirty="0" smtClean="0"/>
              <a:t>How to separate LS feedback from that of the ocean?</a:t>
            </a:r>
          </a:p>
          <a:p>
            <a:pPr lvl="1"/>
            <a:r>
              <a:rPr lang="en-US" dirty="0" smtClean="0"/>
              <a:t>Perturb </a:t>
            </a:r>
            <a:r>
              <a:rPr lang="en-US" dirty="0" err="1" smtClean="0"/>
              <a:t>tsfc</a:t>
            </a:r>
            <a:r>
              <a:rPr lang="en-US" dirty="0" smtClean="0"/>
              <a:t>, soil moisture?</a:t>
            </a:r>
          </a:p>
          <a:p>
            <a:pPr lvl="1"/>
            <a:r>
              <a:rPr lang="en-US" dirty="0" smtClean="0"/>
              <a:t>2 separate physics for land and ocean?</a:t>
            </a:r>
          </a:p>
        </p:txBody>
      </p:sp>
    </p:spTree>
    <p:extLst>
      <p:ext uri="{BB962C8B-B14F-4D97-AF65-F5344CB8AC3E}">
        <p14:creationId xmlns:p14="http://schemas.microsoft.com/office/powerpoint/2010/main" val="30105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NOAH LSM ‐ GFDL surface layer scheme in HWRF model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Background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1781"/>
            <a:ext cx="3886200" cy="4283354"/>
          </a:xfrm>
        </p:spPr>
        <p:txBody>
          <a:bodyPr>
            <a:normAutofit fontScale="55000" lnSpcReduction="20000"/>
          </a:bodyPr>
          <a:lstStyle/>
          <a:p>
            <a:r>
              <a:rPr lang="en-US" sz="2800" dirty="0" smtClean="0"/>
              <a:t>Using NOAH land surface model coupled with GFSL surface layer physics in HWRF improves the track predictions considerably.</a:t>
            </a:r>
          </a:p>
          <a:p>
            <a:r>
              <a:rPr lang="en-US" sz="2800" dirty="0" smtClean="0"/>
              <a:t>However, few cycles either failed or abnormal temperature fluctuations were seen in HWRF simulations.</a:t>
            </a:r>
          </a:p>
          <a:p>
            <a:r>
              <a:rPr lang="en-US" sz="2800" dirty="0" err="1" smtClean="0"/>
              <a:t>C</a:t>
            </a:r>
            <a:r>
              <a:rPr lang="en-US" sz="2800" baseline="-25000" dirty="0" err="1" smtClean="0"/>
              <a:t>h</a:t>
            </a:r>
            <a:r>
              <a:rPr lang="en-US" sz="2800" dirty="0" smtClean="0"/>
              <a:t> (surface exchange coefficient for heat and moisture) and related variables (HFX, QFX,) are causing the problem.</a:t>
            </a:r>
          </a:p>
          <a:p>
            <a:r>
              <a:rPr lang="en-US" sz="2800" dirty="0" smtClean="0"/>
              <a:t>Typical CHS value over land = 0.012 – 0.015. But model computed CHS are very high and not physical at all.</a:t>
            </a:r>
          </a:p>
          <a:p>
            <a:r>
              <a:rPr lang="en-US" sz="2800" dirty="0" smtClean="0"/>
              <a:t>Temporary fix suggested was to cap CHS at 0.1 and the model did not fail but the temperature fluctuations still exists (40-60 </a:t>
            </a:r>
            <a:r>
              <a:rPr lang="en-US" sz="2800" dirty="0" err="1" smtClean="0"/>
              <a:t>deg</a:t>
            </a:r>
            <a:r>
              <a:rPr lang="en-US" sz="2800" dirty="0" smtClean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524000"/>
            <a:ext cx="41814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58351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GFDL – SLAB </a:t>
            </a:r>
            <a:r>
              <a:rPr lang="en-US" dirty="0" err="1" smtClean="0"/>
              <a:t>sfc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583513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NOAH – GFDL </a:t>
            </a:r>
            <a:r>
              <a:rPr lang="en-US" dirty="0" err="1" smtClean="0"/>
              <a:t>sfc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5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dirty="0" smtClean="0"/>
              <a:t>HCAP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/>
          <a:lstStyle/>
          <a:p>
            <a:r>
              <a:rPr lang="en-US" dirty="0"/>
              <a:t>Temporary fix suggested was to cap CHS at 0.1 and the model did not fail but the temperature fluctuations still exists (40-60 </a:t>
            </a:r>
            <a:r>
              <a:rPr lang="en-US" dirty="0" err="1"/>
              <a:t>deg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00"/>
            <a:ext cx="9144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9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r="12913"/>
          <a:stretch/>
        </p:blipFill>
        <p:spPr bwMode="auto">
          <a:xfrm>
            <a:off x="289845" y="1066800"/>
            <a:ext cx="855434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615" y="4876800"/>
            <a:ext cx="868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Using </a:t>
            </a:r>
            <a:r>
              <a:rPr lang="en-US" dirty="0" err="1" smtClean="0"/>
              <a:t>Tuleya’s</a:t>
            </a:r>
            <a:r>
              <a:rPr lang="en-US" dirty="0" smtClean="0"/>
              <a:t> offline surface layer code, it was found that at really low wind speeds, CHS was as high as 0.1 </a:t>
            </a:r>
            <a:r>
              <a:rPr lang="en-US" dirty="0"/>
              <a:t>when </a:t>
            </a:r>
            <a:r>
              <a:rPr lang="en-US" dirty="0" smtClean="0"/>
              <a:t>typical </a:t>
            </a:r>
            <a:r>
              <a:rPr lang="en-US" dirty="0"/>
              <a:t>values are of the order of </a:t>
            </a:r>
            <a:r>
              <a:rPr lang="en-US" dirty="0" smtClean="0"/>
              <a:t>10</a:t>
            </a:r>
            <a:r>
              <a:rPr lang="en-US" baseline="30000" dirty="0" smtClean="0"/>
              <a:t>-2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GFDL surface layer code assumes </a:t>
            </a:r>
            <a:r>
              <a:rPr lang="en-US" dirty="0" err="1" smtClean="0"/>
              <a:t>zom</a:t>
            </a:r>
            <a:r>
              <a:rPr lang="en-US" dirty="0" smtClean="0"/>
              <a:t> = </a:t>
            </a:r>
            <a:r>
              <a:rPr lang="en-US" dirty="0" err="1" smtClean="0"/>
              <a:t>zoh</a:t>
            </a:r>
            <a:r>
              <a:rPr lang="en-US" dirty="0" smtClean="0"/>
              <a:t> and CHS is calculated using this assumption.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 new formulation for </a:t>
            </a:r>
            <a:r>
              <a:rPr lang="en-US" dirty="0" err="1" smtClean="0"/>
              <a:t>zoh</a:t>
            </a:r>
            <a:r>
              <a:rPr lang="en-US" dirty="0" smtClean="0"/>
              <a:t> = 0.1 </a:t>
            </a:r>
            <a:r>
              <a:rPr lang="en-US" dirty="0" err="1" smtClean="0"/>
              <a:t>zom</a:t>
            </a:r>
            <a:r>
              <a:rPr lang="en-US" dirty="0" smtClean="0"/>
              <a:t> (MODZOT) was tested and the offline code considerable reduced the </a:t>
            </a:r>
            <a:r>
              <a:rPr lang="en-US" dirty="0" err="1" smtClean="0"/>
              <a:t>chs</a:t>
            </a:r>
            <a:r>
              <a:rPr lang="en-US" dirty="0" smtClean="0"/>
              <a:t> values (0.03). The same formulation was tried in the HWRF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96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NOAH land surface with GFDL surface layer &amp; MODZOT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32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50745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Noah_gfdl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236895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Noah gfdl with </a:t>
            </a:r>
            <a:r>
              <a:rPr lang="en-US" dirty="0" err="1" smtClean="0"/>
              <a:t>zoh</a:t>
            </a:r>
            <a:r>
              <a:rPr lang="en-US" dirty="0" smtClean="0"/>
              <a:t>=0.1zom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84989" y="91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 tsfc = 363 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91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 tsfc = 336 K</a:t>
            </a:r>
            <a:endParaRPr lang="en-US" dirty="0"/>
          </a:p>
        </p:txBody>
      </p:sp>
      <p:pic>
        <p:nvPicPr>
          <p:cNvPr id="9" name="tsfc_movi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0140" y="1676400"/>
            <a:ext cx="5765800" cy="4324350"/>
          </a:xfrm>
        </p:spPr>
      </p:pic>
    </p:spTree>
    <p:extLst>
      <p:ext uri="{BB962C8B-B14F-4D97-AF65-F5344CB8AC3E}">
        <p14:creationId xmlns:p14="http://schemas.microsoft.com/office/powerpoint/2010/main" val="39222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868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8624"/>
            <a:ext cx="46545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940" y="762000"/>
            <a:ext cx="4699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85075"/>
            <a:ext cx="4699000" cy="297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3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4873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MODZOT performs better than HCAP. Max </a:t>
            </a:r>
            <a:r>
              <a:rPr lang="en-US" dirty="0" err="1" smtClean="0"/>
              <a:t>tsfc</a:t>
            </a:r>
            <a:r>
              <a:rPr lang="en-US" dirty="0" smtClean="0"/>
              <a:t> observed was 336 K compared to 352 K in HCAP run.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" y="1524000"/>
            <a:ext cx="9067800" cy="3276600"/>
            <a:chOff x="76200" y="990600"/>
            <a:chExt cx="8915401" cy="2819399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086" y="990600"/>
              <a:ext cx="3019515" cy="281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990600"/>
              <a:ext cx="3150283" cy="281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990601"/>
              <a:ext cx="3150283" cy="281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41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608320" cy="47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6388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point time series. MODZOT very closely follows GFS surface temperature.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All the previous figures were using the 3 </a:t>
            </a:r>
            <a:r>
              <a:rPr lang="en-US" sz="2400" dirty="0" err="1" smtClean="0"/>
              <a:t>hrly</a:t>
            </a:r>
            <a:r>
              <a:rPr lang="en-US" sz="2400" dirty="0" smtClean="0"/>
              <a:t> outputs from HWRF. When surface temperature at every time step was plotted..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4387" r="7203"/>
          <a:stretch/>
        </p:blipFill>
        <p:spPr bwMode="auto">
          <a:xfrm>
            <a:off x="0" y="2068082"/>
            <a:ext cx="9130677" cy="355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791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Temperature fluctuation still exist but it is not captured in the 3 </a:t>
            </a:r>
            <a:r>
              <a:rPr lang="en-US" dirty="0" err="1" smtClean="0"/>
              <a:t>hrly</a:t>
            </a:r>
            <a:r>
              <a:rPr lang="en-US" dirty="0" smtClean="0"/>
              <a:t> outputs and are as high as 370K.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oscillations die down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382000" cy="1069848"/>
          </a:xfrm>
        </p:spPr>
        <p:txBody>
          <a:bodyPr/>
          <a:lstStyle/>
          <a:p>
            <a:r>
              <a:rPr lang="en-US" dirty="0" smtClean="0"/>
              <a:t>Sandy – 2012102212 - 2012103018</a:t>
            </a:r>
            <a:endParaRPr lang="en-US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2901950" cy="293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05456"/>
            <a:ext cx="29019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4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792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Debugging and physics of GFDL surface layer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Used </a:t>
            </a:r>
            <a:r>
              <a:rPr lang="en-US" dirty="0" err="1" smtClean="0"/>
              <a:t>Totalview</a:t>
            </a:r>
            <a:r>
              <a:rPr lang="en-US" dirty="0" smtClean="0"/>
              <a:t> to setup the debugging platform.</a:t>
            </a:r>
          </a:p>
          <a:p>
            <a:r>
              <a:rPr lang="en-US" dirty="0"/>
              <a:t>The GFDL – SLAB code is a one code and NOAH when coupled with GFDL surface layer switches off temperature prediction in the code using a flag. </a:t>
            </a:r>
            <a:endParaRPr lang="en-US" dirty="0" smtClean="0"/>
          </a:p>
          <a:p>
            <a:r>
              <a:rPr lang="en-US" dirty="0" smtClean="0"/>
              <a:t>CHS and QGH – variables from surface layer into LSM different</a:t>
            </a:r>
          </a:p>
          <a:p>
            <a:r>
              <a:rPr lang="en-US" dirty="0" smtClean="0"/>
              <a:t>QGH reset to </a:t>
            </a:r>
            <a:r>
              <a:rPr lang="en-US" dirty="0" smtClean="0">
                <a:solidFill>
                  <a:srgbClr val="FF0000"/>
                </a:solidFill>
              </a:rPr>
              <a:t>zero</a:t>
            </a:r>
            <a:r>
              <a:rPr lang="en-US" dirty="0" smtClean="0"/>
              <a:t> after GFDL surface layer.</a:t>
            </a:r>
          </a:p>
          <a:p>
            <a:r>
              <a:rPr lang="en-US" dirty="0"/>
              <a:t>CDM and CHS – surface layer exchange coefficients for momentum and heat are computed through the surface layer subroutine that differentiates between stable and unstable points based on Zeta (stability parameter).</a:t>
            </a:r>
          </a:p>
          <a:p>
            <a:r>
              <a:rPr lang="en-US" dirty="0"/>
              <a:t>The points of temperature fluctuations fall into the unstable points stack and the coefficients to calculated CHS are iterated within a loop.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58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1"/>
            <a:ext cx="425196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25196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1"/>
            <a:ext cx="4251960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1"/>
            <a:ext cx="4251960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27101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1"/>
            <a:ext cx="4302760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1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Only </a:t>
            </a:r>
            <a:r>
              <a:rPr lang="en-US" dirty="0" err="1" smtClean="0"/>
              <a:t>landfalling</a:t>
            </a:r>
            <a:r>
              <a:rPr lang="en-US" dirty="0" smtClean="0"/>
              <a:t> cases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2" y="838199"/>
            <a:ext cx="3500672" cy="350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2" y="838200"/>
            <a:ext cx="3586878" cy="350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11731"/>
            <a:ext cx="3463192" cy="350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7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Subashini\Documents\Research\HWRFV3\SANDY\TRACKS\sandy_lf\fig_SANDY_NOAH_2012_pm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609600"/>
            <a:ext cx="4470400" cy="31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ubashini\Documents\Research\HWRFV3\SANDY\TRACKS\sandy_lf\fig_SANDY_SLAB_2012_pm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470400" cy="31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ubashini\Documents\Research\HWRFV3\SANDY\TRACKS\sandy_lf\fig_SANDY_MYJ_2012_pm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3698596"/>
            <a:ext cx="4470400" cy="31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bashini\Documents\Research\HWRFV3\SANDY\TRACKS\sandy_lf\fig_SANDY_MYJ_2012_vma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86" y="3819525"/>
            <a:ext cx="45082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ubashini\Documents\Research\HWRFV3\SANDY\TRACKS\sandy_lf\fig_SANDY_NOAH_2012_vma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99" y="723900"/>
            <a:ext cx="45082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ubashini\Documents\Research\HWRFV3\SANDY\TRACKS\sandy_lf\fig_SANDY_SLAB_2012_vma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45082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525"/>
            <a:ext cx="8229600" cy="1069848"/>
          </a:xfrm>
        </p:spPr>
        <p:txBody>
          <a:bodyPr/>
          <a:lstStyle/>
          <a:p>
            <a:r>
              <a:rPr lang="en-US" dirty="0" smtClean="0"/>
              <a:t>TSFC</a:t>
            </a:r>
            <a:endParaRPr lang="en-US" dirty="0"/>
          </a:p>
        </p:txBody>
      </p:sp>
      <p:pic>
        <p:nvPicPr>
          <p:cNvPr id="3" name="tsfc.20121029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8382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LHF</a:t>
            </a:r>
            <a:endParaRPr lang="en-US" dirty="0"/>
          </a:p>
        </p:txBody>
      </p:sp>
      <p:pic>
        <p:nvPicPr>
          <p:cNvPr id="3" name="lhf.20121029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143000"/>
            <a:ext cx="80010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1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SHF</a:t>
            </a:r>
            <a:endParaRPr lang="en-US" dirty="0"/>
          </a:p>
        </p:txBody>
      </p:sp>
      <p:pic>
        <p:nvPicPr>
          <p:cNvPr id="4" name="shf.20121029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447800"/>
            <a:ext cx="7086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652</Words>
  <Application>Microsoft Office PowerPoint</Application>
  <PresentationFormat>On-screen Show (4:3)</PresentationFormat>
  <Paragraphs>52</Paragraphs>
  <Slides>20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Urban</vt:lpstr>
      <vt:lpstr>LSM impacts on TCs</vt:lpstr>
      <vt:lpstr>Sandy – 2012102212 - 2012103018</vt:lpstr>
      <vt:lpstr>PowerPoint Presentation</vt:lpstr>
      <vt:lpstr>Only landfalling cases</vt:lpstr>
      <vt:lpstr>PowerPoint Presentation</vt:lpstr>
      <vt:lpstr>PowerPoint Presentation</vt:lpstr>
      <vt:lpstr>TSFC</vt:lpstr>
      <vt:lpstr>Surface LHF</vt:lpstr>
      <vt:lpstr>Surface SHF</vt:lpstr>
      <vt:lpstr>Why?</vt:lpstr>
      <vt:lpstr>NOAH LSM ‐ GFDL surface layer scheme in HWRF model</vt:lpstr>
      <vt:lpstr>Background</vt:lpstr>
      <vt:lpstr>HCAP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Debugging and physics of GFDL surface layer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Sandy – 2012102212 - 2012103018</dc:title>
  <dc:creator>Subashini</dc:creator>
  <cp:lastModifiedBy>Subashini</cp:lastModifiedBy>
  <cp:revision>14</cp:revision>
  <dcterms:created xsi:type="dcterms:W3CDTF">2015-05-11T11:26:09Z</dcterms:created>
  <dcterms:modified xsi:type="dcterms:W3CDTF">2015-05-21T13:49:19Z</dcterms:modified>
</cp:coreProperties>
</file>