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bin" ContentType="application/vnd.openxmlformats-officedocument.oleObject"/>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26"/>
  </p:notesMasterIdLst>
  <p:sldIdLst>
    <p:sldId id="268" r:id="rId2"/>
    <p:sldId id="472" r:id="rId3"/>
    <p:sldId id="435" r:id="rId4"/>
    <p:sldId id="276" r:id="rId5"/>
    <p:sldId id="473" r:id="rId6"/>
    <p:sldId id="463" r:id="rId7"/>
    <p:sldId id="399" r:id="rId8"/>
    <p:sldId id="400" r:id="rId9"/>
    <p:sldId id="402" r:id="rId10"/>
    <p:sldId id="405" r:id="rId11"/>
    <p:sldId id="423" r:id="rId12"/>
    <p:sldId id="433" r:id="rId13"/>
    <p:sldId id="374" r:id="rId14"/>
    <p:sldId id="469" r:id="rId15"/>
    <p:sldId id="466" r:id="rId16"/>
    <p:sldId id="474" r:id="rId17"/>
    <p:sldId id="475" r:id="rId18"/>
    <p:sldId id="476" r:id="rId19"/>
    <p:sldId id="478" r:id="rId20"/>
    <p:sldId id="479" r:id="rId21"/>
    <p:sldId id="482" r:id="rId22"/>
    <p:sldId id="483" r:id="rId23"/>
    <p:sldId id="468" r:id="rId24"/>
    <p:sldId id="442" r:id="rId2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a:srgbClr val="C0C0C0"/>
    <a:srgbClr val="D60093"/>
    <a:srgbClr val="006600"/>
    <a:srgbClr val="0099CC"/>
    <a:srgbClr val="00CC00"/>
    <a:srgbClr val="000000"/>
    <a:srgbClr val="9900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810" autoAdjust="0"/>
  </p:normalViewPr>
  <p:slideViewPr>
    <p:cSldViewPr>
      <p:cViewPr varScale="1">
        <p:scale>
          <a:sx n="104" d="100"/>
          <a:sy n="104" d="100"/>
        </p:scale>
        <p:origin x="-1110" y="-90"/>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06779535-933D-4D43-ADDF-30AE867AD332}" type="datetimeFigureOut">
              <a:rPr lang="en-US" smtClean="0"/>
              <a:pPr/>
              <a:t>5/18/2012</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EE016E5F-99CE-4FB9-9C93-64B338A60BC8}" type="slidenum">
              <a:rPr lang="en-US" smtClean="0"/>
              <a:pPr/>
              <a:t>‹#›</a:t>
            </a:fld>
            <a:endParaRPr lang="en-US"/>
          </a:p>
        </p:txBody>
      </p:sp>
    </p:spTree>
    <p:extLst>
      <p:ext uri="{BB962C8B-B14F-4D97-AF65-F5344CB8AC3E}">
        <p14:creationId xmlns:p14="http://schemas.microsoft.com/office/powerpoint/2010/main" xmlns="" val="513430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p:nvPr>
        </p:nvSpPr>
        <p:spPr>
          <a:noFill/>
        </p:spPr>
        <p:txBody>
          <a:bodyPr/>
          <a:lstStyle/>
          <a:p>
            <a:pPr defTabSz="430814">
              <a:tabLst>
                <a:tab pos="686659" algn="l"/>
                <a:tab pos="1373320" algn="l"/>
                <a:tab pos="2059979" algn="l"/>
                <a:tab pos="2746640" algn="l"/>
              </a:tabLst>
            </a:pPr>
            <a:fld id="{5D3C185D-155D-4DF7-9340-8154A1D560DE}" type="slidenum">
              <a:rPr lang="en-US" smtClean="0">
                <a:latin typeface="Times New Roman" pitchFamily="18" charset="0"/>
                <a:ea typeface="DejaVu LGC Sans"/>
                <a:cs typeface="DejaVu LGC Sans"/>
              </a:rPr>
              <a:pPr defTabSz="430814">
                <a:tabLst>
                  <a:tab pos="686659" algn="l"/>
                  <a:tab pos="1373320" algn="l"/>
                  <a:tab pos="2059979" algn="l"/>
                  <a:tab pos="2746640" algn="l"/>
                </a:tabLst>
              </a:pPr>
              <a:t>1</a:t>
            </a:fld>
            <a:endParaRPr lang="en-US" smtClean="0">
              <a:latin typeface="Times New Roman" pitchFamily="18" charset="0"/>
              <a:ea typeface="DejaVu LGC Sans"/>
              <a:cs typeface="DejaVu LGC Sans"/>
            </a:endParaRPr>
          </a:p>
        </p:txBody>
      </p:sp>
      <p:sp>
        <p:nvSpPr>
          <p:cNvPr id="25603" name="Rectangle 7"/>
          <p:cNvSpPr txBox="1">
            <a:spLocks noGrp="1" noChangeArrowheads="1"/>
          </p:cNvSpPr>
          <p:nvPr/>
        </p:nvSpPr>
        <p:spPr bwMode="auto">
          <a:xfrm>
            <a:off x="4143063" y="9116872"/>
            <a:ext cx="3170475" cy="482687"/>
          </a:xfrm>
          <a:prstGeom prst="rect">
            <a:avLst/>
          </a:prstGeom>
          <a:noFill/>
          <a:ln w="9525">
            <a:noFill/>
            <a:miter lim="800000"/>
            <a:headEnd/>
            <a:tailEnd/>
          </a:ln>
        </p:spPr>
        <p:txBody>
          <a:bodyPr lIns="96602" tIns="48303" rIns="96602" bIns="48303" anchor="b"/>
          <a:lstStyle/>
          <a:p>
            <a:pPr algn="r" defTabSz="1059702" hangingPunct="0">
              <a:lnSpc>
                <a:spcPct val="93000"/>
              </a:lnSpc>
              <a:buClr>
                <a:srgbClr val="000000"/>
              </a:buClr>
              <a:buSzPct val="100000"/>
            </a:pPr>
            <a:fld id="{8072E297-CA53-43B5-A1C7-64F59647750C}" type="slidenum">
              <a:rPr lang="en-US" sz="1300"/>
              <a:pPr algn="r" defTabSz="1059702" hangingPunct="0">
                <a:lnSpc>
                  <a:spcPct val="93000"/>
                </a:lnSpc>
                <a:buClr>
                  <a:srgbClr val="000000"/>
                </a:buClr>
                <a:buSzPct val="100000"/>
              </a:pPr>
              <a:t>1</a:t>
            </a:fld>
            <a:endParaRPr lang="en-US" sz="1300"/>
          </a:p>
        </p:txBody>
      </p:sp>
      <p:sp>
        <p:nvSpPr>
          <p:cNvPr id="25604" name="Rectangle 7"/>
          <p:cNvSpPr txBox="1">
            <a:spLocks noGrp="1" noChangeArrowheads="1"/>
          </p:cNvSpPr>
          <p:nvPr/>
        </p:nvSpPr>
        <p:spPr bwMode="auto">
          <a:xfrm>
            <a:off x="4143063" y="9118513"/>
            <a:ext cx="3170475" cy="481046"/>
          </a:xfrm>
          <a:prstGeom prst="rect">
            <a:avLst/>
          </a:prstGeom>
          <a:noFill/>
          <a:ln w="9525">
            <a:noFill/>
            <a:miter lim="800000"/>
            <a:headEnd/>
            <a:tailEnd/>
          </a:ln>
        </p:spPr>
        <p:txBody>
          <a:bodyPr lIns="95531" tIns="47768" rIns="95531" bIns="47768" anchor="b"/>
          <a:lstStyle/>
          <a:p>
            <a:pPr algn="r" defTabSz="1046496" hangingPunct="0">
              <a:lnSpc>
                <a:spcPct val="93000"/>
              </a:lnSpc>
              <a:buClr>
                <a:srgbClr val="000000"/>
              </a:buClr>
              <a:buSzPct val="100000"/>
            </a:pPr>
            <a:fld id="{62CDD752-8213-418F-99B6-9A3D8A060F6D}" type="slidenum">
              <a:rPr lang="en-US" sz="1300"/>
              <a:pPr algn="r" defTabSz="1046496" hangingPunct="0">
                <a:lnSpc>
                  <a:spcPct val="93000"/>
                </a:lnSpc>
                <a:buClr>
                  <a:srgbClr val="000000"/>
                </a:buClr>
                <a:buSzPct val="100000"/>
              </a:pPr>
              <a:t>1</a:t>
            </a:fld>
            <a:endParaRPr lang="en-US" sz="1300"/>
          </a:p>
        </p:txBody>
      </p:sp>
      <p:sp>
        <p:nvSpPr>
          <p:cNvPr id="25605" name="Rectangle 2"/>
          <p:cNvSpPr>
            <a:spLocks noGrp="1" noRot="1" noChangeAspect="1" noChangeArrowheads="1" noTextEdit="1"/>
          </p:cNvSpPr>
          <p:nvPr>
            <p:ph type="sldImg"/>
          </p:nvPr>
        </p:nvSpPr>
        <p:spPr>
          <a:xfrm>
            <a:off x="1266825" y="725488"/>
            <a:ext cx="4783138" cy="3586162"/>
          </a:xfrm>
          <a:ln w="12700" cap="flat">
            <a:solidFill>
              <a:schemeClr val="tx1"/>
            </a:solidFill>
          </a:ln>
        </p:spPr>
      </p:sp>
      <p:sp>
        <p:nvSpPr>
          <p:cNvPr id="25606" name="Rectangle 3"/>
          <p:cNvSpPr>
            <a:spLocks noGrp="1" noChangeArrowheads="1"/>
          </p:cNvSpPr>
          <p:nvPr>
            <p:ph type="body" idx="1"/>
          </p:nvPr>
        </p:nvSpPr>
        <p:spPr>
          <a:xfrm>
            <a:off x="1007504" y="4559258"/>
            <a:ext cx="5300195" cy="4324481"/>
          </a:xfrm>
          <a:noFill/>
          <a:ln/>
        </p:spPr>
        <p:txBody>
          <a:bodyPr lIns="97048" tIns="47702" rIns="97048" bIns="47702"/>
          <a:lstStyle/>
          <a:p>
            <a:pPr eaLnBrk="1" hangingPunct="1"/>
            <a:endParaRPr lang="en-US"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6"/>
          <p:cNvSpPr>
            <a:spLocks noGrp="1" noChangeArrowheads="1"/>
          </p:cNvSpPr>
          <p:nvPr>
            <p:ph type="sldNum" sz="quarter"/>
          </p:nvPr>
        </p:nvSpPr>
        <p:spPr>
          <a:noFill/>
        </p:spPr>
        <p:txBody>
          <a:bodyPr/>
          <a:lstStyle/>
          <a:p>
            <a:pPr defTabSz="430814">
              <a:tabLst>
                <a:tab pos="686659" algn="l"/>
                <a:tab pos="1373320" algn="l"/>
                <a:tab pos="2059979" algn="l"/>
                <a:tab pos="2746640" algn="l"/>
              </a:tabLst>
            </a:pPr>
            <a:fld id="{A58C6915-8504-4BC6-B159-9910A44BFCA7}" type="slidenum">
              <a:rPr lang="en-US" smtClean="0">
                <a:latin typeface="Times New Roman" pitchFamily="18" charset="0"/>
                <a:ea typeface="DejaVu LGC Sans"/>
                <a:cs typeface="DejaVu LGC Sans"/>
              </a:rPr>
              <a:pPr defTabSz="430814">
                <a:tabLst>
                  <a:tab pos="686659" algn="l"/>
                  <a:tab pos="1373320" algn="l"/>
                  <a:tab pos="2059979" algn="l"/>
                  <a:tab pos="2746640" algn="l"/>
                </a:tabLst>
              </a:pPr>
              <a:t>2</a:t>
            </a:fld>
            <a:endParaRPr lang="en-US" dirty="0" smtClean="0">
              <a:latin typeface="Times New Roman" pitchFamily="18" charset="0"/>
              <a:ea typeface="DejaVu LGC Sans"/>
              <a:cs typeface="DejaVu LGC Sans"/>
            </a:endParaRPr>
          </a:p>
        </p:txBody>
      </p:sp>
      <p:sp>
        <p:nvSpPr>
          <p:cNvPr id="26627" name="Rectangle 1"/>
          <p:cNvSpPr>
            <a:spLocks noGrp="1" noRot="1" noChangeAspect="1" noChangeArrowheads="1" noTextEdit="1"/>
          </p:cNvSpPr>
          <p:nvPr>
            <p:ph type="sldImg"/>
          </p:nvPr>
        </p:nvSpPr>
        <p:spPr>
          <a:xfrm>
            <a:off x="1257300" y="728663"/>
            <a:ext cx="4800600" cy="3600450"/>
          </a:xfrm>
          <a:solidFill>
            <a:srgbClr val="FFFFFF"/>
          </a:solidFill>
          <a:ln>
            <a:solidFill>
              <a:srgbClr val="000000"/>
            </a:solidFill>
            <a:miter lim="800000"/>
          </a:ln>
        </p:spPr>
      </p:sp>
      <p:sp>
        <p:nvSpPr>
          <p:cNvPr id="26628" name="Rectangle 2"/>
          <p:cNvSpPr>
            <a:spLocks noGrp="1" noChangeArrowheads="1"/>
          </p:cNvSpPr>
          <p:nvPr>
            <p:ph type="body" idx="1"/>
          </p:nvPr>
        </p:nvSpPr>
        <p:spPr>
          <a:xfrm>
            <a:off x="731520" y="4559258"/>
            <a:ext cx="5853823" cy="4321196"/>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a:ln/>
        </p:spPr>
      </p:sp>
      <p:sp>
        <p:nvSpPr>
          <p:cNvPr id="119810" name="Notes Placeholder 2"/>
          <p:cNvSpPr>
            <a:spLocks noGrp="1"/>
          </p:cNvSpPr>
          <p:nvPr>
            <p:ph type="body" idx="1"/>
          </p:nvPr>
        </p:nvSpPr>
        <p:spPr>
          <a:noFill/>
          <a:ln/>
        </p:spPr>
        <p:txBody>
          <a:bodyPr lIns="96633" tIns="48317" rIns="96633" bIns="48317"/>
          <a:lstStyle/>
          <a:p>
            <a:endParaRPr lang="en-US" smtClean="0"/>
          </a:p>
        </p:txBody>
      </p:sp>
      <p:sp>
        <p:nvSpPr>
          <p:cNvPr id="119811" name="Slide Number Placeholder 3"/>
          <p:cNvSpPr txBox="1">
            <a:spLocks noGrp="1"/>
          </p:cNvSpPr>
          <p:nvPr/>
        </p:nvSpPr>
        <p:spPr bwMode="auto">
          <a:xfrm>
            <a:off x="4142963" y="9119840"/>
            <a:ext cx="3170582" cy="479736"/>
          </a:xfrm>
          <a:prstGeom prst="rect">
            <a:avLst/>
          </a:prstGeom>
          <a:noFill/>
          <a:ln w="9525">
            <a:noFill/>
            <a:miter lim="800000"/>
            <a:headEnd/>
            <a:tailEnd/>
          </a:ln>
        </p:spPr>
        <p:txBody>
          <a:bodyPr lIns="96633" tIns="48317" rIns="96633" bIns="48317" anchor="b"/>
          <a:lstStyle/>
          <a:p>
            <a:pPr algn="r" defTabSz="965413"/>
            <a:fld id="{E6B4F925-DEC7-4715-8DB0-70FBDACAE5CB}" type="slidenum">
              <a:rPr lang="en-US" sz="1300"/>
              <a:pPr algn="r" defTabSz="965413"/>
              <a:t>4</a:t>
            </a:fld>
            <a:endParaRPr lang="en-US" sz="13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E016E5F-99CE-4FB9-9C93-64B338A60BC8}" type="slidenum">
              <a:rPr lang="en-US" smtClean="0"/>
              <a:pPr/>
              <a:t>5</a:t>
            </a:fld>
            <a:endParaRPr lang="en-US"/>
          </a:p>
        </p:txBody>
      </p:sp>
    </p:spTree>
    <p:extLst>
      <p:ext uri="{BB962C8B-B14F-4D97-AF65-F5344CB8AC3E}">
        <p14:creationId xmlns="" xmlns:p14="http://schemas.microsoft.com/office/powerpoint/2010/main" val="325519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272878-0DF5-4E5D-9FB4-D5E314974594}" type="slidenum">
              <a:rPr lang="en-US" smtClean="0"/>
              <a:pPr/>
              <a:t>12</a:t>
            </a:fld>
            <a:endParaRPr lang="en-US"/>
          </a:p>
        </p:txBody>
      </p:sp>
    </p:spTree>
    <p:extLst>
      <p:ext uri="{BB962C8B-B14F-4D97-AF65-F5344CB8AC3E}">
        <p14:creationId xmlns:p14="http://schemas.microsoft.com/office/powerpoint/2010/main" xmlns="" val="294925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noTextEdit="1"/>
          </p:cNvSpPr>
          <p:nvPr>
            <p:ph type="sldImg"/>
          </p:nvPr>
        </p:nvSpPr>
        <p:spPr>
          <a:ln/>
        </p:spPr>
      </p:sp>
      <p:sp>
        <p:nvSpPr>
          <p:cNvPr id="121858" name="Notes Placeholder 2"/>
          <p:cNvSpPr>
            <a:spLocks noGrp="1"/>
          </p:cNvSpPr>
          <p:nvPr>
            <p:ph type="body" idx="1"/>
          </p:nvPr>
        </p:nvSpPr>
        <p:spPr>
          <a:noFill/>
          <a:ln/>
        </p:spPr>
        <p:txBody>
          <a:bodyPr/>
          <a:lstStyle/>
          <a:p>
            <a:pPr eaLnBrk="1" hangingPunct="1"/>
            <a:endParaRPr lang="en-US" smtClean="0"/>
          </a:p>
        </p:txBody>
      </p:sp>
      <p:sp>
        <p:nvSpPr>
          <p:cNvPr id="121859" name="Slide Number Placeholder 3"/>
          <p:cNvSpPr txBox="1">
            <a:spLocks noGrp="1"/>
          </p:cNvSpPr>
          <p:nvPr/>
        </p:nvSpPr>
        <p:spPr bwMode="auto">
          <a:xfrm>
            <a:off x="4142963" y="9119839"/>
            <a:ext cx="3170582" cy="479736"/>
          </a:xfrm>
          <a:prstGeom prst="rect">
            <a:avLst/>
          </a:prstGeom>
          <a:noFill/>
          <a:ln w="9525">
            <a:noFill/>
            <a:miter lim="800000"/>
            <a:headEnd/>
            <a:tailEnd/>
          </a:ln>
        </p:spPr>
        <p:txBody>
          <a:bodyPr lIns="96656" tIns="48327" rIns="96656" bIns="48327" anchor="b"/>
          <a:lstStyle/>
          <a:p>
            <a:pPr algn="r" defTabSz="967037"/>
            <a:fld id="{FD28C08C-43FD-4637-AF89-45BC585751F8}" type="slidenum">
              <a:rPr lang="en-US" sz="1300"/>
              <a:pPr algn="r" defTabSz="967037"/>
              <a:t>15</a:t>
            </a:fld>
            <a:endParaRPr lang="en-US" sz="13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a:xfrm>
            <a:off x="1215814" y="716756"/>
            <a:ext cx="4853093" cy="3582115"/>
          </a:xfrm>
          <a:solidFill>
            <a:srgbClr val="FFFFFF"/>
          </a:solidFill>
          <a:ln/>
        </p:spPr>
      </p:sp>
      <p:sp>
        <p:nvSpPr>
          <p:cNvPr id="53251" name="Rectangle 2"/>
          <p:cNvSpPr>
            <a:spLocks noGrp="1" noChangeArrowheads="1"/>
          </p:cNvSpPr>
          <p:nvPr>
            <p:ph type="body" idx="1"/>
          </p:nvPr>
        </p:nvSpPr>
        <p:spPr>
          <a:xfrm>
            <a:off x="950844" y="4535528"/>
            <a:ext cx="5385353" cy="4374531"/>
          </a:xfrm>
        </p:spPr>
        <p:txBody>
          <a:bodyPr wrap="none" lIns="94404" tIns="47203" rIns="94404" bIns="47203" anchor="ct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p:cNvSpPr>
            <a:spLocks noGrp="1" noRot="1" noChangeAspect="1" noTextEdit="1"/>
          </p:cNvSpPr>
          <p:nvPr>
            <p:ph type="sldImg"/>
          </p:nvPr>
        </p:nvSpPr>
        <p:spPr>
          <a:ln/>
        </p:spPr>
      </p:sp>
      <p:sp>
        <p:nvSpPr>
          <p:cNvPr id="171010" name="Notes Placeholder 2"/>
          <p:cNvSpPr>
            <a:spLocks noGrp="1"/>
          </p:cNvSpPr>
          <p:nvPr>
            <p:ph type="body" idx="1"/>
          </p:nvPr>
        </p:nvSpPr>
        <p:spPr>
          <a:noFill/>
          <a:ln/>
        </p:spPr>
        <p:txBody>
          <a:bodyPr lIns="96653" tIns="48325" rIns="96653" bIns="48325"/>
          <a:lstStyle/>
          <a:p>
            <a:endParaRPr lang="en-US" smtClean="0"/>
          </a:p>
        </p:txBody>
      </p:sp>
      <p:sp>
        <p:nvSpPr>
          <p:cNvPr id="171011" name="Slide Number Placeholder 3"/>
          <p:cNvSpPr txBox="1">
            <a:spLocks noGrp="1"/>
          </p:cNvSpPr>
          <p:nvPr/>
        </p:nvSpPr>
        <p:spPr bwMode="auto">
          <a:xfrm>
            <a:off x="4142963" y="9119840"/>
            <a:ext cx="3170582" cy="479736"/>
          </a:xfrm>
          <a:prstGeom prst="rect">
            <a:avLst/>
          </a:prstGeom>
          <a:noFill/>
          <a:ln w="9525">
            <a:noFill/>
            <a:miter lim="800000"/>
            <a:headEnd/>
            <a:tailEnd/>
          </a:ln>
        </p:spPr>
        <p:txBody>
          <a:bodyPr lIns="96653" tIns="48325" rIns="96653" bIns="48325" anchor="b"/>
          <a:lstStyle/>
          <a:p>
            <a:pPr algn="r" defTabSz="967052"/>
            <a:fld id="{D807CE43-ADA5-4064-AA1F-6520403E3192}" type="slidenum">
              <a:rPr lang="en-US" sz="1300"/>
              <a:pPr algn="r" defTabSz="967052"/>
              <a:t>24</a:t>
            </a:fld>
            <a:endParaRPr lang="en-US" sz="13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706A32-1826-4586-85E5-8E9E3C45B252}" type="datetime1">
              <a:rPr lang="en-US" smtClean="0"/>
              <a:pPr/>
              <a:t>5/18/2012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51038-482A-4A2F-8234-A72E8F7D54EC}" type="slidenum">
              <a:rPr lang="en-US" smtClean="0"/>
              <a:pPr/>
              <a:t>‹#›</a:t>
            </a:fld>
            <a:endParaRPr lang="en-US"/>
          </a:p>
        </p:txBody>
      </p:sp>
    </p:spTree>
    <p:extLst>
      <p:ext uri="{BB962C8B-B14F-4D97-AF65-F5344CB8AC3E}">
        <p14:creationId xmlns:p14="http://schemas.microsoft.com/office/powerpoint/2010/main" xmlns="" val="2743310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EF4206-191C-41A2-932E-560DE841B3FB}" type="datetime1">
              <a:rPr lang="en-US" smtClean="0"/>
              <a:pPr/>
              <a:t>5/18/2012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51038-482A-4A2F-8234-A72E8F7D54EC}" type="slidenum">
              <a:rPr lang="en-US" smtClean="0"/>
              <a:pPr/>
              <a:t>‹#›</a:t>
            </a:fld>
            <a:endParaRPr lang="en-US"/>
          </a:p>
        </p:txBody>
      </p:sp>
    </p:spTree>
    <p:extLst>
      <p:ext uri="{BB962C8B-B14F-4D97-AF65-F5344CB8AC3E}">
        <p14:creationId xmlns:p14="http://schemas.microsoft.com/office/powerpoint/2010/main" xmlns="" val="1787392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86269C-C3B8-455D-8E8C-2D4C73B68AF7}" type="datetime1">
              <a:rPr lang="en-US" smtClean="0"/>
              <a:pPr/>
              <a:t>5/18/2012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51038-482A-4A2F-8234-A72E8F7D54EC}" type="slidenum">
              <a:rPr lang="en-US" smtClean="0"/>
              <a:pPr/>
              <a:t>‹#›</a:t>
            </a:fld>
            <a:endParaRPr lang="en-US"/>
          </a:p>
        </p:txBody>
      </p:sp>
    </p:spTree>
    <p:extLst>
      <p:ext uri="{BB962C8B-B14F-4D97-AF65-F5344CB8AC3E}">
        <p14:creationId xmlns:p14="http://schemas.microsoft.com/office/powerpoint/2010/main" xmlns="" val="3507230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1706EE-4AAD-4A5A-8419-E1B14EAFBFE2}" type="datetime1">
              <a:rPr lang="en-US" smtClean="0"/>
              <a:pPr/>
              <a:t>5/18/2012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51038-482A-4A2F-8234-A72E8F7D54EC}" type="slidenum">
              <a:rPr lang="en-US" smtClean="0"/>
              <a:pPr/>
              <a:t>‹#›</a:t>
            </a:fld>
            <a:endParaRPr lang="en-US"/>
          </a:p>
        </p:txBody>
      </p:sp>
    </p:spTree>
    <p:extLst>
      <p:ext uri="{BB962C8B-B14F-4D97-AF65-F5344CB8AC3E}">
        <p14:creationId xmlns:p14="http://schemas.microsoft.com/office/powerpoint/2010/main" xmlns="" val="3733752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289B0C0-4B4B-46D9-9CC8-65ED72EFE7C8}" type="datetime1">
              <a:rPr lang="en-US" smtClean="0"/>
              <a:pPr/>
              <a:t>5/18/2012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A51038-482A-4A2F-8234-A72E8F7D54EC}" type="slidenum">
              <a:rPr lang="en-US" smtClean="0"/>
              <a:pPr/>
              <a:t>‹#›</a:t>
            </a:fld>
            <a:endParaRPr lang="en-US"/>
          </a:p>
        </p:txBody>
      </p:sp>
    </p:spTree>
    <p:extLst>
      <p:ext uri="{BB962C8B-B14F-4D97-AF65-F5344CB8AC3E}">
        <p14:creationId xmlns:p14="http://schemas.microsoft.com/office/powerpoint/2010/main" xmlns="" val="1113968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D4BEDB-8BA5-4EC9-A12F-364A081C49F7}" type="datetime1">
              <a:rPr lang="en-US" smtClean="0"/>
              <a:pPr/>
              <a:t>5/18/2012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51038-482A-4A2F-8234-A72E8F7D54EC}" type="slidenum">
              <a:rPr lang="en-US" smtClean="0"/>
              <a:pPr/>
              <a:t>‹#›</a:t>
            </a:fld>
            <a:endParaRPr lang="en-US"/>
          </a:p>
        </p:txBody>
      </p:sp>
    </p:spTree>
    <p:extLst>
      <p:ext uri="{BB962C8B-B14F-4D97-AF65-F5344CB8AC3E}">
        <p14:creationId xmlns:p14="http://schemas.microsoft.com/office/powerpoint/2010/main" xmlns="" val="3143849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435A05-E836-47E1-A575-5D949F0F9825}" type="datetime1">
              <a:rPr lang="en-US" smtClean="0"/>
              <a:pPr/>
              <a:t>5/18/2012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A51038-482A-4A2F-8234-A72E8F7D54EC}" type="slidenum">
              <a:rPr lang="en-US" smtClean="0"/>
              <a:pPr/>
              <a:t>‹#›</a:t>
            </a:fld>
            <a:endParaRPr lang="en-US"/>
          </a:p>
        </p:txBody>
      </p:sp>
    </p:spTree>
    <p:extLst>
      <p:ext uri="{BB962C8B-B14F-4D97-AF65-F5344CB8AC3E}">
        <p14:creationId xmlns:p14="http://schemas.microsoft.com/office/powerpoint/2010/main" xmlns="" val="142430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70DAE1-F6CC-4A60-9042-DBA2AD458EAC}" type="datetime1">
              <a:rPr lang="en-US" smtClean="0"/>
              <a:pPr/>
              <a:t>5/18/2012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A51038-482A-4A2F-8234-A72E8F7D54EC}" type="slidenum">
              <a:rPr lang="en-US" smtClean="0"/>
              <a:pPr/>
              <a:t>‹#›</a:t>
            </a:fld>
            <a:endParaRPr lang="en-US"/>
          </a:p>
        </p:txBody>
      </p:sp>
    </p:spTree>
    <p:extLst>
      <p:ext uri="{BB962C8B-B14F-4D97-AF65-F5344CB8AC3E}">
        <p14:creationId xmlns:p14="http://schemas.microsoft.com/office/powerpoint/2010/main" xmlns="" val="1561261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1FB6BF-C4ED-4390-B89F-9BF58F77CB60}" type="datetime1">
              <a:rPr lang="en-US" smtClean="0"/>
              <a:pPr/>
              <a:t>5/18/2012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A51038-482A-4A2F-8234-A72E8F7D54EC}" type="slidenum">
              <a:rPr lang="en-US" smtClean="0"/>
              <a:pPr/>
              <a:t>‹#›</a:t>
            </a:fld>
            <a:endParaRPr lang="en-US" dirty="0"/>
          </a:p>
        </p:txBody>
      </p:sp>
    </p:spTree>
    <p:extLst>
      <p:ext uri="{BB962C8B-B14F-4D97-AF65-F5344CB8AC3E}">
        <p14:creationId xmlns:p14="http://schemas.microsoft.com/office/powerpoint/2010/main" xmlns="" val="3484308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C035EA-95FD-4635-9232-8212DFF10967}" type="datetime1">
              <a:rPr lang="en-US" smtClean="0"/>
              <a:pPr/>
              <a:t>5/18/2012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51038-482A-4A2F-8234-A72E8F7D54EC}" type="slidenum">
              <a:rPr lang="en-US" smtClean="0"/>
              <a:pPr/>
              <a:t>‹#›</a:t>
            </a:fld>
            <a:endParaRPr lang="en-US"/>
          </a:p>
        </p:txBody>
      </p:sp>
    </p:spTree>
    <p:extLst>
      <p:ext uri="{BB962C8B-B14F-4D97-AF65-F5344CB8AC3E}">
        <p14:creationId xmlns:p14="http://schemas.microsoft.com/office/powerpoint/2010/main" xmlns="" val="161827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C7C674-A049-4D60-B2AD-5BF5F01C9A5A}" type="datetime1">
              <a:rPr lang="en-US" smtClean="0"/>
              <a:pPr/>
              <a:t>5/18/2012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A51038-482A-4A2F-8234-A72E8F7D54EC}" type="slidenum">
              <a:rPr lang="en-US" smtClean="0"/>
              <a:pPr/>
              <a:t>‹#›</a:t>
            </a:fld>
            <a:endParaRPr lang="en-US" dirty="0"/>
          </a:p>
        </p:txBody>
      </p:sp>
    </p:spTree>
    <p:extLst>
      <p:ext uri="{BB962C8B-B14F-4D97-AF65-F5344CB8AC3E}">
        <p14:creationId xmlns:p14="http://schemas.microsoft.com/office/powerpoint/2010/main" xmlns="" val="3525891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5FCDA7-977E-44EB-83FE-DC6C2889CF16}" type="datetime1">
              <a:rPr lang="en-US" smtClean="0"/>
              <a:pPr/>
              <a:t>5/18/2012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51038-482A-4A2F-8234-A72E8F7D54EC}" type="slidenum">
              <a:rPr lang="en-US" smtClean="0"/>
              <a:pPr/>
              <a:t>‹#›</a:t>
            </a:fld>
            <a:endParaRPr lang="en-US"/>
          </a:p>
        </p:txBody>
      </p:sp>
    </p:spTree>
    <p:extLst>
      <p:ext uri="{BB962C8B-B14F-4D97-AF65-F5344CB8AC3E}">
        <p14:creationId xmlns:p14="http://schemas.microsoft.com/office/powerpoint/2010/main" xmlns="" val="403805930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gif"/></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1.gif"/><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gif"/><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Rectangle 4"/>
          <p:cNvSpPr>
            <a:spLocks noChangeArrowheads="1"/>
          </p:cNvSpPr>
          <p:nvPr/>
        </p:nvSpPr>
        <p:spPr bwMode="auto">
          <a:xfrm>
            <a:off x="257760" y="181459"/>
            <a:ext cx="8628480" cy="6418754"/>
          </a:xfrm>
          <a:prstGeom prst="rect">
            <a:avLst/>
          </a:prstGeom>
          <a:noFill/>
          <a:ln w="57150" cmpd="tri">
            <a:solidFill>
              <a:srgbClr val="0000FF"/>
            </a:solidFill>
            <a:miter lim="800000"/>
            <a:headEnd/>
            <a:tailEnd/>
          </a:ln>
        </p:spPr>
        <p:txBody>
          <a:bodyPr wrap="none" lIns="91430" tIns="45715" rIns="91430" bIns="45715" anchor="ctr"/>
          <a:lstStyle/>
          <a:p>
            <a:pPr algn="ctr" hangingPunct="0">
              <a:lnSpc>
                <a:spcPct val="93000"/>
              </a:lnSpc>
              <a:buClr>
                <a:srgbClr val="000000"/>
              </a:buClr>
              <a:buSzPct val="100000"/>
              <a:buFont typeface="Times New Roman" pitchFamily="18" charset="0"/>
              <a:buNone/>
            </a:pPr>
            <a:endParaRPr lang="en-US" sz="1200"/>
          </a:p>
        </p:txBody>
      </p:sp>
      <p:graphicFrame>
        <p:nvGraphicFramePr>
          <p:cNvPr id="1026" name="Object 7"/>
          <p:cNvGraphicFramePr>
            <a:graphicFrameLocks/>
          </p:cNvGraphicFramePr>
          <p:nvPr/>
        </p:nvGraphicFramePr>
        <p:xfrm>
          <a:off x="391680" y="315394"/>
          <a:ext cx="708480" cy="708554"/>
        </p:xfrm>
        <a:graphic>
          <a:graphicData uri="http://schemas.openxmlformats.org/presentationml/2006/ole">
            <p:oleObj spid="_x0000_s4254" name="Drawing" r:id="rId4" imgW="725474" imgH="725474" progId="">
              <p:embed/>
            </p:oleObj>
          </a:graphicData>
        </a:graphic>
      </p:graphicFrame>
      <p:graphicFrame>
        <p:nvGraphicFramePr>
          <p:cNvPr id="1027" name="Object 8"/>
          <p:cNvGraphicFramePr>
            <a:graphicFrameLocks/>
          </p:cNvGraphicFramePr>
          <p:nvPr/>
        </p:nvGraphicFramePr>
        <p:xfrm>
          <a:off x="1385280" y="177139"/>
          <a:ext cx="2462400" cy="1434391"/>
        </p:xfrm>
        <a:graphic>
          <a:graphicData uri="http://schemas.openxmlformats.org/presentationml/2006/ole">
            <p:oleObj spid="_x0000_s4255" name="Drawing" r:id="rId5" imgW="2857500" imgH="1569720" progId="">
              <p:embed/>
            </p:oleObj>
          </a:graphicData>
        </a:graphic>
      </p:graphicFrame>
      <p:graphicFrame>
        <p:nvGraphicFramePr>
          <p:cNvPr id="1028" name="Object 9"/>
          <p:cNvGraphicFramePr>
            <a:graphicFrameLocks/>
          </p:cNvGraphicFramePr>
          <p:nvPr/>
        </p:nvGraphicFramePr>
        <p:xfrm>
          <a:off x="4240800" y="423404"/>
          <a:ext cx="707040" cy="669671"/>
        </p:xfrm>
        <a:graphic>
          <a:graphicData uri="http://schemas.openxmlformats.org/presentationml/2006/ole">
            <p:oleObj spid="_x0000_s4256" name="Drawing" r:id="rId6" imgW="725474" imgH="687689" progId="">
              <p:embed/>
            </p:oleObj>
          </a:graphicData>
        </a:graphic>
      </p:graphicFrame>
      <p:sp>
        <p:nvSpPr>
          <p:cNvPr id="1032" name="Line 10"/>
          <p:cNvSpPr>
            <a:spLocks noChangeShapeType="1"/>
          </p:cNvSpPr>
          <p:nvPr/>
        </p:nvSpPr>
        <p:spPr bwMode="auto">
          <a:xfrm>
            <a:off x="246240" y="3810640"/>
            <a:ext cx="8686080" cy="0"/>
          </a:xfrm>
          <a:prstGeom prst="line">
            <a:avLst/>
          </a:prstGeom>
          <a:noFill/>
          <a:ln w="41275" cmpd="dbl">
            <a:solidFill>
              <a:srgbClr val="0000FF"/>
            </a:solidFill>
            <a:round/>
            <a:headEnd/>
            <a:tailEnd/>
          </a:ln>
        </p:spPr>
        <p:txBody>
          <a:bodyPr lIns="91430" tIns="45715" rIns="91430" bIns="45715"/>
          <a:lstStyle/>
          <a:p>
            <a:endParaRPr lang="en-US"/>
          </a:p>
        </p:txBody>
      </p:sp>
      <p:pic>
        <p:nvPicPr>
          <p:cNvPr id="1033" name="Picture 9"/>
          <p:cNvPicPr>
            <a:picLocks noChangeAspect="1" noChangeArrowheads="1"/>
          </p:cNvPicPr>
          <p:nvPr/>
        </p:nvPicPr>
        <p:blipFill>
          <a:blip r:embed="rId7" cstate="print"/>
          <a:srcRect/>
          <a:stretch>
            <a:fillRect/>
          </a:stretch>
        </p:blipFill>
        <p:spPr bwMode="auto">
          <a:xfrm>
            <a:off x="5117760" y="200182"/>
            <a:ext cx="3772800" cy="1196765"/>
          </a:xfrm>
          <a:prstGeom prst="rect">
            <a:avLst/>
          </a:prstGeom>
          <a:noFill/>
          <a:ln w="9525" algn="ctr">
            <a:noFill/>
            <a:miter lim="800000"/>
            <a:headEnd/>
            <a:tailEnd/>
          </a:ln>
        </p:spPr>
      </p:pic>
      <p:sp>
        <p:nvSpPr>
          <p:cNvPr id="3" name="Slide Number Placeholder 2"/>
          <p:cNvSpPr>
            <a:spLocks noGrp="1"/>
          </p:cNvSpPr>
          <p:nvPr>
            <p:ph type="sldNum" sz="quarter" idx="12"/>
          </p:nvPr>
        </p:nvSpPr>
        <p:spPr/>
        <p:txBody>
          <a:bodyPr/>
          <a:lstStyle/>
          <a:p>
            <a:fld id="{8AA51038-482A-4A2F-8234-A72E8F7D54EC}" type="slidenum">
              <a:rPr lang="en-US" smtClean="0"/>
              <a:pPr/>
              <a:t>1</a:t>
            </a:fld>
            <a:endParaRPr lang="en-US" dirty="0"/>
          </a:p>
        </p:txBody>
      </p:sp>
      <p:sp>
        <p:nvSpPr>
          <p:cNvPr id="13" name="Rectangle 2"/>
          <p:cNvSpPr txBox="1">
            <a:spLocks noChangeArrowheads="1"/>
          </p:cNvSpPr>
          <p:nvPr/>
        </p:nvSpPr>
        <p:spPr>
          <a:xfrm>
            <a:off x="304800" y="2049463"/>
            <a:ext cx="8534400" cy="1746250"/>
          </a:xfrm>
          <a:prstGeom prst="rect">
            <a:avLst/>
          </a:prstGeom>
        </p:spPr>
        <p:txBody>
          <a:bodyPr vert="horz" lIns="92065" tIns="46034" rIns="92065" bIns="46034"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1800"/>
              </a:spcBef>
              <a:spcAft>
                <a:spcPts val="600"/>
              </a:spcAft>
              <a:tabLst>
                <a:tab pos="655210" algn="l"/>
                <a:tab pos="1311860" algn="l"/>
                <a:tab pos="1968510" algn="l"/>
                <a:tab pos="2625159" algn="l"/>
                <a:tab pos="3281809" algn="l"/>
                <a:tab pos="3938459" algn="l"/>
                <a:tab pos="4595108" algn="l"/>
                <a:tab pos="5251758" algn="l"/>
                <a:tab pos="5908408" algn="l"/>
                <a:tab pos="6565057" algn="l"/>
                <a:tab pos="7221707" algn="l"/>
                <a:tab pos="7878357" algn="l"/>
              </a:tabLst>
            </a:pPr>
            <a:r>
              <a:rPr lang="en-US" sz="3200" b="1" dirty="0" smtClean="0">
                <a:solidFill>
                  <a:srgbClr val="0000FF"/>
                </a:solidFill>
                <a:effectLst>
                  <a:outerShdw blurRad="38100" dist="38100" dir="2700000" algn="tl">
                    <a:srgbClr val="000000">
                      <a:alpha val="43137"/>
                    </a:srgbClr>
                  </a:outerShdw>
                </a:effectLst>
              </a:rPr>
              <a:t>Advancements in Data Assimilation for NCEP Operational High-Resolution Triple-Nested HWRF</a:t>
            </a:r>
          </a:p>
        </p:txBody>
      </p:sp>
      <p:sp>
        <p:nvSpPr>
          <p:cNvPr id="14" name="Text Box 12"/>
          <p:cNvSpPr txBox="1">
            <a:spLocks noChangeArrowheads="1"/>
          </p:cNvSpPr>
          <p:nvPr/>
        </p:nvSpPr>
        <p:spPr bwMode="auto">
          <a:xfrm>
            <a:off x="1185120" y="4120273"/>
            <a:ext cx="6629760" cy="1466353"/>
          </a:xfrm>
          <a:prstGeom prst="rect">
            <a:avLst/>
          </a:prstGeom>
          <a:noFill/>
          <a:ln w="9525">
            <a:noFill/>
            <a:miter lim="800000"/>
            <a:headEnd/>
            <a:tailEnd/>
          </a:ln>
        </p:spPr>
        <p:txBody>
          <a:bodyPr lIns="91430" tIns="45715" rIns="91430" bIns="45715">
            <a:spAutoFit/>
          </a:bodyPr>
          <a:lstStyle/>
          <a:p>
            <a:pPr algn="ctr" defTabSz="414683" hangingPunct="0">
              <a:lnSpc>
                <a:spcPct val="93000"/>
              </a:lnSpc>
              <a:spcBef>
                <a:spcPct val="50000"/>
              </a:spcBef>
              <a:buClr>
                <a:srgbClr val="000000"/>
              </a:buClr>
              <a:buSzPct val="100000"/>
              <a:defRPr/>
            </a:pPr>
            <a:r>
              <a:rPr lang="en-US" sz="2400" b="1" dirty="0">
                <a:solidFill>
                  <a:srgbClr val="003300"/>
                </a:solidFill>
                <a:effectLst>
                  <a:outerShdw blurRad="38100" dist="38100" dir="2700000" algn="tl">
                    <a:srgbClr val="000000">
                      <a:alpha val="43137"/>
                    </a:srgbClr>
                  </a:outerShdw>
                </a:effectLst>
              </a:rPr>
              <a:t>Vijay </a:t>
            </a:r>
            <a:r>
              <a:rPr lang="en-US" sz="2400" b="1" dirty="0" err="1" smtClean="0">
                <a:solidFill>
                  <a:srgbClr val="003300"/>
                </a:solidFill>
                <a:effectLst>
                  <a:outerShdw blurRad="38100" dist="38100" dir="2700000" algn="tl">
                    <a:srgbClr val="000000">
                      <a:alpha val="43137"/>
                    </a:srgbClr>
                  </a:outerShdw>
                </a:effectLst>
              </a:rPr>
              <a:t>Tallapragada</a:t>
            </a:r>
            <a:endParaRPr lang="en-US" b="1" dirty="0">
              <a:solidFill>
                <a:srgbClr val="FF00FF"/>
              </a:solidFill>
              <a:effectLst>
                <a:outerShdw blurRad="38100" dist="38100" dir="2700000" algn="tl">
                  <a:srgbClr val="000000">
                    <a:alpha val="43137"/>
                  </a:srgbClr>
                </a:outerShdw>
              </a:effectLst>
            </a:endParaRPr>
          </a:p>
          <a:p>
            <a:pPr algn="ctr" defTabSz="414683" hangingPunct="0">
              <a:lnSpc>
                <a:spcPct val="93000"/>
              </a:lnSpc>
              <a:buClr>
                <a:srgbClr val="000000"/>
              </a:buClr>
              <a:buSzPct val="100000"/>
              <a:defRPr/>
            </a:pPr>
            <a:r>
              <a:rPr lang="en-US" b="1" dirty="0" smtClean="0">
                <a:solidFill>
                  <a:srgbClr val="FF00FF"/>
                </a:solidFill>
                <a:effectLst>
                  <a:outerShdw blurRad="38100" dist="38100" dir="2700000" algn="tl">
                    <a:srgbClr val="000000">
                      <a:alpha val="43137"/>
                    </a:srgbClr>
                  </a:outerShdw>
                </a:effectLst>
              </a:rPr>
              <a:t>Environmental </a:t>
            </a:r>
            <a:r>
              <a:rPr lang="en-US" b="1" dirty="0">
                <a:solidFill>
                  <a:srgbClr val="FF00FF"/>
                </a:solidFill>
                <a:effectLst>
                  <a:outerShdw blurRad="38100" dist="38100" dir="2700000" algn="tl">
                    <a:srgbClr val="000000">
                      <a:alpha val="43137"/>
                    </a:srgbClr>
                  </a:outerShdw>
                </a:effectLst>
              </a:rPr>
              <a:t>Modeling Center, </a:t>
            </a:r>
            <a:endParaRPr lang="en-US" b="1" dirty="0" smtClean="0">
              <a:solidFill>
                <a:srgbClr val="FF00FF"/>
              </a:solidFill>
              <a:effectLst>
                <a:outerShdw blurRad="38100" dist="38100" dir="2700000" algn="tl">
                  <a:srgbClr val="000000">
                    <a:alpha val="43137"/>
                  </a:srgbClr>
                </a:outerShdw>
              </a:effectLst>
            </a:endParaRPr>
          </a:p>
          <a:p>
            <a:pPr algn="ctr" defTabSz="414683" hangingPunct="0">
              <a:lnSpc>
                <a:spcPct val="93000"/>
              </a:lnSpc>
              <a:buClr>
                <a:srgbClr val="000000"/>
              </a:buClr>
              <a:buSzPct val="100000"/>
              <a:defRPr/>
            </a:pPr>
            <a:r>
              <a:rPr lang="en-US" b="1" dirty="0" smtClean="0">
                <a:solidFill>
                  <a:srgbClr val="FF00FF"/>
                </a:solidFill>
                <a:effectLst>
                  <a:outerShdw blurRad="38100" dist="38100" dir="2700000" algn="tl">
                    <a:srgbClr val="000000">
                      <a:alpha val="43137"/>
                    </a:srgbClr>
                  </a:outerShdw>
                </a:effectLst>
              </a:rPr>
              <a:t>NCEP/NOAA/NWS</a:t>
            </a:r>
            <a:r>
              <a:rPr lang="en-US" b="1" dirty="0">
                <a:solidFill>
                  <a:srgbClr val="FF00FF"/>
                </a:solidFill>
                <a:effectLst>
                  <a:outerShdw blurRad="38100" dist="38100" dir="2700000" algn="tl">
                    <a:srgbClr val="000000">
                      <a:alpha val="43137"/>
                    </a:srgbClr>
                  </a:outerShdw>
                </a:effectLst>
              </a:rPr>
              <a:t>, Camp Springs, MD 20746</a:t>
            </a:r>
            <a:r>
              <a:rPr lang="en-US" b="1" dirty="0" smtClean="0">
                <a:solidFill>
                  <a:srgbClr val="FF00FF"/>
                </a:solidFill>
                <a:effectLst>
                  <a:outerShdw blurRad="38100" dist="38100" dir="2700000" algn="tl">
                    <a:srgbClr val="000000">
                      <a:alpha val="43137"/>
                    </a:srgbClr>
                  </a:outerShdw>
                </a:effectLst>
              </a:rPr>
              <a:t>.</a:t>
            </a:r>
          </a:p>
          <a:p>
            <a:pPr algn="ctr" defTabSz="414683" hangingPunct="0">
              <a:lnSpc>
                <a:spcPct val="93000"/>
              </a:lnSpc>
              <a:buClr>
                <a:srgbClr val="000000"/>
              </a:buClr>
              <a:buSzPct val="100000"/>
              <a:defRPr/>
            </a:pPr>
            <a:endParaRPr lang="en-US" b="1" dirty="0" smtClean="0">
              <a:solidFill>
                <a:srgbClr val="003300"/>
              </a:solidFill>
              <a:effectLst>
                <a:outerShdw blurRad="38100" dist="38100" dir="2700000" algn="tl">
                  <a:srgbClr val="000000">
                    <a:alpha val="43137"/>
                  </a:srgbClr>
                </a:outerShdw>
              </a:effectLst>
            </a:endParaRPr>
          </a:p>
          <a:p>
            <a:pPr algn="ctr" defTabSz="414683" hangingPunct="0">
              <a:lnSpc>
                <a:spcPct val="93000"/>
              </a:lnSpc>
              <a:buClr>
                <a:srgbClr val="000000"/>
              </a:buClr>
              <a:buSzPct val="100000"/>
              <a:defRPr/>
            </a:pPr>
            <a:endParaRPr lang="en-US" b="1" dirty="0">
              <a:solidFill>
                <a:srgbClr val="FF00FF"/>
              </a:solidFill>
              <a:effectLst>
                <a:outerShdw blurRad="38100" dist="38100" dir="2700000" algn="tl">
                  <a:srgbClr val="000000">
                    <a:alpha val="43137"/>
                  </a:srgbClr>
                </a:outerShdw>
              </a:effectLst>
            </a:endParaRPr>
          </a:p>
        </p:txBody>
      </p:sp>
      <p:sp>
        <p:nvSpPr>
          <p:cNvPr id="15" name="Rectangle 9"/>
          <p:cNvSpPr>
            <a:spLocks noChangeArrowheads="1"/>
          </p:cNvSpPr>
          <p:nvPr/>
        </p:nvSpPr>
        <p:spPr bwMode="auto">
          <a:xfrm>
            <a:off x="76200" y="6214253"/>
            <a:ext cx="8745240" cy="349958"/>
          </a:xfrm>
          <a:prstGeom prst="rect">
            <a:avLst/>
          </a:prstGeom>
          <a:noFill/>
          <a:ln w="9525">
            <a:noFill/>
            <a:miter lim="800000"/>
            <a:headEnd/>
            <a:tailEnd/>
          </a:ln>
        </p:spPr>
        <p:txBody>
          <a:bodyPr wrap="square" lIns="91430" tIns="45715" rIns="91430" bIns="45715">
            <a:spAutoFit/>
          </a:bodyPr>
          <a:lstStyle/>
          <a:p>
            <a:pPr algn="r" defTabSz="414683" hangingPunct="0">
              <a:lnSpc>
                <a:spcPct val="93000"/>
              </a:lnSpc>
              <a:buClr>
                <a:srgbClr val="000000"/>
              </a:buClr>
              <a:buSzPct val="100000"/>
              <a:defRPr/>
            </a:pPr>
            <a:r>
              <a:rPr lang="en-US" b="1" i="1" dirty="0" smtClean="0">
                <a:solidFill>
                  <a:srgbClr val="0000FF"/>
                </a:solidFill>
                <a:effectLst>
                  <a:outerShdw blurRad="38100" dist="38100" dir="2700000" algn="tl">
                    <a:srgbClr val="000000">
                      <a:alpha val="43137"/>
                    </a:srgbClr>
                  </a:outerShdw>
                </a:effectLst>
                <a:latin typeface="+mj-lt"/>
              </a:rPr>
              <a:t>JPSS Proving Ground and GOES-R3 risk reduction projects Kick-Off Meeting, May 18, 2012</a:t>
            </a:r>
            <a:endParaRPr lang="en-US" b="1" i="1" dirty="0">
              <a:solidFill>
                <a:srgbClr val="0000FF"/>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xmlns="" val="383318856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153400" cy="639762"/>
          </a:xfrm>
        </p:spPr>
        <p:txBody>
          <a:bodyPr>
            <a:noAutofit/>
          </a:bodyPr>
          <a:lstStyle/>
          <a:p>
            <a:r>
              <a:rPr lang="en-US" sz="2800" b="1" dirty="0" smtClean="0">
                <a:solidFill>
                  <a:srgbClr val="0000FF"/>
                </a:solidFill>
                <a:effectLst>
                  <a:outerShdw blurRad="38100" dist="38100" dir="2700000" algn="tl">
                    <a:srgbClr val="000000">
                      <a:alpha val="43137"/>
                    </a:srgbClr>
                  </a:outerShdw>
                </a:effectLst>
              </a:rPr>
              <a:t>HOPS vs. H212 P-W relationship</a:t>
            </a:r>
            <a:endParaRPr lang="en-US" sz="2800" b="1" dirty="0">
              <a:solidFill>
                <a:srgbClr val="0000FF"/>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762000"/>
            <a:ext cx="3398520" cy="27355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76800" y="762000"/>
            <a:ext cx="3398520" cy="27355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3644475"/>
            <a:ext cx="3398520" cy="27355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876800" y="3657600"/>
            <a:ext cx="3421380" cy="27470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3429000" y="1676400"/>
            <a:ext cx="1143000" cy="381000"/>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rPr>
              <a:t>ATLANTIC</a:t>
            </a:r>
            <a:endParaRPr lang="en-US" b="1" dirty="0">
              <a:effectLst>
                <a:outerShdw blurRad="38100" dist="38100" dir="2700000" algn="tl">
                  <a:srgbClr val="000000">
                    <a:alpha val="43137"/>
                  </a:srgbClr>
                </a:outerShdw>
              </a:effectLst>
            </a:endParaRPr>
          </a:p>
        </p:txBody>
      </p:sp>
      <p:sp>
        <p:nvSpPr>
          <p:cNvPr id="9" name="TextBox 8"/>
          <p:cNvSpPr txBox="1"/>
          <p:nvPr/>
        </p:nvSpPr>
        <p:spPr>
          <a:xfrm>
            <a:off x="3505200" y="4648200"/>
            <a:ext cx="1143000" cy="381000"/>
          </a:xfrm>
          <a:prstGeom prst="rect">
            <a:avLst/>
          </a:prstGeom>
          <a:noFill/>
        </p:spPr>
        <p:txBody>
          <a:bodyPr wrap="square" rtlCol="0">
            <a:spAutoFit/>
          </a:bodyPr>
          <a:lstStyle/>
          <a:p>
            <a:pPr algn="ctr"/>
            <a:r>
              <a:rPr lang="en-US" b="1" dirty="0" smtClean="0">
                <a:effectLst>
                  <a:outerShdw blurRad="38100" dist="38100" dir="2700000" algn="tl">
                    <a:srgbClr val="000000">
                      <a:alpha val="43137"/>
                    </a:srgbClr>
                  </a:outerShdw>
                </a:effectLst>
              </a:rPr>
              <a:t>E-PAC</a:t>
            </a:r>
            <a:endParaRPr lang="en-US" b="1" dirty="0">
              <a:effectLst>
                <a:outerShdw blurRad="38100" dist="38100" dir="2700000" algn="tl">
                  <a:srgbClr val="000000">
                    <a:alpha val="43137"/>
                  </a:srgbClr>
                </a:outerShdw>
              </a:effectLst>
            </a:endParaRPr>
          </a:p>
        </p:txBody>
      </p:sp>
      <p:sp>
        <p:nvSpPr>
          <p:cNvPr id="10" name="Slide Number Placeholder 9"/>
          <p:cNvSpPr>
            <a:spLocks noGrp="1"/>
          </p:cNvSpPr>
          <p:nvPr>
            <p:ph type="sldNum" sz="quarter" idx="12"/>
          </p:nvPr>
        </p:nvSpPr>
        <p:spPr/>
        <p:txBody>
          <a:bodyPr/>
          <a:lstStyle/>
          <a:p>
            <a:fld id="{8AA51038-482A-4A2F-8234-A72E8F7D54EC}" type="slidenum">
              <a:rPr lang="en-US" smtClean="0"/>
              <a:pPr/>
              <a:t>10</a:t>
            </a:fld>
            <a:endParaRPr lang="en-US"/>
          </a:p>
        </p:txBody>
      </p:sp>
    </p:spTree>
    <p:extLst>
      <p:ext uri="{BB962C8B-B14F-4D97-AF65-F5344CB8AC3E}">
        <p14:creationId xmlns:p14="http://schemas.microsoft.com/office/powerpoint/2010/main" xmlns="" val="11921519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docs\Work\HWRF\Analyzing\PBL_height\HOPS-Irene09L.2011082212\IRENE09l_d02.2011082212_15h.sc_axis.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34915" y="4145796"/>
            <a:ext cx="3048000" cy="2661896"/>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docs\Work\HWRF\Analyzing\PBL_height\H212-Irene09L.2011082212\IRENE09l_d23.2011082212_15h.sc_axis.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24400" y="4145796"/>
            <a:ext cx="3063466" cy="2675402"/>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C:\user-docs\Work\HWRF\Analyzing\PBL_height\H212-Irene09L.2011082212\IRENE09l_d23.2011082212_15h.vt_axis.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724400" y="1003945"/>
            <a:ext cx="2880360" cy="2651760"/>
          </a:xfrm>
          <a:prstGeom prst="rect">
            <a:avLst/>
          </a:prstGeom>
          <a:noFill/>
          <a:extLst>
            <a:ext uri="{909E8E84-426E-40DD-AFC4-6F175D3DCCD1}">
              <a14:hiddenFill xmlns:a14="http://schemas.microsoft.com/office/drawing/2010/main" xmlns="">
                <a:solidFill>
                  <a:srgbClr val="FFFFFF"/>
                </a:solidFill>
              </a14:hiddenFill>
            </a:ext>
          </a:extLst>
        </p:spPr>
      </p:pic>
      <p:pic>
        <p:nvPicPr>
          <p:cNvPr id="2055" name="Picture 7" descr="C:\user-docs\Work\HWRF\Analyzing\PBL_height\HOPS-Irene09L.2011082212\IRENE09l_d02.2011082212_15h.vt_axis.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34915" y="1003945"/>
            <a:ext cx="2875085" cy="2639919"/>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218268" y="3875"/>
            <a:ext cx="4582332" cy="461665"/>
          </a:xfrm>
          <a:prstGeom prst="rect">
            <a:avLst/>
          </a:prstGeom>
          <a:noFill/>
        </p:spPr>
        <p:txBody>
          <a:bodyPr wrap="square" rtlCol="0">
            <a:spAutoFit/>
          </a:bodyPr>
          <a:lstStyle/>
          <a:p>
            <a:r>
              <a:rPr lang="en-US" sz="2400" b="1" dirty="0" smtClean="0">
                <a:solidFill>
                  <a:srgbClr val="0000FF"/>
                </a:solidFill>
                <a:effectLst>
                  <a:outerShdw blurRad="38100" dist="38100" dir="2700000" algn="tl">
                    <a:srgbClr val="000000">
                      <a:alpha val="43137"/>
                    </a:srgbClr>
                  </a:outerShdw>
                </a:effectLst>
                <a:latin typeface="+mj-lt"/>
              </a:rPr>
              <a:t>Advanced Vortex Scale Diagnostics</a:t>
            </a:r>
          </a:p>
        </p:txBody>
      </p:sp>
      <p:sp>
        <p:nvSpPr>
          <p:cNvPr id="2" name="TextBox 1"/>
          <p:cNvSpPr txBox="1"/>
          <p:nvPr/>
        </p:nvSpPr>
        <p:spPr>
          <a:xfrm>
            <a:off x="2019636" y="457200"/>
            <a:ext cx="718466" cy="369332"/>
          </a:xfrm>
          <a:prstGeom prst="rect">
            <a:avLst/>
          </a:prstGeom>
          <a:noFill/>
        </p:spPr>
        <p:txBody>
          <a:bodyPr wrap="none" rtlCol="0">
            <a:spAutoFit/>
          </a:bodyPr>
          <a:lstStyle/>
          <a:p>
            <a:r>
              <a:rPr lang="en-US" b="1" u="sng" dirty="0" smtClean="0">
                <a:solidFill>
                  <a:srgbClr val="0000FF"/>
                </a:solidFill>
                <a:effectLst>
                  <a:outerShdw blurRad="38100" dist="38100" dir="2700000" algn="tl">
                    <a:srgbClr val="000000">
                      <a:alpha val="43137"/>
                    </a:srgbClr>
                  </a:outerShdw>
                </a:effectLst>
              </a:rPr>
              <a:t>HOPS</a:t>
            </a:r>
            <a:endParaRPr lang="en-US" b="1" u="sng" dirty="0">
              <a:solidFill>
                <a:srgbClr val="0000FF"/>
              </a:solidFill>
              <a:effectLst>
                <a:outerShdw blurRad="38100" dist="38100" dir="2700000" algn="tl">
                  <a:srgbClr val="000000">
                    <a:alpha val="43137"/>
                  </a:srgbClr>
                </a:outerShdw>
              </a:effectLst>
            </a:endParaRPr>
          </a:p>
        </p:txBody>
      </p:sp>
      <p:sp>
        <p:nvSpPr>
          <p:cNvPr id="8" name="TextBox 7"/>
          <p:cNvSpPr txBox="1"/>
          <p:nvPr/>
        </p:nvSpPr>
        <p:spPr>
          <a:xfrm>
            <a:off x="5823782" y="457200"/>
            <a:ext cx="681597" cy="369332"/>
          </a:xfrm>
          <a:prstGeom prst="rect">
            <a:avLst/>
          </a:prstGeom>
          <a:noFill/>
        </p:spPr>
        <p:txBody>
          <a:bodyPr wrap="none" rtlCol="0">
            <a:spAutoFit/>
          </a:bodyPr>
          <a:lstStyle/>
          <a:p>
            <a:r>
              <a:rPr lang="en-US" b="1" u="sng" dirty="0" smtClean="0">
                <a:solidFill>
                  <a:srgbClr val="0000FF"/>
                </a:solidFill>
                <a:effectLst>
                  <a:outerShdw blurRad="38100" dist="38100" dir="2700000" algn="tl">
                    <a:srgbClr val="000000">
                      <a:alpha val="43137"/>
                    </a:srgbClr>
                  </a:outerShdw>
                </a:effectLst>
              </a:rPr>
              <a:t>H212</a:t>
            </a:r>
            <a:endParaRPr lang="en-US" b="1" u="sng" dirty="0">
              <a:solidFill>
                <a:srgbClr val="0000FF"/>
              </a:solidFill>
              <a:effectLst>
                <a:outerShdw blurRad="38100" dist="38100" dir="2700000" algn="tl">
                  <a:srgbClr val="000000">
                    <a:alpha val="43137"/>
                  </a:srgbClr>
                </a:outerShdw>
              </a:effectLst>
            </a:endParaRPr>
          </a:p>
        </p:txBody>
      </p:sp>
      <p:sp>
        <p:nvSpPr>
          <p:cNvPr id="9" name="TextBox 8"/>
          <p:cNvSpPr txBox="1"/>
          <p:nvPr/>
        </p:nvSpPr>
        <p:spPr>
          <a:xfrm>
            <a:off x="3334252" y="633795"/>
            <a:ext cx="1865895" cy="369332"/>
          </a:xfrm>
          <a:prstGeom prst="rect">
            <a:avLst/>
          </a:prstGeom>
          <a:noFill/>
        </p:spPr>
        <p:txBody>
          <a:bodyPr wrap="none" rtlCol="0">
            <a:spAutoFit/>
          </a:bodyPr>
          <a:lstStyle/>
          <a:p>
            <a:r>
              <a:rPr lang="en-US" b="1" dirty="0" smtClean="0">
                <a:solidFill>
                  <a:schemeClr val="tx2"/>
                </a:solidFill>
              </a:rPr>
              <a:t>- Wind structure -</a:t>
            </a:r>
            <a:endParaRPr lang="en-US" b="1" dirty="0">
              <a:solidFill>
                <a:schemeClr val="tx2"/>
              </a:solidFill>
            </a:endParaRPr>
          </a:p>
        </p:txBody>
      </p:sp>
      <p:sp>
        <p:nvSpPr>
          <p:cNvPr id="10" name="TextBox 9"/>
          <p:cNvSpPr txBox="1"/>
          <p:nvPr/>
        </p:nvSpPr>
        <p:spPr>
          <a:xfrm>
            <a:off x="3733800" y="6324600"/>
            <a:ext cx="1388009" cy="369332"/>
          </a:xfrm>
          <a:prstGeom prst="rect">
            <a:avLst/>
          </a:prstGeom>
          <a:noFill/>
        </p:spPr>
        <p:txBody>
          <a:bodyPr wrap="none" rtlCol="0">
            <a:spAutoFit/>
          </a:bodyPr>
          <a:lstStyle/>
          <a:p>
            <a:r>
              <a:rPr lang="en-US" b="1" dirty="0" smtClean="0">
                <a:solidFill>
                  <a:schemeClr val="tx2"/>
                </a:solidFill>
              </a:rPr>
              <a:t>- PBL height-</a:t>
            </a:r>
            <a:endParaRPr lang="en-US" b="1" dirty="0">
              <a:solidFill>
                <a:schemeClr val="tx2"/>
              </a:solidFill>
            </a:endParaRPr>
          </a:p>
        </p:txBody>
      </p:sp>
      <p:cxnSp>
        <p:nvCxnSpPr>
          <p:cNvPr id="4" name="Straight Connector 3"/>
          <p:cNvCxnSpPr/>
          <p:nvPr/>
        </p:nvCxnSpPr>
        <p:spPr>
          <a:xfrm>
            <a:off x="1164957" y="5836404"/>
            <a:ext cx="800436"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13" name="Straight Connector 12"/>
          <p:cNvCxnSpPr/>
          <p:nvPr/>
        </p:nvCxnSpPr>
        <p:spPr>
          <a:xfrm>
            <a:off x="4949439" y="6027549"/>
            <a:ext cx="800436" cy="0"/>
          </a:xfrm>
          <a:prstGeom prst="line">
            <a:avLst/>
          </a:prstGeom>
        </p:spPr>
        <p:style>
          <a:lnRef idx="2">
            <a:schemeClr val="accent4"/>
          </a:lnRef>
          <a:fillRef idx="0">
            <a:schemeClr val="accent4"/>
          </a:fillRef>
          <a:effectRef idx="1">
            <a:schemeClr val="accent4"/>
          </a:effectRef>
          <a:fontRef idx="minor">
            <a:schemeClr val="tx1"/>
          </a:fontRef>
        </p:style>
      </p:cxnSp>
      <p:sp>
        <p:nvSpPr>
          <p:cNvPr id="5" name="TextBox 4"/>
          <p:cNvSpPr txBox="1"/>
          <p:nvPr/>
        </p:nvSpPr>
        <p:spPr>
          <a:xfrm>
            <a:off x="6019800" y="2939167"/>
            <a:ext cx="1553054" cy="276999"/>
          </a:xfrm>
          <a:prstGeom prst="rect">
            <a:avLst/>
          </a:prstGeom>
          <a:noFill/>
        </p:spPr>
        <p:txBody>
          <a:bodyPr wrap="none" rtlCol="0">
            <a:spAutoFit/>
          </a:bodyPr>
          <a:lstStyle/>
          <a:p>
            <a:r>
              <a:rPr lang="en-US" sz="1200" b="1" dirty="0" smtClean="0">
                <a:solidFill>
                  <a:srgbClr val="FF0000"/>
                </a:solidFill>
                <a:effectLst>
                  <a:outerShdw blurRad="38100" dist="38100" dir="2700000" algn="tl">
                    <a:srgbClr val="000000">
                      <a:alpha val="43137"/>
                    </a:srgbClr>
                  </a:outerShdw>
                </a:effectLst>
              </a:rPr>
              <a:t>Smaller Size of vortex</a:t>
            </a:r>
            <a:endParaRPr lang="en-US" sz="1200" b="1" dirty="0">
              <a:solidFill>
                <a:srgbClr val="FF0000"/>
              </a:solidFill>
              <a:effectLst>
                <a:outerShdw blurRad="38100" dist="38100" dir="2700000" algn="tl">
                  <a:srgbClr val="000000">
                    <a:alpha val="43137"/>
                  </a:srgbClr>
                </a:outerShdw>
              </a:effectLst>
            </a:endParaRPr>
          </a:p>
        </p:txBody>
      </p:sp>
      <p:sp>
        <p:nvSpPr>
          <p:cNvPr id="15" name="TextBox 14"/>
          <p:cNvSpPr txBox="1"/>
          <p:nvPr/>
        </p:nvSpPr>
        <p:spPr>
          <a:xfrm>
            <a:off x="6252806" y="6027549"/>
            <a:ext cx="1290994" cy="276999"/>
          </a:xfrm>
          <a:prstGeom prst="rect">
            <a:avLst/>
          </a:prstGeom>
          <a:noFill/>
        </p:spPr>
        <p:txBody>
          <a:bodyPr wrap="none" rtlCol="0">
            <a:spAutoFit/>
          </a:bodyPr>
          <a:lstStyle/>
          <a:p>
            <a:r>
              <a:rPr lang="en-US" sz="1200" b="1" dirty="0" smtClean="0">
                <a:solidFill>
                  <a:srgbClr val="FF0000"/>
                </a:solidFill>
                <a:effectLst>
                  <a:outerShdw blurRad="38100" dist="38100" dir="2700000" algn="tl">
                    <a:srgbClr val="000000">
                      <a:alpha val="43137"/>
                    </a:srgbClr>
                  </a:outerShdw>
                </a:effectLst>
              </a:rPr>
              <a:t>Lower PBL height</a:t>
            </a:r>
            <a:endParaRPr lang="en-US" sz="1200" b="1" dirty="0">
              <a:solidFill>
                <a:srgbClr val="FF0000"/>
              </a:solidFill>
              <a:effectLst>
                <a:outerShdw blurRad="38100" dist="38100" dir="2700000" algn="tl">
                  <a:srgbClr val="000000">
                    <a:alpha val="43137"/>
                  </a:srgbClr>
                </a:outerShdw>
              </a:effectLst>
            </a:endParaRPr>
          </a:p>
        </p:txBody>
      </p:sp>
      <p:sp>
        <p:nvSpPr>
          <p:cNvPr id="16" name="Rectangle 15"/>
          <p:cNvSpPr/>
          <p:nvPr/>
        </p:nvSpPr>
        <p:spPr>
          <a:xfrm>
            <a:off x="2209800" y="3505200"/>
            <a:ext cx="4572000" cy="646331"/>
          </a:xfrm>
          <a:prstGeom prst="rect">
            <a:avLst/>
          </a:prstGeom>
        </p:spPr>
        <p:txBody>
          <a:bodyPr>
            <a:spAutoFit/>
          </a:bodyPr>
          <a:lstStyle/>
          <a:p>
            <a:pPr algn="ctr"/>
            <a:r>
              <a:rPr lang="en-US" b="1" dirty="0" smtClean="0">
                <a:solidFill>
                  <a:srgbClr val="0000FF"/>
                </a:solidFill>
                <a:effectLst>
                  <a:outerShdw blurRad="38100" dist="38100" dir="2700000" algn="tl">
                    <a:srgbClr val="000000">
                      <a:alpha val="43137"/>
                    </a:srgbClr>
                  </a:outerShdw>
                </a:effectLst>
              </a:rPr>
              <a:t>Vertical structure comparison (Irene09L.2011082212 15h forecast)</a:t>
            </a:r>
            <a:endParaRPr lang="en-US" b="1" dirty="0">
              <a:solidFill>
                <a:srgbClr val="0000FF"/>
              </a:solidFill>
              <a:effectLst>
                <a:outerShdw blurRad="38100" dist="38100" dir="2700000" algn="tl">
                  <a:srgbClr val="000000">
                    <a:alpha val="43137"/>
                  </a:srgbClr>
                </a:outerShdw>
              </a:effectLst>
            </a:endParaRPr>
          </a:p>
        </p:txBody>
      </p:sp>
      <p:sp>
        <p:nvSpPr>
          <p:cNvPr id="17" name="Slide Number Placeholder 16"/>
          <p:cNvSpPr>
            <a:spLocks noGrp="1"/>
          </p:cNvSpPr>
          <p:nvPr>
            <p:ph type="sldNum" sz="quarter" idx="12"/>
          </p:nvPr>
        </p:nvSpPr>
        <p:spPr/>
        <p:txBody>
          <a:bodyPr/>
          <a:lstStyle/>
          <a:p>
            <a:fld id="{8AA51038-482A-4A2F-8234-A72E8F7D54EC}" type="slidenum">
              <a:rPr lang="en-US" smtClean="0"/>
              <a:pPr/>
              <a:t>11</a:t>
            </a:fld>
            <a:endParaRPr lang="en-US" dirty="0"/>
          </a:p>
        </p:txBody>
      </p:sp>
    </p:spTree>
    <p:extLst>
      <p:ext uri="{BB962C8B-B14F-4D97-AF65-F5344CB8AC3E}">
        <p14:creationId xmlns:p14="http://schemas.microsoft.com/office/powerpoint/2010/main" xmlns="" val="40084988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791200"/>
            <a:ext cx="4267200" cy="563880"/>
          </a:xfrm>
        </p:spPr>
        <p:txBody>
          <a:bodyPr>
            <a:noAutofit/>
          </a:bodyPr>
          <a:lstStyle/>
          <a:p>
            <a:r>
              <a:rPr lang="en-US" sz="1800" b="1" dirty="0" smtClean="0">
                <a:solidFill>
                  <a:srgbClr val="0000FF"/>
                </a:solidFill>
                <a:effectLst>
                  <a:outerShdw blurRad="38100" dist="38100" dir="2700000" algn="tl">
                    <a:srgbClr val="000000">
                      <a:alpha val="43137"/>
                    </a:srgbClr>
                  </a:outerShdw>
                </a:effectLst>
              </a:rPr>
              <a:t>High Temporal Resolution (5sec. Interval)  ATCF style Model Output</a:t>
            </a:r>
            <a:endParaRPr lang="en-US" sz="1800" b="1" dirty="0">
              <a:solidFill>
                <a:srgbClr val="0000FF"/>
              </a:solidFill>
              <a:effectLst>
                <a:outerShdw blurRad="38100" dist="38100" dir="2700000" algn="tl">
                  <a:srgbClr val="000000">
                    <a:alpha val="43137"/>
                  </a:srgbClr>
                </a:outerShdw>
              </a:effectLst>
            </a:endParaRPr>
          </a:p>
        </p:txBody>
      </p:sp>
      <p:pic>
        <p:nvPicPr>
          <p:cNvPr id="18436" name="Picture 4"/>
          <p:cNvPicPr>
            <a:picLocks noChangeAspect="1" noChangeArrowheads="1"/>
          </p:cNvPicPr>
          <p:nvPr/>
        </p:nvPicPr>
        <p:blipFill>
          <a:blip r:embed="rId3" cstate="print"/>
          <a:srcRect/>
          <a:stretch>
            <a:fillRect/>
          </a:stretch>
        </p:blipFill>
        <p:spPr bwMode="auto">
          <a:xfrm>
            <a:off x="1" y="3048000"/>
            <a:ext cx="4724400" cy="2838450"/>
          </a:xfrm>
          <a:prstGeom prst="rect">
            <a:avLst/>
          </a:prstGeom>
          <a:noFill/>
          <a:ln w="9525">
            <a:noFill/>
            <a:miter lim="800000"/>
            <a:headEnd/>
            <a:tailEnd/>
          </a:ln>
        </p:spPr>
      </p:pic>
      <p:sp>
        <p:nvSpPr>
          <p:cNvPr id="13" name="TextBox 12"/>
          <p:cNvSpPr txBox="1"/>
          <p:nvPr/>
        </p:nvSpPr>
        <p:spPr>
          <a:xfrm>
            <a:off x="1524000" y="4648200"/>
            <a:ext cx="1828800" cy="738664"/>
          </a:xfrm>
          <a:prstGeom prst="rect">
            <a:avLst/>
          </a:prstGeom>
          <a:noFill/>
        </p:spPr>
        <p:txBody>
          <a:bodyPr wrap="square" rtlCol="0">
            <a:spAutoFit/>
          </a:bodyPr>
          <a:lstStyle/>
          <a:p>
            <a:r>
              <a:rPr lang="en-US" sz="1400" b="1" dirty="0" smtClean="0"/>
              <a:t>Intensity variability could impact verification statistics</a:t>
            </a:r>
            <a:endParaRPr lang="en-US" sz="1400" b="1" dirty="0"/>
          </a:p>
        </p:txBody>
      </p:sp>
      <p:pic>
        <p:nvPicPr>
          <p:cNvPr id="17" name="Content Placeholder 3"/>
          <p:cNvPicPr>
            <a:picLocks noGrp="1" noChangeAspect="1"/>
          </p:cNvPicPr>
          <p:nvPr>
            <p:ph idx="1"/>
          </p:nvPr>
        </p:nvPicPr>
        <p:blipFill>
          <a:blip r:embed="rId4" cstate="print">
            <a:extLst>
              <a:ext uri="{28A0092B-C50C-407E-A947-70E740481C1C}">
                <a14:useLocalDpi xmlns:a14="http://schemas.microsoft.com/office/drawing/2010/main" xmlns="" val="0"/>
              </a:ext>
            </a:extLst>
          </a:blip>
          <a:stretch>
            <a:fillRect/>
          </a:stretch>
        </p:blipFill>
        <p:spPr>
          <a:xfrm>
            <a:off x="4864798" y="1524000"/>
            <a:ext cx="4279202" cy="4048125"/>
          </a:xfrm>
        </p:spPr>
      </p:pic>
      <p:sp>
        <p:nvSpPr>
          <p:cNvPr id="18" name="TextBox 17"/>
          <p:cNvSpPr txBox="1"/>
          <p:nvPr/>
        </p:nvSpPr>
        <p:spPr>
          <a:xfrm>
            <a:off x="6172200" y="5638800"/>
            <a:ext cx="2133600" cy="923330"/>
          </a:xfrm>
          <a:prstGeom prst="rect">
            <a:avLst/>
          </a:prstGeom>
          <a:noFill/>
        </p:spPr>
        <p:txBody>
          <a:bodyPr wrap="square" rtlCol="0">
            <a:spAutoFit/>
          </a:bodyPr>
          <a:lstStyle/>
          <a:p>
            <a:r>
              <a:rPr lang="en-US" b="1" dirty="0" smtClean="0"/>
              <a:t>Evaluation of High-resolution structure now possible</a:t>
            </a:r>
            <a:endParaRPr lang="en-US" b="1" dirty="0"/>
          </a:p>
        </p:txBody>
      </p:sp>
      <p:sp>
        <p:nvSpPr>
          <p:cNvPr id="7" name="Slide Number Placeholder 6"/>
          <p:cNvSpPr>
            <a:spLocks noGrp="1"/>
          </p:cNvSpPr>
          <p:nvPr>
            <p:ph type="sldNum" sz="quarter" idx="12"/>
          </p:nvPr>
        </p:nvSpPr>
        <p:spPr/>
        <p:txBody>
          <a:bodyPr/>
          <a:lstStyle/>
          <a:p>
            <a:fld id="{8AA51038-482A-4A2F-8234-A72E8F7D54EC}" type="slidenum">
              <a:rPr lang="en-US" smtClean="0"/>
              <a:pPr/>
              <a:t>12</a:t>
            </a:fld>
            <a:endParaRPr lang="en-US"/>
          </a:p>
        </p:txBody>
      </p:sp>
      <p:sp>
        <p:nvSpPr>
          <p:cNvPr id="8" name="Title 1"/>
          <p:cNvSpPr txBox="1">
            <a:spLocks/>
          </p:cNvSpPr>
          <p:nvPr/>
        </p:nvSpPr>
        <p:spPr>
          <a:xfrm>
            <a:off x="152400" y="304800"/>
            <a:ext cx="8991600" cy="512693"/>
          </a:xfrm>
          <a:prstGeom prst="rect">
            <a:avLst/>
          </a:prstGeom>
        </p:spPr>
        <p:txBody>
          <a:bodyPr vert="horz" lIns="82945" tIns="41473" rIns="82945" bIns="41473"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rgbClr val="0000FF"/>
                </a:solidFill>
                <a:effectLst>
                  <a:outerShdw blurRad="38100" dist="38100" dir="2700000" algn="tl">
                    <a:srgbClr val="000000">
                      <a:alpha val="43137"/>
                    </a:srgbClr>
                  </a:outerShdw>
                </a:effectLst>
              </a:rPr>
              <a:t>New experimental products from operational HWRF</a:t>
            </a:r>
            <a:endParaRPr lang="en-US" sz="3600" b="1" dirty="0">
              <a:solidFill>
                <a:srgbClr val="0000FF"/>
              </a:solidFill>
              <a:effectLst>
                <a:outerShdw blurRad="38100" dist="38100" dir="2700000" algn="tl">
                  <a:srgbClr val="000000">
                    <a:alpha val="43137"/>
                  </a:srgbClr>
                </a:outerShdw>
              </a:effectLst>
            </a:endParaRPr>
          </a:p>
        </p:txBody>
      </p:sp>
      <p:pic>
        <p:nvPicPr>
          <p:cNvPr id="9" name="Picture 2"/>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631" r="4605"/>
          <a:stretch/>
        </p:blipFill>
        <p:spPr bwMode="auto">
          <a:xfrm>
            <a:off x="228600" y="838200"/>
            <a:ext cx="4267200" cy="23288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662811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 y="0"/>
            <a:ext cx="3108960" cy="23774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3"/>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06635" y="8708"/>
            <a:ext cx="3108960" cy="23774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4"/>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 y="3108960"/>
            <a:ext cx="2926080" cy="23774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4"/>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08960" y="3098074"/>
            <a:ext cx="2926080" cy="23774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3"/>
          <p:cNvPicPr>
            <a:picLocks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35040" y="0"/>
            <a:ext cx="3108960" cy="23774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2"/>
          <p:cNvPicPr>
            <a:picLocks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141721" y="3098074"/>
            <a:ext cx="2926080" cy="23774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228600" y="2514600"/>
            <a:ext cx="2362200" cy="369332"/>
          </a:xfrm>
          <a:prstGeom prst="rect">
            <a:avLst/>
          </a:prstGeom>
          <a:noFill/>
        </p:spPr>
        <p:txBody>
          <a:bodyPr wrap="square" rtlCol="0">
            <a:spAutoFit/>
          </a:bodyPr>
          <a:lstStyle/>
          <a:p>
            <a:pPr algn="ctr"/>
            <a:r>
              <a:rPr lang="en-US" b="1" dirty="0" smtClean="0"/>
              <a:t>SSMI/S 37 GHz-H</a:t>
            </a:r>
            <a:endParaRPr lang="en-US" b="1" dirty="0"/>
          </a:p>
        </p:txBody>
      </p:sp>
      <p:sp>
        <p:nvSpPr>
          <p:cNvPr id="11" name="TextBox 10"/>
          <p:cNvSpPr txBox="1"/>
          <p:nvPr/>
        </p:nvSpPr>
        <p:spPr>
          <a:xfrm>
            <a:off x="6553200" y="2432259"/>
            <a:ext cx="2362200" cy="646331"/>
          </a:xfrm>
          <a:prstGeom prst="rect">
            <a:avLst/>
          </a:prstGeom>
          <a:noFill/>
        </p:spPr>
        <p:txBody>
          <a:bodyPr wrap="square" rtlCol="0">
            <a:spAutoFit/>
          </a:bodyPr>
          <a:lstStyle/>
          <a:p>
            <a:pPr algn="ctr"/>
            <a:r>
              <a:rPr lang="en-US" b="1" dirty="0" smtClean="0"/>
              <a:t>SSMI/S 37 GHz-Color Composite</a:t>
            </a:r>
            <a:endParaRPr lang="en-US" b="1" dirty="0"/>
          </a:p>
        </p:txBody>
      </p:sp>
      <p:sp>
        <p:nvSpPr>
          <p:cNvPr id="12" name="TextBox 11"/>
          <p:cNvSpPr txBox="1"/>
          <p:nvPr/>
        </p:nvSpPr>
        <p:spPr>
          <a:xfrm>
            <a:off x="3390900" y="2482334"/>
            <a:ext cx="2362200" cy="369332"/>
          </a:xfrm>
          <a:prstGeom prst="rect">
            <a:avLst/>
          </a:prstGeom>
          <a:noFill/>
        </p:spPr>
        <p:txBody>
          <a:bodyPr wrap="square" rtlCol="0">
            <a:spAutoFit/>
          </a:bodyPr>
          <a:lstStyle/>
          <a:p>
            <a:pPr algn="ctr"/>
            <a:r>
              <a:rPr lang="en-US" b="1" dirty="0" smtClean="0"/>
              <a:t>SSMI/S 37 GHz-V</a:t>
            </a:r>
            <a:endParaRPr lang="en-US" b="1" dirty="0"/>
          </a:p>
        </p:txBody>
      </p:sp>
      <p:sp>
        <p:nvSpPr>
          <p:cNvPr id="13" name="TextBox 12"/>
          <p:cNvSpPr txBox="1"/>
          <p:nvPr/>
        </p:nvSpPr>
        <p:spPr>
          <a:xfrm>
            <a:off x="5410200" y="5638800"/>
            <a:ext cx="3352800" cy="1200329"/>
          </a:xfrm>
          <a:prstGeom prst="rect">
            <a:avLst/>
          </a:prstGeom>
          <a:noFill/>
        </p:spPr>
        <p:txBody>
          <a:bodyPr wrap="square" rtlCol="0">
            <a:spAutoFit/>
          </a:bodyPr>
          <a:lstStyle/>
          <a:p>
            <a:pPr algn="ctr"/>
            <a:r>
              <a:rPr lang="en-US" b="1" dirty="0" smtClean="0">
                <a:solidFill>
                  <a:srgbClr val="0000FF"/>
                </a:solidFill>
                <a:effectLst>
                  <a:outerShdw blurRad="38100" dist="38100" dir="2700000" algn="tl">
                    <a:srgbClr val="000000">
                      <a:alpha val="43137"/>
                    </a:srgbClr>
                  </a:outerShdw>
                </a:effectLst>
              </a:rPr>
              <a:t>HWRF Generated SSM/I S Microwave Imagery (new operational product)</a:t>
            </a:r>
          </a:p>
          <a:p>
            <a:pPr algn="r"/>
            <a:r>
              <a:rPr lang="en-US" b="1" dirty="0" smtClean="0">
                <a:solidFill>
                  <a:srgbClr val="0000FF"/>
                </a:solidFill>
                <a:effectLst>
                  <a:outerShdw blurRad="38100" dist="38100" dir="2700000" algn="tl">
                    <a:srgbClr val="000000">
                      <a:alpha val="43137"/>
                    </a:srgbClr>
                  </a:outerShdw>
                </a:effectLst>
              </a:rPr>
              <a:t>-- Courtesy: Dave </a:t>
            </a:r>
            <a:r>
              <a:rPr lang="en-US" b="1" dirty="0" err="1" smtClean="0">
                <a:solidFill>
                  <a:srgbClr val="0000FF"/>
                </a:solidFill>
                <a:effectLst>
                  <a:outerShdw blurRad="38100" dist="38100" dir="2700000" algn="tl">
                    <a:srgbClr val="000000">
                      <a:alpha val="43137"/>
                    </a:srgbClr>
                  </a:outerShdw>
                </a:effectLst>
              </a:rPr>
              <a:t>Zelinsky</a:t>
            </a:r>
            <a:r>
              <a:rPr lang="en-US" b="1" dirty="0" smtClean="0">
                <a:solidFill>
                  <a:srgbClr val="0000FF"/>
                </a:solidFill>
                <a:effectLst>
                  <a:outerShdw blurRad="38100" dist="38100" dir="2700000" algn="tl">
                    <a:srgbClr val="000000">
                      <a:alpha val="43137"/>
                    </a:srgbClr>
                  </a:outerShdw>
                </a:effectLst>
              </a:rPr>
              <a:t>, NHC</a:t>
            </a:r>
            <a:endParaRPr lang="en-US" b="1" dirty="0">
              <a:solidFill>
                <a:srgbClr val="0000FF"/>
              </a:solidFill>
              <a:effectLst>
                <a:outerShdw blurRad="38100" dist="38100" dir="2700000" algn="tl">
                  <a:srgbClr val="000000">
                    <a:alpha val="43137"/>
                  </a:srgbClr>
                </a:outerShdw>
              </a:effectLst>
            </a:endParaRPr>
          </a:p>
        </p:txBody>
      </p:sp>
      <p:sp>
        <p:nvSpPr>
          <p:cNvPr id="14" name="Slide Number Placeholder 13"/>
          <p:cNvSpPr>
            <a:spLocks noGrp="1"/>
          </p:cNvSpPr>
          <p:nvPr>
            <p:ph type="sldNum" sz="quarter" idx="12"/>
          </p:nvPr>
        </p:nvSpPr>
        <p:spPr/>
        <p:txBody>
          <a:bodyPr/>
          <a:lstStyle/>
          <a:p>
            <a:fld id="{8AA51038-482A-4A2F-8234-A72E8F7D54EC}" type="slidenum">
              <a:rPr lang="en-US" smtClean="0"/>
              <a:pPr/>
              <a:t>13</a:t>
            </a:fld>
            <a:endParaRPr lang="en-US" dirty="0"/>
          </a:p>
        </p:txBody>
      </p:sp>
      <p:sp>
        <p:nvSpPr>
          <p:cNvPr id="15" name="Content Placeholder 2"/>
          <p:cNvSpPr txBox="1">
            <a:spLocks/>
          </p:cNvSpPr>
          <p:nvPr/>
        </p:nvSpPr>
        <p:spPr>
          <a:xfrm>
            <a:off x="0" y="5638800"/>
            <a:ext cx="5483704" cy="1219200"/>
          </a:xfrm>
          <a:prstGeom prst="rect">
            <a:avLst/>
          </a:prstGeom>
        </p:spPr>
        <p:txBody>
          <a:bodyPr lIns="82945" tIns="41473" rIns="82945" bIns="41473">
            <a:normAutofit/>
          </a:bodyPr>
          <a:lstStyle/>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1" i="0" u="none" strike="noStrike" kern="1200" cap="none" spc="0" normalizeH="0" baseline="0" noProof="0" smtClean="0">
                <a:ln>
                  <a:noFill/>
                </a:ln>
                <a:solidFill>
                  <a:srgbClr val="002060"/>
                </a:solidFill>
                <a:effectLst/>
                <a:uLnTx/>
                <a:uFillTx/>
                <a:latin typeface="+mn-lt"/>
                <a:ea typeface="+mn-ea"/>
                <a:cs typeface="+mn-cs"/>
              </a:rPr>
              <a:t>Synthetic satellite imagery using a uniform RTM:</a:t>
            </a: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smtClean="0">
                <a:ln>
                  <a:noFill/>
                </a:ln>
                <a:solidFill>
                  <a:srgbClr val="002060"/>
                </a:solidFill>
                <a:effectLst/>
                <a:uLnTx/>
                <a:uFillTx/>
                <a:latin typeface="+mn-lt"/>
                <a:ea typeface="+mn-ea"/>
                <a:cs typeface="+mn-cs"/>
              </a:rPr>
              <a:t>GOES-13 and GOES-11 Channel 2,3,4,6</a:t>
            </a:r>
          </a:p>
          <a:p>
            <a:pPr marL="742950"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smtClean="0">
                <a:ln>
                  <a:noFill/>
                </a:ln>
                <a:solidFill>
                  <a:srgbClr val="002060"/>
                </a:solidFill>
                <a:effectLst/>
                <a:uLnTx/>
                <a:uFillTx/>
                <a:latin typeface="+mn-lt"/>
                <a:ea typeface="+mn-ea"/>
                <a:cs typeface="+mn-cs"/>
              </a:rPr>
              <a:t>SSM/I Microwave  37 GHz and 85 GHz V&amp;H</a:t>
            </a:r>
            <a:endParaRPr kumimoji="0" lang="en-US" sz="1600" b="0" i="0" u="none" strike="noStrike" kern="1200" cap="none" spc="0" normalizeH="0" baseline="0" noProof="0" dirty="0" smtClean="0">
              <a:ln>
                <a:noFill/>
              </a:ln>
              <a:solidFill>
                <a:srgbClr val="002060"/>
              </a:solidFill>
              <a:effectLst/>
              <a:uLnTx/>
              <a:uFillTx/>
              <a:latin typeface="+mn-lt"/>
              <a:ea typeface="+mn-ea"/>
              <a:cs typeface="+mn-cs"/>
            </a:endParaRPr>
          </a:p>
        </p:txBody>
      </p:sp>
    </p:spTree>
    <p:extLst>
      <p:ext uri="{BB962C8B-B14F-4D97-AF65-F5344CB8AC3E}">
        <p14:creationId xmlns:p14="http://schemas.microsoft.com/office/powerpoint/2010/main" xmlns="" val="18530218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400"/>
            <a:ext cx="4191000" cy="609600"/>
          </a:xfrm>
          <a:solidFill>
            <a:srgbClr val="FFFF00">
              <a:alpha val="30000"/>
            </a:srgbClr>
          </a:solidFill>
        </p:spPr>
        <p:txBody>
          <a:bodyPr>
            <a:normAutofit fontScale="90000"/>
          </a:bodyPr>
          <a:lstStyle/>
          <a:p>
            <a:r>
              <a:rPr lang="en-US" b="1" dirty="0" smtClean="0">
                <a:solidFill>
                  <a:srgbClr val="0000FF"/>
                </a:solidFill>
                <a:effectLst>
                  <a:outerShdw blurRad="38100" dist="38100" dir="2700000" algn="tl">
                    <a:srgbClr val="000000">
                      <a:alpha val="43137"/>
                    </a:srgbClr>
                  </a:outerShdw>
                </a:effectLst>
              </a:rPr>
              <a:t>Summary</a:t>
            </a:r>
            <a:endParaRPr lang="en-US" b="1" dirty="0">
              <a:solidFill>
                <a:srgbClr val="0000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762000"/>
            <a:ext cx="8229600" cy="5943600"/>
          </a:xfrm>
        </p:spPr>
        <p:txBody>
          <a:bodyPr>
            <a:noAutofit/>
          </a:bodyPr>
          <a:lstStyle/>
          <a:p>
            <a:r>
              <a:rPr lang="en-US" sz="2000" dirty="0" smtClean="0"/>
              <a:t>Track forecast skills of H212 improved significantly over both 2011/2010 seasons on </a:t>
            </a:r>
            <a:r>
              <a:rPr lang="en-US" sz="2000" b="1" dirty="0" smtClean="0">
                <a:solidFill>
                  <a:srgbClr val="FF0000"/>
                </a:solidFill>
              </a:rPr>
              <a:t>Atlantic basin </a:t>
            </a:r>
            <a:r>
              <a:rPr lang="en-US" sz="2000" dirty="0" smtClean="0"/>
              <a:t>with about </a:t>
            </a:r>
            <a:r>
              <a:rPr lang="en-US" sz="2000" b="1" dirty="0" smtClean="0">
                <a:solidFill>
                  <a:srgbClr val="FF0000"/>
                </a:solidFill>
              </a:rPr>
              <a:t>20-25% improvement </a:t>
            </a:r>
            <a:r>
              <a:rPr lang="en-US" sz="2000" dirty="0" smtClean="0"/>
              <a:t>against HOPS</a:t>
            </a:r>
          </a:p>
          <a:p>
            <a:endParaRPr lang="en-US" sz="900" dirty="0" smtClean="0"/>
          </a:p>
          <a:p>
            <a:r>
              <a:rPr lang="en-US" sz="2000" dirty="0"/>
              <a:t>Track forecast skills of </a:t>
            </a:r>
            <a:r>
              <a:rPr lang="en-US" sz="2000" dirty="0" smtClean="0"/>
              <a:t>H212 of </a:t>
            </a:r>
            <a:r>
              <a:rPr lang="en-US" sz="2000" b="1" dirty="0" smtClean="0">
                <a:solidFill>
                  <a:srgbClr val="FF0000"/>
                </a:solidFill>
              </a:rPr>
              <a:t>Eastern Pacific basin </a:t>
            </a:r>
            <a:r>
              <a:rPr lang="en-US" sz="2000" dirty="0" smtClean="0"/>
              <a:t>also  improved maximum </a:t>
            </a:r>
            <a:r>
              <a:rPr lang="en-US" sz="2000" b="1" dirty="0" smtClean="0">
                <a:solidFill>
                  <a:srgbClr val="FF0000"/>
                </a:solidFill>
              </a:rPr>
              <a:t>25%</a:t>
            </a:r>
            <a:r>
              <a:rPr lang="en-US" sz="2000" dirty="0" smtClean="0"/>
              <a:t> over the HOPS in 2010/2011 seasons</a:t>
            </a:r>
          </a:p>
          <a:p>
            <a:endParaRPr lang="en-US" sz="1000" dirty="0" smtClean="0"/>
          </a:p>
          <a:p>
            <a:r>
              <a:rPr lang="en-US" sz="2000" b="1" dirty="0" smtClean="0">
                <a:solidFill>
                  <a:srgbClr val="FF0000"/>
                </a:solidFill>
              </a:rPr>
              <a:t>Intensity forecast </a:t>
            </a:r>
            <a:r>
              <a:rPr lang="en-US" sz="2000" dirty="0" smtClean="0"/>
              <a:t>show </a:t>
            </a:r>
            <a:r>
              <a:rPr lang="en-US" sz="2000" b="1" dirty="0" smtClean="0">
                <a:solidFill>
                  <a:srgbClr val="FF0000"/>
                </a:solidFill>
              </a:rPr>
              <a:t>overall improvement</a:t>
            </a:r>
            <a:r>
              <a:rPr lang="en-US" sz="2000" dirty="0" smtClean="0"/>
              <a:t>. The biggest improvement of intensity is 2011 EP basin with over 40% to HOPS. </a:t>
            </a:r>
            <a:r>
              <a:rPr lang="en-US" sz="2000" b="1" dirty="0" smtClean="0">
                <a:solidFill>
                  <a:srgbClr val="FF0000"/>
                </a:solidFill>
              </a:rPr>
              <a:t>Significant improvements in intensity bias </a:t>
            </a:r>
            <a:r>
              <a:rPr lang="en-US" sz="2000" dirty="0" smtClean="0"/>
              <a:t>is noted for both Atlantic and Eastern Pacific, for both 2010-2011 seasons.</a:t>
            </a:r>
          </a:p>
          <a:p>
            <a:endParaRPr lang="en-US" sz="1050" dirty="0" smtClean="0"/>
          </a:p>
          <a:p>
            <a:r>
              <a:rPr lang="en-US" sz="2000" dirty="0" smtClean="0"/>
              <a:t>On top of track and intensity skill, </a:t>
            </a:r>
            <a:r>
              <a:rPr lang="en-US" sz="2000" b="1" dirty="0" smtClean="0">
                <a:solidFill>
                  <a:srgbClr val="FF0000"/>
                </a:solidFill>
              </a:rPr>
              <a:t>the storm size and structure </a:t>
            </a:r>
            <a:r>
              <a:rPr lang="en-US" sz="2000" dirty="0" smtClean="0"/>
              <a:t>of H212 improve as well, in terms of radii verification and evaluation of PBL height</a:t>
            </a:r>
          </a:p>
          <a:p>
            <a:endParaRPr lang="en-US" sz="1000" dirty="0" smtClean="0"/>
          </a:p>
          <a:p>
            <a:r>
              <a:rPr lang="en-US" sz="2000" dirty="0" smtClean="0"/>
              <a:t>The problem of </a:t>
            </a:r>
            <a:r>
              <a:rPr lang="en-US" sz="2000" b="1" dirty="0" smtClean="0">
                <a:solidFill>
                  <a:srgbClr val="FF0000"/>
                </a:solidFill>
              </a:rPr>
              <a:t>wind-pressure relationship </a:t>
            </a:r>
            <a:r>
              <a:rPr lang="en-US" sz="2000" dirty="0" smtClean="0"/>
              <a:t>in high wind speed regime also significantly improved in H212</a:t>
            </a:r>
          </a:p>
          <a:p>
            <a:endParaRPr lang="en-US" sz="1100" dirty="0" smtClean="0"/>
          </a:p>
          <a:p>
            <a:r>
              <a:rPr lang="en-US" sz="2000" b="1" dirty="0" smtClean="0">
                <a:solidFill>
                  <a:srgbClr val="0000FF"/>
                </a:solidFill>
              </a:rPr>
              <a:t>With high resolution and improved physics, we are laying foundation for improved intensity predictions through improved storm structure.</a:t>
            </a:r>
          </a:p>
        </p:txBody>
      </p:sp>
      <p:sp>
        <p:nvSpPr>
          <p:cNvPr id="4" name="Slide Number Placeholder 3"/>
          <p:cNvSpPr>
            <a:spLocks noGrp="1"/>
          </p:cNvSpPr>
          <p:nvPr>
            <p:ph type="sldNum" sz="quarter" idx="12"/>
          </p:nvPr>
        </p:nvSpPr>
        <p:spPr/>
        <p:txBody>
          <a:bodyPr/>
          <a:lstStyle/>
          <a:p>
            <a:fld id="{8AA51038-482A-4A2F-8234-A72E8F7D54EC}" type="slidenum">
              <a:rPr lang="en-US" smtClean="0"/>
              <a:pPr/>
              <a:t>14</a:t>
            </a:fld>
            <a:endParaRPr lang="en-US"/>
          </a:p>
        </p:txBody>
      </p:sp>
    </p:spTree>
    <p:extLst>
      <p:ext uri="{BB962C8B-B14F-4D97-AF65-F5344CB8AC3E}">
        <p14:creationId xmlns:p14="http://schemas.microsoft.com/office/powerpoint/2010/main" xmlns="" val="1710062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5"/>
          <p:cNvSpPr>
            <a:spLocks noChangeArrowheads="1"/>
          </p:cNvSpPr>
          <p:nvPr/>
        </p:nvSpPr>
        <p:spPr bwMode="auto">
          <a:xfrm>
            <a:off x="-4487863" y="1535113"/>
            <a:ext cx="9144001" cy="0"/>
          </a:xfrm>
          <a:prstGeom prst="rect">
            <a:avLst/>
          </a:prstGeom>
          <a:noFill/>
          <a:ln w="9525">
            <a:noFill/>
            <a:miter lim="800000"/>
            <a:headEnd/>
            <a:tailEnd/>
          </a:ln>
        </p:spPr>
        <p:txBody>
          <a:bodyPr wrap="none" anchor="ctr">
            <a:spAutoFit/>
          </a:bodyPr>
          <a:lstStyle/>
          <a:p>
            <a:endParaRPr lang="en-US"/>
          </a:p>
        </p:txBody>
      </p:sp>
      <p:sp>
        <p:nvSpPr>
          <p:cNvPr id="120834" name="Rectangle 3"/>
          <p:cNvSpPr>
            <a:spLocks noChangeArrowheads="1"/>
          </p:cNvSpPr>
          <p:nvPr/>
        </p:nvSpPr>
        <p:spPr bwMode="auto">
          <a:xfrm>
            <a:off x="0" y="616343"/>
            <a:ext cx="4495800" cy="6248400"/>
          </a:xfrm>
          <a:prstGeom prst="rect">
            <a:avLst/>
          </a:prstGeom>
          <a:noFill/>
          <a:ln w="9525">
            <a:noFill/>
            <a:miter lim="800000"/>
            <a:headEnd/>
            <a:tailEnd/>
          </a:ln>
        </p:spPr>
        <p:txBody>
          <a:bodyPr/>
          <a:lstStyle/>
          <a:p>
            <a:pPr marL="400050" indent="-342900" eaLnBrk="0" hangingPunct="0">
              <a:spcBef>
                <a:spcPts val="600"/>
              </a:spcBef>
              <a:buFontTx/>
              <a:buChar char="•"/>
            </a:pPr>
            <a:r>
              <a:rPr lang="en-US" sz="1400" b="1" dirty="0"/>
              <a:t>HWRF </a:t>
            </a:r>
            <a:r>
              <a:rPr lang="en-US" sz="1400" b="1" dirty="0" smtClean="0"/>
              <a:t>Model (EMC, HRD</a:t>
            </a:r>
            <a:r>
              <a:rPr lang="en-US" sz="1400" b="1" dirty="0"/>
              <a:t>)</a:t>
            </a:r>
          </a:p>
          <a:p>
            <a:pPr marL="742950" lvl="1" indent="-285750" eaLnBrk="0" hangingPunct="0">
              <a:spcBef>
                <a:spcPts val="600"/>
              </a:spcBef>
              <a:buFontTx/>
              <a:buChar char="–"/>
            </a:pPr>
            <a:r>
              <a:rPr lang="en-US" sz="1200" b="1" dirty="0" smtClean="0">
                <a:solidFill>
                  <a:srgbClr val="000099"/>
                </a:solidFill>
              </a:rPr>
              <a:t>Multiple moving nests within a basin scale domain &amp; improved multi-scale interactions</a:t>
            </a:r>
            <a:endParaRPr lang="en-US" sz="1200" b="1" dirty="0">
              <a:solidFill>
                <a:srgbClr val="000099"/>
              </a:solidFill>
            </a:endParaRPr>
          </a:p>
          <a:p>
            <a:pPr marL="400050" indent="-342900" eaLnBrk="0" hangingPunct="0">
              <a:spcBef>
                <a:spcPts val="600"/>
              </a:spcBef>
              <a:buFontTx/>
              <a:buChar char="•"/>
            </a:pPr>
            <a:r>
              <a:rPr lang="en-US" sz="1400" b="1" dirty="0" smtClean="0"/>
              <a:t>HWRF </a:t>
            </a:r>
            <a:r>
              <a:rPr lang="en-US" sz="1400" b="1" dirty="0"/>
              <a:t>Physics  (URI, GFDL, ESRL,HRD)</a:t>
            </a:r>
          </a:p>
          <a:p>
            <a:pPr marL="742950" lvl="1" indent="-285750" eaLnBrk="0" hangingPunct="0">
              <a:spcBef>
                <a:spcPts val="600"/>
              </a:spcBef>
              <a:buFontTx/>
              <a:buChar char="–"/>
            </a:pPr>
            <a:r>
              <a:rPr lang="en-US" sz="1200" b="1" dirty="0">
                <a:solidFill>
                  <a:srgbClr val="000099"/>
                </a:solidFill>
              </a:rPr>
              <a:t>Surface fluxes, sea spray and wave </a:t>
            </a:r>
            <a:r>
              <a:rPr lang="en-US" sz="1200" b="1" dirty="0" smtClean="0">
                <a:solidFill>
                  <a:srgbClr val="000099"/>
                </a:solidFill>
              </a:rPr>
              <a:t>coupling, Physics </a:t>
            </a:r>
            <a:r>
              <a:rPr lang="en-US" sz="1200" b="1" dirty="0">
                <a:solidFill>
                  <a:srgbClr val="000099"/>
                </a:solidFill>
              </a:rPr>
              <a:t>for high-resolution (convection, micro physics, PBL, LSM )</a:t>
            </a:r>
          </a:p>
          <a:p>
            <a:pPr marL="400050" indent="-342900" eaLnBrk="0" hangingPunct="0">
              <a:spcBef>
                <a:spcPts val="600"/>
              </a:spcBef>
              <a:buFontTx/>
              <a:buChar char="•"/>
            </a:pPr>
            <a:r>
              <a:rPr lang="en-GB" sz="1400" b="1" dirty="0"/>
              <a:t>HWRF Diagnostics (HFIP, EMC, NHC, FSU, CIRA, HRD, UMBC/UMD)</a:t>
            </a:r>
            <a:r>
              <a:rPr lang="en-US" sz="700" b="1" dirty="0"/>
              <a:t> </a:t>
            </a:r>
          </a:p>
          <a:p>
            <a:pPr marL="742950" lvl="1" indent="-285750" eaLnBrk="0" hangingPunct="0">
              <a:spcBef>
                <a:spcPts val="600"/>
              </a:spcBef>
              <a:buFontTx/>
              <a:buChar char="–"/>
            </a:pPr>
            <a:r>
              <a:rPr lang="en-GB" sz="1200" b="1" dirty="0" smtClean="0">
                <a:solidFill>
                  <a:srgbClr val="000099"/>
                </a:solidFill>
              </a:rPr>
              <a:t>Hurricane </a:t>
            </a:r>
            <a:r>
              <a:rPr lang="en-GB" sz="1200" b="1" dirty="0">
                <a:solidFill>
                  <a:srgbClr val="000099"/>
                </a:solidFill>
              </a:rPr>
              <a:t>model diagnostics, evaluation and </a:t>
            </a:r>
            <a:r>
              <a:rPr lang="en-GB" sz="1200" b="1" dirty="0" smtClean="0">
                <a:solidFill>
                  <a:srgbClr val="000099"/>
                </a:solidFill>
              </a:rPr>
              <a:t>verification, Develop </a:t>
            </a:r>
            <a:r>
              <a:rPr lang="en-GB" sz="1200" b="1" dirty="0">
                <a:solidFill>
                  <a:srgbClr val="000099"/>
                </a:solidFill>
              </a:rPr>
              <a:t>a common and comprehensive diagnostics framework and tools to integrate model output with available observations for </a:t>
            </a:r>
            <a:r>
              <a:rPr lang="en-GB" sz="1200" b="1" dirty="0" smtClean="0">
                <a:solidFill>
                  <a:srgbClr val="000099"/>
                </a:solidFill>
              </a:rPr>
              <a:t>verification, Enhanced </a:t>
            </a:r>
            <a:r>
              <a:rPr lang="en-GB" sz="1200" b="1" dirty="0">
                <a:solidFill>
                  <a:srgbClr val="000099"/>
                </a:solidFill>
              </a:rPr>
              <a:t>real-time product display and navigation</a:t>
            </a:r>
          </a:p>
          <a:p>
            <a:pPr marL="400050" indent="-342900" eaLnBrk="0" hangingPunct="0">
              <a:spcBef>
                <a:spcPts val="600"/>
              </a:spcBef>
              <a:buFontTx/>
              <a:buChar char="•"/>
            </a:pPr>
            <a:r>
              <a:rPr lang="en-US" sz="1400" b="1" dirty="0"/>
              <a:t>HWRF Ensembles</a:t>
            </a:r>
          </a:p>
          <a:p>
            <a:pPr marL="742950" lvl="1" indent="-285750" eaLnBrk="0" hangingPunct="0">
              <a:spcBef>
                <a:spcPts val="600"/>
              </a:spcBef>
              <a:buFontTx/>
              <a:buChar char="–"/>
            </a:pPr>
            <a:r>
              <a:rPr lang="en-US" sz="1200" b="1" dirty="0">
                <a:solidFill>
                  <a:srgbClr val="000099"/>
                </a:solidFill>
              </a:rPr>
              <a:t>Large Scale </a:t>
            </a:r>
            <a:r>
              <a:rPr lang="en-US" sz="1200" b="1" dirty="0" smtClean="0">
                <a:solidFill>
                  <a:srgbClr val="000099"/>
                </a:solidFill>
              </a:rPr>
              <a:t>Flow, Structure and Physics Perturbations; </a:t>
            </a:r>
            <a:r>
              <a:rPr lang="en-US" sz="1200" b="1" dirty="0" err="1" smtClean="0">
                <a:solidFill>
                  <a:srgbClr val="000099"/>
                </a:solidFill>
              </a:rPr>
              <a:t>EnKF</a:t>
            </a:r>
            <a:r>
              <a:rPr lang="en-US" sz="1200" b="1" dirty="0" smtClean="0">
                <a:solidFill>
                  <a:srgbClr val="000099"/>
                </a:solidFill>
              </a:rPr>
              <a:t> based perturbations in support of DA</a:t>
            </a:r>
          </a:p>
          <a:p>
            <a:pPr marL="400050" indent="-342900" eaLnBrk="0" hangingPunct="0">
              <a:spcBef>
                <a:spcPts val="600"/>
              </a:spcBef>
              <a:buFontTx/>
              <a:buChar char="•"/>
            </a:pPr>
            <a:r>
              <a:rPr lang="en-US" sz="1400" b="1" dirty="0" smtClean="0"/>
              <a:t>Hybrid </a:t>
            </a:r>
            <a:r>
              <a:rPr lang="en-US" sz="1400" b="1" dirty="0" err="1" smtClean="0"/>
              <a:t>EnKF</a:t>
            </a:r>
            <a:r>
              <a:rPr lang="en-US" sz="1400" b="1" dirty="0" smtClean="0"/>
              <a:t>-GSI Data Assimilation for HWRF</a:t>
            </a:r>
          </a:p>
          <a:p>
            <a:pPr marL="628650" lvl="1" indent="-171450">
              <a:lnSpc>
                <a:spcPct val="80000"/>
              </a:lnSpc>
              <a:spcBef>
                <a:spcPts val="600"/>
              </a:spcBef>
              <a:buSzPct val="90000"/>
              <a:buFont typeface="Calibri" pitchFamily="34" charset="0"/>
              <a:buChar char="—"/>
            </a:pPr>
            <a:r>
              <a:rPr lang="en-US" sz="1200" b="1" dirty="0">
                <a:solidFill>
                  <a:srgbClr val="000099"/>
                </a:solidFill>
              </a:rPr>
              <a:t>Real-time transmission of the P3 TDR data flow from aircraft to NCO/TOC/AOC and assimilation using advanced </a:t>
            </a:r>
            <a:r>
              <a:rPr lang="en-US" sz="1200" b="1" dirty="0" smtClean="0">
                <a:solidFill>
                  <a:srgbClr val="000099"/>
                </a:solidFill>
              </a:rPr>
              <a:t>GSI and improved </a:t>
            </a:r>
            <a:r>
              <a:rPr lang="en-US" sz="1200" b="1" dirty="0">
                <a:solidFill>
                  <a:srgbClr val="000099"/>
                </a:solidFill>
              </a:rPr>
              <a:t>vortex initialization (model consistent 3-D balanced </a:t>
            </a:r>
            <a:r>
              <a:rPr lang="en-US" sz="1200" b="1" dirty="0" smtClean="0">
                <a:solidFill>
                  <a:srgbClr val="000099"/>
                </a:solidFill>
              </a:rPr>
              <a:t>vortex); Ensemble </a:t>
            </a:r>
            <a:r>
              <a:rPr lang="en-US" sz="1200" b="1" dirty="0">
                <a:solidFill>
                  <a:srgbClr val="000099"/>
                </a:solidFill>
              </a:rPr>
              <a:t>data assimilation - hybrid </a:t>
            </a:r>
            <a:r>
              <a:rPr lang="en-US" sz="1200" b="1" dirty="0" err="1" smtClean="0">
                <a:solidFill>
                  <a:srgbClr val="000099"/>
                </a:solidFill>
              </a:rPr>
              <a:t>EnKF</a:t>
            </a:r>
            <a:r>
              <a:rPr lang="en-US" sz="1200" b="1" dirty="0" smtClean="0">
                <a:solidFill>
                  <a:srgbClr val="000099"/>
                </a:solidFill>
              </a:rPr>
              <a:t> (Planned </a:t>
            </a:r>
            <a:r>
              <a:rPr lang="en-US" sz="1200" b="1" dirty="0">
                <a:solidFill>
                  <a:srgbClr val="000099"/>
                </a:solidFill>
              </a:rPr>
              <a:t>Demo </a:t>
            </a:r>
            <a:r>
              <a:rPr lang="en-US" sz="1200" b="1" dirty="0" smtClean="0">
                <a:solidFill>
                  <a:srgbClr val="000099"/>
                </a:solidFill>
              </a:rPr>
              <a:t>for 2012 </a:t>
            </a:r>
            <a:r>
              <a:rPr lang="en-US" sz="1200" b="1" dirty="0">
                <a:solidFill>
                  <a:srgbClr val="000099"/>
                </a:solidFill>
              </a:rPr>
              <a:t>hurricane season (HFIP Stream 2</a:t>
            </a:r>
            <a:r>
              <a:rPr lang="en-US" sz="1200" b="1" dirty="0" smtClean="0">
                <a:solidFill>
                  <a:srgbClr val="000099"/>
                </a:solidFill>
              </a:rPr>
              <a:t>); Improved use of satellite radiance datasets,  Model vertical levels and top consistent with NAM</a:t>
            </a:r>
          </a:p>
          <a:p>
            <a:pPr marL="400050" indent="-342900" eaLnBrk="0" hangingPunct="0">
              <a:spcBef>
                <a:spcPts val="600"/>
              </a:spcBef>
              <a:buFontTx/>
              <a:buChar char="•"/>
            </a:pPr>
            <a:r>
              <a:rPr lang="en-US" sz="1400" b="1" dirty="0" smtClean="0"/>
              <a:t>HWRF for World Oceans</a:t>
            </a:r>
          </a:p>
          <a:p>
            <a:pPr marL="628650" lvl="1" indent="-171450">
              <a:lnSpc>
                <a:spcPct val="80000"/>
              </a:lnSpc>
              <a:spcBef>
                <a:spcPts val="600"/>
              </a:spcBef>
              <a:buSzPct val="90000"/>
              <a:buFont typeface="Calibri" pitchFamily="34" charset="0"/>
              <a:buChar char="—"/>
            </a:pPr>
            <a:r>
              <a:rPr lang="en-US" sz="1200" b="1" dirty="0" smtClean="0">
                <a:solidFill>
                  <a:srgbClr val="000099"/>
                </a:solidFill>
              </a:rPr>
              <a:t>Real-time testing of 27/9/3 HWRF for Western Pacific region (in support of JTWC)</a:t>
            </a:r>
          </a:p>
          <a:p>
            <a:pPr marL="628650" lvl="1" indent="-171450">
              <a:lnSpc>
                <a:spcPct val="80000"/>
              </a:lnSpc>
              <a:spcBef>
                <a:spcPts val="600"/>
              </a:spcBef>
              <a:buSzPct val="90000"/>
              <a:buFont typeface="Calibri" pitchFamily="34" charset="0"/>
              <a:buChar char="—"/>
            </a:pPr>
            <a:r>
              <a:rPr lang="en-US" sz="1200" b="1" dirty="0" smtClean="0">
                <a:solidFill>
                  <a:srgbClr val="000099"/>
                </a:solidFill>
              </a:rPr>
              <a:t>Operational implementation of HWRF in India and advanced workshop in July 2012</a:t>
            </a:r>
            <a:endParaRPr lang="en-US" sz="1200" b="1" dirty="0">
              <a:solidFill>
                <a:srgbClr val="000099"/>
              </a:solidFill>
            </a:endParaRPr>
          </a:p>
        </p:txBody>
      </p:sp>
      <p:pic>
        <p:nvPicPr>
          <p:cNvPr id="120835" name="Picture 11"/>
          <p:cNvPicPr>
            <a:picLocks noChangeAspect="1" noChangeArrowheads="1"/>
          </p:cNvPicPr>
          <p:nvPr/>
        </p:nvPicPr>
        <p:blipFill>
          <a:blip r:embed="rId3" cstate="print"/>
          <a:srcRect/>
          <a:stretch>
            <a:fillRect/>
          </a:stretch>
        </p:blipFill>
        <p:spPr bwMode="auto">
          <a:xfrm>
            <a:off x="4572000" y="0"/>
            <a:ext cx="4343400" cy="2209800"/>
          </a:xfrm>
          <a:prstGeom prst="rect">
            <a:avLst/>
          </a:prstGeom>
          <a:noFill/>
          <a:ln w="9525">
            <a:noFill/>
            <a:miter lim="800000"/>
            <a:headEnd/>
            <a:tailEnd/>
          </a:ln>
        </p:spPr>
      </p:pic>
      <p:sp>
        <p:nvSpPr>
          <p:cNvPr id="6"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B9B809D-5FFF-4694-9ED8-12A9566A4931}" type="slidenum">
              <a:rPr lang="en-US" sz="1200">
                <a:solidFill>
                  <a:schemeClr val="tx1">
                    <a:tint val="75000"/>
                  </a:schemeClr>
                </a:solidFill>
                <a:latin typeface="+mn-lt"/>
              </a:rPr>
              <a:pPr algn="r" fontAlgn="auto">
                <a:spcBef>
                  <a:spcPts val="0"/>
                </a:spcBef>
                <a:spcAft>
                  <a:spcPts val="0"/>
                </a:spcAft>
                <a:defRPr/>
              </a:pPr>
              <a:t>15</a:t>
            </a:fld>
            <a:endParaRPr lang="en-US" sz="1200" dirty="0">
              <a:solidFill>
                <a:schemeClr val="tx1">
                  <a:tint val="75000"/>
                </a:schemeClr>
              </a:solidFill>
              <a:latin typeface="+mn-lt"/>
            </a:endParaRPr>
          </a:p>
        </p:txBody>
      </p:sp>
      <p:sp>
        <p:nvSpPr>
          <p:cNvPr id="7" name="Title 4"/>
          <p:cNvSpPr txBox="1">
            <a:spLocks/>
          </p:cNvSpPr>
          <p:nvPr/>
        </p:nvSpPr>
        <p:spPr>
          <a:xfrm>
            <a:off x="152400" y="17041"/>
            <a:ext cx="4191000" cy="73501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effectLst>
                  <a:outerShdw blurRad="38100" dist="38100" dir="2700000" algn="tl">
                    <a:srgbClr val="000000">
                      <a:alpha val="43137"/>
                    </a:srgbClr>
                  </a:outerShdw>
                </a:effectLst>
              </a:rPr>
              <a:t>FY2012 and beyond…</a:t>
            </a:r>
            <a:endParaRPr lang="en-US" sz="3200" b="1" dirty="0">
              <a:effectLst>
                <a:outerShdw blurRad="38100" dist="38100" dir="2700000" algn="tl">
                  <a:srgbClr val="000000">
                    <a:alpha val="43137"/>
                  </a:srgbClr>
                </a:outerShdw>
              </a:effectLst>
            </a:endParaRPr>
          </a:p>
        </p:txBody>
      </p:sp>
      <p:pic>
        <p:nvPicPr>
          <p:cNvPr id="8" name="Picture 50"/>
          <p:cNvPicPr>
            <a:picLocks noChangeAspect="1" noChangeArrowheads="1"/>
          </p:cNvPicPr>
          <p:nvPr/>
        </p:nvPicPr>
        <p:blipFill>
          <a:blip r:embed="rId4" cstate="print"/>
          <a:srcRect/>
          <a:stretch>
            <a:fillRect/>
          </a:stretch>
        </p:blipFill>
        <p:spPr bwMode="auto">
          <a:xfrm>
            <a:off x="4876800" y="2057400"/>
            <a:ext cx="3813717" cy="2209800"/>
          </a:xfrm>
          <a:prstGeom prst="rect">
            <a:avLst/>
          </a:prstGeom>
          <a:noFill/>
          <a:ln w="9525">
            <a:noFill/>
            <a:miter lim="800000"/>
            <a:headEnd/>
            <a:tailEnd/>
          </a:ln>
        </p:spPr>
      </p:pic>
      <p:pic>
        <p:nvPicPr>
          <p:cNvPr id="10" name="Picture 2"/>
          <p:cNvPicPr>
            <a:picLocks noChangeAspect="1" noChangeArrowheads="1"/>
          </p:cNvPicPr>
          <p:nvPr/>
        </p:nvPicPr>
        <p:blipFill>
          <a:blip r:embed="rId5" cstate="print"/>
          <a:srcRect/>
          <a:stretch>
            <a:fillRect/>
          </a:stretch>
        </p:blipFill>
        <p:spPr bwMode="auto">
          <a:xfrm>
            <a:off x="6899564" y="4419600"/>
            <a:ext cx="2244436" cy="2286000"/>
          </a:xfrm>
          <a:prstGeom prst="rect">
            <a:avLst/>
          </a:prstGeom>
          <a:noFill/>
          <a:ln w="9525">
            <a:noFill/>
            <a:miter lim="800000"/>
            <a:headEnd/>
            <a:tailEnd/>
          </a:ln>
        </p:spPr>
      </p:pic>
      <p:pic>
        <p:nvPicPr>
          <p:cNvPr id="12" name="Picture 11" descr="Megi_forecast.gif"/>
          <p:cNvPicPr>
            <a:picLocks noChangeAspect="1"/>
          </p:cNvPicPr>
          <p:nvPr/>
        </p:nvPicPr>
        <p:blipFill>
          <a:blip r:embed="rId6" cstate="print"/>
          <a:srcRect l="11520" t="2560" r="13440" b="5120"/>
          <a:stretch>
            <a:fillRect/>
          </a:stretch>
        </p:blipFill>
        <p:spPr>
          <a:xfrm>
            <a:off x="4114800" y="4336321"/>
            <a:ext cx="2732912" cy="2521679"/>
          </a:xfrm>
          <a:prstGeom prst="rect">
            <a:avLst/>
          </a:prstGeom>
          <a:scene3d>
            <a:camera prst="orthographicFront">
              <a:rot lat="0" lon="0" rev="0"/>
            </a:camera>
            <a:lightRig rig="threePt" dir="t"/>
          </a:scene3d>
        </p:spPr>
      </p:pic>
      <p:sp>
        <p:nvSpPr>
          <p:cNvPr id="13" name="Rectangle 12"/>
          <p:cNvSpPr/>
          <p:nvPr/>
        </p:nvSpPr>
        <p:spPr>
          <a:xfrm>
            <a:off x="5181600" y="4876800"/>
            <a:ext cx="1552797" cy="369332"/>
          </a:xfrm>
          <a:prstGeom prst="rect">
            <a:avLst/>
          </a:prstGeom>
        </p:spPr>
        <p:txBody>
          <a:bodyPr wrap="none">
            <a:spAutoFit/>
          </a:bodyPr>
          <a:lstStyle/>
          <a:p>
            <a:r>
              <a:rPr lang="en-US" altLang="zh-CN" b="1" u="sng" dirty="0" smtClean="0">
                <a:solidFill>
                  <a:srgbClr val="0000FF"/>
                </a:solidFill>
                <a:effectLst>
                  <a:outerShdw blurRad="38100" dist="38100" dir="2700000" algn="tl">
                    <a:srgbClr val="FFFFFF"/>
                  </a:outerShdw>
                </a:effectLst>
              </a:rPr>
              <a:t>Typhoon </a:t>
            </a:r>
            <a:r>
              <a:rPr lang="en-US" altLang="zh-CN" b="1" u="sng" dirty="0" err="1" smtClean="0">
                <a:solidFill>
                  <a:srgbClr val="0000FF"/>
                </a:solidFill>
                <a:effectLst>
                  <a:outerShdw blurRad="38100" dist="38100" dir="2700000" algn="tl">
                    <a:srgbClr val="FFFFFF"/>
                  </a:outerShdw>
                </a:effectLst>
              </a:rPr>
              <a:t>Megi</a:t>
            </a:r>
            <a:endParaRPr lang="en-US" dirty="0">
              <a:solidFill>
                <a:srgbClr val="0000FF"/>
              </a:solidFill>
            </a:endParaRPr>
          </a:p>
        </p:txBody>
      </p:sp>
      <p:sp>
        <p:nvSpPr>
          <p:cNvPr id="11" name="Rectangle 10"/>
          <p:cNvSpPr/>
          <p:nvPr/>
        </p:nvSpPr>
        <p:spPr>
          <a:xfrm>
            <a:off x="0" y="4267200"/>
            <a:ext cx="4267200" cy="1447800"/>
          </a:xfrm>
          <a:prstGeom prst="rect">
            <a:avLst/>
          </a:prstGeom>
          <a:solidFill>
            <a:schemeClr val="accent2">
              <a:lumMod val="40000"/>
              <a:lumOff val="60000"/>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572000" y="1905000"/>
            <a:ext cx="4419600" cy="2438400"/>
          </a:xfrm>
          <a:prstGeom prst="rect">
            <a:avLst/>
          </a:prstGeom>
          <a:solidFill>
            <a:schemeClr val="accent2">
              <a:lumMod val="40000"/>
              <a:lumOff val="60000"/>
              <a:alpha val="4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46534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152399" y="0"/>
            <a:ext cx="8998343" cy="685800"/>
          </a:xfrm>
        </p:spPr>
        <p:txBody>
          <a:bodyPr>
            <a:normAutofit fontScale="90000"/>
          </a:bodyPr>
          <a:lstStyle/>
          <a:p>
            <a:r>
              <a:rPr lang="en-US" sz="2400" b="1" dirty="0" smtClean="0">
                <a:effectLst>
                  <a:outerShdw blurRad="38100" dist="38100" dir="2700000" algn="tl">
                    <a:srgbClr val="000000">
                      <a:alpha val="43137"/>
                    </a:srgbClr>
                  </a:outerShdw>
                </a:effectLst>
              </a:rPr>
              <a:t>Real-Time TDR radial velocity data assimilated in inner analysis domain</a:t>
            </a:r>
          </a:p>
        </p:txBody>
      </p:sp>
      <p:pic>
        <p:nvPicPr>
          <p:cNvPr id="32770" name="Picture 2"/>
          <p:cNvPicPr>
            <a:picLocks noGrp="1" noChangeAspect="1" noChangeArrowheads="1"/>
          </p:cNvPicPr>
          <p:nvPr>
            <p:ph sz="half" idx="1"/>
          </p:nvPr>
        </p:nvPicPr>
        <p:blipFill>
          <a:blip r:embed="rId2" cstate="print"/>
          <a:stretch>
            <a:fillRect/>
          </a:stretch>
        </p:blipFill>
        <p:spPr>
          <a:xfrm>
            <a:off x="152400" y="704229"/>
            <a:ext cx="1641563" cy="1581771"/>
          </a:xfrm>
        </p:spPr>
      </p:pic>
      <p:pic>
        <p:nvPicPr>
          <p:cNvPr id="32771" name="Picture 3"/>
          <p:cNvPicPr>
            <a:picLocks noGrp="1" noChangeAspect="1" noChangeArrowheads="1"/>
          </p:cNvPicPr>
          <p:nvPr>
            <p:ph sz="half" idx="2"/>
          </p:nvPr>
        </p:nvPicPr>
        <p:blipFill>
          <a:blip r:embed="rId3" cstate="print"/>
          <a:stretch>
            <a:fillRect/>
          </a:stretch>
        </p:blipFill>
        <p:spPr>
          <a:xfrm>
            <a:off x="1981200" y="718344"/>
            <a:ext cx="1752419" cy="1660187"/>
          </a:xfrm>
        </p:spPr>
      </p:pic>
      <p:sp>
        <p:nvSpPr>
          <p:cNvPr id="32772" name="TextBox 6"/>
          <p:cNvSpPr txBox="1">
            <a:spLocks noChangeArrowheads="1"/>
          </p:cNvSpPr>
          <p:nvPr/>
        </p:nvSpPr>
        <p:spPr bwMode="auto">
          <a:xfrm>
            <a:off x="460572" y="457200"/>
            <a:ext cx="1215828" cy="276999"/>
          </a:xfrm>
          <a:prstGeom prst="rect">
            <a:avLst/>
          </a:prstGeom>
          <a:noFill/>
          <a:ln w="9525">
            <a:noFill/>
            <a:miter lim="800000"/>
            <a:headEnd/>
            <a:tailEnd/>
          </a:ln>
        </p:spPr>
        <p:txBody>
          <a:bodyPr wrap="square">
            <a:spAutoFit/>
          </a:bodyPr>
          <a:lstStyle/>
          <a:p>
            <a:r>
              <a:rPr lang="en-US" sz="1200" dirty="0">
                <a:latin typeface="Calibri" pitchFamily="34" charset="0"/>
              </a:rPr>
              <a:t>2011.08.24 </a:t>
            </a:r>
            <a:r>
              <a:rPr lang="en-US" sz="1200" dirty="0" smtClean="0">
                <a:latin typeface="Calibri" pitchFamily="34" charset="0"/>
              </a:rPr>
              <a:t>00Z</a:t>
            </a:r>
            <a:endParaRPr lang="en-US" sz="1200" dirty="0">
              <a:latin typeface="Calibri" pitchFamily="34" charset="0"/>
            </a:endParaRPr>
          </a:p>
        </p:txBody>
      </p:sp>
      <p:sp>
        <p:nvSpPr>
          <p:cNvPr id="7" name="TextBox 6"/>
          <p:cNvSpPr txBox="1">
            <a:spLocks noChangeArrowheads="1"/>
          </p:cNvSpPr>
          <p:nvPr/>
        </p:nvSpPr>
        <p:spPr bwMode="auto">
          <a:xfrm>
            <a:off x="2209800" y="485001"/>
            <a:ext cx="1215828" cy="276999"/>
          </a:xfrm>
          <a:prstGeom prst="rect">
            <a:avLst/>
          </a:prstGeom>
          <a:noFill/>
          <a:ln w="9525">
            <a:noFill/>
            <a:miter lim="800000"/>
            <a:headEnd/>
            <a:tailEnd/>
          </a:ln>
        </p:spPr>
        <p:txBody>
          <a:bodyPr wrap="square">
            <a:spAutoFit/>
          </a:bodyPr>
          <a:lstStyle/>
          <a:p>
            <a:r>
              <a:rPr lang="en-US" sz="1200" dirty="0">
                <a:latin typeface="Calibri" pitchFamily="34" charset="0"/>
              </a:rPr>
              <a:t>2011.08.24 </a:t>
            </a:r>
            <a:r>
              <a:rPr lang="en-US" sz="1200" dirty="0" smtClean="0">
                <a:latin typeface="Calibri" pitchFamily="34" charset="0"/>
              </a:rPr>
              <a:t>12Z</a:t>
            </a:r>
            <a:endParaRPr lang="en-US" sz="1200" dirty="0">
              <a:latin typeface="Calibri" pitchFamily="34" charset="0"/>
            </a:endParaRPr>
          </a:p>
        </p:txBody>
      </p:sp>
      <p:pic>
        <p:nvPicPr>
          <p:cNvPr id="8" name="Picture 2"/>
          <p:cNvPicPr>
            <a:picLocks noChangeAspect="1" noChangeArrowheads="1"/>
          </p:cNvPicPr>
          <p:nvPr/>
        </p:nvPicPr>
        <p:blipFill>
          <a:blip r:embed="rId4" cstate="print"/>
          <a:srcRect/>
          <a:stretch>
            <a:fillRect/>
          </a:stretch>
        </p:blipFill>
        <p:spPr>
          <a:xfrm>
            <a:off x="3810000" y="732176"/>
            <a:ext cx="1702593" cy="1630024"/>
          </a:xfrm>
          <a:prstGeom prst="rect">
            <a:avLst/>
          </a:prstGeom>
        </p:spPr>
      </p:pic>
      <p:pic>
        <p:nvPicPr>
          <p:cNvPr id="9" name="Picture 3"/>
          <p:cNvPicPr>
            <a:picLocks noChangeAspect="1" noChangeArrowheads="1"/>
          </p:cNvPicPr>
          <p:nvPr/>
        </p:nvPicPr>
        <p:blipFill>
          <a:blip r:embed="rId5" cstate="print"/>
          <a:srcRect/>
          <a:stretch>
            <a:fillRect/>
          </a:stretch>
        </p:blipFill>
        <p:spPr>
          <a:xfrm>
            <a:off x="5575305" y="697450"/>
            <a:ext cx="1739895" cy="1664750"/>
          </a:xfrm>
          <a:prstGeom prst="rect">
            <a:avLst/>
          </a:prstGeom>
        </p:spPr>
      </p:pic>
      <p:pic>
        <p:nvPicPr>
          <p:cNvPr id="10" name="Content Placeholder 2"/>
          <p:cNvPicPr>
            <a:picLocks noChangeAspect="1" noChangeArrowheads="1"/>
          </p:cNvPicPr>
          <p:nvPr/>
        </p:nvPicPr>
        <p:blipFill>
          <a:blip r:embed="rId6" cstate="print"/>
          <a:srcRect/>
          <a:stretch>
            <a:fillRect/>
          </a:stretch>
        </p:blipFill>
        <p:spPr bwMode="auto">
          <a:xfrm>
            <a:off x="7474343" y="685800"/>
            <a:ext cx="1676400" cy="1676400"/>
          </a:xfrm>
          <a:prstGeom prst="rect">
            <a:avLst/>
          </a:prstGeom>
          <a:noFill/>
          <a:ln w="9525">
            <a:noFill/>
            <a:miter lim="800000"/>
            <a:headEnd/>
            <a:tailEnd/>
          </a:ln>
        </p:spPr>
      </p:pic>
      <p:sp>
        <p:nvSpPr>
          <p:cNvPr id="11" name="TextBox 10"/>
          <p:cNvSpPr txBox="1">
            <a:spLocks noChangeArrowheads="1"/>
          </p:cNvSpPr>
          <p:nvPr/>
        </p:nvSpPr>
        <p:spPr bwMode="auto">
          <a:xfrm>
            <a:off x="7704629" y="469230"/>
            <a:ext cx="1215828" cy="276999"/>
          </a:xfrm>
          <a:prstGeom prst="rect">
            <a:avLst/>
          </a:prstGeom>
          <a:noFill/>
          <a:ln w="9525">
            <a:noFill/>
            <a:miter lim="800000"/>
            <a:headEnd/>
            <a:tailEnd/>
          </a:ln>
        </p:spPr>
        <p:txBody>
          <a:bodyPr wrap="square">
            <a:spAutoFit/>
          </a:bodyPr>
          <a:lstStyle/>
          <a:p>
            <a:r>
              <a:rPr lang="en-US" sz="1200" dirty="0" smtClean="0">
                <a:latin typeface="Calibri" pitchFamily="34" charset="0"/>
              </a:rPr>
              <a:t>2011.08.27 12Z</a:t>
            </a:r>
            <a:endParaRPr lang="en-US" sz="1200" dirty="0">
              <a:latin typeface="Calibri" pitchFamily="34" charset="0"/>
            </a:endParaRPr>
          </a:p>
        </p:txBody>
      </p:sp>
      <p:sp>
        <p:nvSpPr>
          <p:cNvPr id="12" name="TextBox 11"/>
          <p:cNvSpPr txBox="1">
            <a:spLocks noChangeArrowheads="1"/>
          </p:cNvSpPr>
          <p:nvPr/>
        </p:nvSpPr>
        <p:spPr bwMode="auto">
          <a:xfrm>
            <a:off x="5867400" y="425325"/>
            <a:ext cx="1215828" cy="276999"/>
          </a:xfrm>
          <a:prstGeom prst="rect">
            <a:avLst/>
          </a:prstGeom>
          <a:noFill/>
          <a:ln w="9525">
            <a:noFill/>
            <a:miter lim="800000"/>
            <a:headEnd/>
            <a:tailEnd/>
          </a:ln>
        </p:spPr>
        <p:txBody>
          <a:bodyPr wrap="square">
            <a:spAutoFit/>
          </a:bodyPr>
          <a:lstStyle/>
          <a:p>
            <a:r>
              <a:rPr lang="en-US" sz="1200" dirty="0" smtClean="0">
                <a:latin typeface="Calibri" pitchFamily="34" charset="0"/>
              </a:rPr>
              <a:t>2011.08.27 00Z</a:t>
            </a:r>
            <a:endParaRPr lang="en-US" sz="1200" dirty="0">
              <a:latin typeface="Calibri" pitchFamily="34" charset="0"/>
            </a:endParaRPr>
          </a:p>
        </p:txBody>
      </p:sp>
      <p:sp>
        <p:nvSpPr>
          <p:cNvPr id="13" name="TextBox 12"/>
          <p:cNvSpPr txBox="1">
            <a:spLocks noChangeArrowheads="1"/>
          </p:cNvSpPr>
          <p:nvPr/>
        </p:nvSpPr>
        <p:spPr bwMode="auto">
          <a:xfrm>
            <a:off x="4053382" y="463008"/>
            <a:ext cx="1215828" cy="276999"/>
          </a:xfrm>
          <a:prstGeom prst="rect">
            <a:avLst/>
          </a:prstGeom>
          <a:noFill/>
          <a:ln w="9525">
            <a:noFill/>
            <a:miter lim="800000"/>
            <a:headEnd/>
            <a:tailEnd/>
          </a:ln>
        </p:spPr>
        <p:txBody>
          <a:bodyPr wrap="square">
            <a:spAutoFit/>
          </a:bodyPr>
          <a:lstStyle/>
          <a:p>
            <a:r>
              <a:rPr lang="en-US" sz="1200" dirty="0" smtClean="0">
                <a:latin typeface="Calibri" pitchFamily="34" charset="0"/>
              </a:rPr>
              <a:t>2011.08.25 12Z</a:t>
            </a:r>
            <a:endParaRPr lang="en-US" sz="1200" dirty="0">
              <a:latin typeface="Calibri" pitchFamily="34" charset="0"/>
            </a:endParaRPr>
          </a:p>
        </p:txBody>
      </p:sp>
      <p:pic>
        <p:nvPicPr>
          <p:cNvPr id="14" name="Content Placeholder 7" descr="EARL.track-err.png"/>
          <p:cNvPicPr>
            <a:picLocks noChangeAspect="1"/>
          </p:cNvPicPr>
          <p:nvPr/>
        </p:nvPicPr>
        <p:blipFill>
          <a:blip r:embed="rId7" cstate="print"/>
          <a:stretch>
            <a:fillRect/>
          </a:stretch>
        </p:blipFill>
        <p:spPr>
          <a:xfrm>
            <a:off x="76200" y="2895601"/>
            <a:ext cx="4191000" cy="2914650"/>
          </a:xfrm>
          <a:prstGeom prst="rect">
            <a:avLst/>
          </a:prstGeom>
        </p:spPr>
      </p:pic>
      <p:pic>
        <p:nvPicPr>
          <p:cNvPr id="15" name="Content Placeholder 7" descr="EARL.intensity-err.png"/>
          <p:cNvPicPr>
            <a:picLocks noChangeAspect="1"/>
          </p:cNvPicPr>
          <p:nvPr/>
        </p:nvPicPr>
        <p:blipFill>
          <a:blip r:embed="rId8" cstate="print"/>
          <a:stretch>
            <a:fillRect/>
          </a:stretch>
        </p:blipFill>
        <p:spPr>
          <a:xfrm>
            <a:off x="4495800" y="2818092"/>
            <a:ext cx="4160486" cy="3120365"/>
          </a:xfrm>
          <a:prstGeom prst="rect">
            <a:avLst/>
          </a:prstGeom>
        </p:spPr>
      </p:pic>
      <p:sp>
        <p:nvSpPr>
          <p:cNvPr id="2" name="Rectangle 1"/>
          <p:cNvSpPr/>
          <p:nvPr/>
        </p:nvSpPr>
        <p:spPr>
          <a:xfrm>
            <a:off x="3200400" y="3048000"/>
            <a:ext cx="609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620000" y="2971800"/>
            <a:ext cx="6096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515194" y="6096000"/>
            <a:ext cx="4292204" cy="646331"/>
          </a:xfrm>
          <a:prstGeom prst="rect">
            <a:avLst/>
          </a:prstGeom>
          <a:noFill/>
        </p:spPr>
        <p:txBody>
          <a:bodyPr wrap="square" rtlCol="0">
            <a:spAutoFit/>
          </a:bodyPr>
          <a:lstStyle/>
          <a:p>
            <a:r>
              <a:rPr lang="en-US" dirty="0" smtClean="0"/>
              <a:t>Positive improvements in track and intensity forecast skill using TDR data</a:t>
            </a:r>
            <a:endParaRPr lang="en-US" dirty="0"/>
          </a:p>
        </p:txBody>
      </p:sp>
    </p:spTree>
    <p:extLst>
      <p:ext uri="{BB962C8B-B14F-4D97-AF65-F5344CB8AC3E}">
        <p14:creationId xmlns="" xmlns:p14="http://schemas.microsoft.com/office/powerpoint/2010/main" val="8803056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800" dirty="0"/>
              <a:t>2012 Hurricane Season Data Assimilation Real-time Parallel </a:t>
            </a:r>
            <a:r>
              <a:rPr lang="en-US" sz="2800" dirty="0" smtClean="0"/>
              <a:t>Experiments</a:t>
            </a:r>
            <a:endParaRPr lang="en-US" sz="2800" dirty="0"/>
          </a:p>
        </p:txBody>
      </p:sp>
      <p:graphicFrame>
        <p:nvGraphicFramePr>
          <p:cNvPr id="5" name="Table 4"/>
          <p:cNvGraphicFramePr>
            <a:graphicFrameLocks noGrp="1"/>
          </p:cNvGraphicFramePr>
          <p:nvPr/>
        </p:nvGraphicFramePr>
        <p:xfrm>
          <a:off x="381000" y="1397000"/>
          <a:ext cx="8077200" cy="5303520"/>
        </p:xfrm>
        <a:graphic>
          <a:graphicData uri="http://schemas.openxmlformats.org/drawingml/2006/table">
            <a:tbl>
              <a:tblPr firstRow="1" bandRow="1">
                <a:tableStyleId>{5C22544A-7EE6-4342-B048-85BDC9FD1C3A}</a:tableStyleId>
              </a:tblPr>
              <a:tblGrid>
                <a:gridCol w="1295400"/>
                <a:gridCol w="1676400"/>
                <a:gridCol w="1219200"/>
                <a:gridCol w="1371600"/>
                <a:gridCol w="2514600"/>
              </a:tblGrid>
              <a:tr h="370840">
                <a:tc>
                  <a:txBody>
                    <a:bodyPr/>
                    <a:lstStyle/>
                    <a:p>
                      <a:r>
                        <a:rPr lang="en-US" dirty="0" smtClean="0"/>
                        <a:t>DA Method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Analysis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Vortex Area</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Data</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smtClean="0"/>
                        <a:t>Comments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en-US" dirty="0" smtClean="0"/>
                        <a:t>One-way coupled Hybrid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alpha val="51000"/>
                      </a:srgbClr>
                    </a:solidFill>
                  </a:tcPr>
                </a:tc>
                <a:tc>
                  <a:txBody>
                    <a:bodyPr/>
                    <a:lstStyle/>
                    <a:p>
                      <a:r>
                        <a:rPr lang="en-US" dirty="0" smtClean="0"/>
                        <a:t>Global T574 Hybrid</a:t>
                      </a:r>
                      <a:r>
                        <a:rPr lang="en-US" baseline="0" dirty="0" smtClean="0"/>
                        <a:t> EnKF-3DVAR system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alpha val="51000"/>
                      </a:srgbClr>
                    </a:solidFill>
                  </a:tcPr>
                </a:tc>
                <a:tc>
                  <a:txBody>
                    <a:bodyPr/>
                    <a:lstStyle/>
                    <a:p>
                      <a:r>
                        <a:rPr lang="en-US" dirty="0" smtClean="0"/>
                        <a:t>300 km from</a:t>
                      </a:r>
                      <a:r>
                        <a:rPr lang="en-US" baseline="0" dirty="0" smtClean="0"/>
                        <a:t> storm center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alpha val="51000"/>
                      </a:srgbClr>
                    </a:solidFill>
                  </a:tcPr>
                </a:tc>
                <a:tc>
                  <a:txBody>
                    <a:bodyPr/>
                    <a:lstStyle/>
                    <a:p>
                      <a:r>
                        <a:rPr lang="en-US" dirty="0" err="1" smtClean="0"/>
                        <a:t>Prepbufr</a:t>
                      </a:r>
                      <a:endParaRPr lang="en-US" dirty="0" smtClean="0"/>
                    </a:p>
                    <a:p>
                      <a:r>
                        <a:rPr lang="en-US" dirty="0" smtClean="0"/>
                        <a:t>TDR*</a:t>
                      </a:r>
                    </a:p>
                    <a:p>
                      <a:r>
                        <a:rPr lang="en-US" u="sng" dirty="0" smtClean="0"/>
                        <a:t>No</a:t>
                      </a:r>
                      <a:r>
                        <a:rPr lang="en-US" u="sng" baseline="0" dirty="0" smtClean="0"/>
                        <a:t> satellite data</a:t>
                      </a:r>
                      <a:endParaRPr lang="en-US" u="sn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alpha val="51000"/>
                      </a:srgbClr>
                    </a:solidFill>
                  </a:tcPr>
                </a:tc>
                <a:tc>
                  <a:txBody>
                    <a:bodyPr/>
                    <a:lstStyle/>
                    <a:p>
                      <a:r>
                        <a:rPr lang="en-US" dirty="0" smtClean="0"/>
                        <a:t>Background/First</a:t>
                      </a:r>
                      <a:r>
                        <a:rPr lang="en-US" baseline="0" dirty="0" smtClean="0"/>
                        <a:t> Guess from GDAS, HWRF Vortex initialization</a:t>
                      </a:r>
                    </a:p>
                    <a:p>
                      <a:r>
                        <a:rPr lang="en-US" baseline="0" dirty="0" smtClean="0"/>
                        <a:t>Use FGAT and 6-hrly analysis w/TDR, else 3hrly analysis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alpha val="51000"/>
                      </a:srgbClr>
                    </a:solidFill>
                  </a:tcPr>
                </a:tc>
              </a:tr>
              <a:tr h="370840">
                <a:tc>
                  <a:txBody>
                    <a:bodyPr/>
                    <a:lstStyle/>
                    <a:p>
                      <a:r>
                        <a:rPr lang="en-US" sz="1800" kern="1200" dirty="0" smtClean="0">
                          <a:solidFill>
                            <a:schemeClr val="dk1"/>
                          </a:solidFill>
                          <a:latin typeface="+mn-lt"/>
                          <a:ea typeface="+mn-ea"/>
                          <a:cs typeface="+mn-cs"/>
                        </a:rPr>
                        <a:t>Basin-scale GSI/3DVAR System</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alpha val="51000"/>
                      </a:srgbClr>
                    </a:solidFill>
                  </a:tcPr>
                </a:tc>
                <a:tc>
                  <a:txBody>
                    <a:bodyPr/>
                    <a:lstStyle/>
                    <a:p>
                      <a:r>
                        <a:rPr lang="en-US" sz="1800" kern="1200" dirty="0" smtClean="0">
                          <a:solidFill>
                            <a:schemeClr val="dk1"/>
                          </a:solidFill>
                          <a:latin typeface="+mn-lt"/>
                          <a:ea typeface="+mn-ea"/>
                          <a:cs typeface="+mn-cs"/>
                        </a:rPr>
                        <a:t>18 h run of HWRF using GSI (sequence of 6 h HWRF forecast and 3 GSI analyses)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alpha val="51000"/>
                      </a:srgbClr>
                    </a:solidFill>
                  </a:tcPr>
                </a:tc>
                <a:tc>
                  <a:txBody>
                    <a:bodyPr/>
                    <a:lstStyle/>
                    <a:p>
                      <a:r>
                        <a:rPr lang="en-US" dirty="0" smtClean="0"/>
                        <a:t>No vortex scale DA</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alpha val="51000"/>
                      </a:srgbClr>
                    </a:solidFill>
                  </a:tcPr>
                </a:tc>
                <a:tc>
                  <a:txBody>
                    <a:bodyPr/>
                    <a:lstStyle/>
                    <a:p>
                      <a:r>
                        <a:rPr lang="en-US" u="none" dirty="0" err="1" smtClean="0"/>
                        <a:t>Prepbufr</a:t>
                      </a:r>
                      <a:r>
                        <a:rPr lang="en-US" u="none" dirty="0" smtClean="0"/>
                        <a:t> and clear-sky radiance</a:t>
                      </a:r>
                      <a:endParaRPr lang="en-US"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alpha val="51000"/>
                      </a:srgbClr>
                    </a:solidFill>
                  </a:tcPr>
                </a:tc>
                <a:tc>
                  <a:txBody>
                    <a:bodyPr/>
                    <a:lstStyle/>
                    <a:p>
                      <a:r>
                        <a:rPr lang="en-US" dirty="0" smtClean="0"/>
                        <a:t>Test</a:t>
                      </a:r>
                      <a:r>
                        <a:rPr lang="en-US" baseline="0" dirty="0" smtClean="0"/>
                        <a:t> the impact of partial cycling/full cycling and radiance bias corrections</a:t>
                      </a:r>
                    </a:p>
                    <a:p>
                      <a:r>
                        <a:rPr lang="en-US" baseline="0" dirty="0" smtClean="0"/>
                        <a:t>Consistent with regional hybrid DA</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alpha val="51000"/>
                      </a:srgbClr>
                    </a:solidFill>
                  </a:tcPr>
                </a:tc>
              </a:tr>
              <a:tr h="370840">
                <a:tc>
                  <a:txBody>
                    <a:bodyPr/>
                    <a:lstStyle/>
                    <a:p>
                      <a:r>
                        <a:rPr lang="en-US" dirty="0" smtClean="0"/>
                        <a:t>Regional</a:t>
                      </a:r>
                      <a:r>
                        <a:rPr lang="en-US" baseline="0" dirty="0" smtClean="0"/>
                        <a:t> Hybrid DA</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alpha val="51000"/>
                      </a:srgbClr>
                    </a:solidFill>
                  </a:tcPr>
                </a:tc>
                <a:tc>
                  <a:txBody>
                    <a:bodyPr/>
                    <a:lstStyle/>
                    <a:p>
                      <a:r>
                        <a:rPr lang="en-US" dirty="0" smtClean="0"/>
                        <a:t>Dual-res (80 member HWRF ensembles)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alpha val="51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 vortex scale DA</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alpha val="51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u="none" dirty="0" err="1" smtClean="0"/>
                        <a:t>Prepbufr</a:t>
                      </a:r>
                      <a:r>
                        <a:rPr lang="en-US" u="none" dirty="0" smtClean="0"/>
                        <a:t> and satellite radiance</a:t>
                      </a:r>
                    </a:p>
                    <a:p>
                      <a:endParaRPr lang="en-US" u="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alpha val="51000"/>
                      </a:srgbClr>
                    </a:solidFill>
                  </a:tcPr>
                </a:tc>
                <a:tc>
                  <a:txBody>
                    <a:bodyPr/>
                    <a:lstStyle/>
                    <a:p>
                      <a:r>
                        <a:rPr lang="en-US" dirty="0" smtClean="0"/>
                        <a:t>Collaborative effort supported by HFIP</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C0C0">
                        <a:alpha val="51000"/>
                      </a:srgbClr>
                    </a:solidFill>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HY1G.track-err.png"/>
          <p:cNvPicPr>
            <a:picLocks noGrp="1" noChangeAspect="1"/>
          </p:cNvPicPr>
          <p:nvPr>
            <p:ph sz="half" idx="1"/>
          </p:nvPr>
        </p:nvPicPr>
        <p:blipFill>
          <a:blip r:embed="rId2" cstate="print"/>
          <a:stretch>
            <a:fillRect/>
          </a:stretch>
        </p:blipFill>
        <p:spPr>
          <a:xfrm>
            <a:off x="457200" y="838200"/>
            <a:ext cx="4038600" cy="3028950"/>
          </a:xfrm>
        </p:spPr>
      </p:pic>
      <p:pic>
        <p:nvPicPr>
          <p:cNvPr id="13" name="Content Placeholder 12" descr="HY1G.intensity-err.png"/>
          <p:cNvPicPr>
            <a:picLocks noGrp="1" noChangeAspect="1"/>
          </p:cNvPicPr>
          <p:nvPr>
            <p:ph sz="half" idx="2"/>
          </p:nvPr>
        </p:nvPicPr>
        <p:blipFill>
          <a:blip r:embed="rId3" cstate="print"/>
          <a:stretch>
            <a:fillRect/>
          </a:stretch>
        </p:blipFill>
        <p:spPr>
          <a:xfrm>
            <a:off x="4648200" y="838200"/>
            <a:ext cx="4038600" cy="3028950"/>
          </a:xfrm>
        </p:spPr>
      </p:pic>
      <p:pic>
        <p:nvPicPr>
          <p:cNvPr id="14" name="Content Placeholder 4" descr="HY1G.intensity-bias.png"/>
          <p:cNvPicPr>
            <a:picLocks noChangeAspect="1"/>
          </p:cNvPicPr>
          <p:nvPr/>
        </p:nvPicPr>
        <p:blipFill>
          <a:blip r:embed="rId4" cstate="print"/>
          <a:stretch>
            <a:fillRect/>
          </a:stretch>
        </p:blipFill>
        <p:spPr>
          <a:xfrm>
            <a:off x="4648200" y="3733800"/>
            <a:ext cx="4038600" cy="3028950"/>
          </a:xfrm>
          <a:prstGeom prst="rect">
            <a:avLst/>
          </a:prstGeom>
        </p:spPr>
      </p:pic>
      <p:sp>
        <p:nvSpPr>
          <p:cNvPr id="15" name="TextBox 14"/>
          <p:cNvSpPr txBox="1"/>
          <p:nvPr/>
        </p:nvSpPr>
        <p:spPr>
          <a:xfrm>
            <a:off x="609600" y="4180344"/>
            <a:ext cx="3962400" cy="2677656"/>
          </a:xfrm>
          <a:prstGeom prst="rect">
            <a:avLst/>
          </a:prstGeom>
          <a:noFill/>
        </p:spPr>
        <p:txBody>
          <a:bodyPr wrap="square" rtlCol="0">
            <a:spAutoFit/>
          </a:bodyPr>
          <a:lstStyle/>
          <a:p>
            <a:pPr>
              <a:buFont typeface="Arial" pitchFamily="34" charset="0"/>
              <a:buChar char="•"/>
            </a:pPr>
            <a:r>
              <a:rPr lang="en-US" dirty="0" smtClean="0"/>
              <a:t> </a:t>
            </a:r>
            <a:r>
              <a:rPr lang="en-US" sz="1200" dirty="0" smtClean="0"/>
              <a:t>FY12 (H212): initialized from GFS hybrid analysis and minimized the impact of GSI.</a:t>
            </a:r>
          </a:p>
          <a:p>
            <a:endParaRPr lang="en-US" sz="1200" dirty="0" smtClean="0"/>
          </a:p>
          <a:p>
            <a:pPr>
              <a:buFont typeface="Arial" pitchFamily="34" charset="0"/>
              <a:buChar char="•"/>
            </a:pPr>
            <a:r>
              <a:rPr lang="en-US" sz="1200" dirty="0" smtClean="0"/>
              <a:t> HY1G: HWRF GSI hybrid analysis on domain one using GDAS forecast as the first guess before HWRF vortex initialization. Ensemble perturbations obtained from ensemble forecast of global hybrid system. The weight given to ensemble B is 75%.</a:t>
            </a:r>
          </a:p>
          <a:p>
            <a:endParaRPr lang="en-US" sz="1200" dirty="0" smtClean="0"/>
          </a:p>
          <a:p>
            <a:pPr>
              <a:buFont typeface="Arial" pitchFamily="34" charset="0"/>
              <a:buChar char="•"/>
            </a:pPr>
            <a:r>
              <a:rPr lang="en-US" sz="1200" dirty="0"/>
              <a:t> </a:t>
            </a:r>
            <a:r>
              <a:rPr lang="en-US" sz="1200" dirty="0" smtClean="0"/>
              <a:t>Four major hurricanes: Maria (AL), Ophelia (AL), HILARY (EP) and JOVA (EP)</a:t>
            </a:r>
          </a:p>
          <a:p>
            <a:endParaRPr lang="en-US" sz="1200" dirty="0"/>
          </a:p>
          <a:p>
            <a:endParaRPr lang="en-US" dirty="0"/>
          </a:p>
        </p:txBody>
      </p:sp>
      <p:sp>
        <p:nvSpPr>
          <p:cNvPr id="6" name="TextBox 5"/>
          <p:cNvSpPr txBox="1"/>
          <p:nvPr/>
        </p:nvSpPr>
        <p:spPr>
          <a:xfrm>
            <a:off x="1524000" y="152400"/>
            <a:ext cx="5562600" cy="369332"/>
          </a:xfrm>
          <a:prstGeom prst="rect">
            <a:avLst/>
          </a:prstGeom>
          <a:noFill/>
        </p:spPr>
        <p:txBody>
          <a:bodyPr wrap="square" rtlCol="0">
            <a:spAutoFit/>
          </a:bodyPr>
          <a:lstStyle/>
          <a:p>
            <a:pPr algn="ctr"/>
            <a:r>
              <a:rPr lang="en-US" b="1" dirty="0" smtClean="0">
                <a:solidFill>
                  <a:srgbClr val="0000FF"/>
                </a:solidFill>
                <a:effectLst>
                  <a:outerShdw blurRad="38100" dist="38100" dir="2700000" algn="tl">
                    <a:srgbClr val="000000">
                      <a:alpha val="43137"/>
                    </a:srgbClr>
                  </a:outerShdw>
                </a:effectLst>
              </a:rPr>
              <a:t>Results from One-Way Hybrid Experiments</a:t>
            </a:r>
            <a:endParaRPr lang="en-US" b="1" dirty="0">
              <a:solidFill>
                <a:srgbClr val="0000FF"/>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47800" y="5602069"/>
            <a:ext cx="6553200" cy="646331"/>
          </a:xfrm>
          <a:prstGeom prst="rect">
            <a:avLst/>
          </a:prstGeom>
          <a:noFill/>
        </p:spPr>
        <p:txBody>
          <a:bodyPr wrap="square" rtlCol="0">
            <a:spAutoFit/>
          </a:bodyPr>
          <a:lstStyle/>
          <a:p>
            <a:r>
              <a:rPr lang="en-US" dirty="0" smtClean="0">
                <a:solidFill>
                  <a:srgbClr val="FF0000"/>
                </a:solidFill>
              </a:rPr>
              <a:t>HYBG (red) an earlier version of GSI hybrid analysis.</a:t>
            </a:r>
            <a:r>
              <a:rPr lang="en-US" dirty="0" smtClean="0"/>
              <a:t> </a:t>
            </a:r>
          </a:p>
          <a:p>
            <a:r>
              <a:rPr lang="en-US" dirty="0" smtClean="0">
                <a:solidFill>
                  <a:srgbClr val="33CC33"/>
                </a:solidFill>
              </a:rPr>
              <a:t>HYSW (green) same as HYBG, but with satellite winds assimilated</a:t>
            </a:r>
            <a:endParaRPr lang="en-US" dirty="0">
              <a:solidFill>
                <a:srgbClr val="33CC33"/>
              </a:solidFill>
            </a:endParaRPr>
          </a:p>
        </p:txBody>
      </p:sp>
      <p:pic>
        <p:nvPicPr>
          <p:cNvPr id="10" name="Content Placeholder 9" descr="fig_al122011_KATIA_tker.png"/>
          <p:cNvPicPr>
            <a:picLocks noGrp="1" noChangeAspect="1"/>
          </p:cNvPicPr>
          <p:nvPr>
            <p:ph sz="half" idx="1"/>
          </p:nvPr>
        </p:nvPicPr>
        <p:blipFill>
          <a:blip r:embed="rId2" cstate="print"/>
          <a:stretch>
            <a:fillRect/>
          </a:stretch>
        </p:blipFill>
        <p:spPr>
          <a:xfrm>
            <a:off x="457200" y="2179102"/>
            <a:ext cx="4038600" cy="2850098"/>
          </a:xfrm>
        </p:spPr>
      </p:pic>
      <p:pic>
        <p:nvPicPr>
          <p:cNvPr id="11" name="Content Placeholder 10" descr="fig_al122011_KATIA_wind.png"/>
          <p:cNvPicPr>
            <a:picLocks noGrp="1" noChangeAspect="1"/>
          </p:cNvPicPr>
          <p:nvPr>
            <p:ph sz="half" idx="2"/>
          </p:nvPr>
        </p:nvPicPr>
        <p:blipFill>
          <a:blip r:embed="rId3" cstate="print"/>
          <a:stretch>
            <a:fillRect/>
          </a:stretch>
        </p:blipFill>
        <p:spPr>
          <a:xfrm>
            <a:off x="4648200" y="2179102"/>
            <a:ext cx="4038600" cy="2850098"/>
          </a:xfrm>
        </p:spPr>
      </p:pic>
      <p:sp>
        <p:nvSpPr>
          <p:cNvPr id="12" name="TextBox 11"/>
          <p:cNvSpPr txBox="1"/>
          <p:nvPr/>
        </p:nvSpPr>
        <p:spPr>
          <a:xfrm>
            <a:off x="2514600" y="838200"/>
            <a:ext cx="4267200" cy="369332"/>
          </a:xfrm>
          <a:prstGeom prst="rect">
            <a:avLst/>
          </a:prstGeom>
          <a:noFill/>
        </p:spPr>
        <p:txBody>
          <a:bodyPr wrap="square" rtlCol="0">
            <a:spAutoFit/>
          </a:bodyPr>
          <a:lstStyle/>
          <a:p>
            <a:pPr algn="ctr"/>
            <a:r>
              <a:rPr lang="en-US" b="1" dirty="0" smtClean="0">
                <a:solidFill>
                  <a:srgbClr val="0000FF"/>
                </a:solidFill>
              </a:rPr>
              <a:t>Experiments assimilating satellite winds</a:t>
            </a:r>
            <a:endParaRPr lang="en-US" b="1" dirty="0">
              <a:solidFill>
                <a:srgbClr val="0000FF"/>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a:xfrm>
            <a:off x="493920" y="802164"/>
            <a:ext cx="8231040" cy="512693"/>
          </a:xfrm>
        </p:spPr>
        <p:txBody>
          <a:bodyPr lIns="82945" tIns="35198" rIns="82945" bIns="41473">
            <a:normAutofit fontScale="90000"/>
          </a:bodyPr>
          <a:lstStyle/>
          <a:p>
            <a:pPr algn="l">
              <a:tabLst>
                <a:tab pos="655210" algn="l"/>
                <a:tab pos="1311860" algn="l"/>
                <a:tab pos="1968510" algn="l"/>
                <a:tab pos="2625159" algn="l"/>
                <a:tab pos="3281809" algn="l"/>
                <a:tab pos="3938459" algn="l"/>
                <a:tab pos="4595108" algn="l"/>
                <a:tab pos="5251758" algn="l"/>
                <a:tab pos="5908408" algn="l"/>
                <a:tab pos="6565057" algn="l"/>
                <a:tab pos="7221707" algn="l"/>
                <a:tab pos="7878357" algn="l"/>
              </a:tabLst>
            </a:pPr>
            <a:r>
              <a:rPr lang="en-US" b="1" dirty="0" smtClean="0">
                <a:solidFill>
                  <a:srgbClr val="0000FF"/>
                </a:solidFill>
                <a:effectLst>
                  <a:outerShdw blurRad="38100" dist="38100" dir="2700000" algn="tl">
                    <a:srgbClr val="000000">
                      <a:alpha val="43137"/>
                    </a:srgbClr>
                  </a:outerShdw>
                </a:effectLst>
              </a:rPr>
              <a:t>Outline</a:t>
            </a:r>
          </a:p>
        </p:txBody>
      </p:sp>
      <p:sp>
        <p:nvSpPr>
          <p:cNvPr id="6147" name="Content Placeholder 5"/>
          <p:cNvSpPr>
            <a:spLocks noGrp="1"/>
          </p:cNvSpPr>
          <p:nvPr>
            <p:ph idx="1"/>
          </p:nvPr>
        </p:nvSpPr>
        <p:spPr>
          <a:xfrm>
            <a:off x="424800" y="1631692"/>
            <a:ext cx="8231040" cy="4486071"/>
          </a:xfrm>
        </p:spPr>
        <p:txBody>
          <a:bodyPr lIns="82945" tIns="41473" rIns="82945" bIns="41473">
            <a:normAutofit/>
          </a:bodyPr>
          <a:lstStyle/>
          <a:p>
            <a:pPr>
              <a:spcAft>
                <a:spcPts val="1089"/>
              </a:spcAft>
            </a:pPr>
            <a:r>
              <a:rPr lang="en-US" sz="2200" b="1" dirty="0" smtClean="0">
                <a:solidFill>
                  <a:srgbClr val="002060"/>
                </a:solidFill>
                <a:latin typeface="+mj-lt"/>
              </a:rPr>
              <a:t>Operational HWRF </a:t>
            </a:r>
            <a:r>
              <a:rPr lang="en-US" sz="2200" b="1" dirty="0">
                <a:solidFill>
                  <a:srgbClr val="002060"/>
                </a:solidFill>
                <a:latin typeface="+mj-lt"/>
              </a:rPr>
              <a:t>for </a:t>
            </a:r>
            <a:r>
              <a:rPr lang="en-US" sz="2200" b="1" dirty="0" smtClean="0">
                <a:solidFill>
                  <a:srgbClr val="002060"/>
                </a:solidFill>
                <a:latin typeface="+mj-lt"/>
              </a:rPr>
              <a:t>2012 </a:t>
            </a:r>
            <a:r>
              <a:rPr lang="en-US" sz="2200" b="1" dirty="0">
                <a:solidFill>
                  <a:srgbClr val="002060"/>
                </a:solidFill>
                <a:latin typeface="+mj-lt"/>
              </a:rPr>
              <a:t>season</a:t>
            </a:r>
          </a:p>
          <a:p>
            <a:pPr>
              <a:spcAft>
                <a:spcPts val="1089"/>
              </a:spcAft>
            </a:pPr>
            <a:r>
              <a:rPr lang="en-US" sz="2200" b="1" dirty="0">
                <a:solidFill>
                  <a:srgbClr val="002060"/>
                </a:solidFill>
                <a:latin typeface="+mj-lt"/>
              </a:rPr>
              <a:t>Unification of operational and research versions of HWRF in the community modeling framework (EMC/HRD/DTC) </a:t>
            </a:r>
          </a:p>
          <a:p>
            <a:pPr>
              <a:spcAft>
                <a:spcPts val="1089"/>
              </a:spcAft>
            </a:pPr>
            <a:r>
              <a:rPr lang="en-US" sz="2200" b="1" dirty="0">
                <a:solidFill>
                  <a:srgbClr val="002060"/>
                </a:solidFill>
                <a:latin typeface="+mj-lt"/>
              </a:rPr>
              <a:t>Development and evaluation of </a:t>
            </a:r>
            <a:r>
              <a:rPr lang="en-US" sz="2200" b="1" dirty="0" smtClean="0">
                <a:solidFill>
                  <a:srgbClr val="002060"/>
                </a:solidFill>
                <a:latin typeface="+mj-lt"/>
              </a:rPr>
              <a:t>Hybrid EnKF-3DVAR DA for Regional Modeling (EMC/HRD/ESRL/DTC)</a:t>
            </a:r>
            <a:endParaRPr lang="en-US" sz="2200" b="1" dirty="0">
              <a:solidFill>
                <a:srgbClr val="002060"/>
              </a:solidFill>
              <a:latin typeface="+mj-lt"/>
            </a:endParaRPr>
          </a:p>
          <a:p>
            <a:pPr>
              <a:spcAft>
                <a:spcPts val="1089"/>
              </a:spcAft>
            </a:pPr>
            <a:r>
              <a:rPr lang="en-US" sz="2200" b="1" dirty="0" smtClean="0">
                <a:solidFill>
                  <a:srgbClr val="002060"/>
                </a:solidFill>
                <a:latin typeface="+mj-lt"/>
              </a:rPr>
              <a:t>Ongoing HWRF DA efforts at EMC</a:t>
            </a:r>
            <a:endParaRPr lang="en-US" sz="2200" b="1" dirty="0">
              <a:solidFill>
                <a:srgbClr val="002060"/>
              </a:solidFill>
              <a:latin typeface="+mj-lt"/>
            </a:endParaRPr>
          </a:p>
          <a:p>
            <a:pPr>
              <a:spcAft>
                <a:spcPts val="1089"/>
              </a:spcAft>
            </a:pPr>
            <a:r>
              <a:rPr lang="en-US" sz="2200" b="1" dirty="0" smtClean="0">
                <a:solidFill>
                  <a:srgbClr val="002060"/>
                </a:solidFill>
                <a:latin typeface="+mj-lt"/>
              </a:rPr>
              <a:t>Future </a:t>
            </a:r>
            <a:r>
              <a:rPr lang="en-US" sz="2200" b="1" dirty="0">
                <a:solidFill>
                  <a:srgbClr val="002060"/>
                </a:solidFill>
                <a:latin typeface="+mj-lt"/>
              </a:rPr>
              <a:t>developments </a:t>
            </a:r>
            <a:r>
              <a:rPr lang="en-US" sz="2200" b="1" dirty="0" smtClean="0">
                <a:solidFill>
                  <a:srgbClr val="002060"/>
                </a:solidFill>
                <a:latin typeface="+mj-lt"/>
              </a:rPr>
              <a:t>2012 and </a:t>
            </a:r>
            <a:r>
              <a:rPr lang="en-US" sz="2200" b="1" dirty="0" smtClean="0">
                <a:solidFill>
                  <a:srgbClr val="002060"/>
                </a:solidFill>
              </a:rPr>
              <a:t>beyond </a:t>
            </a:r>
            <a:endParaRPr lang="en-US" sz="2200" b="1" dirty="0">
              <a:solidFill>
                <a:srgbClr val="002060"/>
              </a:solidFill>
              <a:latin typeface="+mj-lt"/>
            </a:endParaRPr>
          </a:p>
        </p:txBody>
      </p:sp>
      <p:sp>
        <p:nvSpPr>
          <p:cNvPr id="5" name="Slide Number Placeholder 4"/>
          <p:cNvSpPr>
            <a:spLocks noGrp="1"/>
          </p:cNvSpPr>
          <p:nvPr>
            <p:ph type="sldNum" sz="quarter" idx="12"/>
          </p:nvPr>
        </p:nvSpPr>
        <p:spPr/>
        <p:txBody>
          <a:bodyPr/>
          <a:lstStyle/>
          <a:p>
            <a:fld id="{8AA51038-482A-4A2F-8234-A72E8F7D54EC}" type="slidenum">
              <a:rPr lang="en-US" smtClean="0"/>
              <a:pPr/>
              <a:t>2</a:t>
            </a:fld>
            <a:endParaRPr lang="en-US"/>
          </a:p>
        </p:txBody>
      </p:sp>
    </p:spTree>
    <p:extLst>
      <p:ext uri="{BB962C8B-B14F-4D97-AF65-F5344CB8AC3E}">
        <p14:creationId xmlns="" xmlns:p14="http://schemas.microsoft.com/office/powerpoint/2010/main" val="2558456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01_200hgt.gif"/>
          <p:cNvPicPr>
            <a:picLocks noGrp="1" noChangeAspect="1"/>
          </p:cNvPicPr>
          <p:nvPr>
            <p:ph idx="1"/>
          </p:nvPr>
        </p:nvPicPr>
        <p:blipFill>
          <a:blip r:embed="rId2" cstate="print"/>
          <a:stretch>
            <a:fillRect/>
          </a:stretch>
        </p:blipFill>
        <p:spPr>
          <a:xfrm>
            <a:off x="1554691" y="762000"/>
            <a:ext cx="6034617" cy="4525963"/>
          </a:xfrm>
        </p:spPr>
      </p:pic>
      <p:sp>
        <p:nvSpPr>
          <p:cNvPr id="5" name="TextBox 4"/>
          <p:cNvSpPr txBox="1"/>
          <p:nvPr/>
        </p:nvSpPr>
        <p:spPr>
          <a:xfrm>
            <a:off x="2743200" y="5638800"/>
            <a:ext cx="3886200" cy="369332"/>
          </a:xfrm>
          <a:prstGeom prst="rect">
            <a:avLst/>
          </a:prstGeom>
          <a:noFill/>
        </p:spPr>
        <p:txBody>
          <a:bodyPr wrap="square" rtlCol="0">
            <a:spAutoFit/>
          </a:bodyPr>
          <a:lstStyle/>
          <a:p>
            <a:r>
              <a:rPr lang="en-US" dirty="0" smtClean="0"/>
              <a:t>A case with radiance data assimilated</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5" descr="rw_RINA_2011102600_o-ges_d02_850.gif"/>
          <p:cNvPicPr>
            <a:picLocks noChangeAspect="1"/>
          </p:cNvPicPr>
          <p:nvPr/>
        </p:nvPicPr>
        <p:blipFill>
          <a:blip r:embed="rId2" cstate="print"/>
          <a:srcRect l="15094" r="5660"/>
          <a:stretch>
            <a:fillRect/>
          </a:stretch>
        </p:blipFill>
        <p:spPr>
          <a:xfrm>
            <a:off x="304800" y="3448050"/>
            <a:ext cx="3200400" cy="3028950"/>
          </a:xfrm>
          <a:prstGeom prst="rect">
            <a:avLst/>
          </a:prstGeom>
        </p:spPr>
      </p:pic>
      <p:sp>
        <p:nvSpPr>
          <p:cNvPr id="9" name="TextBox 8"/>
          <p:cNvSpPr txBox="1"/>
          <p:nvPr/>
        </p:nvSpPr>
        <p:spPr>
          <a:xfrm>
            <a:off x="152400" y="1295400"/>
            <a:ext cx="1143000" cy="1015663"/>
          </a:xfrm>
          <a:prstGeom prst="rect">
            <a:avLst/>
          </a:prstGeom>
          <a:noFill/>
        </p:spPr>
        <p:txBody>
          <a:bodyPr wrap="square" rtlCol="0">
            <a:spAutoFit/>
          </a:bodyPr>
          <a:lstStyle/>
          <a:p>
            <a:r>
              <a:rPr lang="en-US" sz="1200" dirty="0" smtClean="0"/>
              <a:t>NTDR: w/o TDR data. This is the first guess for TDR assimilation</a:t>
            </a:r>
            <a:endParaRPr lang="en-US" sz="1200" dirty="0"/>
          </a:p>
        </p:txBody>
      </p:sp>
      <p:pic>
        <p:nvPicPr>
          <p:cNvPr id="14" name="Content Placeholder 13" descr="RINA18l_d03.2011102600_00h.wnd_10m.png"/>
          <p:cNvPicPr>
            <a:picLocks noGrp="1" noChangeAspect="1"/>
          </p:cNvPicPr>
          <p:nvPr>
            <p:ph sz="half" idx="2"/>
          </p:nvPr>
        </p:nvPicPr>
        <p:blipFill>
          <a:blip r:embed="rId3" cstate="print"/>
          <a:stretch>
            <a:fillRect/>
          </a:stretch>
        </p:blipFill>
        <p:spPr>
          <a:xfrm>
            <a:off x="4724400" y="304800"/>
            <a:ext cx="3373910" cy="3094279"/>
          </a:xfrm>
        </p:spPr>
      </p:pic>
      <p:pic>
        <p:nvPicPr>
          <p:cNvPr id="15" name="Content Placeholder 14" descr="RINA18l_d03.2011102600_00h.wnd_10m.png"/>
          <p:cNvPicPr>
            <a:picLocks noGrp="1" noChangeAspect="1"/>
          </p:cNvPicPr>
          <p:nvPr>
            <p:ph sz="half" idx="1"/>
          </p:nvPr>
        </p:nvPicPr>
        <p:blipFill>
          <a:blip r:embed="rId4" cstate="print"/>
          <a:stretch>
            <a:fillRect/>
          </a:stretch>
        </p:blipFill>
        <p:spPr>
          <a:xfrm>
            <a:off x="1219200" y="304800"/>
            <a:ext cx="3373910" cy="3094279"/>
          </a:xfrm>
        </p:spPr>
      </p:pic>
      <p:pic>
        <p:nvPicPr>
          <p:cNvPr id="16" name="Content Placeholder 4" descr="RINA18l_d03.2011102600_00h.wnd_10m.png"/>
          <p:cNvPicPr>
            <a:picLocks noChangeAspect="1"/>
          </p:cNvPicPr>
          <p:nvPr/>
        </p:nvPicPr>
        <p:blipFill>
          <a:blip r:embed="rId5" cstate="print"/>
          <a:stretch>
            <a:fillRect/>
          </a:stretch>
        </p:blipFill>
        <p:spPr>
          <a:xfrm>
            <a:off x="4267200" y="3581400"/>
            <a:ext cx="3373910" cy="3094279"/>
          </a:xfrm>
          <a:prstGeom prst="rect">
            <a:avLst/>
          </a:prstGeom>
        </p:spPr>
      </p:pic>
      <p:sp>
        <p:nvSpPr>
          <p:cNvPr id="17" name="TextBox 16"/>
          <p:cNvSpPr txBox="1"/>
          <p:nvPr/>
        </p:nvSpPr>
        <p:spPr>
          <a:xfrm>
            <a:off x="914400" y="6400800"/>
            <a:ext cx="1828800" cy="369332"/>
          </a:xfrm>
          <a:prstGeom prst="rect">
            <a:avLst/>
          </a:prstGeom>
          <a:noFill/>
        </p:spPr>
        <p:txBody>
          <a:bodyPr wrap="square" rtlCol="0">
            <a:spAutoFit/>
          </a:bodyPr>
          <a:lstStyle/>
          <a:p>
            <a:r>
              <a:rPr lang="en-US" dirty="0" err="1" smtClean="0"/>
              <a:t>obs</a:t>
            </a:r>
            <a:r>
              <a:rPr lang="en-US" dirty="0" smtClean="0"/>
              <a:t>-first guess</a:t>
            </a:r>
            <a:endParaRPr lang="en-US" dirty="0"/>
          </a:p>
        </p:txBody>
      </p:sp>
      <p:sp>
        <p:nvSpPr>
          <p:cNvPr id="18" name="TextBox 17"/>
          <p:cNvSpPr txBox="1"/>
          <p:nvPr/>
        </p:nvSpPr>
        <p:spPr>
          <a:xfrm>
            <a:off x="8153400" y="1447800"/>
            <a:ext cx="1219200" cy="954107"/>
          </a:xfrm>
          <a:prstGeom prst="rect">
            <a:avLst/>
          </a:prstGeom>
          <a:noFill/>
        </p:spPr>
        <p:txBody>
          <a:bodyPr wrap="square" rtlCol="0">
            <a:spAutoFit/>
          </a:bodyPr>
          <a:lstStyle/>
          <a:p>
            <a:r>
              <a:rPr lang="en-US" sz="1400" dirty="0" smtClean="0"/>
              <a:t>TDRP: with TDR data assimilated</a:t>
            </a:r>
          </a:p>
          <a:p>
            <a:endParaRPr lang="en-US" sz="1400" dirty="0"/>
          </a:p>
        </p:txBody>
      </p:sp>
      <p:sp>
        <p:nvSpPr>
          <p:cNvPr id="19" name="TextBox 18"/>
          <p:cNvSpPr txBox="1"/>
          <p:nvPr/>
        </p:nvSpPr>
        <p:spPr>
          <a:xfrm>
            <a:off x="7924800" y="4267200"/>
            <a:ext cx="990600" cy="1384995"/>
          </a:xfrm>
          <a:prstGeom prst="rect">
            <a:avLst/>
          </a:prstGeom>
          <a:noFill/>
        </p:spPr>
        <p:txBody>
          <a:bodyPr wrap="square" rtlCol="0">
            <a:spAutoFit/>
          </a:bodyPr>
          <a:lstStyle/>
          <a:p>
            <a:r>
              <a:rPr lang="en-US" sz="1200" dirty="0" smtClean="0"/>
              <a:t>DRC5: same as TDRP, but an extreme case with data (o-f &gt; 5 m/s) rejected</a:t>
            </a:r>
            <a:endParaRPr lang="en-US" sz="12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Focus areas for Data Assimilation in HWRF</a:t>
            </a:r>
            <a:endParaRPr lang="en-US" sz="3600" dirty="0"/>
          </a:p>
        </p:txBody>
      </p:sp>
      <p:sp>
        <p:nvSpPr>
          <p:cNvPr id="3" name="Content Placeholder 2"/>
          <p:cNvSpPr>
            <a:spLocks noGrp="1"/>
          </p:cNvSpPr>
          <p:nvPr>
            <p:ph sz="half" idx="1"/>
          </p:nvPr>
        </p:nvSpPr>
        <p:spPr/>
        <p:txBody>
          <a:bodyPr>
            <a:normAutofit fontScale="85000" lnSpcReduction="20000"/>
          </a:bodyPr>
          <a:lstStyle/>
          <a:p>
            <a:r>
              <a:rPr lang="en-US" dirty="0" smtClean="0"/>
              <a:t>Vortex DA</a:t>
            </a:r>
          </a:p>
          <a:p>
            <a:pPr lvl="1"/>
            <a:r>
              <a:rPr lang="en-US" dirty="0" smtClean="0"/>
              <a:t>Improved warm-core structure through assimilation of ATMS water vapor and temperature soundings</a:t>
            </a:r>
          </a:p>
          <a:p>
            <a:pPr lvl="1"/>
            <a:r>
              <a:rPr lang="en-US" dirty="0" smtClean="0"/>
              <a:t>Improved SST assimilation under storm conditions using AMSR2</a:t>
            </a:r>
          </a:p>
          <a:p>
            <a:pPr lvl="1"/>
            <a:r>
              <a:rPr lang="en-US" dirty="0" smtClean="0"/>
              <a:t>Direct application of ATMS/AMSR2 data in vortex initialization</a:t>
            </a:r>
          </a:p>
          <a:p>
            <a:pPr lvl="1"/>
            <a:r>
              <a:rPr lang="en-US" dirty="0" smtClean="0"/>
              <a:t>Hybrid </a:t>
            </a:r>
            <a:r>
              <a:rPr lang="en-US" dirty="0" err="1" smtClean="0"/>
              <a:t>EnKF</a:t>
            </a:r>
            <a:r>
              <a:rPr lang="en-US" dirty="0" smtClean="0"/>
              <a:t>/3DVAR DA for assimilation of aircraft observations and cloudy radiances </a:t>
            </a:r>
            <a:endParaRPr lang="en-US" dirty="0"/>
          </a:p>
        </p:txBody>
      </p:sp>
      <p:sp>
        <p:nvSpPr>
          <p:cNvPr id="4" name="Content Placeholder 3"/>
          <p:cNvSpPr>
            <a:spLocks noGrp="1"/>
          </p:cNvSpPr>
          <p:nvPr>
            <p:ph sz="half" idx="2"/>
          </p:nvPr>
        </p:nvSpPr>
        <p:spPr/>
        <p:txBody>
          <a:bodyPr>
            <a:normAutofit fontScale="85000" lnSpcReduction="20000"/>
          </a:bodyPr>
          <a:lstStyle/>
          <a:p>
            <a:r>
              <a:rPr lang="en-US" dirty="0" smtClean="0"/>
              <a:t>Environment DA</a:t>
            </a:r>
          </a:p>
          <a:p>
            <a:pPr lvl="1"/>
            <a:r>
              <a:rPr lang="en-US" dirty="0" smtClean="0"/>
              <a:t>Hybrid </a:t>
            </a:r>
            <a:r>
              <a:rPr lang="en-US" dirty="0" err="1" smtClean="0"/>
              <a:t>EnKF</a:t>
            </a:r>
            <a:r>
              <a:rPr lang="en-US" dirty="0" smtClean="0"/>
              <a:t>/3DVAR DA for assimilation of cloudy </a:t>
            </a:r>
            <a:r>
              <a:rPr lang="en-US" dirty="0" smtClean="0"/>
              <a:t>and clear-sky radiances</a:t>
            </a:r>
          </a:p>
          <a:p>
            <a:pPr lvl="1"/>
            <a:r>
              <a:rPr lang="en-US" dirty="0" smtClean="0"/>
              <a:t>Evaluate the impact of cycling the analysis for regional domain with higher vertical levels and higher model top</a:t>
            </a:r>
          </a:p>
          <a:p>
            <a:pPr lvl="1"/>
            <a:r>
              <a:rPr lang="en-US" dirty="0" smtClean="0"/>
              <a:t>Determine optimum strategies for regional DA</a:t>
            </a:r>
          </a:p>
          <a:p>
            <a:pPr lvl="1"/>
            <a:endParaRPr lang="en-US" dirty="0"/>
          </a:p>
        </p:txBody>
      </p:sp>
      <p:sp>
        <p:nvSpPr>
          <p:cNvPr id="5" name="Slide Number Placeholder 4"/>
          <p:cNvSpPr>
            <a:spLocks noGrp="1"/>
          </p:cNvSpPr>
          <p:nvPr>
            <p:ph type="sldNum" sz="quarter" idx="12"/>
          </p:nvPr>
        </p:nvSpPr>
        <p:spPr/>
        <p:txBody>
          <a:bodyPr/>
          <a:lstStyle/>
          <a:p>
            <a:fld id="{8AA51038-482A-4A2F-8234-A72E8F7D54EC}" type="slidenum">
              <a:rPr lang="en-US" smtClean="0"/>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0" y="3124200"/>
            <a:ext cx="1447800" cy="947738"/>
          </a:xfrm>
          <a:prstGeom prst="rect">
            <a:avLst/>
          </a:prstGeom>
          <a:noFill/>
          <a:ln w="9525">
            <a:noFill/>
            <a:miter lim="800000"/>
            <a:headEnd/>
            <a:tailEnd/>
          </a:ln>
        </p:spPr>
        <p:txBody>
          <a:bodyPr lIns="90000" tIns="46800" rIns="90000" bIns="46800">
            <a:spAutoFit/>
          </a:bodyPr>
          <a:lstStyle/>
          <a:p>
            <a:pPr>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400">
              <a:latin typeface="Times New Roman" pitchFamily="18" charset="0"/>
            </a:endParaRPr>
          </a:p>
          <a:p>
            <a:pPr>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2400">
              <a:latin typeface="Times New Roman" pitchFamily="18" charset="0"/>
            </a:endParaRPr>
          </a:p>
        </p:txBody>
      </p:sp>
      <p:sp>
        <p:nvSpPr>
          <p:cNvPr id="18435" name="Text Box 2"/>
          <p:cNvSpPr txBox="1">
            <a:spLocks noChangeArrowheads="1"/>
          </p:cNvSpPr>
          <p:nvPr/>
        </p:nvSpPr>
        <p:spPr bwMode="auto">
          <a:xfrm rot="10800000">
            <a:off x="0" y="4821238"/>
            <a:ext cx="1219200" cy="515937"/>
          </a:xfrm>
          <a:prstGeom prst="rect">
            <a:avLst/>
          </a:prstGeom>
          <a:noFill/>
          <a:ln w="9525">
            <a:noFill/>
            <a:miter lim="800000"/>
            <a:headEnd/>
            <a:tailEnd/>
          </a:ln>
        </p:spPr>
        <p:txBody>
          <a:bodyPr lIns="90000" tIns="46800" rIns="90000" bIns="46800">
            <a:spAutoFit/>
          </a:bodyPr>
          <a:lstStyle/>
          <a:p>
            <a:pPr>
              <a:spcBef>
                <a:spcPts val="150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0">
                <a:latin typeface="Times New Roman" pitchFamily="18" charset="0"/>
              </a:rPr>
              <a:t> </a:t>
            </a:r>
          </a:p>
        </p:txBody>
      </p:sp>
      <p:sp>
        <p:nvSpPr>
          <p:cNvPr id="18436" name="Text Box 6"/>
          <p:cNvSpPr txBox="1">
            <a:spLocks noChangeArrowheads="1"/>
          </p:cNvSpPr>
          <p:nvPr/>
        </p:nvSpPr>
        <p:spPr bwMode="auto">
          <a:xfrm>
            <a:off x="3124200" y="4953000"/>
            <a:ext cx="2133600" cy="476250"/>
          </a:xfrm>
          <a:prstGeom prst="rect">
            <a:avLst/>
          </a:prstGeom>
          <a:noFill/>
          <a:ln w="9525">
            <a:noFill/>
            <a:miter lim="800000"/>
            <a:headEnd/>
            <a:tailEnd/>
          </a:ln>
        </p:spPr>
        <p:txBody>
          <a:bodyPr lIns="90000" tIns="46800" rIns="90000" bIns="46800">
            <a:spAutoFit/>
          </a:bodyPr>
          <a:lstStyle/>
          <a:p>
            <a:pPr>
              <a:spcBef>
                <a:spcPts val="125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latin typeface="Times New Roman" pitchFamily="18" charset="0"/>
              </a:rPr>
              <a:t>  </a:t>
            </a:r>
          </a:p>
        </p:txBody>
      </p:sp>
      <p:sp>
        <p:nvSpPr>
          <p:cNvPr id="18437" name="Text Box 7"/>
          <p:cNvSpPr txBox="1">
            <a:spLocks noChangeArrowheads="1"/>
          </p:cNvSpPr>
          <p:nvPr/>
        </p:nvSpPr>
        <p:spPr bwMode="auto">
          <a:xfrm>
            <a:off x="3200400" y="5943600"/>
            <a:ext cx="2514600" cy="476250"/>
          </a:xfrm>
          <a:prstGeom prst="rect">
            <a:avLst/>
          </a:prstGeom>
          <a:noFill/>
          <a:ln w="9525">
            <a:noFill/>
            <a:miter lim="800000"/>
            <a:headEnd/>
            <a:tailEnd/>
          </a:ln>
        </p:spPr>
        <p:txBody>
          <a:bodyPr lIns="90000" tIns="46800" rIns="90000" bIns="46800">
            <a:spAutoFit/>
          </a:bodyPr>
          <a:lstStyle/>
          <a:p>
            <a:pPr>
              <a:spcBef>
                <a:spcPts val="1250"/>
              </a:spcBef>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a:latin typeface="Times New Roman" pitchFamily="18" charset="0"/>
              </a:rPr>
              <a:t> </a:t>
            </a:r>
          </a:p>
        </p:txBody>
      </p:sp>
      <p:grpSp>
        <p:nvGrpSpPr>
          <p:cNvPr id="2" name="Group 9"/>
          <p:cNvGrpSpPr>
            <a:grpSpLocks/>
          </p:cNvGrpSpPr>
          <p:nvPr/>
        </p:nvGrpSpPr>
        <p:grpSpPr bwMode="auto">
          <a:xfrm>
            <a:off x="685800" y="0"/>
            <a:ext cx="8002588" cy="495300"/>
            <a:chOff x="432" y="144"/>
            <a:chExt cx="4752" cy="312"/>
          </a:xfrm>
        </p:grpSpPr>
        <p:sp>
          <p:nvSpPr>
            <p:cNvPr id="18491" name="AutoShape 10"/>
            <p:cNvSpPr>
              <a:spLocks noChangeArrowheads="1"/>
            </p:cNvSpPr>
            <p:nvPr/>
          </p:nvSpPr>
          <p:spPr bwMode="auto">
            <a:xfrm>
              <a:off x="432" y="144"/>
              <a:ext cx="4752" cy="312"/>
            </a:xfrm>
            <a:prstGeom prst="roundRect">
              <a:avLst>
                <a:gd name="adj" fmla="val 319"/>
              </a:avLst>
            </a:prstGeom>
            <a:noFill/>
            <a:ln w="38227">
              <a:solidFill>
                <a:srgbClr val="FF0000"/>
              </a:solidFill>
              <a:round/>
              <a:headEnd/>
              <a:tailEnd/>
            </a:ln>
          </p:spPr>
          <p:txBody>
            <a:bodyPr wrap="none" anchor="ctr"/>
            <a:lstStyle/>
            <a:p>
              <a:pPr eaLnBrk="0" hangingPunct="0"/>
              <a:endParaRPr lang="en-US" sz="2400" b="0">
                <a:solidFill>
                  <a:schemeClr val="bg1"/>
                </a:solidFill>
                <a:latin typeface="Times New Roman" pitchFamily="18" charset="0"/>
              </a:endParaRPr>
            </a:p>
          </p:txBody>
        </p:sp>
        <p:sp>
          <p:nvSpPr>
            <p:cNvPr id="18492" name="Text Box 11"/>
            <p:cNvSpPr txBox="1">
              <a:spLocks noChangeArrowheads="1"/>
            </p:cNvSpPr>
            <p:nvPr/>
          </p:nvSpPr>
          <p:spPr bwMode="auto">
            <a:xfrm>
              <a:off x="432" y="144"/>
              <a:ext cx="4752" cy="295"/>
            </a:xfrm>
            <a:prstGeom prst="rect">
              <a:avLst/>
            </a:prstGeom>
            <a:noFill/>
            <a:ln w="9525">
              <a:noFill/>
              <a:miter lim="800000"/>
              <a:headEnd/>
              <a:tailEnd/>
            </a:ln>
          </p:spPr>
          <p:txBody>
            <a:bodyPr lIns="90000" tIns="46800" rIns="90000" bIns="46800">
              <a:spAutoFit/>
            </a:bodyPr>
            <a:lstStyle/>
            <a:p>
              <a:pPr algn="ctr">
                <a:lnSpc>
                  <a:spcPct val="101000"/>
                </a:lnSpc>
                <a:spcBef>
                  <a:spcPts val="1500"/>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400" b="1" dirty="0">
                  <a:effectLst>
                    <a:outerShdw blurRad="38100" dist="38100" dir="2700000" algn="tl">
                      <a:srgbClr val="000000">
                        <a:alpha val="43137"/>
                      </a:srgbClr>
                    </a:outerShdw>
                  </a:effectLst>
                </a:rPr>
                <a:t>Advancing the HWRF System </a:t>
              </a:r>
              <a:r>
                <a:rPr lang="en-GB" sz="2400" b="1" dirty="0" smtClean="0">
                  <a:effectLst>
                    <a:outerShdw blurRad="38100" dist="38100" dir="2700000" algn="tl">
                      <a:srgbClr val="000000">
                        <a:alpha val="43137"/>
                      </a:srgbClr>
                    </a:outerShdw>
                  </a:effectLst>
                </a:rPr>
                <a:t>FY2012 </a:t>
              </a:r>
              <a:r>
                <a:rPr lang="en-GB" sz="2400" b="1" dirty="0">
                  <a:effectLst>
                    <a:outerShdw blurRad="38100" dist="38100" dir="2700000" algn="tl">
                      <a:srgbClr val="000000">
                        <a:alpha val="43137"/>
                      </a:srgbClr>
                    </a:outerShdw>
                  </a:effectLst>
                </a:rPr>
                <a:t>&amp; Beyond</a:t>
              </a:r>
            </a:p>
          </p:txBody>
        </p:sp>
      </p:grpSp>
      <p:sp>
        <p:nvSpPr>
          <p:cNvPr id="18440" name="Text Box 18"/>
          <p:cNvSpPr txBox="1">
            <a:spLocks noChangeArrowheads="1"/>
          </p:cNvSpPr>
          <p:nvPr/>
        </p:nvSpPr>
        <p:spPr bwMode="auto">
          <a:xfrm>
            <a:off x="5638800" y="5105400"/>
            <a:ext cx="3200400" cy="433388"/>
          </a:xfrm>
          <a:prstGeom prst="rect">
            <a:avLst/>
          </a:prstGeom>
          <a:noFill/>
          <a:ln w="9525">
            <a:noFill/>
            <a:miter lim="800000"/>
            <a:headEnd/>
            <a:tailEnd/>
          </a:ln>
        </p:spPr>
        <p:txBody>
          <a:bodyPr lIns="90000" tIns="46800" rIns="90000" bIns="46800">
            <a:spAutoFit/>
          </a:bodyPr>
          <a:lstStyle/>
          <a:p>
            <a:pPr>
              <a:lnSpc>
                <a:spcPct val="101000"/>
              </a:lnSpc>
              <a:spcBef>
                <a:spcPts val="1125"/>
              </a:spcBef>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0"/>
              <a:t>. </a:t>
            </a:r>
          </a:p>
        </p:txBody>
      </p:sp>
      <p:graphicFrame>
        <p:nvGraphicFramePr>
          <p:cNvPr id="18514" name="Group 82"/>
          <p:cNvGraphicFramePr>
            <a:graphicFrameLocks noGrp="1"/>
          </p:cNvGraphicFramePr>
          <p:nvPr>
            <p:ph idx="1"/>
            <p:extLst>
              <p:ext uri="{D42A27DB-BD31-4B8C-83A1-F6EECF244321}">
                <p14:modId xmlns:p14="http://schemas.microsoft.com/office/powerpoint/2010/main" xmlns="" val="2135363250"/>
              </p:ext>
            </p:extLst>
          </p:nvPr>
        </p:nvGraphicFramePr>
        <p:xfrm>
          <a:off x="152400" y="533400"/>
          <a:ext cx="8699500" cy="5391786"/>
        </p:xfrm>
        <a:graphic>
          <a:graphicData uri="http://schemas.openxmlformats.org/drawingml/2006/table">
            <a:tbl>
              <a:tblPr/>
              <a:tblGrid>
                <a:gridCol w="1447800"/>
                <a:gridCol w="1524000"/>
                <a:gridCol w="116840"/>
                <a:gridCol w="1295400"/>
                <a:gridCol w="233680"/>
                <a:gridCol w="1259840"/>
                <a:gridCol w="1450340"/>
                <a:gridCol w="1371600"/>
              </a:tblGrid>
              <a:tr h="3810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2012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2013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2014*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2015*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2016*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r>
              <a:tr h="7540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Resolution/ </a:t>
                      </a:r>
                      <a:r>
                        <a:rPr kumimoji="0" lang="en-US" sz="1400" b="1" i="0" u="none" strike="noStrike" cap="none" normalizeH="0" baseline="0" dirty="0" smtClean="0">
                          <a:ln>
                            <a:noFill/>
                          </a:ln>
                          <a:solidFill>
                            <a:schemeClr val="tx1"/>
                          </a:solidFill>
                          <a:effectLst/>
                          <a:latin typeface="Arial" charset="0"/>
                        </a:rPr>
                        <a:t>Infrastructure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charset="0"/>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Triple nested HWRF (27/9/3 km)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75000"/>
                      </a:schemeClr>
                    </a:solidFill>
                  </a:tcPr>
                </a:tc>
                <a:tc hMerge="1">
                  <a:txBody>
                    <a:bodyPr/>
                    <a:lstStyle/>
                    <a:p>
                      <a:endParaRPr lang="en-US"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Increased vertical resolution, higher model top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community R2O efforts (HFIP)</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tc hMerge="1">
                  <a:txBody>
                    <a:bodyPr/>
                    <a:lstStyle/>
                    <a:p>
                      <a:endParaRPr lang="en-US"/>
                    </a:p>
                  </a:txBody>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Upgrades to WRF infrastructure, Multiple moving domains, NEMS/ESMF/NMM-B, Other oceanic basins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tc hMerge="1">
                  <a:txBody>
                    <a:bodyPr/>
                    <a:lstStyle/>
                    <a:p>
                      <a:endParaRPr lang="en-US"/>
                    </a:p>
                  </a:txBody>
                  <a:tcPr/>
                </a:tc>
              </a:tr>
              <a:tr h="7556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Physics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PBL, Shallow Convection &amp; Microphysics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75000"/>
                      </a:schemeClr>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gridSpan="5">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Microphysics, Radiation, Surface Physics, Coupling to Waves and Land Surface, Physics for high-resolution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540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DA/ Vortex Initialization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350" b="1" i="0" u="none" strike="noStrike" cap="none" normalizeH="0" baseline="0" dirty="0" smtClean="0">
                          <a:ln>
                            <a:noFill/>
                          </a:ln>
                          <a:solidFill>
                            <a:schemeClr val="tx1"/>
                          </a:solidFill>
                          <a:effectLst/>
                          <a:latin typeface="Arial" charset="0"/>
                        </a:rPr>
                        <a:t>Storm size correction, dynamic mass-wind consistency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75000"/>
                      </a:schemeClr>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2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Inner core DA (Doppler Radar, satellite)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grid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Hybrid-</a:t>
                      </a:r>
                      <a:r>
                        <a:rPr kumimoji="0" lang="en-US" sz="1600" b="1" i="0" u="none" strike="noStrike" cap="none" normalizeH="0" baseline="0" dirty="0" err="1" smtClean="0">
                          <a:ln>
                            <a:noFill/>
                          </a:ln>
                          <a:solidFill>
                            <a:schemeClr val="tx1"/>
                          </a:solidFill>
                          <a:effectLst/>
                          <a:latin typeface="Arial" charset="0"/>
                        </a:rPr>
                        <a:t>EnKF</a:t>
                      </a:r>
                      <a:r>
                        <a:rPr kumimoji="0" lang="en-US" sz="1600" b="1" i="0" u="none" strike="noStrike" cap="none" normalizeH="0" baseline="0" dirty="0" smtClean="0">
                          <a:ln>
                            <a:noFill/>
                          </a:ln>
                          <a:solidFill>
                            <a:schemeClr val="tx1"/>
                          </a:solidFill>
                          <a:effectLst/>
                          <a:latin typeface="Arial" charset="0"/>
                        </a:rPr>
                        <a:t> DA, advanced vortex relocation procedure, improved GSI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r>
              <a:tr h="6207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kern="1200" cap="none" normalizeH="0" baseline="0" dirty="0" smtClean="0">
                          <a:ln>
                            <a:noFill/>
                          </a:ln>
                          <a:solidFill>
                            <a:schemeClr val="tx1"/>
                          </a:solidFill>
                          <a:effectLst/>
                          <a:latin typeface="Arial" charset="0"/>
                          <a:ea typeface="+mn-ea"/>
                          <a:cs typeface="+mn-cs"/>
                        </a:rPr>
                        <a:t>Ocean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kern="1200" cap="none" normalizeH="0" baseline="0" dirty="0" smtClean="0">
                          <a:ln>
                            <a:noFill/>
                          </a:ln>
                          <a:solidFill>
                            <a:schemeClr val="tx1"/>
                          </a:solidFill>
                          <a:effectLst/>
                          <a:latin typeface="Arial" charset="0"/>
                          <a:ea typeface="+mn-ea"/>
                          <a:cs typeface="+mn-cs"/>
                        </a:rPr>
                        <a:t>HYCOM Coupling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6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CC00"/>
                    </a:solidFill>
                  </a:tcPr>
                </a:tc>
                <a:tc gridSpan="5">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Improved ocean data assimilation, physics and resolution, unified coupled system for ATL &amp; EPAC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223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Waves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gridSpan="3">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One-way Wave Coupling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gridSpan="4">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Two-way wave coupling, multi-grid surf zone physics, effects of sea spray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582613">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Diagnostics and Product Development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gridSpan="6">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HWRF Ensembles, Coupling to Hydrological/ Surge/ Inundation models, diagnostics, product development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B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8485" name="Text Box 55"/>
          <p:cNvSpPr txBox="1">
            <a:spLocks noChangeArrowheads="1"/>
          </p:cNvSpPr>
          <p:nvPr/>
        </p:nvSpPr>
        <p:spPr bwMode="auto">
          <a:xfrm>
            <a:off x="152400" y="6248400"/>
            <a:ext cx="1981200" cy="366712"/>
          </a:xfrm>
          <a:prstGeom prst="rect">
            <a:avLst/>
          </a:prstGeom>
          <a:solidFill>
            <a:schemeClr val="accent1"/>
          </a:solidFill>
          <a:ln w="9525">
            <a:noFill/>
            <a:miter lim="800000"/>
            <a:headEnd/>
            <a:tailEnd/>
          </a:ln>
        </p:spPr>
        <p:txBody>
          <a:bodyPr>
            <a:spAutoFit/>
          </a:bodyPr>
          <a:lstStyle/>
          <a:p>
            <a:pPr>
              <a:spcBef>
                <a:spcPct val="50000"/>
              </a:spcBef>
            </a:pPr>
            <a:r>
              <a:rPr lang="en-US" b="0" dirty="0"/>
              <a:t>Ongoing Work</a:t>
            </a:r>
          </a:p>
        </p:txBody>
      </p:sp>
      <p:sp>
        <p:nvSpPr>
          <p:cNvPr id="18486" name="Text Box 56"/>
          <p:cNvSpPr txBox="1">
            <a:spLocks noChangeArrowheads="1"/>
          </p:cNvSpPr>
          <p:nvPr/>
        </p:nvSpPr>
        <p:spPr bwMode="auto">
          <a:xfrm>
            <a:off x="2133600" y="6248400"/>
            <a:ext cx="1981200" cy="366712"/>
          </a:xfrm>
          <a:prstGeom prst="rect">
            <a:avLst/>
          </a:prstGeom>
          <a:solidFill>
            <a:schemeClr val="accent2">
              <a:lumMod val="75000"/>
            </a:schemeClr>
          </a:solidFill>
          <a:ln w="9525">
            <a:noFill/>
            <a:miter lim="800000"/>
            <a:headEnd/>
            <a:tailEnd/>
          </a:ln>
        </p:spPr>
        <p:txBody>
          <a:bodyPr>
            <a:spAutoFit/>
          </a:bodyPr>
          <a:lstStyle/>
          <a:p>
            <a:pPr>
              <a:spcBef>
                <a:spcPct val="50000"/>
              </a:spcBef>
            </a:pPr>
            <a:r>
              <a:rPr lang="en-US" b="0" dirty="0" smtClean="0"/>
              <a:t>2012 </a:t>
            </a:r>
            <a:r>
              <a:rPr lang="en-US" b="0" dirty="0"/>
              <a:t>upgrades</a:t>
            </a:r>
          </a:p>
        </p:txBody>
      </p:sp>
      <p:sp>
        <p:nvSpPr>
          <p:cNvPr id="18487" name="Text Box 57"/>
          <p:cNvSpPr txBox="1">
            <a:spLocks noChangeArrowheads="1"/>
          </p:cNvSpPr>
          <p:nvPr/>
        </p:nvSpPr>
        <p:spPr bwMode="auto">
          <a:xfrm>
            <a:off x="4114800" y="6248400"/>
            <a:ext cx="2590800" cy="366712"/>
          </a:xfrm>
          <a:prstGeom prst="rect">
            <a:avLst/>
          </a:prstGeom>
          <a:solidFill>
            <a:srgbClr val="00B050"/>
          </a:solidFill>
          <a:ln w="9525">
            <a:noFill/>
            <a:miter lim="800000"/>
            <a:headEnd/>
            <a:tailEnd/>
          </a:ln>
        </p:spPr>
        <p:txBody>
          <a:bodyPr>
            <a:spAutoFit/>
          </a:bodyPr>
          <a:lstStyle/>
          <a:p>
            <a:pPr>
              <a:spcBef>
                <a:spcPct val="50000"/>
              </a:spcBef>
            </a:pPr>
            <a:r>
              <a:rPr lang="en-US" b="0" dirty="0"/>
              <a:t>Planned developments</a:t>
            </a:r>
          </a:p>
        </p:txBody>
      </p:sp>
      <p:sp>
        <p:nvSpPr>
          <p:cNvPr id="15" name="Text Box 57"/>
          <p:cNvSpPr txBox="1">
            <a:spLocks noChangeArrowheads="1"/>
          </p:cNvSpPr>
          <p:nvPr/>
        </p:nvSpPr>
        <p:spPr bwMode="auto">
          <a:xfrm>
            <a:off x="6701244" y="6248400"/>
            <a:ext cx="2137956" cy="369332"/>
          </a:xfrm>
          <a:prstGeom prst="rect">
            <a:avLst/>
          </a:prstGeom>
          <a:solidFill>
            <a:srgbClr val="FFC000"/>
          </a:solidFill>
          <a:ln w="9525">
            <a:noFill/>
            <a:miter lim="800000"/>
            <a:headEnd/>
            <a:tailEnd/>
          </a:ln>
        </p:spPr>
        <p:txBody>
          <a:bodyPr wrap="square">
            <a:spAutoFit/>
          </a:bodyPr>
          <a:lstStyle/>
          <a:p>
            <a:pPr>
              <a:spcBef>
                <a:spcPct val="50000"/>
              </a:spcBef>
            </a:pPr>
            <a:r>
              <a:rPr lang="en-US" dirty="0" smtClean="0"/>
              <a:t>*Computer upgrade</a:t>
            </a:r>
            <a:endParaRPr lang="en-US" dirty="0"/>
          </a:p>
        </p:txBody>
      </p:sp>
    </p:spTree>
    <p:extLst>
      <p:ext uri="{BB962C8B-B14F-4D97-AF65-F5344CB8AC3E}">
        <p14:creationId xmlns:p14="http://schemas.microsoft.com/office/powerpoint/2010/main" xmlns="" val="3630566339"/>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Title 3"/>
          <p:cNvSpPr>
            <a:spLocks noGrp="1"/>
          </p:cNvSpPr>
          <p:nvPr>
            <p:ph type="ctrTitle" idx="4294967295"/>
          </p:nvPr>
        </p:nvSpPr>
        <p:spPr>
          <a:xfrm>
            <a:off x="1371600" y="1905000"/>
            <a:ext cx="7772400" cy="1470025"/>
          </a:xfrm>
        </p:spPr>
        <p:txBody>
          <a:bodyPr lIns="82945" tIns="41473" rIns="82945" bIns="41473"/>
          <a:lstStyle/>
          <a:p>
            <a:r>
              <a:rPr lang="en-US" b="1" dirty="0" smtClean="0">
                <a:solidFill>
                  <a:srgbClr val="006600"/>
                </a:solidFill>
                <a:effectLst>
                  <a:outerShdw blurRad="38100" dist="38100" dir="2700000" algn="tl">
                    <a:srgbClr val="000000">
                      <a:alpha val="43137"/>
                    </a:srgbClr>
                  </a:outerShdw>
                </a:effectLst>
              </a:rPr>
              <a:t>Thanks for your attention</a:t>
            </a:r>
          </a:p>
        </p:txBody>
      </p:sp>
      <p:sp>
        <p:nvSpPr>
          <p:cNvPr id="169986" name="Subtitle 4"/>
          <p:cNvSpPr>
            <a:spLocks noGrp="1"/>
          </p:cNvSpPr>
          <p:nvPr>
            <p:ph type="subTitle" idx="4294967295"/>
          </p:nvPr>
        </p:nvSpPr>
        <p:spPr>
          <a:xfrm>
            <a:off x="2743200" y="3276600"/>
            <a:ext cx="6400800" cy="1752600"/>
          </a:xfrm>
        </p:spPr>
        <p:txBody>
          <a:bodyPr lIns="82945" tIns="41473" rIns="82945" bIns="41473"/>
          <a:lstStyle/>
          <a:p>
            <a:pPr marL="0" indent="0" algn="ctr">
              <a:buNone/>
            </a:pPr>
            <a:endParaRPr lang="en-US" b="1" dirty="0" smtClean="0">
              <a:solidFill>
                <a:srgbClr val="0000FF"/>
              </a:solidFill>
            </a:endParaRPr>
          </a:p>
          <a:p>
            <a:pPr marL="0" indent="0" algn="ctr">
              <a:buNone/>
            </a:pPr>
            <a:r>
              <a:rPr lang="en-US" b="1" dirty="0" smtClean="0">
                <a:solidFill>
                  <a:srgbClr val="0000FF"/>
                </a:solidFill>
              </a:rPr>
              <a:t>Questions?</a:t>
            </a:r>
          </a:p>
          <a:p>
            <a:pPr marL="0" indent="0" algn="ctr">
              <a:buNone/>
            </a:pPr>
            <a:endParaRPr lang="en-US" b="1" dirty="0" smtClean="0">
              <a:solidFill>
                <a:srgbClr val="0000FF"/>
              </a:solidFill>
            </a:endParaRPr>
          </a:p>
        </p:txBody>
      </p:sp>
      <p:sp>
        <p:nvSpPr>
          <p:cNvPr id="169987" name="Rectangle 4"/>
          <p:cNvSpPr>
            <a:spLocks noChangeArrowheads="1"/>
          </p:cNvSpPr>
          <p:nvPr/>
        </p:nvSpPr>
        <p:spPr bwMode="auto">
          <a:xfrm>
            <a:off x="1849952" y="381002"/>
            <a:ext cx="6126722" cy="1938982"/>
          </a:xfrm>
          <a:prstGeom prst="rect">
            <a:avLst/>
          </a:prstGeom>
          <a:noFill/>
          <a:ln w="9525">
            <a:noFill/>
            <a:miter lim="800000"/>
            <a:headEnd/>
            <a:tailEnd/>
          </a:ln>
        </p:spPr>
        <p:txBody>
          <a:bodyPr wrap="none" lIns="91430" tIns="45715" rIns="91430" bIns="45715">
            <a:spAutoFit/>
          </a:bodyPr>
          <a:lstStyle/>
          <a:p>
            <a:pPr algn="ctr"/>
            <a:r>
              <a:rPr lang="en-US" sz="2800" b="1" dirty="0">
                <a:solidFill>
                  <a:srgbClr val="000099"/>
                </a:solidFill>
              </a:rPr>
              <a:t>Real-time and pre-implementation T&amp;E </a:t>
            </a:r>
          </a:p>
          <a:p>
            <a:pPr algn="ctr"/>
            <a:r>
              <a:rPr lang="en-US" sz="2800" b="1" dirty="0">
                <a:solidFill>
                  <a:srgbClr val="000099"/>
                </a:solidFill>
              </a:rPr>
              <a:t>HWRF products:  </a:t>
            </a:r>
          </a:p>
          <a:p>
            <a:pPr algn="ctr"/>
            <a:endParaRPr lang="en-US" sz="2800" b="1" dirty="0">
              <a:solidFill>
                <a:srgbClr val="000099"/>
              </a:solidFill>
            </a:endParaRPr>
          </a:p>
          <a:p>
            <a:pPr algn="ctr"/>
            <a:r>
              <a:rPr lang="en-US" b="1" dirty="0">
                <a:solidFill>
                  <a:schemeClr val="tx2">
                    <a:lumMod val="50000"/>
                  </a:schemeClr>
                </a:solidFill>
              </a:rPr>
              <a:t>http://www.emc.ncep.noaa.gov/gc_wmb/vxt/index.html</a:t>
            </a:r>
          </a:p>
          <a:p>
            <a:pPr algn="ctr"/>
            <a:endParaRPr lang="en-US" b="1" dirty="0"/>
          </a:p>
        </p:txBody>
      </p:sp>
      <p:pic>
        <p:nvPicPr>
          <p:cNvPr id="169988" name="Picture 9"/>
          <p:cNvPicPr>
            <a:picLocks noChangeAspect="1" noChangeArrowheads="1"/>
          </p:cNvPicPr>
          <p:nvPr/>
        </p:nvPicPr>
        <p:blipFill>
          <a:blip r:embed="rId3" cstate="print"/>
          <a:srcRect/>
          <a:stretch>
            <a:fillRect/>
          </a:stretch>
        </p:blipFill>
        <p:spPr bwMode="auto">
          <a:xfrm>
            <a:off x="5372100" y="5661026"/>
            <a:ext cx="3771900" cy="1196975"/>
          </a:xfrm>
          <a:prstGeom prst="rect">
            <a:avLst/>
          </a:prstGeom>
          <a:noFill/>
          <a:ln w="9525" algn="ctr">
            <a:noFill/>
            <a:miter lim="800000"/>
            <a:headEnd/>
            <a:tailEnd/>
          </a:ln>
        </p:spPr>
      </p:pic>
      <p:sp>
        <p:nvSpPr>
          <p:cNvPr id="169989" name="Text Box 6"/>
          <p:cNvSpPr txBox="1">
            <a:spLocks noChangeArrowheads="1"/>
          </p:cNvSpPr>
          <p:nvPr/>
        </p:nvSpPr>
        <p:spPr bwMode="auto">
          <a:xfrm>
            <a:off x="0" y="4114800"/>
            <a:ext cx="5486400" cy="1892816"/>
          </a:xfrm>
          <a:prstGeom prst="rect">
            <a:avLst/>
          </a:prstGeom>
          <a:noFill/>
          <a:ln w="9525">
            <a:noFill/>
            <a:miter lim="800000"/>
            <a:headEnd/>
            <a:tailEnd/>
          </a:ln>
        </p:spPr>
        <p:txBody>
          <a:bodyPr wrap="square" lIns="91430" tIns="45715" rIns="91430" bIns="45715">
            <a:spAutoFit/>
          </a:bodyPr>
          <a:lstStyle/>
          <a:p>
            <a:pPr>
              <a:spcBef>
                <a:spcPct val="50000"/>
              </a:spcBef>
            </a:pPr>
            <a:r>
              <a:rPr lang="en-US" b="1" dirty="0">
                <a:solidFill>
                  <a:srgbClr val="000099"/>
                </a:solidFill>
              </a:rPr>
              <a:t>Acknowledgements</a:t>
            </a:r>
            <a:r>
              <a:rPr lang="en-US" dirty="0">
                <a:solidFill>
                  <a:srgbClr val="000099"/>
                </a:solidFill>
              </a:rPr>
              <a:t>:</a:t>
            </a:r>
          </a:p>
          <a:p>
            <a:pPr>
              <a:spcBef>
                <a:spcPct val="50000"/>
              </a:spcBef>
            </a:pPr>
            <a:r>
              <a:rPr lang="en-US" b="1" i="1" dirty="0"/>
              <a:t>HWRF team at EMC</a:t>
            </a:r>
          </a:p>
          <a:p>
            <a:pPr>
              <a:spcBef>
                <a:spcPct val="50000"/>
              </a:spcBef>
            </a:pPr>
            <a:r>
              <a:rPr lang="en-US" b="1" i="1" dirty="0"/>
              <a:t>EMC and HFIP Management</a:t>
            </a:r>
          </a:p>
          <a:p>
            <a:pPr>
              <a:spcBef>
                <a:spcPct val="50000"/>
              </a:spcBef>
            </a:pPr>
            <a:r>
              <a:rPr lang="en-US" b="1" i="1" dirty="0" smtClean="0"/>
              <a:t>Collaborations </a:t>
            </a:r>
            <a:r>
              <a:rPr lang="en-US" b="1" i="1" dirty="0"/>
              <a:t>with NHC, DTC, HRD, GFDL, URI, CIRA and other HFIP </a:t>
            </a:r>
            <a:r>
              <a:rPr lang="en-US" b="1" i="1" dirty="0" smtClean="0"/>
              <a:t>partners</a:t>
            </a:r>
          </a:p>
        </p:txBody>
      </p:sp>
      <p:sp>
        <p:nvSpPr>
          <p:cNvPr id="3" name="Slide Number Placeholder 2"/>
          <p:cNvSpPr>
            <a:spLocks noGrp="1"/>
          </p:cNvSpPr>
          <p:nvPr>
            <p:ph type="sldNum" sz="quarter" idx="12"/>
          </p:nvPr>
        </p:nvSpPr>
        <p:spPr/>
        <p:txBody>
          <a:bodyPr/>
          <a:lstStyle/>
          <a:p>
            <a:fld id="{8AA51038-482A-4A2F-8234-A72E8F7D54EC}" type="slidenum">
              <a:rPr lang="en-US" smtClean="0"/>
              <a:pPr/>
              <a:t>24</a:t>
            </a:fld>
            <a:endParaRPr lang="en-US" dirty="0"/>
          </a:p>
        </p:txBody>
      </p:sp>
    </p:spTree>
    <p:extLst>
      <p:ext uri="{BB962C8B-B14F-4D97-AF65-F5344CB8AC3E}">
        <p14:creationId xmlns:p14="http://schemas.microsoft.com/office/powerpoint/2010/main" xmlns="" val="41891018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6D5869D9-2FDF-4C2C-AF4D-0E87F8CB466A}" type="slidenum">
              <a:rPr lang="en-US"/>
              <a:pPr>
                <a:defRPr/>
              </a:pPr>
              <a:t>3</a:t>
            </a:fld>
            <a:endParaRPr lang="en-US"/>
          </a:p>
        </p:txBody>
      </p:sp>
      <p:sp>
        <p:nvSpPr>
          <p:cNvPr id="17410" name="Rectangle 2"/>
          <p:cNvSpPr>
            <a:spLocks noChangeArrowheads="1"/>
          </p:cNvSpPr>
          <p:nvPr/>
        </p:nvSpPr>
        <p:spPr bwMode="auto">
          <a:xfrm>
            <a:off x="455613" y="0"/>
            <a:ext cx="8231187" cy="762000"/>
          </a:xfrm>
          <a:prstGeom prst="rect">
            <a:avLst/>
          </a:prstGeom>
          <a:noFill/>
          <a:ln w="9525">
            <a:noFill/>
            <a:round/>
            <a:headEnd/>
            <a:tailEnd/>
          </a:ln>
        </p:spPr>
        <p:txBody>
          <a:bodyPr lIns="90000" tIns="46800" rIns="90000" bIns="46800" anchor="ctr"/>
          <a:lstStyle/>
          <a:p>
            <a:pPr algn="ct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dirty="0" smtClean="0">
                <a:solidFill>
                  <a:srgbClr val="0000FF"/>
                </a:solidFill>
                <a:effectLst>
                  <a:outerShdw blurRad="38100" dist="38100" dir="2700000" algn="tl">
                    <a:srgbClr val="000000">
                      <a:alpha val="43137"/>
                    </a:srgbClr>
                  </a:outerShdw>
                </a:effectLst>
                <a:latin typeface="Calibri" pitchFamily="34" charset="0"/>
              </a:rPr>
              <a:t>FY12 </a:t>
            </a:r>
            <a:r>
              <a:rPr lang="en-GB" sz="2800" b="1" dirty="0">
                <a:solidFill>
                  <a:srgbClr val="0000FF"/>
                </a:solidFill>
                <a:effectLst>
                  <a:outerShdw blurRad="38100" dist="38100" dir="2700000" algn="tl">
                    <a:srgbClr val="000000">
                      <a:alpha val="43137"/>
                    </a:srgbClr>
                  </a:outerShdw>
                </a:effectLst>
                <a:latin typeface="Calibri" pitchFamily="34" charset="0"/>
              </a:rPr>
              <a:t>HWRF </a:t>
            </a:r>
            <a:r>
              <a:rPr lang="en-GB" sz="2800" b="1" dirty="0" smtClean="0">
                <a:solidFill>
                  <a:srgbClr val="0000FF"/>
                </a:solidFill>
                <a:effectLst>
                  <a:outerShdw blurRad="38100" dist="38100" dir="2700000" algn="tl">
                    <a:srgbClr val="000000">
                      <a:alpha val="43137"/>
                    </a:srgbClr>
                  </a:outerShdw>
                </a:effectLst>
                <a:latin typeface="Calibri" pitchFamily="34" charset="0"/>
              </a:rPr>
              <a:t>Implementation at NCEP</a:t>
            </a:r>
            <a:endParaRPr lang="en-GB" sz="2800" b="1" dirty="0">
              <a:solidFill>
                <a:srgbClr val="0000FF"/>
              </a:solidFill>
              <a:effectLst>
                <a:outerShdw blurRad="38100" dist="38100" dir="2700000" algn="tl">
                  <a:srgbClr val="000000">
                    <a:alpha val="43137"/>
                  </a:srgbClr>
                </a:outerShdw>
              </a:effectLst>
              <a:latin typeface="Calibri" pitchFamily="34" charset="0"/>
            </a:endParaRPr>
          </a:p>
        </p:txBody>
      </p:sp>
      <p:sp>
        <p:nvSpPr>
          <p:cNvPr id="17411" name="Text Box 3"/>
          <p:cNvSpPr txBox="1">
            <a:spLocks noChangeArrowheads="1"/>
          </p:cNvSpPr>
          <p:nvPr/>
        </p:nvSpPr>
        <p:spPr bwMode="auto">
          <a:xfrm>
            <a:off x="238125" y="609600"/>
            <a:ext cx="8905875" cy="6155531"/>
          </a:xfrm>
          <a:prstGeom prst="rect">
            <a:avLst/>
          </a:prstGeom>
          <a:noFill/>
          <a:ln w="9525" algn="ctr">
            <a:noFill/>
            <a:miter lim="800000"/>
            <a:headEnd/>
            <a:tailEnd/>
          </a:ln>
        </p:spPr>
        <p:txBody>
          <a:bodyPr>
            <a:spAutoFit/>
          </a:bodyPr>
          <a:lstStyle/>
          <a:p>
            <a:pPr marL="285750" indent="-285750">
              <a:buClr>
                <a:srgbClr val="FF0000"/>
              </a:buClr>
              <a:buSzPct val="120000"/>
              <a:buFont typeface="Wingdings" pitchFamily="2" charset="2"/>
              <a:buChar char="§"/>
            </a:pPr>
            <a:r>
              <a:rPr lang="en-US" sz="2400" b="1" i="1" dirty="0" smtClean="0">
                <a:solidFill>
                  <a:srgbClr val="006600"/>
                </a:solidFill>
                <a:effectLst>
                  <a:outerShdw blurRad="38100" dist="38100" dir="2700000" algn="tl">
                    <a:srgbClr val="000000">
                      <a:alpha val="43137"/>
                    </a:srgbClr>
                  </a:outerShdw>
                </a:effectLst>
              </a:rPr>
              <a:t>A major accomplishment was the development of a third nest, at 3 km resolution, to cover the inner core and most of surrounding circulation of the storm.  This would make the HWRF model the highest resolution hurricane model ever implemented for operations in the National Weather Service…. Richard Pasch, NHC</a:t>
            </a:r>
            <a:endParaRPr lang="en-US" b="1" i="1" dirty="0" smtClean="0">
              <a:solidFill>
                <a:srgbClr val="006600"/>
              </a:solidFill>
              <a:effectLst>
                <a:outerShdw blurRad="38100" dist="38100" dir="2700000" algn="tl">
                  <a:srgbClr val="000000">
                    <a:alpha val="43137"/>
                  </a:srgbClr>
                </a:outerShdw>
              </a:effectLst>
            </a:endParaRPr>
          </a:p>
          <a:p>
            <a:pPr marL="285750" indent="-285750">
              <a:buClr>
                <a:srgbClr val="FF0000"/>
              </a:buClr>
              <a:buSzPct val="120000"/>
              <a:buFont typeface="Wingdings" pitchFamily="2" charset="2"/>
              <a:buChar char="§"/>
            </a:pPr>
            <a:endParaRPr lang="en-GB" sz="800" b="1" dirty="0" smtClean="0">
              <a:solidFill>
                <a:srgbClr val="FF0000"/>
              </a:solidFill>
              <a:latin typeface="Calibri" pitchFamily="34" charset="0"/>
            </a:endParaRPr>
          </a:p>
          <a:p>
            <a:pPr marL="285750" indent="-285750">
              <a:buClr>
                <a:srgbClr val="FF0000"/>
              </a:buClr>
              <a:buSzPct val="120000"/>
              <a:buFont typeface="Arial" pitchFamily="34" charset="0"/>
              <a:buChar char="•"/>
            </a:pPr>
            <a:r>
              <a:rPr lang="en-GB" b="1" dirty="0" smtClean="0">
                <a:solidFill>
                  <a:srgbClr val="002060"/>
                </a:solidFill>
                <a:latin typeface="Calibri" pitchFamily="34" charset="0"/>
              </a:rPr>
              <a:t>This presentation outlines the unprecedented efforts by the EMC HWRF team in collaboration with and support from several partners to accomplish this goal.</a:t>
            </a:r>
          </a:p>
          <a:p>
            <a:pPr marL="285750" indent="-285750">
              <a:buClr>
                <a:srgbClr val="FF0000"/>
              </a:buClr>
              <a:buSzPct val="120000"/>
              <a:buFont typeface="Arial" pitchFamily="34" charset="0"/>
              <a:buChar char="•"/>
            </a:pPr>
            <a:endParaRPr lang="en-GB" sz="900" b="1" dirty="0" smtClean="0">
              <a:solidFill>
                <a:srgbClr val="002060"/>
              </a:solidFill>
              <a:latin typeface="Calibri" pitchFamily="34" charset="0"/>
            </a:endParaRPr>
          </a:p>
          <a:p>
            <a:pPr marL="285750" indent="-285750">
              <a:buClr>
                <a:srgbClr val="FF0000"/>
              </a:buClr>
              <a:buSzPct val="120000"/>
              <a:buFont typeface="Arial" pitchFamily="34" charset="0"/>
              <a:buChar char="•"/>
            </a:pPr>
            <a:r>
              <a:rPr lang="en-GB" b="1" dirty="0" smtClean="0">
                <a:solidFill>
                  <a:srgbClr val="002060"/>
                </a:solidFill>
                <a:latin typeface="Calibri" pitchFamily="34" charset="0"/>
              </a:rPr>
              <a:t>Major priorities for this implementation:</a:t>
            </a:r>
          </a:p>
          <a:p>
            <a:pPr marL="742950" lvl="1" indent="-285750">
              <a:buClr>
                <a:srgbClr val="FF0000"/>
              </a:buClr>
              <a:buSzPct val="120000"/>
              <a:buFont typeface="Arial" pitchFamily="34" charset="0"/>
              <a:buChar char="•"/>
            </a:pPr>
            <a:r>
              <a:rPr lang="en-GB" b="1" dirty="0" smtClean="0">
                <a:solidFill>
                  <a:srgbClr val="002060"/>
                </a:solidFill>
                <a:latin typeface="Calibri" pitchFamily="34" charset="0"/>
              </a:rPr>
              <a:t>Upgrades to WRF </a:t>
            </a:r>
            <a:r>
              <a:rPr lang="en-GB" b="1" dirty="0">
                <a:solidFill>
                  <a:srgbClr val="002060"/>
                </a:solidFill>
                <a:latin typeface="Calibri" pitchFamily="34" charset="0"/>
              </a:rPr>
              <a:t>NMM core and </a:t>
            </a:r>
            <a:r>
              <a:rPr lang="en-GB" b="1" dirty="0" smtClean="0">
                <a:solidFill>
                  <a:srgbClr val="002060"/>
                </a:solidFill>
                <a:latin typeface="Calibri" pitchFamily="34" charset="0"/>
              </a:rPr>
              <a:t>infrastructure (WPS, UPP and GSI)</a:t>
            </a:r>
            <a:endParaRPr lang="en-GB" b="1" dirty="0">
              <a:solidFill>
                <a:srgbClr val="002060"/>
              </a:solidFill>
              <a:latin typeface="Calibri" pitchFamily="34" charset="0"/>
            </a:endParaRPr>
          </a:p>
          <a:p>
            <a:pPr marL="742950" lvl="1" indent="-285750">
              <a:buClr>
                <a:srgbClr val="FF0000"/>
              </a:buClr>
              <a:buSzPct val="120000"/>
              <a:buFont typeface="Arial" pitchFamily="34" charset="0"/>
              <a:buChar char="•"/>
            </a:pPr>
            <a:r>
              <a:rPr lang="en-US" b="1" dirty="0" smtClean="0">
                <a:latin typeface="Calibri" pitchFamily="34" charset="0"/>
              </a:rPr>
              <a:t>Focus </a:t>
            </a:r>
            <a:r>
              <a:rPr lang="en-US" b="1" dirty="0">
                <a:latin typeface="Calibri" pitchFamily="34" charset="0"/>
              </a:rPr>
              <a:t>areas for </a:t>
            </a:r>
            <a:r>
              <a:rPr lang="en-US" b="1" dirty="0" smtClean="0">
                <a:latin typeface="Calibri" pitchFamily="34" charset="0"/>
              </a:rPr>
              <a:t>FY12 </a:t>
            </a:r>
            <a:r>
              <a:rPr lang="en-US" b="1" dirty="0">
                <a:latin typeface="Calibri" pitchFamily="34" charset="0"/>
              </a:rPr>
              <a:t>Implementation:</a:t>
            </a:r>
          </a:p>
          <a:p>
            <a:pPr lvl="2">
              <a:buClr>
                <a:srgbClr val="FF0000"/>
              </a:buClr>
              <a:buSzPct val="120000"/>
            </a:pPr>
            <a:r>
              <a:rPr lang="en-US" b="1" dirty="0">
                <a:latin typeface="Calibri" pitchFamily="34" charset="0"/>
              </a:rPr>
              <a:t>a) </a:t>
            </a:r>
            <a:r>
              <a:rPr lang="en-US" b="1" dirty="0" smtClean="0">
                <a:solidFill>
                  <a:srgbClr val="FF0000"/>
                </a:solidFill>
                <a:latin typeface="Calibri" pitchFamily="34" charset="0"/>
              </a:rPr>
              <a:t>Increase model resolution to 3 km near the hurricane core</a:t>
            </a:r>
            <a:endParaRPr lang="en-US" b="1" dirty="0">
              <a:solidFill>
                <a:srgbClr val="FF0000"/>
              </a:solidFill>
              <a:latin typeface="Calibri" pitchFamily="34" charset="0"/>
            </a:endParaRPr>
          </a:p>
          <a:p>
            <a:pPr marL="1657350" lvl="3" indent="-285750">
              <a:buClr>
                <a:srgbClr val="FF0000"/>
              </a:buClr>
              <a:buSzPct val="120000"/>
              <a:buFont typeface="Arial" pitchFamily="34" charset="0"/>
              <a:buChar char="•"/>
            </a:pPr>
            <a:r>
              <a:rPr lang="en-US" sz="1600" b="1" dirty="0" smtClean="0">
                <a:latin typeface="Calibri" pitchFamily="34" charset="0"/>
              </a:rPr>
              <a:t>Introduction of storm following third nest in 27/9/3 framework</a:t>
            </a:r>
          </a:p>
          <a:p>
            <a:pPr marL="1657350" lvl="3" indent="-285750">
              <a:buClr>
                <a:srgbClr val="FF0000"/>
              </a:buClr>
              <a:buSzPct val="120000"/>
              <a:buFont typeface="Arial" pitchFamily="34" charset="0"/>
              <a:buChar char="•"/>
            </a:pPr>
            <a:r>
              <a:rPr lang="en-US" sz="1600" b="1" dirty="0" smtClean="0">
                <a:latin typeface="Calibri" pitchFamily="34" charset="0"/>
              </a:rPr>
              <a:t>Operational challenges to fit into available resources</a:t>
            </a:r>
          </a:p>
          <a:p>
            <a:pPr marL="1657350" lvl="3" indent="-285750">
              <a:buClr>
                <a:srgbClr val="FF0000"/>
              </a:buClr>
              <a:buSzPct val="120000"/>
              <a:buFont typeface="Arial" pitchFamily="34" charset="0"/>
              <a:buChar char="•"/>
            </a:pPr>
            <a:r>
              <a:rPr lang="en-US" sz="1600" b="1" dirty="0" smtClean="0">
                <a:latin typeface="Calibri" pitchFamily="34" charset="0"/>
              </a:rPr>
              <a:t>Re-design Vortex Initialization applicable for 3km</a:t>
            </a:r>
          </a:p>
          <a:p>
            <a:pPr lvl="2">
              <a:buClr>
                <a:srgbClr val="FF0000"/>
              </a:buClr>
              <a:buSzPct val="120000"/>
            </a:pPr>
            <a:r>
              <a:rPr lang="en-US" b="1" dirty="0" smtClean="0">
                <a:latin typeface="Calibri" pitchFamily="34" charset="0"/>
              </a:rPr>
              <a:t>b) </a:t>
            </a:r>
            <a:r>
              <a:rPr lang="en-US" b="1" dirty="0" smtClean="0">
                <a:solidFill>
                  <a:srgbClr val="FF0000"/>
                </a:solidFill>
                <a:latin typeface="Calibri" pitchFamily="34" charset="0"/>
              </a:rPr>
              <a:t>Improve track, intensity and structure forecast skills and w-p relationship</a:t>
            </a:r>
          </a:p>
          <a:p>
            <a:pPr marL="1657350" lvl="3" indent="-285750">
              <a:buClr>
                <a:srgbClr val="FF0000"/>
              </a:buClr>
              <a:buSzPct val="120000"/>
              <a:buFont typeface="Arial" pitchFamily="34" charset="0"/>
              <a:buChar char="•"/>
            </a:pPr>
            <a:r>
              <a:rPr lang="en-US" sz="1600" b="1" dirty="0" smtClean="0">
                <a:latin typeface="Calibri" pitchFamily="34" charset="0"/>
              </a:rPr>
              <a:t>Explicit convection in 3km domain, New </a:t>
            </a:r>
            <a:r>
              <a:rPr lang="en-US" sz="1600" b="1" dirty="0">
                <a:latin typeface="Calibri" pitchFamily="34" charset="0"/>
              </a:rPr>
              <a:t>GFS </a:t>
            </a:r>
            <a:r>
              <a:rPr lang="en-US" sz="1600" b="1" dirty="0" smtClean="0">
                <a:latin typeface="Calibri" pitchFamily="34" charset="0"/>
              </a:rPr>
              <a:t>Shallow Convection</a:t>
            </a:r>
            <a:endParaRPr lang="en-US" sz="1600" b="1" dirty="0">
              <a:latin typeface="Calibri" pitchFamily="34" charset="0"/>
            </a:endParaRPr>
          </a:p>
          <a:p>
            <a:pPr marL="1657350" lvl="3" indent="-285750">
              <a:buClr>
                <a:srgbClr val="FF0000"/>
              </a:buClr>
              <a:buSzPct val="120000"/>
              <a:buFont typeface="Arial" pitchFamily="34" charset="0"/>
              <a:buChar char="•"/>
            </a:pPr>
            <a:r>
              <a:rPr lang="en-US" sz="1600" b="1" dirty="0" smtClean="0">
                <a:latin typeface="Calibri" pitchFamily="34" charset="0"/>
              </a:rPr>
              <a:t>Modified surface physics, PBL, microphysics and convection</a:t>
            </a:r>
          </a:p>
          <a:p>
            <a:pPr marL="1657350" lvl="3" indent="-285750">
              <a:buClr>
                <a:srgbClr val="FF0000"/>
              </a:buClr>
              <a:buSzPct val="120000"/>
              <a:buFont typeface="Arial" pitchFamily="34" charset="0"/>
              <a:buChar char="•"/>
            </a:pPr>
            <a:r>
              <a:rPr lang="en-US" sz="1600" b="1" dirty="0" smtClean="0">
                <a:latin typeface="Calibri" pitchFamily="34" charset="0"/>
              </a:rPr>
              <a:t>1-D POM coupling for the Eastern Pacific basin</a:t>
            </a:r>
          </a:p>
          <a:p>
            <a:pPr marL="1657350" lvl="3" indent="-285750">
              <a:buClr>
                <a:srgbClr val="FF0000"/>
              </a:buClr>
              <a:buSzPct val="120000"/>
              <a:buFont typeface="Arial" pitchFamily="34" charset="0"/>
              <a:buChar char="•"/>
            </a:pPr>
            <a:r>
              <a:rPr lang="en-US" sz="1600" b="1" dirty="0" smtClean="0">
                <a:latin typeface="Calibri" pitchFamily="34" charset="0"/>
              </a:rPr>
              <a:t>Upgrade HWRF-GSI to V3.5 and </a:t>
            </a:r>
            <a:r>
              <a:rPr lang="en-US" sz="1600" b="1" i="1" u="sng" dirty="0" smtClean="0">
                <a:latin typeface="Calibri" pitchFamily="34" charset="0"/>
              </a:rPr>
              <a:t>reduce the impact of assimilation of observations in hurricane environment</a:t>
            </a:r>
            <a:endParaRPr lang="en-US" sz="1600" b="1" u="sng" dirty="0">
              <a:latin typeface="Calibri" pitchFamily="34" charset="0"/>
            </a:endParaRPr>
          </a:p>
        </p:txBody>
      </p:sp>
    </p:spTree>
    <p:extLst>
      <p:ext uri="{BB962C8B-B14F-4D97-AF65-F5344CB8AC3E}">
        <p14:creationId xmlns:p14="http://schemas.microsoft.com/office/powerpoint/2010/main" xmlns="" val="27207696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381000" y="10886"/>
            <a:ext cx="8686800" cy="533400"/>
          </a:xfrm>
        </p:spPr>
        <p:txBody>
          <a:bodyPr lIns="82945" tIns="41473" rIns="82945" bIns="41473">
            <a:normAutofit/>
          </a:bodyPr>
          <a:lstStyle/>
          <a:p>
            <a:r>
              <a:rPr lang="en-US" sz="2800" b="1" dirty="0" smtClean="0">
                <a:solidFill>
                  <a:srgbClr val="0000FF"/>
                </a:solidFill>
                <a:effectLst>
                  <a:outerShdw blurRad="38100" dist="38100" dir="2700000" algn="tl">
                    <a:srgbClr val="000000">
                      <a:alpha val="43137"/>
                    </a:srgbClr>
                  </a:outerShdw>
                </a:effectLst>
              </a:rPr>
              <a:t>Highlights of the 2012 HWRF upgrades</a:t>
            </a:r>
            <a:endParaRPr lang="en-US" sz="2800" b="1" dirty="0">
              <a:solidFill>
                <a:srgbClr val="0000FF"/>
              </a:solidFill>
              <a:effectLst>
                <a:outerShdw blurRad="38100" dist="38100" dir="2700000" algn="tl">
                  <a:srgbClr val="000000">
                    <a:alpha val="43137"/>
                  </a:srgbClr>
                </a:outerShdw>
              </a:effectLst>
            </a:endParaRPr>
          </a:p>
        </p:txBody>
      </p:sp>
      <p:sp>
        <p:nvSpPr>
          <p:cNvPr id="17" name="Rectangle 2"/>
          <p:cNvSpPr txBox="1">
            <a:spLocks noChangeArrowheads="1"/>
          </p:cNvSpPr>
          <p:nvPr/>
        </p:nvSpPr>
        <p:spPr>
          <a:xfrm>
            <a:off x="157028" y="650099"/>
            <a:ext cx="4872172" cy="5903101"/>
          </a:xfrm>
          <a:prstGeom prst="rect">
            <a:avLst/>
          </a:prstGeom>
        </p:spPr>
        <p:txBody>
          <a:bodyPr lIns="82945" tIns="19199" rIns="82945" bIns="41473"/>
          <a:lstStyle/>
          <a:p>
            <a:pPr marL="342900" indent="-342900">
              <a:buFont typeface="Arial" pitchFamily="34" charset="0"/>
              <a:buChar char="•"/>
            </a:pPr>
            <a:r>
              <a:rPr lang="en-US" b="1" i="1" dirty="0" smtClean="0">
                <a:solidFill>
                  <a:schemeClr val="tx2">
                    <a:lumMod val="75000"/>
                  </a:schemeClr>
                </a:solidFill>
              </a:rPr>
              <a:t>For the first time, a</a:t>
            </a:r>
            <a:r>
              <a:rPr lang="en-US" i="1" dirty="0" smtClean="0">
                <a:solidFill>
                  <a:schemeClr val="tx2">
                    <a:lumMod val="75000"/>
                  </a:schemeClr>
                </a:solidFill>
              </a:rPr>
              <a:t> </a:t>
            </a:r>
            <a:r>
              <a:rPr lang="en-US" b="1" i="1" dirty="0" smtClean="0">
                <a:solidFill>
                  <a:srgbClr val="FF0000"/>
                </a:solidFill>
              </a:rPr>
              <a:t>high-resolution hurricane model operating at cloud-permitting 3km resolution</a:t>
            </a:r>
            <a:r>
              <a:rPr lang="en-US" i="1" dirty="0" smtClean="0"/>
              <a:t> </a:t>
            </a:r>
            <a:r>
              <a:rPr lang="en-US" b="1" i="1" dirty="0" smtClean="0">
                <a:solidFill>
                  <a:schemeClr val="tx2">
                    <a:lumMod val="75000"/>
                  </a:schemeClr>
                </a:solidFill>
              </a:rPr>
              <a:t>is being implemented into NCEP operational system</a:t>
            </a:r>
          </a:p>
          <a:p>
            <a:pPr marL="342900" indent="-342900">
              <a:buFont typeface="Arial" pitchFamily="34" charset="0"/>
              <a:buChar char="•"/>
            </a:pPr>
            <a:r>
              <a:rPr lang="en-US" sz="2000" b="1" dirty="0" smtClean="0">
                <a:solidFill>
                  <a:schemeClr val="tx2">
                    <a:lumMod val="75000"/>
                  </a:schemeClr>
                </a:solidFill>
              </a:rPr>
              <a:t>This upgrade is a result of </a:t>
            </a:r>
            <a:r>
              <a:rPr lang="en-US" sz="2000" b="1" dirty="0" smtClean="0">
                <a:solidFill>
                  <a:srgbClr val="FF0000"/>
                </a:solidFill>
              </a:rPr>
              <a:t>multi-agency efforts supported by HFIP</a:t>
            </a:r>
            <a:endParaRPr lang="en-US" sz="2000" b="1" dirty="0" smtClean="0">
              <a:solidFill>
                <a:schemeClr val="tx2">
                  <a:lumMod val="75000"/>
                </a:schemeClr>
              </a:solidFill>
            </a:endParaRPr>
          </a:p>
          <a:p>
            <a:pPr marL="858838" lvl="2" indent="-401638">
              <a:buFont typeface="Arial" pitchFamily="34" charset="0"/>
              <a:buChar char="•"/>
            </a:pPr>
            <a:r>
              <a:rPr lang="en-US" b="1" i="1" dirty="0" smtClean="0">
                <a:solidFill>
                  <a:srgbClr val="FF0000"/>
                </a:solidFill>
              </a:rPr>
              <a:t>EMC</a:t>
            </a:r>
            <a:r>
              <a:rPr lang="en-US" i="1" dirty="0" smtClean="0"/>
              <a:t>: Computational efficiency, nest motion algorithm, physics improvements, 3km initialization and pre-implementation T&amp;E</a:t>
            </a:r>
          </a:p>
          <a:p>
            <a:pPr marL="858838" lvl="2" indent="-401638">
              <a:buFont typeface="Arial" pitchFamily="34" charset="0"/>
              <a:buChar char="•"/>
            </a:pPr>
            <a:r>
              <a:rPr lang="en-US" b="1" i="1" dirty="0" smtClean="0">
                <a:solidFill>
                  <a:srgbClr val="FF0000"/>
                </a:solidFill>
              </a:rPr>
              <a:t>HRD/AOML</a:t>
            </a:r>
            <a:r>
              <a:rPr lang="en-US" i="1" dirty="0" smtClean="0"/>
              <a:t>: nest motion algorithm, multiple moving nests, PBL upgrades, interpolation for initialization, Stream 1.5 </a:t>
            </a:r>
          </a:p>
          <a:p>
            <a:pPr marL="858838" lvl="2" indent="-401638">
              <a:buFont typeface="Arial" pitchFamily="34" charset="0"/>
              <a:buChar char="•"/>
            </a:pPr>
            <a:r>
              <a:rPr lang="en-US" b="1" i="1" dirty="0" smtClean="0">
                <a:solidFill>
                  <a:srgbClr val="FF0000"/>
                </a:solidFill>
              </a:rPr>
              <a:t>DTC/NCAR</a:t>
            </a:r>
            <a:r>
              <a:rPr lang="en-US" i="1" dirty="0" smtClean="0"/>
              <a:t>: code management and repository, MPI profiling</a:t>
            </a:r>
          </a:p>
          <a:p>
            <a:pPr marL="858838" lvl="2" indent="-401638">
              <a:buFont typeface="Arial" pitchFamily="34" charset="0"/>
              <a:buChar char="•"/>
            </a:pPr>
            <a:r>
              <a:rPr lang="en-US" b="1" i="1" dirty="0" smtClean="0">
                <a:solidFill>
                  <a:srgbClr val="FF0000"/>
                </a:solidFill>
              </a:rPr>
              <a:t>ESRL</a:t>
            </a:r>
            <a:r>
              <a:rPr lang="en-US" i="1" dirty="0" smtClean="0"/>
              <a:t>: Physics sensitivity tests and idealized capability</a:t>
            </a:r>
          </a:p>
          <a:p>
            <a:pPr marL="858838" lvl="2" indent="-401638">
              <a:buFont typeface="Arial" pitchFamily="34" charset="0"/>
              <a:buChar char="•"/>
            </a:pPr>
            <a:r>
              <a:rPr lang="en-US" b="1" i="1" dirty="0" smtClean="0">
                <a:solidFill>
                  <a:srgbClr val="FF0000"/>
                </a:solidFill>
              </a:rPr>
              <a:t>URI</a:t>
            </a:r>
            <a:r>
              <a:rPr lang="en-US" i="1" dirty="0" smtClean="0"/>
              <a:t>: 1D ocean coupling in East Pac basin</a:t>
            </a:r>
          </a:p>
          <a:p>
            <a:pPr marL="858838" lvl="2" indent="-401638">
              <a:buFont typeface="Arial" pitchFamily="34" charset="0"/>
              <a:buChar char="•"/>
            </a:pPr>
            <a:r>
              <a:rPr lang="en-US" b="1" i="1" dirty="0" smtClean="0">
                <a:solidFill>
                  <a:srgbClr val="FF0000"/>
                </a:solidFill>
              </a:rPr>
              <a:t>GFDL</a:t>
            </a:r>
            <a:r>
              <a:rPr lang="en-US" i="1" dirty="0" smtClean="0"/>
              <a:t>: Knowledge sharing, joint T&amp;E</a:t>
            </a:r>
          </a:p>
          <a:p>
            <a:pPr marL="858838" lvl="2" indent="-401638">
              <a:buFont typeface="Arial" pitchFamily="34" charset="0"/>
              <a:buChar char="•"/>
            </a:pPr>
            <a:r>
              <a:rPr lang="en-US" b="1" i="1" dirty="0" smtClean="0">
                <a:solidFill>
                  <a:srgbClr val="FF0000"/>
                </a:solidFill>
              </a:rPr>
              <a:t>NHC</a:t>
            </a:r>
            <a:r>
              <a:rPr lang="en-US" i="1" dirty="0" smtClean="0"/>
              <a:t>: Diagnostics and evaluation of the HWRF pre-implementation tests</a:t>
            </a:r>
          </a:p>
        </p:txBody>
      </p:sp>
      <p:sp>
        <p:nvSpPr>
          <p:cNvPr id="3" name="Slide Number Placeholder 2"/>
          <p:cNvSpPr>
            <a:spLocks noGrp="1"/>
          </p:cNvSpPr>
          <p:nvPr>
            <p:ph type="sldNum" sz="quarter" idx="12"/>
          </p:nvPr>
        </p:nvSpPr>
        <p:spPr/>
        <p:txBody>
          <a:bodyPr/>
          <a:lstStyle/>
          <a:p>
            <a:fld id="{8AA51038-482A-4A2F-8234-A72E8F7D54EC}" type="slidenum">
              <a:rPr lang="en-US" smtClean="0"/>
              <a:pPr/>
              <a:t>4</a:t>
            </a:fld>
            <a:endParaRPr lang="en-US" dirty="0"/>
          </a:p>
        </p:txBody>
      </p:sp>
      <p:sp>
        <p:nvSpPr>
          <p:cNvPr id="5" name="Rectangle 4"/>
          <p:cNvSpPr/>
          <p:nvPr/>
        </p:nvSpPr>
        <p:spPr>
          <a:xfrm>
            <a:off x="5257800" y="2590800"/>
            <a:ext cx="3657600" cy="954107"/>
          </a:xfrm>
          <a:prstGeom prst="rect">
            <a:avLst/>
          </a:prstGeom>
        </p:spPr>
        <p:txBody>
          <a:bodyPr wrap="square">
            <a:spAutoFit/>
          </a:bodyPr>
          <a:lstStyle/>
          <a:p>
            <a:pPr marL="365760" indent="-365760"/>
            <a:r>
              <a:rPr lang="en-US" sz="2000" b="1" dirty="0" smtClean="0">
                <a:solidFill>
                  <a:schemeClr val="tx2">
                    <a:lumMod val="75000"/>
                  </a:schemeClr>
                </a:solidFill>
              </a:rPr>
              <a:t>Three telescoping domains:</a:t>
            </a:r>
          </a:p>
          <a:p>
            <a:pPr marL="326172" indent="-293764" defTabSz="414726">
              <a:buSzPct val="45000"/>
              <a:buFont typeface="Wingdings" pitchFamily="2" charset="2"/>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b="1" dirty="0" smtClean="0">
                <a:solidFill>
                  <a:schemeClr val="tx2">
                    <a:lumMod val="75000"/>
                  </a:schemeClr>
                </a:solidFill>
              </a:rPr>
              <a:t>27km: 75x75</a:t>
            </a:r>
            <a:r>
              <a:rPr lang="en-US" b="1" baseline="30000" dirty="0" smtClean="0">
                <a:solidFill>
                  <a:schemeClr val="tx2">
                    <a:lumMod val="75000"/>
                  </a:schemeClr>
                </a:solidFill>
              </a:rPr>
              <a:t>o</a:t>
            </a:r>
            <a:r>
              <a:rPr lang="en-US" b="1" dirty="0" smtClean="0">
                <a:solidFill>
                  <a:schemeClr val="tx2">
                    <a:lumMod val="75000"/>
                  </a:schemeClr>
                </a:solidFill>
              </a:rPr>
              <a:t>;  9km ~11x10</a:t>
            </a:r>
            <a:r>
              <a:rPr lang="en-US" b="1" baseline="30000" dirty="0" smtClean="0">
                <a:solidFill>
                  <a:schemeClr val="tx2">
                    <a:lumMod val="75000"/>
                  </a:schemeClr>
                </a:solidFill>
              </a:rPr>
              <a:t>o</a:t>
            </a:r>
            <a:r>
              <a:rPr lang="en-US" b="1" dirty="0" smtClean="0">
                <a:solidFill>
                  <a:schemeClr val="tx2">
                    <a:lumMod val="75000"/>
                  </a:schemeClr>
                </a:solidFill>
              </a:rPr>
              <a:t> </a:t>
            </a:r>
            <a:r>
              <a:rPr lang="en-US" b="1" dirty="0" smtClean="0">
                <a:solidFill>
                  <a:srgbClr val="FF0000"/>
                </a:solidFill>
              </a:rPr>
              <a:t>3km inner-most nest ~6x6</a:t>
            </a:r>
            <a:r>
              <a:rPr lang="en-US" b="1" baseline="30000" dirty="0" smtClean="0">
                <a:solidFill>
                  <a:srgbClr val="FF0000"/>
                </a:solidFill>
              </a:rPr>
              <a:t>o</a:t>
            </a:r>
            <a:endParaRPr lang="en-US" b="1" dirty="0" smtClean="0">
              <a:solidFill>
                <a:srgbClr val="FF0000"/>
              </a:solidFill>
            </a:endParaRPr>
          </a:p>
        </p:txBody>
      </p:sp>
      <p:pic>
        <p:nvPicPr>
          <p:cNvPr id="7" name="Picture 3" descr="Moving-nest grid.gif"/>
          <p:cNvPicPr>
            <a:picLocks noChangeAspect="1"/>
          </p:cNvPicPr>
          <p:nvPr/>
        </p:nvPicPr>
        <p:blipFill>
          <a:blip r:embed="rId3" cstate="print"/>
          <a:srcRect/>
          <a:stretch>
            <a:fillRect/>
          </a:stretch>
        </p:blipFill>
        <p:spPr bwMode="auto">
          <a:xfrm>
            <a:off x="5867400" y="609600"/>
            <a:ext cx="2670738" cy="2089766"/>
          </a:xfrm>
          <a:prstGeom prst="rect">
            <a:avLst/>
          </a:prstGeom>
          <a:solidFill>
            <a:schemeClr val="tx1"/>
          </a:solidFill>
          <a:ln w="9525">
            <a:noFill/>
            <a:miter lim="800000"/>
            <a:headEnd/>
            <a:tailEnd/>
          </a:ln>
        </p:spPr>
      </p:pic>
      <p:pic>
        <p:nvPicPr>
          <p:cNvPr id="8" name="Picture 4" descr="loop_1e-5"/>
          <p:cNvPicPr>
            <a:picLocks noChangeAspect="1" noChangeArrowheads="1" noCrop="1"/>
          </p:cNvPicPr>
          <p:nvPr/>
        </p:nvPicPr>
        <p:blipFill>
          <a:blip r:embed="rId4" cstate="print"/>
          <a:srcRect/>
          <a:stretch>
            <a:fillRect/>
          </a:stretch>
        </p:blipFill>
        <p:spPr bwMode="auto">
          <a:xfrm>
            <a:off x="5410200" y="3581400"/>
            <a:ext cx="3544824" cy="3087624"/>
          </a:xfrm>
          <a:prstGeom prst="rect">
            <a:avLst/>
          </a:prstGeom>
          <a:noFill/>
        </p:spPr>
      </p:pic>
    </p:spTree>
    <p:extLst>
      <p:ext uri="{BB962C8B-B14F-4D97-AF65-F5344CB8AC3E}">
        <p14:creationId xmlns:p14="http://schemas.microsoft.com/office/powerpoint/2010/main" xmlns="" val="41853946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Slide Number Placeholder 124"/>
          <p:cNvSpPr>
            <a:spLocks noGrp="1"/>
          </p:cNvSpPr>
          <p:nvPr>
            <p:ph type="sldNum" sz="quarter" idx="12"/>
          </p:nvPr>
        </p:nvSpPr>
        <p:spPr/>
        <p:txBody>
          <a:bodyPr/>
          <a:lstStyle/>
          <a:p>
            <a:fld id="{8AA51038-482A-4A2F-8234-A72E8F7D54EC}" type="slidenum">
              <a:rPr lang="en-US" smtClean="0"/>
              <a:pPr/>
              <a:t>5</a:t>
            </a:fld>
            <a:endParaRPr lang="en-US" dirty="0"/>
          </a:p>
        </p:txBody>
      </p:sp>
      <p:grpSp>
        <p:nvGrpSpPr>
          <p:cNvPr id="2" name="Group 2"/>
          <p:cNvGrpSpPr/>
          <p:nvPr/>
        </p:nvGrpSpPr>
        <p:grpSpPr>
          <a:xfrm>
            <a:off x="74430" y="554654"/>
            <a:ext cx="9069570" cy="6227146"/>
            <a:chOff x="74430" y="297384"/>
            <a:chExt cx="9069570" cy="6227146"/>
          </a:xfrm>
        </p:grpSpPr>
        <p:grpSp>
          <p:nvGrpSpPr>
            <p:cNvPr id="3" name="Group 1"/>
            <p:cNvGrpSpPr/>
            <p:nvPr/>
          </p:nvGrpSpPr>
          <p:grpSpPr>
            <a:xfrm>
              <a:off x="74430" y="297384"/>
              <a:ext cx="5520556" cy="5570017"/>
              <a:chOff x="207579" y="301085"/>
              <a:chExt cx="9067778" cy="5590781"/>
            </a:xfrm>
          </p:grpSpPr>
          <p:grpSp>
            <p:nvGrpSpPr>
              <p:cNvPr id="14" name="Group 39"/>
              <p:cNvGrpSpPr/>
              <p:nvPr/>
            </p:nvGrpSpPr>
            <p:grpSpPr>
              <a:xfrm>
                <a:off x="207579" y="301085"/>
                <a:ext cx="9067778" cy="5590781"/>
                <a:chOff x="207578" y="301085"/>
                <a:chExt cx="9067778" cy="5590781"/>
              </a:xfrm>
            </p:grpSpPr>
            <p:sp>
              <p:nvSpPr>
                <p:cNvPr id="4" name="Rounded Rectangle 3"/>
                <p:cNvSpPr/>
                <p:nvPr/>
              </p:nvSpPr>
              <p:spPr>
                <a:xfrm>
                  <a:off x="925551" y="762000"/>
                  <a:ext cx="2667000" cy="537107"/>
                </a:xfrm>
                <a:prstGeom prst="roundRect">
                  <a:avLst/>
                </a:prstGeom>
                <a:solidFill>
                  <a:srgbClr val="99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60000"/>
                    </a:lnSpc>
                    <a:spcBef>
                      <a:spcPct val="50000"/>
                    </a:spcBef>
                  </a:pPr>
                  <a:r>
                    <a:rPr lang="en-US" sz="1000" b="1" i="1" dirty="0" smtClean="0">
                      <a:solidFill>
                        <a:schemeClr val="bg1"/>
                      </a:solidFill>
                      <a:latin typeface="Calibri" pitchFamily="-64" charset="0"/>
                    </a:rPr>
                    <a:t>HWRF Vortex</a:t>
                  </a:r>
                </a:p>
                <a:p>
                  <a:pPr algn="ctr">
                    <a:lnSpc>
                      <a:spcPct val="60000"/>
                    </a:lnSpc>
                    <a:spcBef>
                      <a:spcPct val="50000"/>
                    </a:spcBef>
                  </a:pPr>
                  <a:r>
                    <a:rPr lang="en-US" sz="1000" b="1" i="1" dirty="0" smtClean="0">
                      <a:solidFill>
                        <a:schemeClr val="bg1"/>
                      </a:solidFill>
                      <a:latin typeface="Calibri" pitchFamily="-64" charset="0"/>
                    </a:rPr>
                    <a:t>Assimilation &amp; GSI</a:t>
                  </a:r>
                  <a:endParaRPr lang="en-US" sz="800" b="1" dirty="0">
                    <a:solidFill>
                      <a:schemeClr val="bg1"/>
                    </a:solidFill>
                    <a:latin typeface="Calibri" pitchFamily="-64" charset="0"/>
                  </a:endParaRPr>
                </a:p>
              </p:txBody>
            </p:sp>
            <p:sp>
              <p:nvSpPr>
                <p:cNvPr id="5" name="Rounded Rectangle 4"/>
                <p:cNvSpPr/>
                <p:nvPr/>
              </p:nvSpPr>
              <p:spPr>
                <a:xfrm>
                  <a:off x="4090512" y="762000"/>
                  <a:ext cx="2680007" cy="537107"/>
                </a:xfrm>
                <a:prstGeom prst="round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a:solidFill>
                        <a:schemeClr val="bg1"/>
                      </a:solidFill>
                      <a:latin typeface="Calibri" pitchFamily="-64" charset="0"/>
                    </a:rPr>
                    <a:t>WRF pre-processing </a:t>
                  </a:r>
                  <a:r>
                    <a:rPr lang="en-US" sz="1000" b="1" dirty="0" smtClean="0">
                      <a:solidFill>
                        <a:schemeClr val="bg1"/>
                      </a:solidFill>
                      <a:latin typeface="Calibri" pitchFamily="-64" charset="0"/>
                    </a:rPr>
                    <a:t>system Flexibility </a:t>
                  </a:r>
                  <a:r>
                    <a:rPr lang="en-US" sz="1000" b="1" dirty="0">
                      <a:solidFill>
                        <a:schemeClr val="bg1"/>
                      </a:solidFill>
                      <a:latin typeface="Calibri" pitchFamily="-64" charset="0"/>
                    </a:rPr>
                    <a:t>for testing initial</a:t>
                  </a:r>
                </a:p>
                <a:p>
                  <a:pPr algn="ctr"/>
                  <a:r>
                    <a:rPr lang="en-US" sz="1000" b="1" dirty="0">
                      <a:solidFill>
                        <a:schemeClr val="bg1"/>
                      </a:solidFill>
                      <a:latin typeface="Calibri" pitchFamily="-64" charset="0"/>
                    </a:rPr>
                    <a:t>Conditions for research</a:t>
                  </a:r>
                </a:p>
              </p:txBody>
            </p:sp>
            <p:sp>
              <p:nvSpPr>
                <p:cNvPr id="6" name="Rounded Rectangle 5"/>
                <p:cNvSpPr/>
                <p:nvPr/>
              </p:nvSpPr>
              <p:spPr>
                <a:xfrm>
                  <a:off x="925551" y="1618561"/>
                  <a:ext cx="2667000" cy="381000"/>
                </a:xfrm>
                <a:prstGeom prst="roundRect">
                  <a:avLst/>
                </a:prstGeom>
                <a:solidFill>
                  <a:srgbClr val="99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solidFill>
                        <a:schemeClr val="bg1"/>
                      </a:solidFill>
                      <a:latin typeface="Calibri" pitchFamily="-64" charset="0"/>
                    </a:rPr>
                    <a:t>NMM dynamics  with</a:t>
                  </a:r>
                </a:p>
                <a:p>
                  <a:pPr algn="ctr"/>
                  <a:r>
                    <a:rPr lang="en-US" sz="1100" b="1" dirty="0" smtClean="0">
                      <a:solidFill>
                        <a:schemeClr val="bg1"/>
                      </a:solidFill>
                      <a:latin typeface="Calibri" pitchFamily="-64" charset="0"/>
                    </a:rPr>
                    <a:t>one moving nest</a:t>
                  </a:r>
                  <a:endParaRPr lang="en-US" sz="1000" b="1" dirty="0">
                    <a:solidFill>
                      <a:schemeClr val="bg1"/>
                    </a:solidFill>
                    <a:latin typeface="Calibri" pitchFamily="-64" charset="0"/>
                  </a:endParaRPr>
                </a:p>
              </p:txBody>
            </p:sp>
            <p:sp>
              <p:nvSpPr>
                <p:cNvPr id="7" name="Rounded Rectangle 6"/>
                <p:cNvSpPr/>
                <p:nvPr/>
              </p:nvSpPr>
              <p:spPr>
                <a:xfrm>
                  <a:off x="922864" y="2328747"/>
                  <a:ext cx="2667000" cy="381000"/>
                </a:xfrm>
                <a:prstGeom prst="roundRect">
                  <a:avLst/>
                </a:prstGeom>
                <a:solidFill>
                  <a:srgbClr val="99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bg1"/>
                      </a:solidFill>
                      <a:latin typeface="Calibri" pitchFamily="-64" charset="0"/>
                    </a:rPr>
                    <a:t>Operating resolution 27:</a:t>
                  </a:r>
                  <a:r>
                    <a:rPr lang="en-US" sz="1000" b="1" u="sng" dirty="0" smtClean="0">
                      <a:solidFill>
                        <a:schemeClr val="bg1"/>
                      </a:solidFill>
                      <a:latin typeface="Calibri" pitchFamily="-64" charset="0"/>
                    </a:rPr>
                    <a:t>9</a:t>
                  </a:r>
                  <a:endParaRPr lang="en-US" sz="1000" b="1" u="sng" dirty="0">
                    <a:solidFill>
                      <a:schemeClr val="bg1"/>
                    </a:solidFill>
                    <a:latin typeface="Calibri" pitchFamily="-64" charset="0"/>
                  </a:endParaRPr>
                </a:p>
              </p:txBody>
            </p:sp>
            <p:sp>
              <p:nvSpPr>
                <p:cNvPr id="8" name="Rounded Rectangle 7"/>
                <p:cNvSpPr/>
                <p:nvPr/>
              </p:nvSpPr>
              <p:spPr>
                <a:xfrm>
                  <a:off x="1500787" y="3097110"/>
                  <a:ext cx="2093102" cy="407504"/>
                </a:xfrm>
                <a:prstGeom prst="roundRect">
                  <a:avLst/>
                </a:prstGeom>
                <a:solidFill>
                  <a:srgbClr val="99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bg1"/>
                      </a:solidFill>
                      <a:latin typeface="Calibri" pitchFamily="-64" charset="0"/>
                    </a:rPr>
                    <a:t>GFDL/GFS Physics/</a:t>
                  </a:r>
                </a:p>
                <a:p>
                  <a:pPr algn="ctr"/>
                  <a:r>
                    <a:rPr lang="en-US" sz="1000" b="1" dirty="0" smtClean="0">
                      <a:solidFill>
                        <a:schemeClr val="bg1"/>
                      </a:solidFill>
                      <a:latin typeface="Calibri" pitchFamily="-64" charset="0"/>
                    </a:rPr>
                    <a:t>Slab LSM</a:t>
                  </a:r>
                  <a:endParaRPr lang="en-US" sz="1000" b="1" dirty="0">
                    <a:solidFill>
                      <a:schemeClr val="bg1"/>
                    </a:solidFill>
                    <a:latin typeface="Calibri" pitchFamily="-64" charset="0"/>
                  </a:endParaRPr>
                </a:p>
              </p:txBody>
            </p:sp>
            <p:sp>
              <p:nvSpPr>
                <p:cNvPr id="9" name="Rounded Rectangle 8"/>
                <p:cNvSpPr/>
                <p:nvPr/>
              </p:nvSpPr>
              <p:spPr>
                <a:xfrm>
                  <a:off x="991831" y="3782202"/>
                  <a:ext cx="2322564" cy="489976"/>
                </a:xfrm>
                <a:prstGeom prst="roundRect">
                  <a:avLst/>
                </a:prstGeom>
                <a:solidFill>
                  <a:srgbClr val="99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bg1"/>
                      </a:solidFill>
                      <a:latin typeface="Calibri" pitchFamily="-64" charset="0"/>
                    </a:rPr>
                    <a:t>HWRF post-processor</a:t>
                  </a:r>
                </a:p>
                <a:p>
                  <a:pPr algn="ctr"/>
                  <a:r>
                    <a:rPr lang="en-US" sz="1000" b="1" dirty="0" smtClean="0">
                      <a:solidFill>
                        <a:schemeClr val="bg1"/>
                      </a:solidFill>
                      <a:latin typeface="Calibri" pitchFamily="-64" charset="0"/>
                    </a:rPr>
                    <a:t>&amp; HPLOT</a:t>
                  </a:r>
                  <a:endParaRPr lang="en-US" sz="1000" b="1" dirty="0">
                    <a:solidFill>
                      <a:schemeClr val="bg1"/>
                    </a:solidFill>
                    <a:latin typeface="Calibri" pitchFamily="-64" charset="0"/>
                  </a:endParaRPr>
                </a:p>
              </p:txBody>
            </p:sp>
            <p:sp>
              <p:nvSpPr>
                <p:cNvPr id="10" name="Rounded Rectangle 9"/>
                <p:cNvSpPr/>
                <p:nvPr/>
              </p:nvSpPr>
              <p:spPr>
                <a:xfrm>
                  <a:off x="4090512" y="1618560"/>
                  <a:ext cx="2667000" cy="381000"/>
                </a:xfrm>
                <a:prstGeom prst="round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bg1"/>
                      </a:solidFill>
                      <a:latin typeface="Calibri" pitchFamily="-64" charset="0"/>
                    </a:rPr>
                    <a:t>NMM dynamics  with </a:t>
                  </a:r>
                </a:p>
                <a:p>
                  <a:pPr algn="ctr"/>
                  <a:r>
                    <a:rPr lang="en-US" sz="1000" b="1" dirty="0" smtClean="0">
                      <a:solidFill>
                        <a:schemeClr val="bg1"/>
                      </a:solidFill>
                      <a:latin typeface="Calibri" pitchFamily="-64" charset="0"/>
                    </a:rPr>
                    <a:t> multiple moving nests </a:t>
                  </a:r>
                  <a:endParaRPr lang="en-US" sz="1000" b="1" dirty="0">
                    <a:solidFill>
                      <a:schemeClr val="bg1"/>
                    </a:solidFill>
                    <a:latin typeface="Calibri" pitchFamily="-64" charset="0"/>
                  </a:endParaRPr>
                </a:p>
              </p:txBody>
            </p:sp>
            <p:sp>
              <p:nvSpPr>
                <p:cNvPr id="11" name="Rounded Rectangle 10"/>
                <p:cNvSpPr/>
                <p:nvPr/>
              </p:nvSpPr>
              <p:spPr>
                <a:xfrm>
                  <a:off x="4090512" y="2266900"/>
                  <a:ext cx="2667000" cy="489118"/>
                </a:xfrm>
                <a:prstGeom prst="round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bg1"/>
                      </a:solidFill>
                      <a:latin typeface="Calibri" pitchFamily="-64" charset="0"/>
                    </a:rPr>
                    <a:t>Operating resolution</a:t>
                  </a:r>
                </a:p>
                <a:p>
                  <a:pPr algn="ctr"/>
                  <a:r>
                    <a:rPr lang="en-US" sz="1000" b="1" dirty="0" smtClean="0">
                      <a:solidFill>
                        <a:schemeClr val="bg1"/>
                      </a:solidFill>
                      <a:latin typeface="Calibri" pitchFamily="-64" charset="0"/>
                    </a:rPr>
                    <a:t>27:</a:t>
                  </a:r>
                  <a:r>
                    <a:rPr lang="en-US" sz="1000" b="1" u="sng" dirty="0" smtClean="0">
                      <a:solidFill>
                        <a:schemeClr val="bg1"/>
                      </a:solidFill>
                      <a:latin typeface="Calibri" pitchFamily="-64" charset="0"/>
                    </a:rPr>
                    <a:t>9</a:t>
                  </a:r>
                  <a:r>
                    <a:rPr lang="en-US" sz="1000" b="1" dirty="0" smtClean="0">
                      <a:solidFill>
                        <a:schemeClr val="bg1"/>
                      </a:solidFill>
                      <a:latin typeface="Calibri" pitchFamily="-64" charset="0"/>
                    </a:rPr>
                    <a:t>, 9:</a:t>
                  </a:r>
                  <a:r>
                    <a:rPr lang="en-US" sz="1000" b="1" u="sng" dirty="0" smtClean="0">
                      <a:solidFill>
                        <a:schemeClr val="bg1"/>
                      </a:solidFill>
                      <a:latin typeface="Calibri" pitchFamily="-64" charset="0"/>
                    </a:rPr>
                    <a:t>3</a:t>
                  </a:r>
                  <a:r>
                    <a:rPr lang="en-US" sz="1000" b="1" dirty="0" smtClean="0">
                      <a:solidFill>
                        <a:schemeClr val="bg1"/>
                      </a:solidFill>
                      <a:latin typeface="Calibri" pitchFamily="-64" charset="0"/>
                    </a:rPr>
                    <a:t> and </a:t>
                  </a:r>
                  <a:r>
                    <a:rPr lang="en-US" sz="1000" b="1" dirty="0" smtClean="0">
                      <a:solidFill>
                        <a:srgbClr val="FF0000"/>
                      </a:solidFill>
                      <a:latin typeface="Calibri" pitchFamily="-64" charset="0"/>
                    </a:rPr>
                    <a:t>27:9:</a:t>
                  </a:r>
                  <a:r>
                    <a:rPr lang="en-US" sz="1000" b="1" u="sng" dirty="0" smtClean="0">
                      <a:solidFill>
                        <a:srgbClr val="FF0000"/>
                      </a:solidFill>
                      <a:latin typeface="Calibri" pitchFamily="-64" charset="0"/>
                    </a:rPr>
                    <a:t>3</a:t>
                  </a:r>
                  <a:endParaRPr lang="en-US" sz="1000" b="1" dirty="0">
                    <a:solidFill>
                      <a:srgbClr val="FF0000"/>
                    </a:solidFill>
                    <a:latin typeface="Calibri" pitchFamily="-64" charset="0"/>
                  </a:endParaRPr>
                </a:p>
              </p:txBody>
            </p:sp>
            <p:sp>
              <p:nvSpPr>
                <p:cNvPr id="12" name="Rounded Rectangle 11"/>
                <p:cNvSpPr/>
                <p:nvPr/>
              </p:nvSpPr>
              <p:spPr>
                <a:xfrm>
                  <a:off x="4097330" y="3029708"/>
                  <a:ext cx="2667000" cy="535894"/>
                </a:xfrm>
                <a:prstGeom prst="round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bg1"/>
                      </a:solidFill>
                      <a:latin typeface="Calibri" pitchFamily="-64" charset="0"/>
                    </a:rPr>
                    <a:t>GFDL/GFS Physics/</a:t>
                  </a:r>
                </a:p>
                <a:p>
                  <a:pPr algn="ctr"/>
                  <a:r>
                    <a:rPr lang="en-US" sz="1000" b="1" dirty="0" smtClean="0">
                      <a:solidFill>
                        <a:schemeClr val="bg1"/>
                      </a:solidFill>
                      <a:latin typeface="Calibri" pitchFamily="-64" charset="0"/>
                    </a:rPr>
                    <a:t>NOAH LSM </a:t>
                  </a:r>
                  <a:r>
                    <a:rPr lang="en-US" sz="1000" b="1" i="1" dirty="0" smtClean="0">
                      <a:solidFill>
                        <a:schemeClr val="bg1"/>
                      </a:solidFill>
                      <a:latin typeface="Calibri" pitchFamily="-64" charset="0"/>
                    </a:rPr>
                    <a:t>Consistent w/ 3 km res.</a:t>
                  </a:r>
                  <a:r>
                    <a:rPr lang="en-US" sz="1000" b="1" dirty="0">
                      <a:solidFill>
                        <a:schemeClr val="bg1"/>
                      </a:solidFill>
                    </a:rPr>
                    <a:t> </a:t>
                  </a:r>
                </a:p>
              </p:txBody>
            </p:sp>
            <p:sp>
              <p:nvSpPr>
                <p:cNvPr id="13" name="Rounded Rectangle 12"/>
                <p:cNvSpPr/>
                <p:nvPr/>
              </p:nvSpPr>
              <p:spPr>
                <a:xfrm>
                  <a:off x="4099543" y="3750311"/>
                  <a:ext cx="2667000" cy="625988"/>
                </a:xfrm>
                <a:prstGeom prst="round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ct val="50000"/>
                    </a:spcBef>
                  </a:pPr>
                  <a:r>
                    <a:rPr lang="en-US" sz="1000" b="1" dirty="0" smtClean="0">
                      <a:solidFill>
                        <a:schemeClr val="bg1"/>
                      </a:solidFill>
                      <a:latin typeface="Calibri" pitchFamily="-64" charset="0"/>
                    </a:rPr>
                    <a:t>Diapost: High Res.  Hurricane Post-Processing system</a:t>
                  </a:r>
                  <a:endParaRPr lang="en-US" sz="1000" b="1" dirty="0">
                    <a:solidFill>
                      <a:schemeClr val="bg1"/>
                    </a:solidFill>
                    <a:latin typeface="Calibri" pitchFamily="-64" charset="0"/>
                  </a:endParaRPr>
                </a:p>
              </p:txBody>
            </p:sp>
            <p:sp>
              <p:nvSpPr>
                <p:cNvPr id="15" name="Rounded Rectangle 14"/>
                <p:cNvSpPr/>
                <p:nvPr/>
              </p:nvSpPr>
              <p:spPr>
                <a:xfrm>
                  <a:off x="7077456" y="762000"/>
                  <a:ext cx="1984249" cy="537107"/>
                </a:xfrm>
                <a:prstGeom prst="round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bg1"/>
                      </a:solidFill>
                      <a:latin typeface="Calibri" pitchFamily="-64" charset="0"/>
                    </a:rPr>
                    <a:t>Hurricane </a:t>
                  </a:r>
                  <a:r>
                    <a:rPr lang="en-US" sz="900" b="1" dirty="0" err="1">
                      <a:solidFill>
                        <a:schemeClr val="bg1"/>
                      </a:solidFill>
                      <a:latin typeface="Calibri" pitchFamily="-64" charset="0"/>
                    </a:rPr>
                    <a:t>EnKF</a:t>
                  </a:r>
                  <a:r>
                    <a:rPr lang="en-US" sz="900" b="1" dirty="0">
                      <a:solidFill>
                        <a:schemeClr val="bg1"/>
                      </a:solidFill>
                      <a:latin typeface="Calibri" pitchFamily="-64" charset="0"/>
                    </a:rPr>
                    <a:t> Data </a:t>
                  </a:r>
                </a:p>
                <a:p>
                  <a:pPr algn="ctr"/>
                  <a:r>
                    <a:rPr lang="en-US" sz="900" b="1" dirty="0">
                      <a:solidFill>
                        <a:schemeClr val="bg1"/>
                      </a:solidFill>
                      <a:latin typeface="Calibri" pitchFamily="-64" charset="0"/>
                    </a:rPr>
                    <a:t>Assimilation System (HEDAS)</a:t>
                  </a:r>
                </a:p>
              </p:txBody>
            </p:sp>
            <p:sp>
              <p:nvSpPr>
                <p:cNvPr id="16" name="Rounded Rectangle 15"/>
                <p:cNvSpPr/>
                <p:nvPr/>
              </p:nvSpPr>
              <p:spPr>
                <a:xfrm>
                  <a:off x="7051752" y="3084577"/>
                  <a:ext cx="1981200" cy="423801"/>
                </a:xfrm>
                <a:prstGeom prst="roundRect">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bg1"/>
                      </a:solidFill>
                      <a:latin typeface="Calibri" pitchFamily="-64" charset="0"/>
                    </a:rPr>
                    <a:t>Framework also </a:t>
                  </a:r>
                </a:p>
                <a:p>
                  <a:pPr algn="ctr"/>
                  <a:r>
                    <a:rPr lang="en-US" sz="900" b="1" dirty="0">
                      <a:solidFill>
                        <a:schemeClr val="bg1"/>
                      </a:solidFill>
                      <a:latin typeface="Calibri" pitchFamily="-64" charset="0"/>
                    </a:rPr>
                    <a:t>Includes </a:t>
                  </a:r>
                  <a:r>
                    <a:rPr lang="en-US" sz="900" b="1" dirty="0" smtClean="0">
                      <a:solidFill>
                        <a:schemeClr val="bg1"/>
                      </a:solidFill>
                      <a:latin typeface="Calibri" pitchFamily="-64" charset="0"/>
                    </a:rPr>
                    <a:t>Idealized</a:t>
                  </a:r>
                  <a:endParaRPr lang="en-US" sz="900" b="1" dirty="0">
                    <a:solidFill>
                      <a:schemeClr val="bg1"/>
                    </a:solidFill>
                    <a:latin typeface="Calibri" pitchFamily="-64" charset="0"/>
                  </a:endParaRPr>
                </a:p>
                <a:p>
                  <a:pPr algn="ctr"/>
                  <a:r>
                    <a:rPr lang="en-US" sz="900" b="1" dirty="0">
                      <a:solidFill>
                        <a:schemeClr val="bg1"/>
                      </a:solidFill>
                      <a:latin typeface="Calibri" pitchFamily="-64" charset="0"/>
                    </a:rPr>
                    <a:t>Cases/ 1-D HYCOM</a:t>
                  </a:r>
                </a:p>
              </p:txBody>
            </p:sp>
            <p:sp>
              <p:nvSpPr>
                <p:cNvPr id="17" name="Rounded Rectangle 16"/>
                <p:cNvSpPr/>
                <p:nvPr/>
              </p:nvSpPr>
              <p:spPr>
                <a:xfrm>
                  <a:off x="821934" y="4668120"/>
                  <a:ext cx="2667000" cy="457200"/>
                </a:xfrm>
                <a:prstGeom prst="roundRect">
                  <a:avLst/>
                </a:prstGeom>
                <a:solidFill>
                  <a:srgbClr val="99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a:solidFill>
                        <a:schemeClr val="bg1"/>
                      </a:solidFill>
                      <a:latin typeface="Calibri" pitchFamily="-64" charset="0"/>
                    </a:rPr>
                    <a:t>Release Version HWRF </a:t>
                  </a:r>
                  <a:r>
                    <a:rPr lang="en-US" sz="1000" b="1" dirty="0" smtClean="0">
                      <a:solidFill>
                        <a:schemeClr val="bg1"/>
                      </a:solidFill>
                      <a:latin typeface="Calibri" pitchFamily="-64" charset="0"/>
                    </a:rPr>
                    <a:t>V3.2</a:t>
                  </a:r>
                  <a:endParaRPr lang="en-US" sz="1000" b="1" dirty="0">
                    <a:solidFill>
                      <a:schemeClr val="bg1"/>
                    </a:solidFill>
                    <a:latin typeface="Calibri" pitchFamily="-64" charset="0"/>
                  </a:endParaRPr>
                </a:p>
              </p:txBody>
            </p:sp>
            <p:sp>
              <p:nvSpPr>
                <p:cNvPr id="18" name="Rounded Rectangle 17"/>
                <p:cNvSpPr/>
                <p:nvPr/>
              </p:nvSpPr>
              <p:spPr>
                <a:xfrm>
                  <a:off x="3715026" y="5416794"/>
                  <a:ext cx="2378081" cy="458828"/>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rgbClr val="C00000"/>
                      </a:solidFill>
                      <a:effectLst>
                        <a:outerShdw blurRad="38100" dist="38100" dir="2700000" algn="tl">
                          <a:srgbClr val="000000">
                            <a:alpha val="43137"/>
                          </a:srgbClr>
                        </a:outerShdw>
                      </a:effectLst>
                      <a:latin typeface="Calibri" pitchFamily="-64" charset="0"/>
                    </a:rPr>
                    <a:t>Proposed 2012 operational HWRF</a:t>
                  </a:r>
                </a:p>
              </p:txBody>
            </p:sp>
            <p:sp>
              <p:nvSpPr>
                <p:cNvPr id="19" name="Rounded Rectangle 18"/>
                <p:cNvSpPr/>
                <p:nvPr/>
              </p:nvSpPr>
              <p:spPr>
                <a:xfrm>
                  <a:off x="1100594" y="5413058"/>
                  <a:ext cx="2113783" cy="478808"/>
                </a:xfrm>
                <a:prstGeom prst="roundRect">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rgbClr val="FFC000"/>
                      </a:solidFill>
                      <a:latin typeface="Calibri" pitchFamily="-64" charset="0"/>
                    </a:rPr>
                    <a:t>Operational HWRF (2011)</a:t>
                  </a:r>
                  <a:endParaRPr lang="en-US" sz="1000" b="1" dirty="0">
                    <a:solidFill>
                      <a:srgbClr val="FFC000"/>
                    </a:solidFill>
                    <a:latin typeface="Calibri" pitchFamily="-64" charset="0"/>
                  </a:endParaRPr>
                </a:p>
              </p:txBody>
            </p:sp>
            <p:sp>
              <p:nvSpPr>
                <p:cNvPr id="20" name="Rounded Rectangle 19"/>
                <p:cNvSpPr/>
                <p:nvPr/>
              </p:nvSpPr>
              <p:spPr>
                <a:xfrm>
                  <a:off x="6969240" y="5021762"/>
                  <a:ext cx="2200030" cy="67942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a:solidFill>
                        <a:schemeClr val="accent5">
                          <a:lumMod val="50000"/>
                        </a:schemeClr>
                      </a:solidFill>
                      <a:latin typeface="Calibri" pitchFamily="-64" charset="0"/>
                    </a:rPr>
                    <a:t>Tropical Prediction System</a:t>
                  </a:r>
                </a:p>
                <a:p>
                  <a:pPr algn="ctr"/>
                  <a:r>
                    <a:rPr lang="en-US" sz="800" b="1" dirty="0">
                      <a:solidFill>
                        <a:schemeClr val="accent5">
                          <a:lumMod val="50000"/>
                        </a:schemeClr>
                      </a:solidFill>
                      <a:latin typeface="Calibri" pitchFamily="-64" charset="0"/>
                    </a:rPr>
                    <a:t>(HWRF-GEN) Basin-Scale &amp;</a:t>
                  </a:r>
                </a:p>
                <a:p>
                  <a:pPr algn="ctr"/>
                  <a:r>
                    <a:rPr lang="en-US" sz="800" b="1" dirty="0">
                      <a:solidFill>
                        <a:schemeClr val="accent5">
                          <a:lumMod val="50000"/>
                        </a:schemeClr>
                      </a:solidFill>
                      <a:latin typeface="Calibri" pitchFamily="-64" charset="0"/>
                    </a:rPr>
                    <a:t>Multiple-Movable Nests and Hybrid/Ensemble DA</a:t>
                  </a:r>
                  <a:endParaRPr lang="en-US" sz="600" b="1" dirty="0">
                    <a:solidFill>
                      <a:schemeClr val="accent5">
                        <a:lumMod val="50000"/>
                      </a:schemeClr>
                    </a:solidFill>
                    <a:latin typeface="Calibri" pitchFamily="-64" charset="0"/>
                  </a:endParaRPr>
                </a:p>
              </p:txBody>
            </p:sp>
            <p:sp>
              <p:nvSpPr>
                <p:cNvPr id="21" name="Rounded Rectangle 20"/>
                <p:cNvSpPr/>
                <p:nvPr/>
              </p:nvSpPr>
              <p:spPr>
                <a:xfrm>
                  <a:off x="207578" y="3118710"/>
                  <a:ext cx="1102110" cy="373373"/>
                </a:xfrm>
                <a:prstGeom prst="roundRect">
                  <a:avLst/>
                </a:prstGeom>
                <a:solidFill>
                  <a:srgbClr val="99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b="1" dirty="0" smtClean="0">
                      <a:solidFill>
                        <a:schemeClr val="bg1"/>
                      </a:solidFill>
                      <a:latin typeface="Calibri" pitchFamily="-64" charset="0"/>
                    </a:rPr>
                    <a:t>Ocean Coupled</a:t>
                  </a:r>
                  <a:endParaRPr lang="en-US" sz="1000" b="1" dirty="0">
                    <a:solidFill>
                      <a:schemeClr val="bg1"/>
                    </a:solidFill>
                    <a:latin typeface="Calibri" pitchFamily="-64" charset="0"/>
                  </a:endParaRPr>
                </a:p>
              </p:txBody>
            </p:sp>
            <p:sp>
              <p:nvSpPr>
                <p:cNvPr id="46" name="TextBox 45"/>
                <p:cNvSpPr txBox="1"/>
                <p:nvPr/>
              </p:nvSpPr>
              <p:spPr>
                <a:xfrm>
                  <a:off x="286213" y="304800"/>
                  <a:ext cx="3733801" cy="432493"/>
                </a:xfrm>
                <a:prstGeom prst="rect">
                  <a:avLst/>
                </a:prstGeom>
                <a:noFill/>
              </p:spPr>
              <p:txBody>
                <a:bodyPr wrap="square" lIns="0" tIns="0" rIns="0" bIns="0" rtlCol="0">
                  <a:spAutoFit/>
                </a:bodyPr>
                <a:lstStyle/>
                <a:p>
                  <a:pPr algn="ctr"/>
                  <a:r>
                    <a:rPr lang="en-US" sz="1400" b="1" dirty="0" smtClean="0">
                      <a:solidFill>
                        <a:srgbClr val="9900CC"/>
                      </a:solidFill>
                      <a:effectLst>
                        <a:outerShdw blurRad="38100" dist="38100" dir="2700000" algn="tl">
                          <a:srgbClr val="000000">
                            <a:alpha val="43137"/>
                          </a:srgbClr>
                        </a:outerShdw>
                      </a:effectLst>
                      <a:latin typeface="Calibri" pitchFamily="-64" charset="0"/>
                    </a:rPr>
                    <a:t>NCEP Operational HWRF (2.0) 2007</a:t>
                  </a:r>
                  <a:r>
                    <a:rPr lang="en-US" sz="1400" b="1" dirty="0">
                      <a:solidFill>
                        <a:srgbClr val="9900CC"/>
                      </a:solidFill>
                      <a:effectLst>
                        <a:outerShdw blurRad="38100" dist="38100" dir="2700000" algn="tl">
                          <a:srgbClr val="000000">
                            <a:alpha val="43137"/>
                          </a:srgbClr>
                        </a:outerShdw>
                      </a:effectLst>
                      <a:latin typeface="Calibri" pitchFamily="-64" charset="0"/>
                    </a:rPr>
                    <a:t> </a:t>
                  </a:r>
                </a:p>
              </p:txBody>
            </p:sp>
            <p:sp>
              <p:nvSpPr>
                <p:cNvPr id="47" name="TextBox 46"/>
                <p:cNvSpPr txBox="1"/>
                <p:nvPr/>
              </p:nvSpPr>
              <p:spPr>
                <a:xfrm>
                  <a:off x="4267201" y="301085"/>
                  <a:ext cx="5008155" cy="432493"/>
                </a:xfrm>
                <a:prstGeom prst="rect">
                  <a:avLst/>
                </a:prstGeom>
                <a:noFill/>
              </p:spPr>
              <p:txBody>
                <a:bodyPr wrap="square" lIns="0" tIns="0" rIns="0" bIns="0" rtlCol="0">
                  <a:spAutoFit/>
                </a:bodyPr>
                <a:lstStyle/>
                <a:p>
                  <a:pPr algn="ctr"/>
                  <a:r>
                    <a:rPr lang="en-US" sz="1400" b="1" dirty="0" smtClean="0">
                      <a:solidFill>
                        <a:srgbClr val="00B0F0"/>
                      </a:solidFill>
                      <a:effectLst>
                        <a:outerShdw blurRad="38100" dist="38100" dir="2700000" algn="tl">
                          <a:srgbClr val="000000">
                            <a:alpha val="43137"/>
                          </a:srgbClr>
                        </a:outerShdw>
                      </a:effectLst>
                      <a:latin typeface="Calibri" pitchFamily="-64" charset="0"/>
                    </a:rPr>
                    <a:t>AOML/HRD Research HWRF (V3.0.1) 2008</a:t>
                  </a:r>
                  <a:endParaRPr lang="en-US" sz="1400" b="1" dirty="0">
                    <a:solidFill>
                      <a:srgbClr val="00B0F0"/>
                    </a:solidFill>
                    <a:effectLst>
                      <a:outerShdw blurRad="38100" dist="38100" dir="2700000" algn="tl">
                        <a:srgbClr val="000000">
                          <a:alpha val="43137"/>
                        </a:srgbClr>
                      </a:outerShdw>
                    </a:effectLst>
                    <a:latin typeface="Calibri" pitchFamily="-64" charset="0"/>
                  </a:endParaRPr>
                </a:p>
              </p:txBody>
            </p:sp>
          </p:grpSp>
          <p:sp>
            <p:nvSpPr>
              <p:cNvPr id="41" name="Rounded Rectangle 40"/>
              <p:cNvSpPr/>
              <p:nvPr/>
            </p:nvSpPr>
            <p:spPr>
              <a:xfrm>
                <a:off x="3987675" y="4668120"/>
                <a:ext cx="2386340" cy="457200"/>
              </a:xfrm>
              <a:prstGeom prst="roundRect">
                <a:avLst/>
              </a:prstGeom>
              <a:solidFill>
                <a:srgbClr val="99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b="1" dirty="0">
                    <a:solidFill>
                      <a:schemeClr val="bg1"/>
                    </a:solidFill>
                    <a:latin typeface="Calibri" pitchFamily="-64" charset="0"/>
                  </a:rPr>
                  <a:t>HFIP Stream 1.5 Real-Time Configuration in 2011</a:t>
                </a:r>
              </a:p>
            </p:txBody>
          </p:sp>
        </p:grpSp>
        <p:pic>
          <p:nvPicPr>
            <p:cNvPr id="51" name="Picture 2"/>
            <p:cNvPicPr>
              <a:picLocks noChangeAspect="1" noChangeArrowheads="1"/>
            </p:cNvPicPr>
            <p:nvPr/>
          </p:nvPicPr>
          <p:blipFill>
            <a:blip r:embed="rId3" cstate="print"/>
            <a:srcRect/>
            <a:stretch>
              <a:fillRect/>
            </a:stretch>
          </p:blipFill>
          <p:spPr bwMode="auto">
            <a:xfrm>
              <a:off x="5685410" y="3104544"/>
              <a:ext cx="3458590" cy="3372457"/>
            </a:xfrm>
            <a:prstGeom prst="rect">
              <a:avLst/>
            </a:prstGeom>
            <a:noFill/>
            <a:ln w="9525">
              <a:noFill/>
              <a:miter lim="800000"/>
              <a:headEnd/>
              <a:tailEnd/>
            </a:ln>
          </p:spPr>
        </p:pic>
        <p:sp>
          <p:nvSpPr>
            <p:cNvPr id="52" name="Text Box 1035"/>
            <p:cNvSpPr txBox="1">
              <a:spLocks noChangeArrowheads="1"/>
            </p:cNvSpPr>
            <p:nvPr/>
          </p:nvSpPr>
          <p:spPr bwMode="auto">
            <a:xfrm>
              <a:off x="5791200" y="496966"/>
              <a:ext cx="3317718" cy="2363724"/>
            </a:xfrm>
            <a:prstGeom prst="rect">
              <a:avLst/>
            </a:prstGeom>
            <a:noFill/>
            <a:ln w="9525">
              <a:solidFill>
                <a:srgbClr val="008000"/>
              </a:solidFill>
              <a:miter lim="800000"/>
              <a:headEnd/>
              <a:tailEnd/>
            </a:ln>
          </p:spPr>
          <p:txBody>
            <a:bodyPr wrap="square" lIns="0" tIns="0" rIns="0" bIns="0">
              <a:spAutoFit/>
            </a:bodyPr>
            <a:lstStyle/>
            <a:p>
              <a:pPr marL="371437" indent="-371437">
                <a:spcBef>
                  <a:spcPct val="20000"/>
                </a:spcBef>
              </a:pPr>
              <a:r>
                <a:rPr lang="en-US" sz="1200" b="1" dirty="0">
                  <a:latin typeface="Calibri" pitchFamily="34" charset="0"/>
                </a:rPr>
                <a:t>High Resolution Research version of the HWRF system geared to compliment operations</a:t>
              </a:r>
              <a:endParaRPr lang="en-US" sz="1200" b="1" dirty="0">
                <a:solidFill>
                  <a:srgbClr val="006600"/>
                </a:solidFill>
                <a:latin typeface="Calibri" pitchFamily="34" charset="0"/>
              </a:endParaRPr>
            </a:p>
            <a:p>
              <a:pPr marL="371437" indent="-371437">
                <a:spcBef>
                  <a:spcPct val="20000"/>
                </a:spcBef>
                <a:buFont typeface="Arial" pitchFamily="34" charset="0"/>
                <a:buChar char="•"/>
              </a:pPr>
              <a:r>
                <a:rPr lang="en-US" sz="1200" b="1" dirty="0">
                  <a:solidFill>
                    <a:srgbClr val="006600"/>
                  </a:solidFill>
                  <a:latin typeface="Calibri" pitchFamily="34" charset="0"/>
                </a:rPr>
                <a:t>Improved resolution and improved understanding of forecast at about 1-3 km resolution</a:t>
              </a:r>
            </a:p>
            <a:p>
              <a:pPr marL="371437" indent="-371437">
                <a:spcBef>
                  <a:spcPct val="20000"/>
                </a:spcBef>
                <a:buFont typeface="Arial" pitchFamily="34" charset="0"/>
                <a:buChar char="•"/>
              </a:pPr>
              <a:r>
                <a:rPr lang="en-US" sz="1200" b="1" u="sng" dirty="0">
                  <a:solidFill>
                    <a:srgbClr val="0000FF"/>
                  </a:solidFill>
                  <a:latin typeface="Calibri" pitchFamily="34" charset="0"/>
                </a:rPr>
                <a:t>Incorporate observations on vortex scale for improved model initialization</a:t>
              </a:r>
            </a:p>
            <a:p>
              <a:pPr marL="371437" indent="-371437">
                <a:spcBef>
                  <a:spcPct val="20000"/>
                </a:spcBef>
                <a:buFont typeface="Arial" pitchFamily="34" charset="0"/>
                <a:buChar char="•"/>
              </a:pPr>
              <a:r>
                <a:rPr lang="en-US" sz="1200" b="1" dirty="0">
                  <a:solidFill>
                    <a:srgbClr val="006600"/>
                  </a:solidFill>
                  <a:latin typeface="Calibri" pitchFamily="34" charset="0"/>
                </a:rPr>
                <a:t>Incorporate appropriate representation of physical processes in tropics for 1-3 km </a:t>
              </a:r>
              <a:r>
                <a:rPr lang="en-US" sz="1200" b="1" dirty="0" smtClean="0">
                  <a:solidFill>
                    <a:srgbClr val="006600"/>
                  </a:solidFill>
                  <a:latin typeface="Calibri" pitchFamily="34" charset="0"/>
                </a:rPr>
                <a:t>resolution</a:t>
              </a:r>
            </a:p>
            <a:p>
              <a:pPr marL="371437" indent="-371437">
                <a:spcBef>
                  <a:spcPct val="20000"/>
                </a:spcBef>
                <a:buFont typeface="Arial" pitchFamily="34" charset="0"/>
                <a:buChar char="•"/>
              </a:pPr>
              <a:r>
                <a:rPr lang="en-US" sz="1200" b="1" dirty="0" smtClean="0">
                  <a:solidFill>
                    <a:srgbClr val="006600"/>
                  </a:solidFill>
                  <a:latin typeface="Calibri" pitchFamily="34" charset="0"/>
                </a:rPr>
                <a:t>Code management and community support through unified repository supported by DTC</a:t>
              </a:r>
              <a:endParaRPr lang="en-US" sz="1200" b="1" dirty="0">
                <a:solidFill>
                  <a:srgbClr val="006600"/>
                </a:solidFill>
                <a:latin typeface="Calibri" pitchFamily="34" charset="0"/>
              </a:endParaRPr>
            </a:p>
          </p:txBody>
        </p:sp>
        <p:sp>
          <p:nvSpPr>
            <p:cNvPr id="62" name="Rounded Rectangle 61"/>
            <p:cNvSpPr/>
            <p:nvPr/>
          </p:nvSpPr>
          <p:spPr>
            <a:xfrm>
              <a:off x="3999487" y="5869424"/>
              <a:ext cx="1523496" cy="655106"/>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b="1" dirty="0" smtClean="0">
                  <a:solidFill>
                    <a:schemeClr val="accent5">
                      <a:lumMod val="50000"/>
                    </a:schemeClr>
                  </a:solidFill>
                  <a:latin typeface="Calibri" pitchFamily="-64" charset="0"/>
                </a:rPr>
                <a:t>Coupling to HYCOM, Waves, NOAH LSM, Storm Surge and Inundation models, Hybrid DA, HWRF Ensembles, Other TC basins</a:t>
              </a:r>
              <a:endParaRPr lang="en-US" sz="600" b="1" dirty="0">
                <a:solidFill>
                  <a:schemeClr val="accent5">
                    <a:lumMod val="50000"/>
                  </a:schemeClr>
                </a:solidFill>
                <a:latin typeface="Calibri" pitchFamily="-64" charset="0"/>
              </a:endParaRPr>
            </a:p>
          </p:txBody>
        </p:sp>
        <p:cxnSp>
          <p:nvCxnSpPr>
            <p:cNvPr id="64" name="Straight Arrow Connector 63"/>
            <p:cNvCxnSpPr>
              <a:stCxn id="4" idx="2"/>
              <a:endCxn id="6" idx="0"/>
            </p:cNvCxnSpPr>
            <p:nvPr/>
          </p:nvCxnSpPr>
          <p:spPr>
            <a:xfrm>
              <a:off x="1323388" y="1291699"/>
              <a:ext cx="0" cy="318268"/>
            </a:xfrm>
            <a:prstGeom prst="straightConnector1">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69" name="Straight Arrow Connector 68"/>
            <p:cNvCxnSpPr>
              <a:stCxn id="6" idx="2"/>
              <a:endCxn id="7" idx="0"/>
            </p:cNvCxnSpPr>
            <p:nvPr/>
          </p:nvCxnSpPr>
          <p:spPr>
            <a:xfrm flipH="1">
              <a:off x="1321752" y="1989552"/>
              <a:ext cx="1636" cy="327963"/>
            </a:xfrm>
            <a:prstGeom prst="straightConnector1">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71" name="Straight Arrow Connector 70"/>
            <p:cNvCxnSpPr>
              <a:stCxn id="7" idx="2"/>
            </p:cNvCxnSpPr>
            <p:nvPr/>
          </p:nvCxnSpPr>
          <p:spPr>
            <a:xfrm>
              <a:off x="1321752" y="2697100"/>
              <a:ext cx="1636" cy="407444"/>
            </a:xfrm>
            <a:prstGeom prst="straightConnector1">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77" name="Straight Connector 76"/>
            <p:cNvCxnSpPr>
              <a:stCxn id="21" idx="3"/>
              <a:endCxn id="8" idx="1"/>
            </p:cNvCxnSpPr>
            <p:nvPr/>
          </p:nvCxnSpPr>
          <p:spPr>
            <a:xfrm flipV="1">
              <a:off x="745406" y="3286021"/>
              <a:ext cx="116343" cy="4516"/>
            </a:xfrm>
            <a:prstGeom prst="line">
              <a:avLst/>
            </a:prstGeom>
          </p:spPr>
          <p:style>
            <a:lnRef idx="3">
              <a:schemeClr val="dk1"/>
            </a:lnRef>
            <a:fillRef idx="0">
              <a:schemeClr val="dk1"/>
            </a:fillRef>
            <a:effectRef idx="2">
              <a:schemeClr val="dk1"/>
            </a:effectRef>
            <a:fontRef idx="minor">
              <a:schemeClr val="tx1"/>
            </a:fontRef>
          </p:style>
        </p:cxnSp>
        <p:cxnSp>
          <p:nvCxnSpPr>
            <p:cNvPr id="83" name="Straight Connector 82"/>
            <p:cNvCxnSpPr/>
            <p:nvPr/>
          </p:nvCxnSpPr>
          <p:spPr>
            <a:xfrm>
              <a:off x="1321751" y="3492765"/>
              <a:ext cx="1637" cy="241035"/>
            </a:xfrm>
            <a:prstGeom prst="line">
              <a:avLst/>
            </a:prstGeom>
          </p:spPr>
          <p:style>
            <a:lnRef idx="3">
              <a:schemeClr val="dk1"/>
            </a:lnRef>
            <a:fillRef idx="0">
              <a:schemeClr val="dk1"/>
            </a:fillRef>
            <a:effectRef idx="2">
              <a:schemeClr val="dk1"/>
            </a:effectRef>
            <a:fontRef idx="minor">
              <a:schemeClr val="tx1"/>
            </a:fontRef>
          </p:style>
        </p:cxnSp>
        <p:cxnSp>
          <p:nvCxnSpPr>
            <p:cNvPr id="85" name="Straight Connector 84"/>
            <p:cNvCxnSpPr>
              <a:stCxn id="9" idx="2"/>
              <a:endCxn id="17" idx="0"/>
            </p:cNvCxnSpPr>
            <p:nvPr/>
          </p:nvCxnSpPr>
          <p:spPr>
            <a:xfrm>
              <a:off x="1258892" y="4253728"/>
              <a:ext cx="1413" cy="394472"/>
            </a:xfrm>
            <a:prstGeom prst="line">
              <a:avLst/>
            </a:prstGeom>
          </p:spPr>
          <p:style>
            <a:lnRef idx="3">
              <a:schemeClr val="dk1"/>
            </a:lnRef>
            <a:fillRef idx="0">
              <a:schemeClr val="dk1"/>
            </a:fillRef>
            <a:effectRef idx="2">
              <a:schemeClr val="dk1"/>
            </a:effectRef>
            <a:fontRef idx="minor">
              <a:schemeClr val="tx1"/>
            </a:fontRef>
          </p:style>
        </p:cxnSp>
        <p:cxnSp>
          <p:nvCxnSpPr>
            <p:cNvPr id="87" name="Straight Connector 86"/>
            <p:cNvCxnSpPr>
              <a:stCxn id="17" idx="2"/>
              <a:endCxn id="19" idx="0"/>
            </p:cNvCxnSpPr>
            <p:nvPr/>
          </p:nvCxnSpPr>
          <p:spPr>
            <a:xfrm>
              <a:off x="1260305" y="5103702"/>
              <a:ext cx="1249" cy="286669"/>
            </a:xfrm>
            <a:prstGeom prst="line">
              <a:avLst/>
            </a:prstGeom>
          </p:spPr>
          <p:style>
            <a:lnRef idx="3">
              <a:schemeClr val="dk1"/>
            </a:lnRef>
            <a:fillRef idx="0">
              <a:schemeClr val="dk1"/>
            </a:fillRef>
            <a:effectRef idx="2">
              <a:schemeClr val="dk1"/>
            </a:effectRef>
            <a:fontRef idx="minor">
              <a:schemeClr val="tx1"/>
            </a:fontRef>
          </p:style>
        </p:cxnSp>
        <p:cxnSp>
          <p:nvCxnSpPr>
            <p:cNvPr id="89" name="Straight Connector 88"/>
            <p:cNvCxnSpPr>
              <a:stCxn id="17" idx="3"/>
              <a:endCxn id="41" idx="1"/>
            </p:cNvCxnSpPr>
            <p:nvPr/>
          </p:nvCxnSpPr>
          <p:spPr>
            <a:xfrm>
              <a:off x="2072153" y="4875951"/>
              <a:ext cx="303638" cy="0"/>
            </a:xfrm>
            <a:prstGeom prst="line">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91" name="Straight Arrow Connector 90"/>
            <p:cNvCxnSpPr/>
            <p:nvPr/>
          </p:nvCxnSpPr>
          <p:spPr>
            <a:xfrm>
              <a:off x="2981034" y="5103702"/>
              <a:ext cx="1" cy="30657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93" name="Straight Arrow Connector 92"/>
            <p:cNvCxnSpPr>
              <a:stCxn id="19" idx="3"/>
              <a:endCxn id="18" idx="1"/>
            </p:cNvCxnSpPr>
            <p:nvPr/>
          </p:nvCxnSpPr>
          <p:spPr>
            <a:xfrm flipV="1">
              <a:off x="1905000" y="5622655"/>
              <a:ext cx="304800" cy="623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95" name="Straight Arrow Connector 94"/>
            <p:cNvCxnSpPr>
              <a:stCxn id="18" idx="3"/>
              <a:endCxn id="20" idx="1"/>
            </p:cNvCxnSpPr>
            <p:nvPr/>
          </p:nvCxnSpPr>
          <p:spPr>
            <a:xfrm flipV="1">
              <a:off x="3657600" y="5338980"/>
              <a:ext cx="533399" cy="28367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97" name="Straight Arrow Connector 96"/>
            <p:cNvCxnSpPr>
              <a:stCxn id="18" idx="3"/>
              <a:endCxn id="62" idx="1"/>
            </p:cNvCxnSpPr>
            <p:nvPr/>
          </p:nvCxnSpPr>
          <p:spPr>
            <a:xfrm>
              <a:off x="3657600" y="5622655"/>
              <a:ext cx="341887" cy="57432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9" name="Straight Connector 108"/>
            <p:cNvCxnSpPr>
              <a:stCxn id="5" idx="2"/>
              <a:endCxn id="10" idx="0"/>
            </p:cNvCxnSpPr>
            <p:nvPr/>
          </p:nvCxnSpPr>
          <p:spPr>
            <a:xfrm flipH="1">
              <a:off x="3250249" y="1291699"/>
              <a:ext cx="3959" cy="318267"/>
            </a:xfrm>
            <a:prstGeom prst="line">
              <a:avLst/>
            </a:prstGeom>
          </p:spPr>
          <p:style>
            <a:lnRef idx="3">
              <a:schemeClr val="dk1"/>
            </a:lnRef>
            <a:fillRef idx="0">
              <a:schemeClr val="dk1"/>
            </a:fillRef>
            <a:effectRef idx="2">
              <a:schemeClr val="dk1"/>
            </a:effectRef>
            <a:fontRef idx="minor">
              <a:schemeClr val="tx1"/>
            </a:fontRef>
          </p:style>
        </p:cxnSp>
        <p:cxnSp>
          <p:nvCxnSpPr>
            <p:cNvPr id="111" name="Straight Connector 110"/>
            <p:cNvCxnSpPr>
              <a:stCxn id="10" idx="2"/>
              <a:endCxn id="11" idx="0"/>
            </p:cNvCxnSpPr>
            <p:nvPr/>
          </p:nvCxnSpPr>
          <p:spPr>
            <a:xfrm>
              <a:off x="3250249" y="1989551"/>
              <a:ext cx="0" cy="266347"/>
            </a:xfrm>
            <a:prstGeom prst="line">
              <a:avLst/>
            </a:prstGeom>
          </p:spPr>
          <p:style>
            <a:lnRef idx="3">
              <a:schemeClr val="dk1"/>
            </a:lnRef>
            <a:fillRef idx="0">
              <a:schemeClr val="dk1"/>
            </a:fillRef>
            <a:effectRef idx="2">
              <a:schemeClr val="dk1"/>
            </a:effectRef>
            <a:fontRef idx="minor">
              <a:schemeClr val="tx1"/>
            </a:fontRef>
          </p:style>
        </p:cxnSp>
        <p:cxnSp>
          <p:nvCxnSpPr>
            <p:cNvPr id="114" name="Straight Connector 113"/>
            <p:cNvCxnSpPr>
              <a:stCxn id="11" idx="2"/>
              <a:endCxn id="12" idx="0"/>
            </p:cNvCxnSpPr>
            <p:nvPr/>
          </p:nvCxnSpPr>
          <p:spPr>
            <a:xfrm>
              <a:off x="3250249" y="2743199"/>
              <a:ext cx="4151" cy="272674"/>
            </a:xfrm>
            <a:prstGeom prst="line">
              <a:avLst/>
            </a:prstGeom>
          </p:spPr>
          <p:style>
            <a:lnRef idx="3">
              <a:schemeClr val="dk1"/>
            </a:lnRef>
            <a:fillRef idx="0">
              <a:schemeClr val="dk1"/>
            </a:fillRef>
            <a:effectRef idx="2">
              <a:schemeClr val="dk1"/>
            </a:effectRef>
            <a:fontRef idx="minor">
              <a:schemeClr val="tx1"/>
            </a:fontRef>
          </p:style>
        </p:cxnSp>
        <p:cxnSp>
          <p:nvCxnSpPr>
            <p:cNvPr id="116" name="Straight Connector 115"/>
            <p:cNvCxnSpPr>
              <a:stCxn id="12" idx="2"/>
              <a:endCxn id="13" idx="0"/>
            </p:cNvCxnSpPr>
            <p:nvPr/>
          </p:nvCxnSpPr>
          <p:spPr>
            <a:xfrm>
              <a:off x="3254400" y="3549777"/>
              <a:ext cx="1347" cy="184023"/>
            </a:xfrm>
            <a:prstGeom prst="line">
              <a:avLst/>
            </a:prstGeom>
          </p:spPr>
          <p:style>
            <a:lnRef idx="3">
              <a:schemeClr val="dk1"/>
            </a:lnRef>
            <a:fillRef idx="0">
              <a:schemeClr val="dk1"/>
            </a:fillRef>
            <a:effectRef idx="2">
              <a:schemeClr val="dk1"/>
            </a:effectRef>
            <a:fontRef idx="minor">
              <a:schemeClr val="tx1"/>
            </a:fontRef>
          </p:style>
        </p:cxnSp>
        <p:cxnSp>
          <p:nvCxnSpPr>
            <p:cNvPr id="118" name="Straight Connector 117"/>
            <p:cNvCxnSpPr>
              <a:stCxn id="13" idx="2"/>
            </p:cNvCxnSpPr>
            <p:nvPr/>
          </p:nvCxnSpPr>
          <p:spPr>
            <a:xfrm>
              <a:off x="3255747" y="4357463"/>
              <a:ext cx="0" cy="290737"/>
            </a:xfrm>
            <a:prstGeom prst="line">
              <a:avLst/>
            </a:prstGeom>
            <a:ln>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120" name="Straight Connector 119"/>
            <p:cNvCxnSpPr>
              <a:stCxn id="5" idx="3"/>
              <a:endCxn id="15" idx="1"/>
            </p:cNvCxnSpPr>
            <p:nvPr/>
          </p:nvCxnSpPr>
          <p:spPr>
            <a:xfrm>
              <a:off x="4070016" y="1024143"/>
              <a:ext cx="186866" cy="0"/>
            </a:xfrm>
            <a:prstGeom prst="line">
              <a:avLst/>
            </a:prstGeom>
          </p:spPr>
          <p:style>
            <a:lnRef idx="3">
              <a:schemeClr val="dk1"/>
            </a:lnRef>
            <a:fillRef idx="0">
              <a:schemeClr val="dk1"/>
            </a:fillRef>
            <a:effectRef idx="2">
              <a:schemeClr val="dk1"/>
            </a:effectRef>
            <a:fontRef idx="minor">
              <a:schemeClr val="tx1"/>
            </a:fontRef>
          </p:style>
        </p:cxnSp>
        <p:cxnSp>
          <p:nvCxnSpPr>
            <p:cNvPr id="122" name="Straight Connector 121"/>
            <p:cNvCxnSpPr>
              <a:stCxn id="12" idx="3"/>
              <a:endCxn id="16" idx="1"/>
            </p:cNvCxnSpPr>
            <p:nvPr/>
          </p:nvCxnSpPr>
          <p:spPr>
            <a:xfrm flipV="1">
              <a:off x="4066248" y="3281652"/>
              <a:ext cx="174985" cy="1173"/>
            </a:xfrm>
            <a:prstGeom prst="line">
              <a:avLst/>
            </a:prstGeom>
          </p:spPr>
          <p:style>
            <a:lnRef idx="3">
              <a:schemeClr val="dk1"/>
            </a:lnRef>
            <a:fillRef idx="0">
              <a:schemeClr val="dk1"/>
            </a:fillRef>
            <a:effectRef idx="2">
              <a:schemeClr val="dk1"/>
            </a:effectRef>
            <a:fontRef idx="minor">
              <a:schemeClr val="tx1"/>
            </a:fontRef>
          </p:style>
        </p:cxnSp>
        <p:cxnSp>
          <p:nvCxnSpPr>
            <p:cNvPr id="127" name="Straight Connector 126"/>
            <p:cNvCxnSpPr>
              <a:stCxn id="20" idx="2"/>
            </p:cNvCxnSpPr>
            <p:nvPr/>
          </p:nvCxnSpPr>
          <p:spPr>
            <a:xfrm>
              <a:off x="4860700" y="5677430"/>
              <a:ext cx="197" cy="191994"/>
            </a:xfrm>
            <a:prstGeom prst="line">
              <a:avLst/>
            </a:prstGeom>
          </p:spPr>
          <p:style>
            <a:lnRef idx="3">
              <a:schemeClr val="dk1"/>
            </a:lnRef>
            <a:fillRef idx="0">
              <a:schemeClr val="dk1"/>
            </a:fillRef>
            <a:effectRef idx="2">
              <a:schemeClr val="dk1"/>
            </a:effectRef>
            <a:fontRef idx="minor">
              <a:schemeClr val="tx1"/>
            </a:fontRef>
          </p:style>
        </p:cxnSp>
      </p:grpSp>
      <p:sp>
        <p:nvSpPr>
          <p:cNvPr id="49" name="Rectangle 2"/>
          <p:cNvSpPr txBox="1">
            <a:spLocks noChangeArrowheads="1"/>
          </p:cNvSpPr>
          <p:nvPr/>
        </p:nvSpPr>
        <p:spPr>
          <a:xfrm>
            <a:off x="457200" y="0"/>
            <a:ext cx="8686800" cy="533400"/>
          </a:xfrm>
          <a:prstGeom prst="rect">
            <a:avLst/>
          </a:prstGeom>
        </p:spPr>
        <p:txBody>
          <a:bodyPr vert="horz" lIns="82945" tIns="41473" rIns="82945" bIns="41473"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400" b="1" dirty="0" smtClean="0">
                <a:effectLst>
                  <a:outerShdw blurRad="38100" dist="38100" dir="2700000" algn="tl">
                    <a:srgbClr val="000000">
                      <a:alpha val="43137"/>
                    </a:srgbClr>
                  </a:outerShdw>
                </a:effectLst>
              </a:rPr>
              <a:t>Integrated developmental path and unified code management</a:t>
            </a:r>
            <a:endParaRPr lang="en-US" sz="2400" b="1" dirty="0">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17670653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9144000" cy="3438144"/>
            <a:chOff x="0" y="0"/>
            <a:chExt cx="9144000" cy="3438144"/>
          </a:xfrm>
        </p:grpSpPr>
        <p:pic>
          <p:nvPicPr>
            <p:cNvPr id="19" name="Picture 3"/>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0" y="0"/>
              <a:ext cx="4572000" cy="34381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 name="Picture 2"/>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4572000" cy="34381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5" name="TextBox 24"/>
            <p:cNvSpPr txBox="1"/>
            <p:nvPr/>
          </p:nvSpPr>
          <p:spPr>
            <a:xfrm>
              <a:off x="2743200" y="2667000"/>
              <a:ext cx="1447800" cy="369332"/>
            </a:xfrm>
            <a:prstGeom prst="rect">
              <a:avLst/>
            </a:prstGeom>
            <a:noFill/>
          </p:spPr>
          <p:txBody>
            <a:bodyPr wrap="square" rtlCol="0">
              <a:spAutoFit/>
            </a:bodyPr>
            <a:lstStyle/>
            <a:p>
              <a:r>
                <a:rPr lang="en-US" b="1" dirty="0" smtClean="0"/>
                <a:t>Track errors</a:t>
              </a:r>
              <a:endParaRPr lang="en-US" b="1" dirty="0"/>
            </a:p>
          </p:txBody>
        </p:sp>
        <p:sp>
          <p:nvSpPr>
            <p:cNvPr id="26" name="TextBox 25"/>
            <p:cNvSpPr txBox="1"/>
            <p:nvPr/>
          </p:nvSpPr>
          <p:spPr>
            <a:xfrm>
              <a:off x="6477000" y="2590800"/>
              <a:ext cx="2362200" cy="369332"/>
            </a:xfrm>
            <a:prstGeom prst="rect">
              <a:avLst/>
            </a:prstGeom>
            <a:noFill/>
          </p:spPr>
          <p:txBody>
            <a:bodyPr wrap="square" rtlCol="0">
              <a:spAutoFit/>
            </a:bodyPr>
            <a:lstStyle/>
            <a:p>
              <a:r>
                <a:rPr lang="en-US" b="1" dirty="0" smtClean="0"/>
                <a:t>Superior Track FSP</a:t>
              </a:r>
              <a:endParaRPr lang="en-US" b="1" dirty="0"/>
            </a:p>
          </p:txBody>
        </p:sp>
        <p:sp>
          <p:nvSpPr>
            <p:cNvPr id="29" name="TextBox 28"/>
            <p:cNvSpPr txBox="1"/>
            <p:nvPr/>
          </p:nvSpPr>
          <p:spPr>
            <a:xfrm>
              <a:off x="457200" y="533400"/>
              <a:ext cx="2514600" cy="646331"/>
            </a:xfrm>
            <a:prstGeom prst="rect">
              <a:avLst/>
            </a:prstGeom>
            <a:noFill/>
          </p:spPr>
          <p:txBody>
            <a:bodyPr wrap="square" rtlCol="0">
              <a:spAutoFit/>
            </a:bodyPr>
            <a:lstStyle/>
            <a:p>
              <a:pPr algn="ctr"/>
              <a:r>
                <a:rPr lang="en-US" b="1" dirty="0" smtClean="0">
                  <a:solidFill>
                    <a:srgbClr val="0000FF"/>
                  </a:solidFill>
                  <a:effectLst>
                    <a:outerShdw blurRad="38100" dist="38100" dir="2700000" algn="tl">
                      <a:srgbClr val="000000">
                        <a:alpha val="43137"/>
                      </a:srgbClr>
                    </a:outerShdw>
                  </a:effectLst>
                </a:rPr>
                <a:t>2010-2011 Atlantic Track Verification</a:t>
              </a:r>
              <a:endParaRPr lang="en-US" b="1" dirty="0">
                <a:solidFill>
                  <a:srgbClr val="0000FF"/>
                </a:solidFill>
                <a:effectLst>
                  <a:outerShdw blurRad="38100" dist="38100" dir="2700000" algn="tl">
                    <a:srgbClr val="000000">
                      <a:alpha val="43137"/>
                    </a:srgbClr>
                  </a:outerShdw>
                </a:effectLst>
              </a:endParaRPr>
            </a:p>
          </p:txBody>
        </p:sp>
        <p:sp>
          <p:nvSpPr>
            <p:cNvPr id="12" name="TextBox 11"/>
            <p:cNvSpPr txBox="1"/>
            <p:nvPr/>
          </p:nvSpPr>
          <p:spPr>
            <a:xfrm>
              <a:off x="2133600" y="2373868"/>
              <a:ext cx="2362200" cy="369332"/>
            </a:xfrm>
            <a:prstGeom prst="rect">
              <a:avLst/>
            </a:prstGeom>
            <a:noFill/>
          </p:spPr>
          <p:txBody>
            <a:bodyPr wrap="square" rtlCol="0">
              <a:spAutoFit/>
            </a:bodyPr>
            <a:lstStyle/>
            <a:p>
              <a:pPr algn="ctr"/>
              <a:r>
                <a:rPr lang="en-US" b="1" dirty="0" smtClean="0"/>
                <a:t>~20% improvement</a:t>
              </a:r>
              <a:endParaRPr lang="en-US" b="1" dirty="0"/>
            </a:p>
          </p:txBody>
        </p:sp>
        <p:grpSp>
          <p:nvGrpSpPr>
            <p:cNvPr id="4" name="Group 2"/>
            <p:cNvGrpSpPr/>
            <p:nvPr/>
          </p:nvGrpSpPr>
          <p:grpSpPr>
            <a:xfrm>
              <a:off x="1828800" y="242501"/>
              <a:ext cx="5334000" cy="138499"/>
              <a:chOff x="1828800" y="242501"/>
              <a:chExt cx="5334000" cy="138499"/>
            </a:xfrm>
          </p:grpSpPr>
          <p:sp>
            <p:nvSpPr>
              <p:cNvPr id="2" name="TextBox 1"/>
              <p:cNvSpPr txBox="1"/>
              <p:nvPr/>
            </p:nvSpPr>
            <p:spPr>
              <a:xfrm>
                <a:off x="1828800" y="242501"/>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sp>
            <p:nvSpPr>
              <p:cNvPr id="14" name="TextBox 13"/>
              <p:cNvSpPr txBox="1"/>
              <p:nvPr/>
            </p:nvSpPr>
            <p:spPr>
              <a:xfrm>
                <a:off x="6400800" y="242501"/>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grpSp>
      </p:grpSp>
      <p:sp>
        <p:nvSpPr>
          <p:cNvPr id="21" name="Slide Number Placeholder 20"/>
          <p:cNvSpPr>
            <a:spLocks noGrp="1"/>
          </p:cNvSpPr>
          <p:nvPr>
            <p:ph type="sldNum" sz="quarter" idx="12"/>
          </p:nvPr>
        </p:nvSpPr>
        <p:spPr/>
        <p:txBody>
          <a:bodyPr/>
          <a:lstStyle/>
          <a:p>
            <a:fld id="{8AA51038-482A-4A2F-8234-A72E8F7D54EC}" type="slidenum">
              <a:rPr lang="en-US" smtClean="0"/>
              <a:pPr/>
              <a:t>6</a:t>
            </a:fld>
            <a:endParaRPr lang="en-US" dirty="0"/>
          </a:p>
        </p:txBody>
      </p:sp>
      <p:pic>
        <p:nvPicPr>
          <p:cNvPr id="22" name="Picture 3"/>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3505200"/>
            <a:ext cx="4572000" cy="34381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 name="Picture 4"/>
          <p:cNvPicPr>
            <a:picLocks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2000" y="3505200"/>
            <a:ext cx="4572000" cy="34381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1" name="TextBox 30"/>
          <p:cNvSpPr txBox="1"/>
          <p:nvPr/>
        </p:nvSpPr>
        <p:spPr>
          <a:xfrm>
            <a:off x="381000" y="3976300"/>
            <a:ext cx="1752600" cy="369332"/>
          </a:xfrm>
          <a:prstGeom prst="rect">
            <a:avLst/>
          </a:prstGeom>
          <a:noFill/>
        </p:spPr>
        <p:txBody>
          <a:bodyPr wrap="square" rtlCol="0">
            <a:spAutoFit/>
          </a:bodyPr>
          <a:lstStyle/>
          <a:p>
            <a:r>
              <a:rPr lang="en-US" b="1" dirty="0" smtClean="0"/>
              <a:t>Intensity errors</a:t>
            </a:r>
            <a:endParaRPr lang="en-US" b="1" dirty="0"/>
          </a:p>
        </p:txBody>
      </p:sp>
      <p:sp>
        <p:nvSpPr>
          <p:cNvPr id="32" name="TextBox 31"/>
          <p:cNvSpPr txBox="1"/>
          <p:nvPr/>
        </p:nvSpPr>
        <p:spPr>
          <a:xfrm>
            <a:off x="6248400" y="6096000"/>
            <a:ext cx="2514600" cy="369332"/>
          </a:xfrm>
          <a:prstGeom prst="rect">
            <a:avLst/>
          </a:prstGeom>
          <a:noFill/>
        </p:spPr>
        <p:txBody>
          <a:bodyPr wrap="square" rtlCol="0">
            <a:spAutoFit/>
          </a:bodyPr>
          <a:lstStyle/>
          <a:p>
            <a:r>
              <a:rPr lang="en-US" b="1" dirty="0"/>
              <a:t>Improved Intensity </a:t>
            </a:r>
            <a:r>
              <a:rPr lang="en-US" b="1" dirty="0" smtClean="0"/>
              <a:t>Bias</a:t>
            </a:r>
            <a:endParaRPr lang="en-US" b="1" dirty="0"/>
          </a:p>
        </p:txBody>
      </p:sp>
      <p:sp>
        <p:nvSpPr>
          <p:cNvPr id="33" name="TextBox 32"/>
          <p:cNvSpPr txBox="1"/>
          <p:nvPr/>
        </p:nvSpPr>
        <p:spPr>
          <a:xfrm>
            <a:off x="5105400" y="4114800"/>
            <a:ext cx="1828800" cy="461665"/>
          </a:xfrm>
          <a:prstGeom prst="rect">
            <a:avLst/>
          </a:prstGeom>
          <a:noFill/>
        </p:spPr>
        <p:txBody>
          <a:bodyPr wrap="square" rtlCol="0">
            <a:spAutoFit/>
          </a:bodyPr>
          <a:lstStyle/>
          <a:p>
            <a:r>
              <a:rPr lang="en-US" sz="1200" b="1" dirty="0" smtClean="0">
                <a:solidFill>
                  <a:srgbClr val="0000FF"/>
                </a:solidFill>
                <a:effectLst>
                  <a:outerShdw blurRad="38100" dist="38100" dir="2700000" algn="tl">
                    <a:srgbClr val="000000">
                      <a:alpha val="43137"/>
                    </a:srgbClr>
                  </a:outerShdw>
                </a:effectLst>
              </a:rPr>
              <a:t>HOPS: operational HWRF</a:t>
            </a:r>
          </a:p>
          <a:p>
            <a:r>
              <a:rPr lang="en-US" sz="1200" b="1" dirty="0" smtClean="0">
                <a:solidFill>
                  <a:srgbClr val="FF0000"/>
                </a:solidFill>
                <a:effectLst>
                  <a:outerShdw blurRad="38100" dist="38100" dir="2700000" algn="tl">
                    <a:srgbClr val="000000">
                      <a:alpha val="43137"/>
                    </a:srgbClr>
                  </a:outerShdw>
                </a:effectLst>
              </a:rPr>
              <a:t>H212: 2012 HWRF</a:t>
            </a:r>
          </a:p>
        </p:txBody>
      </p:sp>
      <p:sp>
        <p:nvSpPr>
          <p:cNvPr id="34" name="TextBox 33"/>
          <p:cNvSpPr txBox="1"/>
          <p:nvPr/>
        </p:nvSpPr>
        <p:spPr>
          <a:xfrm>
            <a:off x="2133600" y="6063734"/>
            <a:ext cx="2362200" cy="369332"/>
          </a:xfrm>
          <a:prstGeom prst="rect">
            <a:avLst/>
          </a:prstGeom>
          <a:noFill/>
        </p:spPr>
        <p:txBody>
          <a:bodyPr wrap="square" rtlCol="0">
            <a:spAutoFit/>
          </a:bodyPr>
          <a:lstStyle/>
          <a:p>
            <a:pPr algn="ctr"/>
            <a:r>
              <a:rPr lang="en-US" b="1" dirty="0" smtClean="0"/>
              <a:t>~10% improvement</a:t>
            </a:r>
            <a:endParaRPr lang="en-US" b="1" dirty="0"/>
          </a:p>
        </p:txBody>
      </p:sp>
      <p:grpSp>
        <p:nvGrpSpPr>
          <p:cNvPr id="35" name="Group 34"/>
          <p:cNvGrpSpPr/>
          <p:nvPr/>
        </p:nvGrpSpPr>
        <p:grpSpPr>
          <a:xfrm>
            <a:off x="1828800" y="3747701"/>
            <a:ext cx="5334000" cy="138499"/>
            <a:chOff x="1828800" y="242501"/>
            <a:chExt cx="5334000" cy="138499"/>
          </a:xfrm>
        </p:grpSpPr>
        <p:sp>
          <p:nvSpPr>
            <p:cNvPr id="36" name="TextBox 35"/>
            <p:cNvSpPr txBox="1"/>
            <p:nvPr/>
          </p:nvSpPr>
          <p:spPr>
            <a:xfrm>
              <a:off x="1828800" y="242501"/>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sp>
          <p:nvSpPr>
            <p:cNvPr id="37" name="TextBox 36"/>
            <p:cNvSpPr txBox="1"/>
            <p:nvPr/>
          </p:nvSpPr>
          <p:spPr>
            <a:xfrm>
              <a:off x="6400800" y="242501"/>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grpSp>
    </p:spTree>
    <p:extLst>
      <p:ext uri="{BB962C8B-B14F-4D97-AF65-F5344CB8AC3E}">
        <p14:creationId xmlns:p14="http://schemas.microsoft.com/office/powerpoint/2010/main" xmlns="" val="20851398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A51038-482A-4A2F-8234-A72E8F7D54EC}" type="slidenum">
              <a:rPr lang="en-US" smtClean="0"/>
              <a:pPr/>
              <a:t>7</a:t>
            </a:fld>
            <a:endParaRPr lang="en-US" dirty="0"/>
          </a:p>
        </p:txBody>
      </p:sp>
      <p:pic>
        <p:nvPicPr>
          <p:cNvPr id="3" name="Picture 2"/>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4572000" cy="34381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3"/>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0"/>
            <a:ext cx="4572000" cy="34381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3419856"/>
            <a:ext cx="4572000" cy="34381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2590800" y="457200"/>
            <a:ext cx="1676400" cy="646331"/>
          </a:xfrm>
          <a:prstGeom prst="rect">
            <a:avLst/>
          </a:prstGeom>
          <a:noFill/>
        </p:spPr>
        <p:txBody>
          <a:bodyPr wrap="square" rtlCol="0">
            <a:spAutoFit/>
          </a:bodyPr>
          <a:lstStyle/>
          <a:p>
            <a:r>
              <a:rPr lang="en-US" b="1" dirty="0" smtClean="0"/>
              <a:t>Mean 34-kt Radius Error</a:t>
            </a:r>
            <a:endParaRPr lang="en-US" b="1" dirty="0"/>
          </a:p>
        </p:txBody>
      </p:sp>
      <p:sp>
        <p:nvSpPr>
          <p:cNvPr id="10" name="TextBox 9"/>
          <p:cNvSpPr txBox="1"/>
          <p:nvPr/>
        </p:nvSpPr>
        <p:spPr>
          <a:xfrm>
            <a:off x="7162800" y="533400"/>
            <a:ext cx="1676400" cy="646331"/>
          </a:xfrm>
          <a:prstGeom prst="rect">
            <a:avLst/>
          </a:prstGeom>
          <a:noFill/>
        </p:spPr>
        <p:txBody>
          <a:bodyPr wrap="square" rtlCol="0">
            <a:spAutoFit/>
          </a:bodyPr>
          <a:lstStyle/>
          <a:p>
            <a:r>
              <a:rPr lang="en-US" b="1" dirty="0" smtClean="0"/>
              <a:t>Mean 50-kt Radius Error</a:t>
            </a:r>
            <a:endParaRPr lang="en-US" b="1" dirty="0"/>
          </a:p>
        </p:txBody>
      </p:sp>
      <p:sp>
        <p:nvSpPr>
          <p:cNvPr id="11" name="TextBox 10"/>
          <p:cNvSpPr txBox="1"/>
          <p:nvPr/>
        </p:nvSpPr>
        <p:spPr>
          <a:xfrm>
            <a:off x="2590800" y="3886200"/>
            <a:ext cx="1676400" cy="646331"/>
          </a:xfrm>
          <a:prstGeom prst="rect">
            <a:avLst/>
          </a:prstGeom>
          <a:noFill/>
        </p:spPr>
        <p:txBody>
          <a:bodyPr wrap="square" rtlCol="0">
            <a:spAutoFit/>
          </a:bodyPr>
          <a:lstStyle/>
          <a:p>
            <a:r>
              <a:rPr lang="en-US" b="1" dirty="0" smtClean="0"/>
              <a:t>Mean 65-kt Radius Error</a:t>
            </a:r>
            <a:endParaRPr lang="en-US" b="1" dirty="0"/>
          </a:p>
        </p:txBody>
      </p:sp>
      <p:sp>
        <p:nvSpPr>
          <p:cNvPr id="12" name="TextBox 11"/>
          <p:cNvSpPr txBox="1"/>
          <p:nvPr/>
        </p:nvSpPr>
        <p:spPr>
          <a:xfrm>
            <a:off x="5735230" y="3925669"/>
            <a:ext cx="2514600" cy="1754326"/>
          </a:xfrm>
          <a:prstGeom prst="rect">
            <a:avLst/>
          </a:prstGeom>
          <a:noFill/>
        </p:spPr>
        <p:txBody>
          <a:bodyPr wrap="square" rtlCol="0">
            <a:spAutoFit/>
          </a:bodyPr>
          <a:lstStyle/>
          <a:p>
            <a:pPr algn="ctr"/>
            <a:r>
              <a:rPr lang="en-US" b="1" dirty="0" smtClean="0">
                <a:solidFill>
                  <a:srgbClr val="0000FF"/>
                </a:solidFill>
                <a:effectLst>
                  <a:outerShdw blurRad="38100" dist="38100" dir="2700000" algn="tl">
                    <a:srgbClr val="000000">
                      <a:alpha val="43137"/>
                    </a:srgbClr>
                  </a:outerShdw>
                </a:effectLst>
              </a:rPr>
              <a:t>2010-2011 Atlantic </a:t>
            </a:r>
          </a:p>
          <a:p>
            <a:pPr algn="ctr"/>
            <a:r>
              <a:rPr lang="en-US" b="1" dirty="0" smtClean="0">
                <a:solidFill>
                  <a:srgbClr val="0000FF"/>
                </a:solidFill>
                <a:effectLst>
                  <a:outerShdw blurRad="38100" dist="38100" dir="2700000" algn="tl">
                    <a:srgbClr val="000000">
                      <a:alpha val="43137"/>
                    </a:srgbClr>
                  </a:outerShdw>
                </a:effectLst>
              </a:rPr>
              <a:t>Radii Verification</a:t>
            </a:r>
          </a:p>
          <a:p>
            <a:pPr algn="ctr"/>
            <a:endParaRPr lang="en-US" b="1" dirty="0">
              <a:solidFill>
                <a:srgbClr val="0000FF"/>
              </a:solidFill>
              <a:effectLst>
                <a:outerShdw blurRad="38100" dist="38100" dir="2700000" algn="tl">
                  <a:srgbClr val="000000">
                    <a:alpha val="43137"/>
                  </a:srgbClr>
                </a:outerShdw>
              </a:effectLst>
            </a:endParaRPr>
          </a:p>
          <a:p>
            <a:pPr algn="ctr"/>
            <a:r>
              <a:rPr lang="en-US" b="1" dirty="0" smtClean="0">
                <a:solidFill>
                  <a:srgbClr val="0000FF"/>
                </a:solidFill>
                <a:effectLst>
                  <a:outerShdw blurRad="38100" dist="38100" dir="2700000" algn="tl">
                    <a:srgbClr val="000000">
                      <a:alpha val="43137"/>
                    </a:srgbClr>
                  </a:outerShdw>
                </a:effectLst>
              </a:rPr>
              <a:t>Significant improvements in storm size and structure</a:t>
            </a:r>
            <a:endParaRPr lang="en-US" b="1" dirty="0">
              <a:solidFill>
                <a:srgbClr val="0000FF"/>
              </a:solidFill>
              <a:effectLst>
                <a:outerShdw blurRad="38100" dist="38100" dir="2700000" algn="tl">
                  <a:srgbClr val="000000">
                    <a:alpha val="43137"/>
                  </a:srgbClr>
                </a:outerShdw>
              </a:effectLst>
            </a:endParaRPr>
          </a:p>
        </p:txBody>
      </p:sp>
      <p:sp>
        <p:nvSpPr>
          <p:cNvPr id="13" name="TextBox 12"/>
          <p:cNvSpPr txBox="1"/>
          <p:nvPr/>
        </p:nvSpPr>
        <p:spPr>
          <a:xfrm>
            <a:off x="533400" y="533400"/>
            <a:ext cx="1828800" cy="461665"/>
          </a:xfrm>
          <a:prstGeom prst="rect">
            <a:avLst/>
          </a:prstGeom>
          <a:noFill/>
        </p:spPr>
        <p:txBody>
          <a:bodyPr wrap="square" rtlCol="0">
            <a:spAutoFit/>
          </a:bodyPr>
          <a:lstStyle/>
          <a:p>
            <a:r>
              <a:rPr lang="en-US" sz="1200" b="1" dirty="0" smtClean="0">
                <a:solidFill>
                  <a:srgbClr val="0000FF"/>
                </a:solidFill>
                <a:effectLst>
                  <a:outerShdw blurRad="38100" dist="38100" dir="2700000" algn="tl">
                    <a:srgbClr val="000000">
                      <a:alpha val="43137"/>
                    </a:srgbClr>
                  </a:outerShdw>
                </a:effectLst>
              </a:rPr>
              <a:t>HOPS: operational HWRF</a:t>
            </a:r>
          </a:p>
          <a:p>
            <a:r>
              <a:rPr lang="en-US" sz="1200" b="1" dirty="0" smtClean="0">
                <a:solidFill>
                  <a:srgbClr val="FF0000"/>
                </a:solidFill>
                <a:effectLst>
                  <a:outerShdw blurRad="38100" dist="38100" dir="2700000" algn="tl">
                    <a:srgbClr val="000000">
                      <a:alpha val="43137"/>
                    </a:srgbClr>
                  </a:outerShdw>
                </a:effectLst>
              </a:rPr>
              <a:t>H212: 2012 HWRF</a:t>
            </a:r>
          </a:p>
        </p:txBody>
      </p:sp>
      <p:grpSp>
        <p:nvGrpSpPr>
          <p:cNvPr id="6" name="Group 5"/>
          <p:cNvGrpSpPr/>
          <p:nvPr/>
        </p:nvGrpSpPr>
        <p:grpSpPr>
          <a:xfrm>
            <a:off x="1828800" y="242501"/>
            <a:ext cx="5334000" cy="3567499"/>
            <a:chOff x="1828800" y="242501"/>
            <a:chExt cx="5334000" cy="3567499"/>
          </a:xfrm>
        </p:grpSpPr>
        <p:sp>
          <p:nvSpPr>
            <p:cNvPr id="15" name="TextBox 14"/>
            <p:cNvSpPr txBox="1"/>
            <p:nvPr/>
          </p:nvSpPr>
          <p:spPr>
            <a:xfrm>
              <a:off x="1828800" y="242501"/>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sp>
          <p:nvSpPr>
            <p:cNvPr id="16" name="TextBox 15"/>
            <p:cNvSpPr txBox="1"/>
            <p:nvPr/>
          </p:nvSpPr>
          <p:spPr>
            <a:xfrm>
              <a:off x="6400800" y="242501"/>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sp>
          <p:nvSpPr>
            <p:cNvPr id="17" name="TextBox 16"/>
            <p:cNvSpPr txBox="1"/>
            <p:nvPr/>
          </p:nvSpPr>
          <p:spPr>
            <a:xfrm>
              <a:off x="1828800" y="3671501"/>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A51038-482A-4A2F-8234-A72E8F7D54EC}" type="slidenum">
              <a:rPr lang="en-US" smtClean="0"/>
              <a:pPr/>
              <a:t>8</a:t>
            </a:fld>
            <a:endParaRPr lang="en-US" dirty="0"/>
          </a:p>
        </p:txBody>
      </p:sp>
      <p:pic>
        <p:nvPicPr>
          <p:cNvPr id="4" name="Picture 2"/>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9144"/>
            <a:ext cx="4572000" cy="34381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3"/>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0"/>
            <a:ext cx="4572000" cy="34381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p:cNvSpPr txBox="1"/>
          <p:nvPr/>
        </p:nvSpPr>
        <p:spPr>
          <a:xfrm>
            <a:off x="2743200" y="2667000"/>
            <a:ext cx="1447800" cy="369332"/>
          </a:xfrm>
          <a:prstGeom prst="rect">
            <a:avLst/>
          </a:prstGeom>
          <a:noFill/>
        </p:spPr>
        <p:txBody>
          <a:bodyPr wrap="square" rtlCol="0">
            <a:spAutoFit/>
          </a:bodyPr>
          <a:lstStyle/>
          <a:p>
            <a:r>
              <a:rPr lang="en-US" b="1" dirty="0" smtClean="0"/>
              <a:t>Track errors</a:t>
            </a:r>
            <a:endParaRPr lang="en-US" b="1" dirty="0"/>
          </a:p>
        </p:txBody>
      </p:sp>
      <p:sp>
        <p:nvSpPr>
          <p:cNvPr id="10" name="TextBox 9"/>
          <p:cNvSpPr txBox="1"/>
          <p:nvPr/>
        </p:nvSpPr>
        <p:spPr>
          <a:xfrm>
            <a:off x="6248400" y="2590800"/>
            <a:ext cx="2590800" cy="369332"/>
          </a:xfrm>
          <a:prstGeom prst="rect">
            <a:avLst/>
          </a:prstGeom>
          <a:noFill/>
        </p:spPr>
        <p:txBody>
          <a:bodyPr wrap="square" rtlCol="0">
            <a:spAutoFit/>
          </a:bodyPr>
          <a:lstStyle/>
          <a:p>
            <a:r>
              <a:rPr lang="en-US" b="1" dirty="0"/>
              <a:t>Improved Track </a:t>
            </a:r>
            <a:r>
              <a:rPr lang="en-US" b="1" dirty="0" smtClean="0"/>
              <a:t>FSP</a:t>
            </a:r>
            <a:endParaRPr lang="en-US" b="1" dirty="0"/>
          </a:p>
        </p:txBody>
      </p:sp>
      <p:sp>
        <p:nvSpPr>
          <p:cNvPr id="13" name="TextBox 12"/>
          <p:cNvSpPr txBox="1"/>
          <p:nvPr/>
        </p:nvSpPr>
        <p:spPr>
          <a:xfrm>
            <a:off x="457200" y="533400"/>
            <a:ext cx="2514600" cy="646331"/>
          </a:xfrm>
          <a:prstGeom prst="rect">
            <a:avLst/>
          </a:prstGeom>
          <a:noFill/>
        </p:spPr>
        <p:txBody>
          <a:bodyPr wrap="square" rtlCol="0">
            <a:spAutoFit/>
          </a:bodyPr>
          <a:lstStyle/>
          <a:p>
            <a:pPr algn="ctr"/>
            <a:r>
              <a:rPr lang="en-US" b="1" dirty="0" smtClean="0">
                <a:solidFill>
                  <a:srgbClr val="0000FF"/>
                </a:solidFill>
                <a:effectLst>
                  <a:outerShdw blurRad="38100" dist="38100" dir="2700000" algn="tl">
                    <a:srgbClr val="000000">
                      <a:alpha val="43137"/>
                    </a:srgbClr>
                  </a:outerShdw>
                </a:effectLst>
              </a:rPr>
              <a:t>2010-2011 E-PAC</a:t>
            </a:r>
          </a:p>
          <a:p>
            <a:pPr algn="ctr"/>
            <a:r>
              <a:rPr lang="en-US" b="1" dirty="0" smtClean="0">
                <a:solidFill>
                  <a:srgbClr val="0000FF"/>
                </a:solidFill>
                <a:effectLst>
                  <a:outerShdw blurRad="38100" dist="38100" dir="2700000" algn="tl">
                    <a:srgbClr val="000000">
                      <a:alpha val="43137"/>
                    </a:srgbClr>
                  </a:outerShdw>
                </a:effectLst>
              </a:rPr>
              <a:t>Track Verification</a:t>
            </a:r>
            <a:endParaRPr lang="en-US" b="1" dirty="0">
              <a:solidFill>
                <a:srgbClr val="0000FF"/>
              </a:solidFill>
              <a:effectLst>
                <a:outerShdw blurRad="38100" dist="38100" dir="2700000" algn="tl">
                  <a:srgbClr val="000000">
                    <a:alpha val="43137"/>
                  </a:srgbClr>
                </a:outerShdw>
              </a:effectLst>
            </a:endParaRPr>
          </a:p>
        </p:txBody>
      </p:sp>
      <p:sp>
        <p:nvSpPr>
          <p:cNvPr id="15" name="TextBox 14"/>
          <p:cNvSpPr txBox="1"/>
          <p:nvPr/>
        </p:nvSpPr>
        <p:spPr>
          <a:xfrm>
            <a:off x="2133600" y="2373868"/>
            <a:ext cx="2362200" cy="369332"/>
          </a:xfrm>
          <a:prstGeom prst="rect">
            <a:avLst/>
          </a:prstGeom>
          <a:noFill/>
        </p:spPr>
        <p:txBody>
          <a:bodyPr wrap="square" rtlCol="0">
            <a:spAutoFit/>
          </a:bodyPr>
          <a:lstStyle/>
          <a:p>
            <a:pPr algn="ctr"/>
            <a:r>
              <a:rPr lang="en-US" b="1" dirty="0" smtClean="0"/>
              <a:t>~20% improvement</a:t>
            </a:r>
            <a:endParaRPr lang="en-US" b="1" dirty="0"/>
          </a:p>
        </p:txBody>
      </p:sp>
      <p:grpSp>
        <p:nvGrpSpPr>
          <p:cNvPr id="21" name="Group 20"/>
          <p:cNvGrpSpPr/>
          <p:nvPr/>
        </p:nvGrpSpPr>
        <p:grpSpPr>
          <a:xfrm>
            <a:off x="1828800" y="242501"/>
            <a:ext cx="5334000" cy="214699"/>
            <a:chOff x="1828800" y="242501"/>
            <a:chExt cx="5334000" cy="214699"/>
          </a:xfrm>
        </p:grpSpPr>
        <p:sp>
          <p:nvSpPr>
            <p:cNvPr id="17" name="TextBox 16"/>
            <p:cNvSpPr txBox="1"/>
            <p:nvPr/>
          </p:nvSpPr>
          <p:spPr>
            <a:xfrm>
              <a:off x="1828800" y="318701"/>
              <a:ext cx="9144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sp>
          <p:nvSpPr>
            <p:cNvPr id="18" name="TextBox 17"/>
            <p:cNvSpPr txBox="1"/>
            <p:nvPr/>
          </p:nvSpPr>
          <p:spPr>
            <a:xfrm>
              <a:off x="6400800" y="242501"/>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grpSp>
      <p:pic>
        <p:nvPicPr>
          <p:cNvPr id="22" name="Picture 4"/>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3505200"/>
            <a:ext cx="4572000" cy="34381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 name="Picture 5"/>
          <p:cNvPicPr>
            <a:picLocks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2000" y="3505200"/>
            <a:ext cx="4572000" cy="34381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4" name="TextBox 23"/>
          <p:cNvSpPr txBox="1"/>
          <p:nvPr/>
        </p:nvSpPr>
        <p:spPr>
          <a:xfrm>
            <a:off x="2438400" y="6172200"/>
            <a:ext cx="1752600" cy="369332"/>
          </a:xfrm>
          <a:prstGeom prst="rect">
            <a:avLst/>
          </a:prstGeom>
          <a:noFill/>
        </p:spPr>
        <p:txBody>
          <a:bodyPr wrap="square" rtlCol="0">
            <a:spAutoFit/>
          </a:bodyPr>
          <a:lstStyle/>
          <a:p>
            <a:r>
              <a:rPr lang="en-US" b="1" dirty="0" smtClean="0"/>
              <a:t>Intensity errors</a:t>
            </a:r>
            <a:endParaRPr lang="en-US" b="1" dirty="0"/>
          </a:p>
        </p:txBody>
      </p:sp>
      <p:sp>
        <p:nvSpPr>
          <p:cNvPr id="25" name="TextBox 24"/>
          <p:cNvSpPr txBox="1"/>
          <p:nvPr/>
        </p:nvSpPr>
        <p:spPr>
          <a:xfrm>
            <a:off x="7010400" y="6096000"/>
            <a:ext cx="1752600" cy="369332"/>
          </a:xfrm>
          <a:prstGeom prst="rect">
            <a:avLst/>
          </a:prstGeom>
          <a:noFill/>
        </p:spPr>
        <p:txBody>
          <a:bodyPr wrap="square" rtlCol="0">
            <a:spAutoFit/>
          </a:bodyPr>
          <a:lstStyle/>
          <a:p>
            <a:r>
              <a:rPr lang="en-US" b="1" dirty="0" smtClean="0"/>
              <a:t>Intensity Bias</a:t>
            </a:r>
            <a:endParaRPr lang="en-US" b="1" dirty="0"/>
          </a:p>
        </p:txBody>
      </p:sp>
      <p:sp>
        <p:nvSpPr>
          <p:cNvPr id="26" name="TextBox 25"/>
          <p:cNvSpPr txBox="1"/>
          <p:nvPr/>
        </p:nvSpPr>
        <p:spPr>
          <a:xfrm>
            <a:off x="5105400" y="4038600"/>
            <a:ext cx="1828800" cy="461665"/>
          </a:xfrm>
          <a:prstGeom prst="rect">
            <a:avLst/>
          </a:prstGeom>
          <a:noFill/>
        </p:spPr>
        <p:txBody>
          <a:bodyPr wrap="square" rtlCol="0">
            <a:spAutoFit/>
          </a:bodyPr>
          <a:lstStyle/>
          <a:p>
            <a:r>
              <a:rPr lang="en-US" sz="1200" b="1" dirty="0" smtClean="0">
                <a:solidFill>
                  <a:srgbClr val="0000FF"/>
                </a:solidFill>
                <a:effectLst>
                  <a:outerShdw blurRad="38100" dist="38100" dir="2700000" algn="tl">
                    <a:srgbClr val="000000">
                      <a:alpha val="43137"/>
                    </a:srgbClr>
                  </a:outerShdw>
                </a:effectLst>
              </a:rPr>
              <a:t>HOPS: operational HWRF</a:t>
            </a:r>
          </a:p>
          <a:p>
            <a:r>
              <a:rPr lang="en-US" sz="1200" b="1" dirty="0" smtClean="0">
                <a:solidFill>
                  <a:srgbClr val="FF0000"/>
                </a:solidFill>
                <a:effectLst>
                  <a:outerShdw blurRad="38100" dist="38100" dir="2700000" algn="tl">
                    <a:srgbClr val="000000">
                      <a:alpha val="43137"/>
                    </a:srgbClr>
                  </a:outerShdw>
                </a:effectLst>
              </a:rPr>
              <a:t>H212: 2012 HWRF</a:t>
            </a:r>
          </a:p>
        </p:txBody>
      </p:sp>
      <p:sp>
        <p:nvSpPr>
          <p:cNvPr id="27" name="TextBox 26"/>
          <p:cNvSpPr txBox="1"/>
          <p:nvPr/>
        </p:nvSpPr>
        <p:spPr>
          <a:xfrm>
            <a:off x="2133600" y="5879068"/>
            <a:ext cx="2362200" cy="369332"/>
          </a:xfrm>
          <a:prstGeom prst="rect">
            <a:avLst/>
          </a:prstGeom>
          <a:noFill/>
        </p:spPr>
        <p:txBody>
          <a:bodyPr wrap="square" rtlCol="0">
            <a:spAutoFit/>
          </a:bodyPr>
          <a:lstStyle/>
          <a:p>
            <a:pPr algn="ctr"/>
            <a:r>
              <a:rPr lang="en-US" b="1" dirty="0" smtClean="0"/>
              <a:t>~35% improvement</a:t>
            </a:r>
            <a:endParaRPr lang="en-US" b="1" dirty="0"/>
          </a:p>
        </p:txBody>
      </p:sp>
      <p:grpSp>
        <p:nvGrpSpPr>
          <p:cNvPr id="28" name="Group 27"/>
          <p:cNvGrpSpPr/>
          <p:nvPr/>
        </p:nvGrpSpPr>
        <p:grpSpPr>
          <a:xfrm>
            <a:off x="1828800" y="3747701"/>
            <a:ext cx="5334000" cy="367099"/>
            <a:chOff x="1828800" y="242501"/>
            <a:chExt cx="5334000" cy="367099"/>
          </a:xfrm>
        </p:grpSpPr>
        <p:sp>
          <p:nvSpPr>
            <p:cNvPr id="29" name="TextBox 28"/>
            <p:cNvSpPr txBox="1"/>
            <p:nvPr/>
          </p:nvSpPr>
          <p:spPr>
            <a:xfrm>
              <a:off x="1828800" y="471101"/>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sp>
          <p:nvSpPr>
            <p:cNvPr id="30" name="TextBox 29"/>
            <p:cNvSpPr txBox="1"/>
            <p:nvPr/>
          </p:nvSpPr>
          <p:spPr>
            <a:xfrm>
              <a:off x="6400800" y="242501"/>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AA51038-482A-4A2F-8234-A72E8F7D54EC}" type="slidenum">
              <a:rPr lang="en-US" smtClean="0"/>
              <a:pPr/>
              <a:t>9</a:t>
            </a:fld>
            <a:endParaRPr lang="en-US" dirty="0"/>
          </a:p>
        </p:txBody>
      </p:sp>
      <p:pic>
        <p:nvPicPr>
          <p:cNvPr id="3" name="Picture 2"/>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4572000" cy="34381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3"/>
          <p:cNvPicPr>
            <a:picLocks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0" y="0"/>
            <a:ext cx="4572000" cy="34381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3419856"/>
            <a:ext cx="4572000" cy="34381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2590800" y="457200"/>
            <a:ext cx="1676400" cy="646331"/>
          </a:xfrm>
          <a:prstGeom prst="rect">
            <a:avLst/>
          </a:prstGeom>
          <a:noFill/>
        </p:spPr>
        <p:txBody>
          <a:bodyPr wrap="square" rtlCol="0">
            <a:spAutoFit/>
          </a:bodyPr>
          <a:lstStyle/>
          <a:p>
            <a:r>
              <a:rPr lang="en-US" b="1" dirty="0" smtClean="0"/>
              <a:t>Mean 34-kt Radius Error</a:t>
            </a:r>
            <a:endParaRPr lang="en-US" b="1" dirty="0"/>
          </a:p>
        </p:txBody>
      </p:sp>
      <p:sp>
        <p:nvSpPr>
          <p:cNvPr id="7" name="TextBox 6"/>
          <p:cNvSpPr txBox="1"/>
          <p:nvPr/>
        </p:nvSpPr>
        <p:spPr>
          <a:xfrm>
            <a:off x="7162800" y="533400"/>
            <a:ext cx="1676400" cy="646331"/>
          </a:xfrm>
          <a:prstGeom prst="rect">
            <a:avLst/>
          </a:prstGeom>
          <a:noFill/>
        </p:spPr>
        <p:txBody>
          <a:bodyPr wrap="square" rtlCol="0">
            <a:spAutoFit/>
          </a:bodyPr>
          <a:lstStyle/>
          <a:p>
            <a:r>
              <a:rPr lang="en-US" b="1" dirty="0" smtClean="0"/>
              <a:t>Mean 50-kt Radius Error</a:t>
            </a:r>
            <a:endParaRPr lang="en-US" b="1" dirty="0"/>
          </a:p>
        </p:txBody>
      </p:sp>
      <p:sp>
        <p:nvSpPr>
          <p:cNvPr id="8" name="TextBox 7"/>
          <p:cNvSpPr txBox="1"/>
          <p:nvPr/>
        </p:nvSpPr>
        <p:spPr>
          <a:xfrm>
            <a:off x="2590800" y="3886200"/>
            <a:ext cx="1676400" cy="646331"/>
          </a:xfrm>
          <a:prstGeom prst="rect">
            <a:avLst/>
          </a:prstGeom>
          <a:noFill/>
        </p:spPr>
        <p:txBody>
          <a:bodyPr wrap="square" rtlCol="0">
            <a:spAutoFit/>
          </a:bodyPr>
          <a:lstStyle/>
          <a:p>
            <a:r>
              <a:rPr lang="en-US" b="1" dirty="0" smtClean="0"/>
              <a:t>Mean 65-kt Radius Error</a:t>
            </a:r>
            <a:endParaRPr lang="en-US" b="1" dirty="0"/>
          </a:p>
        </p:txBody>
      </p:sp>
      <p:sp>
        <p:nvSpPr>
          <p:cNvPr id="9" name="TextBox 8"/>
          <p:cNvSpPr txBox="1"/>
          <p:nvPr/>
        </p:nvSpPr>
        <p:spPr>
          <a:xfrm>
            <a:off x="5715000" y="4572000"/>
            <a:ext cx="2514600" cy="646331"/>
          </a:xfrm>
          <a:prstGeom prst="rect">
            <a:avLst/>
          </a:prstGeom>
          <a:noFill/>
        </p:spPr>
        <p:txBody>
          <a:bodyPr wrap="square" rtlCol="0">
            <a:spAutoFit/>
          </a:bodyPr>
          <a:lstStyle/>
          <a:p>
            <a:pPr algn="ctr"/>
            <a:r>
              <a:rPr lang="en-US" b="1" dirty="0" smtClean="0">
                <a:solidFill>
                  <a:srgbClr val="0000FF"/>
                </a:solidFill>
                <a:effectLst>
                  <a:outerShdw blurRad="38100" dist="38100" dir="2700000" algn="tl">
                    <a:srgbClr val="000000">
                      <a:alpha val="43137"/>
                    </a:srgbClr>
                  </a:outerShdw>
                </a:effectLst>
              </a:rPr>
              <a:t>2010-2011 E-PAC</a:t>
            </a:r>
          </a:p>
          <a:p>
            <a:pPr algn="ctr"/>
            <a:r>
              <a:rPr lang="en-US" b="1" dirty="0" smtClean="0">
                <a:solidFill>
                  <a:srgbClr val="0000FF"/>
                </a:solidFill>
                <a:effectLst>
                  <a:outerShdw blurRad="38100" dist="38100" dir="2700000" algn="tl">
                    <a:srgbClr val="000000">
                      <a:alpha val="43137"/>
                    </a:srgbClr>
                  </a:outerShdw>
                </a:effectLst>
              </a:rPr>
              <a:t>Radii Verification</a:t>
            </a:r>
            <a:endParaRPr lang="en-US" b="1" dirty="0">
              <a:solidFill>
                <a:srgbClr val="0000FF"/>
              </a:solidFill>
              <a:effectLst>
                <a:outerShdw blurRad="38100" dist="38100" dir="2700000" algn="tl">
                  <a:srgbClr val="000000">
                    <a:alpha val="43137"/>
                  </a:srgbClr>
                </a:outerShdw>
              </a:effectLst>
            </a:endParaRPr>
          </a:p>
        </p:txBody>
      </p:sp>
      <p:sp>
        <p:nvSpPr>
          <p:cNvPr id="10" name="TextBox 9"/>
          <p:cNvSpPr txBox="1"/>
          <p:nvPr/>
        </p:nvSpPr>
        <p:spPr>
          <a:xfrm>
            <a:off x="533400" y="609600"/>
            <a:ext cx="1828800" cy="461665"/>
          </a:xfrm>
          <a:prstGeom prst="rect">
            <a:avLst/>
          </a:prstGeom>
          <a:noFill/>
        </p:spPr>
        <p:txBody>
          <a:bodyPr wrap="square" rtlCol="0">
            <a:spAutoFit/>
          </a:bodyPr>
          <a:lstStyle/>
          <a:p>
            <a:r>
              <a:rPr lang="en-US" sz="1200" b="1" dirty="0" smtClean="0">
                <a:solidFill>
                  <a:srgbClr val="0000FF"/>
                </a:solidFill>
                <a:effectLst>
                  <a:outerShdw blurRad="38100" dist="38100" dir="2700000" algn="tl">
                    <a:srgbClr val="000000">
                      <a:alpha val="43137"/>
                    </a:srgbClr>
                  </a:outerShdw>
                </a:effectLst>
              </a:rPr>
              <a:t>HOPS: operational HWRF</a:t>
            </a:r>
          </a:p>
          <a:p>
            <a:r>
              <a:rPr lang="en-US" sz="1200" b="1" dirty="0" smtClean="0">
                <a:solidFill>
                  <a:srgbClr val="FF0000"/>
                </a:solidFill>
                <a:effectLst>
                  <a:outerShdw blurRad="38100" dist="38100" dir="2700000" algn="tl">
                    <a:srgbClr val="000000">
                      <a:alpha val="43137"/>
                    </a:srgbClr>
                  </a:outerShdw>
                </a:effectLst>
              </a:rPr>
              <a:t>H212: 2012 HWRF</a:t>
            </a:r>
          </a:p>
        </p:txBody>
      </p:sp>
      <p:grpSp>
        <p:nvGrpSpPr>
          <p:cNvPr id="11" name="Group 10"/>
          <p:cNvGrpSpPr/>
          <p:nvPr/>
        </p:nvGrpSpPr>
        <p:grpSpPr>
          <a:xfrm>
            <a:off x="1828800" y="242501"/>
            <a:ext cx="5334000" cy="3567499"/>
            <a:chOff x="1828800" y="242501"/>
            <a:chExt cx="5334000" cy="3567499"/>
          </a:xfrm>
        </p:grpSpPr>
        <p:sp>
          <p:nvSpPr>
            <p:cNvPr id="12" name="TextBox 11"/>
            <p:cNvSpPr txBox="1"/>
            <p:nvPr/>
          </p:nvSpPr>
          <p:spPr>
            <a:xfrm>
              <a:off x="1828800" y="242501"/>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sp>
          <p:nvSpPr>
            <p:cNvPr id="13" name="TextBox 12"/>
            <p:cNvSpPr txBox="1"/>
            <p:nvPr/>
          </p:nvSpPr>
          <p:spPr>
            <a:xfrm>
              <a:off x="6400800" y="242501"/>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sp>
          <p:nvSpPr>
            <p:cNvPr id="14" name="TextBox 13"/>
            <p:cNvSpPr txBox="1"/>
            <p:nvPr/>
          </p:nvSpPr>
          <p:spPr>
            <a:xfrm>
              <a:off x="1828800" y="3671501"/>
              <a:ext cx="762000" cy="138499"/>
            </a:xfrm>
            <a:prstGeom prst="rect">
              <a:avLst/>
            </a:prstGeom>
            <a:solidFill>
              <a:schemeClr val="bg1"/>
            </a:solidFill>
            <a:ln>
              <a:noFill/>
            </a:ln>
          </p:spPr>
          <p:txBody>
            <a:bodyPr wrap="square" lIns="0" tIns="0" rIns="0" bIns="0" rtlCol="0">
              <a:spAutoFit/>
            </a:bodyPr>
            <a:lstStyle/>
            <a:p>
              <a:r>
                <a:rPr lang="en-US" sz="900" b="1" dirty="0" smtClean="0">
                  <a:solidFill>
                    <a:srgbClr val="FF0000"/>
                  </a:solidFill>
                </a:rPr>
                <a:t>FY2012 HWRF</a:t>
              </a:r>
              <a:endParaRPr lang="en-US" sz="900" b="1" dirty="0">
                <a:solidFill>
                  <a:srgbClr val="FF0000"/>
                </a:solidFill>
              </a:endParaRPr>
            </a:p>
          </p:txBody>
        </p:sp>
        <p:sp>
          <p:nvSpPr>
            <p:cNvPr id="15" name="TextBox 14"/>
            <p:cNvSpPr txBox="1"/>
            <p:nvPr/>
          </p:nvSpPr>
          <p:spPr>
            <a:xfrm>
              <a:off x="6400800" y="3666352"/>
              <a:ext cx="762000" cy="138499"/>
            </a:xfrm>
            <a:prstGeom prst="rect">
              <a:avLst/>
            </a:prstGeom>
            <a:solidFill>
              <a:schemeClr val="bg1"/>
            </a:solidFill>
            <a:ln>
              <a:noFill/>
            </a:ln>
          </p:spPr>
          <p:txBody>
            <a:bodyPr wrap="square" lIns="0" tIns="0" rIns="0" bIns="0" rtlCol="0">
              <a:spAutoFit/>
            </a:bodyPr>
            <a:lstStyle/>
            <a:p>
              <a:r>
                <a:rPr lang="en-US" sz="900" b="1" dirty="0" smtClean="0">
                  <a:solidFill>
                    <a:schemeClr val="bg1"/>
                  </a:solidFill>
                </a:rPr>
                <a:t>FY2012 HWRF</a:t>
              </a:r>
              <a:endParaRPr lang="en-US" sz="900" b="1" dirty="0">
                <a:solidFill>
                  <a:schemeClr val="bg1"/>
                </a:solidFill>
              </a:endParaRP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3517</TotalTime>
  <Words>1742</Words>
  <Application>Microsoft Office PowerPoint</Application>
  <PresentationFormat>On-screen Show (4:3)</PresentationFormat>
  <Paragraphs>308</Paragraphs>
  <Slides>24</Slides>
  <Notes>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6" baseType="lpstr">
      <vt:lpstr>Office Theme</vt:lpstr>
      <vt:lpstr>Drawing</vt:lpstr>
      <vt:lpstr>Slide 1</vt:lpstr>
      <vt:lpstr>Outline</vt:lpstr>
      <vt:lpstr>Slide 3</vt:lpstr>
      <vt:lpstr>Highlights of the 2012 HWRF upgrades</vt:lpstr>
      <vt:lpstr>Slide 5</vt:lpstr>
      <vt:lpstr>Slide 6</vt:lpstr>
      <vt:lpstr>Slide 7</vt:lpstr>
      <vt:lpstr>Slide 8</vt:lpstr>
      <vt:lpstr>Slide 9</vt:lpstr>
      <vt:lpstr>HOPS vs. H212 P-W relationship</vt:lpstr>
      <vt:lpstr>Slide 11</vt:lpstr>
      <vt:lpstr>High Temporal Resolution (5sec. Interval)  ATCF style Model Output</vt:lpstr>
      <vt:lpstr>Slide 13</vt:lpstr>
      <vt:lpstr>Summary</vt:lpstr>
      <vt:lpstr>Slide 15</vt:lpstr>
      <vt:lpstr>Real-Time TDR radial velocity data assimilated in inner analysis domain</vt:lpstr>
      <vt:lpstr>2012 Hurricane Season Data Assimilation Real-time Parallel Experiments</vt:lpstr>
      <vt:lpstr>Slide 18</vt:lpstr>
      <vt:lpstr>Slide 19</vt:lpstr>
      <vt:lpstr>Slide 20</vt:lpstr>
      <vt:lpstr>Slide 21</vt:lpstr>
      <vt:lpstr>Focus areas for Data Assimilation in HWRF</vt:lpstr>
      <vt:lpstr>Slide 23</vt:lpstr>
      <vt:lpstr>Thanks for your attention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Vijay T. Tallapragada</dc:creator>
  <cp:lastModifiedBy>R1</cp:lastModifiedBy>
  <cp:revision>130</cp:revision>
  <cp:lastPrinted>2012-03-27T19:35:51Z</cp:lastPrinted>
  <dcterms:created xsi:type="dcterms:W3CDTF">2011-12-01T20:42:32Z</dcterms:created>
  <dcterms:modified xsi:type="dcterms:W3CDTF">2012-05-18T11:21:27Z</dcterms:modified>
</cp:coreProperties>
</file>