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charts/chart7.xml" ContentType="application/vnd.openxmlformats-officedocument.drawingml.chart+xml"/>
  <Override PartName="/ppt/theme/themeOverride5.xml" ContentType="application/vnd.openxmlformats-officedocument.themeOverride+xml"/>
  <Default Extension="bin" ContentType="application/vnd.openxmlformats-officedocument.presentationml.printerSettings"/>
  <Override PartName="/ppt/theme/themeOverride16.xml" ContentType="application/vnd.openxmlformats-officedocument.themeOverride+xml"/>
  <Override PartName="/ppt/charts/chart40.xml" ContentType="application/vnd.openxmlformats-officedocument.drawingml.chart+xml"/>
  <Override PartName="/ppt/charts/chart25.xml" ContentType="application/vnd.openxmlformats-officedocument.drawingml.chart+xml"/>
  <Override PartName="/ppt/drawings/drawing2.xml" ContentType="application/vnd.openxmlformats-officedocument.drawingml.chartshapes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23.xml" ContentType="application/vnd.openxmlformats-officedocument.presentationml.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charts/chart30.xml" ContentType="application/vnd.openxmlformats-officedocument.drawingml.chart+xml"/>
  <Override PartName="/ppt/theme/themeOverride23.xml" ContentType="application/vnd.openxmlformats-officedocument.themeOverride+xml"/>
  <Override PartName="/ppt/slideLayouts/slideLayout10.xml" ContentType="application/vnd.openxmlformats-officedocument.presentationml.slideLayout+xml"/>
  <Override PartName="/ppt/charts/chart29.xml" ContentType="application/vnd.openxmlformats-officedocument.drawingml.chart+xml"/>
  <Override PartName="/ppt/charts/chart15.xml" ContentType="application/vnd.openxmlformats-officedocument.drawingml.chart+xml"/>
  <Override PartName="/ppt/charts/chart34.xml" ContentType="application/vnd.openxmlformats-officedocument.drawingml.chart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theme/themeOverride13.xml" ContentType="application/vnd.openxmlformats-officedocument.themeOverride+xml"/>
  <Override PartName="/ppt/charts/chart4.xml" ContentType="application/vnd.openxmlformats-officedocument.drawingml.chart+xml"/>
  <Override PartName="/ppt/slides/slide11.xml" ContentType="application/vnd.openxmlformats-officedocument.presentationml.slide+xml"/>
  <Override PartName="/ppt/theme/themeOverride4.xml" ContentType="application/vnd.openxmlformats-officedocument.themeOverride+xml"/>
  <Override PartName="/ppt/charts/chart22.xml" ContentType="application/vnd.openxmlformats-officedocument.drawingml.chart+xml"/>
  <Override PartName="/ppt/charts/chart19.xml" ContentType="application/vnd.openxmlformats-officedocument.drawingml.chart+xml"/>
  <Override PartName="/ppt/charts/chart38.xml" ContentType="application/vnd.openxmlformats-officedocument.drawingml.chart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slides/slide15.xml" ContentType="application/vnd.openxmlformats-officedocument.presentationml.slide+xml"/>
  <Override PartName="/ppt/theme/themeOverride17.xml" ContentType="application/vnd.openxmlformats-officedocument.themeOverr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charts/chart26.xml" ContentType="application/vnd.openxmlformats-officedocument.drawingml.chart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charts/chart12.xml" ContentType="application/vnd.openxmlformats-officedocument.drawingml.chart+xml"/>
  <Override PartName="/ppt/charts/chart31.xml" ContentType="application/vnd.openxmlformats-officedocument.drawingml.chart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heme/themeOverride24.xml" ContentType="application/vnd.openxmlformats-officedocument.themeOverride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Default Extension="jpeg" ContentType="image/jpeg"/>
  <Override PartName="/ppt/charts/chart16.xml" ContentType="application/vnd.openxmlformats-officedocument.drawingml.char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charts/chart5.xml" ContentType="application/vnd.openxmlformats-officedocument.drawingml.chart+xml"/>
  <Override PartName="/ppt/slides/slide31.xml" ContentType="application/vnd.openxmlformats-officedocument.presentationml.slide+xml"/>
  <Override PartName="/ppt/theme/themeOverride14.xml" ContentType="application/vnd.openxmlformats-officedocument.themeOverride+xml"/>
  <Override PartName="/ppt/charts/chart35.xml" ContentType="application/vnd.openxmlformats-officedocument.drawingml.chart+xml"/>
  <Override PartName="/ppt/charts/chart23.xml" ContentType="application/vnd.openxmlformats-officedocument.drawingml.chart+xml"/>
  <Default Extension="rels" ContentType="application/vnd.openxmlformats-package.relationships+xml"/>
  <Override PartName="/ppt/charts/chart39.xml" ContentType="application/vnd.openxmlformats-officedocument.drawingml.chart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slides/slide1.xml" ContentType="application/vnd.openxmlformats-officedocument.presentationml.slide+xml"/>
  <Override PartName="/ppt/theme/themeOverride18.xml" ContentType="application/vnd.openxmlformats-officedocument.themeOverride+xml"/>
  <Default Extension="xlsx" ContentType="application/vnd.openxmlformats-officedocument.spreadsheetml.shee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theme/themeOverride21.xml" ContentType="application/vnd.openxmlformats-officedocument.themeOverride+xml"/>
  <Override PartName="/ppt/charts/chart27.xml" ContentType="application/vnd.openxmlformats-officedocument.drawingml.chart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charts/chart13.xml" ContentType="application/vnd.openxmlformats-officedocument.drawingml.chart+xml"/>
  <Override PartName="/ppt/charts/chart32.xml" ContentType="application/vnd.openxmlformats-officedocument.drawingml.char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theme/themeOverride11.xml" ContentType="application/vnd.openxmlformats-officedocument.themeOverride+xml"/>
  <Override PartName="/ppt/theme/theme3.xml" ContentType="application/vnd.openxmlformats-officedocument.theme+xml"/>
  <Override PartName="/ppt/theme/themeOverride25.xml" ContentType="application/vnd.openxmlformats-officedocument.themeOverride+xml"/>
  <Override PartName="/ppt/theme/themeOverride2.xml" ContentType="application/vnd.openxmlformats-officedocument.themeOverride+xml"/>
  <Override PartName="/ppt/charts/chart20.xml" ContentType="application/vnd.openxmlformats-officedocument.drawingml.chart+xml"/>
  <Override PartName="/ppt/charts/chart17.xml" ContentType="application/vnd.openxmlformats-officedocument.drawingml.chart+xml"/>
  <Override PartName="/ppt/charts/chart36.xml" ContentType="application/vnd.openxmlformats-officedocument.drawingml.char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charts/chart6.xml" ContentType="application/vnd.openxmlformats-officedocument.drawingml.chart+xml"/>
  <Override PartName="/ppt/theme/themeOverride15.xml" ContentType="application/vnd.openxmlformats-officedocument.themeOverr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heme/themeOverride20.xml" ContentType="application/vnd.openxmlformats-officedocument.themeOverride+xml"/>
  <Override PartName="/ppt/notesMasters/notesMaster1.xml" ContentType="application/vnd.openxmlformats-officedocument.presentationml.notesMaster+xml"/>
  <Override PartName="/ppt/charts/chart24.xml" ContentType="application/vnd.openxmlformats-officedocument.drawingml.chart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slides/slide2.xml" ContentType="application/vnd.openxmlformats-officedocument.presentationml.slide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heme/themeOverride19.xml" ContentType="application/vnd.openxmlformats-officedocument.themeOverride+xml"/>
  <Override PartName="/ppt/theme/themeOverride22.xml" ContentType="application/vnd.openxmlformats-officedocument.themeOverride+xml"/>
  <Override PartName="/ppt/charts/chart28.xml" ContentType="application/vnd.openxmlformats-officedocument.drawingml.chart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chart33.xml" ContentType="application/vnd.openxmlformats-officedocument.drawingml.chart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charts/chart3.xml" ContentType="application/vnd.openxmlformats-officedocument.drawingml.chart+xml"/>
  <Override PartName="/ppt/theme/themeOverride12.xml" ContentType="application/vnd.openxmlformats-officedocument.themeOverride+xml"/>
  <Override PartName="/ppt/theme/themeOverride3.xml" ContentType="application/vnd.openxmlformats-officedocument.themeOverride+xml"/>
  <Override PartName="/ppt/charts/chart21.xml" ContentType="application/vnd.openxmlformats-officedocument.drawingml.chart+xml"/>
  <Override PartName="/ppt/charts/chart18.xml" ContentType="application/vnd.openxmlformats-officedocument.drawingml.chart+xml"/>
  <Default Extension="png" ContentType="image/png"/>
  <Override PartName="/ppt/charts/chart37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104" r:id="rId1"/>
  </p:sldMasterIdLst>
  <p:notesMasterIdLst>
    <p:notesMasterId r:id="rId42"/>
  </p:notesMasterIdLst>
  <p:handoutMasterIdLst>
    <p:handoutMasterId r:id="rId43"/>
  </p:handoutMasterIdLst>
  <p:sldIdLst>
    <p:sldId id="411" r:id="rId2"/>
    <p:sldId id="435" r:id="rId3"/>
    <p:sldId id="433" r:id="rId4"/>
    <p:sldId id="434" r:id="rId5"/>
    <p:sldId id="437" r:id="rId6"/>
    <p:sldId id="438" r:id="rId7"/>
    <p:sldId id="439" r:id="rId8"/>
    <p:sldId id="413" r:id="rId9"/>
    <p:sldId id="444" r:id="rId10"/>
    <p:sldId id="440" r:id="rId11"/>
    <p:sldId id="445" r:id="rId12"/>
    <p:sldId id="446" r:id="rId13"/>
    <p:sldId id="447" r:id="rId14"/>
    <p:sldId id="448" r:id="rId15"/>
    <p:sldId id="449" r:id="rId16"/>
    <p:sldId id="450" r:id="rId17"/>
    <p:sldId id="452" r:id="rId18"/>
    <p:sldId id="453" r:id="rId19"/>
    <p:sldId id="451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41" r:id="rId36"/>
    <p:sldId id="442" r:id="rId37"/>
    <p:sldId id="443" r:id="rId38"/>
    <p:sldId id="429" r:id="rId39"/>
    <p:sldId id="430" r:id="rId40"/>
    <p:sldId id="431" r:id="rId41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nance" initials="lb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clrMru>
    <a:srgbClr val="EEEDA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192" autoAdjust="0"/>
    <p:restoredTop sz="94660"/>
  </p:normalViewPr>
  <p:slideViewPr>
    <p:cSldViewPr>
      <p:cViewPr>
        <p:scale>
          <a:sx n="200" d="100"/>
          <a:sy n="200" d="100"/>
        </p:scale>
        <p:origin x="-205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EMC%20Weekly%20May%2010\Alal2011.xlsx" TargetMode="External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EMC%20Weekly%20May%2010\Alal201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EMC%20Weekly%20May%2010\Alal201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EMC%20Weekly%20May%2010\Alal201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EMC%20Weekly%20May%2010\Alal201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EMC%20Weekly%20May%2010\Alal201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EMC%20Weekly%20May%2010\Ep201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EMC%20Weekly%20May%2010\Ep2011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EMC%20Weekly%20May%2010\Ep2011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EMC%20Weekly%20May%2010\Ep2011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3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EMC%20Weekly%20May%2010\harvey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EMC%20Weekly%20May%2010\harvey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Sheet1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EMC%20Weekly%20May%2010\Alal2011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Sheet15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Microsoft_Excel_Sheet16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Microsoft_Excel_Sheet17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package" Target="../embeddings/Microsoft_Excel_Sheet18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package" Target="../embeddings/Microsoft_Excel_Sheet19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package" Target="../embeddings/Microsoft_Excel_Sheet20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package" Target="../embeddings/Microsoft_Excel_Sheet21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.xml"/><Relationship Id="rId2" Type="http://schemas.openxmlformats.org/officeDocument/2006/relationships/package" Target="../embeddings/Microsoft_Excel_Sheet22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.xml"/><Relationship Id="rId2" Type="http://schemas.openxmlformats.org/officeDocument/2006/relationships/package" Target="../embeddings/Microsoft_Excel_Sheet23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.xml"/><Relationship Id="rId2" Type="http://schemas.openxmlformats.org/officeDocument/2006/relationships/package" Target="../embeddings/Microsoft_Excel_Sheet2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EMC%20Weekly%20May%2010\Alal2011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.xml"/><Relationship Id="rId2" Type="http://schemas.openxmlformats.org/officeDocument/2006/relationships/package" Target="../embeddings/Microsoft_Excel_Sheet2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swas\Mrinal\Physics\EMC%20Weekly%20May%2010\Alal201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Relationship Id="rId3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Track</a:t>
            </a:r>
            <a:r>
              <a:rPr lang="en-US" baseline="0" dirty="0"/>
              <a:t> Errors Atlantic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AlAL2011!$B$5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AlAL2011!$C$4:$L$4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AlAL2011!$C$5:$L$5</c:f>
              <c:numCache>
                <c:formatCode>General</c:formatCode>
                <c:ptCount val="10"/>
                <c:pt idx="0">
                  <c:v>36.5</c:v>
                </c:pt>
                <c:pt idx="1">
                  <c:v>51.4</c:v>
                </c:pt>
                <c:pt idx="2">
                  <c:v>64.0</c:v>
                </c:pt>
                <c:pt idx="3">
                  <c:v>76.2</c:v>
                </c:pt>
                <c:pt idx="4">
                  <c:v>94.7</c:v>
                </c:pt>
                <c:pt idx="5">
                  <c:v>102.4</c:v>
                </c:pt>
                <c:pt idx="6">
                  <c:v>103.2</c:v>
                </c:pt>
                <c:pt idx="7">
                  <c:v>117.2</c:v>
                </c:pt>
                <c:pt idx="8">
                  <c:v>144.3</c:v>
                </c:pt>
                <c:pt idx="9">
                  <c:v>171.2</c:v>
                </c:pt>
              </c:numCache>
            </c:numRef>
          </c:val>
        </c:ser>
        <c:ser>
          <c:idx val="1"/>
          <c:order val="1"/>
          <c:tx>
            <c:strRef>
              <c:f>AlAL2011!$B$6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AlAL2011!$C$4:$L$4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AlAL2011!$C$6:$L$6</c:f>
              <c:numCache>
                <c:formatCode>General</c:formatCode>
                <c:ptCount val="10"/>
                <c:pt idx="0">
                  <c:v>34.0</c:v>
                </c:pt>
                <c:pt idx="1">
                  <c:v>53.1</c:v>
                </c:pt>
                <c:pt idx="2">
                  <c:v>67.9</c:v>
                </c:pt>
                <c:pt idx="3">
                  <c:v>71.9</c:v>
                </c:pt>
                <c:pt idx="4">
                  <c:v>89.2</c:v>
                </c:pt>
                <c:pt idx="5">
                  <c:v>90.8</c:v>
                </c:pt>
                <c:pt idx="6">
                  <c:v>104.3</c:v>
                </c:pt>
                <c:pt idx="7">
                  <c:v>135.9</c:v>
                </c:pt>
                <c:pt idx="8">
                  <c:v>153.9</c:v>
                </c:pt>
                <c:pt idx="9">
                  <c:v>176.5</c:v>
                </c:pt>
              </c:numCache>
            </c:numRef>
          </c:val>
        </c:ser>
        <c:ser>
          <c:idx val="2"/>
          <c:order val="2"/>
          <c:tx>
            <c:strRef>
              <c:f>AlAL2011!$B$7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AlAL2011!$C$4:$L$4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AlAL2011!$C$7:$L$7</c:f>
              <c:numCache>
                <c:formatCode>General</c:formatCode>
                <c:ptCount val="10"/>
                <c:pt idx="0">
                  <c:v>37.1</c:v>
                </c:pt>
                <c:pt idx="1">
                  <c:v>55.4</c:v>
                </c:pt>
                <c:pt idx="2">
                  <c:v>72.7</c:v>
                </c:pt>
                <c:pt idx="3">
                  <c:v>86.7</c:v>
                </c:pt>
                <c:pt idx="4">
                  <c:v>104.2</c:v>
                </c:pt>
                <c:pt idx="5">
                  <c:v>112.1</c:v>
                </c:pt>
                <c:pt idx="6">
                  <c:v>131.2</c:v>
                </c:pt>
                <c:pt idx="7">
                  <c:v>166.6</c:v>
                </c:pt>
                <c:pt idx="8">
                  <c:v>174.9</c:v>
                </c:pt>
                <c:pt idx="9">
                  <c:v>208.5</c:v>
                </c:pt>
              </c:numCache>
            </c:numRef>
          </c:val>
        </c:ser>
        <c:ser>
          <c:idx val="3"/>
          <c:order val="3"/>
          <c:tx>
            <c:strRef>
              <c:f>AlAL2011!$B$8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AlAL2011!$C$4:$L$4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AlAL2011!$C$8:$L$8</c:f>
              <c:numCache>
                <c:formatCode>General</c:formatCode>
                <c:ptCount val="10"/>
                <c:pt idx="0">
                  <c:v>34.8</c:v>
                </c:pt>
                <c:pt idx="1">
                  <c:v>50.1</c:v>
                </c:pt>
                <c:pt idx="2">
                  <c:v>65.2</c:v>
                </c:pt>
                <c:pt idx="3">
                  <c:v>77.9</c:v>
                </c:pt>
                <c:pt idx="4">
                  <c:v>92.1</c:v>
                </c:pt>
                <c:pt idx="5">
                  <c:v>102.1</c:v>
                </c:pt>
                <c:pt idx="6">
                  <c:v>108.8</c:v>
                </c:pt>
                <c:pt idx="7">
                  <c:v>143.2</c:v>
                </c:pt>
                <c:pt idx="8">
                  <c:v>177.8</c:v>
                </c:pt>
                <c:pt idx="9">
                  <c:v>206.5</c:v>
                </c:pt>
              </c:numCache>
            </c:numRef>
          </c:val>
        </c:ser>
        <c:ser>
          <c:idx val="4"/>
          <c:order val="4"/>
          <c:tx>
            <c:strRef>
              <c:f>AlAL2011!$B$9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AlAL2011!$C$4:$L$4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AlAL2011!$C$9:$L$9</c:f>
              <c:numCache>
                <c:formatCode>General</c:formatCode>
                <c:ptCount val="10"/>
                <c:pt idx="0">
                  <c:v>33.7</c:v>
                </c:pt>
                <c:pt idx="1">
                  <c:v>50.8</c:v>
                </c:pt>
                <c:pt idx="2">
                  <c:v>69.1</c:v>
                </c:pt>
                <c:pt idx="3">
                  <c:v>86.1</c:v>
                </c:pt>
                <c:pt idx="4">
                  <c:v>111.2</c:v>
                </c:pt>
                <c:pt idx="5">
                  <c:v>119.0</c:v>
                </c:pt>
                <c:pt idx="6">
                  <c:v>131.8</c:v>
                </c:pt>
                <c:pt idx="7">
                  <c:v>162.0</c:v>
                </c:pt>
                <c:pt idx="8">
                  <c:v>204.3</c:v>
                </c:pt>
                <c:pt idx="9">
                  <c:v>246.9</c:v>
                </c:pt>
              </c:numCache>
            </c:numRef>
          </c:val>
        </c:ser>
        <c:axId val="504130392"/>
        <c:axId val="636382168"/>
      </c:barChart>
      <c:catAx>
        <c:axId val="504130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36382168"/>
        <c:crosses val="autoZero"/>
        <c:auto val="1"/>
        <c:lblAlgn val="ctr"/>
        <c:lblOffset val="100"/>
      </c:catAx>
      <c:valAx>
        <c:axId val="6363821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0413039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accent1">
        <a:alpha val="30000"/>
      </a:schemeClr>
    </a:solidFill>
    <a:ln w="15875">
      <a:solidFill>
        <a:schemeClr val="tx2"/>
      </a:solidFill>
    </a:ln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50NE</a:t>
            </a:r>
            <a:r>
              <a:rPr lang="en-US" baseline="0" dirty="0"/>
              <a:t> Wind Error Atlantic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Sheet5!$B$5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Sheet5!$C$4:$K$4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Sheet5!$C$5:$K$5</c:f>
              <c:numCache>
                <c:formatCode>General</c:formatCode>
                <c:ptCount val="9"/>
                <c:pt idx="0">
                  <c:v>24.5</c:v>
                </c:pt>
                <c:pt idx="1">
                  <c:v>21.9</c:v>
                </c:pt>
                <c:pt idx="2">
                  <c:v>25.3</c:v>
                </c:pt>
                <c:pt idx="3">
                  <c:v>18.2</c:v>
                </c:pt>
                <c:pt idx="4">
                  <c:v>18.2</c:v>
                </c:pt>
                <c:pt idx="5">
                  <c:v>20.9</c:v>
                </c:pt>
                <c:pt idx="6">
                  <c:v>14.7</c:v>
                </c:pt>
                <c:pt idx="7">
                  <c:v>13.8</c:v>
                </c:pt>
                <c:pt idx="8">
                  <c:v>20.4</c:v>
                </c:pt>
              </c:numCache>
            </c:numRef>
          </c:val>
        </c:ser>
        <c:ser>
          <c:idx val="1"/>
          <c:order val="1"/>
          <c:tx>
            <c:strRef>
              <c:f>Sheet5!$B$6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Sheet5!$C$4:$K$4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Sheet5!$C$6:$K$6</c:f>
              <c:numCache>
                <c:formatCode>General</c:formatCode>
                <c:ptCount val="9"/>
                <c:pt idx="0">
                  <c:v>15.0</c:v>
                </c:pt>
                <c:pt idx="1">
                  <c:v>22.0</c:v>
                </c:pt>
                <c:pt idx="2">
                  <c:v>27.9</c:v>
                </c:pt>
                <c:pt idx="3">
                  <c:v>27.7</c:v>
                </c:pt>
                <c:pt idx="4">
                  <c:v>18.7</c:v>
                </c:pt>
                <c:pt idx="5">
                  <c:v>25.8</c:v>
                </c:pt>
                <c:pt idx="6">
                  <c:v>24.7</c:v>
                </c:pt>
                <c:pt idx="7">
                  <c:v>29.8</c:v>
                </c:pt>
                <c:pt idx="8">
                  <c:v>29.0</c:v>
                </c:pt>
              </c:numCache>
            </c:numRef>
          </c:val>
        </c:ser>
        <c:ser>
          <c:idx val="2"/>
          <c:order val="2"/>
          <c:tx>
            <c:strRef>
              <c:f>Sheet5!$B$7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Sheet5!$C$4:$K$4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Sheet5!$C$7:$K$7</c:f>
              <c:numCache>
                <c:formatCode>General</c:formatCode>
                <c:ptCount val="9"/>
                <c:pt idx="0">
                  <c:v>21.8</c:v>
                </c:pt>
                <c:pt idx="1">
                  <c:v>24.8</c:v>
                </c:pt>
                <c:pt idx="2">
                  <c:v>25.6</c:v>
                </c:pt>
                <c:pt idx="3">
                  <c:v>26.2</c:v>
                </c:pt>
                <c:pt idx="4">
                  <c:v>28.4</c:v>
                </c:pt>
                <c:pt idx="5">
                  <c:v>34.2</c:v>
                </c:pt>
                <c:pt idx="6">
                  <c:v>42.9</c:v>
                </c:pt>
                <c:pt idx="7">
                  <c:v>50.3</c:v>
                </c:pt>
                <c:pt idx="8">
                  <c:v>47.4</c:v>
                </c:pt>
              </c:numCache>
            </c:numRef>
          </c:val>
        </c:ser>
        <c:ser>
          <c:idx val="3"/>
          <c:order val="3"/>
          <c:tx>
            <c:strRef>
              <c:f>Sheet5!$B$8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Sheet5!$C$4:$K$4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Sheet5!$C$8:$K$8</c:f>
              <c:numCache>
                <c:formatCode>General</c:formatCode>
                <c:ptCount val="9"/>
                <c:pt idx="0">
                  <c:v>19.3</c:v>
                </c:pt>
                <c:pt idx="1">
                  <c:v>22.4</c:v>
                </c:pt>
                <c:pt idx="2">
                  <c:v>25.4</c:v>
                </c:pt>
                <c:pt idx="3">
                  <c:v>23.1</c:v>
                </c:pt>
                <c:pt idx="4">
                  <c:v>22.3</c:v>
                </c:pt>
                <c:pt idx="5">
                  <c:v>31.2</c:v>
                </c:pt>
                <c:pt idx="6">
                  <c:v>32.1</c:v>
                </c:pt>
                <c:pt idx="7">
                  <c:v>35.9</c:v>
                </c:pt>
                <c:pt idx="8">
                  <c:v>28.8</c:v>
                </c:pt>
              </c:numCache>
            </c:numRef>
          </c:val>
        </c:ser>
        <c:ser>
          <c:idx val="4"/>
          <c:order val="4"/>
          <c:tx>
            <c:strRef>
              <c:f>Sheet5!$B$9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Sheet5!$C$4:$K$4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Sheet5!$C$9:$K$9</c:f>
              <c:numCache>
                <c:formatCode>General</c:formatCode>
                <c:ptCount val="9"/>
                <c:pt idx="0">
                  <c:v>24.5</c:v>
                </c:pt>
                <c:pt idx="1">
                  <c:v>31.0</c:v>
                </c:pt>
                <c:pt idx="2">
                  <c:v>22.0</c:v>
                </c:pt>
                <c:pt idx="3">
                  <c:v>24.6</c:v>
                </c:pt>
                <c:pt idx="4">
                  <c:v>23.2</c:v>
                </c:pt>
                <c:pt idx="5">
                  <c:v>24.2</c:v>
                </c:pt>
                <c:pt idx="6">
                  <c:v>29.7</c:v>
                </c:pt>
                <c:pt idx="7">
                  <c:v>24.9</c:v>
                </c:pt>
                <c:pt idx="8">
                  <c:v>22.4</c:v>
                </c:pt>
              </c:numCache>
            </c:numRef>
          </c:val>
        </c:ser>
        <c:axId val="680627096"/>
        <c:axId val="680639256"/>
      </c:barChart>
      <c:catAx>
        <c:axId val="680627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80639256"/>
        <c:crosses val="autoZero"/>
        <c:auto val="1"/>
        <c:lblAlgn val="ctr"/>
        <c:lblOffset val="100"/>
      </c:catAx>
      <c:valAx>
        <c:axId val="6806392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8062709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50SE Wind Error Atlantic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Sheet5!$B$13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Sheet5!$C$12:$K$12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Sheet5!$C$13:$K$13</c:f>
              <c:numCache>
                <c:formatCode>General</c:formatCode>
                <c:ptCount val="9"/>
                <c:pt idx="0">
                  <c:v>12.1</c:v>
                </c:pt>
                <c:pt idx="1">
                  <c:v>21.6</c:v>
                </c:pt>
                <c:pt idx="2">
                  <c:v>21.0</c:v>
                </c:pt>
                <c:pt idx="3">
                  <c:v>23.0</c:v>
                </c:pt>
                <c:pt idx="4">
                  <c:v>13.8</c:v>
                </c:pt>
                <c:pt idx="5">
                  <c:v>15.1</c:v>
                </c:pt>
                <c:pt idx="6">
                  <c:v>9.5</c:v>
                </c:pt>
                <c:pt idx="7">
                  <c:v>9.1</c:v>
                </c:pt>
                <c:pt idx="8">
                  <c:v>15.7</c:v>
                </c:pt>
              </c:numCache>
            </c:numRef>
          </c:val>
        </c:ser>
        <c:ser>
          <c:idx val="1"/>
          <c:order val="1"/>
          <c:tx>
            <c:strRef>
              <c:f>Sheet5!$B$14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Sheet5!$C$12:$K$12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Sheet5!$C$14:$K$14</c:f>
              <c:numCache>
                <c:formatCode>General</c:formatCode>
                <c:ptCount val="9"/>
                <c:pt idx="0">
                  <c:v>18.5</c:v>
                </c:pt>
                <c:pt idx="1">
                  <c:v>29.5</c:v>
                </c:pt>
                <c:pt idx="2">
                  <c:v>26.2</c:v>
                </c:pt>
                <c:pt idx="3">
                  <c:v>27.5</c:v>
                </c:pt>
                <c:pt idx="4">
                  <c:v>19.8</c:v>
                </c:pt>
                <c:pt idx="5">
                  <c:v>19.4</c:v>
                </c:pt>
                <c:pt idx="6">
                  <c:v>22.1</c:v>
                </c:pt>
                <c:pt idx="7">
                  <c:v>20.3</c:v>
                </c:pt>
                <c:pt idx="8">
                  <c:v>17.7</c:v>
                </c:pt>
              </c:numCache>
            </c:numRef>
          </c:val>
        </c:ser>
        <c:ser>
          <c:idx val="2"/>
          <c:order val="2"/>
          <c:tx>
            <c:strRef>
              <c:f>Sheet5!$B$15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Sheet5!$C$12:$K$12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Sheet5!$C$15:$K$15</c:f>
              <c:numCache>
                <c:formatCode>General</c:formatCode>
                <c:ptCount val="9"/>
                <c:pt idx="0">
                  <c:v>18.6</c:v>
                </c:pt>
                <c:pt idx="1">
                  <c:v>26.5</c:v>
                </c:pt>
                <c:pt idx="2">
                  <c:v>24.5</c:v>
                </c:pt>
                <c:pt idx="3">
                  <c:v>30.2</c:v>
                </c:pt>
                <c:pt idx="4">
                  <c:v>27.2</c:v>
                </c:pt>
                <c:pt idx="5">
                  <c:v>28.9</c:v>
                </c:pt>
                <c:pt idx="6">
                  <c:v>29.4</c:v>
                </c:pt>
                <c:pt idx="7">
                  <c:v>27.8</c:v>
                </c:pt>
                <c:pt idx="8">
                  <c:v>27.9</c:v>
                </c:pt>
              </c:numCache>
            </c:numRef>
          </c:val>
        </c:ser>
        <c:ser>
          <c:idx val="3"/>
          <c:order val="3"/>
          <c:tx>
            <c:strRef>
              <c:f>Sheet5!$B$16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Sheet5!$C$12:$K$12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Sheet5!$C$16:$K$16</c:f>
              <c:numCache>
                <c:formatCode>General</c:formatCode>
                <c:ptCount val="9"/>
                <c:pt idx="0">
                  <c:v>15.5</c:v>
                </c:pt>
                <c:pt idx="1">
                  <c:v>28.1</c:v>
                </c:pt>
                <c:pt idx="2">
                  <c:v>20.6</c:v>
                </c:pt>
                <c:pt idx="3">
                  <c:v>34.8</c:v>
                </c:pt>
                <c:pt idx="4">
                  <c:v>28.2</c:v>
                </c:pt>
                <c:pt idx="5">
                  <c:v>33.2</c:v>
                </c:pt>
                <c:pt idx="6">
                  <c:v>34.6</c:v>
                </c:pt>
                <c:pt idx="7">
                  <c:v>31.6</c:v>
                </c:pt>
                <c:pt idx="8">
                  <c:v>24.1</c:v>
                </c:pt>
              </c:numCache>
            </c:numRef>
          </c:val>
        </c:ser>
        <c:ser>
          <c:idx val="4"/>
          <c:order val="4"/>
          <c:tx>
            <c:strRef>
              <c:f>Sheet5!$B$17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Sheet5!$C$12:$K$12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Sheet5!$C$17:$K$17</c:f>
              <c:numCache>
                <c:formatCode>General</c:formatCode>
                <c:ptCount val="9"/>
                <c:pt idx="0">
                  <c:v>22.1</c:v>
                </c:pt>
                <c:pt idx="1">
                  <c:v>29.6</c:v>
                </c:pt>
                <c:pt idx="2">
                  <c:v>26.9</c:v>
                </c:pt>
                <c:pt idx="3">
                  <c:v>28.6</c:v>
                </c:pt>
                <c:pt idx="4">
                  <c:v>32.2</c:v>
                </c:pt>
                <c:pt idx="5">
                  <c:v>43.2</c:v>
                </c:pt>
                <c:pt idx="6">
                  <c:v>38.1</c:v>
                </c:pt>
                <c:pt idx="7">
                  <c:v>28.5</c:v>
                </c:pt>
                <c:pt idx="8">
                  <c:v>24.2</c:v>
                </c:pt>
              </c:numCache>
            </c:numRef>
          </c:val>
        </c:ser>
        <c:axId val="680678552"/>
        <c:axId val="680687448"/>
      </c:barChart>
      <c:catAx>
        <c:axId val="680678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80687448"/>
        <c:crosses val="autoZero"/>
        <c:auto val="1"/>
        <c:lblAlgn val="ctr"/>
        <c:lblOffset val="100"/>
      </c:catAx>
      <c:valAx>
        <c:axId val="6806874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80678552"/>
        <c:crosses val="autoZero"/>
        <c:crossBetween val="between"/>
        <c:majorUnit val="10.0"/>
      </c:valAx>
    </c:plotArea>
    <c:legend>
      <c:legendPos val="r"/>
      <c:layout/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50SW Wind Error Atlantic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Sheet5!$B$20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Sheet5!$C$19:$K$19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Sheet5!$C$20:$K$20</c:f>
              <c:numCache>
                <c:formatCode>General</c:formatCode>
                <c:ptCount val="9"/>
                <c:pt idx="0">
                  <c:v>8.9</c:v>
                </c:pt>
                <c:pt idx="1">
                  <c:v>12.5</c:v>
                </c:pt>
                <c:pt idx="2">
                  <c:v>14.6</c:v>
                </c:pt>
                <c:pt idx="3">
                  <c:v>16.5</c:v>
                </c:pt>
                <c:pt idx="4">
                  <c:v>21.6</c:v>
                </c:pt>
                <c:pt idx="5">
                  <c:v>24.6</c:v>
                </c:pt>
                <c:pt idx="6">
                  <c:v>21.4</c:v>
                </c:pt>
                <c:pt idx="7">
                  <c:v>17.7</c:v>
                </c:pt>
                <c:pt idx="8">
                  <c:v>18.3</c:v>
                </c:pt>
              </c:numCache>
            </c:numRef>
          </c:val>
        </c:ser>
        <c:ser>
          <c:idx val="1"/>
          <c:order val="1"/>
          <c:tx>
            <c:strRef>
              <c:f>Sheet5!$B$21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Sheet5!$C$19:$K$19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Sheet5!$C$21:$K$21</c:f>
              <c:numCache>
                <c:formatCode>General</c:formatCode>
                <c:ptCount val="9"/>
                <c:pt idx="0">
                  <c:v>10.6</c:v>
                </c:pt>
                <c:pt idx="1">
                  <c:v>22.3</c:v>
                </c:pt>
                <c:pt idx="2">
                  <c:v>15.1</c:v>
                </c:pt>
                <c:pt idx="3">
                  <c:v>17.7</c:v>
                </c:pt>
                <c:pt idx="4">
                  <c:v>20.2</c:v>
                </c:pt>
                <c:pt idx="5">
                  <c:v>18.6</c:v>
                </c:pt>
                <c:pt idx="6">
                  <c:v>28.1</c:v>
                </c:pt>
                <c:pt idx="7">
                  <c:v>28.6</c:v>
                </c:pt>
                <c:pt idx="8">
                  <c:v>23.9</c:v>
                </c:pt>
              </c:numCache>
            </c:numRef>
          </c:val>
        </c:ser>
        <c:ser>
          <c:idx val="2"/>
          <c:order val="2"/>
          <c:tx>
            <c:strRef>
              <c:f>Sheet5!$B$22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Sheet5!$C$19:$K$19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Sheet5!$C$22:$K$22</c:f>
              <c:numCache>
                <c:formatCode>General</c:formatCode>
                <c:ptCount val="9"/>
                <c:pt idx="0">
                  <c:v>9.4</c:v>
                </c:pt>
                <c:pt idx="1">
                  <c:v>23.5</c:v>
                </c:pt>
                <c:pt idx="2">
                  <c:v>24.5</c:v>
                </c:pt>
                <c:pt idx="3">
                  <c:v>24.2</c:v>
                </c:pt>
                <c:pt idx="4">
                  <c:v>22.4</c:v>
                </c:pt>
                <c:pt idx="5">
                  <c:v>22.8</c:v>
                </c:pt>
                <c:pt idx="6">
                  <c:v>24.0</c:v>
                </c:pt>
                <c:pt idx="7">
                  <c:v>31.4</c:v>
                </c:pt>
                <c:pt idx="8">
                  <c:v>33.6</c:v>
                </c:pt>
              </c:numCache>
            </c:numRef>
          </c:val>
        </c:ser>
        <c:ser>
          <c:idx val="3"/>
          <c:order val="3"/>
          <c:tx>
            <c:strRef>
              <c:f>Sheet5!$B$23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Sheet5!$C$19:$K$19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Sheet5!$C$23:$K$23</c:f>
              <c:numCache>
                <c:formatCode>General</c:formatCode>
                <c:ptCount val="9"/>
                <c:pt idx="0">
                  <c:v>10.8</c:v>
                </c:pt>
                <c:pt idx="1">
                  <c:v>20.5</c:v>
                </c:pt>
                <c:pt idx="2">
                  <c:v>19.1</c:v>
                </c:pt>
                <c:pt idx="3">
                  <c:v>21.3</c:v>
                </c:pt>
                <c:pt idx="4">
                  <c:v>27.6</c:v>
                </c:pt>
                <c:pt idx="5">
                  <c:v>28.0</c:v>
                </c:pt>
                <c:pt idx="6">
                  <c:v>28.7</c:v>
                </c:pt>
                <c:pt idx="7">
                  <c:v>30.9</c:v>
                </c:pt>
                <c:pt idx="8">
                  <c:v>28.0</c:v>
                </c:pt>
              </c:numCache>
            </c:numRef>
          </c:val>
        </c:ser>
        <c:ser>
          <c:idx val="4"/>
          <c:order val="4"/>
          <c:tx>
            <c:strRef>
              <c:f>Sheet5!$B$24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Sheet5!$C$19:$K$19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Sheet5!$C$24:$K$24</c:f>
              <c:numCache>
                <c:formatCode>General</c:formatCode>
                <c:ptCount val="9"/>
                <c:pt idx="0">
                  <c:v>13.3</c:v>
                </c:pt>
                <c:pt idx="1">
                  <c:v>23.5</c:v>
                </c:pt>
                <c:pt idx="2">
                  <c:v>13.8</c:v>
                </c:pt>
                <c:pt idx="3">
                  <c:v>23.7</c:v>
                </c:pt>
                <c:pt idx="4">
                  <c:v>23.5</c:v>
                </c:pt>
                <c:pt idx="5">
                  <c:v>32.0</c:v>
                </c:pt>
                <c:pt idx="6">
                  <c:v>28.0</c:v>
                </c:pt>
                <c:pt idx="7">
                  <c:v>36.5</c:v>
                </c:pt>
                <c:pt idx="8">
                  <c:v>25.0</c:v>
                </c:pt>
              </c:numCache>
            </c:numRef>
          </c:val>
        </c:ser>
        <c:axId val="680548472"/>
        <c:axId val="680526344"/>
      </c:barChart>
      <c:catAx>
        <c:axId val="6805484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80526344"/>
        <c:crosses val="autoZero"/>
        <c:auto val="1"/>
        <c:lblAlgn val="ctr"/>
        <c:lblOffset val="100"/>
      </c:catAx>
      <c:valAx>
        <c:axId val="6805263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80548472"/>
        <c:crosses val="autoZero"/>
        <c:crossBetween val="between"/>
        <c:majorUnit val="10.0"/>
      </c:valAx>
    </c:plotArea>
    <c:legend>
      <c:legendPos val="r"/>
      <c:layout/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50NW Wind Error Atlantic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Sheet5!$B$27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Sheet5!$C$26:$K$26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Sheet5!$C$27:$K$27</c:f>
              <c:numCache>
                <c:formatCode>General</c:formatCode>
                <c:ptCount val="9"/>
                <c:pt idx="0">
                  <c:v>21.8</c:v>
                </c:pt>
                <c:pt idx="1">
                  <c:v>26.5</c:v>
                </c:pt>
                <c:pt idx="2">
                  <c:v>25.0</c:v>
                </c:pt>
                <c:pt idx="3">
                  <c:v>20.9</c:v>
                </c:pt>
                <c:pt idx="4">
                  <c:v>19.2</c:v>
                </c:pt>
                <c:pt idx="5">
                  <c:v>14.4</c:v>
                </c:pt>
                <c:pt idx="6">
                  <c:v>11.0</c:v>
                </c:pt>
                <c:pt idx="7">
                  <c:v>9.200000000000001</c:v>
                </c:pt>
                <c:pt idx="8">
                  <c:v>15.9</c:v>
                </c:pt>
              </c:numCache>
            </c:numRef>
          </c:val>
        </c:ser>
        <c:ser>
          <c:idx val="1"/>
          <c:order val="1"/>
          <c:tx>
            <c:strRef>
              <c:f>Sheet5!$B$28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Sheet5!$C$26:$K$26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Sheet5!$C$28:$K$28</c:f>
              <c:numCache>
                <c:formatCode>General</c:formatCode>
                <c:ptCount val="9"/>
                <c:pt idx="0">
                  <c:v>27.8</c:v>
                </c:pt>
                <c:pt idx="1">
                  <c:v>27.2</c:v>
                </c:pt>
                <c:pt idx="2">
                  <c:v>22.6</c:v>
                </c:pt>
                <c:pt idx="3">
                  <c:v>20.9</c:v>
                </c:pt>
                <c:pt idx="4">
                  <c:v>18.9</c:v>
                </c:pt>
                <c:pt idx="5">
                  <c:v>21.4</c:v>
                </c:pt>
                <c:pt idx="6">
                  <c:v>23.9</c:v>
                </c:pt>
                <c:pt idx="7">
                  <c:v>30.3</c:v>
                </c:pt>
                <c:pt idx="8">
                  <c:v>32.6</c:v>
                </c:pt>
              </c:numCache>
            </c:numRef>
          </c:val>
        </c:ser>
        <c:ser>
          <c:idx val="2"/>
          <c:order val="2"/>
          <c:tx>
            <c:strRef>
              <c:f>Sheet5!$B$29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Sheet5!$C$26:$K$26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Sheet5!$C$29:$K$29</c:f>
              <c:numCache>
                <c:formatCode>General</c:formatCode>
                <c:ptCount val="9"/>
                <c:pt idx="0">
                  <c:v>24.8</c:v>
                </c:pt>
                <c:pt idx="1">
                  <c:v>28.0</c:v>
                </c:pt>
                <c:pt idx="2">
                  <c:v>19.4</c:v>
                </c:pt>
                <c:pt idx="3">
                  <c:v>16.4</c:v>
                </c:pt>
                <c:pt idx="4">
                  <c:v>19.8</c:v>
                </c:pt>
                <c:pt idx="5">
                  <c:v>23.4</c:v>
                </c:pt>
                <c:pt idx="6">
                  <c:v>35.6</c:v>
                </c:pt>
                <c:pt idx="7">
                  <c:v>49.7</c:v>
                </c:pt>
                <c:pt idx="8">
                  <c:v>46.2</c:v>
                </c:pt>
              </c:numCache>
            </c:numRef>
          </c:val>
        </c:ser>
        <c:ser>
          <c:idx val="3"/>
          <c:order val="3"/>
          <c:tx>
            <c:strRef>
              <c:f>Sheet5!$B$30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Sheet5!$C$26:$K$26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Sheet5!$C$30:$K$30</c:f>
              <c:numCache>
                <c:formatCode>General</c:formatCode>
                <c:ptCount val="9"/>
                <c:pt idx="0">
                  <c:v>23.3</c:v>
                </c:pt>
                <c:pt idx="1">
                  <c:v>26.9</c:v>
                </c:pt>
                <c:pt idx="2">
                  <c:v>20.3</c:v>
                </c:pt>
                <c:pt idx="3">
                  <c:v>27.8</c:v>
                </c:pt>
                <c:pt idx="4">
                  <c:v>21.2</c:v>
                </c:pt>
                <c:pt idx="5">
                  <c:v>25.7</c:v>
                </c:pt>
                <c:pt idx="6">
                  <c:v>28.6</c:v>
                </c:pt>
                <c:pt idx="7">
                  <c:v>35.9</c:v>
                </c:pt>
                <c:pt idx="8">
                  <c:v>30.6</c:v>
                </c:pt>
              </c:numCache>
            </c:numRef>
          </c:val>
        </c:ser>
        <c:ser>
          <c:idx val="4"/>
          <c:order val="4"/>
          <c:tx>
            <c:strRef>
              <c:f>Sheet5!$B$31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Sheet5!$C$26:$K$26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Sheet5!$C$31:$K$31</c:f>
              <c:numCache>
                <c:formatCode>General</c:formatCode>
                <c:ptCount val="9"/>
                <c:pt idx="0">
                  <c:v>23.7</c:v>
                </c:pt>
                <c:pt idx="1">
                  <c:v>35.4</c:v>
                </c:pt>
                <c:pt idx="2">
                  <c:v>18.9</c:v>
                </c:pt>
                <c:pt idx="3">
                  <c:v>18.0</c:v>
                </c:pt>
                <c:pt idx="4">
                  <c:v>21.6</c:v>
                </c:pt>
                <c:pt idx="5">
                  <c:v>25.2</c:v>
                </c:pt>
                <c:pt idx="6">
                  <c:v>29.3</c:v>
                </c:pt>
                <c:pt idx="7">
                  <c:v>22.3</c:v>
                </c:pt>
                <c:pt idx="8">
                  <c:v>21.8</c:v>
                </c:pt>
              </c:numCache>
            </c:numRef>
          </c:val>
        </c:ser>
        <c:axId val="756123928"/>
        <c:axId val="676028648"/>
      </c:barChart>
      <c:catAx>
        <c:axId val="7561239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76028648"/>
        <c:crosses val="autoZero"/>
        <c:auto val="1"/>
        <c:lblAlgn val="ctr"/>
        <c:lblOffset val="100"/>
      </c:catAx>
      <c:valAx>
        <c:axId val="6760286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75612392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Track Errors East Pacific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Sheet3!$B$4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Sheet3!$C$3:$L$3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Sheet3!$C$4:$L$4</c:f>
              <c:numCache>
                <c:formatCode>General</c:formatCode>
                <c:ptCount val="10"/>
                <c:pt idx="0">
                  <c:v>25.7</c:v>
                </c:pt>
                <c:pt idx="1">
                  <c:v>50.2</c:v>
                </c:pt>
                <c:pt idx="2">
                  <c:v>81.1</c:v>
                </c:pt>
                <c:pt idx="3">
                  <c:v>98.9</c:v>
                </c:pt>
                <c:pt idx="4">
                  <c:v>129.8</c:v>
                </c:pt>
                <c:pt idx="5">
                  <c:v>175.2</c:v>
                </c:pt>
                <c:pt idx="6">
                  <c:v>216.0</c:v>
                </c:pt>
                <c:pt idx="7">
                  <c:v>260.7</c:v>
                </c:pt>
                <c:pt idx="8">
                  <c:v>317.6</c:v>
                </c:pt>
                <c:pt idx="9">
                  <c:v>401.2</c:v>
                </c:pt>
              </c:numCache>
            </c:numRef>
          </c:val>
        </c:ser>
        <c:ser>
          <c:idx val="1"/>
          <c:order val="1"/>
          <c:tx>
            <c:strRef>
              <c:f>Sheet3!$B$5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Sheet3!$C$3:$L$3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Sheet3!$C$5:$L$5</c:f>
              <c:numCache>
                <c:formatCode>General</c:formatCode>
                <c:ptCount val="10"/>
                <c:pt idx="0">
                  <c:v>19.8</c:v>
                </c:pt>
                <c:pt idx="1">
                  <c:v>43.4</c:v>
                </c:pt>
                <c:pt idx="2">
                  <c:v>55.1</c:v>
                </c:pt>
                <c:pt idx="3">
                  <c:v>58.5</c:v>
                </c:pt>
                <c:pt idx="4">
                  <c:v>71.2</c:v>
                </c:pt>
                <c:pt idx="5">
                  <c:v>111.9</c:v>
                </c:pt>
                <c:pt idx="6">
                  <c:v>143.9</c:v>
                </c:pt>
                <c:pt idx="7">
                  <c:v>169.7</c:v>
                </c:pt>
                <c:pt idx="8">
                  <c:v>201.2</c:v>
                </c:pt>
                <c:pt idx="9">
                  <c:v>238.4</c:v>
                </c:pt>
              </c:numCache>
            </c:numRef>
          </c:val>
        </c:ser>
        <c:ser>
          <c:idx val="2"/>
          <c:order val="2"/>
          <c:tx>
            <c:strRef>
              <c:f>Sheet3!$B$6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Sheet3!$C$3:$L$3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Sheet3!$C$6:$L$6</c:f>
              <c:numCache>
                <c:formatCode>General</c:formatCode>
                <c:ptCount val="10"/>
                <c:pt idx="0">
                  <c:v>22.6</c:v>
                </c:pt>
                <c:pt idx="1">
                  <c:v>42.5</c:v>
                </c:pt>
                <c:pt idx="2">
                  <c:v>59.8</c:v>
                </c:pt>
                <c:pt idx="3">
                  <c:v>75.2</c:v>
                </c:pt>
                <c:pt idx="4">
                  <c:v>103.4</c:v>
                </c:pt>
                <c:pt idx="5">
                  <c:v>148.3</c:v>
                </c:pt>
                <c:pt idx="6">
                  <c:v>185.4</c:v>
                </c:pt>
                <c:pt idx="7">
                  <c:v>223.1</c:v>
                </c:pt>
                <c:pt idx="8">
                  <c:v>277.6</c:v>
                </c:pt>
                <c:pt idx="9">
                  <c:v>362.5</c:v>
                </c:pt>
              </c:numCache>
            </c:numRef>
          </c:val>
        </c:ser>
        <c:ser>
          <c:idx val="3"/>
          <c:order val="3"/>
          <c:tx>
            <c:strRef>
              <c:f>Sheet3!$B$7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Sheet3!$C$3:$L$3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Sheet3!$C$7:$L$7</c:f>
              <c:numCache>
                <c:formatCode>General</c:formatCode>
                <c:ptCount val="10"/>
                <c:pt idx="0">
                  <c:v>22.5</c:v>
                </c:pt>
                <c:pt idx="1">
                  <c:v>44.7</c:v>
                </c:pt>
                <c:pt idx="2">
                  <c:v>60.8</c:v>
                </c:pt>
                <c:pt idx="3">
                  <c:v>74.6</c:v>
                </c:pt>
                <c:pt idx="4">
                  <c:v>106.5</c:v>
                </c:pt>
                <c:pt idx="5">
                  <c:v>161.1</c:v>
                </c:pt>
                <c:pt idx="6">
                  <c:v>227.9</c:v>
                </c:pt>
                <c:pt idx="7">
                  <c:v>294.1</c:v>
                </c:pt>
                <c:pt idx="8">
                  <c:v>359.1</c:v>
                </c:pt>
                <c:pt idx="9">
                  <c:v>470.6</c:v>
                </c:pt>
              </c:numCache>
            </c:numRef>
          </c:val>
        </c:ser>
        <c:ser>
          <c:idx val="4"/>
          <c:order val="4"/>
          <c:tx>
            <c:strRef>
              <c:f>Sheet3!$B$8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Sheet3!$C$3:$L$3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Sheet3!$C$8:$L$8</c:f>
              <c:numCache>
                <c:formatCode>General</c:formatCode>
                <c:ptCount val="10"/>
                <c:pt idx="0">
                  <c:v>23.4</c:v>
                </c:pt>
                <c:pt idx="1">
                  <c:v>33.9</c:v>
                </c:pt>
                <c:pt idx="2">
                  <c:v>49.5</c:v>
                </c:pt>
                <c:pt idx="3">
                  <c:v>56.0</c:v>
                </c:pt>
                <c:pt idx="4">
                  <c:v>81.3</c:v>
                </c:pt>
                <c:pt idx="5">
                  <c:v>125.4</c:v>
                </c:pt>
                <c:pt idx="6">
                  <c:v>175.9</c:v>
                </c:pt>
                <c:pt idx="7">
                  <c:v>229.2</c:v>
                </c:pt>
                <c:pt idx="8">
                  <c:v>295.1</c:v>
                </c:pt>
                <c:pt idx="9">
                  <c:v>391.8</c:v>
                </c:pt>
              </c:numCache>
            </c:numRef>
          </c:val>
        </c:ser>
        <c:axId val="470229480"/>
        <c:axId val="690628360"/>
      </c:barChart>
      <c:catAx>
        <c:axId val="4702294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90628360"/>
        <c:crosses val="autoZero"/>
        <c:auto val="1"/>
        <c:lblAlgn val="ctr"/>
        <c:lblOffset val="100"/>
      </c:catAx>
      <c:valAx>
        <c:axId val="6906283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Errors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70229480"/>
        <c:crosses val="autoZero"/>
        <c:crossBetween val="between"/>
        <c:majorUnit val="75.0"/>
      </c:valAx>
    </c:plotArea>
    <c:legend>
      <c:legendPos val="r"/>
      <c:layout/>
    </c:legend>
    <c:plotVisOnly val="1"/>
    <c:dispBlanksAs val="gap"/>
  </c:chart>
  <c:spPr>
    <a:solidFill>
      <a:srgbClr val="4F81BD">
        <a:alpha val="30000"/>
      </a:srgbClr>
    </a:solidFill>
    <a:ln w="15875">
      <a:solidFill>
        <a:srgbClr val="1F497D"/>
      </a:solidFill>
    </a:ln>
  </c:sp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Cross Track Errors East Pacific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Sheet3!$B$35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Sheet3!$C$34:$L$34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Sheet3!$C$35:$L$35</c:f>
              <c:numCache>
                <c:formatCode>General</c:formatCode>
                <c:ptCount val="10"/>
                <c:pt idx="0">
                  <c:v>14.8</c:v>
                </c:pt>
                <c:pt idx="1">
                  <c:v>27.5</c:v>
                </c:pt>
                <c:pt idx="2">
                  <c:v>40.7</c:v>
                </c:pt>
                <c:pt idx="3">
                  <c:v>50.0</c:v>
                </c:pt>
                <c:pt idx="4">
                  <c:v>63.8</c:v>
                </c:pt>
                <c:pt idx="5">
                  <c:v>78.5</c:v>
                </c:pt>
                <c:pt idx="6">
                  <c:v>99.0</c:v>
                </c:pt>
                <c:pt idx="7">
                  <c:v>116.3</c:v>
                </c:pt>
                <c:pt idx="8">
                  <c:v>150.5</c:v>
                </c:pt>
                <c:pt idx="9">
                  <c:v>171.7</c:v>
                </c:pt>
              </c:numCache>
            </c:numRef>
          </c:val>
        </c:ser>
        <c:ser>
          <c:idx val="1"/>
          <c:order val="1"/>
          <c:tx>
            <c:strRef>
              <c:f>Sheet3!$B$36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Sheet3!$C$34:$L$34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Sheet3!$C$36:$L$36</c:f>
              <c:numCache>
                <c:formatCode>General</c:formatCode>
                <c:ptCount val="10"/>
                <c:pt idx="0">
                  <c:v>11.7</c:v>
                </c:pt>
                <c:pt idx="1">
                  <c:v>25.1</c:v>
                </c:pt>
                <c:pt idx="2">
                  <c:v>36.4</c:v>
                </c:pt>
                <c:pt idx="3">
                  <c:v>40.3</c:v>
                </c:pt>
                <c:pt idx="4">
                  <c:v>38.8</c:v>
                </c:pt>
                <c:pt idx="5">
                  <c:v>57.6</c:v>
                </c:pt>
                <c:pt idx="6">
                  <c:v>78.5</c:v>
                </c:pt>
                <c:pt idx="7">
                  <c:v>94.9</c:v>
                </c:pt>
                <c:pt idx="8">
                  <c:v>115.2</c:v>
                </c:pt>
                <c:pt idx="9">
                  <c:v>121.5</c:v>
                </c:pt>
              </c:numCache>
            </c:numRef>
          </c:val>
        </c:ser>
        <c:ser>
          <c:idx val="2"/>
          <c:order val="2"/>
          <c:tx>
            <c:strRef>
              <c:f>Sheet3!$B$37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Sheet3!$C$34:$L$34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Sheet3!$C$37:$L$37</c:f>
              <c:numCache>
                <c:formatCode>General</c:formatCode>
                <c:ptCount val="10"/>
                <c:pt idx="0">
                  <c:v>14.1</c:v>
                </c:pt>
                <c:pt idx="1">
                  <c:v>22.1</c:v>
                </c:pt>
                <c:pt idx="2">
                  <c:v>39.1</c:v>
                </c:pt>
                <c:pt idx="3">
                  <c:v>43.4</c:v>
                </c:pt>
                <c:pt idx="4">
                  <c:v>49.9</c:v>
                </c:pt>
                <c:pt idx="5">
                  <c:v>62.8</c:v>
                </c:pt>
                <c:pt idx="6">
                  <c:v>78.5</c:v>
                </c:pt>
                <c:pt idx="7">
                  <c:v>94.2</c:v>
                </c:pt>
                <c:pt idx="8">
                  <c:v>125.6</c:v>
                </c:pt>
                <c:pt idx="9">
                  <c:v>138.5</c:v>
                </c:pt>
              </c:numCache>
            </c:numRef>
          </c:val>
        </c:ser>
        <c:ser>
          <c:idx val="3"/>
          <c:order val="3"/>
          <c:tx>
            <c:strRef>
              <c:f>Sheet3!$B$38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Sheet3!$C$34:$L$34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Sheet3!$C$38:$L$38</c:f>
              <c:numCache>
                <c:formatCode>General</c:formatCode>
                <c:ptCount val="10"/>
                <c:pt idx="0">
                  <c:v>15.4</c:v>
                </c:pt>
                <c:pt idx="1">
                  <c:v>27.1</c:v>
                </c:pt>
                <c:pt idx="2">
                  <c:v>39.0</c:v>
                </c:pt>
                <c:pt idx="3">
                  <c:v>42.0</c:v>
                </c:pt>
                <c:pt idx="4">
                  <c:v>46.9</c:v>
                </c:pt>
                <c:pt idx="5">
                  <c:v>51.0</c:v>
                </c:pt>
                <c:pt idx="6">
                  <c:v>69.3</c:v>
                </c:pt>
                <c:pt idx="7">
                  <c:v>87.8</c:v>
                </c:pt>
                <c:pt idx="8">
                  <c:v>124.8</c:v>
                </c:pt>
                <c:pt idx="9">
                  <c:v>153.7</c:v>
                </c:pt>
              </c:numCache>
            </c:numRef>
          </c:val>
        </c:ser>
        <c:ser>
          <c:idx val="4"/>
          <c:order val="4"/>
          <c:tx>
            <c:strRef>
              <c:f>Sheet3!$B$39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Sheet3!$C$34:$L$34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Sheet3!$C$39:$L$39</c:f>
              <c:numCache>
                <c:formatCode>General</c:formatCode>
                <c:ptCount val="10"/>
                <c:pt idx="0">
                  <c:v>14.5</c:v>
                </c:pt>
                <c:pt idx="1">
                  <c:v>23.4</c:v>
                </c:pt>
                <c:pt idx="2">
                  <c:v>33.8</c:v>
                </c:pt>
                <c:pt idx="3">
                  <c:v>35.5</c:v>
                </c:pt>
                <c:pt idx="4">
                  <c:v>44.7</c:v>
                </c:pt>
                <c:pt idx="5">
                  <c:v>58.8</c:v>
                </c:pt>
                <c:pt idx="6">
                  <c:v>71.7</c:v>
                </c:pt>
                <c:pt idx="7">
                  <c:v>86.4</c:v>
                </c:pt>
                <c:pt idx="8">
                  <c:v>112.2</c:v>
                </c:pt>
                <c:pt idx="9">
                  <c:v>113.0</c:v>
                </c:pt>
              </c:numCache>
            </c:numRef>
          </c:val>
        </c:ser>
        <c:axId val="755970840"/>
        <c:axId val="675628072"/>
      </c:barChart>
      <c:catAx>
        <c:axId val="755970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75628072"/>
        <c:crosses val="autoZero"/>
        <c:auto val="1"/>
        <c:lblAlgn val="ctr"/>
        <c:lblOffset val="100"/>
      </c:catAx>
      <c:valAx>
        <c:axId val="6756280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755970840"/>
        <c:crosses val="autoZero"/>
        <c:crossBetween val="between"/>
        <c:majorUnit val="50.0"/>
      </c:valAx>
    </c:plotArea>
    <c:legend>
      <c:legendPos val="r"/>
      <c:layout/>
    </c:legend>
    <c:plotVisOnly val="1"/>
    <c:dispBlanksAs val="gap"/>
  </c:chart>
  <c:spPr>
    <a:solidFill>
      <a:srgbClr val="8064A2">
        <a:alpha val="30000"/>
      </a:srgbClr>
    </a:solidFill>
    <a:ln w="15875">
      <a:solidFill>
        <a:srgbClr val="1F497D"/>
      </a:solidFill>
    </a:ln>
  </c:sp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Along Track Errors East Pacific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Sheet3!$B$28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Sheet3!$C$27:$L$27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Sheet3!$C$28:$L$28</c:f>
              <c:numCache>
                <c:formatCode>General</c:formatCode>
                <c:ptCount val="10"/>
                <c:pt idx="0">
                  <c:v>17.8</c:v>
                </c:pt>
                <c:pt idx="1">
                  <c:v>37.0</c:v>
                </c:pt>
                <c:pt idx="2">
                  <c:v>61.6</c:v>
                </c:pt>
                <c:pt idx="3">
                  <c:v>71.9</c:v>
                </c:pt>
                <c:pt idx="4">
                  <c:v>95.7</c:v>
                </c:pt>
                <c:pt idx="5">
                  <c:v>134.3</c:v>
                </c:pt>
                <c:pt idx="6">
                  <c:v>156.4</c:v>
                </c:pt>
                <c:pt idx="7">
                  <c:v>183.7</c:v>
                </c:pt>
                <c:pt idx="8">
                  <c:v>223.2</c:v>
                </c:pt>
                <c:pt idx="9">
                  <c:v>310.5</c:v>
                </c:pt>
              </c:numCache>
            </c:numRef>
          </c:val>
        </c:ser>
        <c:ser>
          <c:idx val="1"/>
          <c:order val="1"/>
          <c:tx>
            <c:strRef>
              <c:f>Sheet3!$B$29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Sheet3!$C$27:$L$27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Sheet3!$C$29:$L$29</c:f>
              <c:numCache>
                <c:formatCode>General</c:formatCode>
                <c:ptCount val="10"/>
                <c:pt idx="0">
                  <c:v>15.2</c:v>
                </c:pt>
                <c:pt idx="1">
                  <c:v>32.3</c:v>
                </c:pt>
                <c:pt idx="2">
                  <c:v>37.5</c:v>
                </c:pt>
                <c:pt idx="3">
                  <c:v>37.7</c:v>
                </c:pt>
                <c:pt idx="4">
                  <c:v>52.1</c:v>
                </c:pt>
                <c:pt idx="5">
                  <c:v>85.4</c:v>
                </c:pt>
                <c:pt idx="6">
                  <c:v>101.9</c:v>
                </c:pt>
                <c:pt idx="7">
                  <c:v>112.1</c:v>
                </c:pt>
                <c:pt idx="8">
                  <c:v>130.0</c:v>
                </c:pt>
                <c:pt idx="9">
                  <c:v>172.9</c:v>
                </c:pt>
              </c:numCache>
            </c:numRef>
          </c:val>
        </c:ser>
        <c:ser>
          <c:idx val="2"/>
          <c:order val="2"/>
          <c:tx>
            <c:strRef>
              <c:f>Sheet3!$B$30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Sheet3!$C$27:$L$27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Sheet3!$C$30:$L$30</c:f>
              <c:numCache>
                <c:formatCode>General</c:formatCode>
                <c:ptCount val="10"/>
                <c:pt idx="0">
                  <c:v>15.0</c:v>
                </c:pt>
                <c:pt idx="1">
                  <c:v>33.4</c:v>
                </c:pt>
                <c:pt idx="2">
                  <c:v>41.6</c:v>
                </c:pt>
                <c:pt idx="3">
                  <c:v>53.9</c:v>
                </c:pt>
                <c:pt idx="4">
                  <c:v>76.0</c:v>
                </c:pt>
                <c:pt idx="5">
                  <c:v>123.7</c:v>
                </c:pt>
                <c:pt idx="6">
                  <c:v>155.2</c:v>
                </c:pt>
                <c:pt idx="7">
                  <c:v>182.9</c:v>
                </c:pt>
                <c:pt idx="8">
                  <c:v>222.7</c:v>
                </c:pt>
                <c:pt idx="9">
                  <c:v>308.5</c:v>
                </c:pt>
              </c:numCache>
            </c:numRef>
          </c:val>
        </c:ser>
        <c:ser>
          <c:idx val="3"/>
          <c:order val="3"/>
          <c:tx>
            <c:strRef>
              <c:f>Sheet3!$B$31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Sheet3!$C$27:$L$27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Sheet3!$C$31:$L$31</c:f>
              <c:numCache>
                <c:formatCode>General</c:formatCode>
                <c:ptCount val="10"/>
                <c:pt idx="0">
                  <c:v>14.2</c:v>
                </c:pt>
                <c:pt idx="1">
                  <c:v>32.3</c:v>
                </c:pt>
                <c:pt idx="2">
                  <c:v>41.9</c:v>
                </c:pt>
                <c:pt idx="3">
                  <c:v>55.2</c:v>
                </c:pt>
                <c:pt idx="4">
                  <c:v>84.7</c:v>
                </c:pt>
                <c:pt idx="5">
                  <c:v>146.5</c:v>
                </c:pt>
                <c:pt idx="6">
                  <c:v>206.9</c:v>
                </c:pt>
                <c:pt idx="7">
                  <c:v>264.6</c:v>
                </c:pt>
                <c:pt idx="8">
                  <c:v>306.3</c:v>
                </c:pt>
                <c:pt idx="9">
                  <c:v>429.3</c:v>
                </c:pt>
              </c:numCache>
            </c:numRef>
          </c:val>
        </c:ser>
        <c:ser>
          <c:idx val="4"/>
          <c:order val="4"/>
          <c:tx>
            <c:strRef>
              <c:f>Sheet3!$B$32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Sheet3!$C$27:$L$27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Sheet3!$C$32:$L$32</c:f>
              <c:numCache>
                <c:formatCode>General</c:formatCode>
                <c:ptCount val="10"/>
                <c:pt idx="0">
                  <c:v>15.9</c:v>
                </c:pt>
                <c:pt idx="1">
                  <c:v>20.5</c:v>
                </c:pt>
                <c:pt idx="2">
                  <c:v>32.0</c:v>
                </c:pt>
                <c:pt idx="3">
                  <c:v>38.9</c:v>
                </c:pt>
                <c:pt idx="4">
                  <c:v>61.9</c:v>
                </c:pt>
                <c:pt idx="5">
                  <c:v>101.6</c:v>
                </c:pt>
                <c:pt idx="6">
                  <c:v>150.2</c:v>
                </c:pt>
                <c:pt idx="7">
                  <c:v>194.0</c:v>
                </c:pt>
                <c:pt idx="8">
                  <c:v>247.0</c:v>
                </c:pt>
                <c:pt idx="9">
                  <c:v>356.6</c:v>
                </c:pt>
              </c:numCache>
            </c:numRef>
          </c:val>
        </c:ser>
        <c:axId val="503755208"/>
        <c:axId val="682978008"/>
      </c:barChart>
      <c:catAx>
        <c:axId val="503755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82978008"/>
        <c:crosses val="autoZero"/>
        <c:auto val="1"/>
        <c:lblAlgn val="ctr"/>
        <c:lblOffset val="100"/>
      </c:catAx>
      <c:valAx>
        <c:axId val="6829780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03755208"/>
        <c:crosses val="autoZero"/>
        <c:crossBetween val="between"/>
        <c:majorUnit val="75.0"/>
      </c:valAx>
    </c:plotArea>
    <c:legend>
      <c:legendPos val="r"/>
      <c:layout/>
    </c:legend>
    <c:plotVisOnly val="1"/>
    <c:dispBlanksAs val="gap"/>
  </c:chart>
  <c:spPr>
    <a:solidFill>
      <a:srgbClr val="9BBB59">
        <a:alpha val="30000"/>
      </a:srgbClr>
    </a:solidFill>
    <a:ln w="15875">
      <a:solidFill>
        <a:srgbClr val="4F81BD"/>
      </a:solidFill>
    </a:ln>
  </c:sp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Intensity Bias East Pacific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Sheet3!$B$19</c:f>
              <c:strCache>
                <c:ptCount val="1"/>
                <c:pt idx="0">
                  <c:v>H212</c:v>
                </c:pt>
              </c:strCache>
            </c:strRef>
          </c:tx>
          <c:marker>
            <c:symbol val="none"/>
          </c:marker>
          <c:cat>
            <c:numRef>
              <c:f>Sheet3!$C$18:$L$18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Sheet3!$C$19:$L$19</c:f>
              <c:numCache>
                <c:formatCode>General</c:formatCode>
                <c:ptCount val="10"/>
                <c:pt idx="0">
                  <c:v>-8.1</c:v>
                </c:pt>
                <c:pt idx="1">
                  <c:v>-23.6</c:v>
                </c:pt>
                <c:pt idx="2">
                  <c:v>-33.1</c:v>
                </c:pt>
                <c:pt idx="3">
                  <c:v>-34.6</c:v>
                </c:pt>
                <c:pt idx="4">
                  <c:v>-32.4</c:v>
                </c:pt>
                <c:pt idx="5">
                  <c:v>-26.5</c:v>
                </c:pt>
                <c:pt idx="6">
                  <c:v>-7.9</c:v>
                </c:pt>
                <c:pt idx="7">
                  <c:v>7.8</c:v>
                </c:pt>
                <c:pt idx="8">
                  <c:v>15.5</c:v>
                </c:pt>
                <c:pt idx="9">
                  <c:v>22.0</c:v>
                </c:pt>
              </c:numCache>
            </c:numRef>
          </c:val>
        </c:ser>
        <c:ser>
          <c:idx val="1"/>
          <c:order val="1"/>
          <c:tx>
            <c:strRef>
              <c:f>Sheet3!$B$20</c:f>
              <c:strCache>
                <c:ptCount val="1"/>
                <c:pt idx="0">
                  <c:v>HPHY</c:v>
                </c:pt>
              </c:strCache>
            </c:strRef>
          </c:tx>
          <c:marker>
            <c:symbol val="none"/>
          </c:marker>
          <c:cat>
            <c:numRef>
              <c:f>Sheet3!$C$18:$L$18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Sheet3!$C$20:$L$20</c:f>
              <c:numCache>
                <c:formatCode>General</c:formatCode>
                <c:ptCount val="10"/>
                <c:pt idx="0">
                  <c:v>-3.6</c:v>
                </c:pt>
                <c:pt idx="1">
                  <c:v>-14.9</c:v>
                </c:pt>
                <c:pt idx="2">
                  <c:v>-22.9</c:v>
                </c:pt>
                <c:pt idx="3">
                  <c:v>-29.5</c:v>
                </c:pt>
                <c:pt idx="4">
                  <c:v>-24.0</c:v>
                </c:pt>
                <c:pt idx="5">
                  <c:v>-21.4</c:v>
                </c:pt>
                <c:pt idx="6">
                  <c:v>-8.3</c:v>
                </c:pt>
                <c:pt idx="7">
                  <c:v>2.2</c:v>
                </c:pt>
                <c:pt idx="8">
                  <c:v>10.6</c:v>
                </c:pt>
                <c:pt idx="9">
                  <c:v>11.0</c:v>
                </c:pt>
              </c:numCache>
            </c:numRef>
          </c:val>
        </c:ser>
        <c:ser>
          <c:idx val="2"/>
          <c:order val="2"/>
          <c:tx>
            <c:strRef>
              <c:f>Sheet3!$B$21</c:f>
              <c:strCache>
                <c:ptCount val="1"/>
                <c:pt idx="0">
                  <c:v>HNSA</c:v>
                </c:pt>
              </c:strCache>
            </c:strRef>
          </c:tx>
          <c:marker>
            <c:symbol val="none"/>
          </c:marker>
          <c:cat>
            <c:numRef>
              <c:f>Sheet3!$C$18:$L$18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Sheet3!$C$21:$L$21</c:f>
              <c:numCache>
                <c:formatCode>General</c:formatCode>
                <c:ptCount val="10"/>
                <c:pt idx="0">
                  <c:v>-5.0</c:v>
                </c:pt>
                <c:pt idx="1">
                  <c:v>-18.3</c:v>
                </c:pt>
                <c:pt idx="2">
                  <c:v>-27.2</c:v>
                </c:pt>
                <c:pt idx="3">
                  <c:v>-36.0</c:v>
                </c:pt>
                <c:pt idx="4">
                  <c:v>-33.4</c:v>
                </c:pt>
                <c:pt idx="5">
                  <c:v>-28.2</c:v>
                </c:pt>
                <c:pt idx="6">
                  <c:v>-15.3</c:v>
                </c:pt>
                <c:pt idx="7">
                  <c:v>-5.2</c:v>
                </c:pt>
                <c:pt idx="8">
                  <c:v>0.8</c:v>
                </c:pt>
                <c:pt idx="9">
                  <c:v>0.1</c:v>
                </c:pt>
              </c:numCache>
            </c:numRef>
          </c:val>
        </c:ser>
        <c:ser>
          <c:idx val="3"/>
          <c:order val="3"/>
          <c:tx>
            <c:strRef>
              <c:f>Sheet3!$B$22</c:f>
              <c:strCache>
                <c:ptCount val="1"/>
                <c:pt idx="0">
                  <c:v>HKF1</c:v>
                </c:pt>
              </c:strCache>
            </c:strRef>
          </c:tx>
          <c:marker>
            <c:symbol val="none"/>
          </c:marker>
          <c:cat>
            <c:numRef>
              <c:f>Sheet3!$C$18:$L$18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Sheet3!$C$22:$L$22</c:f>
              <c:numCache>
                <c:formatCode>General</c:formatCode>
                <c:ptCount val="10"/>
                <c:pt idx="0">
                  <c:v>-4.6</c:v>
                </c:pt>
                <c:pt idx="1">
                  <c:v>-19.7</c:v>
                </c:pt>
                <c:pt idx="2">
                  <c:v>-31.6</c:v>
                </c:pt>
                <c:pt idx="3">
                  <c:v>-39.4</c:v>
                </c:pt>
                <c:pt idx="4">
                  <c:v>-35.2</c:v>
                </c:pt>
                <c:pt idx="5">
                  <c:v>-35.4</c:v>
                </c:pt>
                <c:pt idx="6">
                  <c:v>-24.6</c:v>
                </c:pt>
                <c:pt idx="7">
                  <c:v>-9.200000000000001</c:v>
                </c:pt>
                <c:pt idx="8">
                  <c:v>-1.9</c:v>
                </c:pt>
                <c:pt idx="9">
                  <c:v>-2.8</c:v>
                </c:pt>
              </c:numCache>
            </c:numRef>
          </c:val>
        </c:ser>
        <c:ser>
          <c:idx val="4"/>
          <c:order val="4"/>
          <c:tx>
            <c:strRef>
              <c:f>Sheet3!$B$23</c:f>
              <c:strCache>
                <c:ptCount val="1"/>
                <c:pt idx="0">
                  <c:v>HTDK</c:v>
                </c:pt>
              </c:strCache>
            </c:strRef>
          </c:tx>
          <c:marker>
            <c:symbol val="none"/>
          </c:marker>
          <c:cat>
            <c:numRef>
              <c:f>Sheet3!$C$18:$L$18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Sheet3!$C$23:$L$23</c:f>
              <c:numCache>
                <c:formatCode>General</c:formatCode>
                <c:ptCount val="10"/>
                <c:pt idx="0">
                  <c:v>-2.4</c:v>
                </c:pt>
                <c:pt idx="1">
                  <c:v>-15.9</c:v>
                </c:pt>
                <c:pt idx="2">
                  <c:v>-28.4</c:v>
                </c:pt>
                <c:pt idx="3">
                  <c:v>-36.1</c:v>
                </c:pt>
                <c:pt idx="4">
                  <c:v>-33.9</c:v>
                </c:pt>
                <c:pt idx="5">
                  <c:v>-32.4</c:v>
                </c:pt>
                <c:pt idx="6">
                  <c:v>-21.3</c:v>
                </c:pt>
                <c:pt idx="7">
                  <c:v>-9.1</c:v>
                </c:pt>
                <c:pt idx="8">
                  <c:v>-3.1</c:v>
                </c:pt>
                <c:pt idx="9">
                  <c:v>0.0</c:v>
                </c:pt>
              </c:numCache>
            </c:numRef>
          </c:val>
        </c:ser>
        <c:marker val="1"/>
        <c:axId val="489174808"/>
        <c:axId val="642193512"/>
      </c:lineChart>
      <c:catAx>
        <c:axId val="489174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42193512"/>
        <c:crosses val="autoZero"/>
        <c:auto val="1"/>
        <c:lblAlgn val="ctr"/>
        <c:lblOffset val="100"/>
      </c:catAx>
      <c:valAx>
        <c:axId val="6421935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Bias</a:t>
                </a:r>
                <a:r>
                  <a:rPr lang="en-US" baseline="0" dirty="0"/>
                  <a:t> (kt)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8917480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rgbClr val="9BBB59">
        <a:alpha val="30000"/>
      </a:srgbClr>
    </a:solidFill>
    <a:ln w="15875">
      <a:solidFill>
        <a:srgbClr val="1F497D"/>
      </a:solidFill>
    </a:ln>
  </c:sp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Intensity Errors East Pacific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Sheet3!$B$12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Sheet3!$C$11:$L$11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Sheet3!$C$12:$L$12</c:f>
              <c:numCache>
                <c:formatCode>General</c:formatCode>
                <c:ptCount val="10"/>
                <c:pt idx="0">
                  <c:v>9.1</c:v>
                </c:pt>
                <c:pt idx="1">
                  <c:v>24.5</c:v>
                </c:pt>
                <c:pt idx="2">
                  <c:v>33.1</c:v>
                </c:pt>
                <c:pt idx="3">
                  <c:v>34.6</c:v>
                </c:pt>
                <c:pt idx="4">
                  <c:v>36.0</c:v>
                </c:pt>
                <c:pt idx="5">
                  <c:v>39.2</c:v>
                </c:pt>
                <c:pt idx="6">
                  <c:v>30.1</c:v>
                </c:pt>
                <c:pt idx="7">
                  <c:v>23.5</c:v>
                </c:pt>
                <c:pt idx="8">
                  <c:v>21.0</c:v>
                </c:pt>
                <c:pt idx="9">
                  <c:v>22.0</c:v>
                </c:pt>
              </c:numCache>
            </c:numRef>
          </c:val>
        </c:ser>
        <c:ser>
          <c:idx val="1"/>
          <c:order val="1"/>
          <c:tx>
            <c:strRef>
              <c:f>Sheet3!$B$13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Sheet3!$C$11:$L$11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Sheet3!$C$13:$L$13</c:f>
              <c:numCache>
                <c:formatCode>General</c:formatCode>
                <c:ptCount val="10"/>
                <c:pt idx="0">
                  <c:v>9.200000000000001</c:v>
                </c:pt>
                <c:pt idx="1">
                  <c:v>18.4</c:v>
                </c:pt>
                <c:pt idx="2">
                  <c:v>22.9</c:v>
                </c:pt>
                <c:pt idx="3">
                  <c:v>29.5</c:v>
                </c:pt>
                <c:pt idx="4">
                  <c:v>28.9</c:v>
                </c:pt>
                <c:pt idx="5">
                  <c:v>32.2</c:v>
                </c:pt>
                <c:pt idx="6">
                  <c:v>23.2</c:v>
                </c:pt>
                <c:pt idx="7">
                  <c:v>15.1</c:v>
                </c:pt>
                <c:pt idx="8">
                  <c:v>12.8</c:v>
                </c:pt>
                <c:pt idx="9">
                  <c:v>11.4</c:v>
                </c:pt>
              </c:numCache>
            </c:numRef>
          </c:val>
        </c:ser>
        <c:ser>
          <c:idx val="2"/>
          <c:order val="2"/>
          <c:tx>
            <c:strRef>
              <c:f>Sheet3!$B$14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Sheet3!$C$11:$L$11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Sheet3!$C$14:$L$14</c:f>
              <c:numCache>
                <c:formatCode>General</c:formatCode>
                <c:ptCount val="10"/>
                <c:pt idx="0">
                  <c:v>10.9</c:v>
                </c:pt>
                <c:pt idx="1">
                  <c:v>19.3</c:v>
                </c:pt>
                <c:pt idx="2">
                  <c:v>27.2</c:v>
                </c:pt>
                <c:pt idx="3">
                  <c:v>36.0</c:v>
                </c:pt>
                <c:pt idx="4">
                  <c:v>35.5</c:v>
                </c:pt>
                <c:pt idx="5">
                  <c:v>36.7</c:v>
                </c:pt>
                <c:pt idx="6">
                  <c:v>29.0</c:v>
                </c:pt>
                <c:pt idx="7">
                  <c:v>18.0</c:v>
                </c:pt>
                <c:pt idx="8">
                  <c:v>13.5</c:v>
                </c:pt>
                <c:pt idx="9">
                  <c:v>11.1</c:v>
                </c:pt>
              </c:numCache>
            </c:numRef>
          </c:val>
        </c:ser>
        <c:ser>
          <c:idx val="3"/>
          <c:order val="3"/>
          <c:tx>
            <c:strRef>
              <c:f>Sheet3!$B$15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Sheet3!$C$11:$L$11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Sheet3!$C$15:$L$15</c:f>
              <c:numCache>
                <c:formatCode>General</c:formatCode>
                <c:ptCount val="10"/>
                <c:pt idx="0">
                  <c:v>8.9</c:v>
                </c:pt>
                <c:pt idx="1">
                  <c:v>20.4</c:v>
                </c:pt>
                <c:pt idx="2">
                  <c:v>31.6</c:v>
                </c:pt>
                <c:pt idx="3">
                  <c:v>39.4</c:v>
                </c:pt>
                <c:pt idx="4">
                  <c:v>38.1</c:v>
                </c:pt>
                <c:pt idx="5">
                  <c:v>41.6</c:v>
                </c:pt>
                <c:pt idx="6">
                  <c:v>30.9</c:v>
                </c:pt>
                <c:pt idx="7">
                  <c:v>22.9</c:v>
                </c:pt>
                <c:pt idx="8">
                  <c:v>14.9</c:v>
                </c:pt>
                <c:pt idx="9">
                  <c:v>10.6</c:v>
                </c:pt>
              </c:numCache>
            </c:numRef>
          </c:val>
        </c:ser>
        <c:ser>
          <c:idx val="4"/>
          <c:order val="4"/>
          <c:tx>
            <c:strRef>
              <c:f>Sheet3!$B$16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Sheet3!$C$11:$L$11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Sheet3!$C$16:$L$16</c:f>
              <c:numCache>
                <c:formatCode>General</c:formatCode>
                <c:ptCount val="10"/>
                <c:pt idx="0">
                  <c:v>10.1</c:v>
                </c:pt>
                <c:pt idx="1">
                  <c:v>18.1</c:v>
                </c:pt>
                <c:pt idx="2">
                  <c:v>30.1</c:v>
                </c:pt>
                <c:pt idx="3">
                  <c:v>36.1</c:v>
                </c:pt>
                <c:pt idx="4">
                  <c:v>38.3</c:v>
                </c:pt>
                <c:pt idx="5">
                  <c:v>40.1</c:v>
                </c:pt>
                <c:pt idx="6">
                  <c:v>33.2</c:v>
                </c:pt>
                <c:pt idx="7">
                  <c:v>29.2</c:v>
                </c:pt>
                <c:pt idx="8">
                  <c:v>22.6</c:v>
                </c:pt>
                <c:pt idx="9">
                  <c:v>17.2</c:v>
                </c:pt>
              </c:numCache>
            </c:numRef>
          </c:val>
        </c:ser>
        <c:axId val="485264328"/>
        <c:axId val="485225416"/>
      </c:barChart>
      <c:catAx>
        <c:axId val="485264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485225416"/>
        <c:crosses val="autoZero"/>
        <c:auto val="1"/>
        <c:lblAlgn val="ctr"/>
        <c:lblOffset val="100"/>
      </c:catAx>
      <c:valAx>
        <c:axId val="4852254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(kt)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8526432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rgbClr val="4F81BD">
        <a:alpha val="30000"/>
      </a:srgbClr>
    </a:solidFill>
    <a:ln w="15875">
      <a:solidFill>
        <a:srgbClr val="1F497D"/>
      </a:solidFill>
    </a:ln>
  </c:sp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34NE Wind</a:t>
            </a:r>
            <a:r>
              <a:rPr lang="en-US" baseline="0" dirty="0"/>
              <a:t> Errors East Pacific 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Sheet5!$B$6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Sheet5!$C$5:$L$5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Sheet5!$C$6:$L$6</c:f>
              <c:numCache>
                <c:formatCode>General</c:formatCode>
                <c:ptCount val="10"/>
                <c:pt idx="0">
                  <c:v>44.0</c:v>
                </c:pt>
                <c:pt idx="1">
                  <c:v>33.0</c:v>
                </c:pt>
                <c:pt idx="2">
                  <c:v>35.1</c:v>
                </c:pt>
                <c:pt idx="3">
                  <c:v>41.0</c:v>
                </c:pt>
                <c:pt idx="4">
                  <c:v>34.4</c:v>
                </c:pt>
                <c:pt idx="5">
                  <c:v>29.7</c:v>
                </c:pt>
                <c:pt idx="6">
                  <c:v>14.5</c:v>
                </c:pt>
                <c:pt idx="7">
                  <c:v>14.0</c:v>
                </c:pt>
                <c:pt idx="8">
                  <c:v>10.3</c:v>
                </c:pt>
                <c:pt idx="9">
                  <c:v>15.2</c:v>
                </c:pt>
              </c:numCache>
            </c:numRef>
          </c:val>
        </c:ser>
        <c:ser>
          <c:idx val="1"/>
          <c:order val="1"/>
          <c:tx>
            <c:strRef>
              <c:f>Sheet5!$B$7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Sheet5!$C$5:$L$5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Sheet5!$C$7:$L$7</c:f>
              <c:numCache>
                <c:formatCode>General</c:formatCode>
                <c:ptCount val="10"/>
                <c:pt idx="0">
                  <c:v>31.8</c:v>
                </c:pt>
                <c:pt idx="1">
                  <c:v>22.7</c:v>
                </c:pt>
                <c:pt idx="2">
                  <c:v>26.8</c:v>
                </c:pt>
                <c:pt idx="3">
                  <c:v>32.3</c:v>
                </c:pt>
                <c:pt idx="4">
                  <c:v>25.4</c:v>
                </c:pt>
                <c:pt idx="5">
                  <c:v>23.8</c:v>
                </c:pt>
                <c:pt idx="6">
                  <c:v>13.4</c:v>
                </c:pt>
                <c:pt idx="7">
                  <c:v>18.2</c:v>
                </c:pt>
                <c:pt idx="8">
                  <c:v>15.5</c:v>
                </c:pt>
                <c:pt idx="9">
                  <c:v>16.8</c:v>
                </c:pt>
              </c:numCache>
            </c:numRef>
          </c:val>
        </c:ser>
        <c:ser>
          <c:idx val="2"/>
          <c:order val="2"/>
          <c:tx>
            <c:strRef>
              <c:f>Sheet5!$B$8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Sheet5!$C$5:$L$5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Sheet5!$C$8:$L$8</c:f>
              <c:numCache>
                <c:formatCode>General</c:formatCode>
                <c:ptCount val="10"/>
                <c:pt idx="0">
                  <c:v>27.4</c:v>
                </c:pt>
                <c:pt idx="1">
                  <c:v>30.2</c:v>
                </c:pt>
                <c:pt idx="2">
                  <c:v>38.4</c:v>
                </c:pt>
                <c:pt idx="3">
                  <c:v>36.3</c:v>
                </c:pt>
                <c:pt idx="4">
                  <c:v>30.5</c:v>
                </c:pt>
                <c:pt idx="5">
                  <c:v>27.5</c:v>
                </c:pt>
                <c:pt idx="6">
                  <c:v>6.8</c:v>
                </c:pt>
                <c:pt idx="7">
                  <c:v>9.1</c:v>
                </c:pt>
                <c:pt idx="8">
                  <c:v>10.3</c:v>
                </c:pt>
                <c:pt idx="9">
                  <c:v>11.5</c:v>
                </c:pt>
              </c:numCache>
            </c:numRef>
          </c:val>
        </c:ser>
        <c:ser>
          <c:idx val="3"/>
          <c:order val="3"/>
          <c:tx>
            <c:strRef>
              <c:f>Sheet5!$B$9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Sheet5!$C$5:$L$5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Sheet5!$C$9:$L$9</c:f>
              <c:numCache>
                <c:formatCode>General</c:formatCode>
                <c:ptCount val="10"/>
                <c:pt idx="0">
                  <c:v>25.5</c:v>
                </c:pt>
                <c:pt idx="1">
                  <c:v>30.2</c:v>
                </c:pt>
                <c:pt idx="2">
                  <c:v>34.3</c:v>
                </c:pt>
                <c:pt idx="3">
                  <c:v>34.2</c:v>
                </c:pt>
                <c:pt idx="4">
                  <c:v>38.6</c:v>
                </c:pt>
                <c:pt idx="5">
                  <c:v>35.1</c:v>
                </c:pt>
                <c:pt idx="6">
                  <c:v>9.6</c:v>
                </c:pt>
                <c:pt idx="7">
                  <c:v>13.4</c:v>
                </c:pt>
                <c:pt idx="8">
                  <c:v>4.8</c:v>
                </c:pt>
                <c:pt idx="9">
                  <c:v>11.0</c:v>
                </c:pt>
              </c:numCache>
            </c:numRef>
          </c:val>
        </c:ser>
        <c:ser>
          <c:idx val="4"/>
          <c:order val="4"/>
          <c:tx>
            <c:strRef>
              <c:f>Sheet5!$B$10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Sheet5!$C$5:$L$5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Sheet5!$C$10:$L$10</c:f>
              <c:numCache>
                <c:formatCode>General</c:formatCode>
                <c:ptCount val="10"/>
                <c:pt idx="0">
                  <c:v>25.3</c:v>
                </c:pt>
                <c:pt idx="1">
                  <c:v>23.0</c:v>
                </c:pt>
                <c:pt idx="2">
                  <c:v>28.8</c:v>
                </c:pt>
                <c:pt idx="3">
                  <c:v>29.4</c:v>
                </c:pt>
                <c:pt idx="4">
                  <c:v>33.4</c:v>
                </c:pt>
                <c:pt idx="5">
                  <c:v>30.9</c:v>
                </c:pt>
                <c:pt idx="6">
                  <c:v>13.1</c:v>
                </c:pt>
                <c:pt idx="7">
                  <c:v>11.9</c:v>
                </c:pt>
                <c:pt idx="8">
                  <c:v>8.3</c:v>
                </c:pt>
                <c:pt idx="9">
                  <c:v>6.8</c:v>
                </c:pt>
              </c:numCache>
            </c:numRef>
          </c:val>
        </c:ser>
        <c:axId val="690052936"/>
        <c:axId val="755353720"/>
      </c:barChart>
      <c:catAx>
        <c:axId val="690052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755353720"/>
        <c:crosses val="autoZero"/>
        <c:auto val="1"/>
        <c:lblAlgn val="ctr"/>
        <c:lblOffset val="100"/>
      </c:catAx>
      <c:valAx>
        <c:axId val="7553537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9005293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Along Track Error Atlantic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Sheet7!$B$5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Sheet7!$C$4:$L$4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Sheet7!$C$5:$L$5</c:f>
              <c:numCache>
                <c:formatCode>General</c:formatCode>
                <c:ptCount val="10"/>
                <c:pt idx="0">
                  <c:v>21.9</c:v>
                </c:pt>
                <c:pt idx="1">
                  <c:v>28.9</c:v>
                </c:pt>
                <c:pt idx="2">
                  <c:v>36.5</c:v>
                </c:pt>
                <c:pt idx="3">
                  <c:v>49.7</c:v>
                </c:pt>
                <c:pt idx="4">
                  <c:v>55.7</c:v>
                </c:pt>
                <c:pt idx="5">
                  <c:v>54.7</c:v>
                </c:pt>
                <c:pt idx="6">
                  <c:v>59.5</c:v>
                </c:pt>
                <c:pt idx="7">
                  <c:v>72.2</c:v>
                </c:pt>
                <c:pt idx="8">
                  <c:v>91.3</c:v>
                </c:pt>
                <c:pt idx="9">
                  <c:v>108.4</c:v>
                </c:pt>
              </c:numCache>
            </c:numRef>
          </c:val>
        </c:ser>
        <c:ser>
          <c:idx val="1"/>
          <c:order val="1"/>
          <c:tx>
            <c:strRef>
              <c:f>Sheet7!$B$6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Sheet7!$C$4:$L$4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Sheet7!$C$6:$L$6</c:f>
              <c:numCache>
                <c:formatCode>General</c:formatCode>
                <c:ptCount val="10"/>
                <c:pt idx="0">
                  <c:v>18.7</c:v>
                </c:pt>
                <c:pt idx="1">
                  <c:v>28.6</c:v>
                </c:pt>
                <c:pt idx="2">
                  <c:v>35.0</c:v>
                </c:pt>
                <c:pt idx="3">
                  <c:v>40.8</c:v>
                </c:pt>
                <c:pt idx="4">
                  <c:v>53.4</c:v>
                </c:pt>
                <c:pt idx="5">
                  <c:v>55.7</c:v>
                </c:pt>
                <c:pt idx="6">
                  <c:v>62.2</c:v>
                </c:pt>
                <c:pt idx="7">
                  <c:v>94.2</c:v>
                </c:pt>
                <c:pt idx="8">
                  <c:v>98.1</c:v>
                </c:pt>
                <c:pt idx="9">
                  <c:v>125.7</c:v>
                </c:pt>
              </c:numCache>
            </c:numRef>
          </c:val>
        </c:ser>
        <c:ser>
          <c:idx val="2"/>
          <c:order val="2"/>
          <c:tx>
            <c:strRef>
              <c:f>Sheet7!$B$7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Sheet7!$C$4:$L$4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Sheet7!$C$7:$L$7</c:f>
              <c:numCache>
                <c:formatCode>General</c:formatCode>
                <c:ptCount val="10"/>
                <c:pt idx="0">
                  <c:v>21.7</c:v>
                </c:pt>
                <c:pt idx="1">
                  <c:v>30.8</c:v>
                </c:pt>
                <c:pt idx="2">
                  <c:v>35.0</c:v>
                </c:pt>
                <c:pt idx="3">
                  <c:v>40.4</c:v>
                </c:pt>
                <c:pt idx="4">
                  <c:v>56.9</c:v>
                </c:pt>
                <c:pt idx="5">
                  <c:v>62.6</c:v>
                </c:pt>
                <c:pt idx="6">
                  <c:v>90.9</c:v>
                </c:pt>
                <c:pt idx="7">
                  <c:v>116.5</c:v>
                </c:pt>
                <c:pt idx="8">
                  <c:v>120.0</c:v>
                </c:pt>
                <c:pt idx="9">
                  <c:v>159.1</c:v>
                </c:pt>
              </c:numCache>
            </c:numRef>
          </c:val>
        </c:ser>
        <c:ser>
          <c:idx val="3"/>
          <c:order val="3"/>
          <c:tx>
            <c:strRef>
              <c:f>Sheet7!$B$8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Sheet7!$C$4:$L$4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Sheet7!$C$8:$L$8</c:f>
              <c:numCache>
                <c:formatCode>General</c:formatCode>
                <c:ptCount val="10"/>
                <c:pt idx="0">
                  <c:v>19.7</c:v>
                </c:pt>
                <c:pt idx="1">
                  <c:v>27.4</c:v>
                </c:pt>
                <c:pt idx="2">
                  <c:v>33.0</c:v>
                </c:pt>
                <c:pt idx="3">
                  <c:v>44.5</c:v>
                </c:pt>
                <c:pt idx="4">
                  <c:v>54.7</c:v>
                </c:pt>
                <c:pt idx="5">
                  <c:v>56.9</c:v>
                </c:pt>
                <c:pt idx="6">
                  <c:v>63.9</c:v>
                </c:pt>
                <c:pt idx="7">
                  <c:v>97.4</c:v>
                </c:pt>
                <c:pt idx="8">
                  <c:v>129.0</c:v>
                </c:pt>
                <c:pt idx="9">
                  <c:v>160.7</c:v>
                </c:pt>
              </c:numCache>
            </c:numRef>
          </c:val>
        </c:ser>
        <c:ser>
          <c:idx val="4"/>
          <c:order val="4"/>
          <c:tx>
            <c:strRef>
              <c:f>Sheet7!$B$9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Sheet7!$C$4:$L$4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Sheet7!$C$9:$L$9</c:f>
              <c:numCache>
                <c:formatCode>General</c:formatCode>
                <c:ptCount val="10"/>
                <c:pt idx="0">
                  <c:v>17.9</c:v>
                </c:pt>
                <c:pt idx="1">
                  <c:v>30.6</c:v>
                </c:pt>
                <c:pt idx="2">
                  <c:v>37.5</c:v>
                </c:pt>
                <c:pt idx="3">
                  <c:v>49.0</c:v>
                </c:pt>
                <c:pt idx="4">
                  <c:v>70.3</c:v>
                </c:pt>
                <c:pt idx="5">
                  <c:v>63.2</c:v>
                </c:pt>
                <c:pt idx="6">
                  <c:v>74.3</c:v>
                </c:pt>
                <c:pt idx="7">
                  <c:v>89.9</c:v>
                </c:pt>
                <c:pt idx="8">
                  <c:v>126.1</c:v>
                </c:pt>
                <c:pt idx="9">
                  <c:v>186.3</c:v>
                </c:pt>
              </c:numCache>
            </c:numRef>
          </c:val>
        </c:ser>
        <c:axId val="685946776"/>
        <c:axId val="692680888"/>
      </c:barChart>
      <c:catAx>
        <c:axId val="685946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92680888"/>
        <c:crosses val="autoZero"/>
        <c:auto val="1"/>
        <c:lblAlgn val="ctr"/>
        <c:lblOffset val="100"/>
      </c:catAx>
      <c:valAx>
        <c:axId val="6926808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85946776"/>
        <c:crosses val="autoZero"/>
        <c:crossBetween val="between"/>
        <c:majorUnit val="50.0"/>
      </c:valAx>
    </c:plotArea>
    <c:legend>
      <c:legendPos val="r"/>
      <c:layout/>
    </c:legend>
    <c:plotVisOnly val="1"/>
    <c:dispBlanksAs val="gap"/>
  </c:chart>
  <c:spPr>
    <a:solidFill>
      <a:schemeClr val="accent3">
        <a:alpha val="30000"/>
      </a:schemeClr>
    </a:solidFill>
    <a:ln w="15875">
      <a:solidFill>
        <a:schemeClr val="tx2"/>
      </a:solidFill>
    </a:ln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34SE Wind Errors East Pacific </a:t>
            </a:r>
            <a:endParaRPr lang="en-US" sz="1800" dirty="0">
              <a:effectLst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Sheet5!$B$13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Sheet5!$C$12:$L$12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Sheet5!$C$13:$L$13</c:f>
              <c:numCache>
                <c:formatCode>General</c:formatCode>
                <c:ptCount val="10"/>
                <c:pt idx="0">
                  <c:v>29.3</c:v>
                </c:pt>
                <c:pt idx="1">
                  <c:v>39.0</c:v>
                </c:pt>
                <c:pt idx="2">
                  <c:v>39.3</c:v>
                </c:pt>
                <c:pt idx="3">
                  <c:v>46.8</c:v>
                </c:pt>
                <c:pt idx="4">
                  <c:v>36.2</c:v>
                </c:pt>
                <c:pt idx="5">
                  <c:v>29.2</c:v>
                </c:pt>
                <c:pt idx="6">
                  <c:v>10.5</c:v>
                </c:pt>
                <c:pt idx="7">
                  <c:v>18.5</c:v>
                </c:pt>
                <c:pt idx="8">
                  <c:v>15.2</c:v>
                </c:pt>
                <c:pt idx="9">
                  <c:v>20.8</c:v>
                </c:pt>
              </c:numCache>
            </c:numRef>
          </c:val>
        </c:ser>
        <c:ser>
          <c:idx val="1"/>
          <c:order val="1"/>
          <c:tx>
            <c:strRef>
              <c:f>Sheet5!$B$14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Sheet5!$C$12:$L$12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Sheet5!$C$14:$L$14</c:f>
              <c:numCache>
                <c:formatCode>General</c:formatCode>
                <c:ptCount val="10"/>
                <c:pt idx="0">
                  <c:v>26.6</c:v>
                </c:pt>
                <c:pt idx="1">
                  <c:v>21.3</c:v>
                </c:pt>
                <c:pt idx="2">
                  <c:v>26.7</c:v>
                </c:pt>
                <c:pt idx="3">
                  <c:v>27.2</c:v>
                </c:pt>
                <c:pt idx="4">
                  <c:v>28.2</c:v>
                </c:pt>
                <c:pt idx="5">
                  <c:v>21.2</c:v>
                </c:pt>
                <c:pt idx="6">
                  <c:v>15.8</c:v>
                </c:pt>
                <c:pt idx="7">
                  <c:v>24.1</c:v>
                </c:pt>
                <c:pt idx="8">
                  <c:v>23.0</c:v>
                </c:pt>
                <c:pt idx="9">
                  <c:v>22.0</c:v>
                </c:pt>
              </c:numCache>
            </c:numRef>
          </c:val>
        </c:ser>
        <c:ser>
          <c:idx val="2"/>
          <c:order val="2"/>
          <c:tx>
            <c:strRef>
              <c:f>Sheet5!$B$15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Sheet5!$C$12:$L$12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Sheet5!$C$15:$L$15</c:f>
              <c:numCache>
                <c:formatCode>General</c:formatCode>
                <c:ptCount val="10"/>
                <c:pt idx="0">
                  <c:v>28.7</c:v>
                </c:pt>
                <c:pt idx="1">
                  <c:v>24.7</c:v>
                </c:pt>
                <c:pt idx="2">
                  <c:v>26.6</c:v>
                </c:pt>
                <c:pt idx="3">
                  <c:v>30.7</c:v>
                </c:pt>
                <c:pt idx="4">
                  <c:v>25.3</c:v>
                </c:pt>
                <c:pt idx="5">
                  <c:v>22.1</c:v>
                </c:pt>
                <c:pt idx="6">
                  <c:v>10.0</c:v>
                </c:pt>
                <c:pt idx="7">
                  <c:v>18.8</c:v>
                </c:pt>
                <c:pt idx="8">
                  <c:v>20.8</c:v>
                </c:pt>
                <c:pt idx="9">
                  <c:v>14.5</c:v>
                </c:pt>
              </c:numCache>
            </c:numRef>
          </c:val>
        </c:ser>
        <c:ser>
          <c:idx val="3"/>
          <c:order val="3"/>
          <c:tx>
            <c:strRef>
              <c:f>Sheet5!$B$16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Sheet5!$C$12:$L$12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Sheet5!$C$16:$L$16</c:f>
              <c:numCache>
                <c:formatCode>General</c:formatCode>
                <c:ptCount val="10"/>
                <c:pt idx="0">
                  <c:v>31.3</c:v>
                </c:pt>
                <c:pt idx="1">
                  <c:v>32.4</c:v>
                </c:pt>
                <c:pt idx="2">
                  <c:v>35.3</c:v>
                </c:pt>
                <c:pt idx="3">
                  <c:v>37.5</c:v>
                </c:pt>
                <c:pt idx="4">
                  <c:v>36.4</c:v>
                </c:pt>
                <c:pt idx="5">
                  <c:v>26.3</c:v>
                </c:pt>
                <c:pt idx="6">
                  <c:v>7.9</c:v>
                </c:pt>
                <c:pt idx="7">
                  <c:v>14.0</c:v>
                </c:pt>
                <c:pt idx="8">
                  <c:v>11.8</c:v>
                </c:pt>
                <c:pt idx="9">
                  <c:v>8.0</c:v>
                </c:pt>
              </c:numCache>
            </c:numRef>
          </c:val>
        </c:ser>
        <c:ser>
          <c:idx val="4"/>
          <c:order val="4"/>
          <c:tx>
            <c:strRef>
              <c:f>Sheet5!$B$17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Sheet5!$C$12:$L$12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Sheet5!$C$17:$L$17</c:f>
              <c:numCache>
                <c:formatCode>General</c:formatCode>
                <c:ptCount val="10"/>
                <c:pt idx="0">
                  <c:v>31.9</c:v>
                </c:pt>
                <c:pt idx="1">
                  <c:v>20.3</c:v>
                </c:pt>
                <c:pt idx="2">
                  <c:v>23.8</c:v>
                </c:pt>
                <c:pt idx="3">
                  <c:v>30.8</c:v>
                </c:pt>
                <c:pt idx="4">
                  <c:v>26.1</c:v>
                </c:pt>
                <c:pt idx="5">
                  <c:v>23.3</c:v>
                </c:pt>
                <c:pt idx="6">
                  <c:v>9.200000000000001</c:v>
                </c:pt>
                <c:pt idx="7">
                  <c:v>15.5</c:v>
                </c:pt>
                <c:pt idx="8">
                  <c:v>17.7</c:v>
                </c:pt>
                <c:pt idx="9">
                  <c:v>12.2</c:v>
                </c:pt>
              </c:numCache>
            </c:numRef>
          </c:val>
        </c:ser>
        <c:axId val="660490984"/>
        <c:axId val="660055320"/>
      </c:barChart>
      <c:catAx>
        <c:axId val="6604909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60055320"/>
        <c:crosses val="autoZero"/>
        <c:auto val="1"/>
        <c:lblAlgn val="ctr"/>
        <c:lblOffset val="100"/>
      </c:catAx>
      <c:valAx>
        <c:axId val="6600553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604909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600" b="1" i="0" baseline="0" dirty="0">
                <a:effectLst/>
              </a:rPr>
              <a:t>34SW Wind Errors East Pacific </a:t>
            </a:r>
            <a:endParaRPr lang="en-US" sz="1600" dirty="0">
              <a:effectLst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153747833407616"/>
          <c:y val="0.194623655913978"/>
          <c:w val="0.659360421928391"/>
          <c:h val="0.505743798154263"/>
        </c:manualLayout>
      </c:layout>
      <c:barChart>
        <c:barDir val="col"/>
        <c:grouping val="clustered"/>
        <c:ser>
          <c:idx val="0"/>
          <c:order val="0"/>
          <c:tx>
            <c:strRef>
              <c:f>Sheet5!$B$20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Sheet5!$C$19:$L$19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Sheet5!$C$20:$L$20</c:f>
              <c:numCache>
                <c:formatCode>General</c:formatCode>
                <c:ptCount val="10"/>
                <c:pt idx="0">
                  <c:v>17.5</c:v>
                </c:pt>
                <c:pt idx="1">
                  <c:v>28.8</c:v>
                </c:pt>
                <c:pt idx="2">
                  <c:v>39.1</c:v>
                </c:pt>
                <c:pt idx="3">
                  <c:v>43.4</c:v>
                </c:pt>
                <c:pt idx="4">
                  <c:v>29.2</c:v>
                </c:pt>
                <c:pt idx="5">
                  <c:v>24.8</c:v>
                </c:pt>
                <c:pt idx="6">
                  <c:v>16.1</c:v>
                </c:pt>
                <c:pt idx="7">
                  <c:v>22.9</c:v>
                </c:pt>
                <c:pt idx="8">
                  <c:v>26.2</c:v>
                </c:pt>
                <c:pt idx="9">
                  <c:v>32.8</c:v>
                </c:pt>
              </c:numCache>
            </c:numRef>
          </c:val>
        </c:ser>
        <c:ser>
          <c:idx val="1"/>
          <c:order val="1"/>
          <c:tx>
            <c:strRef>
              <c:f>Sheet5!$B$21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Sheet5!$C$19:$L$19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Sheet5!$C$21:$L$21</c:f>
              <c:numCache>
                <c:formatCode>General</c:formatCode>
                <c:ptCount val="10"/>
                <c:pt idx="0">
                  <c:v>26.5</c:v>
                </c:pt>
                <c:pt idx="1">
                  <c:v>27.7</c:v>
                </c:pt>
                <c:pt idx="2">
                  <c:v>27.9</c:v>
                </c:pt>
                <c:pt idx="3">
                  <c:v>31.3</c:v>
                </c:pt>
                <c:pt idx="4">
                  <c:v>29.3</c:v>
                </c:pt>
                <c:pt idx="5">
                  <c:v>35.5</c:v>
                </c:pt>
                <c:pt idx="6">
                  <c:v>32.0</c:v>
                </c:pt>
                <c:pt idx="7">
                  <c:v>32.6</c:v>
                </c:pt>
                <c:pt idx="8">
                  <c:v>28.8</c:v>
                </c:pt>
                <c:pt idx="9">
                  <c:v>32.2</c:v>
                </c:pt>
              </c:numCache>
            </c:numRef>
          </c:val>
        </c:ser>
        <c:ser>
          <c:idx val="2"/>
          <c:order val="2"/>
          <c:tx>
            <c:strRef>
              <c:f>Sheet5!$B$22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Sheet5!$C$19:$L$19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Sheet5!$C$22:$L$22</c:f>
              <c:numCache>
                <c:formatCode>General</c:formatCode>
                <c:ptCount val="10"/>
                <c:pt idx="0">
                  <c:v>30.2</c:v>
                </c:pt>
                <c:pt idx="1">
                  <c:v>28.2</c:v>
                </c:pt>
                <c:pt idx="2">
                  <c:v>30.8</c:v>
                </c:pt>
                <c:pt idx="3">
                  <c:v>27.9</c:v>
                </c:pt>
                <c:pt idx="4">
                  <c:v>23.7</c:v>
                </c:pt>
                <c:pt idx="5">
                  <c:v>26.9</c:v>
                </c:pt>
                <c:pt idx="6">
                  <c:v>22.8</c:v>
                </c:pt>
                <c:pt idx="7">
                  <c:v>26.0</c:v>
                </c:pt>
                <c:pt idx="8">
                  <c:v>22.2</c:v>
                </c:pt>
                <c:pt idx="9">
                  <c:v>16.8</c:v>
                </c:pt>
              </c:numCache>
            </c:numRef>
          </c:val>
        </c:ser>
        <c:ser>
          <c:idx val="3"/>
          <c:order val="3"/>
          <c:tx>
            <c:strRef>
              <c:f>Sheet5!$B$23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Sheet5!$C$19:$L$19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Sheet5!$C$23:$L$23</c:f>
              <c:numCache>
                <c:formatCode>General</c:formatCode>
                <c:ptCount val="10"/>
                <c:pt idx="0">
                  <c:v>29.8</c:v>
                </c:pt>
                <c:pt idx="1">
                  <c:v>21.0</c:v>
                </c:pt>
                <c:pt idx="2">
                  <c:v>33.2</c:v>
                </c:pt>
                <c:pt idx="3">
                  <c:v>36.3</c:v>
                </c:pt>
                <c:pt idx="4">
                  <c:v>30.3</c:v>
                </c:pt>
                <c:pt idx="5">
                  <c:v>31.2</c:v>
                </c:pt>
                <c:pt idx="6">
                  <c:v>13.0</c:v>
                </c:pt>
                <c:pt idx="7">
                  <c:v>15.1</c:v>
                </c:pt>
                <c:pt idx="8">
                  <c:v>14.0</c:v>
                </c:pt>
                <c:pt idx="9">
                  <c:v>15.0</c:v>
                </c:pt>
              </c:numCache>
            </c:numRef>
          </c:val>
        </c:ser>
        <c:ser>
          <c:idx val="4"/>
          <c:order val="4"/>
          <c:tx>
            <c:strRef>
              <c:f>Sheet5!$B$24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Sheet5!$C$19:$L$19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Sheet5!$C$24:$L$24</c:f>
              <c:numCache>
                <c:formatCode>General</c:formatCode>
                <c:ptCount val="10"/>
                <c:pt idx="0">
                  <c:v>28.5</c:v>
                </c:pt>
                <c:pt idx="1">
                  <c:v>25.5</c:v>
                </c:pt>
                <c:pt idx="2">
                  <c:v>19.4</c:v>
                </c:pt>
                <c:pt idx="3">
                  <c:v>27.2</c:v>
                </c:pt>
                <c:pt idx="4">
                  <c:v>26.5</c:v>
                </c:pt>
                <c:pt idx="5">
                  <c:v>25.4</c:v>
                </c:pt>
                <c:pt idx="6">
                  <c:v>16.1</c:v>
                </c:pt>
                <c:pt idx="7">
                  <c:v>22.2</c:v>
                </c:pt>
                <c:pt idx="8">
                  <c:v>17.0</c:v>
                </c:pt>
                <c:pt idx="9">
                  <c:v>23.2</c:v>
                </c:pt>
              </c:numCache>
            </c:numRef>
          </c:val>
        </c:ser>
        <c:axId val="755479864"/>
        <c:axId val="681189160"/>
      </c:barChart>
      <c:catAx>
        <c:axId val="755479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81189160"/>
        <c:crosses val="autoZero"/>
        <c:auto val="1"/>
        <c:lblAlgn val="ctr"/>
        <c:lblOffset val="100"/>
      </c:catAx>
      <c:valAx>
        <c:axId val="6811891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 (nm)</a:t>
                </a:r>
              </a:p>
            </c:rich>
          </c:tx>
          <c:layout/>
        </c:title>
        <c:numFmt formatCode="General" sourceLinked="1"/>
        <c:tickLblPos val="nextTo"/>
        <c:crossAx val="75547986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>
                <a:effectLst/>
              </a:rPr>
              <a:t>34NW Wind Errors East Pacific </a:t>
            </a:r>
            <a:endParaRPr lang="en-US" sz="1600" dirty="0">
              <a:effectLst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Sheet5!$B$27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Sheet5!$C$26:$L$26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Sheet5!$C$27:$L$27</c:f>
              <c:numCache>
                <c:formatCode>General</c:formatCode>
                <c:ptCount val="10"/>
                <c:pt idx="0">
                  <c:v>35.5</c:v>
                </c:pt>
                <c:pt idx="1">
                  <c:v>39.2</c:v>
                </c:pt>
                <c:pt idx="2">
                  <c:v>47.9</c:v>
                </c:pt>
                <c:pt idx="3">
                  <c:v>38.2</c:v>
                </c:pt>
                <c:pt idx="4">
                  <c:v>26.1</c:v>
                </c:pt>
                <c:pt idx="5">
                  <c:v>24.1</c:v>
                </c:pt>
                <c:pt idx="6">
                  <c:v>9.5</c:v>
                </c:pt>
                <c:pt idx="7">
                  <c:v>19.6</c:v>
                </c:pt>
                <c:pt idx="8">
                  <c:v>20.3</c:v>
                </c:pt>
                <c:pt idx="9">
                  <c:v>26.2</c:v>
                </c:pt>
              </c:numCache>
            </c:numRef>
          </c:val>
        </c:ser>
        <c:ser>
          <c:idx val="1"/>
          <c:order val="1"/>
          <c:tx>
            <c:strRef>
              <c:f>Sheet5!$B$28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Sheet5!$C$26:$L$26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Sheet5!$C$28:$L$28</c:f>
              <c:numCache>
                <c:formatCode>General</c:formatCode>
                <c:ptCount val="10"/>
                <c:pt idx="0">
                  <c:v>24.5</c:v>
                </c:pt>
                <c:pt idx="1">
                  <c:v>23.6</c:v>
                </c:pt>
                <c:pt idx="2">
                  <c:v>23.7</c:v>
                </c:pt>
                <c:pt idx="3">
                  <c:v>23.1</c:v>
                </c:pt>
                <c:pt idx="4">
                  <c:v>26.7</c:v>
                </c:pt>
                <c:pt idx="5">
                  <c:v>30.6</c:v>
                </c:pt>
                <c:pt idx="6">
                  <c:v>12.4</c:v>
                </c:pt>
                <c:pt idx="7">
                  <c:v>20.5</c:v>
                </c:pt>
                <c:pt idx="8">
                  <c:v>24.7</c:v>
                </c:pt>
                <c:pt idx="9">
                  <c:v>27.0</c:v>
                </c:pt>
              </c:numCache>
            </c:numRef>
          </c:val>
        </c:ser>
        <c:ser>
          <c:idx val="2"/>
          <c:order val="2"/>
          <c:tx>
            <c:strRef>
              <c:f>Sheet5!$B$29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Sheet5!$C$26:$L$26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Sheet5!$C$29:$L$29</c:f>
              <c:numCache>
                <c:formatCode>General</c:formatCode>
                <c:ptCount val="10"/>
                <c:pt idx="0">
                  <c:v>22.4</c:v>
                </c:pt>
                <c:pt idx="1">
                  <c:v>23.4</c:v>
                </c:pt>
                <c:pt idx="2">
                  <c:v>26.7</c:v>
                </c:pt>
                <c:pt idx="3">
                  <c:v>28.2</c:v>
                </c:pt>
                <c:pt idx="4">
                  <c:v>31.5</c:v>
                </c:pt>
                <c:pt idx="5">
                  <c:v>24.5</c:v>
                </c:pt>
                <c:pt idx="6">
                  <c:v>6.4</c:v>
                </c:pt>
                <c:pt idx="7">
                  <c:v>13.0</c:v>
                </c:pt>
                <c:pt idx="8">
                  <c:v>17.3</c:v>
                </c:pt>
                <c:pt idx="9">
                  <c:v>16.5</c:v>
                </c:pt>
              </c:numCache>
            </c:numRef>
          </c:val>
        </c:ser>
        <c:ser>
          <c:idx val="3"/>
          <c:order val="3"/>
          <c:tx>
            <c:strRef>
              <c:f>Sheet5!$B$30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Sheet5!$C$26:$L$26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Sheet5!$C$30:$L$30</c:f>
              <c:numCache>
                <c:formatCode>General</c:formatCode>
                <c:ptCount val="10"/>
                <c:pt idx="0">
                  <c:v>17.8</c:v>
                </c:pt>
                <c:pt idx="1">
                  <c:v>25.5</c:v>
                </c:pt>
                <c:pt idx="2">
                  <c:v>28.2</c:v>
                </c:pt>
                <c:pt idx="3">
                  <c:v>34.8</c:v>
                </c:pt>
                <c:pt idx="4">
                  <c:v>34.9</c:v>
                </c:pt>
                <c:pt idx="5">
                  <c:v>36.8</c:v>
                </c:pt>
                <c:pt idx="6">
                  <c:v>12.4</c:v>
                </c:pt>
                <c:pt idx="7">
                  <c:v>17.5</c:v>
                </c:pt>
                <c:pt idx="8">
                  <c:v>10.2</c:v>
                </c:pt>
                <c:pt idx="9">
                  <c:v>10.5</c:v>
                </c:pt>
              </c:numCache>
            </c:numRef>
          </c:val>
        </c:ser>
        <c:ser>
          <c:idx val="4"/>
          <c:order val="4"/>
          <c:tx>
            <c:strRef>
              <c:f>Sheet5!$B$31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Sheet5!$C$26:$L$26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Sheet5!$C$31:$L$31</c:f>
              <c:numCache>
                <c:formatCode>General</c:formatCode>
                <c:ptCount val="10"/>
                <c:pt idx="0">
                  <c:v>25.4</c:v>
                </c:pt>
                <c:pt idx="1">
                  <c:v>24.4</c:v>
                </c:pt>
                <c:pt idx="2">
                  <c:v>19.8</c:v>
                </c:pt>
                <c:pt idx="3">
                  <c:v>27.8</c:v>
                </c:pt>
                <c:pt idx="4">
                  <c:v>29.5</c:v>
                </c:pt>
                <c:pt idx="5">
                  <c:v>27.6</c:v>
                </c:pt>
                <c:pt idx="6">
                  <c:v>13.4</c:v>
                </c:pt>
                <c:pt idx="7">
                  <c:v>17.9</c:v>
                </c:pt>
                <c:pt idx="8">
                  <c:v>12.8</c:v>
                </c:pt>
                <c:pt idx="9">
                  <c:v>17.5</c:v>
                </c:pt>
              </c:numCache>
            </c:numRef>
          </c:val>
        </c:ser>
        <c:axId val="786878840"/>
        <c:axId val="767375208"/>
      </c:barChart>
      <c:catAx>
        <c:axId val="786878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767375208"/>
        <c:crosses val="autoZero"/>
        <c:auto val="1"/>
        <c:lblAlgn val="ctr"/>
        <c:lblOffset val="100"/>
      </c:catAx>
      <c:valAx>
        <c:axId val="7673752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78687884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50NE</a:t>
            </a:r>
            <a:r>
              <a:rPr lang="en-US" baseline="0" dirty="0"/>
              <a:t> Wind Errors East pacific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Sheet6!$B$5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Sheet6!$C$4:$K$4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Sheet6!$C$5:$K$5</c:f>
              <c:numCache>
                <c:formatCode>General</c:formatCode>
                <c:ptCount val="9"/>
                <c:pt idx="0">
                  <c:v>13.3</c:v>
                </c:pt>
                <c:pt idx="1">
                  <c:v>13.0</c:v>
                </c:pt>
                <c:pt idx="2">
                  <c:v>14.6</c:v>
                </c:pt>
                <c:pt idx="3">
                  <c:v>18.1</c:v>
                </c:pt>
                <c:pt idx="4">
                  <c:v>17.0</c:v>
                </c:pt>
                <c:pt idx="5">
                  <c:v>13.4</c:v>
                </c:pt>
                <c:pt idx="6">
                  <c:v>9.0</c:v>
                </c:pt>
                <c:pt idx="7">
                  <c:v>7.8</c:v>
                </c:pt>
                <c:pt idx="8">
                  <c:v>17.0</c:v>
                </c:pt>
              </c:numCache>
            </c:numRef>
          </c:val>
        </c:ser>
        <c:ser>
          <c:idx val="1"/>
          <c:order val="1"/>
          <c:tx>
            <c:strRef>
              <c:f>Sheet6!$B$6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Sheet6!$C$4:$K$4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Sheet6!$C$6:$K$6</c:f>
              <c:numCache>
                <c:formatCode>General</c:formatCode>
                <c:ptCount val="9"/>
                <c:pt idx="0">
                  <c:v>8.4</c:v>
                </c:pt>
                <c:pt idx="1">
                  <c:v>7.6</c:v>
                </c:pt>
                <c:pt idx="2">
                  <c:v>10.9</c:v>
                </c:pt>
                <c:pt idx="3">
                  <c:v>9.1</c:v>
                </c:pt>
                <c:pt idx="4">
                  <c:v>14.1</c:v>
                </c:pt>
                <c:pt idx="5">
                  <c:v>15.1</c:v>
                </c:pt>
                <c:pt idx="6">
                  <c:v>9.8</c:v>
                </c:pt>
                <c:pt idx="7">
                  <c:v>8.0</c:v>
                </c:pt>
                <c:pt idx="8">
                  <c:v>13.5</c:v>
                </c:pt>
              </c:numCache>
            </c:numRef>
          </c:val>
        </c:ser>
        <c:ser>
          <c:idx val="2"/>
          <c:order val="2"/>
          <c:tx>
            <c:strRef>
              <c:f>Sheet6!$B$7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Sheet6!$C$4:$K$4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Sheet6!$C$7:$K$7</c:f>
              <c:numCache>
                <c:formatCode>General</c:formatCode>
                <c:ptCount val="9"/>
                <c:pt idx="0">
                  <c:v>11.6</c:v>
                </c:pt>
                <c:pt idx="1">
                  <c:v>11.3</c:v>
                </c:pt>
                <c:pt idx="2">
                  <c:v>14.3</c:v>
                </c:pt>
                <c:pt idx="3">
                  <c:v>12.8</c:v>
                </c:pt>
                <c:pt idx="4">
                  <c:v>12.4</c:v>
                </c:pt>
                <c:pt idx="5">
                  <c:v>11.5</c:v>
                </c:pt>
                <c:pt idx="6">
                  <c:v>11.3</c:v>
                </c:pt>
                <c:pt idx="7">
                  <c:v>7.0</c:v>
                </c:pt>
                <c:pt idx="8">
                  <c:v>9.0</c:v>
                </c:pt>
              </c:numCache>
            </c:numRef>
          </c:val>
        </c:ser>
        <c:ser>
          <c:idx val="3"/>
          <c:order val="3"/>
          <c:tx>
            <c:strRef>
              <c:f>Sheet6!$B$8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Sheet6!$C$4:$K$4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Sheet6!$C$8:$K$8</c:f>
              <c:numCache>
                <c:formatCode>General</c:formatCode>
                <c:ptCount val="9"/>
                <c:pt idx="0">
                  <c:v>8.1</c:v>
                </c:pt>
                <c:pt idx="1">
                  <c:v>12.6</c:v>
                </c:pt>
                <c:pt idx="2">
                  <c:v>16.7</c:v>
                </c:pt>
                <c:pt idx="3">
                  <c:v>19.0</c:v>
                </c:pt>
                <c:pt idx="4">
                  <c:v>20.6</c:v>
                </c:pt>
                <c:pt idx="5">
                  <c:v>19.9</c:v>
                </c:pt>
                <c:pt idx="6">
                  <c:v>10.3</c:v>
                </c:pt>
                <c:pt idx="7">
                  <c:v>2.8</c:v>
                </c:pt>
                <c:pt idx="8">
                  <c:v>8.5</c:v>
                </c:pt>
              </c:numCache>
            </c:numRef>
          </c:val>
        </c:ser>
        <c:ser>
          <c:idx val="4"/>
          <c:order val="4"/>
          <c:tx>
            <c:strRef>
              <c:f>Sheet6!$B$9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Sheet6!$C$4:$K$4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Sheet6!$C$9:$K$9</c:f>
              <c:numCache>
                <c:formatCode>General</c:formatCode>
                <c:ptCount val="9"/>
                <c:pt idx="0">
                  <c:v>7.7</c:v>
                </c:pt>
                <c:pt idx="1">
                  <c:v>11.0</c:v>
                </c:pt>
                <c:pt idx="2">
                  <c:v>15.3</c:v>
                </c:pt>
                <c:pt idx="3">
                  <c:v>13.2</c:v>
                </c:pt>
                <c:pt idx="4">
                  <c:v>20.6</c:v>
                </c:pt>
                <c:pt idx="5">
                  <c:v>17.0</c:v>
                </c:pt>
                <c:pt idx="6">
                  <c:v>11.0</c:v>
                </c:pt>
                <c:pt idx="7">
                  <c:v>3.5</c:v>
                </c:pt>
                <c:pt idx="8">
                  <c:v>6.5</c:v>
                </c:pt>
              </c:numCache>
            </c:numRef>
          </c:val>
        </c:ser>
        <c:axId val="488883848"/>
        <c:axId val="488876808"/>
      </c:barChart>
      <c:catAx>
        <c:axId val="488883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488876808"/>
        <c:crosses val="autoZero"/>
        <c:auto val="1"/>
        <c:lblAlgn val="ctr"/>
        <c:lblOffset val="100"/>
      </c:catAx>
      <c:valAx>
        <c:axId val="4888768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8888384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50SE Wind Errors East pacific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Sheet6!$B$15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Sheet6!$C$14:$K$14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Sheet6!$C$15:$K$15</c:f>
              <c:numCache>
                <c:formatCode>General</c:formatCode>
                <c:ptCount val="9"/>
                <c:pt idx="0">
                  <c:v>17.0</c:v>
                </c:pt>
                <c:pt idx="1">
                  <c:v>18.7</c:v>
                </c:pt>
                <c:pt idx="2">
                  <c:v>11.3</c:v>
                </c:pt>
                <c:pt idx="3">
                  <c:v>9.9</c:v>
                </c:pt>
                <c:pt idx="4">
                  <c:v>12.9</c:v>
                </c:pt>
                <c:pt idx="5">
                  <c:v>10.2</c:v>
                </c:pt>
                <c:pt idx="6">
                  <c:v>6.8</c:v>
                </c:pt>
                <c:pt idx="7">
                  <c:v>7.5</c:v>
                </c:pt>
                <c:pt idx="8">
                  <c:v>14.5</c:v>
                </c:pt>
              </c:numCache>
            </c:numRef>
          </c:val>
        </c:ser>
        <c:ser>
          <c:idx val="1"/>
          <c:order val="1"/>
          <c:tx>
            <c:strRef>
              <c:f>Sheet6!$B$16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Sheet6!$C$14:$K$14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Sheet6!$C$16:$K$16</c:f>
              <c:numCache>
                <c:formatCode>General</c:formatCode>
                <c:ptCount val="9"/>
                <c:pt idx="0">
                  <c:v>7.7</c:v>
                </c:pt>
                <c:pt idx="1">
                  <c:v>6.3</c:v>
                </c:pt>
                <c:pt idx="2">
                  <c:v>9.3</c:v>
                </c:pt>
                <c:pt idx="3">
                  <c:v>8.8</c:v>
                </c:pt>
                <c:pt idx="4">
                  <c:v>9.200000000000001</c:v>
                </c:pt>
                <c:pt idx="5">
                  <c:v>15.6</c:v>
                </c:pt>
                <c:pt idx="6">
                  <c:v>11.0</c:v>
                </c:pt>
                <c:pt idx="7">
                  <c:v>12.5</c:v>
                </c:pt>
                <c:pt idx="8">
                  <c:v>13.5</c:v>
                </c:pt>
              </c:numCache>
            </c:numRef>
          </c:val>
        </c:ser>
        <c:ser>
          <c:idx val="2"/>
          <c:order val="2"/>
          <c:tx>
            <c:strRef>
              <c:f>Sheet6!$B$17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Sheet6!$C$14:$K$14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Sheet6!$C$17:$K$17</c:f>
              <c:numCache>
                <c:formatCode>General</c:formatCode>
                <c:ptCount val="9"/>
                <c:pt idx="0">
                  <c:v>14.6</c:v>
                </c:pt>
                <c:pt idx="1">
                  <c:v>11.6</c:v>
                </c:pt>
                <c:pt idx="2">
                  <c:v>9.700000000000001</c:v>
                </c:pt>
                <c:pt idx="3">
                  <c:v>8.6</c:v>
                </c:pt>
                <c:pt idx="4">
                  <c:v>10.4</c:v>
                </c:pt>
                <c:pt idx="5">
                  <c:v>10.5</c:v>
                </c:pt>
                <c:pt idx="6">
                  <c:v>6.7</c:v>
                </c:pt>
                <c:pt idx="7">
                  <c:v>10.0</c:v>
                </c:pt>
                <c:pt idx="8">
                  <c:v>13.0</c:v>
                </c:pt>
              </c:numCache>
            </c:numRef>
          </c:val>
        </c:ser>
        <c:ser>
          <c:idx val="3"/>
          <c:order val="3"/>
          <c:tx>
            <c:strRef>
              <c:f>Sheet6!$B$18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Sheet6!$C$14:$K$14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Sheet6!$C$18:$K$18</c:f>
              <c:numCache>
                <c:formatCode>General</c:formatCode>
                <c:ptCount val="9"/>
                <c:pt idx="0">
                  <c:v>18.1</c:v>
                </c:pt>
                <c:pt idx="1">
                  <c:v>9.4</c:v>
                </c:pt>
                <c:pt idx="2">
                  <c:v>13.6</c:v>
                </c:pt>
                <c:pt idx="3">
                  <c:v>12.2</c:v>
                </c:pt>
                <c:pt idx="4">
                  <c:v>16.6</c:v>
                </c:pt>
                <c:pt idx="5">
                  <c:v>14.5</c:v>
                </c:pt>
                <c:pt idx="6">
                  <c:v>9.700000000000001</c:v>
                </c:pt>
                <c:pt idx="7">
                  <c:v>7.2</c:v>
                </c:pt>
                <c:pt idx="8">
                  <c:v>7.0</c:v>
                </c:pt>
              </c:numCache>
            </c:numRef>
          </c:val>
        </c:ser>
        <c:ser>
          <c:idx val="4"/>
          <c:order val="4"/>
          <c:tx>
            <c:strRef>
              <c:f>Sheet6!$B$19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Sheet6!$C$14:$K$14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Sheet6!$C$19:$K$19</c:f>
              <c:numCache>
                <c:formatCode>General</c:formatCode>
                <c:ptCount val="9"/>
                <c:pt idx="0">
                  <c:v>8.1</c:v>
                </c:pt>
                <c:pt idx="1">
                  <c:v>6.0</c:v>
                </c:pt>
                <c:pt idx="2">
                  <c:v>11.1</c:v>
                </c:pt>
                <c:pt idx="3">
                  <c:v>9.9</c:v>
                </c:pt>
                <c:pt idx="4">
                  <c:v>12.0</c:v>
                </c:pt>
                <c:pt idx="5">
                  <c:v>10.9</c:v>
                </c:pt>
                <c:pt idx="6">
                  <c:v>7.3</c:v>
                </c:pt>
                <c:pt idx="7">
                  <c:v>10.0</c:v>
                </c:pt>
                <c:pt idx="8">
                  <c:v>8.0</c:v>
                </c:pt>
              </c:numCache>
            </c:numRef>
          </c:val>
        </c:ser>
        <c:axId val="827429208"/>
        <c:axId val="827421240"/>
      </c:barChart>
      <c:catAx>
        <c:axId val="827429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827421240"/>
        <c:crosses val="autoZero"/>
        <c:auto val="1"/>
        <c:lblAlgn val="ctr"/>
        <c:lblOffset val="100"/>
      </c:catAx>
      <c:valAx>
        <c:axId val="82742124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82742920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50SW Wind Errors East pacific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Sheet6!$B$24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Sheet6!$C$23:$K$23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Sheet6!$C$24:$K$24</c:f>
              <c:numCache>
                <c:formatCode>General</c:formatCode>
                <c:ptCount val="9"/>
                <c:pt idx="0">
                  <c:v>18.9</c:v>
                </c:pt>
                <c:pt idx="1">
                  <c:v>16.7</c:v>
                </c:pt>
                <c:pt idx="2">
                  <c:v>13.4</c:v>
                </c:pt>
                <c:pt idx="3">
                  <c:v>5.5</c:v>
                </c:pt>
                <c:pt idx="4">
                  <c:v>12.1</c:v>
                </c:pt>
                <c:pt idx="5">
                  <c:v>15.1</c:v>
                </c:pt>
                <c:pt idx="6">
                  <c:v>12.5</c:v>
                </c:pt>
                <c:pt idx="7">
                  <c:v>23.5</c:v>
                </c:pt>
                <c:pt idx="8">
                  <c:v>37.0</c:v>
                </c:pt>
              </c:numCache>
            </c:numRef>
          </c:val>
        </c:ser>
        <c:ser>
          <c:idx val="1"/>
          <c:order val="1"/>
          <c:tx>
            <c:strRef>
              <c:f>Sheet6!$B$25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Sheet6!$C$23:$K$23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Sheet6!$C$25:$K$25</c:f>
              <c:numCache>
                <c:formatCode>General</c:formatCode>
                <c:ptCount val="9"/>
                <c:pt idx="0">
                  <c:v>15.3</c:v>
                </c:pt>
                <c:pt idx="1">
                  <c:v>16.9</c:v>
                </c:pt>
                <c:pt idx="2">
                  <c:v>21.9</c:v>
                </c:pt>
                <c:pt idx="3">
                  <c:v>9.6</c:v>
                </c:pt>
                <c:pt idx="4">
                  <c:v>14.8</c:v>
                </c:pt>
                <c:pt idx="5">
                  <c:v>18.8</c:v>
                </c:pt>
                <c:pt idx="6">
                  <c:v>15.7</c:v>
                </c:pt>
                <c:pt idx="7">
                  <c:v>16.2</c:v>
                </c:pt>
                <c:pt idx="8">
                  <c:v>22.0</c:v>
                </c:pt>
              </c:numCache>
            </c:numRef>
          </c:val>
        </c:ser>
        <c:ser>
          <c:idx val="2"/>
          <c:order val="2"/>
          <c:tx>
            <c:strRef>
              <c:f>Sheet6!$B$26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Sheet6!$C$23:$K$23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Sheet6!$C$26:$K$26</c:f>
              <c:numCache>
                <c:formatCode>General</c:formatCode>
                <c:ptCount val="9"/>
                <c:pt idx="0">
                  <c:v>17.9</c:v>
                </c:pt>
                <c:pt idx="1">
                  <c:v>14.7</c:v>
                </c:pt>
                <c:pt idx="2">
                  <c:v>14.6</c:v>
                </c:pt>
                <c:pt idx="3">
                  <c:v>6.4</c:v>
                </c:pt>
                <c:pt idx="4">
                  <c:v>10.9</c:v>
                </c:pt>
                <c:pt idx="5">
                  <c:v>18.2</c:v>
                </c:pt>
                <c:pt idx="6">
                  <c:v>15.7</c:v>
                </c:pt>
                <c:pt idx="7">
                  <c:v>31.5</c:v>
                </c:pt>
                <c:pt idx="8">
                  <c:v>12.0</c:v>
                </c:pt>
              </c:numCache>
            </c:numRef>
          </c:val>
        </c:ser>
        <c:ser>
          <c:idx val="3"/>
          <c:order val="3"/>
          <c:tx>
            <c:strRef>
              <c:f>Sheet6!$B$27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Sheet6!$C$23:$K$23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Sheet6!$C$27:$K$27</c:f>
              <c:numCache>
                <c:formatCode>General</c:formatCode>
                <c:ptCount val="9"/>
                <c:pt idx="0">
                  <c:v>14.3</c:v>
                </c:pt>
                <c:pt idx="1">
                  <c:v>20.6</c:v>
                </c:pt>
                <c:pt idx="2">
                  <c:v>17.4</c:v>
                </c:pt>
                <c:pt idx="3">
                  <c:v>14.1</c:v>
                </c:pt>
                <c:pt idx="4">
                  <c:v>16.9</c:v>
                </c:pt>
                <c:pt idx="5">
                  <c:v>14.1</c:v>
                </c:pt>
                <c:pt idx="6">
                  <c:v>13.3</c:v>
                </c:pt>
                <c:pt idx="7">
                  <c:v>13.2</c:v>
                </c:pt>
                <c:pt idx="8">
                  <c:v>10.5</c:v>
                </c:pt>
              </c:numCache>
            </c:numRef>
          </c:val>
        </c:ser>
        <c:ser>
          <c:idx val="4"/>
          <c:order val="4"/>
          <c:tx>
            <c:strRef>
              <c:f>Sheet6!$B$28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Sheet6!$C$23:$K$23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Sheet6!$C$28:$K$28</c:f>
              <c:numCache>
                <c:formatCode>General</c:formatCode>
                <c:ptCount val="9"/>
                <c:pt idx="0">
                  <c:v>12.7</c:v>
                </c:pt>
                <c:pt idx="1">
                  <c:v>16.0</c:v>
                </c:pt>
                <c:pt idx="2">
                  <c:v>11.7</c:v>
                </c:pt>
                <c:pt idx="3">
                  <c:v>13.0</c:v>
                </c:pt>
                <c:pt idx="4">
                  <c:v>17.9</c:v>
                </c:pt>
                <c:pt idx="5">
                  <c:v>16.9</c:v>
                </c:pt>
                <c:pt idx="6">
                  <c:v>10.0</c:v>
                </c:pt>
                <c:pt idx="7">
                  <c:v>19.8</c:v>
                </c:pt>
                <c:pt idx="8">
                  <c:v>33.5</c:v>
                </c:pt>
              </c:numCache>
            </c:numRef>
          </c:val>
        </c:ser>
        <c:axId val="784509128"/>
        <c:axId val="659625736"/>
      </c:barChart>
      <c:catAx>
        <c:axId val="784509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59625736"/>
        <c:crosses val="autoZero"/>
        <c:auto val="1"/>
        <c:lblAlgn val="ctr"/>
        <c:lblOffset val="100"/>
      </c:catAx>
      <c:valAx>
        <c:axId val="6596257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78450912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50NW Wind Errors East pacific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Sheet6!$B$33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Sheet6!$C$32:$K$32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Sheet6!$C$33:$K$33</c:f>
              <c:numCache>
                <c:formatCode>General</c:formatCode>
                <c:ptCount val="9"/>
                <c:pt idx="0">
                  <c:v>19.7</c:v>
                </c:pt>
                <c:pt idx="1">
                  <c:v>11.7</c:v>
                </c:pt>
                <c:pt idx="2">
                  <c:v>14.9</c:v>
                </c:pt>
                <c:pt idx="3">
                  <c:v>11.1</c:v>
                </c:pt>
                <c:pt idx="4">
                  <c:v>11.2</c:v>
                </c:pt>
                <c:pt idx="5">
                  <c:v>7.1</c:v>
                </c:pt>
                <c:pt idx="6">
                  <c:v>5.2</c:v>
                </c:pt>
                <c:pt idx="7">
                  <c:v>9.200000000000001</c:v>
                </c:pt>
                <c:pt idx="8">
                  <c:v>16.5</c:v>
                </c:pt>
              </c:numCache>
            </c:numRef>
          </c:val>
        </c:ser>
        <c:ser>
          <c:idx val="1"/>
          <c:order val="1"/>
          <c:tx>
            <c:strRef>
              <c:f>Sheet6!$B$34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Sheet6!$C$32:$K$32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Sheet6!$C$34:$K$34</c:f>
              <c:numCache>
                <c:formatCode>General</c:formatCode>
                <c:ptCount val="9"/>
                <c:pt idx="0">
                  <c:v>13.7</c:v>
                </c:pt>
                <c:pt idx="1">
                  <c:v>8.1</c:v>
                </c:pt>
                <c:pt idx="2">
                  <c:v>7.7</c:v>
                </c:pt>
                <c:pt idx="3">
                  <c:v>6.0</c:v>
                </c:pt>
                <c:pt idx="4">
                  <c:v>10.8</c:v>
                </c:pt>
                <c:pt idx="5">
                  <c:v>10.2</c:v>
                </c:pt>
                <c:pt idx="6">
                  <c:v>9.0</c:v>
                </c:pt>
                <c:pt idx="7">
                  <c:v>5.8</c:v>
                </c:pt>
                <c:pt idx="8">
                  <c:v>7.5</c:v>
                </c:pt>
              </c:numCache>
            </c:numRef>
          </c:val>
        </c:ser>
        <c:ser>
          <c:idx val="2"/>
          <c:order val="2"/>
          <c:tx>
            <c:strRef>
              <c:f>Sheet6!$B$35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Sheet6!$C$32:$K$32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Sheet6!$C$35:$K$35</c:f>
              <c:numCache>
                <c:formatCode>General</c:formatCode>
                <c:ptCount val="9"/>
                <c:pt idx="0">
                  <c:v>21.0</c:v>
                </c:pt>
                <c:pt idx="1">
                  <c:v>13.0</c:v>
                </c:pt>
                <c:pt idx="2">
                  <c:v>12.1</c:v>
                </c:pt>
                <c:pt idx="3">
                  <c:v>8.6</c:v>
                </c:pt>
                <c:pt idx="4">
                  <c:v>11.1</c:v>
                </c:pt>
                <c:pt idx="5">
                  <c:v>8.1</c:v>
                </c:pt>
                <c:pt idx="6">
                  <c:v>5.2</c:v>
                </c:pt>
                <c:pt idx="7">
                  <c:v>7.2</c:v>
                </c:pt>
                <c:pt idx="8">
                  <c:v>8.5</c:v>
                </c:pt>
              </c:numCache>
            </c:numRef>
          </c:val>
        </c:ser>
        <c:ser>
          <c:idx val="3"/>
          <c:order val="3"/>
          <c:tx>
            <c:strRef>
              <c:f>Sheet6!$B$36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Sheet6!$C$32:$K$32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Sheet6!$C$36:$K$36</c:f>
              <c:numCache>
                <c:formatCode>General</c:formatCode>
                <c:ptCount val="9"/>
                <c:pt idx="0">
                  <c:v>19.9</c:v>
                </c:pt>
                <c:pt idx="1">
                  <c:v>19.9</c:v>
                </c:pt>
                <c:pt idx="2">
                  <c:v>13.7</c:v>
                </c:pt>
                <c:pt idx="3">
                  <c:v>14.4</c:v>
                </c:pt>
                <c:pt idx="4">
                  <c:v>13.0</c:v>
                </c:pt>
                <c:pt idx="5">
                  <c:v>13.0</c:v>
                </c:pt>
                <c:pt idx="6">
                  <c:v>10.2</c:v>
                </c:pt>
                <c:pt idx="7">
                  <c:v>7.8</c:v>
                </c:pt>
                <c:pt idx="8">
                  <c:v>23.5</c:v>
                </c:pt>
              </c:numCache>
            </c:numRef>
          </c:val>
        </c:ser>
        <c:ser>
          <c:idx val="4"/>
          <c:order val="4"/>
          <c:tx>
            <c:strRef>
              <c:f>Sheet6!$B$37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Sheet6!$C$32:$K$32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Sheet6!$C$37:$K$37</c:f>
              <c:numCache>
                <c:formatCode>General</c:formatCode>
                <c:ptCount val="9"/>
                <c:pt idx="0">
                  <c:v>9.4</c:v>
                </c:pt>
                <c:pt idx="1">
                  <c:v>11.6</c:v>
                </c:pt>
                <c:pt idx="2">
                  <c:v>14.3</c:v>
                </c:pt>
                <c:pt idx="3">
                  <c:v>10.1</c:v>
                </c:pt>
                <c:pt idx="4">
                  <c:v>15.0</c:v>
                </c:pt>
                <c:pt idx="5">
                  <c:v>13.0</c:v>
                </c:pt>
                <c:pt idx="6">
                  <c:v>8.200000000000001</c:v>
                </c:pt>
                <c:pt idx="7">
                  <c:v>6.0</c:v>
                </c:pt>
                <c:pt idx="8">
                  <c:v>3.5</c:v>
                </c:pt>
              </c:numCache>
            </c:numRef>
          </c:val>
        </c:ser>
        <c:axId val="784880104"/>
        <c:axId val="660422264"/>
      </c:barChart>
      <c:catAx>
        <c:axId val="784880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60422264"/>
        <c:crosses val="autoZero"/>
        <c:auto val="1"/>
        <c:lblAlgn val="ctr"/>
        <c:lblOffset val="100"/>
      </c:catAx>
      <c:valAx>
        <c:axId val="6604222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78488010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Track Errors Harvey</a:t>
            </a:r>
            <a:endParaRPr lang="en-US" dirty="0">
              <a:effectLst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Sheet1!$A$5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Sheet1!$B$4:$H$4</c:f>
              <c:numCache>
                <c:formatCode>General</c:formatCode>
                <c:ptCount val="7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</c:numCache>
            </c:numRef>
          </c:cat>
          <c:val>
            <c:numRef>
              <c:f>Sheet1!$B$5:$H$5</c:f>
              <c:numCache>
                <c:formatCode>General</c:formatCode>
                <c:ptCount val="7"/>
                <c:pt idx="0">
                  <c:v>39.0</c:v>
                </c:pt>
                <c:pt idx="1">
                  <c:v>52.0</c:v>
                </c:pt>
                <c:pt idx="2">
                  <c:v>80.0</c:v>
                </c:pt>
                <c:pt idx="3">
                  <c:v>76.0</c:v>
                </c:pt>
                <c:pt idx="4">
                  <c:v>137.0</c:v>
                </c:pt>
                <c:pt idx="5">
                  <c:v>210.0</c:v>
                </c:pt>
                <c:pt idx="6">
                  <c:v>187.0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Sheet1!$B$4:$H$4</c:f>
              <c:numCache>
                <c:formatCode>General</c:formatCode>
                <c:ptCount val="7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</c:numCache>
            </c:numRef>
          </c:cat>
          <c:val>
            <c:numRef>
              <c:f>Sheet1!$B$6:$H$6</c:f>
              <c:numCache>
                <c:formatCode>General</c:formatCode>
                <c:ptCount val="7"/>
                <c:pt idx="0">
                  <c:v>38.0</c:v>
                </c:pt>
                <c:pt idx="1">
                  <c:v>65.0</c:v>
                </c:pt>
                <c:pt idx="2">
                  <c:v>90.0</c:v>
                </c:pt>
                <c:pt idx="3">
                  <c:v>88.0</c:v>
                </c:pt>
                <c:pt idx="4">
                  <c:v>158.0</c:v>
                </c:pt>
                <c:pt idx="5">
                  <c:v>209.0</c:v>
                </c:pt>
                <c:pt idx="6">
                  <c:v>211.0</c:v>
                </c:pt>
              </c:numCache>
            </c:numRef>
          </c:val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Sheet1!$B$4:$H$4</c:f>
              <c:numCache>
                <c:formatCode>General</c:formatCode>
                <c:ptCount val="7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</c:numCache>
            </c:numRef>
          </c:cat>
          <c:val>
            <c:numRef>
              <c:f>Sheet1!$B$7:$H$7</c:f>
              <c:numCache>
                <c:formatCode>General</c:formatCode>
                <c:ptCount val="7"/>
                <c:pt idx="0">
                  <c:v>40.0</c:v>
                </c:pt>
                <c:pt idx="1">
                  <c:v>64.0</c:v>
                </c:pt>
                <c:pt idx="2">
                  <c:v>82.0</c:v>
                </c:pt>
                <c:pt idx="3">
                  <c:v>90.0</c:v>
                </c:pt>
                <c:pt idx="4">
                  <c:v>132.0</c:v>
                </c:pt>
                <c:pt idx="5">
                  <c:v>177.0</c:v>
                </c:pt>
                <c:pt idx="6">
                  <c:v>179.0</c:v>
                </c:pt>
              </c:numCache>
            </c:numRef>
          </c:val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Sheet1!$B$4:$H$4</c:f>
              <c:numCache>
                <c:formatCode>General</c:formatCode>
                <c:ptCount val="7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</c:numCache>
            </c:numRef>
          </c:cat>
          <c:val>
            <c:numRef>
              <c:f>Sheet1!$B$8:$H$8</c:f>
              <c:numCache>
                <c:formatCode>General</c:formatCode>
                <c:ptCount val="7"/>
                <c:pt idx="0">
                  <c:v>39.0</c:v>
                </c:pt>
                <c:pt idx="1">
                  <c:v>61.0</c:v>
                </c:pt>
                <c:pt idx="2">
                  <c:v>89.0</c:v>
                </c:pt>
                <c:pt idx="3">
                  <c:v>62.0</c:v>
                </c:pt>
                <c:pt idx="4">
                  <c:v>103.0</c:v>
                </c:pt>
                <c:pt idx="5">
                  <c:v>141.0</c:v>
                </c:pt>
                <c:pt idx="6">
                  <c:v>125.0</c:v>
                </c:pt>
              </c:numCache>
            </c:numRef>
          </c:val>
        </c:ser>
        <c:ser>
          <c:idx val="4"/>
          <c:order val="4"/>
          <c:tx>
            <c:strRef>
              <c:f>Sheet1!$A$9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Sheet1!$B$4:$H$4</c:f>
              <c:numCache>
                <c:formatCode>General</c:formatCode>
                <c:ptCount val="7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</c:numCache>
            </c:numRef>
          </c:cat>
          <c:val>
            <c:numRef>
              <c:f>Sheet1!$B$9:$H$9</c:f>
              <c:numCache>
                <c:formatCode>General</c:formatCode>
                <c:ptCount val="7"/>
                <c:pt idx="0">
                  <c:v>40.0</c:v>
                </c:pt>
                <c:pt idx="1">
                  <c:v>51.0</c:v>
                </c:pt>
                <c:pt idx="2">
                  <c:v>71.0</c:v>
                </c:pt>
                <c:pt idx="3">
                  <c:v>76.0</c:v>
                </c:pt>
                <c:pt idx="4">
                  <c:v>148.0</c:v>
                </c:pt>
                <c:pt idx="5">
                  <c:v>196.0</c:v>
                </c:pt>
                <c:pt idx="6">
                  <c:v>178.0</c:v>
                </c:pt>
              </c:numCache>
            </c:numRef>
          </c:val>
        </c:ser>
        <c:axId val="485321384"/>
        <c:axId val="683111784"/>
      </c:barChart>
      <c:catAx>
        <c:axId val="485321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83111784"/>
        <c:crosses val="autoZero"/>
        <c:auto val="1"/>
        <c:lblAlgn val="ctr"/>
        <c:lblOffset val="100"/>
      </c:catAx>
      <c:valAx>
        <c:axId val="6831117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8532138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accent1">
        <a:alpha val="30000"/>
      </a:schemeClr>
    </a:solidFill>
    <a:ln w="15875">
      <a:solidFill>
        <a:schemeClr val="tx2"/>
      </a:solidFill>
    </a:ln>
  </c:sp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Intensity Errors Harvey</a:t>
            </a:r>
            <a:endParaRPr lang="en-US" dirty="0">
              <a:effectLst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Sheet1!$A$12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Sheet1!$B$11:$H$11</c:f>
              <c:numCache>
                <c:formatCode>General</c:formatCode>
                <c:ptCount val="7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</c:numCache>
            </c:numRef>
          </c:cat>
          <c:val>
            <c:numRef>
              <c:f>Sheet1!$B$12:$H$12</c:f>
              <c:numCache>
                <c:formatCode>General</c:formatCode>
                <c:ptCount val="7"/>
                <c:pt idx="0">
                  <c:v>4.0</c:v>
                </c:pt>
                <c:pt idx="1">
                  <c:v>9.0</c:v>
                </c:pt>
                <c:pt idx="2">
                  <c:v>11.0</c:v>
                </c:pt>
                <c:pt idx="3">
                  <c:v>13.0</c:v>
                </c:pt>
                <c:pt idx="4">
                  <c:v>7.0</c:v>
                </c:pt>
                <c:pt idx="5">
                  <c:v>15.0</c:v>
                </c:pt>
                <c:pt idx="6">
                  <c:v>16.0</c:v>
                </c:pt>
              </c:numCache>
            </c:numRef>
          </c:val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Sheet1!$B$11:$H$11</c:f>
              <c:numCache>
                <c:formatCode>General</c:formatCode>
                <c:ptCount val="7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</c:numCache>
            </c:numRef>
          </c:cat>
          <c:val>
            <c:numRef>
              <c:f>Sheet1!$B$13:$H$13</c:f>
              <c:numCache>
                <c:formatCode>General</c:formatCode>
                <c:ptCount val="7"/>
                <c:pt idx="0">
                  <c:v>8.0</c:v>
                </c:pt>
                <c:pt idx="1">
                  <c:v>8.0</c:v>
                </c:pt>
                <c:pt idx="2">
                  <c:v>11.0</c:v>
                </c:pt>
                <c:pt idx="3">
                  <c:v>8.0</c:v>
                </c:pt>
                <c:pt idx="4">
                  <c:v>6.0</c:v>
                </c:pt>
                <c:pt idx="5">
                  <c:v>2.0</c:v>
                </c:pt>
                <c:pt idx="6">
                  <c:v>18.0</c:v>
                </c:pt>
              </c:numCache>
            </c:numRef>
          </c:val>
        </c:ser>
        <c:ser>
          <c:idx val="2"/>
          <c:order val="2"/>
          <c:tx>
            <c:strRef>
              <c:f>Sheet1!$A$14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Sheet1!$B$11:$H$11</c:f>
              <c:numCache>
                <c:formatCode>General</c:formatCode>
                <c:ptCount val="7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</c:numCache>
            </c:numRef>
          </c:cat>
          <c:val>
            <c:numRef>
              <c:f>Sheet1!$B$14:$H$14</c:f>
              <c:numCache>
                <c:formatCode>General</c:formatCode>
                <c:ptCount val="7"/>
                <c:pt idx="0">
                  <c:v>9.0</c:v>
                </c:pt>
                <c:pt idx="1">
                  <c:v>7.0</c:v>
                </c:pt>
                <c:pt idx="2">
                  <c:v>10.0</c:v>
                </c:pt>
                <c:pt idx="3">
                  <c:v>9.0</c:v>
                </c:pt>
                <c:pt idx="4">
                  <c:v>7.0</c:v>
                </c:pt>
                <c:pt idx="5">
                  <c:v>5.0</c:v>
                </c:pt>
                <c:pt idx="6">
                  <c:v>7.0</c:v>
                </c:pt>
              </c:numCache>
            </c:numRef>
          </c:val>
        </c:ser>
        <c:ser>
          <c:idx val="3"/>
          <c:order val="3"/>
          <c:tx>
            <c:strRef>
              <c:f>Sheet1!$A$15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Sheet1!$B$11:$H$11</c:f>
              <c:numCache>
                <c:formatCode>General</c:formatCode>
                <c:ptCount val="7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</c:numCache>
            </c:numRef>
          </c:cat>
          <c:val>
            <c:numRef>
              <c:f>Sheet1!$B$15:$H$15</c:f>
              <c:numCache>
                <c:formatCode>General</c:formatCode>
                <c:ptCount val="7"/>
                <c:pt idx="0">
                  <c:v>8.0</c:v>
                </c:pt>
                <c:pt idx="1">
                  <c:v>12.0</c:v>
                </c:pt>
                <c:pt idx="2">
                  <c:v>13.0</c:v>
                </c:pt>
                <c:pt idx="3">
                  <c:v>13.0</c:v>
                </c:pt>
                <c:pt idx="4">
                  <c:v>9.0</c:v>
                </c:pt>
                <c:pt idx="5">
                  <c:v>7.0</c:v>
                </c:pt>
                <c:pt idx="6">
                  <c:v>9.0</c:v>
                </c:pt>
              </c:numCache>
            </c:numRef>
          </c:val>
        </c:ser>
        <c:ser>
          <c:idx val="4"/>
          <c:order val="4"/>
          <c:tx>
            <c:strRef>
              <c:f>Sheet1!$A$16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Sheet1!$B$11:$H$11</c:f>
              <c:numCache>
                <c:formatCode>General</c:formatCode>
                <c:ptCount val="7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</c:numCache>
            </c:numRef>
          </c:cat>
          <c:val>
            <c:numRef>
              <c:f>Sheet1!$B$16:$H$16</c:f>
              <c:numCache>
                <c:formatCode>General</c:formatCode>
                <c:ptCount val="7"/>
                <c:pt idx="0">
                  <c:v>7.0</c:v>
                </c:pt>
                <c:pt idx="1">
                  <c:v>10.0</c:v>
                </c:pt>
                <c:pt idx="2">
                  <c:v>11.0</c:v>
                </c:pt>
                <c:pt idx="3">
                  <c:v>10.0</c:v>
                </c:pt>
                <c:pt idx="4">
                  <c:v>7.0</c:v>
                </c:pt>
                <c:pt idx="5">
                  <c:v>8.0</c:v>
                </c:pt>
                <c:pt idx="6">
                  <c:v>6.0</c:v>
                </c:pt>
              </c:numCache>
            </c:numRef>
          </c:val>
        </c:ser>
        <c:axId val="562813176"/>
        <c:axId val="503658664"/>
      </c:barChart>
      <c:catAx>
        <c:axId val="562813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503658664"/>
        <c:crosses val="autoZero"/>
        <c:auto val="1"/>
        <c:lblAlgn val="ctr"/>
        <c:lblOffset val="100"/>
      </c:catAx>
      <c:valAx>
        <c:axId val="5036586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(kt)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62813176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accent3">
        <a:alpha val="30000"/>
      </a:schemeClr>
    </a:solidFill>
    <a:ln w="15875">
      <a:solidFill>
        <a:schemeClr val="tx2"/>
      </a:solidFill>
    </a:ln>
  </c:sp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Intensity Error Irene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Sheet1!$B$15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Sheet1!$C$14:$L$14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Sheet1!$C$15:$L$15</c:f>
              <c:numCache>
                <c:formatCode>General</c:formatCode>
                <c:ptCount val="10"/>
                <c:pt idx="0">
                  <c:v>5.0</c:v>
                </c:pt>
                <c:pt idx="1">
                  <c:v>6.0</c:v>
                </c:pt>
                <c:pt idx="2">
                  <c:v>8.0</c:v>
                </c:pt>
                <c:pt idx="3">
                  <c:v>7.0</c:v>
                </c:pt>
                <c:pt idx="4">
                  <c:v>13.0</c:v>
                </c:pt>
                <c:pt idx="5">
                  <c:v>11.0</c:v>
                </c:pt>
                <c:pt idx="6">
                  <c:v>18.0</c:v>
                </c:pt>
                <c:pt idx="7">
                  <c:v>22.0</c:v>
                </c:pt>
                <c:pt idx="8">
                  <c:v>19.0</c:v>
                </c:pt>
                <c:pt idx="9">
                  <c:v>24.0</c:v>
                </c:pt>
              </c:numCache>
            </c:numRef>
          </c:val>
        </c:ser>
        <c:ser>
          <c:idx val="1"/>
          <c:order val="1"/>
          <c:tx>
            <c:strRef>
              <c:f>Sheet1!$B$16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Sheet1!$C$14:$L$14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Sheet1!$C$16:$L$16</c:f>
              <c:numCache>
                <c:formatCode>General</c:formatCode>
                <c:ptCount val="10"/>
                <c:pt idx="0">
                  <c:v>6.0</c:v>
                </c:pt>
                <c:pt idx="1">
                  <c:v>10.0</c:v>
                </c:pt>
                <c:pt idx="2">
                  <c:v>9.0</c:v>
                </c:pt>
                <c:pt idx="3">
                  <c:v>5.0</c:v>
                </c:pt>
                <c:pt idx="4">
                  <c:v>17.0</c:v>
                </c:pt>
                <c:pt idx="5">
                  <c:v>14.0</c:v>
                </c:pt>
                <c:pt idx="6">
                  <c:v>16.0</c:v>
                </c:pt>
                <c:pt idx="7">
                  <c:v>8.0</c:v>
                </c:pt>
                <c:pt idx="8">
                  <c:v>6.0</c:v>
                </c:pt>
                <c:pt idx="9">
                  <c:v>12.0</c:v>
                </c:pt>
              </c:numCache>
            </c:numRef>
          </c:val>
        </c:ser>
        <c:ser>
          <c:idx val="2"/>
          <c:order val="2"/>
          <c:tx>
            <c:strRef>
              <c:f>Sheet1!$B$17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Sheet1!$C$14:$L$14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Sheet1!$C$17:$L$17</c:f>
              <c:numCache>
                <c:formatCode>General</c:formatCode>
                <c:ptCount val="10"/>
                <c:pt idx="0">
                  <c:v>7.0</c:v>
                </c:pt>
                <c:pt idx="1">
                  <c:v>14.0</c:v>
                </c:pt>
                <c:pt idx="2">
                  <c:v>14.0</c:v>
                </c:pt>
                <c:pt idx="3">
                  <c:v>16.0</c:v>
                </c:pt>
                <c:pt idx="4">
                  <c:v>25.0</c:v>
                </c:pt>
                <c:pt idx="5">
                  <c:v>31.0</c:v>
                </c:pt>
                <c:pt idx="6">
                  <c:v>20.0</c:v>
                </c:pt>
                <c:pt idx="7">
                  <c:v>13.0</c:v>
                </c:pt>
                <c:pt idx="8">
                  <c:v>8.0</c:v>
                </c:pt>
                <c:pt idx="9">
                  <c:v>5.0</c:v>
                </c:pt>
              </c:numCache>
            </c:numRef>
          </c:val>
        </c:ser>
        <c:ser>
          <c:idx val="3"/>
          <c:order val="3"/>
          <c:tx>
            <c:strRef>
              <c:f>Sheet1!$B$18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Sheet1!$C$14:$L$14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Sheet1!$C$18:$L$18</c:f>
              <c:numCache>
                <c:formatCode>General</c:formatCode>
                <c:ptCount val="10"/>
                <c:pt idx="0">
                  <c:v>11.0</c:v>
                </c:pt>
                <c:pt idx="1">
                  <c:v>13.0</c:v>
                </c:pt>
                <c:pt idx="2">
                  <c:v>15.0</c:v>
                </c:pt>
                <c:pt idx="3">
                  <c:v>23.0</c:v>
                </c:pt>
                <c:pt idx="4">
                  <c:v>30.0</c:v>
                </c:pt>
                <c:pt idx="5">
                  <c:v>32.0</c:v>
                </c:pt>
                <c:pt idx="6">
                  <c:v>28.0</c:v>
                </c:pt>
                <c:pt idx="7">
                  <c:v>19.0</c:v>
                </c:pt>
                <c:pt idx="8">
                  <c:v>11.0</c:v>
                </c:pt>
                <c:pt idx="9">
                  <c:v>9.0</c:v>
                </c:pt>
              </c:numCache>
            </c:numRef>
          </c:val>
        </c:ser>
        <c:ser>
          <c:idx val="4"/>
          <c:order val="4"/>
          <c:tx>
            <c:strRef>
              <c:f>Sheet1!$B$19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Sheet1!$C$14:$L$14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Sheet1!$C$19:$L$19</c:f>
              <c:numCache>
                <c:formatCode>General</c:formatCode>
                <c:ptCount val="10"/>
                <c:pt idx="0">
                  <c:v>10.0</c:v>
                </c:pt>
                <c:pt idx="1">
                  <c:v>11.0</c:v>
                </c:pt>
                <c:pt idx="2">
                  <c:v>14.0</c:v>
                </c:pt>
                <c:pt idx="3">
                  <c:v>21.0</c:v>
                </c:pt>
                <c:pt idx="4">
                  <c:v>35.0</c:v>
                </c:pt>
                <c:pt idx="5">
                  <c:v>39.0</c:v>
                </c:pt>
                <c:pt idx="6">
                  <c:v>36.0</c:v>
                </c:pt>
                <c:pt idx="7">
                  <c:v>21.0</c:v>
                </c:pt>
                <c:pt idx="8">
                  <c:v>12.0</c:v>
                </c:pt>
                <c:pt idx="9">
                  <c:v>9.0</c:v>
                </c:pt>
              </c:numCache>
            </c:numRef>
          </c:val>
        </c:ser>
        <c:axId val="638403496"/>
        <c:axId val="638476680"/>
      </c:barChart>
      <c:catAx>
        <c:axId val="638403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u="none" strike="noStrike" baseline="0" dirty="0">
                    <a:effectLst/>
                  </a:rPr>
                  <a:t>Forecast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38476680"/>
        <c:crosses val="autoZero"/>
        <c:auto val="1"/>
        <c:lblAlgn val="ctr"/>
        <c:lblOffset val="100"/>
      </c:catAx>
      <c:valAx>
        <c:axId val="6384766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(kt)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38403496"/>
        <c:crosses val="autoZero"/>
        <c:crossBetween val="between"/>
        <c:majorUnit val="10.0"/>
      </c:valAx>
    </c:plotArea>
    <c:legend>
      <c:legendPos val="r"/>
      <c:layout/>
    </c:legend>
    <c:plotVisOnly val="1"/>
    <c:dispBlanksAs val="gap"/>
  </c:chart>
  <c:spPr>
    <a:solidFill>
      <a:srgbClr val="9BBB59">
        <a:alpha val="30000"/>
      </a:srgbClr>
    </a:solidFill>
    <a:ln w="15875">
      <a:solidFill>
        <a:srgbClr val="1F497D"/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Cross</a:t>
            </a:r>
            <a:r>
              <a:rPr lang="en-US" baseline="0" dirty="0"/>
              <a:t> Track Error Atlantic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Sheet7!$B$12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Sheet7!$C$11:$L$11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Sheet7!$C$12:$L$12</c:f>
              <c:numCache>
                <c:formatCode>General</c:formatCode>
                <c:ptCount val="10"/>
                <c:pt idx="0">
                  <c:v>24.2</c:v>
                </c:pt>
                <c:pt idx="1">
                  <c:v>33.0</c:v>
                </c:pt>
                <c:pt idx="2">
                  <c:v>41.2</c:v>
                </c:pt>
                <c:pt idx="3">
                  <c:v>48.0</c:v>
                </c:pt>
                <c:pt idx="4">
                  <c:v>65.7</c:v>
                </c:pt>
                <c:pt idx="5">
                  <c:v>73.5</c:v>
                </c:pt>
                <c:pt idx="6">
                  <c:v>72.0</c:v>
                </c:pt>
                <c:pt idx="7">
                  <c:v>78.3</c:v>
                </c:pt>
                <c:pt idx="8">
                  <c:v>99.7</c:v>
                </c:pt>
                <c:pt idx="9">
                  <c:v>117.5</c:v>
                </c:pt>
              </c:numCache>
            </c:numRef>
          </c:val>
        </c:ser>
        <c:ser>
          <c:idx val="1"/>
          <c:order val="1"/>
          <c:tx>
            <c:strRef>
              <c:f>Sheet7!$B$13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Sheet7!$C$11:$L$11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Sheet7!$C$13:$L$13</c:f>
              <c:numCache>
                <c:formatCode>General</c:formatCode>
                <c:ptCount val="10"/>
                <c:pt idx="0">
                  <c:v>24.2</c:v>
                </c:pt>
                <c:pt idx="1">
                  <c:v>35.6</c:v>
                </c:pt>
                <c:pt idx="2">
                  <c:v>48.0</c:v>
                </c:pt>
                <c:pt idx="3">
                  <c:v>50.8</c:v>
                </c:pt>
                <c:pt idx="4">
                  <c:v>61.5</c:v>
                </c:pt>
                <c:pt idx="5">
                  <c:v>60.5</c:v>
                </c:pt>
                <c:pt idx="6">
                  <c:v>64.5</c:v>
                </c:pt>
                <c:pt idx="7">
                  <c:v>74.0</c:v>
                </c:pt>
                <c:pt idx="8">
                  <c:v>93.7</c:v>
                </c:pt>
                <c:pt idx="9">
                  <c:v>101.7</c:v>
                </c:pt>
              </c:numCache>
            </c:numRef>
          </c:val>
        </c:ser>
        <c:ser>
          <c:idx val="2"/>
          <c:order val="2"/>
          <c:tx>
            <c:strRef>
              <c:f>Sheet7!$B$14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Sheet7!$C$11:$L$11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Sheet7!$C$14:$L$14</c:f>
              <c:numCache>
                <c:formatCode>General</c:formatCode>
                <c:ptCount val="10"/>
                <c:pt idx="0">
                  <c:v>26.2</c:v>
                </c:pt>
                <c:pt idx="1">
                  <c:v>37.2</c:v>
                </c:pt>
                <c:pt idx="2">
                  <c:v>53.8</c:v>
                </c:pt>
                <c:pt idx="3">
                  <c:v>68.2</c:v>
                </c:pt>
                <c:pt idx="4">
                  <c:v>79.1</c:v>
                </c:pt>
                <c:pt idx="5">
                  <c:v>85.3</c:v>
                </c:pt>
                <c:pt idx="6">
                  <c:v>78.9</c:v>
                </c:pt>
                <c:pt idx="7">
                  <c:v>96.3</c:v>
                </c:pt>
                <c:pt idx="8">
                  <c:v>104.5</c:v>
                </c:pt>
                <c:pt idx="9">
                  <c:v>105.1</c:v>
                </c:pt>
              </c:numCache>
            </c:numRef>
          </c:val>
        </c:ser>
        <c:ser>
          <c:idx val="3"/>
          <c:order val="3"/>
          <c:tx>
            <c:strRef>
              <c:f>Sheet7!$B$15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Sheet7!$C$11:$L$11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Sheet7!$C$15:$L$15</c:f>
              <c:numCache>
                <c:formatCode>General</c:formatCode>
                <c:ptCount val="10"/>
                <c:pt idx="0">
                  <c:v>24.2</c:v>
                </c:pt>
                <c:pt idx="1">
                  <c:v>33.0</c:v>
                </c:pt>
                <c:pt idx="2">
                  <c:v>45.3</c:v>
                </c:pt>
                <c:pt idx="3">
                  <c:v>55.3</c:v>
                </c:pt>
                <c:pt idx="4">
                  <c:v>59.7</c:v>
                </c:pt>
                <c:pt idx="5">
                  <c:v>71.5</c:v>
                </c:pt>
                <c:pt idx="6">
                  <c:v>74.1</c:v>
                </c:pt>
                <c:pt idx="7">
                  <c:v>89.7</c:v>
                </c:pt>
                <c:pt idx="8">
                  <c:v>102.7</c:v>
                </c:pt>
                <c:pt idx="9">
                  <c:v>101.7</c:v>
                </c:pt>
              </c:numCache>
            </c:numRef>
          </c:val>
        </c:ser>
        <c:ser>
          <c:idx val="4"/>
          <c:order val="4"/>
          <c:tx>
            <c:strRef>
              <c:f>Sheet7!$B$16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Sheet7!$C$11:$L$11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Sheet7!$C$16:$L$16</c:f>
              <c:numCache>
                <c:formatCode>General</c:formatCode>
                <c:ptCount val="10"/>
                <c:pt idx="0">
                  <c:v>24.0</c:v>
                </c:pt>
                <c:pt idx="1">
                  <c:v>32.3</c:v>
                </c:pt>
                <c:pt idx="2">
                  <c:v>46.1</c:v>
                </c:pt>
                <c:pt idx="3">
                  <c:v>56.5</c:v>
                </c:pt>
                <c:pt idx="4">
                  <c:v>74.8</c:v>
                </c:pt>
                <c:pt idx="5">
                  <c:v>88.1</c:v>
                </c:pt>
                <c:pt idx="6">
                  <c:v>93.5</c:v>
                </c:pt>
                <c:pt idx="7">
                  <c:v>122.2</c:v>
                </c:pt>
                <c:pt idx="8">
                  <c:v>140.1</c:v>
                </c:pt>
                <c:pt idx="9">
                  <c:v>132.9</c:v>
                </c:pt>
              </c:numCache>
            </c:numRef>
          </c:val>
        </c:ser>
        <c:axId val="680953336"/>
        <c:axId val="647479320"/>
      </c:barChart>
      <c:catAx>
        <c:axId val="680953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47479320"/>
        <c:crosses val="autoZero"/>
        <c:auto val="1"/>
        <c:lblAlgn val="ctr"/>
        <c:lblOffset val="100"/>
      </c:catAx>
      <c:valAx>
        <c:axId val="64747932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80953336"/>
        <c:crosses val="autoZero"/>
        <c:crossBetween val="between"/>
        <c:majorUnit val="50.0"/>
      </c:valAx>
    </c:plotArea>
    <c:legend>
      <c:legendPos val="r"/>
      <c:layout/>
    </c:legend>
    <c:plotVisOnly val="1"/>
    <c:dispBlanksAs val="gap"/>
  </c:chart>
  <c:spPr>
    <a:solidFill>
      <a:schemeClr val="accent4">
        <a:alpha val="30000"/>
      </a:schemeClr>
    </a:solidFill>
    <a:ln w="15875">
      <a:solidFill>
        <a:schemeClr val="tx2"/>
      </a:solidFill>
    </a:ln>
  </c:sp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Track Error Irene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Sheet1!$B$7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Sheet1!$C$6:$L$6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Sheet1!$C$7:$L$7</c:f>
              <c:numCache>
                <c:formatCode>General</c:formatCode>
                <c:ptCount val="10"/>
                <c:pt idx="0">
                  <c:v>44.0</c:v>
                </c:pt>
                <c:pt idx="1">
                  <c:v>49.0</c:v>
                </c:pt>
                <c:pt idx="2">
                  <c:v>60.0</c:v>
                </c:pt>
                <c:pt idx="3">
                  <c:v>82.0</c:v>
                </c:pt>
                <c:pt idx="4">
                  <c:v>101.0</c:v>
                </c:pt>
                <c:pt idx="5">
                  <c:v>107.0</c:v>
                </c:pt>
                <c:pt idx="6">
                  <c:v>113.0</c:v>
                </c:pt>
                <c:pt idx="7">
                  <c:v>131.0</c:v>
                </c:pt>
                <c:pt idx="8">
                  <c:v>174.0</c:v>
                </c:pt>
                <c:pt idx="9">
                  <c:v>236.0</c:v>
                </c:pt>
              </c:numCache>
            </c:numRef>
          </c:val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Sheet1!$C$6:$L$6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Sheet1!$C$8:$L$8</c:f>
              <c:numCache>
                <c:formatCode>General</c:formatCode>
                <c:ptCount val="10"/>
                <c:pt idx="0">
                  <c:v>36.0</c:v>
                </c:pt>
                <c:pt idx="1">
                  <c:v>50.0</c:v>
                </c:pt>
                <c:pt idx="2">
                  <c:v>59.0</c:v>
                </c:pt>
                <c:pt idx="3">
                  <c:v>63.0</c:v>
                </c:pt>
                <c:pt idx="4">
                  <c:v>64.0</c:v>
                </c:pt>
                <c:pt idx="5">
                  <c:v>68.0</c:v>
                </c:pt>
                <c:pt idx="6">
                  <c:v>74.0</c:v>
                </c:pt>
                <c:pt idx="7">
                  <c:v>91.0</c:v>
                </c:pt>
                <c:pt idx="8">
                  <c:v>120.0</c:v>
                </c:pt>
                <c:pt idx="9">
                  <c:v>158.0</c:v>
                </c:pt>
              </c:numCache>
            </c:numRef>
          </c:val>
        </c:ser>
        <c:ser>
          <c:idx val="2"/>
          <c:order val="2"/>
          <c:tx>
            <c:strRef>
              <c:f>Sheet1!$B$9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Sheet1!$C$6:$L$6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Sheet1!$C$9:$L$9</c:f>
              <c:numCache>
                <c:formatCode>General</c:formatCode>
                <c:ptCount val="10"/>
                <c:pt idx="0">
                  <c:v>39.0</c:v>
                </c:pt>
                <c:pt idx="1">
                  <c:v>63.0</c:v>
                </c:pt>
                <c:pt idx="2">
                  <c:v>79.0</c:v>
                </c:pt>
                <c:pt idx="3">
                  <c:v>103.0</c:v>
                </c:pt>
                <c:pt idx="4">
                  <c:v>112.0</c:v>
                </c:pt>
                <c:pt idx="5">
                  <c:v>112.0</c:v>
                </c:pt>
                <c:pt idx="6">
                  <c:v>103.0</c:v>
                </c:pt>
                <c:pt idx="7">
                  <c:v>103.0</c:v>
                </c:pt>
                <c:pt idx="8">
                  <c:v>133.0</c:v>
                </c:pt>
                <c:pt idx="9">
                  <c:v>184.0</c:v>
                </c:pt>
              </c:numCache>
            </c:numRef>
          </c:val>
        </c:ser>
        <c:ser>
          <c:idx val="3"/>
          <c:order val="3"/>
          <c:tx>
            <c:strRef>
              <c:f>Sheet1!$B$10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Sheet1!$C$6:$L$6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Sheet1!$C$10:$L$10</c:f>
              <c:numCache>
                <c:formatCode>General</c:formatCode>
                <c:ptCount val="10"/>
                <c:pt idx="0">
                  <c:v>40.0</c:v>
                </c:pt>
                <c:pt idx="1">
                  <c:v>61.0</c:v>
                </c:pt>
                <c:pt idx="2">
                  <c:v>72.0</c:v>
                </c:pt>
                <c:pt idx="3">
                  <c:v>106.0</c:v>
                </c:pt>
                <c:pt idx="4">
                  <c:v>115.0</c:v>
                </c:pt>
                <c:pt idx="5">
                  <c:v>131.0</c:v>
                </c:pt>
                <c:pt idx="6">
                  <c:v>148.0</c:v>
                </c:pt>
                <c:pt idx="7">
                  <c:v>187.0</c:v>
                </c:pt>
                <c:pt idx="8">
                  <c:v>240.0</c:v>
                </c:pt>
                <c:pt idx="9">
                  <c:v>295.0</c:v>
                </c:pt>
              </c:numCache>
            </c:numRef>
          </c:val>
        </c:ser>
        <c:ser>
          <c:idx val="4"/>
          <c:order val="4"/>
          <c:tx>
            <c:strRef>
              <c:f>Sheet1!$B$11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Sheet1!$C$6:$L$6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Sheet1!$C$11:$L$11</c:f>
              <c:numCache>
                <c:formatCode>General</c:formatCode>
                <c:ptCount val="10"/>
                <c:pt idx="0">
                  <c:v>37.0</c:v>
                </c:pt>
                <c:pt idx="1">
                  <c:v>65.0</c:v>
                </c:pt>
                <c:pt idx="2">
                  <c:v>92.0</c:v>
                </c:pt>
                <c:pt idx="3">
                  <c:v>119.0</c:v>
                </c:pt>
                <c:pt idx="4">
                  <c:v>139.0</c:v>
                </c:pt>
                <c:pt idx="5">
                  <c:v>145.0</c:v>
                </c:pt>
                <c:pt idx="6">
                  <c:v>151.0</c:v>
                </c:pt>
                <c:pt idx="7">
                  <c:v>185.0</c:v>
                </c:pt>
                <c:pt idx="8">
                  <c:v>228.0</c:v>
                </c:pt>
                <c:pt idx="9">
                  <c:v>293.0</c:v>
                </c:pt>
              </c:numCache>
            </c:numRef>
          </c:val>
        </c:ser>
        <c:axId val="638406104"/>
        <c:axId val="657273960"/>
      </c:barChart>
      <c:catAx>
        <c:axId val="638406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57273960"/>
        <c:crosses val="autoZero"/>
        <c:auto val="1"/>
        <c:lblAlgn val="ctr"/>
        <c:lblOffset val="100"/>
      </c:catAx>
      <c:valAx>
        <c:axId val="6572739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3840610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rgbClr val="4F81BD">
        <a:alpha val="30000"/>
      </a:srgbClr>
    </a:solidFill>
    <a:ln w="15875">
      <a:solidFill>
        <a:srgbClr val="1F497D"/>
      </a:solidFill>
    </a:ln>
  </c:sp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Intensity Errors Katia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4479221347332"/>
          <c:y val="0.192592592592593"/>
          <c:w val="0.698897200349956"/>
          <c:h val="0.560760061242345"/>
        </c:manualLayout>
      </c:layout>
      <c:barChart>
        <c:barDir val="col"/>
        <c:grouping val="clustered"/>
        <c:ser>
          <c:idx val="0"/>
          <c:order val="0"/>
          <c:tx>
            <c:strRef>
              <c:f>Sheet1!$B$12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Sheet1!$C$11:$L$11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Sheet1!$C$12:$L$12</c:f>
              <c:numCache>
                <c:formatCode>General</c:formatCode>
                <c:ptCount val="10"/>
                <c:pt idx="0">
                  <c:v>8.0</c:v>
                </c:pt>
                <c:pt idx="1">
                  <c:v>5.0</c:v>
                </c:pt>
                <c:pt idx="2">
                  <c:v>7.0</c:v>
                </c:pt>
                <c:pt idx="3">
                  <c:v>12.0</c:v>
                </c:pt>
                <c:pt idx="4">
                  <c:v>10.0</c:v>
                </c:pt>
                <c:pt idx="5">
                  <c:v>14.0</c:v>
                </c:pt>
                <c:pt idx="6">
                  <c:v>17.0</c:v>
                </c:pt>
                <c:pt idx="7">
                  <c:v>20.0</c:v>
                </c:pt>
                <c:pt idx="8">
                  <c:v>19.0</c:v>
                </c:pt>
                <c:pt idx="9">
                  <c:v>16.0</c:v>
                </c:pt>
              </c:numCache>
            </c:numRef>
          </c:val>
        </c:ser>
        <c:ser>
          <c:idx val="1"/>
          <c:order val="1"/>
          <c:tx>
            <c:strRef>
              <c:f>Sheet1!$B$13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Sheet1!$C$11:$L$11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Sheet1!$C$13:$L$13</c:f>
              <c:numCache>
                <c:formatCode>General</c:formatCode>
                <c:ptCount val="10"/>
                <c:pt idx="0">
                  <c:v>9.0</c:v>
                </c:pt>
                <c:pt idx="1">
                  <c:v>10.0</c:v>
                </c:pt>
                <c:pt idx="2">
                  <c:v>8.0</c:v>
                </c:pt>
                <c:pt idx="3">
                  <c:v>6.0</c:v>
                </c:pt>
                <c:pt idx="4">
                  <c:v>7.0</c:v>
                </c:pt>
                <c:pt idx="5">
                  <c:v>9.0</c:v>
                </c:pt>
                <c:pt idx="6">
                  <c:v>9.0</c:v>
                </c:pt>
                <c:pt idx="7">
                  <c:v>10.0</c:v>
                </c:pt>
                <c:pt idx="8">
                  <c:v>10.0</c:v>
                </c:pt>
                <c:pt idx="9">
                  <c:v>12.0</c:v>
                </c:pt>
              </c:numCache>
            </c:numRef>
          </c:val>
        </c:ser>
        <c:ser>
          <c:idx val="2"/>
          <c:order val="2"/>
          <c:tx>
            <c:strRef>
              <c:f>Sheet1!$B$14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Sheet1!$C$11:$L$11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Sheet1!$C$14:$L$14</c:f>
              <c:numCache>
                <c:formatCode>General</c:formatCode>
                <c:ptCount val="10"/>
                <c:pt idx="0">
                  <c:v>7.0</c:v>
                </c:pt>
                <c:pt idx="1">
                  <c:v>7.0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13.0</c:v>
                </c:pt>
                <c:pt idx="6">
                  <c:v>8.0</c:v>
                </c:pt>
                <c:pt idx="7">
                  <c:v>8.0</c:v>
                </c:pt>
                <c:pt idx="8">
                  <c:v>12.0</c:v>
                </c:pt>
                <c:pt idx="9">
                  <c:v>11.0</c:v>
                </c:pt>
              </c:numCache>
            </c:numRef>
          </c:val>
        </c:ser>
        <c:ser>
          <c:idx val="3"/>
          <c:order val="3"/>
          <c:tx>
            <c:strRef>
              <c:f>Sheet1!$B$15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Sheet1!$C$11:$L$11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Sheet1!$C$15:$L$15</c:f>
              <c:numCache>
                <c:formatCode>General</c:formatCode>
                <c:ptCount val="10"/>
                <c:pt idx="0">
                  <c:v>8.0</c:v>
                </c:pt>
                <c:pt idx="1">
                  <c:v>7.0</c:v>
                </c:pt>
                <c:pt idx="2">
                  <c:v>7.0</c:v>
                </c:pt>
                <c:pt idx="3">
                  <c:v>6.0</c:v>
                </c:pt>
                <c:pt idx="4">
                  <c:v>6.0</c:v>
                </c:pt>
                <c:pt idx="5">
                  <c:v>7.0</c:v>
                </c:pt>
                <c:pt idx="6">
                  <c:v>11.0</c:v>
                </c:pt>
                <c:pt idx="7">
                  <c:v>9.0</c:v>
                </c:pt>
                <c:pt idx="8">
                  <c:v>9.0</c:v>
                </c:pt>
                <c:pt idx="9">
                  <c:v>13.0</c:v>
                </c:pt>
              </c:numCache>
            </c:numRef>
          </c:val>
        </c:ser>
        <c:ser>
          <c:idx val="4"/>
          <c:order val="4"/>
          <c:tx>
            <c:strRef>
              <c:f>Sheet1!$B$16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Sheet1!$C$11:$L$11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Sheet1!$C$16:$L$16</c:f>
              <c:numCache>
                <c:formatCode>General</c:formatCode>
                <c:ptCount val="10"/>
                <c:pt idx="0">
                  <c:v>8.0</c:v>
                </c:pt>
                <c:pt idx="1">
                  <c:v>6.0</c:v>
                </c:pt>
                <c:pt idx="2">
                  <c:v>7.0</c:v>
                </c:pt>
                <c:pt idx="3">
                  <c:v>6.0</c:v>
                </c:pt>
                <c:pt idx="4">
                  <c:v>6.0</c:v>
                </c:pt>
                <c:pt idx="5">
                  <c:v>8.0</c:v>
                </c:pt>
                <c:pt idx="6">
                  <c:v>11.0</c:v>
                </c:pt>
                <c:pt idx="7">
                  <c:v>18.0</c:v>
                </c:pt>
                <c:pt idx="8">
                  <c:v>14.0</c:v>
                </c:pt>
                <c:pt idx="9">
                  <c:v>13.0</c:v>
                </c:pt>
              </c:numCache>
            </c:numRef>
          </c:val>
        </c:ser>
        <c:axId val="638497000"/>
        <c:axId val="638510472"/>
      </c:barChart>
      <c:catAx>
        <c:axId val="6384970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38510472"/>
        <c:crosses val="autoZero"/>
        <c:auto val="1"/>
        <c:lblAlgn val="ctr"/>
        <c:lblOffset val="100"/>
      </c:catAx>
      <c:valAx>
        <c:axId val="6385104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Errors</a:t>
                </a:r>
                <a:r>
                  <a:rPr lang="en-US" baseline="0" dirty="0"/>
                  <a:t> (kt)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38497000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rgbClr val="9BBB59">
        <a:alpha val="30000"/>
      </a:srgbClr>
    </a:solidFill>
    <a:ln w="15875">
      <a:solidFill>
        <a:srgbClr val="1F497D"/>
      </a:solidFill>
    </a:ln>
  </c:sp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Track Errors</a:t>
            </a:r>
            <a:r>
              <a:rPr lang="en-US" baseline="0" dirty="0"/>
              <a:t> Katia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Sheet1!$B$4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Sheet1!$C$3:$L$3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Sheet1!$C$4:$L$4</c:f>
              <c:numCache>
                <c:formatCode>General</c:formatCode>
                <c:ptCount val="10"/>
                <c:pt idx="0">
                  <c:v>32.0</c:v>
                </c:pt>
                <c:pt idx="1">
                  <c:v>35.0</c:v>
                </c:pt>
                <c:pt idx="2">
                  <c:v>39.0</c:v>
                </c:pt>
                <c:pt idx="3">
                  <c:v>48.0</c:v>
                </c:pt>
                <c:pt idx="4">
                  <c:v>62.0</c:v>
                </c:pt>
                <c:pt idx="5">
                  <c:v>70.0</c:v>
                </c:pt>
                <c:pt idx="6">
                  <c:v>75.0</c:v>
                </c:pt>
                <c:pt idx="7">
                  <c:v>82.0</c:v>
                </c:pt>
                <c:pt idx="8">
                  <c:v>92.0</c:v>
                </c:pt>
                <c:pt idx="9">
                  <c:v>113.0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Sheet1!$C$3:$L$3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Sheet1!$C$5:$L$5</c:f>
              <c:numCache>
                <c:formatCode>General</c:formatCode>
                <c:ptCount val="10"/>
                <c:pt idx="0">
                  <c:v>26.0</c:v>
                </c:pt>
                <c:pt idx="1">
                  <c:v>38.0</c:v>
                </c:pt>
                <c:pt idx="2">
                  <c:v>53.0</c:v>
                </c:pt>
                <c:pt idx="3">
                  <c:v>60.0</c:v>
                </c:pt>
                <c:pt idx="4">
                  <c:v>70.0</c:v>
                </c:pt>
                <c:pt idx="5">
                  <c:v>80.0</c:v>
                </c:pt>
                <c:pt idx="6">
                  <c:v>98.0</c:v>
                </c:pt>
                <c:pt idx="7">
                  <c:v>116.0</c:v>
                </c:pt>
                <c:pt idx="8">
                  <c:v>129.0</c:v>
                </c:pt>
                <c:pt idx="9">
                  <c:v>148.0</c:v>
                </c:pt>
              </c:numCache>
            </c:numRef>
          </c: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Sheet1!$C$3:$L$3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Sheet1!$C$6:$L$6</c:f>
              <c:numCache>
                <c:formatCode>General</c:formatCode>
                <c:ptCount val="10"/>
                <c:pt idx="0">
                  <c:v>31.0</c:v>
                </c:pt>
                <c:pt idx="1">
                  <c:v>37.0</c:v>
                </c:pt>
                <c:pt idx="2">
                  <c:v>50.0</c:v>
                </c:pt>
                <c:pt idx="3">
                  <c:v>62.0</c:v>
                </c:pt>
                <c:pt idx="4">
                  <c:v>74.0</c:v>
                </c:pt>
                <c:pt idx="5">
                  <c:v>86.0</c:v>
                </c:pt>
                <c:pt idx="6">
                  <c:v>111.0</c:v>
                </c:pt>
                <c:pt idx="7">
                  <c:v>143.0</c:v>
                </c:pt>
                <c:pt idx="8">
                  <c:v>175.0</c:v>
                </c:pt>
                <c:pt idx="9">
                  <c:v>208.0</c:v>
                </c:pt>
              </c:numCache>
            </c:numRef>
          </c:val>
        </c:ser>
        <c:ser>
          <c:idx val="3"/>
          <c:order val="3"/>
          <c:tx>
            <c:strRef>
              <c:f>Sheet1!$B$7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Sheet1!$C$3:$L$3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Sheet1!$C$7:$L$7</c:f>
              <c:numCache>
                <c:formatCode>General</c:formatCode>
                <c:ptCount val="10"/>
                <c:pt idx="0">
                  <c:v>26.0</c:v>
                </c:pt>
                <c:pt idx="1">
                  <c:v>32.0</c:v>
                </c:pt>
                <c:pt idx="2">
                  <c:v>40.0</c:v>
                </c:pt>
                <c:pt idx="3">
                  <c:v>59.0</c:v>
                </c:pt>
                <c:pt idx="4">
                  <c:v>65.0</c:v>
                </c:pt>
                <c:pt idx="5">
                  <c:v>76.0</c:v>
                </c:pt>
                <c:pt idx="6">
                  <c:v>95.0</c:v>
                </c:pt>
                <c:pt idx="7">
                  <c:v>115.0</c:v>
                </c:pt>
                <c:pt idx="8">
                  <c:v>129.0</c:v>
                </c:pt>
                <c:pt idx="9">
                  <c:v>152.0</c:v>
                </c:pt>
              </c:numCache>
            </c:numRef>
          </c:val>
        </c:ser>
        <c:ser>
          <c:idx val="4"/>
          <c:order val="4"/>
          <c:tx>
            <c:strRef>
              <c:f>Sheet1!$B$8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Sheet1!$C$3:$L$3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Sheet1!$C$8:$L$8</c:f>
              <c:numCache>
                <c:formatCode>General</c:formatCode>
                <c:ptCount val="10"/>
                <c:pt idx="0">
                  <c:v>28.0</c:v>
                </c:pt>
                <c:pt idx="1">
                  <c:v>41.0</c:v>
                </c:pt>
                <c:pt idx="2">
                  <c:v>53.0</c:v>
                </c:pt>
                <c:pt idx="3">
                  <c:v>61.0</c:v>
                </c:pt>
                <c:pt idx="4">
                  <c:v>73.0</c:v>
                </c:pt>
                <c:pt idx="5">
                  <c:v>81.0</c:v>
                </c:pt>
                <c:pt idx="6">
                  <c:v>102.0</c:v>
                </c:pt>
                <c:pt idx="7">
                  <c:v>123.0</c:v>
                </c:pt>
                <c:pt idx="8">
                  <c:v>127.0</c:v>
                </c:pt>
                <c:pt idx="9">
                  <c:v>126.0</c:v>
                </c:pt>
              </c:numCache>
            </c:numRef>
          </c:val>
        </c:ser>
        <c:axId val="656119160"/>
        <c:axId val="656109800"/>
      </c:barChart>
      <c:catAx>
        <c:axId val="656119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56109800"/>
        <c:crosses val="autoZero"/>
        <c:auto val="1"/>
        <c:lblAlgn val="ctr"/>
        <c:lblOffset val="100"/>
      </c:catAx>
      <c:valAx>
        <c:axId val="6561098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Errors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56119160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rgbClr val="4F81BD">
        <a:alpha val="30000"/>
      </a:srgbClr>
    </a:solidFill>
    <a:ln w="15875">
      <a:solidFill>
        <a:srgbClr val="1F497D"/>
      </a:solidFill>
    </a:ln>
  </c:sp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Intensity Errors Ophelia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4479221347332"/>
          <c:y val="0.192592592592593"/>
          <c:w val="0.698897200349956"/>
          <c:h val="0.560760061242345"/>
        </c:manualLayout>
      </c:layout>
      <c:barChart>
        <c:barDir val="col"/>
        <c:grouping val="clustered"/>
        <c:ser>
          <c:idx val="0"/>
          <c:order val="0"/>
          <c:tx>
            <c:strRef>
              <c:f>Sheet1!$B$15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Sheet1!$C$14:$L$14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Sheet1!$C$15:$L$15</c:f>
              <c:numCache>
                <c:formatCode>General</c:formatCode>
                <c:ptCount val="10"/>
                <c:pt idx="0">
                  <c:v>8.0</c:v>
                </c:pt>
                <c:pt idx="1">
                  <c:v>11.0</c:v>
                </c:pt>
                <c:pt idx="2">
                  <c:v>6.0</c:v>
                </c:pt>
                <c:pt idx="3">
                  <c:v>9.0</c:v>
                </c:pt>
                <c:pt idx="4">
                  <c:v>11.0</c:v>
                </c:pt>
                <c:pt idx="5">
                  <c:v>12.0</c:v>
                </c:pt>
                <c:pt idx="6">
                  <c:v>10.0</c:v>
                </c:pt>
                <c:pt idx="7">
                  <c:v>13.0</c:v>
                </c:pt>
                <c:pt idx="8">
                  <c:v>12.0</c:v>
                </c:pt>
                <c:pt idx="9">
                  <c:v>11.0</c:v>
                </c:pt>
              </c:numCache>
            </c:numRef>
          </c:val>
        </c:ser>
        <c:ser>
          <c:idx val="1"/>
          <c:order val="1"/>
          <c:tx>
            <c:strRef>
              <c:f>Sheet1!$B$16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Sheet1!$C$14:$L$14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Sheet1!$C$16:$L$16</c:f>
              <c:numCache>
                <c:formatCode>General</c:formatCode>
                <c:ptCount val="10"/>
                <c:pt idx="0">
                  <c:v>8.0</c:v>
                </c:pt>
                <c:pt idx="1">
                  <c:v>13.0</c:v>
                </c:pt>
                <c:pt idx="2">
                  <c:v>9.0</c:v>
                </c:pt>
                <c:pt idx="3">
                  <c:v>9.0</c:v>
                </c:pt>
                <c:pt idx="4">
                  <c:v>8.0</c:v>
                </c:pt>
                <c:pt idx="5">
                  <c:v>7.0</c:v>
                </c:pt>
                <c:pt idx="6">
                  <c:v>10.0</c:v>
                </c:pt>
                <c:pt idx="7">
                  <c:v>16.0</c:v>
                </c:pt>
                <c:pt idx="8">
                  <c:v>21.0</c:v>
                </c:pt>
                <c:pt idx="9">
                  <c:v>23.0</c:v>
                </c:pt>
              </c:numCache>
            </c:numRef>
          </c:val>
        </c:ser>
        <c:ser>
          <c:idx val="2"/>
          <c:order val="2"/>
          <c:tx>
            <c:strRef>
              <c:f>Sheet1!$B$17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Sheet1!$C$14:$L$14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Sheet1!$C$17:$L$17</c:f>
              <c:numCache>
                <c:formatCode>General</c:formatCode>
                <c:ptCount val="10"/>
                <c:pt idx="0">
                  <c:v>10.0</c:v>
                </c:pt>
                <c:pt idx="1">
                  <c:v>13.0</c:v>
                </c:pt>
                <c:pt idx="2">
                  <c:v>13.0</c:v>
                </c:pt>
                <c:pt idx="3">
                  <c:v>10.0</c:v>
                </c:pt>
                <c:pt idx="4">
                  <c:v>5.0</c:v>
                </c:pt>
                <c:pt idx="5">
                  <c:v>4.0</c:v>
                </c:pt>
                <c:pt idx="6">
                  <c:v>11.0</c:v>
                </c:pt>
                <c:pt idx="7">
                  <c:v>14.0</c:v>
                </c:pt>
                <c:pt idx="8">
                  <c:v>24.0</c:v>
                </c:pt>
                <c:pt idx="9">
                  <c:v>24.0</c:v>
                </c:pt>
              </c:numCache>
            </c:numRef>
          </c:val>
        </c:ser>
        <c:ser>
          <c:idx val="3"/>
          <c:order val="3"/>
          <c:tx>
            <c:strRef>
              <c:f>Sheet1!$B$18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Sheet1!$C$14:$L$14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Sheet1!$C$18:$L$18</c:f>
              <c:numCache>
                <c:formatCode>General</c:formatCode>
                <c:ptCount val="10"/>
                <c:pt idx="0">
                  <c:v>10.0</c:v>
                </c:pt>
                <c:pt idx="1">
                  <c:v>8.0</c:v>
                </c:pt>
                <c:pt idx="2">
                  <c:v>6.0</c:v>
                </c:pt>
                <c:pt idx="3">
                  <c:v>8.0</c:v>
                </c:pt>
                <c:pt idx="4">
                  <c:v>10.0</c:v>
                </c:pt>
                <c:pt idx="5">
                  <c:v>7.0</c:v>
                </c:pt>
                <c:pt idx="6">
                  <c:v>4.0</c:v>
                </c:pt>
                <c:pt idx="7">
                  <c:v>7.0</c:v>
                </c:pt>
                <c:pt idx="8">
                  <c:v>12.0</c:v>
                </c:pt>
                <c:pt idx="9">
                  <c:v>16.0</c:v>
                </c:pt>
              </c:numCache>
            </c:numRef>
          </c:val>
        </c:ser>
        <c:ser>
          <c:idx val="4"/>
          <c:order val="4"/>
          <c:tx>
            <c:strRef>
              <c:f>Sheet1!$B$19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Sheet1!$C$14:$L$14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Sheet1!$C$19:$L$19</c:f>
              <c:numCache>
                <c:formatCode>General</c:formatCode>
                <c:ptCount val="10"/>
                <c:pt idx="0">
                  <c:v>9.0</c:v>
                </c:pt>
                <c:pt idx="1">
                  <c:v>12.0</c:v>
                </c:pt>
                <c:pt idx="2">
                  <c:v>3.0</c:v>
                </c:pt>
                <c:pt idx="3">
                  <c:v>11.0</c:v>
                </c:pt>
                <c:pt idx="4">
                  <c:v>8.0</c:v>
                </c:pt>
                <c:pt idx="5">
                  <c:v>8.0</c:v>
                </c:pt>
                <c:pt idx="6">
                  <c:v>14.0</c:v>
                </c:pt>
                <c:pt idx="7">
                  <c:v>11.0</c:v>
                </c:pt>
                <c:pt idx="8">
                  <c:v>19.0</c:v>
                </c:pt>
                <c:pt idx="9">
                  <c:v>15.0</c:v>
                </c:pt>
              </c:numCache>
            </c:numRef>
          </c:val>
        </c:ser>
        <c:axId val="657388968"/>
        <c:axId val="657397352"/>
      </c:barChart>
      <c:catAx>
        <c:axId val="6573889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57397352"/>
        <c:crosses val="autoZero"/>
        <c:auto val="1"/>
        <c:lblAlgn val="ctr"/>
        <c:lblOffset val="100"/>
      </c:catAx>
      <c:valAx>
        <c:axId val="6573973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5738896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rgbClr val="9BBB59">
        <a:alpha val="30000"/>
      </a:srgbClr>
    </a:solidFill>
    <a:ln w="15875">
      <a:solidFill>
        <a:srgbClr val="1F497D"/>
      </a:solidFill>
    </a:ln>
  </c:sp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Track Errors Ophelia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Sheet1!$B$6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Sheet1!$C$5:$L$5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Sheet1!$C$6:$L$6</c:f>
              <c:numCache>
                <c:formatCode>General</c:formatCode>
                <c:ptCount val="10"/>
                <c:pt idx="0">
                  <c:v>42.0</c:v>
                </c:pt>
                <c:pt idx="1">
                  <c:v>88.0</c:v>
                </c:pt>
                <c:pt idx="2">
                  <c:v>106.0</c:v>
                </c:pt>
                <c:pt idx="3">
                  <c:v>136.0</c:v>
                </c:pt>
                <c:pt idx="4">
                  <c:v>143.0</c:v>
                </c:pt>
                <c:pt idx="5">
                  <c:v>125.0</c:v>
                </c:pt>
                <c:pt idx="6">
                  <c:v>154.0</c:v>
                </c:pt>
                <c:pt idx="7">
                  <c:v>160.0</c:v>
                </c:pt>
                <c:pt idx="8">
                  <c:v>179.0</c:v>
                </c:pt>
                <c:pt idx="9">
                  <c:v>196.0</c:v>
                </c:pt>
              </c:numCache>
            </c:numRef>
          </c:val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Sheet1!$C$5:$L$5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Sheet1!$C$7:$L$7</c:f>
              <c:numCache>
                <c:formatCode>General</c:formatCode>
                <c:ptCount val="10"/>
                <c:pt idx="0">
                  <c:v>40.0</c:v>
                </c:pt>
                <c:pt idx="1">
                  <c:v>77.0</c:v>
                </c:pt>
                <c:pt idx="2">
                  <c:v>96.0</c:v>
                </c:pt>
                <c:pt idx="3">
                  <c:v>110.0</c:v>
                </c:pt>
                <c:pt idx="4">
                  <c:v>130.0</c:v>
                </c:pt>
                <c:pt idx="5">
                  <c:v>95.0</c:v>
                </c:pt>
                <c:pt idx="6">
                  <c:v>161.0</c:v>
                </c:pt>
                <c:pt idx="7">
                  <c:v>228.0</c:v>
                </c:pt>
                <c:pt idx="8">
                  <c:v>228.0</c:v>
                </c:pt>
                <c:pt idx="9">
                  <c:v>225.0</c:v>
                </c:pt>
              </c:numCache>
            </c:numRef>
          </c:val>
        </c:ser>
        <c:ser>
          <c:idx val="2"/>
          <c:order val="2"/>
          <c:tx>
            <c:strRef>
              <c:f>Sheet1!$B$8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Sheet1!$C$5:$L$5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Sheet1!$C$8:$L$8</c:f>
              <c:numCache>
                <c:formatCode>General</c:formatCode>
                <c:ptCount val="10"/>
                <c:pt idx="0">
                  <c:v>44.0</c:v>
                </c:pt>
                <c:pt idx="1">
                  <c:v>78.0</c:v>
                </c:pt>
                <c:pt idx="2">
                  <c:v>114.0</c:v>
                </c:pt>
                <c:pt idx="3">
                  <c:v>128.0</c:v>
                </c:pt>
                <c:pt idx="4">
                  <c:v>147.0</c:v>
                </c:pt>
                <c:pt idx="5">
                  <c:v>139.0</c:v>
                </c:pt>
                <c:pt idx="6">
                  <c:v>190.0</c:v>
                </c:pt>
                <c:pt idx="7">
                  <c:v>276.0</c:v>
                </c:pt>
                <c:pt idx="8">
                  <c:v>220.0</c:v>
                </c:pt>
                <c:pt idx="9">
                  <c:v>228.0</c:v>
                </c:pt>
              </c:numCache>
            </c:numRef>
          </c:val>
        </c:ser>
        <c:ser>
          <c:idx val="3"/>
          <c:order val="3"/>
          <c:tx>
            <c:strRef>
              <c:f>Sheet1!$B$9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Sheet1!$C$5:$L$5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Sheet1!$C$9:$L$9</c:f>
              <c:numCache>
                <c:formatCode>General</c:formatCode>
                <c:ptCount val="10"/>
                <c:pt idx="0">
                  <c:v>39.0</c:v>
                </c:pt>
                <c:pt idx="1">
                  <c:v>65.0</c:v>
                </c:pt>
                <c:pt idx="2">
                  <c:v>90.0</c:v>
                </c:pt>
                <c:pt idx="3">
                  <c:v>102.0</c:v>
                </c:pt>
                <c:pt idx="4">
                  <c:v>122.0</c:v>
                </c:pt>
                <c:pt idx="5">
                  <c:v>115.0</c:v>
                </c:pt>
                <c:pt idx="6">
                  <c:v>101.0</c:v>
                </c:pt>
                <c:pt idx="7">
                  <c:v>158.0</c:v>
                </c:pt>
                <c:pt idx="8">
                  <c:v>193.0</c:v>
                </c:pt>
                <c:pt idx="9">
                  <c:v>208.0</c:v>
                </c:pt>
              </c:numCache>
            </c:numRef>
          </c:val>
        </c:ser>
        <c:ser>
          <c:idx val="4"/>
          <c:order val="4"/>
          <c:tx>
            <c:strRef>
              <c:f>Sheet1!$B$10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Sheet1!$C$5:$L$5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Sheet1!$C$10:$L$10</c:f>
              <c:numCache>
                <c:formatCode>General</c:formatCode>
                <c:ptCount val="10"/>
                <c:pt idx="0">
                  <c:v>40.0</c:v>
                </c:pt>
                <c:pt idx="1">
                  <c:v>68.0</c:v>
                </c:pt>
                <c:pt idx="2">
                  <c:v>94.0</c:v>
                </c:pt>
                <c:pt idx="3">
                  <c:v>120.0</c:v>
                </c:pt>
                <c:pt idx="4">
                  <c:v>140.0</c:v>
                </c:pt>
                <c:pt idx="5">
                  <c:v>124.0</c:v>
                </c:pt>
                <c:pt idx="6">
                  <c:v>163.0</c:v>
                </c:pt>
                <c:pt idx="7">
                  <c:v>232.0</c:v>
                </c:pt>
                <c:pt idx="8">
                  <c:v>319.0</c:v>
                </c:pt>
                <c:pt idx="9">
                  <c:v>363.0</c:v>
                </c:pt>
              </c:numCache>
            </c:numRef>
          </c:val>
        </c:ser>
        <c:axId val="638349224"/>
        <c:axId val="638350744"/>
      </c:barChart>
      <c:catAx>
        <c:axId val="638349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38350744"/>
        <c:crosses val="autoZero"/>
        <c:auto val="1"/>
        <c:lblAlgn val="ctr"/>
        <c:lblOffset val="100"/>
      </c:catAx>
      <c:valAx>
        <c:axId val="6383507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3834922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rgbClr val="4F81BD">
        <a:alpha val="30000"/>
      </a:srgbClr>
    </a:solidFill>
    <a:ln w="15875">
      <a:solidFill>
        <a:srgbClr val="1F497D"/>
      </a:solidFill>
    </a:ln>
  </c:sp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Intensity</a:t>
            </a:r>
            <a:r>
              <a:rPr lang="en-US" baseline="0" dirty="0"/>
              <a:t> Errors Rina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34479221347332"/>
          <c:y val="0.192592592592593"/>
          <c:w val="0.698897200349956"/>
          <c:h val="0.560760061242345"/>
        </c:manualLayout>
      </c:layout>
      <c:barChart>
        <c:barDir val="col"/>
        <c:grouping val="clustered"/>
        <c:ser>
          <c:idx val="0"/>
          <c:order val="0"/>
          <c:tx>
            <c:strRef>
              <c:f>Sheet1!$B$14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Sheet1!$C$13:$K$13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Sheet1!$C$14:$K$14</c:f>
              <c:numCache>
                <c:formatCode>General</c:formatCode>
                <c:ptCount val="9"/>
                <c:pt idx="0">
                  <c:v>10.0</c:v>
                </c:pt>
                <c:pt idx="1">
                  <c:v>15.0</c:v>
                </c:pt>
                <c:pt idx="2">
                  <c:v>22.0</c:v>
                </c:pt>
                <c:pt idx="3">
                  <c:v>12.0</c:v>
                </c:pt>
                <c:pt idx="4">
                  <c:v>9.0</c:v>
                </c:pt>
                <c:pt idx="5">
                  <c:v>11.0</c:v>
                </c:pt>
                <c:pt idx="6">
                  <c:v>17.0</c:v>
                </c:pt>
                <c:pt idx="7">
                  <c:v>15.0</c:v>
                </c:pt>
                <c:pt idx="8">
                  <c:v>26.0</c:v>
                </c:pt>
              </c:numCache>
            </c:numRef>
          </c:val>
        </c:ser>
        <c:ser>
          <c:idx val="1"/>
          <c:order val="1"/>
          <c:tx>
            <c:strRef>
              <c:f>Sheet1!$B$15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Sheet1!$C$13:$K$13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Sheet1!$C$15:$K$15</c:f>
              <c:numCache>
                <c:formatCode>General</c:formatCode>
                <c:ptCount val="9"/>
                <c:pt idx="0">
                  <c:v>12.0</c:v>
                </c:pt>
                <c:pt idx="1">
                  <c:v>23.0</c:v>
                </c:pt>
                <c:pt idx="2">
                  <c:v>25.0</c:v>
                </c:pt>
                <c:pt idx="3">
                  <c:v>26.0</c:v>
                </c:pt>
                <c:pt idx="4">
                  <c:v>19.0</c:v>
                </c:pt>
                <c:pt idx="5">
                  <c:v>14.0</c:v>
                </c:pt>
                <c:pt idx="6">
                  <c:v>7.0</c:v>
                </c:pt>
                <c:pt idx="7">
                  <c:v>12.0</c:v>
                </c:pt>
                <c:pt idx="8">
                  <c:v>23.0</c:v>
                </c:pt>
              </c:numCache>
            </c:numRef>
          </c:val>
        </c:ser>
        <c:ser>
          <c:idx val="2"/>
          <c:order val="2"/>
          <c:tx>
            <c:strRef>
              <c:f>Sheet1!$B$16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Sheet1!$C$13:$K$13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Sheet1!$C$16:$K$16</c:f>
              <c:numCache>
                <c:formatCode>General</c:formatCode>
                <c:ptCount val="9"/>
                <c:pt idx="0">
                  <c:v>11.0</c:v>
                </c:pt>
                <c:pt idx="1">
                  <c:v>18.0</c:v>
                </c:pt>
                <c:pt idx="2">
                  <c:v>26.0</c:v>
                </c:pt>
                <c:pt idx="3">
                  <c:v>27.0</c:v>
                </c:pt>
                <c:pt idx="4">
                  <c:v>27.0</c:v>
                </c:pt>
                <c:pt idx="5">
                  <c:v>20.0</c:v>
                </c:pt>
                <c:pt idx="6">
                  <c:v>23.0</c:v>
                </c:pt>
                <c:pt idx="7">
                  <c:v>14.0</c:v>
                </c:pt>
                <c:pt idx="8">
                  <c:v>29.0</c:v>
                </c:pt>
              </c:numCache>
            </c:numRef>
          </c:val>
        </c:ser>
        <c:ser>
          <c:idx val="3"/>
          <c:order val="3"/>
          <c:tx>
            <c:strRef>
              <c:f>Sheet1!$B$17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Sheet1!$C$13:$K$13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Sheet1!$C$17:$K$17</c:f>
              <c:numCache>
                <c:formatCode>General</c:formatCode>
                <c:ptCount val="9"/>
                <c:pt idx="0">
                  <c:v>13.0</c:v>
                </c:pt>
                <c:pt idx="1">
                  <c:v>20.0</c:v>
                </c:pt>
                <c:pt idx="2">
                  <c:v>30.0</c:v>
                </c:pt>
                <c:pt idx="3">
                  <c:v>30.0</c:v>
                </c:pt>
                <c:pt idx="4">
                  <c:v>24.0</c:v>
                </c:pt>
                <c:pt idx="5">
                  <c:v>20.0</c:v>
                </c:pt>
                <c:pt idx="6">
                  <c:v>19.0</c:v>
                </c:pt>
                <c:pt idx="7">
                  <c:v>17.0</c:v>
                </c:pt>
                <c:pt idx="8">
                  <c:v>34.0</c:v>
                </c:pt>
              </c:numCache>
            </c:numRef>
          </c:val>
        </c:ser>
        <c:ser>
          <c:idx val="4"/>
          <c:order val="4"/>
          <c:tx>
            <c:strRef>
              <c:f>Sheet1!$B$18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Sheet1!$C$13:$K$13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Sheet1!$C$18:$K$18</c:f>
              <c:numCache>
                <c:formatCode>General</c:formatCode>
                <c:ptCount val="9"/>
                <c:pt idx="0">
                  <c:v>6.0</c:v>
                </c:pt>
                <c:pt idx="1">
                  <c:v>18.0</c:v>
                </c:pt>
                <c:pt idx="2">
                  <c:v>26.0</c:v>
                </c:pt>
                <c:pt idx="3">
                  <c:v>28.0</c:v>
                </c:pt>
                <c:pt idx="4">
                  <c:v>26.0</c:v>
                </c:pt>
                <c:pt idx="5">
                  <c:v>31.0</c:v>
                </c:pt>
                <c:pt idx="6">
                  <c:v>30.0</c:v>
                </c:pt>
                <c:pt idx="7">
                  <c:v>17.0</c:v>
                </c:pt>
                <c:pt idx="8">
                  <c:v>3.0</c:v>
                </c:pt>
              </c:numCache>
            </c:numRef>
          </c:val>
        </c:ser>
        <c:axId val="502393432"/>
        <c:axId val="502385080"/>
      </c:barChart>
      <c:catAx>
        <c:axId val="502393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502385080"/>
        <c:crosses val="autoZero"/>
        <c:auto val="1"/>
        <c:lblAlgn val="ctr"/>
        <c:lblOffset val="100"/>
      </c:catAx>
      <c:valAx>
        <c:axId val="5023850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(kt)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02393432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rgbClr val="9BBB59">
        <a:alpha val="50000"/>
      </a:srgbClr>
    </a:solidFill>
    <a:ln w="15875">
      <a:solidFill>
        <a:srgbClr val="1F497D"/>
      </a:solidFill>
    </a:ln>
  </c:spPr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Track errors Rina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Sheet1!$B$5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Sheet1!$C$4:$K$4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Sheet1!$C$5:$K$5</c:f>
              <c:numCache>
                <c:formatCode>General</c:formatCode>
                <c:ptCount val="9"/>
                <c:pt idx="0">
                  <c:v>24.0</c:v>
                </c:pt>
                <c:pt idx="1">
                  <c:v>31.0</c:v>
                </c:pt>
                <c:pt idx="2">
                  <c:v>37.0</c:v>
                </c:pt>
                <c:pt idx="3">
                  <c:v>37.0</c:v>
                </c:pt>
                <c:pt idx="4">
                  <c:v>49.0</c:v>
                </c:pt>
                <c:pt idx="5">
                  <c:v>70.0</c:v>
                </c:pt>
                <c:pt idx="6">
                  <c:v>71.0</c:v>
                </c:pt>
                <c:pt idx="7">
                  <c:v>122.0</c:v>
                </c:pt>
                <c:pt idx="8">
                  <c:v>277.0</c:v>
                </c:pt>
              </c:numCache>
            </c:numRef>
          </c:val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Sheet1!$C$4:$K$4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Sheet1!$C$6:$K$6</c:f>
              <c:numCache>
                <c:formatCode>General</c:formatCode>
                <c:ptCount val="9"/>
                <c:pt idx="0">
                  <c:v>30.0</c:v>
                </c:pt>
                <c:pt idx="1">
                  <c:v>36.0</c:v>
                </c:pt>
                <c:pt idx="2">
                  <c:v>40.0</c:v>
                </c:pt>
                <c:pt idx="3">
                  <c:v>34.0</c:v>
                </c:pt>
                <c:pt idx="4">
                  <c:v>42.0</c:v>
                </c:pt>
                <c:pt idx="5">
                  <c:v>63.0</c:v>
                </c:pt>
                <c:pt idx="6">
                  <c:v>65.0</c:v>
                </c:pt>
                <c:pt idx="7">
                  <c:v>107.0</c:v>
                </c:pt>
                <c:pt idx="8">
                  <c:v>163.0</c:v>
                </c:pt>
              </c:numCache>
            </c:numRef>
          </c:val>
        </c:ser>
        <c:ser>
          <c:idx val="2"/>
          <c:order val="2"/>
          <c:tx>
            <c:strRef>
              <c:f>Sheet1!$B$7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Sheet1!$C$4:$K$4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Sheet1!$C$7:$K$7</c:f>
              <c:numCache>
                <c:formatCode>General</c:formatCode>
                <c:ptCount val="9"/>
                <c:pt idx="0">
                  <c:v>31.0</c:v>
                </c:pt>
                <c:pt idx="1">
                  <c:v>39.0</c:v>
                </c:pt>
                <c:pt idx="2">
                  <c:v>38.0</c:v>
                </c:pt>
                <c:pt idx="3">
                  <c:v>53.0</c:v>
                </c:pt>
                <c:pt idx="4">
                  <c:v>71.0</c:v>
                </c:pt>
                <c:pt idx="5">
                  <c:v>92.0</c:v>
                </c:pt>
                <c:pt idx="6">
                  <c:v>124.0</c:v>
                </c:pt>
                <c:pt idx="7">
                  <c:v>155.0</c:v>
                </c:pt>
                <c:pt idx="8">
                  <c:v>149.0</c:v>
                </c:pt>
              </c:numCache>
            </c:numRef>
          </c:val>
        </c:ser>
        <c:ser>
          <c:idx val="3"/>
          <c:order val="3"/>
          <c:tx>
            <c:strRef>
              <c:f>Sheet1!$B$8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Sheet1!$C$4:$K$4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Sheet1!$C$8:$K$8</c:f>
              <c:numCache>
                <c:formatCode>General</c:formatCode>
                <c:ptCount val="9"/>
                <c:pt idx="0">
                  <c:v>33.0</c:v>
                </c:pt>
                <c:pt idx="1">
                  <c:v>40.0</c:v>
                </c:pt>
                <c:pt idx="2">
                  <c:v>45.0</c:v>
                </c:pt>
                <c:pt idx="3">
                  <c:v>60.0</c:v>
                </c:pt>
                <c:pt idx="4">
                  <c:v>67.0</c:v>
                </c:pt>
                <c:pt idx="5">
                  <c:v>81.0</c:v>
                </c:pt>
                <c:pt idx="6">
                  <c:v>96.0</c:v>
                </c:pt>
                <c:pt idx="7">
                  <c:v>120.0</c:v>
                </c:pt>
                <c:pt idx="8">
                  <c:v>203.0</c:v>
                </c:pt>
              </c:numCache>
            </c:numRef>
          </c:val>
        </c:ser>
        <c:ser>
          <c:idx val="4"/>
          <c:order val="4"/>
          <c:tx>
            <c:strRef>
              <c:f>Sheet1!$B$9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Sheet1!$C$4:$K$4</c:f>
              <c:numCache>
                <c:formatCode>General</c:formatCode>
                <c:ptCount val="9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</c:numCache>
            </c:numRef>
          </c:cat>
          <c:val>
            <c:numRef>
              <c:f>Sheet1!$C$9:$K$9</c:f>
              <c:numCache>
                <c:formatCode>General</c:formatCode>
                <c:ptCount val="9"/>
                <c:pt idx="0">
                  <c:v>21.0</c:v>
                </c:pt>
                <c:pt idx="1">
                  <c:v>27.0</c:v>
                </c:pt>
                <c:pt idx="2">
                  <c:v>35.0</c:v>
                </c:pt>
                <c:pt idx="3">
                  <c:v>54.0</c:v>
                </c:pt>
                <c:pt idx="4">
                  <c:v>86.0</c:v>
                </c:pt>
                <c:pt idx="5">
                  <c:v>111.0</c:v>
                </c:pt>
                <c:pt idx="6">
                  <c:v>121.0</c:v>
                </c:pt>
                <c:pt idx="7">
                  <c:v>107.0</c:v>
                </c:pt>
                <c:pt idx="8">
                  <c:v>140.0</c:v>
                </c:pt>
              </c:numCache>
            </c:numRef>
          </c:val>
        </c:ser>
        <c:axId val="502343416"/>
        <c:axId val="502337736"/>
      </c:barChart>
      <c:catAx>
        <c:axId val="502343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502337736"/>
        <c:crosses val="autoZero"/>
        <c:auto val="1"/>
        <c:lblAlgn val="ctr"/>
        <c:lblOffset val="100"/>
      </c:catAx>
      <c:valAx>
        <c:axId val="5023377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02343416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rgbClr val="4F81BD">
        <a:alpha val="50000"/>
      </a:srgbClr>
    </a:solidFill>
    <a:ln w="15875">
      <a:solidFill>
        <a:srgbClr val="4F81BD"/>
      </a:solidFill>
    </a:ln>
  </c:sp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Track Errors Dora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Sheet1!$B$6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Sheet1!$C$5:$L$5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Sheet1!$C$6:$L$6</c:f>
              <c:numCache>
                <c:formatCode>General</c:formatCode>
                <c:ptCount val="10"/>
                <c:pt idx="0">
                  <c:v>27.0</c:v>
                </c:pt>
                <c:pt idx="1">
                  <c:v>47.0</c:v>
                </c:pt>
                <c:pt idx="2">
                  <c:v>67.0</c:v>
                </c:pt>
                <c:pt idx="3">
                  <c:v>75.0</c:v>
                </c:pt>
                <c:pt idx="4">
                  <c:v>89.0</c:v>
                </c:pt>
                <c:pt idx="5">
                  <c:v>112.0</c:v>
                </c:pt>
                <c:pt idx="6">
                  <c:v>140.0</c:v>
                </c:pt>
                <c:pt idx="7">
                  <c:v>167.0</c:v>
                </c:pt>
                <c:pt idx="8">
                  <c:v>202.0</c:v>
                </c:pt>
                <c:pt idx="9">
                  <c:v>225.0</c:v>
                </c:pt>
              </c:numCache>
            </c:numRef>
          </c:val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Sheet1!$C$5:$L$5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Sheet1!$C$7:$L$7</c:f>
              <c:numCache>
                <c:formatCode>General</c:formatCode>
                <c:ptCount val="10"/>
                <c:pt idx="0">
                  <c:v>22.0</c:v>
                </c:pt>
                <c:pt idx="1">
                  <c:v>49.0</c:v>
                </c:pt>
                <c:pt idx="2">
                  <c:v>52.0</c:v>
                </c:pt>
                <c:pt idx="3">
                  <c:v>49.0</c:v>
                </c:pt>
                <c:pt idx="4">
                  <c:v>60.0</c:v>
                </c:pt>
                <c:pt idx="5">
                  <c:v>86.0</c:v>
                </c:pt>
                <c:pt idx="6">
                  <c:v>108.0</c:v>
                </c:pt>
                <c:pt idx="7">
                  <c:v>125.0</c:v>
                </c:pt>
                <c:pt idx="8">
                  <c:v>142.0</c:v>
                </c:pt>
                <c:pt idx="9">
                  <c:v>143.0</c:v>
                </c:pt>
              </c:numCache>
            </c:numRef>
          </c:val>
        </c:ser>
        <c:ser>
          <c:idx val="2"/>
          <c:order val="2"/>
          <c:tx>
            <c:strRef>
              <c:f>Sheet1!$B$8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Sheet1!$C$5:$L$5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Sheet1!$C$8:$L$8</c:f>
              <c:numCache>
                <c:formatCode>General</c:formatCode>
                <c:ptCount val="10"/>
                <c:pt idx="0">
                  <c:v>22.0</c:v>
                </c:pt>
                <c:pt idx="1">
                  <c:v>42.0</c:v>
                </c:pt>
                <c:pt idx="2">
                  <c:v>45.0</c:v>
                </c:pt>
                <c:pt idx="3">
                  <c:v>43.0</c:v>
                </c:pt>
                <c:pt idx="4">
                  <c:v>51.0</c:v>
                </c:pt>
                <c:pt idx="5">
                  <c:v>69.0</c:v>
                </c:pt>
                <c:pt idx="6">
                  <c:v>79.0</c:v>
                </c:pt>
                <c:pt idx="7">
                  <c:v>86.0</c:v>
                </c:pt>
                <c:pt idx="8">
                  <c:v>98.0</c:v>
                </c:pt>
                <c:pt idx="9">
                  <c:v>83.0</c:v>
                </c:pt>
              </c:numCache>
            </c:numRef>
          </c:val>
        </c:ser>
        <c:ser>
          <c:idx val="3"/>
          <c:order val="3"/>
          <c:tx>
            <c:strRef>
              <c:f>Sheet1!$B$9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Sheet1!$C$5:$L$5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Sheet1!$C$9:$L$9</c:f>
              <c:numCache>
                <c:formatCode>General</c:formatCode>
                <c:ptCount val="10"/>
                <c:pt idx="0">
                  <c:v>25.0</c:v>
                </c:pt>
                <c:pt idx="1">
                  <c:v>47.0</c:v>
                </c:pt>
                <c:pt idx="2">
                  <c:v>52.0</c:v>
                </c:pt>
                <c:pt idx="3">
                  <c:v>45.0</c:v>
                </c:pt>
                <c:pt idx="4">
                  <c:v>42.0</c:v>
                </c:pt>
                <c:pt idx="5">
                  <c:v>49.0</c:v>
                </c:pt>
                <c:pt idx="6">
                  <c:v>56.0</c:v>
                </c:pt>
                <c:pt idx="7">
                  <c:v>68.0</c:v>
                </c:pt>
                <c:pt idx="8">
                  <c:v>87.0</c:v>
                </c:pt>
                <c:pt idx="9">
                  <c:v>77.0</c:v>
                </c:pt>
              </c:numCache>
            </c:numRef>
          </c:val>
        </c:ser>
        <c:ser>
          <c:idx val="4"/>
          <c:order val="4"/>
          <c:tx>
            <c:strRef>
              <c:f>Sheet1!$B$10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Sheet1!$C$5:$L$5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Sheet1!$C$10:$L$10</c:f>
              <c:numCache>
                <c:formatCode>General</c:formatCode>
                <c:ptCount val="10"/>
                <c:pt idx="0">
                  <c:v>22.0</c:v>
                </c:pt>
                <c:pt idx="1">
                  <c:v>36.0</c:v>
                </c:pt>
                <c:pt idx="2">
                  <c:v>43.0</c:v>
                </c:pt>
                <c:pt idx="3">
                  <c:v>36.0</c:v>
                </c:pt>
                <c:pt idx="4">
                  <c:v>49.0</c:v>
                </c:pt>
                <c:pt idx="5">
                  <c:v>69.0</c:v>
                </c:pt>
                <c:pt idx="6">
                  <c:v>94.0</c:v>
                </c:pt>
                <c:pt idx="7">
                  <c:v>107.0</c:v>
                </c:pt>
                <c:pt idx="8">
                  <c:v>127.0</c:v>
                </c:pt>
                <c:pt idx="9">
                  <c:v>108.0</c:v>
                </c:pt>
              </c:numCache>
            </c:numRef>
          </c:val>
        </c:ser>
        <c:axId val="639817496"/>
        <c:axId val="639809464"/>
      </c:barChart>
      <c:catAx>
        <c:axId val="639817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39809464"/>
        <c:crosses val="autoZero"/>
        <c:auto val="1"/>
        <c:lblAlgn val="ctr"/>
        <c:lblOffset val="100"/>
      </c:catAx>
      <c:valAx>
        <c:axId val="6398094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Errors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39817496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rgbClr val="4F81BD">
        <a:alpha val="30000"/>
      </a:srgbClr>
    </a:solidFill>
    <a:ln w="15875">
      <a:solidFill>
        <a:srgbClr val="1F497D"/>
      </a:solidFill>
    </a:ln>
  </c:sp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Intensity Errors Dora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Sheet1!$B$13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Sheet1!$C$12:$L$12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Sheet1!$C$13:$L$13</c:f>
              <c:numCache>
                <c:formatCode>General</c:formatCode>
                <c:ptCount val="10"/>
                <c:pt idx="0">
                  <c:v>10.0</c:v>
                </c:pt>
                <c:pt idx="1">
                  <c:v>25.0</c:v>
                </c:pt>
                <c:pt idx="2">
                  <c:v>36.0</c:v>
                </c:pt>
                <c:pt idx="3">
                  <c:v>33.0</c:v>
                </c:pt>
                <c:pt idx="4">
                  <c:v>30.0</c:v>
                </c:pt>
                <c:pt idx="5">
                  <c:v>26.0</c:v>
                </c:pt>
                <c:pt idx="6">
                  <c:v>22.0</c:v>
                </c:pt>
                <c:pt idx="7">
                  <c:v>24.0</c:v>
                </c:pt>
                <c:pt idx="8">
                  <c:v>25.0</c:v>
                </c:pt>
                <c:pt idx="9">
                  <c:v>26.0</c:v>
                </c:pt>
              </c:numCache>
            </c:numRef>
          </c:val>
        </c:ser>
        <c:ser>
          <c:idx val="1"/>
          <c:order val="1"/>
          <c:tx>
            <c:strRef>
              <c:f>Sheet1!$B$14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Sheet1!$C$12:$L$12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Sheet1!$C$14:$L$14</c:f>
              <c:numCache>
                <c:formatCode>General</c:formatCode>
                <c:ptCount val="10"/>
                <c:pt idx="0">
                  <c:v>11.0</c:v>
                </c:pt>
                <c:pt idx="1">
                  <c:v>22.0</c:v>
                </c:pt>
                <c:pt idx="2">
                  <c:v>31.0</c:v>
                </c:pt>
                <c:pt idx="3">
                  <c:v>35.0</c:v>
                </c:pt>
                <c:pt idx="4">
                  <c:v>31.0</c:v>
                </c:pt>
                <c:pt idx="5">
                  <c:v>27.0</c:v>
                </c:pt>
                <c:pt idx="6">
                  <c:v>19.0</c:v>
                </c:pt>
                <c:pt idx="7">
                  <c:v>13.0</c:v>
                </c:pt>
                <c:pt idx="8">
                  <c:v>15.0</c:v>
                </c:pt>
                <c:pt idx="9">
                  <c:v>14.0</c:v>
                </c:pt>
              </c:numCache>
            </c:numRef>
          </c:val>
        </c:ser>
        <c:ser>
          <c:idx val="2"/>
          <c:order val="2"/>
          <c:tx>
            <c:strRef>
              <c:f>Sheet1!$B$15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Sheet1!$C$12:$L$12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Sheet1!$C$15:$L$15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33.0</c:v>
                </c:pt>
                <c:pt idx="3">
                  <c:v>38.0</c:v>
                </c:pt>
                <c:pt idx="4">
                  <c:v>32.0</c:v>
                </c:pt>
                <c:pt idx="5">
                  <c:v>26.0</c:v>
                </c:pt>
                <c:pt idx="6">
                  <c:v>18.0</c:v>
                </c:pt>
                <c:pt idx="7">
                  <c:v>10.0</c:v>
                </c:pt>
                <c:pt idx="8">
                  <c:v>11.0</c:v>
                </c:pt>
                <c:pt idx="9">
                  <c:v>9.0</c:v>
                </c:pt>
              </c:numCache>
            </c:numRef>
          </c:val>
        </c:ser>
        <c:ser>
          <c:idx val="3"/>
          <c:order val="3"/>
          <c:tx>
            <c:strRef>
              <c:f>Sheet1!$B$16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Sheet1!$C$12:$L$12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Sheet1!$C$16:$L$16</c:f>
              <c:numCache>
                <c:formatCode>General</c:formatCode>
                <c:ptCount val="10"/>
                <c:pt idx="0">
                  <c:v>10.0</c:v>
                </c:pt>
                <c:pt idx="1">
                  <c:v>24.0</c:v>
                </c:pt>
                <c:pt idx="2">
                  <c:v>37.0</c:v>
                </c:pt>
                <c:pt idx="3">
                  <c:v>42.0</c:v>
                </c:pt>
                <c:pt idx="4">
                  <c:v>35.0</c:v>
                </c:pt>
                <c:pt idx="5">
                  <c:v>26.0</c:v>
                </c:pt>
                <c:pt idx="6">
                  <c:v>13.0</c:v>
                </c:pt>
                <c:pt idx="7">
                  <c:v>10.0</c:v>
                </c:pt>
                <c:pt idx="8">
                  <c:v>10.0</c:v>
                </c:pt>
                <c:pt idx="9">
                  <c:v>6.0</c:v>
                </c:pt>
              </c:numCache>
            </c:numRef>
          </c:val>
        </c:ser>
        <c:ser>
          <c:idx val="4"/>
          <c:order val="4"/>
          <c:tx>
            <c:strRef>
              <c:f>Sheet1!$B$17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Sheet1!$C$12:$L$12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Sheet1!$C$17:$L$17</c:f>
              <c:numCache>
                <c:formatCode>General</c:formatCode>
                <c:ptCount val="10"/>
                <c:pt idx="0">
                  <c:v>11.0</c:v>
                </c:pt>
                <c:pt idx="1">
                  <c:v>20.0</c:v>
                </c:pt>
                <c:pt idx="2">
                  <c:v>36.0</c:v>
                </c:pt>
                <c:pt idx="3">
                  <c:v>41.0</c:v>
                </c:pt>
                <c:pt idx="4">
                  <c:v>36.0</c:v>
                </c:pt>
                <c:pt idx="5">
                  <c:v>28.0</c:v>
                </c:pt>
                <c:pt idx="6">
                  <c:v>16.0</c:v>
                </c:pt>
                <c:pt idx="7">
                  <c:v>16.0</c:v>
                </c:pt>
                <c:pt idx="8">
                  <c:v>15.0</c:v>
                </c:pt>
                <c:pt idx="9">
                  <c:v>14.0</c:v>
                </c:pt>
              </c:numCache>
            </c:numRef>
          </c:val>
        </c:ser>
        <c:axId val="639876840"/>
        <c:axId val="639868280"/>
      </c:barChart>
      <c:catAx>
        <c:axId val="639876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39868280"/>
        <c:crosses val="autoZero"/>
        <c:auto val="1"/>
        <c:lblAlgn val="ctr"/>
        <c:lblOffset val="100"/>
      </c:catAx>
      <c:valAx>
        <c:axId val="6398682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Errors</a:t>
                </a:r>
                <a:r>
                  <a:rPr lang="en-US" baseline="0" dirty="0"/>
                  <a:t> (kt)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39876840"/>
        <c:crosses val="autoZero"/>
        <c:crossBetween val="between"/>
        <c:majorUnit val="10.0"/>
      </c:valAx>
    </c:plotArea>
    <c:legend>
      <c:legendPos val="r"/>
      <c:layout/>
    </c:legend>
    <c:plotVisOnly val="1"/>
    <c:dispBlanksAs val="gap"/>
  </c:chart>
  <c:spPr>
    <a:solidFill>
      <a:srgbClr val="9BBB59">
        <a:alpha val="30000"/>
      </a:srgbClr>
    </a:solidFill>
    <a:ln w="15875">
      <a:solidFill>
        <a:srgbClr val="1F497D"/>
      </a:solidFill>
    </a:ln>
  </c:sp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Intensity</a:t>
            </a:r>
            <a:r>
              <a:rPr lang="en-US" baseline="0" dirty="0"/>
              <a:t> Errors Eugene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Sheet1!$B$14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Sheet1!$C$13:$L$13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Sheet1!$C$14:$L$14</c:f>
              <c:numCache>
                <c:formatCode>General</c:formatCode>
                <c:ptCount val="10"/>
                <c:pt idx="0">
                  <c:v>8.0</c:v>
                </c:pt>
                <c:pt idx="1">
                  <c:v>24.0</c:v>
                </c:pt>
                <c:pt idx="2">
                  <c:v>33.0</c:v>
                </c:pt>
                <c:pt idx="3">
                  <c:v>47.0</c:v>
                </c:pt>
                <c:pt idx="4">
                  <c:v>65.0</c:v>
                </c:pt>
                <c:pt idx="5">
                  <c:v>66.0</c:v>
                </c:pt>
                <c:pt idx="6">
                  <c:v>47.0</c:v>
                </c:pt>
                <c:pt idx="7">
                  <c:v>24.0</c:v>
                </c:pt>
                <c:pt idx="8">
                  <c:v>14.0</c:v>
                </c:pt>
                <c:pt idx="9">
                  <c:v>16.0</c:v>
                </c:pt>
              </c:numCache>
            </c:numRef>
          </c:val>
        </c:ser>
        <c:ser>
          <c:idx val="1"/>
          <c:order val="1"/>
          <c:tx>
            <c:strRef>
              <c:f>Sheet1!$B$15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Sheet1!$C$13:$L$13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Sheet1!$C$15:$L$15</c:f>
              <c:numCache>
                <c:formatCode>General</c:formatCode>
                <c:ptCount val="10"/>
                <c:pt idx="0">
                  <c:v>6.0</c:v>
                </c:pt>
                <c:pt idx="1">
                  <c:v>15.0</c:v>
                </c:pt>
                <c:pt idx="2">
                  <c:v>12.0</c:v>
                </c:pt>
                <c:pt idx="3">
                  <c:v>31.0</c:v>
                </c:pt>
                <c:pt idx="4">
                  <c:v>36.0</c:v>
                </c:pt>
                <c:pt idx="5">
                  <c:v>43.0</c:v>
                </c:pt>
                <c:pt idx="6">
                  <c:v>31.0</c:v>
                </c:pt>
                <c:pt idx="7">
                  <c:v>19.0</c:v>
                </c:pt>
                <c:pt idx="8">
                  <c:v>8.0</c:v>
                </c:pt>
                <c:pt idx="9">
                  <c:v>8.0</c:v>
                </c:pt>
              </c:numCache>
            </c:numRef>
          </c:val>
        </c:ser>
        <c:ser>
          <c:idx val="2"/>
          <c:order val="2"/>
          <c:tx>
            <c:strRef>
              <c:f>Sheet1!$B$16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Sheet1!$C$13:$L$13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Sheet1!$C$16:$L$16</c:f>
              <c:numCache>
                <c:formatCode>General</c:formatCode>
                <c:ptCount val="10"/>
                <c:pt idx="0">
                  <c:v>9.0</c:v>
                </c:pt>
                <c:pt idx="1">
                  <c:v>9.0</c:v>
                </c:pt>
                <c:pt idx="2">
                  <c:v>19.0</c:v>
                </c:pt>
                <c:pt idx="3">
                  <c:v>40.0</c:v>
                </c:pt>
                <c:pt idx="4">
                  <c:v>57.0</c:v>
                </c:pt>
                <c:pt idx="5">
                  <c:v>58.0</c:v>
                </c:pt>
                <c:pt idx="6">
                  <c:v>51.0</c:v>
                </c:pt>
                <c:pt idx="7">
                  <c:v>34.0</c:v>
                </c:pt>
                <c:pt idx="8">
                  <c:v>19.0</c:v>
                </c:pt>
                <c:pt idx="9">
                  <c:v>14.0</c:v>
                </c:pt>
              </c:numCache>
            </c:numRef>
          </c:val>
        </c:ser>
        <c:ser>
          <c:idx val="3"/>
          <c:order val="3"/>
          <c:tx>
            <c:strRef>
              <c:f>Sheet1!$B$17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Sheet1!$C$13:$L$13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Sheet1!$C$17:$L$17</c:f>
              <c:numCache>
                <c:formatCode>General</c:formatCode>
                <c:ptCount val="10"/>
                <c:pt idx="0">
                  <c:v>6.0</c:v>
                </c:pt>
                <c:pt idx="1">
                  <c:v>15.0</c:v>
                </c:pt>
                <c:pt idx="2">
                  <c:v>27.0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67.0</c:v>
                </c:pt>
                <c:pt idx="7">
                  <c:v>48.0</c:v>
                </c:pt>
                <c:pt idx="8">
                  <c:v>25.0</c:v>
                </c:pt>
                <c:pt idx="9">
                  <c:v>18.0</c:v>
                </c:pt>
              </c:numCache>
            </c:numRef>
          </c:val>
        </c:ser>
        <c:ser>
          <c:idx val="4"/>
          <c:order val="4"/>
          <c:tx>
            <c:strRef>
              <c:f>Sheet1!$B$18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Sheet1!$C$13:$L$13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Sheet1!$C$18:$L$18</c:f>
              <c:numCache>
                <c:formatCode>General</c:formatCode>
                <c:ptCount val="10"/>
                <c:pt idx="0">
                  <c:v>12.0</c:v>
                </c:pt>
                <c:pt idx="1">
                  <c:v>14.0</c:v>
                </c:pt>
                <c:pt idx="2">
                  <c:v>24.0</c:v>
                </c:pt>
                <c:pt idx="3">
                  <c:v>39.0</c:v>
                </c:pt>
                <c:pt idx="4">
                  <c:v>59.0</c:v>
                </c:pt>
                <c:pt idx="5">
                  <c:v>64.0</c:v>
                </c:pt>
                <c:pt idx="6">
                  <c:v>68.0</c:v>
                </c:pt>
                <c:pt idx="7">
                  <c:v>57.0</c:v>
                </c:pt>
                <c:pt idx="8">
                  <c:v>39.0</c:v>
                </c:pt>
                <c:pt idx="9">
                  <c:v>22.0</c:v>
                </c:pt>
              </c:numCache>
            </c:numRef>
          </c:val>
        </c:ser>
        <c:axId val="502526184"/>
        <c:axId val="502517912"/>
      </c:barChart>
      <c:catAx>
        <c:axId val="502526184"/>
        <c:scaling>
          <c:orientation val="minMax"/>
        </c:scaling>
        <c:axPos val="b"/>
        <c:title>
          <c:layout/>
        </c:title>
        <c:numFmt formatCode="General" sourceLinked="1"/>
        <c:majorTickMark val="none"/>
        <c:tickLblPos val="nextTo"/>
        <c:crossAx val="502517912"/>
        <c:crosses val="autoZero"/>
        <c:auto val="1"/>
        <c:lblAlgn val="ctr"/>
        <c:lblOffset val="100"/>
      </c:catAx>
      <c:valAx>
        <c:axId val="5025179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(kt)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02526184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rgbClr val="9BBB59">
        <a:alpha val="30000"/>
      </a:srgbClr>
    </a:solidFill>
    <a:ln w="15875">
      <a:solidFill>
        <a:srgbClr val="1F497D"/>
      </a:solidFill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Intensity Errors Atlantic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AlAL2011!$B$14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AlAL2011!$C$13:$L$13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AlAL2011!$C$14:$L$14</c:f>
              <c:numCache>
                <c:formatCode>General</c:formatCode>
                <c:ptCount val="10"/>
                <c:pt idx="0">
                  <c:v>6.7</c:v>
                </c:pt>
                <c:pt idx="1">
                  <c:v>8.5</c:v>
                </c:pt>
                <c:pt idx="2">
                  <c:v>9.8</c:v>
                </c:pt>
                <c:pt idx="3">
                  <c:v>10.8</c:v>
                </c:pt>
                <c:pt idx="4">
                  <c:v>10.1</c:v>
                </c:pt>
                <c:pt idx="5">
                  <c:v>12.8</c:v>
                </c:pt>
                <c:pt idx="6">
                  <c:v>15.6</c:v>
                </c:pt>
                <c:pt idx="7">
                  <c:v>18.2</c:v>
                </c:pt>
                <c:pt idx="8">
                  <c:v>17.5</c:v>
                </c:pt>
                <c:pt idx="9">
                  <c:v>16.5</c:v>
                </c:pt>
              </c:numCache>
            </c:numRef>
          </c:val>
        </c:ser>
        <c:ser>
          <c:idx val="1"/>
          <c:order val="1"/>
          <c:tx>
            <c:strRef>
              <c:f>AlAL2011!$B$15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AlAL2011!$C$13:$L$13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AlAL2011!$C$15:$L$15</c:f>
              <c:numCache>
                <c:formatCode>General</c:formatCode>
                <c:ptCount val="10"/>
                <c:pt idx="0">
                  <c:v>8.6</c:v>
                </c:pt>
                <c:pt idx="1">
                  <c:v>12.1</c:v>
                </c:pt>
                <c:pt idx="2">
                  <c:v>11.1</c:v>
                </c:pt>
                <c:pt idx="3">
                  <c:v>9.8</c:v>
                </c:pt>
                <c:pt idx="4">
                  <c:v>10.5</c:v>
                </c:pt>
                <c:pt idx="5">
                  <c:v>9.700000000000001</c:v>
                </c:pt>
                <c:pt idx="6">
                  <c:v>10.5</c:v>
                </c:pt>
                <c:pt idx="7">
                  <c:v>11.3</c:v>
                </c:pt>
                <c:pt idx="8">
                  <c:v>12.6</c:v>
                </c:pt>
                <c:pt idx="9">
                  <c:v>15.6</c:v>
                </c:pt>
              </c:numCache>
            </c:numRef>
          </c:val>
        </c:ser>
        <c:ser>
          <c:idx val="2"/>
          <c:order val="2"/>
          <c:tx>
            <c:strRef>
              <c:f>AlAL2011!$B$16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AlAL2011!$C$13:$L$13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AlAL2011!$C$16:$L$16</c:f>
              <c:numCache>
                <c:formatCode>General</c:formatCode>
                <c:ptCount val="10"/>
                <c:pt idx="0">
                  <c:v>8.700000000000001</c:v>
                </c:pt>
                <c:pt idx="1">
                  <c:v>11.0</c:v>
                </c:pt>
                <c:pt idx="2">
                  <c:v>12.6</c:v>
                </c:pt>
                <c:pt idx="3">
                  <c:v>12.8</c:v>
                </c:pt>
                <c:pt idx="4">
                  <c:v>13.2</c:v>
                </c:pt>
                <c:pt idx="5">
                  <c:v>15.1</c:v>
                </c:pt>
                <c:pt idx="6">
                  <c:v>13.7</c:v>
                </c:pt>
                <c:pt idx="7">
                  <c:v>11.5</c:v>
                </c:pt>
                <c:pt idx="8">
                  <c:v>14.5</c:v>
                </c:pt>
                <c:pt idx="9">
                  <c:v>13.9</c:v>
                </c:pt>
              </c:numCache>
            </c:numRef>
          </c:val>
        </c:ser>
        <c:ser>
          <c:idx val="3"/>
          <c:order val="3"/>
          <c:tx>
            <c:strRef>
              <c:f>AlAL2011!$B$17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AlAL2011!$C$13:$L$13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AlAL2011!$C$17:$L$17</c:f>
              <c:numCache>
                <c:formatCode>General</c:formatCode>
                <c:ptCount val="10"/>
                <c:pt idx="0">
                  <c:v>9.200000000000001</c:v>
                </c:pt>
                <c:pt idx="1">
                  <c:v>10.7</c:v>
                </c:pt>
                <c:pt idx="2">
                  <c:v>12.3</c:v>
                </c:pt>
                <c:pt idx="3">
                  <c:v>13.8</c:v>
                </c:pt>
                <c:pt idx="4">
                  <c:v>14.1</c:v>
                </c:pt>
                <c:pt idx="5">
                  <c:v>14.3</c:v>
                </c:pt>
                <c:pt idx="6">
                  <c:v>14.4</c:v>
                </c:pt>
                <c:pt idx="7">
                  <c:v>11.8</c:v>
                </c:pt>
                <c:pt idx="8">
                  <c:v>11.3</c:v>
                </c:pt>
                <c:pt idx="9">
                  <c:v>13.1</c:v>
                </c:pt>
              </c:numCache>
            </c:numRef>
          </c:val>
        </c:ser>
        <c:ser>
          <c:idx val="4"/>
          <c:order val="4"/>
          <c:tx>
            <c:strRef>
              <c:f>AlAL2011!$B$18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AlAL2011!$C$13:$L$13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AlAL2011!$C$18:$L$18</c:f>
              <c:numCache>
                <c:formatCode>General</c:formatCode>
                <c:ptCount val="10"/>
                <c:pt idx="0">
                  <c:v>7.8</c:v>
                </c:pt>
                <c:pt idx="1">
                  <c:v>10.4</c:v>
                </c:pt>
                <c:pt idx="2">
                  <c:v>10.5</c:v>
                </c:pt>
                <c:pt idx="3">
                  <c:v>13.3</c:v>
                </c:pt>
                <c:pt idx="4">
                  <c:v>14.5</c:v>
                </c:pt>
                <c:pt idx="5">
                  <c:v>18.1</c:v>
                </c:pt>
                <c:pt idx="6">
                  <c:v>19.9</c:v>
                </c:pt>
                <c:pt idx="7">
                  <c:v>16.8</c:v>
                </c:pt>
                <c:pt idx="8">
                  <c:v>14.1</c:v>
                </c:pt>
                <c:pt idx="9">
                  <c:v>12.7</c:v>
                </c:pt>
              </c:numCache>
            </c:numRef>
          </c:val>
        </c:ser>
        <c:axId val="683544808"/>
        <c:axId val="683281672"/>
      </c:barChart>
      <c:catAx>
        <c:axId val="683544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83281672"/>
        <c:crosses val="autoZero"/>
        <c:auto val="1"/>
        <c:lblAlgn val="ctr"/>
        <c:lblOffset val="100"/>
      </c:catAx>
      <c:valAx>
        <c:axId val="6832816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(kt)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8354480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accent3">
        <a:alpha val="30000"/>
      </a:schemeClr>
    </a:solidFill>
    <a:ln w="15875">
      <a:solidFill>
        <a:schemeClr val="tx2"/>
      </a:solidFill>
    </a:ln>
  </c:sp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Track</a:t>
            </a:r>
            <a:r>
              <a:rPr lang="en-US" baseline="0" dirty="0"/>
              <a:t> Errors Eugene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Sheet1!$B$6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Sheet1!$C$5:$L$5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Sheet1!$C$6:$L$6</c:f>
              <c:numCache>
                <c:formatCode>General</c:formatCode>
                <c:ptCount val="10"/>
                <c:pt idx="0">
                  <c:v>25.0</c:v>
                </c:pt>
                <c:pt idx="1">
                  <c:v>64.0</c:v>
                </c:pt>
                <c:pt idx="2">
                  <c:v>117.0</c:v>
                </c:pt>
                <c:pt idx="3">
                  <c:v>152.0</c:v>
                </c:pt>
                <c:pt idx="4">
                  <c:v>221.0</c:v>
                </c:pt>
                <c:pt idx="5">
                  <c:v>302.0</c:v>
                </c:pt>
                <c:pt idx="6">
                  <c:v>367.0</c:v>
                </c:pt>
                <c:pt idx="7">
                  <c:v>449.0</c:v>
                </c:pt>
                <c:pt idx="8">
                  <c:v>548.0</c:v>
                </c:pt>
                <c:pt idx="9">
                  <c:v>665.0</c:v>
                </c:pt>
              </c:numCache>
            </c:numRef>
          </c:val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Sheet1!$C$5:$L$5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Sheet1!$C$7:$L$7</c:f>
              <c:numCache>
                <c:formatCode>General</c:formatCode>
                <c:ptCount val="10"/>
                <c:pt idx="0">
                  <c:v>18.0</c:v>
                </c:pt>
                <c:pt idx="1">
                  <c:v>41.0</c:v>
                </c:pt>
                <c:pt idx="2">
                  <c:v>67.0</c:v>
                </c:pt>
                <c:pt idx="3">
                  <c:v>88.0</c:v>
                </c:pt>
                <c:pt idx="4">
                  <c:v>110.0</c:v>
                </c:pt>
                <c:pt idx="5">
                  <c:v>163.0</c:v>
                </c:pt>
                <c:pt idx="6">
                  <c:v>216.0</c:v>
                </c:pt>
                <c:pt idx="7">
                  <c:v>258.0</c:v>
                </c:pt>
                <c:pt idx="8">
                  <c:v>320.0</c:v>
                </c:pt>
                <c:pt idx="9">
                  <c:v>381.0</c:v>
                </c:pt>
              </c:numCache>
            </c:numRef>
          </c:val>
        </c:ser>
        <c:ser>
          <c:idx val="2"/>
          <c:order val="2"/>
          <c:tx>
            <c:strRef>
              <c:f>Sheet1!$B$8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Sheet1!$C$5:$L$5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Sheet1!$C$8:$L$8</c:f>
              <c:numCache>
                <c:formatCode>General</c:formatCode>
                <c:ptCount val="10"/>
                <c:pt idx="0">
                  <c:v>23.0</c:v>
                </c:pt>
                <c:pt idx="1">
                  <c:v>54.0</c:v>
                </c:pt>
                <c:pt idx="2">
                  <c:v>89.0</c:v>
                </c:pt>
                <c:pt idx="3">
                  <c:v>136.0</c:v>
                </c:pt>
                <c:pt idx="4">
                  <c:v>214.0</c:v>
                </c:pt>
                <c:pt idx="5">
                  <c:v>307.0</c:v>
                </c:pt>
                <c:pt idx="6">
                  <c:v>398.0</c:v>
                </c:pt>
                <c:pt idx="7">
                  <c:v>497.0</c:v>
                </c:pt>
                <c:pt idx="8">
                  <c:v>637.0</c:v>
                </c:pt>
                <c:pt idx="9">
                  <c:v>782.0</c:v>
                </c:pt>
              </c:numCache>
            </c:numRef>
          </c:val>
        </c:ser>
        <c:ser>
          <c:idx val="3"/>
          <c:order val="3"/>
          <c:tx>
            <c:strRef>
              <c:f>Sheet1!$B$9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Sheet1!$C$5:$L$5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Sheet1!$C$9:$L$9</c:f>
              <c:numCache>
                <c:formatCode>General</c:formatCode>
                <c:ptCount val="10"/>
                <c:pt idx="0">
                  <c:v>20.0</c:v>
                </c:pt>
                <c:pt idx="1">
                  <c:v>47.0</c:v>
                </c:pt>
                <c:pt idx="2">
                  <c:v>77.0</c:v>
                </c:pt>
                <c:pt idx="3">
                  <c:v>131.0</c:v>
                </c:pt>
                <c:pt idx="4">
                  <c:v>243.0</c:v>
                </c:pt>
                <c:pt idx="5">
                  <c:v>385.0</c:v>
                </c:pt>
                <c:pt idx="6">
                  <c:v>571.0</c:v>
                </c:pt>
                <c:pt idx="7">
                  <c:v>747.0</c:v>
                </c:pt>
                <c:pt idx="8">
                  <c:v>903.0</c:v>
                </c:pt>
                <c:pt idx="9">
                  <c:v>1061.0</c:v>
                </c:pt>
              </c:numCache>
            </c:numRef>
          </c:val>
        </c:ser>
        <c:ser>
          <c:idx val="4"/>
          <c:order val="4"/>
          <c:tx>
            <c:strRef>
              <c:f>Sheet1!$B$10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Sheet1!$C$5:$L$5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Sheet1!$C$10:$L$10</c:f>
              <c:numCache>
                <c:formatCode>General</c:formatCode>
                <c:ptCount val="10"/>
                <c:pt idx="0">
                  <c:v>34.0</c:v>
                </c:pt>
                <c:pt idx="1">
                  <c:v>40.0</c:v>
                </c:pt>
                <c:pt idx="2">
                  <c:v>69.0</c:v>
                </c:pt>
                <c:pt idx="3">
                  <c:v>103.0</c:v>
                </c:pt>
                <c:pt idx="4">
                  <c:v>158.0</c:v>
                </c:pt>
                <c:pt idx="5">
                  <c:v>238.0</c:v>
                </c:pt>
                <c:pt idx="6">
                  <c:v>340.0</c:v>
                </c:pt>
                <c:pt idx="7">
                  <c:v>472.0</c:v>
                </c:pt>
                <c:pt idx="8">
                  <c:v>632.0</c:v>
                </c:pt>
                <c:pt idx="9">
                  <c:v>818.0</c:v>
                </c:pt>
              </c:numCache>
            </c:numRef>
          </c:val>
        </c:ser>
        <c:axId val="502471880"/>
        <c:axId val="502464008"/>
      </c:barChart>
      <c:catAx>
        <c:axId val="502471880"/>
        <c:scaling>
          <c:orientation val="minMax"/>
        </c:scaling>
        <c:axPos val="b"/>
        <c:title>
          <c:layout/>
        </c:title>
        <c:numFmt formatCode="General" sourceLinked="1"/>
        <c:majorTickMark val="none"/>
        <c:tickLblPos val="nextTo"/>
        <c:crossAx val="502464008"/>
        <c:crosses val="autoZero"/>
        <c:auto val="1"/>
        <c:lblAlgn val="ctr"/>
        <c:lblOffset val="100"/>
      </c:catAx>
      <c:valAx>
        <c:axId val="5024640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02471880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rgbClr val="4F81BD">
        <a:alpha val="30000"/>
      </a:srgbClr>
    </a:solidFill>
    <a:ln w="15875">
      <a:solidFill>
        <a:srgbClr val="1F497D"/>
      </a:solidFill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 dirty="0"/>
              <a:t>Intensity</a:t>
            </a:r>
            <a:r>
              <a:rPr lang="en-US" baseline="0" dirty="0"/>
              <a:t> Bias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AlAL2011!$B$22</c:f>
              <c:strCache>
                <c:ptCount val="1"/>
                <c:pt idx="0">
                  <c:v>H212</c:v>
                </c:pt>
              </c:strCache>
            </c:strRef>
          </c:tx>
          <c:marker>
            <c:symbol val="none"/>
          </c:marker>
          <c:cat>
            <c:numRef>
              <c:f>AlAL2011!$C$21:$L$21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AlAL2011!$C$22:$L$22</c:f>
              <c:numCache>
                <c:formatCode>General</c:formatCode>
                <c:ptCount val="10"/>
                <c:pt idx="0">
                  <c:v>0.0</c:v>
                </c:pt>
                <c:pt idx="1">
                  <c:v>-2.8</c:v>
                </c:pt>
                <c:pt idx="2">
                  <c:v>-4.8</c:v>
                </c:pt>
                <c:pt idx="3">
                  <c:v>-1.6</c:v>
                </c:pt>
                <c:pt idx="4">
                  <c:v>-1.8</c:v>
                </c:pt>
                <c:pt idx="5">
                  <c:v>0.4</c:v>
                </c:pt>
                <c:pt idx="6">
                  <c:v>3.8</c:v>
                </c:pt>
                <c:pt idx="7">
                  <c:v>7.4</c:v>
                </c:pt>
                <c:pt idx="8">
                  <c:v>9.200000000000001</c:v>
                </c:pt>
                <c:pt idx="9">
                  <c:v>8.8</c:v>
                </c:pt>
              </c:numCache>
            </c:numRef>
          </c:val>
        </c:ser>
        <c:ser>
          <c:idx val="1"/>
          <c:order val="1"/>
          <c:tx>
            <c:strRef>
              <c:f>AlAL2011!$B$23</c:f>
              <c:strCache>
                <c:ptCount val="1"/>
                <c:pt idx="0">
                  <c:v>HPHY</c:v>
                </c:pt>
              </c:strCache>
            </c:strRef>
          </c:tx>
          <c:marker>
            <c:symbol val="none"/>
          </c:marker>
          <c:cat>
            <c:numRef>
              <c:f>AlAL2011!$C$21:$L$21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AlAL2011!$C$23:$L$23</c:f>
              <c:numCache>
                <c:formatCode>General</c:formatCode>
                <c:ptCount val="10"/>
                <c:pt idx="0">
                  <c:v>0.1</c:v>
                </c:pt>
                <c:pt idx="1">
                  <c:v>-2.8</c:v>
                </c:pt>
                <c:pt idx="2">
                  <c:v>-3.7</c:v>
                </c:pt>
                <c:pt idx="3">
                  <c:v>-2.6</c:v>
                </c:pt>
                <c:pt idx="4">
                  <c:v>-3.3</c:v>
                </c:pt>
                <c:pt idx="5">
                  <c:v>-1.4</c:v>
                </c:pt>
                <c:pt idx="6">
                  <c:v>1.7</c:v>
                </c:pt>
                <c:pt idx="7">
                  <c:v>5.8</c:v>
                </c:pt>
                <c:pt idx="8">
                  <c:v>9.200000000000001</c:v>
                </c:pt>
                <c:pt idx="9">
                  <c:v>8.9</c:v>
                </c:pt>
              </c:numCache>
            </c:numRef>
          </c:val>
        </c:ser>
        <c:ser>
          <c:idx val="2"/>
          <c:order val="2"/>
          <c:tx>
            <c:strRef>
              <c:f>AlAL2011!$B$24</c:f>
              <c:strCache>
                <c:ptCount val="1"/>
                <c:pt idx="0">
                  <c:v>HNSA</c:v>
                </c:pt>
              </c:strCache>
            </c:strRef>
          </c:tx>
          <c:marker>
            <c:symbol val="none"/>
          </c:marker>
          <c:cat>
            <c:numRef>
              <c:f>AlAL2011!$C$21:$L$21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AlAL2011!$C$24:$L$24</c:f>
              <c:numCache>
                <c:formatCode>General</c:formatCode>
                <c:ptCount val="10"/>
                <c:pt idx="0">
                  <c:v>0.7</c:v>
                </c:pt>
                <c:pt idx="1">
                  <c:v>-1.8</c:v>
                </c:pt>
                <c:pt idx="2">
                  <c:v>-2.2</c:v>
                </c:pt>
                <c:pt idx="3">
                  <c:v>-4.0</c:v>
                </c:pt>
                <c:pt idx="4">
                  <c:v>-6.2</c:v>
                </c:pt>
                <c:pt idx="5">
                  <c:v>-5.2</c:v>
                </c:pt>
                <c:pt idx="6">
                  <c:v>-2.6</c:v>
                </c:pt>
                <c:pt idx="7">
                  <c:v>0.3</c:v>
                </c:pt>
                <c:pt idx="8">
                  <c:v>5.9</c:v>
                </c:pt>
                <c:pt idx="9">
                  <c:v>5.5</c:v>
                </c:pt>
              </c:numCache>
            </c:numRef>
          </c:val>
        </c:ser>
        <c:ser>
          <c:idx val="3"/>
          <c:order val="3"/>
          <c:tx>
            <c:strRef>
              <c:f>AlAL2011!$B$25</c:f>
              <c:strCache>
                <c:ptCount val="1"/>
                <c:pt idx="0">
                  <c:v>HKF1</c:v>
                </c:pt>
              </c:strCache>
            </c:strRef>
          </c:tx>
          <c:marker>
            <c:symbol val="none"/>
          </c:marker>
          <c:cat>
            <c:numRef>
              <c:f>AlAL2011!$C$21:$L$21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AlAL2011!$C$25:$L$25</c:f>
              <c:numCache>
                <c:formatCode>General</c:formatCode>
                <c:ptCount val="10"/>
                <c:pt idx="0">
                  <c:v>0.7</c:v>
                </c:pt>
                <c:pt idx="1">
                  <c:v>-5.4</c:v>
                </c:pt>
                <c:pt idx="2">
                  <c:v>-7.2</c:v>
                </c:pt>
                <c:pt idx="3">
                  <c:v>-8.700000000000001</c:v>
                </c:pt>
                <c:pt idx="4">
                  <c:v>-8.3</c:v>
                </c:pt>
                <c:pt idx="5">
                  <c:v>-8.200000000000001</c:v>
                </c:pt>
                <c:pt idx="6">
                  <c:v>-7.9</c:v>
                </c:pt>
                <c:pt idx="7">
                  <c:v>-4.1</c:v>
                </c:pt>
                <c:pt idx="8">
                  <c:v>0.0</c:v>
                </c:pt>
                <c:pt idx="9">
                  <c:v>1.1</c:v>
                </c:pt>
              </c:numCache>
            </c:numRef>
          </c:val>
        </c:ser>
        <c:ser>
          <c:idx val="4"/>
          <c:order val="4"/>
          <c:tx>
            <c:strRef>
              <c:f>AlAL2011!$B$26</c:f>
              <c:strCache>
                <c:ptCount val="1"/>
                <c:pt idx="0">
                  <c:v>HTDK</c:v>
                </c:pt>
              </c:strCache>
            </c:strRef>
          </c:tx>
          <c:marker>
            <c:symbol val="none"/>
          </c:marker>
          <c:cat>
            <c:numRef>
              <c:f>AlAL2011!$C$21:$L$21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AlAL2011!$C$26:$L$26</c:f>
              <c:numCache>
                <c:formatCode>General</c:formatCode>
                <c:ptCount val="10"/>
                <c:pt idx="0">
                  <c:v>3.8</c:v>
                </c:pt>
                <c:pt idx="1">
                  <c:v>-2.2</c:v>
                </c:pt>
                <c:pt idx="2">
                  <c:v>-5.4</c:v>
                </c:pt>
                <c:pt idx="3">
                  <c:v>-5.9</c:v>
                </c:pt>
                <c:pt idx="4">
                  <c:v>-8.9</c:v>
                </c:pt>
                <c:pt idx="5">
                  <c:v>-12.3</c:v>
                </c:pt>
                <c:pt idx="6">
                  <c:v>-13.5</c:v>
                </c:pt>
                <c:pt idx="7">
                  <c:v>-8.3</c:v>
                </c:pt>
                <c:pt idx="8">
                  <c:v>-3.7</c:v>
                </c:pt>
                <c:pt idx="9">
                  <c:v>1.0</c:v>
                </c:pt>
              </c:numCache>
            </c:numRef>
          </c:val>
        </c:ser>
        <c:marker val="1"/>
        <c:axId val="661518440"/>
        <c:axId val="675724408"/>
      </c:lineChart>
      <c:catAx>
        <c:axId val="6615184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75724408"/>
        <c:crosses val="autoZero"/>
        <c:auto val="1"/>
        <c:lblAlgn val="ctr"/>
        <c:lblOffset val="100"/>
      </c:catAx>
      <c:valAx>
        <c:axId val="6757244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Bias</a:t>
                </a:r>
              </a:p>
            </c:rich>
          </c:tx>
          <c:layout/>
        </c:title>
        <c:numFmt formatCode="General" sourceLinked="1"/>
        <c:tickLblPos val="nextTo"/>
        <c:crossAx val="661518440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chemeClr val="accent4">
        <a:alpha val="30000"/>
      </a:schemeClr>
    </a:solidFill>
    <a:ln w="15875">
      <a:solidFill>
        <a:srgbClr val="1F497D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34NE Wind Error Atlantic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Sheet4!$B$8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Sheet4!$C$7:$L$7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Sheet4!$C$8:$L$8</c:f>
              <c:numCache>
                <c:formatCode>General</c:formatCode>
                <c:ptCount val="10"/>
                <c:pt idx="0">
                  <c:v>28.2</c:v>
                </c:pt>
                <c:pt idx="1">
                  <c:v>32.7</c:v>
                </c:pt>
                <c:pt idx="2">
                  <c:v>32.8</c:v>
                </c:pt>
                <c:pt idx="3">
                  <c:v>51.4</c:v>
                </c:pt>
                <c:pt idx="4">
                  <c:v>47.7</c:v>
                </c:pt>
                <c:pt idx="5">
                  <c:v>37.4</c:v>
                </c:pt>
                <c:pt idx="6">
                  <c:v>32.3</c:v>
                </c:pt>
                <c:pt idx="7">
                  <c:v>44.3</c:v>
                </c:pt>
                <c:pt idx="8">
                  <c:v>44.1</c:v>
                </c:pt>
                <c:pt idx="9">
                  <c:v>41.2</c:v>
                </c:pt>
              </c:numCache>
            </c:numRef>
          </c:val>
        </c:ser>
        <c:ser>
          <c:idx val="1"/>
          <c:order val="1"/>
          <c:tx>
            <c:strRef>
              <c:f>Sheet4!$B$9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Sheet4!$C$7:$L$7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Sheet4!$C$9:$L$9</c:f>
              <c:numCache>
                <c:formatCode>General</c:formatCode>
                <c:ptCount val="10"/>
                <c:pt idx="0">
                  <c:v>24.9</c:v>
                </c:pt>
                <c:pt idx="1">
                  <c:v>27.8</c:v>
                </c:pt>
                <c:pt idx="2">
                  <c:v>30.2</c:v>
                </c:pt>
                <c:pt idx="3">
                  <c:v>28.3</c:v>
                </c:pt>
                <c:pt idx="4">
                  <c:v>41.3</c:v>
                </c:pt>
                <c:pt idx="5">
                  <c:v>36.7</c:v>
                </c:pt>
                <c:pt idx="6">
                  <c:v>25.4</c:v>
                </c:pt>
                <c:pt idx="7">
                  <c:v>33.0</c:v>
                </c:pt>
                <c:pt idx="8">
                  <c:v>24.6</c:v>
                </c:pt>
                <c:pt idx="9">
                  <c:v>17.7</c:v>
                </c:pt>
              </c:numCache>
            </c:numRef>
          </c:val>
        </c:ser>
        <c:ser>
          <c:idx val="2"/>
          <c:order val="2"/>
          <c:tx>
            <c:strRef>
              <c:f>Sheet4!$B$10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Sheet4!$C$7:$L$7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Sheet4!$C$10:$L$10</c:f>
              <c:numCache>
                <c:formatCode>General</c:formatCode>
                <c:ptCount val="10"/>
                <c:pt idx="0">
                  <c:v>26.2</c:v>
                </c:pt>
                <c:pt idx="1">
                  <c:v>29.4</c:v>
                </c:pt>
                <c:pt idx="2">
                  <c:v>29.8</c:v>
                </c:pt>
                <c:pt idx="3">
                  <c:v>26.5</c:v>
                </c:pt>
                <c:pt idx="4">
                  <c:v>37.3</c:v>
                </c:pt>
                <c:pt idx="5">
                  <c:v>29.2</c:v>
                </c:pt>
                <c:pt idx="6">
                  <c:v>29.3</c:v>
                </c:pt>
                <c:pt idx="7">
                  <c:v>38.6</c:v>
                </c:pt>
                <c:pt idx="8">
                  <c:v>27.9</c:v>
                </c:pt>
                <c:pt idx="9">
                  <c:v>32.3</c:v>
                </c:pt>
              </c:numCache>
            </c:numRef>
          </c:val>
        </c:ser>
        <c:ser>
          <c:idx val="3"/>
          <c:order val="3"/>
          <c:tx>
            <c:strRef>
              <c:f>Sheet4!$B$11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Sheet4!$C$7:$L$7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Sheet4!$C$11:$L$11</c:f>
              <c:numCache>
                <c:formatCode>General</c:formatCode>
                <c:ptCount val="10"/>
                <c:pt idx="0">
                  <c:v>26.5</c:v>
                </c:pt>
                <c:pt idx="1">
                  <c:v>30.6</c:v>
                </c:pt>
                <c:pt idx="2">
                  <c:v>31.2</c:v>
                </c:pt>
                <c:pt idx="3">
                  <c:v>32.4</c:v>
                </c:pt>
                <c:pt idx="4">
                  <c:v>40.8</c:v>
                </c:pt>
                <c:pt idx="5">
                  <c:v>30.5</c:v>
                </c:pt>
                <c:pt idx="6">
                  <c:v>29.4</c:v>
                </c:pt>
                <c:pt idx="7">
                  <c:v>27.8</c:v>
                </c:pt>
                <c:pt idx="8">
                  <c:v>27.4</c:v>
                </c:pt>
                <c:pt idx="9">
                  <c:v>22.3</c:v>
                </c:pt>
              </c:numCache>
            </c:numRef>
          </c:val>
        </c:ser>
        <c:ser>
          <c:idx val="4"/>
          <c:order val="4"/>
          <c:tx>
            <c:strRef>
              <c:f>Sheet4!$B$12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Sheet4!$C$7:$L$7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Sheet4!$C$12:$L$12</c:f>
              <c:numCache>
                <c:formatCode>General</c:formatCode>
                <c:ptCount val="10"/>
                <c:pt idx="0">
                  <c:v>26.8</c:v>
                </c:pt>
                <c:pt idx="1">
                  <c:v>30.6</c:v>
                </c:pt>
                <c:pt idx="2">
                  <c:v>28.5</c:v>
                </c:pt>
                <c:pt idx="3">
                  <c:v>30.7</c:v>
                </c:pt>
                <c:pt idx="4">
                  <c:v>38.3</c:v>
                </c:pt>
                <c:pt idx="5">
                  <c:v>33.4</c:v>
                </c:pt>
                <c:pt idx="6">
                  <c:v>20.6</c:v>
                </c:pt>
                <c:pt idx="7">
                  <c:v>27.4</c:v>
                </c:pt>
                <c:pt idx="8">
                  <c:v>22.2</c:v>
                </c:pt>
                <c:pt idx="9">
                  <c:v>32.3</c:v>
                </c:pt>
              </c:numCache>
            </c:numRef>
          </c:val>
        </c:ser>
        <c:axId val="566491192"/>
        <c:axId val="637768456"/>
      </c:barChart>
      <c:catAx>
        <c:axId val="566491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37768456"/>
        <c:crosses val="autoZero"/>
        <c:auto val="1"/>
        <c:lblAlgn val="ctr"/>
        <c:lblOffset val="100"/>
      </c:catAx>
      <c:valAx>
        <c:axId val="6377684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6649119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34SE Wind Error Atlantic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Sheet4!$B$19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Sheet4!$C$18:$L$18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Sheet4!$C$19:$L$19</c:f>
              <c:numCache>
                <c:formatCode>General</c:formatCode>
                <c:ptCount val="10"/>
                <c:pt idx="0">
                  <c:v>33.6</c:v>
                </c:pt>
                <c:pt idx="1">
                  <c:v>43.4</c:v>
                </c:pt>
                <c:pt idx="2">
                  <c:v>47.6</c:v>
                </c:pt>
                <c:pt idx="3">
                  <c:v>43.6</c:v>
                </c:pt>
                <c:pt idx="4">
                  <c:v>42.9</c:v>
                </c:pt>
                <c:pt idx="5">
                  <c:v>35.8</c:v>
                </c:pt>
                <c:pt idx="6">
                  <c:v>29.8</c:v>
                </c:pt>
                <c:pt idx="7">
                  <c:v>35.5</c:v>
                </c:pt>
                <c:pt idx="8">
                  <c:v>33.4</c:v>
                </c:pt>
                <c:pt idx="9">
                  <c:v>37.4</c:v>
                </c:pt>
              </c:numCache>
            </c:numRef>
          </c:val>
        </c:ser>
        <c:ser>
          <c:idx val="1"/>
          <c:order val="1"/>
          <c:tx>
            <c:strRef>
              <c:f>Sheet4!$B$20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Sheet4!$C$18:$L$18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Sheet4!$C$20:$L$20</c:f>
              <c:numCache>
                <c:formatCode>General</c:formatCode>
                <c:ptCount val="10"/>
                <c:pt idx="0">
                  <c:v>37.7</c:v>
                </c:pt>
                <c:pt idx="1">
                  <c:v>43.3</c:v>
                </c:pt>
                <c:pt idx="2">
                  <c:v>35.4</c:v>
                </c:pt>
                <c:pt idx="3">
                  <c:v>35.4</c:v>
                </c:pt>
                <c:pt idx="4">
                  <c:v>37.8</c:v>
                </c:pt>
                <c:pt idx="5">
                  <c:v>31.5</c:v>
                </c:pt>
                <c:pt idx="6">
                  <c:v>23.4</c:v>
                </c:pt>
                <c:pt idx="7">
                  <c:v>27.8</c:v>
                </c:pt>
                <c:pt idx="8">
                  <c:v>20.0</c:v>
                </c:pt>
                <c:pt idx="9">
                  <c:v>17.0</c:v>
                </c:pt>
              </c:numCache>
            </c:numRef>
          </c:val>
        </c:ser>
        <c:ser>
          <c:idx val="2"/>
          <c:order val="2"/>
          <c:tx>
            <c:strRef>
              <c:f>Sheet4!$B$21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Sheet4!$C$18:$L$18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Sheet4!$C$21:$L$21</c:f>
              <c:numCache>
                <c:formatCode>General</c:formatCode>
                <c:ptCount val="10"/>
                <c:pt idx="0">
                  <c:v>39.2</c:v>
                </c:pt>
                <c:pt idx="1">
                  <c:v>44.2</c:v>
                </c:pt>
                <c:pt idx="2">
                  <c:v>41.9</c:v>
                </c:pt>
                <c:pt idx="3">
                  <c:v>45.3</c:v>
                </c:pt>
                <c:pt idx="4">
                  <c:v>40.8</c:v>
                </c:pt>
                <c:pt idx="5">
                  <c:v>37.0</c:v>
                </c:pt>
                <c:pt idx="6">
                  <c:v>42.4</c:v>
                </c:pt>
                <c:pt idx="7">
                  <c:v>43.1</c:v>
                </c:pt>
                <c:pt idx="8">
                  <c:v>44.1</c:v>
                </c:pt>
                <c:pt idx="9">
                  <c:v>32.8</c:v>
                </c:pt>
              </c:numCache>
            </c:numRef>
          </c:val>
        </c:ser>
        <c:ser>
          <c:idx val="3"/>
          <c:order val="3"/>
          <c:tx>
            <c:strRef>
              <c:f>Sheet4!$B$22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Sheet4!$C$18:$L$18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Sheet4!$C$22:$L$22</c:f>
              <c:numCache>
                <c:formatCode>General</c:formatCode>
                <c:ptCount val="10"/>
                <c:pt idx="0">
                  <c:v>41.8</c:v>
                </c:pt>
                <c:pt idx="1">
                  <c:v>46.5</c:v>
                </c:pt>
                <c:pt idx="2">
                  <c:v>48.2</c:v>
                </c:pt>
                <c:pt idx="3">
                  <c:v>45.6</c:v>
                </c:pt>
                <c:pt idx="4">
                  <c:v>46.2</c:v>
                </c:pt>
                <c:pt idx="5">
                  <c:v>32.5</c:v>
                </c:pt>
                <c:pt idx="6">
                  <c:v>34.1</c:v>
                </c:pt>
                <c:pt idx="7">
                  <c:v>45.7</c:v>
                </c:pt>
                <c:pt idx="8">
                  <c:v>34.5</c:v>
                </c:pt>
                <c:pt idx="9">
                  <c:v>34.6</c:v>
                </c:pt>
              </c:numCache>
            </c:numRef>
          </c:val>
        </c:ser>
        <c:ser>
          <c:idx val="4"/>
          <c:order val="4"/>
          <c:tx>
            <c:strRef>
              <c:f>Sheet4!$B$23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Sheet4!$C$18:$L$18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Sheet4!$C$23:$L$23</c:f>
              <c:numCache>
                <c:formatCode>General</c:formatCode>
                <c:ptCount val="10"/>
                <c:pt idx="0">
                  <c:v>42.7</c:v>
                </c:pt>
                <c:pt idx="1">
                  <c:v>44.9</c:v>
                </c:pt>
                <c:pt idx="2">
                  <c:v>42.1</c:v>
                </c:pt>
                <c:pt idx="3">
                  <c:v>38.1</c:v>
                </c:pt>
                <c:pt idx="4">
                  <c:v>39.6</c:v>
                </c:pt>
                <c:pt idx="5">
                  <c:v>29.9</c:v>
                </c:pt>
                <c:pt idx="6">
                  <c:v>39.6</c:v>
                </c:pt>
                <c:pt idx="7">
                  <c:v>24.6</c:v>
                </c:pt>
                <c:pt idx="8">
                  <c:v>25.2</c:v>
                </c:pt>
                <c:pt idx="9">
                  <c:v>22.2</c:v>
                </c:pt>
              </c:numCache>
            </c:numRef>
          </c:val>
        </c:ser>
        <c:axId val="511102232"/>
        <c:axId val="484294904"/>
      </c:barChart>
      <c:catAx>
        <c:axId val="5111022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484294904"/>
        <c:crosses val="autoZero"/>
        <c:auto val="1"/>
        <c:lblAlgn val="ctr"/>
        <c:lblOffset val="100"/>
      </c:catAx>
      <c:valAx>
        <c:axId val="4842949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1110223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34SW Wind Error Atlantic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Sheet4!$B$26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Sheet4!$C$25:$L$25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Sheet4!$C$26:$L$26</c:f>
              <c:numCache>
                <c:formatCode>General</c:formatCode>
                <c:ptCount val="10"/>
                <c:pt idx="0">
                  <c:v>25.1</c:v>
                </c:pt>
                <c:pt idx="1">
                  <c:v>29.7</c:v>
                </c:pt>
                <c:pt idx="2">
                  <c:v>32.2</c:v>
                </c:pt>
                <c:pt idx="3">
                  <c:v>26.6</c:v>
                </c:pt>
                <c:pt idx="4">
                  <c:v>17.9</c:v>
                </c:pt>
                <c:pt idx="5">
                  <c:v>13.9</c:v>
                </c:pt>
                <c:pt idx="6">
                  <c:v>16.8</c:v>
                </c:pt>
                <c:pt idx="7">
                  <c:v>21.6</c:v>
                </c:pt>
                <c:pt idx="8">
                  <c:v>22.2</c:v>
                </c:pt>
                <c:pt idx="9">
                  <c:v>21.1</c:v>
                </c:pt>
              </c:numCache>
            </c:numRef>
          </c:val>
        </c:ser>
        <c:ser>
          <c:idx val="1"/>
          <c:order val="1"/>
          <c:tx>
            <c:strRef>
              <c:f>Sheet4!$B$27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Sheet4!$C$25:$L$25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Sheet4!$C$27:$L$27</c:f>
              <c:numCache>
                <c:formatCode>General</c:formatCode>
                <c:ptCount val="10"/>
                <c:pt idx="0">
                  <c:v>35.3</c:v>
                </c:pt>
                <c:pt idx="1">
                  <c:v>40.2</c:v>
                </c:pt>
                <c:pt idx="2">
                  <c:v>39.7</c:v>
                </c:pt>
                <c:pt idx="3">
                  <c:v>32.0</c:v>
                </c:pt>
                <c:pt idx="4">
                  <c:v>24.8</c:v>
                </c:pt>
                <c:pt idx="5">
                  <c:v>25.3</c:v>
                </c:pt>
                <c:pt idx="6">
                  <c:v>27.7</c:v>
                </c:pt>
                <c:pt idx="7">
                  <c:v>22.8</c:v>
                </c:pt>
                <c:pt idx="8">
                  <c:v>28.9</c:v>
                </c:pt>
                <c:pt idx="9">
                  <c:v>35.1</c:v>
                </c:pt>
              </c:numCache>
            </c:numRef>
          </c:val>
        </c:ser>
        <c:ser>
          <c:idx val="2"/>
          <c:order val="2"/>
          <c:tx>
            <c:strRef>
              <c:f>Sheet4!$B$28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Sheet4!$C$25:$L$25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Sheet4!$C$28:$L$28</c:f>
              <c:numCache>
                <c:formatCode>General</c:formatCode>
                <c:ptCount val="10"/>
                <c:pt idx="0">
                  <c:v>37.7</c:v>
                </c:pt>
                <c:pt idx="1">
                  <c:v>41.1</c:v>
                </c:pt>
                <c:pt idx="2">
                  <c:v>38.4</c:v>
                </c:pt>
                <c:pt idx="3">
                  <c:v>38.2</c:v>
                </c:pt>
                <c:pt idx="4">
                  <c:v>37.4</c:v>
                </c:pt>
                <c:pt idx="5">
                  <c:v>30.4</c:v>
                </c:pt>
                <c:pt idx="6">
                  <c:v>35.1</c:v>
                </c:pt>
                <c:pt idx="7">
                  <c:v>33.2</c:v>
                </c:pt>
                <c:pt idx="8">
                  <c:v>43.4</c:v>
                </c:pt>
                <c:pt idx="9">
                  <c:v>45.4</c:v>
                </c:pt>
              </c:numCache>
            </c:numRef>
          </c:val>
        </c:ser>
        <c:ser>
          <c:idx val="3"/>
          <c:order val="3"/>
          <c:tx>
            <c:strRef>
              <c:f>Sheet4!$B$29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Sheet4!$C$25:$L$25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Sheet4!$C$29:$L$29</c:f>
              <c:numCache>
                <c:formatCode>General</c:formatCode>
                <c:ptCount val="10"/>
                <c:pt idx="0">
                  <c:v>41.2</c:v>
                </c:pt>
                <c:pt idx="1">
                  <c:v>43.4</c:v>
                </c:pt>
                <c:pt idx="2">
                  <c:v>36.0</c:v>
                </c:pt>
                <c:pt idx="3">
                  <c:v>23.7</c:v>
                </c:pt>
                <c:pt idx="4">
                  <c:v>28.1</c:v>
                </c:pt>
                <c:pt idx="5">
                  <c:v>32.9</c:v>
                </c:pt>
                <c:pt idx="6">
                  <c:v>31.8</c:v>
                </c:pt>
                <c:pt idx="7">
                  <c:v>37.3</c:v>
                </c:pt>
                <c:pt idx="8">
                  <c:v>46.4</c:v>
                </c:pt>
                <c:pt idx="9">
                  <c:v>42.1</c:v>
                </c:pt>
              </c:numCache>
            </c:numRef>
          </c:val>
        </c:ser>
        <c:ser>
          <c:idx val="4"/>
          <c:order val="4"/>
          <c:tx>
            <c:strRef>
              <c:f>Sheet4!$B$30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Sheet4!$C$25:$L$25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Sheet4!$C$30:$L$30</c:f>
              <c:numCache>
                <c:formatCode>General</c:formatCode>
                <c:ptCount val="10"/>
                <c:pt idx="0">
                  <c:v>33.3</c:v>
                </c:pt>
                <c:pt idx="1">
                  <c:v>38.7</c:v>
                </c:pt>
                <c:pt idx="2">
                  <c:v>35.9</c:v>
                </c:pt>
                <c:pt idx="3">
                  <c:v>24.1</c:v>
                </c:pt>
                <c:pt idx="4">
                  <c:v>35.4</c:v>
                </c:pt>
                <c:pt idx="5">
                  <c:v>44.7</c:v>
                </c:pt>
                <c:pt idx="6">
                  <c:v>41.6</c:v>
                </c:pt>
                <c:pt idx="7">
                  <c:v>32.0</c:v>
                </c:pt>
                <c:pt idx="8">
                  <c:v>23.4</c:v>
                </c:pt>
                <c:pt idx="9">
                  <c:v>31.8</c:v>
                </c:pt>
              </c:numCache>
            </c:numRef>
          </c:val>
        </c:ser>
        <c:axId val="483873416"/>
        <c:axId val="756141224"/>
      </c:barChart>
      <c:catAx>
        <c:axId val="483873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756141224"/>
        <c:crosses val="autoZero"/>
        <c:auto val="1"/>
        <c:lblAlgn val="ctr"/>
        <c:lblOffset val="100"/>
      </c:catAx>
      <c:valAx>
        <c:axId val="7561412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48387341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 dirty="0">
                <a:effectLst/>
              </a:rPr>
              <a:t>34NW Wind Error Atlantic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Sheet4!$B$35</c:f>
              <c:strCache>
                <c:ptCount val="1"/>
                <c:pt idx="0">
                  <c:v>H212</c:v>
                </c:pt>
              </c:strCache>
            </c:strRef>
          </c:tx>
          <c:cat>
            <c:numRef>
              <c:f>Sheet4!$C$34:$L$34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Sheet4!$C$35:$L$35</c:f>
              <c:numCache>
                <c:formatCode>General</c:formatCode>
                <c:ptCount val="10"/>
                <c:pt idx="0">
                  <c:v>31.5</c:v>
                </c:pt>
                <c:pt idx="1">
                  <c:v>31.4</c:v>
                </c:pt>
                <c:pt idx="2">
                  <c:v>29.9</c:v>
                </c:pt>
                <c:pt idx="3">
                  <c:v>29.8</c:v>
                </c:pt>
                <c:pt idx="4">
                  <c:v>26.4</c:v>
                </c:pt>
                <c:pt idx="5">
                  <c:v>26.8</c:v>
                </c:pt>
                <c:pt idx="6">
                  <c:v>19.9</c:v>
                </c:pt>
                <c:pt idx="7">
                  <c:v>25.8</c:v>
                </c:pt>
                <c:pt idx="8">
                  <c:v>23.6</c:v>
                </c:pt>
                <c:pt idx="9">
                  <c:v>17.8</c:v>
                </c:pt>
              </c:numCache>
            </c:numRef>
          </c:val>
        </c:ser>
        <c:ser>
          <c:idx val="1"/>
          <c:order val="1"/>
          <c:tx>
            <c:strRef>
              <c:f>Sheet4!$B$36</c:f>
              <c:strCache>
                <c:ptCount val="1"/>
                <c:pt idx="0">
                  <c:v>HPHY</c:v>
                </c:pt>
              </c:strCache>
            </c:strRef>
          </c:tx>
          <c:cat>
            <c:numRef>
              <c:f>Sheet4!$C$34:$L$34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Sheet4!$C$36:$L$36</c:f>
              <c:numCache>
                <c:formatCode>General</c:formatCode>
                <c:ptCount val="10"/>
                <c:pt idx="0">
                  <c:v>33.8</c:v>
                </c:pt>
                <c:pt idx="1">
                  <c:v>32.2</c:v>
                </c:pt>
                <c:pt idx="2">
                  <c:v>28.3</c:v>
                </c:pt>
                <c:pt idx="3">
                  <c:v>21.5</c:v>
                </c:pt>
                <c:pt idx="4">
                  <c:v>24.8</c:v>
                </c:pt>
                <c:pt idx="5">
                  <c:v>33.6</c:v>
                </c:pt>
                <c:pt idx="6">
                  <c:v>27.9</c:v>
                </c:pt>
                <c:pt idx="7">
                  <c:v>31.7</c:v>
                </c:pt>
                <c:pt idx="8">
                  <c:v>35.1</c:v>
                </c:pt>
                <c:pt idx="9">
                  <c:v>37.4</c:v>
                </c:pt>
              </c:numCache>
            </c:numRef>
          </c:val>
        </c:ser>
        <c:ser>
          <c:idx val="2"/>
          <c:order val="2"/>
          <c:tx>
            <c:strRef>
              <c:f>Sheet4!$B$37</c:f>
              <c:strCache>
                <c:ptCount val="1"/>
                <c:pt idx="0">
                  <c:v>HNSA</c:v>
                </c:pt>
              </c:strCache>
            </c:strRef>
          </c:tx>
          <c:cat>
            <c:numRef>
              <c:f>Sheet4!$C$34:$L$34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Sheet4!$C$37:$L$37</c:f>
              <c:numCache>
                <c:formatCode>General</c:formatCode>
                <c:ptCount val="10"/>
                <c:pt idx="0">
                  <c:v>39.1</c:v>
                </c:pt>
                <c:pt idx="1">
                  <c:v>31.8</c:v>
                </c:pt>
                <c:pt idx="2">
                  <c:v>29.6</c:v>
                </c:pt>
                <c:pt idx="3">
                  <c:v>22.5</c:v>
                </c:pt>
                <c:pt idx="4">
                  <c:v>26.1</c:v>
                </c:pt>
                <c:pt idx="5">
                  <c:v>30.7</c:v>
                </c:pt>
                <c:pt idx="6">
                  <c:v>34.3</c:v>
                </c:pt>
                <c:pt idx="7">
                  <c:v>48.4</c:v>
                </c:pt>
                <c:pt idx="8">
                  <c:v>51.3</c:v>
                </c:pt>
                <c:pt idx="9">
                  <c:v>55.1</c:v>
                </c:pt>
              </c:numCache>
            </c:numRef>
          </c:val>
        </c:ser>
        <c:ser>
          <c:idx val="3"/>
          <c:order val="3"/>
          <c:tx>
            <c:strRef>
              <c:f>Sheet4!$B$38</c:f>
              <c:strCache>
                <c:ptCount val="1"/>
                <c:pt idx="0">
                  <c:v>HKF1</c:v>
                </c:pt>
              </c:strCache>
            </c:strRef>
          </c:tx>
          <c:cat>
            <c:numRef>
              <c:f>Sheet4!$C$34:$L$34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Sheet4!$C$38:$L$38</c:f>
              <c:numCache>
                <c:formatCode>General</c:formatCode>
                <c:ptCount val="10"/>
                <c:pt idx="0">
                  <c:v>32.6</c:v>
                </c:pt>
                <c:pt idx="1">
                  <c:v>29.9</c:v>
                </c:pt>
                <c:pt idx="2">
                  <c:v>29.5</c:v>
                </c:pt>
                <c:pt idx="3">
                  <c:v>20.0</c:v>
                </c:pt>
                <c:pt idx="4">
                  <c:v>24.0</c:v>
                </c:pt>
                <c:pt idx="5">
                  <c:v>26.9</c:v>
                </c:pt>
                <c:pt idx="6">
                  <c:v>22.2</c:v>
                </c:pt>
                <c:pt idx="7">
                  <c:v>29.1</c:v>
                </c:pt>
                <c:pt idx="8">
                  <c:v>37.4</c:v>
                </c:pt>
                <c:pt idx="9">
                  <c:v>43.6</c:v>
                </c:pt>
              </c:numCache>
            </c:numRef>
          </c:val>
        </c:ser>
        <c:ser>
          <c:idx val="4"/>
          <c:order val="4"/>
          <c:tx>
            <c:strRef>
              <c:f>Sheet4!$B$39</c:f>
              <c:strCache>
                <c:ptCount val="1"/>
                <c:pt idx="0">
                  <c:v>HTDK</c:v>
                </c:pt>
              </c:strCache>
            </c:strRef>
          </c:tx>
          <c:cat>
            <c:numRef>
              <c:f>Sheet4!$C$34:$L$34</c:f>
              <c:numCache>
                <c:formatCode>General</c:formatCode>
                <c:ptCount val="10"/>
                <c:pt idx="0">
                  <c:v>12.0</c:v>
                </c:pt>
                <c:pt idx="1">
                  <c:v>24.0</c:v>
                </c:pt>
                <c:pt idx="2">
                  <c:v>36.0</c:v>
                </c:pt>
                <c:pt idx="3">
                  <c:v>48.0</c:v>
                </c:pt>
                <c:pt idx="4">
                  <c:v>60.0</c:v>
                </c:pt>
                <c:pt idx="5">
                  <c:v>72.0</c:v>
                </c:pt>
                <c:pt idx="6">
                  <c:v>84.0</c:v>
                </c:pt>
                <c:pt idx="7">
                  <c:v>96.0</c:v>
                </c:pt>
                <c:pt idx="8">
                  <c:v>108.0</c:v>
                </c:pt>
                <c:pt idx="9">
                  <c:v>120.0</c:v>
                </c:pt>
              </c:numCache>
            </c:numRef>
          </c:cat>
          <c:val>
            <c:numRef>
              <c:f>Sheet4!$C$39:$L$39</c:f>
              <c:numCache>
                <c:formatCode>General</c:formatCode>
                <c:ptCount val="10"/>
                <c:pt idx="0">
                  <c:v>36.2</c:v>
                </c:pt>
                <c:pt idx="1">
                  <c:v>33.8</c:v>
                </c:pt>
                <c:pt idx="2">
                  <c:v>29.6</c:v>
                </c:pt>
                <c:pt idx="3">
                  <c:v>22.0</c:v>
                </c:pt>
                <c:pt idx="4">
                  <c:v>22.0</c:v>
                </c:pt>
                <c:pt idx="5">
                  <c:v>26.6</c:v>
                </c:pt>
                <c:pt idx="6">
                  <c:v>22.8</c:v>
                </c:pt>
                <c:pt idx="7">
                  <c:v>29.0</c:v>
                </c:pt>
                <c:pt idx="8">
                  <c:v>25.8</c:v>
                </c:pt>
                <c:pt idx="9">
                  <c:v>28.9</c:v>
                </c:pt>
              </c:numCache>
            </c:numRef>
          </c:val>
        </c:ser>
        <c:axId val="681026216"/>
        <c:axId val="680937400"/>
      </c:barChart>
      <c:catAx>
        <c:axId val="681026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Forecast</a:t>
                </a:r>
                <a:r>
                  <a:rPr lang="en-US" baseline="0" dirty="0"/>
                  <a:t> Hour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680937400"/>
        <c:crosses val="autoZero"/>
        <c:auto val="1"/>
        <c:lblAlgn val="ctr"/>
        <c:lblOffset val="100"/>
      </c:catAx>
      <c:valAx>
        <c:axId val="6809374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Error</a:t>
                </a:r>
                <a:r>
                  <a:rPr lang="en-US" baseline="0" dirty="0"/>
                  <a:t> (nm)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68102621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</cdr:x>
      <cdr:y>0.11111</cdr:y>
    </cdr:from>
    <cdr:to>
      <cdr:x>0.83333</cdr:x>
      <cdr:y>0.20648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304800"/>
          <a:ext cx="31242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9pPr>
        </a:lstStyle>
        <a:p xmlns:a="http://schemas.openxmlformats.org/drawingml/2006/main">
          <a:r>
            <a:rPr lang="en-US" sz="1100" dirty="0" smtClean="0"/>
            <a:t>40   37     36       34      34       30       28     25      23     23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0.16327</cdr:x>
      <cdr:y>0.13793</cdr:y>
    </cdr:from>
    <cdr:to>
      <cdr:x>0.81633</cdr:x>
      <cdr:y>0.25632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600" y="304800"/>
          <a:ext cx="24384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Perpetua"/>
            </a:defRPr>
          </a:lvl9pPr>
        </a:lstStyle>
        <a:p xmlns:a="http://schemas.openxmlformats.org/drawingml/2006/main">
          <a:r>
            <a:rPr lang="en-US" sz="1050" dirty="0">
              <a:solidFill>
                <a:prstClr val="black"/>
              </a:solidFill>
            </a:rPr>
            <a:t>32    32    31     30    28    22   18   18    17  16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69EBEEB-6AB2-47CF-89CB-42980E6FDFE2}" type="datetimeFigureOut">
              <a:rPr lang="en-US" smtClean="0"/>
              <a:pPr/>
              <a:t>5/9/12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649FEF9-4E9C-4B00-A9C2-6458E3D56B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AFBC5F6-3210-4A38-94A7-78B672241A42}" type="datetimeFigureOut">
              <a:rPr lang="en-US" smtClean="0"/>
              <a:pPr/>
              <a:t>5/9/12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D688ED1C-DAA6-4984-BCA2-B52835DB45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ED1C-DAA6-4984-BCA2-B52835DB458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4D7A9-86BE-D044-8811-A69BB46EEF1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ED1C-DAA6-4984-BCA2-B52835DB458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ED1C-DAA6-4984-BCA2-B52835DB458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8ED1C-DAA6-4984-BCA2-B52835DB458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/>
              <a:pPr/>
              <a:t>5/9/12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/>
              <a:pPr/>
              <a:t>5/9/12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/>
              <a:pPr/>
              <a:t>5/9/12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/>
              <a:pPr/>
              <a:t>5/9/12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/>
              <a:pPr/>
              <a:t>5/9/12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/>
              <a:pPr/>
              <a:t>5/9/12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/>
              <a:pPr/>
              <a:t>5/9/12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/>
              <a:pPr/>
              <a:t>5/9/12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/>
              <a:pPr/>
              <a:t>5/9/12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/>
              <a:pPr/>
              <a:t>5/9/12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0DCD-E053-47AD-A951-25BCFFF373F4}" type="datetimeFigureOut">
              <a:rPr lang="en-US" smtClean="0"/>
              <a:pPr/>
              <a:t>5/9/12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010DCD-E053-47AD-A951-25BCFFF373F4}" type="datetimeFigureOut">
              <a:rPr lang="en-US" smtClean="0"/>
              <a:pPr/>
              <a:t>5/9/12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5459D80-F6AF-4590-8E73-2F013678FE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6" Type="http://schemas.openxmlformats.org/officeDocument/2006/relationships/chart" Target="../charts/chart8.xml"/><Relationship Id="rId7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5" Type="http://schemas.openxmlformats.org/officeDocument/2006/relationships/chart" Target="../charts/chart12.xml"/><Relationship Id="rId6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4" Type="http://schemas.openxmlformats.org/officeDocument/2006/relationships/chart" Target="../charts/chart15.xml"/><Relationship Id="rId5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chart" Target="../charts/chart18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4" Type="http://schemas.openxmlformats.org/officeDocument/2006/relationships/chart" Target="../charts/chart20.xml"/><Relationship Id="rId5" Type="http://schemas.openxmlformats.org/officeDocument/2006/relationships/chart" Target="../charts/chart21.xml"/><Relationship Id="rId6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4" Type="http://schemas.openxmlformats.org/officeDocument/2006/relationships/chart" Target="../charts/chart24.xml"/><Relationship Id="rId5" Type="http://schemas.openxmlformats.org/officeDocument/2006/relationships/chart" Target="../charts/chart25.xml"/><Relationship Id="rId6" Type="http://schemas.openxmlformats.org/officeDocument/2006/relationships/chart" Target="../charts/chart26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4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4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4" Type="http://schemas.openxmlformats.org/officeDocument/2006/relationships/chart" Target="../charts/chart32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4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jpeg"/><Relationship Id="rId5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4" Type="http://schemas.openxmlformats.org/officeDocument/2006/relationships/chart" Target="../charts/chart36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4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9.xml"/><Relationship Id="rId3" Type="http://schemas.openxmlformats.org/officeDocument/2006/relationships/chart" Target="../charts/char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vn-dtc-hwrf.cgd.ucar.edu/tags/hwrf-baseline-20120216-2300" TargetMode="Externa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M. Biswas, L. Bernardet, S. Bao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ea typeface="ＭＳ Ｐゴシック" pitchFamily="34" charset="-128"/>
              </a:rPr>
              <a:t>EMC Telecon, May 10, 2012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534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HWRF sensitivity to cumulus schemes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Preliminary Results</a:t>
            </a:r>
            <a:endParaRPr dirty="0" smtClean="0">
              <a:ea typeface="ＭＳ Ｐゴシック" pitchFamily="34" charset="-128"/>
            </a:endParaRPr>
          </a:p>
        </p:txBody>
      </p:sp>
      <p:pic>
        <p:nvPicPr>
          <p:cNvPr id="15364" name="Picture 4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4419600"/>
            <a:ext cx="4419600" cy="2057400"/>
          </a:xfrm>
          <a:prstGeom prst="rect">
            <a:avLst/>
          </a:prstGeom>
          <a:ln w="22225">
            <a:solidFill>
              <a:schemeClr val="accent4"/>
            </a:solidFill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dirty="0" smtClean="0">
                <a:solidFill>
                  <a:srgbClr val="660066"/>
                </a:solidFill>
              </a:rPr>
              <a:t>Configuration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Cases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dirty="0" smtClean="0">
                <a:solidFill>
                  <a:srgbClr val="660066"/>
                </a:solidFill>
              </a:rPr>
              <a:t>Preliminary results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 and next steps</a:t>
            </a:r>
          </a:p>
          <a:p>
            <a:pPr marL="731520" lvl="1" indent="-274320">
              <a:spcBef>
                <a:spcPts val="580"/>
              </a:spcBef>
              <a:buClr>
                <a:schemeClr val="accent1"/>
              </a:buClr>
              <a:buSzPct val="85000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Aggregated Atlantic intensity errors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1143000"/>
            <a:ext cx="3657600" cy="1200329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Abs errors</a:t>
            </a:r>
            <a:r>
              <a:rPr lang="en-US" dirty="0" smtClean="0"/>
              <a:t> depend strongly on lead </a:t>
            </a:r>
            <a:r>
              <a:rPr lang="en-US" dirty="0" smtClean="0"/>
              <a:t>time</a:t>
            </a:r>
          </a:p>
          <a:p>
            <a:pPr marL="171450" lvl="1" indent="57150">
              <a:buFont typeface="Arial"/>
              <a:buChar char="•"/>
            </a:pPr>
            <a:r>
              <a:rPr lang="en-US" dirty="0" smtClean="0"/>
              <a:t>No clear winners or losers</a:t>
            </a:r>
          </a:p>
          <a:p>
            <a:pPr marL="171450" lvl="1" indent="57150">
              <a:buFont typeface="Arial"/>
              <a:buChar char="•"/>
            </a:pPr>
            <a:r>
              <a:rPr lang="en-US" dirty="0" smtClean="0"/>
              <a:t>Suggest sample size not enough to resolve differences among schemes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0" y="4876800"/>
            <a:ext cx="3733800" cy="1477328"/>
          </a:xfrm>
          <a:prstGeom prst="rect">
            <a:avLst/>
          </a:prstGeom>
          <a:solidFill>
            <a:schemeClr val="accent4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Bias differs among configurations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HPHY low bias up to 72 h, then high bias</a:t>
            </a:r>
          </a:p>
          <a:p>
            <a:pPr>
              <a:buFont typeface="Arial"/>
              <a:buChar char="•"/>
            </a:pPr>
            <a:r>
              <a:rPr lang="en-US" dirty="0" smtClean="0"/>
              <a:t>HNSA similar, but curve shifts down</a:t>
            </a:r>
          </a:p>
          <a:p>
            <a:pPr>
              <a:buFont typeface="Arial"/>
              <a:buChar char="•"/>
            </a:pPr>
            <a:r>
              <a:rPr lang="en-US" dirty="0" smtClean="0"/>
              <a:t>HKF1 and HTDK low bias throughout</a:t>
            </a:r>
          </a:p>
          <a:p>
            <a:pPr>
              <a:buFont typeface="Arial"/>
              <a:buChar char="•"/>
            </a:pPr>
            <a:r>
              <a:rPr lang="en-US" dirty="0" smtClean="0"/>
              <a:t>HTDK very low bias at 84 h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14400" y="1143000"/>
            <a:ext cx="4267200" cy="2667000"/>
            <a:chOff x="914400" y="1143000"/>
            <a:chExt cx="4572000" cy="2743200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9020859"/>
                </p:ext>
              </p:extLst>
            </p:nvPr>
          </p:nvGraphicFramePr>
          <p:xfrm>
            <a:off x="914400" y="11430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1567543" y="1456509"/>
              <a:ext cx="3314700" cy="26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40   37     36       34      34       30       28     25      23     23</a:t>
              </a:r>
              <a:endParaRPr lang="en-US" sz="11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400" y="3962400"/>
            <a:ext cx="4267200" cy="2514600"/>
            <a:chOff x="914400" y="3962400"/>
            <a:chExt cx="4572000" cy="2743200"/>
          </a:xfrm>
        </p:grpSpPr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7134225"/>
                </p:ext>
              </p:extLst>
            </p:nvPr>
          </p:nvGraphicFramePr>
          <p:xfrm>
            <a:off x="914400" y="39624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1600200" y="4267200"/>
              <a:ext cx="3314700" cy="285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40   37     36       34      34       30       28     25      23     23</a:t>
              </a:r>
              <a:endParaRPr lang="en-US" sz="11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34000" y="2438400"/>
            <a:ext cx="3657600" cy="2308324"/>
          </a:xfrm>
          <a:prstGeom prst="rect">
            <a:avLst/>
          </a:prstGeom>
          <a:solidFill>
            <a:schemeClr val="accent3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/>
              <a:t> 24: </a:t>
            </a:r>
            <a:r>
              <a:rPr lang="en-US" dirty="0" smtClean="0"/>
              <a:t>HPHY worse, HNSA/HFK1 intermediate, HTDK best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48: </a:t>
            </a:r>
            <a:r>
              <a:rPr lang="en-US" dirty="0" smtClean="0"/>
              <a:t>HPHY best, others similar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72: </a:t>
            </a:r>
            <a:r>
              <a:rPr lang="en-US" dirty="0" smtClean="0"/>
              <a:t>HPHY best, </a:t>
            </a:r>
            <a:r>
              <a:rPr lang="en-US" dirty="0" smtClean="0"/>
              <a:t>HNSA/HFK1 intermediate, HTDK</a:t>
            </a:r>
            <a:r>
              <a:rPr lang="en-US" dirty="0" smtClean="0"/>
              <a:t> worse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96: </a:t>
            </a:r>
            <a:r>
              <a:rPr lang="en-US" dirty="0" smtClean="0"/>
              <a:t>HPHY/HNSA/HKF1 similar, HTDK worse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120 h: </a:t>
            </a:r>
            <a:r>
              <a:rPr lang="en-US" dirty="0" smtClean="0"/>
              <a:t>same ranking as 24 h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96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4053989"/>
              </p:ext>
            </p:extLst>
          </p:nvPr>
        </p:nvGraphicFramePr>
        <p:xfrm>
          <a:off x="3962400" y="1143000"/>
          <a:ext cx="3810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4700430"/>
              </p:ext>
            </p:extLst>
          </p:nvPr>
        </p:nvGraphicFramePr>
        <p:xfrm>
          <a:off x="4038600" y="3048000"/>
          <a:ext cx="3733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628851"/>
              </p:ext>
            </p:extLst>
          </p:nvPr>
        </p:nvGraphicFramePr>
        <p:xfrm>
          <a:off x="228600" y="3048000"/>
          <a:ext cx="3886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9980859"/>
              </p:ext>
            </p:extLst>
          </p:nvPr>
        </p:nvGraphicFramePr>
        <p:xfrm>
          <a:off x="304800" y="1143000"/>
          <a:ext cx="3733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 smtClean="0"/>
              <a:t>Aggregated Atlantic 34 kt </a:t>
            </a:r>
            <a:r>
              <a:rPr lang="en-US" dirty="0" smtClean="0"/>
              <a:t>structure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181600"/>
            <a:ext cx="4038600" cy="646331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Large variability in quadrants and lead times</a:t>
            </a:r>
          </a:p>
          <a:p>
            <a:pPr marL="57150" indent="57150">
              <a:buFont typeface="Arial"/>
              <a:buChar char="•"/>
            </a:pPr>
            <a:r>
              <a:rPr lang="en-US" dirty="0" smtClean="0"/>
              <a:t>Suggests sample too small to find differences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5181600"/>
            <a:ext cx="3810000" cy="923330"/>
          </a:xfrm>
          <a:prstGeom prst="rect">
            <a:avLst/>
          </a:prstGeom>
          <a:solidFill>
            <a:schemeClr val="accent3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HPHY never worst, often best</a:t>
            </a:r>
          </a:p>
          <a:p>
            <a:pPr>
              <a:buFont typeface="Arial"/>
              <a:buChar char="•"/>
            </a:pPr>
            <a:r>
              <a:rPr lang="en-US" dirty="0" smtClean="0"/>
              <a:t>HNSA often worst by large amount</a:t>
            </a:r>
          </a:p>
          <a:p>
            <a:pPr>
              <a:buFont typeface="Arial"/>
              <a:buChar char="•"/>
            </a:pPr>
            <a:r>
              <a:rPr lang="en-US" dirty="0" smtClean="0"/>
              <a:t>HTDK, HKF1 intermediate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81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3292672"/>
              </p:ext>
            </p:extLst>
          </p:nvPr>
        </p:nvGraphicFramePr>
        <p:xfrm>
          <a:off x="4191000" y="1066800"/>
          <a:ext cx="3657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9567691"/>
              </p:ext>
            </p:extLst>
          </p:nvPr>
        </p:nvGraphicFramePr>
        <p:xfrm>
          <a:off x="4267200" y="3048000"/>
          <a:ext cx="3733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7395581"/>
              </p:ext>
            </p:extLst>
          </p:nvPr>
        </p:nvGraphicFramePr>
        <p:xfrm>
          <a:off x="381000" y="3048000"/>
          <a:ext cx="3733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0837886"/>
              </p:ext>
            </p:extLst>
          </p:nvPr>
        </p:nvGraphicFramePr>
        <p:xfrm>
          <a:off x="228600" y="1066800"/>
          <a:ext cx="3733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868362"/>
          </a:xfrm>
        </p:spPr>
        <p:txBody>
          <a:bodyPr/>
          <a:lstStyle/>
          <a:p>
            <a:r>
              <a:rPr lang="en-US" dirty="0" smtClean="0"/>
              <a:t>Aggregated Atlantic</a:t>
            </a:r>
            <a:r>
              <a:rPr lang="en-US" dirty="0" smtClean="0"/>
              <a:t> 50 </a:t>
            </a:r>
            <a:r>
              <a:rPr lang="en-US" dirty="0" smtClean="0"/>
              <a:t>kt structure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257800"/>
            <a:ext cx="4038600" cy="646331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Large variability in quadrants and lead times</a:t>
            </a:r>
          </a:p>
          <a:p>
            <a:pPr marL="57150" indent="57150">
              <a:buFont typeface="Arial"/>
              <a:buChar char="•"/>
            </a:pPr>
            <a:r>
              <a:rPr lang="en-US" dirty="0" smtClean="0"/>
              <a:t>Suggests sample too small to find differences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5257800"/>
            <a:ext cx="3200400" cy="923330"/>
          </a:xfrm>
          <a:prstGeom prst="rect">
            <a:avLst/>
          </a:prstGeom>
          <a:solidFill>
            <a:schemeClr val="accent3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HPHY</a:t>
            </a:r>
            <a:r>
              <a:rPr lang="en-US" dirty="0" smtClean="0"/>
              <a:t> rarely worst</a:t>
            </a:r>
            <a:r>
              <a:rPr lang="en-US" dirty="0" smtClean="0"/>
              <a:t>, often best</a:t>
            </a:r>
          </a:p>
          <a:p>
            <a:pPr>
              <a:buFont typeface="Arial"/>
              <a:buChar char="•"/>
            </a:pPr>
            <a:r>
              <a:rPr lang="en-US" dirty="0" smtClean="0"/>
              <a:t>HNSA often worst by large amount</a:t>
            </a:r>
          </a:p>
          <a:p>
            <a:pPr>
              <a:buFont typeface="Arial"/>
              <a:buChar char="•"/>
            </a:pPr>
            <a:r>
              <a:rPr lang="en-US" dirty="0" smtClean="0"/>
              <a:t>HTDK, HKF1 intermediate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13716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15     17      21     20     17      16     14      13   16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83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685800" y="1219200"/>
            <a:ext cx="3733800" cy="2362200"/>
            <a:chOff x="23648" y="-584533"/>
            <a:chExt cx="3347544" cy="1981282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4487643"/>
                </p:ext>
              </p:extLst>
            </p:nvPr>
          </p:nvGraphicFramePr>
          <p:xfrm>
            <a:off x="23648" y="-584533"/>
            <a:ext cx="3347544" cy="19812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570186" y="-328884"/>
              <a:ext cx="2590799" cy="193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14    14      14    14      14      12      12     12     12      10</a:t>
              </a:r>
              <a:endParaRPr lang="en-US" sz="900" dirty="0"/>
            </a:p>
          </p:txBody>
        </p:sp>
      </p:grp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0880322"/>
              </p:ext>
            </p:extLst>
          </p:nvPr>
        </p:nvGraphicFramePr>
        <p:xfrm>
          <a:off x="5029200" y="3810000"/>
          <a:ext cx="3657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5969362"/>
              </p:ext>
            </p:extLst>
          </p:nvPr>
        </p:nvGraphicFramePr>
        <p:xfrm>
          <a:off x="685800" y="3810000"/>
          <a:ext cx="3810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itle 8"/>
          <p:cNvSpPr txBox="1">
            <a:spLocks/>
          </p:cNvSpPr>
          <p:nvPr/>
        </p:nvSpPr>
        <p:spPr>
          <a:xfrm>
            <a:off x="914400" y="274638"/>
            <a:ext cx="7772400" cy="7921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Aggregated Pacific tracks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1219200"/>
            <a:ext cx="4038600" cy="1200328"/>
          </a:xfrm>
          <a:prstGeom prst="rect">
            <a:avLst/>
          </a:prstGeom>
          <a:solidFill>
            <a:schemeClr val="accent3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HPHY best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HNSA, HTDK intermediate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HKF1 worse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72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359524"/>
              </p:ext>
            </p:extLst>
          </p:nvPr>
        </p:nvGraphicFramePr>
        <p:xfrm>
          <a:off x="990600" y="3886200"/>
          <a:ext cx="3962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14400" y="1143000"/>
            <a:ext cx="4038600" cy="2362200"/>
            <a:chOff x="4369279" y="2199968"/>
            <a:chExt cx="4267200" cy="2438400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4120575"/>
                </p:ext>
              </p:extLst>
            </p:nvPr>
          </p:nvGraphicFramePr>
          <p:xfrm>
            <a:off x="4369279" y="2199968"/>
            <a:ext cx="4267200" cy="2438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5013385" y="2514600"/>
              <a:ext cx="3048000" cy="23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14      14        14       14      14      12         12       12      12       10</a:t>
              </a:r>
              <a:endParaRPr lang="en-US" sz="900" dirty="0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Aggregated Pacific intensity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1143000"/>
            <a:ext cx="3124200" cy="2246769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Large errors at 2-3 day suggest small sample size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HPHY often best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HNSA, HFK1 intermediate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HTDK worse</a:t>
            </a:r>
          </a:p>
          <a:p>
            <a:r>
              <a:rPr lang="en-US" sz="2000" dirty="0" smtClean="0"/>
              <a:t>	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3962400"/>
            <a:ext cx="3276600" cy="1938992"/>
          </a:xfrm>
          <a:prstGeom prst="rect">
            <a:avLst/>
          </a:prstGeom>
          <a:solidFill>
            <a:schemeClr val="accent3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Intensity </a:t>
            </a:r>
            <a:r>
              <a:rPr lang="en-US" sz="2000" dirty="0" smtClean="0"/>
              <a:t>bias pattern similar</a:t>
            </a:r>
          </a:p>
          <a:p>
            <a:pPr marL="171450" lvl="1" indent="-57150">
              <a:buFont typeface="Arial"/>
              <a:buChar char="•"/>
            </a:pPr>
            <a:r>
              <a:rPr lang="en-US" sz="2000" dirty="0" smtClean="0"/>
              <a:t>HPHY has smallest low bias, but high bias at 120 h</a:t>
            </a:r>
          </a:p>
          <a:p>
            <a:pPr marL="114300" lvl="1" indent="-57150">
              <a:buFont typeface="Arial"/>
              <a:buChar char="•"/>
            </a:pPr>
            <a:r>
              <a:rPr lang="en-US" sz="2000" dirty="0" smtClean="0"/>
              <a:t>Others have consistent low bias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607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6199807"/>
              </p:ext>
            </p:extLst>
          </p:nvPr>
        </p:nvGraphicFramePr>
        <p:xfrm>
          <a:off x="4267200" y="762000"/>
          <a:ext cx="4038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3398686"/>
              </p:ext>
            </p:extLst>
          </p:nvPr>
        </p:nvGraphicFramePr>
        <p:xfrm>
          <a:off x="4191000" y="3048000"/>
          <a:ext cx="4038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9107360"/>
              </p:ext>
            </p:extLst>
          </p:nvPr>
        </p:nvGraphicFramePr>
        <p:xfrm>
          <a:off x="76200" y="3124200"/>
          <a:ext cx="4038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5558179"/>
              </p:ext>
            </p:extLst>
          </p:nvPr>
        </p:nvGraphicFramePr>
        <p:xfrm>
          <a:off x="228600" y="838200"/>
          <a:ext cx="4038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11430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13    12      13     12   10     10     8       8       6      4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895350" y="152400"/>
            <a:ext cx="7772400" cy="8683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Aggregated Pacific 34 kt structure 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257800"/>
            <a:ext cx="4038600" cy="92333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Errors smaller at longer lead times</a:t>
            </a:r>
            <a:endParaRPr lang="en-US" dirty="0" smtClean="0"/>
          </a:p>
          <a:p>
            <a:r>
              <a:rPr lang="en-US" dirty="0" smtClean="0"/>
              <a:t>Large variability in quadrants and lead times</a:t>
            </a:r>
          </a:p>
          <a:p>
            <a:pPr marL="57150" indent="57150">
              <a:buFont typeface="Arial"/>
              <a:buChar char="•"/>
            </a:pPr>
            <a:r>
              <a:rPr lang="en-US" dirty="0" smtClean="0"/>
              <a:t>Suggests sample too small to find differences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257800"/>
            <a:ext cx="3810000" cy="369332"/>
          </a:xfrm>
          <a:prstGeom prst="rect">
            <a:avLst/>
          </a:prstGeom>
          <a:solidFill>
            <a:schemeClr val="accent3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Unlike Atlantic, HPHY sometimes worse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9192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3882726"/>
              </p:ext>
            </p:extLst>
          </p:nvPr>
        </p:nvGraphicFramePr>
        <p:xfrm>
          <a:off x="4572000" y="914400"/>
          <a:ext cx="4038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0015411"/>
              </p:ext>
            </p:extLst>
          </p:nvPr>
        </p:nvGraphicFramePr>
        <p:xfrm>
          <a:off x="4495800" y="30480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5422899"/>
              </p:ext>
            </p:extLst>
          </p:nvPr>
        </p:nvGraphicFramePr>
        <p:xfrm>
          <a:off x="76200" y="2971800"/>
          <a:ext cx="4038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6906290"/>
              </p:ext>
            </p:extLst>
          </p:nvPr>
        </p:nvGraphicFramePr>
        <p:xfrm>
          <a:off x="152400" y="838200"/>
          <a:ext cx="4038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11430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7      7        9     8       8      8       6      4      2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895350" y="152400"/>
            <a:ext cx="7772400" cy="86836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Aggregated Pacific 50 kt structure 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34000"/>
            <a:ext cx="4038600" cy="646331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Large variability in quadrants and lead times</a:t>
            </a:r>
          </a:p>
          <a:p>
            <a:pPr marL="57150" indent="57150">
              <a:buFont typeface="Arial"/>
              <a:buChar char="•"/>
            </a:pPr>
            <a:r>
              <a:rPr lang="en-US" dirty="0" smtClean="0"/>
              <a:t>Suggests sample too small to find differences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9539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sample size (especially on Pacific) to resolve large variability in results</a:t>
            </a:r>
          </a:p>
          <a:p>
            <a:r>
              <a:rPr lang="en-US" dirty="0" smtClean="0"/>
              <a:t>No clear winner or losers</a:t>
            </a:r>
          </a:p>
          <a:p>
            <a:r>
              <a:rPr lang="en-US" dirty="0" smtClean="0"/>
              <a:t>On Atlantic…</a:t>
            </a:r>
          </a:p>
          <a:p>
            <a:pPr lvl="1"/>
            <a:r>
              <a:rPr lang="en-US" sz="2000" dirty="0" smtClean="0"/>
              <a:t>Track: HPHY best, HTDK worse, HNSA and HKF1 intermediate</a:t>
            </a:r>
          </a:p>
          <a:p>
            <a:pPr lvl="1"/>
            <a:r>
              <a:rPr lang="en-US" sz="2000" dirty="0" smtClean="0"/>
              <a:t>Absolute errors: inconclusive</a:t>
            </a:r>
          </a:p>
          <a:p>
            <a:pPr lvl="1"/>
            <a:r>
              <a:rPr lang="en-US" sz="2000" dirty="0" smtClean="0"/>
              <a:t>Bias: HTDK too low, HNSA and HFK1 have different characteristics than HPHY (low bias throughout the forecast)</a:t>
            </a:r>
          </a:p>
          <a:p>
            <a:pPr lvl="1"/>
            <a:r>
              <a:rPr lang="en-US" sz="2000" dirty="0" smtClean="0"/>
              <a:t>34-kt radii: HPHY best, HNSA worse, HKF1 and HTDK intermediate</a:t>
            </a:r>
          </a:p>
          <a:p>
            <a:r>
              <a:rPr lang="en-US" sz="2200" dirty="0" smtClean="0"/>
              <a:t>HFK1 provides an alternative to HPHY for an ensemble composition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Get feedback from this audience</a:t>
            </a:r>
          </a:p>
          <a:p>
            <a:r>
              <a:rPr lang="en-US" dirty="0" smtClean="0"/>
              <a:t>Touch base on preparations for multi-physics ensemble</a:t>
            </a:r>
          </a:p>
          <a:p>
            <a:pPr lvl="1"/>
            <a:r>
              <a:rPr lang="en-US" dirty="0" smtClean="0"/>
              <a:t>Follow up on Z. Zhang’s presentation on March in HFIP Ensemble </a:t>
            </a:r>
            <a:r>
              <a:rPr lang="en-US" dirty="0" smtClean="0"/>
              <a:t>telecon</a:t>
            </a:r>
          </a:p>
          <a:p>
            <a:r>
              <a:rPr lang="en-US" dirty="0" smtClean="0"/>
              <a:t>Increase sample size</a:t>
            </a:r>
          </a:p>
          <a:p>
            <a:r>
              <a:rPr lang="en-US" dirty="0" smtClean="0"/>
              <a:t>Make graphics available</a:t>
            </a:r>
          </a:p>
          <a:p>
            <a:pPr lvl="1"/>
            <a:endParaRPr lang="en-US" dirty="0"/>
          </a:p>
        </p:txBody>
      </p:sp>
      <p:pic>
        <p:nvPicPr>
          <p:cNvPr id="8" name="Picture 3" descr="D:\biswas\Mrinal\Physics\EMC Weekly May 10\hnsa\OPHELIA16L.2011092206.c16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513" r="8925" b="12507"/>
          <a:stretch/>
        </p:blipFill>
        <p:spPr bwMode="auto">
          <a:xfrm>
            <a:off x="6858000" y="3200400"/>
            <a:ext cx="2043027" cy="162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biswas\Mrinal\Physics\EMC Weekly May 10\hkf1\OPHELIA16L.2011092206.c16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512" r="9835" b="12507"/>
          <a:stretch/>
        </p:blipFill>
        <p:spPr bwMode="auto">
          <a:xfrm>
            <a:off x="4876800" y="5029200"/>
            <a:ext cx="2121200" cy="17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biswas\Mrinal\Physics\EMC Weekly May 10\htdk\OPHELIA16L.2011092206.c16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595" r="9422" b="13057"/>
          <a:stretch/>
        </p:blipFill>
        <p:spPr bwMode="auto">
          <a:xfrm>
            <a:off x="6858000" y="5029200"/>
            <a:ext cx="2087726" cy="16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biswas\Mrinal\Physics\EMC Weekly May 10\hphy\OPHELIA16L.2011092206.c16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761" r="9173" b="13168"/>
          <a:stretch/>
        </p:blipFill>
        <p:spPr bwMode="auto">
          <a:xfrm>
            <a:off x="5029200" y="3276600"/>
            <a:ext cx="1991306" cy="15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material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1371600"/>
            <a:ext cx="78486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3464">
              <a:spcAft>
                <a:spcPts val="200"/>
              </a:spcAft>
            </a:pPr>
            <a:r>
              <a:rPr lang="en-US" sz="2800" b="1" dirty="0" smtClean="0">
                <a:solidFill>
                  <a:schemeClr val="tx2"/>
                </a:solidFill>
              </a:rPr>
              <a:t>Documented Sensitivity of  TC NWP to </a:t>
            </a:r>
            <a:r>
              <a:rPr lang="en-US" sz="2800" b="1" dirty="0" smtClean="0">
                <a:solidFill>
                  <a:schemeClr val="tx2"/>
                </a:solidFill>
              </a:rPr>
              <a:t>cumulus</a:t>
            </a:r>
          </a:p>
          <a:p>
            <a:pPr marL="285750" indent="-283464">
              <a:spcAft>
                <a:spcPts val="200"/>
              </a:spcAft>
            </a:pPr>
            <a:r>
              <a:rPr lang="en-US" sz="2000" b="1" dirty="0" smtClean="0">
                <a:solidFill>
                  <a:srgbClr val="660066"/>
                </a:solidFill>
              </a:rPr>
              <a:t>Ma </a:t>
            </a:r>
            <a:r>
              <a:rPr lang="en-US" sz="2000" b="1" dirty="0" smtClean="0">
                <a:solidFill>
                  <a:srgbClr val="660066"/>
                </a:solidFill>
              </a:rPr>
              <a:t>and Tan, 2009. Atmospheric Research.</a:t>
            </a:r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Three Pacific storms, ARW, 15 km, large sensitivity to trigger functions.</a:t>
            </a:r>
          </a:p>
          <a:p>
            <a:pPr marL="285750" indent="-283464">
              <a:spcAft>
                <a:spcPts val="200"/>
              </a:spcAft>
            </a:pPr>
            <a:r>
              <a:rPr lang="en-US" sz="2000" b="1" dirty="0" smtClean="0">
                <a:solidFill>
                  <a:srgbClr val="660066"/>
                </a:solidFill>
              </a:rPr>
              <a:t>Li and Pu, 2009. J. Meteor. Soc. Japan.</a:t>
            </a:r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Emily (2005) ARW runs very sensitive to cu parm.</a:t>
            </a:r>
          </a:p>
          <a:p>
            <a:pPr marL="285750" indent="-283464">
              <a:spcAft>
                <a:spcPts val="200"/>
              </a:spcAft>
            </a:pPr>
            <a:r>
              <a:rPr lang="en-US" sz="2000" b="1" dirty="0" smtClean="0">
                <a:solidFill>
                  <a:srgbClr val="660066"/>
                </a:solidFill>
              </a:rPr>
              <a:t>Torn and Davis, 2011. Manuscript submitted to</a:t>
            </a:r>
            <a:r>
              <a:rPr lang="en-US" sz="2000" b="1" dirty="0" smtClean="0">
                <a:solidFill>
                  <a:srgbClr val="660066"/>
                </a:solidFill>
              </a:rPr>
              <a:t> MWR.</a:t>
            </a:r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Sensitivity of AHW to cu parm.</a:t>
            </a:r>
          </a:p>
          <a:p>
            <a:pPr marL="285750" indent="-283464">
              <a:spcAft>
                <a:spcPts val="200"/>
              </a:spcAft>
            </a:pPr>
            <a:r>
              <a:rPr lang="en-US" sz="2000" b="1" dirty="0" smtClean="0">
                <a:solidFill>
                  <a:srgbClr val="660066"/>
                </a:solidFill>
              </a:rPr>
              <a:t>Spencer and Shaw, 2012. AMS – Krish symposium.</a:t>
            </a:r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More sensitivity to Cu Parm than MP or PBL for Typhoon Parma (ARW 3 km).</a:t>
            </a:r>
          </a:p>
          <a:p>
            <a:pPr marL="285750" indent="-283464">
              <a:spcAft>
                <a:spcPts val="200"/>
              </a:spcAft>
            </a:pPr>
            <a:r>
              <a:rPr lang="en-US" sz="2000" b="1" dirty="0" smtClean="0">
                <a:solidFill>
                  <a:srgbClr val="660066"/>
                </a:solidFill>
              </a:rPr>
              <a:t>Krishnamurti, 2012.  Tech Report to UCAR.</a:t>
            </a:r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Errors in cu heating in (old) HWRF are substantial compared to other physics.</a:t>
            </a:r>
          </a:p>
          <a:p>
            <a:pPr marL="285750" indent="-283464">
              <a:spcAft>
                <a:spcPts val="200"/>
              </a:spcAft>
            </a:pPr>
            <a:r>
              <a:rPr lang="en-US" sz="2000" b="1" dirty="0" smtClean="0">
                <a:solidFill>
                  <a:srgbClr val="660066"/>
                </a:solidFill>
              </a:rPr>
              <a:t>Zhan, Tallapragada, and Tuleya, 2012. AMS – Krish.</a:t>
            </a:r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HWRF ensemble forecasting using various cumulus schemes for diversity.</a:t>
            </a:r>
          </a:p>
          <a:p>
            <a:pPr marL="285750" indent="-283464">
              <a:spcAft>
                <a:spcPts val="200"/>
              </a:spcAft>
            </a:pPr>
            <a:r>
              <a:rPr lang="en-US" sz="2000" b="1" dirty="0" smtClean="0">
                <a:solidFill>
                  <a:srgbClr val="660066"/>
                </a:solidFill>
              </a:rPr>
              <a:t>HWRF 2012 Operational Test Plan</a:t>
            </a:r>
            <a:endParaRPr lang="en-US" sz="2000" b="1" dirty="0" smtClean="0">
              <a:solidFill>
                <a:srgbClr val="660066"/>
              </a:solidFill>
            </a:endParaRPr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Changes in convection</a:t>
            </a:r>
            <a:r>
              <a:rPr lang="en-US" sz="2000" dirty="0" smtClean="0">
                <a:solidFill>
                  <a:schemeClr val="tx2"/>
                </a:solidFill>
              </a:rPr>
              <a:t>,</a:t>
            </a:r>
            <a:r>
              <a:rPr lang="en-US" sz="2000" dirty="0" smtClean="0">
                <a:solidFill>
                  <a:schemeClr val="tx2"/>
                </a:solidFill>
              </a:rPr>
              <a:t> addition of shallow convection.</a:t>
            </a:r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endParaRPr lang="en-US" sz="2600" dirty="0" smtClean="0">
              <a:solidFill>
                <a:srgbClr val="660066"/>
              </a:solidFill>
            </a:endParaRPr>
          </a:p>
          <a:p>
            <a:pPr marL="285750" indent="-283464">
              <a:spcAft>
                <a:spcPts val="200"/>
              </a:spcAft>
            </a:pPr>
            <a:endParaRPr lang="en-US" sz="2600" dirty="0" smtClean="0">
              <a:solidFill>
                <a:srgbClr val="660066"/>
              </a:solidFill>
            </a:endParaRPr>
          </a:p>
          <a:p>
            <a:pPr marL="742950" lvl="1" indent="-283464">
              <a:spcAft>
                <a:spcPts val="200"/>
              </a:spcAft>
              <a:buFont typeface="Arial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endParaRPr lang="en-US" sz="2600" dirty="0" smtClean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09600"/>
            <a:ext cx="754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j-lt"/>
              </a:rPr>
              <a:t>Motivation I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47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129540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   10           7            6            4          4               3           1</a:t>
            </a:r>
            <a:endParaRPr lang="en-US" sz="11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Harvey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6211425"/>
              </p:ext>
            </p:extLst>
          </p:nvPr>
        </p:nvGraphicFramePr>
        <p:xfrm>
          <a:off x="914400" y="9875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4090937"/>
              </p:ext>
            </p:extLst>
          </p:nvPr>
        </p:nvGraphicFramePr>
        <p:xfrm>
          <a:off x="9144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96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biswas\Mrinal\Physics\EMC Weekly May 10\tracksal082011.2011081900.13748.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9881" t="3305" r="2981" b="3801"/>
          <a:stretch/>
        </p:blipFill>
        <p:spPr bwMode="auto">
          <a:xfrm>
            <a:off x="1369081" y="4154678"/>
            <a:ext cx="2895600" cy="238610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biswas\Mrinal\Physics\EMC Weekly May 10\tracksal082011.2011081900.13748.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562" t="9256" r="3662" b="10413"/>
          <a:stretch/>
        </p:blipFill>
        <p:spPr bwMode="auto">
          <a:xfrm>
            <a:off x="1371600" y="1752600"/>
            <a:ext cx="3031443" cy="219456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biswas\Mrinal\Physics\EMC Weekly May 10\tracksal082011.2011081900.13748.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051" t="5400" r="3066" b="6336"/>
          <a:stretch/>
        </p:blipFill>
        <p:spPr bwMode="auto">
          <a:xfrm>
            <a:off x="4572000" y="1752600"/>
            <a:ext cx="3017520" cy="236964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biswas\Mrinal\Physics\EMC Weekly May 10\tracksal082011.2011081900.13748.5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9965" t="4076" r="3663" b="4353"/>
          <a:stretch/>
        </p:blipFill>
        <p:spPr bwMode="auto">
          <a:xfrm>
            <a:off x="4572000" y="4114800"/>
            <a:ext cx="2910802" cy="238548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Harvey tracks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96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biswas\Mrinal\Physics\EMC Weekly May 10\tracksal082011.2011081900.13748.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1926" t="9918" r="2470" b="10523"/>
          <a:stretch/>
        </p:blipFill>
        <p:spPr bwMode="auto">
          <a:xfrm>
            <a:off x="4531383" y="4267200"/>
            <a:ext cx="3017520" cy="216781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biswas\Mrinal\Physics\EMC Weekly May 10\tracksal082011.2011081900.13748.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1158" t="10138" r="2214" b="10523"/>
          <a:stretch/>
        </p:blipFill>
        <p:spPr bwMode="auto">
          <a:xfrm>
            <a:off x="4495800" y="1828800"/>
            <a:ext cx="3017520" cy="213629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biswas\Mrinal\Physics\EMC Weekly May 10\tracksal082011.2011081900.13748.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1244" t="9918" r="1788" b="11736"/>
          <a:stretch/>
        </p:blipFill>
        <p:spPr bwMode="auto">
          <a:xfrm>
            <a:off x="1318070" y="1863437"/>
            <a:ext cx="3017520" cy="210132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biswas\Mrinal\Physics\EMC Weekly May 10\tracksal082011.2011081900.13748.1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1925" t="9808" r="1704" b="11185"/>
          <a:stretch/>
        </p:blipFill>
        <p:spPr bwMode="auto">
          <a:xfrm>
            <a:off x="1451392" y="4343402"/>
            <a:ext cx="3017520" cy="213369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Harvey intensity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48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914400" y="3810000"/>
            <a:ext cx="4572000" cy="2743200"/>
            <a:chOff x="4495800" y="3886200"/>
            <a:chExt cx="4572000" cy="2743200"/>
          </a:xfrm>
        </p:grpSpPr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4998860"/>
                </p:ext>
              </p:extLst>
            </p:nvPr>
          </p:nvGraphicFramePr>
          <p:xfrm>
            <a:off x="4495800" y="38862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5181600" y="4191000"/>
              <a:ext cx="3200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6         6      6         6       6          6          6        6          6     6</a:t>
              </a:r>
              <a:endParaRPr lang="en-US" sz="105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" y="987552"/>
            <a:ext cx="4572000" cy="2743200"/>
            <a:chOff x="530352" y="-155448"/>
            <a:chExt cx="4572000" cy="2743200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3324345"/>
                </p:ext>
              </p:extLst>
            </p:nvPr>
          </p:nvGraphicFramePr>
          <p:xfrm>
            <a:off x="530352" y="-15544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066800" y="152400"/>
              <a:ext cx="3200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6         6      6         6       6          6          6        6          6     6</a:t>
              </a:r>
              <a:endParaRPr lang="en-US" sz="1050" dirty="0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Irene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29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biswas\Mrinal\Physics\EMC Weekly May 10\tracksal092011.2011082100.13748.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9727" t="3388" r="21040" b="3388"/>
          <a:stretch/>
        </p:blipFill>
        <p:spPr bwMode="auto">
          <a:xfrm>
            <a:off x="5486400" y="3840480"/>
            <a:ext cx="2061616" cy="30175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biswas\Mrinal\Physics\EMC Weekly May 10\tracksal092011.2011082100.13748.1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9387" t="2644" r="22061" b="3250"/>
          <a:stretch/>
        </p:blipFill>
        <p:spPr bwMode="auto">
          <a:xfrm>
            <a:off x="3581400" y="1752600"/>
            <a:ext cx="2014035" cy="30175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biswas\Mrinal\Physics\EMC Weekly May 10\tracksal092011.2011082100.13748.1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0835" t="3415" r="21891" b="2921"/>
          <a:stretch/>
        </p:blipFill>
        <p:spPr bwMode="auto">
          <a:xfrm>
            <a:off x="152400" y="1676400"/>
            <a:ext cx="1970264" cy="30175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biswas\Mrinal\Physics\EMC Weekly May 10\tracksal092011.2011082100.13748.2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9387" t="3122" r="21891" b="4133"/>
          <a:stretch/>
        </p:blipFill>
        <p:spPr bwMode="auto">
          <a:xfrm>
            <a:off x="1676400" y="3657600"/>
            <a:ext cx="2050719" cy="30175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Irene tracks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42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biswas\Mrinal\Physics\EMC Weekly May 10\tracksal092011.2011082100.13748.1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817" t="10688" r="2470" b="10193"/>
          <a:stretch/>
        </p:blipFill>
        <p:spPr bwMode="auto">
          <a:xfrm>
            <a:off x="1295400" y="4191001"/>
            <a:ext cx="2981860" cy="21031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biswas\Mrinal\Physics\EMC Weekly May 10\tracksal092011.2011082100.13748.1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732" t="10029" r="1959" b="10303"/>
          <a:stretch/>
        </p:blipFill>
        <p:spPr bwMode="auto">
          <a:xfrm>
            <a:off x="1300438" y="1676399"/>
            <a:ext cx="2981602" cy="21031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biswas\Mrinal\Physics\EMC Weekly May 10\tracksal092011.2011082100.13748.1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223" t="9476" r="1959" b="10854"/>
          <a:stretch/>
        </p:blipFill>
        <p:spPr bwMode="auto">
          <a:xfrm>
            <a:off x="4746441" y="1690454"/>
            <a:ext cx="2999056" cy="21031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biswas\Mrinal\Physics\EMC Weekly May 10\tracksal092011.2011082100.13748.15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051" t="9808" r="2044" b="10414"/>
          <a:stretch/>
        </p:blipFill>
        <p:spPr bwMode="auto">
          <a:xfrm>
            <a:off x="4746440" y="4191000"/>
            <a:ext cx="2997818" cy="21031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Irene intensity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72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914400" y="3886200"/>
            <a:ext cx="4572000" cy="2743200"/>
            <a:chOff x="3886200" y="3733800"/>
            <a:chExt cx="4572000" cy="2743200"/>
          </a:xfrm>
        </p:grpSpPr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1652727"/>
                </p:ext>
              </p:extLst>
            </p:nvPr>
          </p:nvGraphicFramePr>
          <p:xfrm>
            <a:off x="3886200" y="37338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495800" y="4038600"/>
              <a:ext cx="31242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  11      11      11          11         11        10        10        10        10     10</a:t>
              </a:r>
              <a:endParaRPr lang="en-US" sz="9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" y="987552"/>
            <a:ext cx="4572000" cy="2743200"/>
            <a:chOff x="304800" y="304800"/>
            <a:chExt cx="4572000" cy="2743200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9322403"/>
                </p:ext>
              </p:extLst>
            </p:nvPr>
          </p:nvGraphicFramePr>
          <p:xfrm>
            <a:off x="304800" y="3048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990600" y="609600"/>
              <a:ext cx="31242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  11      11      11          11         11        10        10        10        10     10</a:t>
              </a:r>
              <a:endParaRPr lang="en-US" sz="900" dirty="0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Katia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3886200"/>
            <a:ext cx="3124200" cy="830997"/>
          </a:xfrm>
          <a:prstGeom prst="rect">
            <a:avLst/>
          </a:prstGeom>
          <a:solidFill>
            <a:schemeClr val="accent3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Runs did not reach RI stage yet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67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biswas\Mrinal\Physics\EMC Weekly May 10\tracksal122011.2011082906.5543.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2487" t="2562" r="14991" b="3774"/>
          <a:stretch/>
        </p:blipFill>
        <p:spPr bwMode="auto">
          <a:xfrm>
            <a:off x="2133600" y="3581400"/>
            <a:ext cx="2591252" cy="300076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biswas\Mrinal\Physics\EMC Weekly May 10\tracksal122011.2011082906.5543.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2146" t="3416" r="14991" b="3250"/>
          <a:stretch/>
        </p:blipFill>
        <p:spPr bwMode="auto">
          <a:xfrm>
            <a:off x="228600" y="1524000"/>
            <a:ext cx="2589361" cy="2971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biswas\Mrinal\Physics\EMC Weekly May 10\tracksal122011.2011082906.5543.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2487" t="3389" r="14736" b="2838"/>
          <a:stretch/>
        </p:blipFill>
        <p:spPr bwMode="auto">
          <a:xfrm>
            <a:off x="3810000" y="1524000"/>
            <a:ext cx="2558427" cy="295416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biswas\Mrinal\Physics\EMC Weekly May 10\tracksal122011.2011082906.5543.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2658" t="3416" r="15417" b="3582"/>
          <a:stretch/>
        </p:blipFill>
        <p:spPr bwMode="auto">
          <a:xfrm>
            <a:off x="5562600" y="3657600"/>
            <a:ext cx="2582073" cy="29976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Katia tracks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11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biswas\Mrinal\Physics\EMC Weekly May 10\tracksal122011.2011082906.5543.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222" t="9808" r="1533" b="11185"/>
          <a:stretch/>
        </p:blipFill>
        <p:spPr bwMode="auto">
          <a:xfrm>
            <a:off x="5029201" y="4267201"/>
            <a:ext cx="3038817" cy="21031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biswas\Mrinal\Physics\EMC Weekly May 10\tracksal122011.2011082906.5543.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051" t="10579" r="2044" b="11185"/>
          <a:stretch/>
        </p:blipFill>
        <p:spPr bwMode="auto">
          <a:xfrm>
            <a:off x="5029200" y="1828801"/>
            <a:ext cx="3056929" cy="21031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biswas\Mrinal\Physics\EMC Weekly May 10\tracksal122011.2011082906.5543.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732" t="9918" r="2129" b="10964"/>
          <a:stretch/>
        </p:blipFill>
        <p:spPr bwMode="auto">
          <a:xfrm>
            <a:off x="1371600" y="1828800"/>
            <a:ext cx="2996507" cy="21031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biswas\Mrinal\Physics\EMC Weekly May 10\tracksal122011.2011082906.5543.1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137" t="10028" r="2215" b="11515"/>
          <a:stretch/>
        </p:blipFill>
        <p:spPr bwMode="auto">
          <a:xfrm>
            <a:off x="1371599" y="4299318"/>
            <a:ext cx="3039480" cy="210312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Katia intensity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60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914400" y="3810000"/>
            <a:ext cx="4572000" cy="2743200"/>
            <a:chOff x="3657600" y="3733800"/>
            <a:chExt cx="4572000" cy="2743200"/>
          </a:xfrm>
        </p:grpSpPr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2746788"/>
                </p:ext>
              </p:extLst>
            </p:nvPr>
          </p:nvGraphicFramePr>
          <p:xfrm>
            <a:off x="3657600" y="37338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267200" y="4038600"/>
              <a:ext cx="3276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  8       8       8         8        8         6       6        6        6         6 </a:t>
              </a:r>
              <a:endParaRPr lang="en-US" sz="105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" y="987552"/>
            <a:ext cx="4572000" cy="2743200"/>
            <a:chOff x="381000" y="228600"/>
            <a:chExt cx="4572000" cy="2743200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0189226"/>
                </p:ext>
              </p:extLst>
            </p:nvPr>
          </p:nvGraphicFramePr>
          <p:xfrm>
            <a:off x="381000" y="2286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016420" y="533400"/>
              <a:ext cx="3276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  8       8       8         8        8         6       6        6        6         6 </a:t>
              </a:r>
              <a:endParaRPr lang="en-US" sz="1050" dirty="0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 smtClean="0"/>
              <a:t>Ophelia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3886200"/>
            <a:ext cx="3124200" cy="830997"/>
          </a:xfrm>
          <a:prstGeom prst="rect">
            <a:avLst/>
          </a:prstGeom>
          <a:solidFill>
            <a:schemeClr val="accent3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Runs did not reach RI stage yet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96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54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j-lt"/>
              </a:rPr>
              <a:t>Motivation II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295400"/>
            <a:ext cx="8382000" cy="369332"/>
          </a:xfrm>
          <a:prstGeom prst="rect">
            <a:avLst/>
          </a:prstGeom>
          <a:solidFill>
            <a:schemeClr val="accent1">
              <a:alpha val="47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HFIP Regional Model Team Physics Workshop  (Aug ‘11): </a:t>
            </a:r>
            <a:r>
              <a:rPr lang="en-US" i="1" dirty="0" smtClean="0"/>
              <a:t>Foci: Scientific issues on PBL and MP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8382000" cy="1200329"/>
          </a:xfrm>
          <a:prstGeom prst="rect">
            <a:avLst/>
          </a:prstGeom>
          <a:solidFill>
            <a:schemeClr val="accent3">
              <a:alpha val="47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Follow-up Telecon (September 2011):  -</a:t>
            </a:r>
            <a:r>
              <a:rPr lang="en-US" i="1" dirty="0" smtClean="0"/>
              <a:t>Decision to test some schemes for composing a suite to run in  				2012 HFIP Demo</a:t>
            </a:r>
          </a:p>
          <a:p>
            <a:r>
              <a:rPr lang="en-US" b="1" dirty="0" smtClean="0"/>
              <a:t>PBL (HRD/EMC): </a:t>
            </a:r>
            <a:r>
              <a:rPr lang="en-US" dirty="0" smtClean="0"/>
              <a:t>YSU, MYJ, MRF;</a:t>
            </a:r>
            <a:r>
              <a:rPr lang="en-US" dirty="0" smtClean="0"/>
              <a:t> </a:t>
            </a:r>
            <a:r>
              <a:rPr lang="en-US" b="1" dirty="0" smtClean="0"/>
              <a:t>Cumulus (DTC): </a:t>
            </a:r>
            <a:r>
              <a:rPr lang="en-US" dirty="0" smtClean="0"/>
              <a:t>KF, SAS, Grell, Tiedke</a:t>
            </a:r>
            <a:endParaRPr lang="en-US" dirty="0" smtClean="0"/>
          </a:p>
          <a:p>
            <a:r>
              <a:rPr lang="en-US" b="1" dirty="0" smtClean="0"/>
              <a:t>Microphysics (DTC/group): </a:t>
            </a:r>
            <a:r>
              <a:rPr lang="en-US" dirty="0" smtClean="0"/>
              <a:t>WSM6, Ferrier, Thompson, </a:t>
            </a:r>
            <a:r>
              <a:rPr lang="en-US" dirty="0" smtClean="0"/>
              <a:t>WDM6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5800" y="3200400"/>
            <a:ext cx="8305800" cy="3139321"/>
          </a:xfrm>
          <a:prstGeom prst="rect">
            <a:avLst/>
          </a:prstGeom>
          <a:solidFill>
            <a:schemeClr val="accent4">
              <a:alpha val="47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Follow-up Telecon (October 2011): - </a:t>
            </a:r>
            <a:r>
              <a:rPr lang="en-US" i="1" dirty="0" smtClean="0"/>
              <a:t>Schemes for composing a suite to run in 2012 HFIP Demo 			               should be evaluated by April 1 </a:t>
            </a:r>
          </a:p>
          <a:p>
            <a:r>
              <a:rPr lang="en-US" i="1" dirty="0" smtClean="0"/>
              <a:t>                                                                 - Tests should be conducted in </a:t>
            </a:r>
            <a:r>
              <a:rPr lang="en-US" i="1" u="sng" dirty="0" smtClean="0"/>
              <a:t>idealized </a:t>
            </a:r>
            <a:r>
              <a:rPr lang="en-US" i="1" dirty="0" smtClean="0"/>
              <a:t>and </a:t>
            </a:r>
            <a:r>
              <a:rPr lang="en-US" i="1" u="sng" dirty="0" smtClean="0"/>
              <a:t>real </a:t>
            </a:r>
            <a:r>
              <a:rPr lang="en-US" i="1" dirty="0" smtClean="0"/>
              <a:t>configurations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838200" y="4191000"/>
          <a:ext cx="5213350" cy="942975"/>
        </p:xfrm>
        <a:graphic>
          <a:graphicData uri="http://schemas.openxmlformats.org/presentationml/2006/ole">
            <p:oleObj spid="_x0000_s61442" name="Document" r:id="rId5" imgW="5625893" imgH="1079460" progId="Word.Document.12">
              <p:link updateAutomatic="1"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838200" y="5257800"/>
          <a:ext cx="3794125" cy="685800"/>
        </p:xfrm>
        <a:graphic>
          <a:graphicData uri="http://schemas.openxmlformats.org/presentationml/2006/ole">
            <p:oleObj spid="_x0000_s61443" name="Document" r:id="rId5" imgW="5625893" imgH="1079460" progId="Word.Document.12">
              <p:link updateAutomatic="1"/>
            </p:oleObj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4800600" y="5257800"/>
          <a:ext cx="3901865" cy="838200"/>
        </p:xfrm>
        <a:graphic>
          <a:graphicData uri="http://schemas.openxmlformats.org/presentationml/2006/ole">
            <p:oleObj spid="_x0000_s61444" name="Document" r:id="rId5" imgW="5625893" imgH="1257254" progId="Word.Document.12">
              <p:link updateAutomatic="1"/>
            </p:oleObj>
          </a:graphicData>
        </a:graphic>
      </p:graphicFrame>
      <p:sp>
        <p:nvSpPr>
          <p:cNvPr id="16" name="Freeform 15"/>
          <p:cNvSpPr/>
          <p:nvPr/>
        </p:nvSpPr>
        <p:spPr>
          <a:xfrm>
            <a:off x="304800" y="1447800"/>
            <a:ext cx="551439" cy="873254"/>
          </a:xfrm>
          <a:custGeom>
            <a:avLst/>
            <a:gdLst>
              <a:gd name="connsiteX0" fmla="*/ 624624 w 738595"/>
              <a:gd name="connsiteY0" fmla="*/ 0 h 873254"/>
              <a:gd name="connsiteX1" fmla="*/ 38484 w 738595"/>
              <a:gd name="connsiteY1" fmla="*/ 248656 h 873254"/>
              <a:gd name="connsiteX2" fmla="*/ 393720 w 738595"/>
              <a:gd name="connsiteY2" fmla="*/ 772608 h 873254"/>
              <a:gd name="connsiteX3" fmla="*/ 686790 w 738595"/>
              <a:gd name="connsiteY3" fmla="*/ 852533 h 873254"/>
              <a:gd name="connsiteX4" fmla="*/ 704552 w 738595"/>
              <a:gd name="connsiteY4" fmla="*/ 852533 h 87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595" h="873254">
                <a:moveTo>
                  <a:pt x="624624" y="0"/>
                </a:moveTo>
                <a:cubicBezTo>
                  <a:pt x="350796" y="59944"/>
                  <a:pt x="76968" y="119888"/>
                  <a:pt x="38484" y="248656"/>
                </a:cubicBezTo>
                <a:cubicBezTo>
                  <a:pt x="0" y="377424"/>
                  <a:pt x="285669" y="671962"/>
                  <a:pt x="393720" y="772608"/>
                </a:cubicBezTo>
                <a:cubicBezTo>
                  <a:pt x="501771" y="873254"/>
                  <a:pt x="634985" y="839212"/>
                  <a:pt x="686790" y="852533"/>
                </a:cubicBezTo>
                <a:cubicBezTo>
                  <a:pt x="738595" y="865854"/>
                  <a:pt x="721573" y="859193"/>
                  <a:pt x="704552" y="852533"/>
                </a:cubicBezTo>
              </a:path>
            </a:pathLst>
          </a:cu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304800" y="2971800"/>
            <a:ext cx="551439" cy="873254"/>
          </a:xfrm>
          <a:custGeom>
            <a:avLst/>
            <a:gdLst>
              <a:gd name="connsiteX0" fmla="*/ 624624 w 738595"/>
              <a:gd name="connsiteY0" fmla="*/ 0 h 873254"/>
              <a:gd name="connsiteX1" fmla="*/ 38484 w 738595"/>
              <a:gd name="connsiteY1" fmla="*/ 248656 h 873254"/>
              <a:gd name="connsiteX2" fmla="*/ 393720 w 738595"/>
              <a:gd name="connsiteY2" fmla="*/ 772608 h 873254"/>
              <a:gd name="connsiteX3" fmla="*/ 686790 w 738595"/>
              <a:gd name="connsiteY3" fmla="*/ 852533 h 873254"/>
              <a:gd name="connsiteX4" fmla="*/ 704552 w 738595"/>
              <a:gd name="connsiteY4" fmla="*/ 852533 h 87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8595" h="873254">
                <a:moveTo>
                  <a:pt x="624624" y="0"/>
                </a:moveTo>
                <a:cubicBezTo>
                  <a:pt x="350796" y="59944"/>
                  <a:pt x="76968" y="119888"/>
                  <a:pt x="38484" y="248656"/>
                </a:cubicBezTo>
                <a:cubicBezTo>
                  <a:pt x="0" y="377424"/>
                  <a:pt x="285669" y="671962"/>
                  <a:pt x="393720" y="772608"/>
                </a:cubicBezTo>
                <a:cubicBezTo>
                  <a:pt x="501771" y="873254"/>
                  <a:pt x="634985" y="839212"/>
                  <a:pt x="686790" y="852533"/>
                </a:cubicBezTo>
                <a:cubicBezTo>
                  <a:pt x="738595" y="865854"/>
                  <a:pt x="721573" y="859193"/>
                  <a:pt x="704552" y="852533"/>
                </a:cubicBezTo>
              </a:path>
            </a:pathLst>
          </a:cu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53200" y="4191000"/>
            <a:ext cx="1905000" cy="1015663"/>
          </a:xfrm>
          <a:prstGeom prst="rect">
            <a:avLst/>
          </a:prstGeom>
          <a:solidFill>
            <a:schemeClr val="accent4">
              <a:alpha val="8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Process</a:t>
            </a:r>
          </a:p>
          <a:p>
            <a:pPr marL="342900" indent="-342900"/>
            <a:r>
              <a:rPr lang="en-US" sz="1400" dirty="0" smtClean="0"/>
              <a:t>- Implement scheme</a:t>
            </a:r>
          </a:p>
          <a:p>
            <a:r>
              <a:rPr lang="en-US" sz="1400" dirty="0" smtClean="0"/>
              <a:t>- Test individual scheme</a:t>
            </a:r>
          </a:p>
          <a:p>
            <a:r>
              <a:rPr lang="en-US" sz="1400" dirty="0" smtClean="0"/>
              <a:t>- Test physics suite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47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biswas\Mrinal\Physics\EMC Weekly May 10\tracksal162011.2011092100.20719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0579" t="3196" r="21465" b="3251"/>
          <a:stretch/>
        </p:blipFill>
        <p:spPr bwMode="auto">
          <a:xfrm>
            <a:off x="1447800" y="3657600"/>
            <a:ext cx="2009094" cy="302969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biswas\Mrinal\Physics\EMC Weekly May 10\tracksal162011.2011092100.20719.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2112" t="3527" r="21976" b="3333"/>
          <a:stretch/>
        </p:blipFill>
        <p:spPr bwMode="auto">
          <a:xfrm>
            <a:off x="3276600" y="1905000"/>
            <a:ext cx="2138018" cy="33528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biswas\Mrinal\Physics\EMC Weekly May 10\tracksal162011.2011092100.20719.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1516" t="3416" r="22231" b="3334"/>
          <a:stretch/>
        </p:blipFill>
        <p:spPr bwMode="auto">
          <a:xfrm>
            <a:off x="6858000" y="1981200"/>
            <a:ext cx="2121437" cy="330619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biswas\Mrinal\Physics\EMC Weekly May 10\tracksal162011.2011092100.20719.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1483" t="3304" r="21635" b="3600"/>
          <a:stretch/>
        </p:blipFill>
        <p:spPr bwMode="auto">
          <a:xfrm>
            <a:off x="5181600" y="3429000"/>
            <a:ext cx="2121437" cy="325631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Katia tracks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7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D:\biswas\Mrinal\Physics\EMC Weekly May 10\tracksal162011.2011092100.20719.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306" t="10248" r="2214" b="10744"/>
          <a:stretch/>
        </p:blipFill>
        <p:spPr bwMode="auto">
          <a:xfrm>
            <a:off x="5159244" y="4410154"/>
            <a:ext cx="3051712" cy="213055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biswas\Mrinal\Physics\EMC Weekly May 10\tracksal162011.2011092100.20719.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391" t="10579" r="1874" b="10854"/>
          <a:stretch/>
        </p:blipFill>
        <p:spPr bwMode="auto">
          <a:xfrm>
            <a:off x="5105400" y="1724261"/>
            <a:ext cx="3077796" cy="213055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biswas\Mrinal\Physics\EMC Weekly May 10\tracksal162011.2011092100.20719.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477" t="10001" r="1192" b="10963"/>
          <a:stretch/>
        </p:blipFill>
        <p:spPr bwMode="auto">
          <a:xfrm>
            <a:off x="1524000" y="1752600"/>
            <a:ext cx="3080352" cy="213055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biswas\Mrinal\Physics\EMC Weekly May 10\tracksal162011.2011092100.20719.1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732" t="10414" r="1448" b="11075"/>
          <a:stretch/>
        </p:blipFill>
        <p:spPr bwMode="auto">
          <a:xfrm>
            <a:off x="1458655" y="4391261"/>
            <a:ext cx="3082946" cy="213055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Katia intensity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54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914400" y="3810000"/>
            <a:ext cx="4572000" cy="2743200"/>
            <a:chOff x="3352800" y="3810000"/>
            <a:chExt cx="4572000" cy="2743200"/>
          </a:xfrm>
        </p:grpSpPr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86148411"/>
                </p:ext>
              </p:extLst>
            </p:nvPr>
          </p:nvGraphicFramePr>
          <p:xfrm>
            <a:off x="3352800" y="38100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191000" y="4114800"/>
              <a:ext cx="3124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  5       5         5        5          5       5         5          3        1</a:t>
              </a:r>
              <a:endParaRPr lang="en-US" sz="11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" y="990600"/>
            <a:ext cx="4572000" cy="2743200"/>
            <a:chOff x="381000" y="304800"/>
            <a:chExt cx="4572000" cy="2743200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4280123"/>
                </p:ext>
              </p:extLst>
            </p:nvPr>
          </p:nvGraphicFramePr>
          <p:xfrm>
            <a:off x="381000" y="3048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066800" y="609600"/>
              <a:ext cx="3124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  5       5         5        5          5       5         5          3        1</a:t>
              </a:r>
              <a:endParaRPr lang="en-US" sz="1100" dirty="0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Rina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35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D:\biswas\Mrinal\Physics\EMC Weekly May 10\tracksal182011.2011102318.1010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7683" t="2534" r="20699" b="2920"/>
          <a:stretch/>
        </p:blipFill>
        <p:spPr bwMode="auto">
          <a:xfrm>
            <a:off x="1447800" y="3495754"/>
            <a:ext cx="2175164" cy="307968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biswas\Mrinal\Physics\EMC Weekly May 10\tracksal182011.2011102318.1010.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7342" t="2534" r="19676" b="4132"/>
          <a:stretch/>
        </p:blipFill>
        <p:spPr bwMode="auto">
          <a:xfrm>
            <a:off x="1447800" y="533400"/>
            <a:ext cx="2070446" cy="2819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biswas\Mrinal\Physics\EMC Weekly May 10\tracksal182011.2011102318.1010.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5553" t="3196" r="17973" b="4132"/>
          <a:stretch/>
        </p:blipFill>
        <p:spPr bwMode="auto">
          <a:xfrm>
            <a:off x="4495800" y="533400"/>
            <a:ext cx="2342810" cy="29718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biswas\Mrinal\Physics\EMC Weekly May 10\tracksal182011.2011102318.1010.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7044" t="2534" r="20188" b="2920"/>
          <a:stretch/>
        </p:blipFill>
        <p:spPr bwMode="auto">
          <a:xfrm>
            <a:off x="4495800" y="3515906"/>
            <a:ext cx="2342810" cy="324476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28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biswas\Mrinal\Physics\EMC Weekly May 10\tracksal182011.2011102318.1010.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732" t="10359" b="11294"/>
          <a:stretch/>
        </p:blipFill>
        <p:spPr bwMode="auto">
          <a:xfrm>
            <a:off x="685800" y="3581400"/>
            <a:ext cx="3064364" cy="20789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biswas\Mrinal\Physics\EMC Weekly May 10\tracksal182011.2011102318.1010.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647" t="10909" b="11626"/>
          <a:stretch/>
        </p:blipFill>
        <p:spPr bwMode="auto">
          <a:xfrm>
            <a:off x="4114800" y="1157455"/>
            <a:ext cx="3389541" cy="227154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biswas\Mrinal\Physics\EMC Weekly May 10\tracksal182011.2011102318.1010.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477" t="10689" b="10964"/>
          <a:stretch/>
        </p:blipFill>
        <p:spPr bwMode="auto">
          <a:xfrm>
            <a:off x="685800" y="1143000"/>
            <a:ext cx="3153882" cy="21336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biswas\Mrinal\Physics\EMC Weekly May 10\tracksal182011.2011102318.1010.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902" t="10579" r="852" b="10634"/>
          <a:stretch/>
        </p:blipFill>
        <p:spPr bwMode="auto">
          <a:xfrm>
            <a:off x="4191000" y="3510634"/>
            <a:ext cx="3217403" cy="222050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tc_wordmark_pms20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38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Dora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14400" y="987552"/>
            <a:ext cx="4572000" cy="2743200"/>
            <a:chOff x="914400" y="301752"/>
            <a:chExt cx="4572000" cy="2743200"/>
          </a:xfrm>
        </p:grpSpPr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7446303"/>
                </p:ext>
              </p:extLst>
            </p:nvPr>
          </p:nvGraphicFramePr>
          <p:xfrm>
            <a:off x="914400" y="301752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1600200" y="609600"/>
              <a:ext cx="3124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 8     8         8        8          8        8          8       8         8      6</a:t>
              </a:r>
              <a:endParaRPr lang="en-US" sz="105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4400" y="3810000"/>
            <a:ext cx="4572000" cy="2743200"/>
            <a:chOff x="990600" y="3733800"/>
            <a:chExt cx="4572000" cy="2743200"/>
          </a:xfrm>
        </p:grpSpPr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2075428"/>
                </p:ext>
              </p:extLst>
            </p:nvPr>
          </p:nvGraphicFramePr>
          <p:xfrm>
            <a:off x="990600" y="37338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600200" y="4038600"/>
              <a:ext cx="3276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 8       8        8         8          8        8          8       8         8        6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50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r>
              <a:rPr lang="en-US" dirty="0" smtClean="0"/>
              <a:t>Dora tracks</a:t>
            </a:r>
            <a:endParaRPr lang="en-US" dirty="0"/>
          </a:p>
        </p:txBody>
      </p:sp>
      <p:pic>
        <p:nvPicPr>
          <p:cNvPr id="3" name="Picture 2" descr="D:\biswas\Mrinal\Physics\EMC Weekly May 10\tracksep042011.2011071812.4464.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206" t="3527" r="10392" b="4684"/>
          <a:stretch/>
        </p:blipFill>
        <p:spPr bwMode="auto">
          <a:xfrm>
            <a:off x="609600" y="3886200"/>
            <a:ext cx="2447217" cy="239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biswas\Mrinal\Physics\EMC Weekly May 10\tracksep042011.2011071812.4464.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183" t="3416" r="8689" b="3582"/>
          <a:stretch/>
        </p:blipFill>
        <p:spPr bwMode="auto">
          <a:xfrm>
            <a:off x="4038600" y="1143000"/>
            <a:ext cx="2445957" cy="234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biswas\Mrinal\Physics\EMC Weekly May 10\tracksep042011.2011071812.4464.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632" t="3305" r="9966" b="3912"/>
          <a:stretch/>
        </p:blipFill>
        <p:spPr bwMode="auto">
          <a:xfrm>
            <a:off x="4022856" y="3886200"/>
            <a:ext cx="2461701" cy="243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biswas\Mrinal\Physics\EMC Weekly May 10\tracksep042011.2011071812.5232.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970" t="3086" r="6729" b="3912"/>
          <a:stretch/>
        </p:blipFill>
        <p:spPr bwMode="auto">
          <a:xfrm>
            <a:off x="609600" y="1143000"/>
            <a:ext cx="2486577" cy="22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Dora intensity</a:t>
            </a:r>
            <a:endParaRPr lang="en-US" dirty="0"/>
          </a:p>
        </p:txBody>
      </p:sp>
      <p:pic>
        <p:nvPicPr>
          <p:cNvPr id="7" name="Picture 2" descr="D:\biswas\Mrinal\Physics\EMC Weekly May 10\tracksep042011.2011071812.4464.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137" t="10468" b="10744"/>
          <a:stretch/>
        </p:blipFill>
        <p:spPr bwMode="auto">
          <a:xfrm>
            <a:off x="4761555" y="4282514"/>
            <a:ext cx="3292964" cy="22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biswas\Mrinal\Physics\EMC Weekly May 10\tracksep042011.2011071812.4464.7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625" t="10359" b="10964"/>
          <a:stretch/>
        </p:blipFill>
        <p:spPr bwMode="auto">
          <a:xfrm>
            <a:off x="4724400" y="1905000"/>
            <a:ext cx="3521564" cy="23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biswas\Mrinal\Physics\EMC Weekly May 10\tracksep042011.2011071812.4464.9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391" t="9918" r="766" b="10744"/>
          <a:stretch/>
        </p:blipFill>
        <p:spPr bwMode="auto">
          <a:xfrm>
            <a:off x="1143000" y="4277359"/>
            <a:ext cx="3072561" cy="212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biswas\Mrinal\Physics\EMC Weekly May 10\tracksep042011.2011071812.5232.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051" t="9918" b="10744"/>
          <a:stretch/>
        </p:blipFill>
        <p:spPr bwMode="auto">
          <a:xfrm>
            <a:off x="1006980" y="1876661"/>
            <a:ext cx="3208581" cy="21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14400" y="3810000"/>
            <a:ext cx="4572000" cy="2743200"/>
            <a:chOff x="3962400" y="3733800"/>
            <a:chExt cx="4572000" cy="2743200"/>
          </a:xfrm>
        </p:grpSpPr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4663890"/>
                </p:ext>
              </p:extLst>
            </p:nvPr>
          </p:nvGraphicFramePr>
          <p:xfrm>
            <a:off x="3962400" y="37338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563813" y="4038600"/>
              <a:ext cx="3276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 4       4       4        4       4        4         4          4       4       4 </a:t>
              </a:r>
              <a:endParaRPr lang="en-US" sz="11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4400" y="987552"/>
            <a:ext cx="4572000" cy="2743200"/>
            <a:chOff x="381000" y="381000"/>
            <a:chExt cx="4572000" cy="2743200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6384589"/>
                </p:ext>
              </p:extLst>
            </p:nvPr>
          </p:nvGraphicFramePr>
          <p:xfrm>
            <a:off x="381000" y="3810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066800" y="685800"/>
              <a:ext cx="3276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 4       4       4        4       4        4         4          4       4       4 </a:t>
              </a:r>
              <a:endParaRPr lang="en-US" sz="1100" dirty="0"/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Eugene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3886200"/>
            <a:ext cx="3124200" cy="830997"/>
          </a:xfrm>
          <a:prstGeom prst="rect">
            <a:avLst/>
          </a:prstGeom>
          <a:solidFill>
            <a:schemeClr val="accent3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configurations captured RI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50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biswas\Mrinal\Physics\EMC Weekly May 10\tracksep052011.2011073112.7217.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477" t="4077" r="2470" b="5454"/>
          <a:stretch/>
        </p:blipFill>
        <p:spPr bwMode="auto">
          <a:xfrm>
            <a:off x="381000" y="3352800"/>
            <a:ext cx="3318164" cy="266557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biswas\Mrinal\Physics\EMC Weekly May 10\tracksep052011.2011073112.7217.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477" t="3636" r="3151" b="4132"/>
          <a:stretch/>
        </p:blipFill>
        <p:spPr bwMode="auto">
          <a:xfrm>
            <a:off x="381000" y="533400"/>
            <a:ext cx="3318164" cy="273895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biswas\Mrinal\Physics\EMC Weekly May 10\tracksep052011.2011073112.7217.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391" t="2644" r="3066" b="3802"/>
          <a:stretch/>
        </p:blipFill>
        <p:spPr bwMode="auto">
          <a:xfrm>
            <a:off x="3810000" y="551662"/>
            <a:ext cx="3255861" cy="272069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biswas\Mrinal\Physics\EMC Weekly May 10\tracksep052011.2011073112.7217.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2606" t="2754" r="4515" b="3692"/>
          <a:stretch/>
        </p:blipFill>
        <p:spPr bwMode="auto">
          <a:xfrm>
            <a:off x="3886200" y="3417489"/>
            <a:ext cx="3124200" cy="272604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tc_wordmark_pms20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62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54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j-lt"/>
              </a:rPr>
              <a:t>Follow-up work conducted at </a:t>
            </a: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DTC I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1295401"/>
            <a:ext cx="8077200" cy="310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3464">
              <a:spcAft>
                <a:spcPts val="200"/>
              </a:spcAft>
            </a:pPr>
            <a:r>
              <a:rPr lang="en-US" sz="2600" b="1" dirty="0" smtClean="0">
                <a:solidFill>
                  <a:srgbClr val="1F497D"/>
                </a:solidFill>
              </a:rPr>
              <a:t>Idealized capability</a:t>
            </a:r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r>
              <a:rPr lang="en-US" sz="2200" dirty="0" smtClean="0"/>
              <a:t>Partnered with J-W Bao (ESRL) to add idealized capability to</a:t>
            </a:r>
            <a:r>
              <a:rPr lang="en-US" sz="2200" dirty="0" smtClean="0"/>
              <a:t>  </a:t>
            </a:r>
            <a:r>
              <a:rPr lang="en-US" sz="2200" dirty="0" smtClean="0"/>
              <a:t>WRF</a:t>
            </a:r>
          </a:p>
          <a:p>
            <a:pPr marL="742950" lvl="1" indent="-283464">
              <a:spcAft>
                <a:spcPts val="200"/>
              </a:spcAft>
              <a:buFont typeface="Arial"/>
              <a:buChar char="•"/>
            </a:pPr>
            <a:r>
              <a:rPr lang="en-US" sz="2200" dirty="0" smtClean="0"/>
              <a:t>Preliminary capability added</a:t>
            </a:r>
            <a:r>
              <a:rPr lang="en-US" sz="2200" dirty="0" smtClean="0"/>
              <a:t> an currently </a:t>
            </a:r>
            <a:r>
              <a:rPr lang="en-US" sz="2200" dirty="0" smtClean="0"/>
              <a:t>undergoing testing at EMC</a:t>
            </a:r>
            <a:endParaRPr lang="en-US" sz="2200" dirty="0" smtClean="0"/>
          </a:p>
          <a:p>
            <a:pPr marL="742950" lvl="1" indent="-283464">
              <a:spcAft>
                <a:spcPts val="200"/>
              </a:spcAft>
              <a:buFont typeface="Arial"/>
              <a:buChar char="•"/>
            </a:pPr>
            <a:r>
              <a:rPr lang="en-US" sz="2200" dirty="0" smtClean="0"/>
              <a:t>To do: collect README and datasets to create doc and case studies</a:t>
            </a:r>
          </a:p>
          <a:p>
            <a:pPr marL="285750" indent="-283464">
              <a:spcAft>
                <a:spcPts val="200"/>
              </a:spcAft>
            </a:pPr>
            <a:r>
              <a:rPr lang="en-US" sz="2600" b="1" dirty="0" smtClean="0">
                <a:solidFill>
                  <a:srgbClr val="1F497D"/>
                </a:solidFill>
              </a:rPr>
              <a:t>Microphysics</a:t>
            </a:r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r>
              <a:rPr lang="en-US" sz="2200" dirty="0" smtClean="0"/>
              <a:t>Collected preliminary information on how to expand interoperability</a:t>
            </a:r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r>
              <a:rPr lang="en-US" sz="2200" dirty="0" smtClean="0"/>
              <a:t>Performed tests of WSM5, WSM6, and Thompson on NMM single domain</a:t>
            </a:r>
            <a:endParaRPr lang="en-US" sz="2200" dirty="0" smtClean="0"/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r>
              <a:rPr lang="en-US" sz="2200" dirty="0" smtClean="0"/>
              <a:t>G</a:t>
            </a:r>
            <a:r>
              <a:rPr lang="en-US" sz="2200" dirty="0" smtClean="0"/>
              <a:t>. Thompson to start at DTC in July/2012 to connect his </a:t>
            </a:r>
            <a:r>
              <a:rPr lang="en-US" sz="2200" dirty="0" smtClean="0"/>
              <a:t>microphysics</a:t>
            </a:r>
            <a:endParaRPr lang="en-US" sz="22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47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biswas\Mrinal\Physics\EMC Weekly May 10\tracksep052011.2011073112.7217.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562" t="10359" b="10964"/>
          <a:stretch/>
        </p:blipFill>
        <p:spPr bwMode="auto">
          <a:xfrm>
            <a:off x="4419600" y="3505200"/>
            <a:ext cx="3597764" cy="244648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biswas\Mrinal\Physics\EMC Weekly May 10\tracksep052011.2011073112.7217.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988" t="10248" r="1363" b="10524"/>
          <a:stretch/>
        </p:blipFill>
        <p:spPr bwMode="auto">
          <a:xfrm>
            <a:off x="4437864" y="838200"/>
            <a:ext cx="3489726" cy="24384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biswas\Mrinal\Physics\EMC Weekly May 10\tracksep052011.2011073112.7217.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306" t="10468" r="1788" b="10854"/>
          <a:stretch/>
        </p:blipFill>
        <p:spPr bwMode="auto">
          <a:xfrm>
            <a:off x="533097" y="820828"/>
            <a:ext cx="3439379" cy="237957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D:\biswas\Mrinal\Physics\EMC Weekly May 10\tracksep052011.2011073112.7217.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051" t="10139" r="1533" b="11405"/>
          <a:stretch/>
        </p:blipFill>
        <p:spPr bwMode="auto">
          <a:xfrm>
            <a:off x="566147" y="3505200"/>
            <a:ext cx="3385547" cy="232226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tc_wordmark_pms20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87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54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j-lt"/>
              </a:rPr>
              <a:t>Follow-up work conducted at </a:t>
            </a: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DTC II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1295401"/>
            <a:ext cx="7620000" cy="371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3464">
              <a:spcAft>
                <a:spcPts val="200"/>
              </a:spcAft>
            </a:pPr>
            <a:r>
              <a:rPr lang="en-US" sz="2600" b="1" dirty="0" smtClean="0">
                <a:solidFill>
                  <a:srgbClr val="1F497D"/>
                </a:solidFill>
              </a:rPr>
              <a:t>Cumulus </a:t>
            </a:r>
            <a:r>
              <a:rPr lang="en-US" sz="2600" b="1" dirty="0" smtClean="0">
                <a:solidFill>
                  <a:srgbClr val="1F497D"/>
                </a:solidFill>
              </a:rPr>
              <a:t>Parameterization</a:t>
            </a:r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r>
              <a:rPr lang="en-US" sz="2200" dirty="0" smtClean="0"/>
              <a:t>Partnered with J. Dudhia (NCAR) to expanded HWRF </a:t>
            </a:r>
            <a:r>
              <a:rPr lang="en-US" sz="2200" dirty="0" smtClean="0"/>
              <a:t>interoperability (for DTC and general community)</a:t>
            </a:r>
          </a:p>
          <a:p>
            <a:pPr marL="742950" lvl="1" indent="-283464">
              <a:spcAft>
                <a:spcPts val="200"/>
              </a:spcAft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NSAS, Tiedke, Grell (uncoupled) are now available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Performed HWRF 27/9 sensitivity </a:t>
            </a:r>
            <a:r>
              <a:rPr lang="en-US" sz="2200" dirty="0" smtClean="0">
                <a:solidFill>
                  <a:prstClr val="black"/>
                </a:solidFill>
              </a:rPr>
              <a:t>experiments for Irene using various cumulus </a:t>
            </a:r>
            <a:r>
              <a:rPr lang="en-US" sz="2200" dirty="0" smtClean="0">
                <a:solidFill>
                  <a:prstClr val="black"/>
                </a:solidFill>
              </a:rPr>
              <a:t>schemes (Presented HFIP Telecon Feb/2012)</a:t>
            </a:r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Expanded test to 27/9/3 (Test Plan prepared jointly with EMC).  </a:t>
            </a:r>
          </a:p>
          <a:p>
            <a:pPr marL="742950" lvl="1" indent="-283464">
              <a:spcAft>
                <a:spcPts val="200"/>
              </a:spcAft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This is one of two comprehensive tests by DTC in AOP 2012</a:t>
            </a:r>
          </a:p>
          <a:p>
            <a:pPr marL="742950" lvl="1" indent="-283464">
              <a:spcAft>
                <a:spcPts val="200"/>
              </a:spcAft>
              <a:buFont typeface="Arial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Main goal is to provide input for EMC physics-diversity ensemble</a:t>
            </a:r>
            <a:endParaRPr lang="en-US" sz="2200" dirty="0" smtClean="0">
              <a:solidFill>
                <a:prstClr val="black"/>
              </a:solidFill>
            </a:endParaRPr>
          </a:p>
          <a:p>
            <a:pPr marL="285750" indent="-283464">
              <a:spcAft>
                <a:spcPts val="200"/>
              </a:spcAft>
              <a:buFont typeface="Arial"/>
              <a:buChar char="•"/>
            </a:pPr>
            <a:endParaRPr lang="en-US" sz="2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47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HWRF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://svn-dtc-hwrf.cgd.ucar.edu/tags/hwrf-baseline-20120216-</a:t>
            </a:r>
            <a:r>
              <a:rPr lang="en-US" dirty="0" smtClean="0">
                <a:hlinkClick r:id="rId2"/>
              </a:rPr>
              <a:t>2300</a:t>
            </a:r>
            <a:endParaRPr lang="en-US" dirty="0" smtClean="0"/>
          </a:p>
          <a:p>
            <a:pPr lvl="1"/>
            <a:r>
              <a:rPr lang="en-US" dirty="0" smtClean="0"/>
              <a:t>In order for results to be ready to inform ensemble configuration, did not wait until final operational configuration but used </a:t>
            </a:r>
            <a:endParaRPr lang="en-US" dirty="0" smtClean="0"/>
          </a:p>
          <a:p>
            <a:r>
              <a:rPr lang="en-US" dirty="0" smtClean="0"/>
              <a:t>Three domain 27/9/3 (no cumulus on domain 3)</a:t>
            </a:r>
          </a:p>
          <a:p>
            <a:r>
              <a:rPr lang="en-US" dirty="0" smtClean="0"/>
              <a:t>Initialized with GFS + vortex relocation; no GSI</a:t>
            </a:r>
          </a:p>
          <a:p>
            <a:r>
              <a:rPr lang="en-US" dirty="0" smtClean="0"/>
              <a:t>Ocean model used in the Atlantic only</a:t>
            </a:r>
          </a:p>
        </p:txBody>
      </p:sp>
      <p:pic>
        <p:nvPicPr>
          <p:cNvPr id="4" name="Picture 3" descr="dtc_wordmark_pms2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r>
              <a:rPr lang="en-US" dirty="0" smtClean="0"/>
              <a:t>Physics Configuration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90600" y="1219200"/>
          <a:ext cx="7315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752600"/>
                <a:gridCol w="1752600"/>
                <a:gridCol w="914400"/>
                <a:gridCol w="1219200"/>
              </a:tblGrid>
              <a:tr h="7511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H212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HPHY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HNSA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HTDK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HKF1</a:t>
                      </a:r>
                      <a:endParaRPr lang="en-US" sz="2000" dirty="0"/>
                    </a:p>
                  </a:txBody>
                  <a:tcPr/>
                </a:tc>
              </a:tr>
              <a:tr h="107768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2012 implementation SAS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February tag SAS (pre-implementation)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New SAS (YSU implementation)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Tiedke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Kain Fritsch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3276600"/>
            <a:ext cx="7315200" cy="1785104"/>
          </a:xfrm>
          <a:prstGeom prst="rect">
            <a:avLst/>
          </a:prstGeom>
          <a:solidFill>
            <a:schemeClr val="accent3">
              <a:alpha val="5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Some differences between HPHY and H212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H212 has shallow convection and HPHY does not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H212 has additional bug fixes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H212 has additional microphysics tuning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H212 run by EMC on CCS, HPHY </a:t>
            </a:r>
            <a:r>
              <a:rPr lang="en-US" sz="2200" dirty="0" smtClean="0"/>
              <a:t>run </a:t>
            </a:r>
            <a:r>
              <a:rPr lang="en-US" sz="2200" dirty="0" smtClean="0"/>
              <a:t>by DTC on jet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7315200" cy="1200328"/>
          </a:xfrm>
          <a:prstGeom prst="rect">
            <a:avLst/>
          </a:prstGeom>
          <a:solidFill>
            <a:schemeClr val="accent4">
              <a:alpha val="5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H212 shown here for reference 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Comparison between H212 and HPHY</a:t>
            </a:r>
            <a:r>
              <a:rPr lang="en-US" sz="2400" dirty="0" smtClean="0"/>
              <a:t> is not the goal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Goal is to intercompare HPHY, HNSA, HTDK, and HKF1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1219200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371600"/>
                <a:gridCol w="1600200"/>
                <a:gridCol w="838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 (x4)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Harvey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2011081900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2011082206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Irene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2011082100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2011082818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Katia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2011082906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2011091012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2011090618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2011091612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Ophelia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2011090618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2011100306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2011102318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2011102812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Atlantic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2011071812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2011072418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Eugene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2011073112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2011080606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Fernanda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2011081600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2011082000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Pacific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609600"/>
            <a:ext cx="754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j-lt"/>
              </a:rPr>
              <a:t>Selected cases: planned and completed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5943600"/>
            <a:ext cx="2895600" cy="369332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preliminary results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943600"/>
            <a:ext cx="4191000" cy="646331"/>
          </a:xfrm>
          <a:prstGeom prst="rect">
            <a:avLst/>
          </a:prstGeom>
          <a:solidFill>
            <a:schemeClr val="accent4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Depending on interpretations, may eliminate certain schemes or storms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3505200"/>
            <a:ext cx="1828800" cy="1200329"/>
          </a:xfrm>
          <a:prstGeom prst="rect">
            <a:avLst/>
          </a:prstGeom>
          <a:solidFill>
            <a:schemeClr val="accent3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Runs are slow due to heavy jet queues and relatively small DTC allocation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tc_wordmark_pms2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1713"/>
            <a:ext cx="28956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Aggregated Atlantic track errors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4701826"/>
              </p:ext>
            </p:extLst>
          </p:nvPr>
        </p:nvGraphicFramePr>
        <p:xfrm>
          <a:off x="228600" y="1066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6604274"/>
              </p:ext>
            </p:extLst>
          </p:nvPr>
        </p:nvGraphicFramePr>
        <p:xfrm>
          <a:off x="609600" y="3962400"/>
          <a:ext cx="3733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6925476"/>
              </p:ext>
            </p:extLst>
          </p:nvPr>
        </p:nvGraphicFramePr>
        <p:xfrm>
          <a:off x="4495800" y="3962400"/>
          <a:ext cx="3886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53000" y="1066800"/>
            <a:ext cx="4038600" cy="1323439"/>
          </a:xfrm>
          <a:prstGeom prst="rect">
            <a:avLst/>
          </a:prstGeom>
          <a:solidFill>
            <a:schemeClr val="accent1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Beginning: little difference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Later: HPHY best, HTDK worse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HNSA, HKF1 intermediate errors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HTDK has larger </a:t>
            </a:r>
            <a:r>
              <a:rPr lang="en-US" sz="2000" dirty="0" smtClean="0"/>
              <a:t>x</a:t>
            </a:r>
            <a:r>
              <a:rPr lang="en-US" sz="2000" dirty="0" smtClean="0"/>
              <a:t>-track errors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3000" y="2514600"/>
            <a:ext cx="4038600" cy="707886"/>
          </a:xfrm>
          <a:prstGeom prst="rect">
            <a:avLst/>
          </a:prstGeom>
          <a:solidFill>
            <a:schemeClr val="accent4">
              <a:alpha val="30000"/>
            </a:schemeClr>
          </a:solidFill>
          <a:ln w="158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HTDK has larger </a:t>
            </a:r>
            <a:r>
              <a:rPr lang="en-US" sz="2000" dirty="0" smtClean="0"/>
              <a:t>x</a:t>
            </a:r>
            <a:r>
              <a:rPr lang="en-US" sz="2000" dirty="0" smtClean="0"/>
              <a:t>-track errors than other configurations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96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11151</TotalTime>
  <Words>1898</Words>
  <Application>Microsoft Macintosh PowerPoint</Application>
  <PresentationFormat>On-screen Show (4:3)</PresentationFormat>
  <Paragraphs>381</Paragraphs>
  <Slides>40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Equity</vt:lpstr>
      <vt:lpstr>???</vt:lpstr>
      <vt:lpstr>???</vt:lpstr>
      <vt:lpstr>???</vt:lpstr>
      <vt:lpstr>HWRF sensitivity to cumulus schemes Preliminary Results</vt:lpstr>
      <vt:lpstr>Slide 2</vt:lpstr>
      <vt:lpstr>Slide 3</vt:lpstr>
      <vt:lpstr>Slide 4</vt:lpstr>
      <vt:lpstr>Slide 5</vt:lpstr>
      <vt:lpstr>HWRF Configuration</vt:lpstr>
      <vt:lpstr>Physics Configuration</vt:lpstr>
      <vt:lpstr>Slide 8</vt:lpstr>
      <vt:lpstr>Aggregated Atlantic track errors</vt:lpstr>
      <vt:lpstr>Aggregated Atlantic intensity errors</vt:lpstr>
      <vt:lpstr>Aggregated Atlantic 34 kt structure </vt:lpstr>
      <vt:lpstr>Aggregated Atlantic 50 kt structure </vt:lpstr>
      <vt:lpstr>Slide 13</vt:lpstr>
      <vt:lpstr>Aggregated Pacific intensity</vt:lpstr>
      <vt:lpstr>Slide 15</vt:lpstr>
      <vt:lpstr>Slide 16</vt:lpstr>
      <vt:lpstr>Conclusions</vt:lpstr>
      <vt:lpstr>Next steps</vt:lpstr>
      <vt:lpstr>Additional material</vt:lpstr>
      <vt:lpstr>Harvey </vt:lpstr>
      <vt:lpstr>Harvey tracks</vt:lpstr>
      <vt:lpstr>Harvey intensity</vt:lpstr>
      <vt:lpstr>Irene</vt:lpstr>
      <vt:lpstr>Irene tracks</vt:lpstr>
      <vt:lpstr>Irene intensity</vt:lpstr>
      <vt:lpstr>Katia</vt:lpstr>
      <vt:lpstr>Katia tracks</vt:lpstr>
      <vt:lpstr>Katia intensity</vt:lpstr>
      <vt:lpstr>Ophelia</vt:lpstr>
      <vt:lpstr>Katia tracks</vt:lpstr>
      <vt:lpstr>Katia intensity</vt:lpstr>
      <vt:lpstr>Rina</vt:lpstr>
      <vt:lpstr>Slide 33</vt:lpstr>
      <vt:lpstr>Slide 34</vt:lpstr>
      <vt:lpstr>Dora</vt:lpstr>
      <vt:lpstr>Dora tracks</vt:lpstr>
      <vt:lpstr>Dora intensity</vt:lpstr>
      <vt:lpstr>Eugene</vt:lpstr>
      <vt:lpstr>Slide 39</vt:lpstr>
      <vt:lpstr>Slide 40</vt:lpstr>
    </vt:vector>
  </TitlesOfParts>
  <Company>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Title</dc:title>
  <dc:creator>nance</dc:creator>
  <cp:lastModifiedBy>Ligia Bernardet</cp:lastModifiedBy>
  <cp:revision>437</cp:revision>
  <cp:lastPrinted>2011-02-15T23:09:17Z</cp:lastPrinted>
  <dcterms:created xsi:type="dcterms:W3CDTF">2012-05-09T17:25:36Z</dcterms:created>
  <dcterms:modified xsi:type="dcterms:W3CDTF">2012-05-10T04:56:11Z</dcterms:modified>
</cp:coreProperties>
</file>