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77" r:id="rId4"/>
    <p:sldId id="313" r:id="rId5"/>
    <p:sldId id="278" r:id="rId6"/>
    <p:sldId id="280" r:id="rId7"/>
    <p:sldId id="281" r:id="rId8"/>
    <p:sldId id="282" r:id="rId9"/>
    <p:sldId id="283" r:id="rId10"/>
    <p:sldId id="285" r:id="rId11"/>
    <p:sldId id="284" r:id="rId12"/>
    <p:sldId id="260" r:id="rId13"/>
    <p:sldId id="286" r:id="rId14"/>
    <p:sldId id="287" r:id="rId15"/>
    <p:sldId id="306" r:id="rId16"/>
    <p:sldId id="262" r:id="rId17"/>
    <p:sldId id="263" r:id="rId18"/>
    <p:sldId id="288" r:id="rId19"/>
    <p:sldId id="309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01" r:id="rId29"/>
    <p:sldId id="299" r:id="rId30"/>
    <p:sldId id="302" r:id="rId31"/>
    <p:sldId id="303" r:id="rId32"/>
    <p:sldId id="304" r:id="rId33"/>
    <p:sldId id="290" r:id="rId34"/>
    <p:sldId id="275" r:id="rId35"/>
    <p:sldId id="310" r:id="rId36"/>
    <p:sldId id="305" r:id="rId37"/>
    <p:sldId id="312" r:id="rId38"/>
    <p:sldId id="311" r:id="rId39"/>
    <p:sldId id="30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Poterjoy" initials="JP" lastIdx="1" clrIdx="0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>
        <p:scale>
          <a:sx n="100" d="100"/>
          <a:sy n="100" d="100"/>
        </p:scale>
        <p:origin x="144" y="256"/>
      </p:cViewPr>
      <p:guideLst>
        <p:guide orient="horz" pos="146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9T11:16:57.755" idx="1">
    <p:pos x="1272" y="21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2F0C8-AD04-4897-B17F-250F1A05D404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0928D-3AC7-42A6-B343-3C5B3324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0928D-3AC7-42A6-B343-3C5B3324C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8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907C6-9F5D-47C0-8CE0-F2B85D6A10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0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day lifecycle of a rapidly</a:t>
            </a:r>
            <a:r>
              <a:rPr lang="en-US" baseline="0" dirty="0" smtClean="0"/>
              <a:t> intensifying</a:t>
            </a:r>
            <a:r>
              <a:rPr lang="en-US" dirty="0" smtClean="0"/>
              <a:t> N.</a:t>
            </a:r>
            <a:r>
              <a:rPr lang="en-US" baseline="0" dirty="0" smtClean="0"/>
              <a:t> Atlantic Hurricane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18AF5-46F1-344A-9DE5-10568221C02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9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day lifecycle of a rapidly</a:t>
            </a:r>
            <a:r>
              <a:rPr lang="en-US" baseline="0" dirty="0" smtClean="0"/>
              <a:t> intensifying</a:t>
            </a:r>
            <a:r>
              <a:rPr lang="en-US" dirty="0" smtClean="0"/>
              <a:t> N.</a:t>
            </a:r>
            <a:r>
              <a:rPr lang="en-US" baseline="0" dirty="0" smtClean="0"/>
              <a:t> Atlantic Hurricane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18AF5-46F1-344A-9DE5-10568221C02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5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 01, 2005 Nature</a:t>
            </a:r>
            <a:r>
              <a:rPr lang="en-US" baseline="0" dirty="0" smtClean="0"/>
              <a:t> Run time!</a:t>
            </a:r>
          </a:p>
          <a:p>
            <a:r>
              <a:rPr lang="en-US" baseline="0" dirty="0" smtClean="0"/>
              <a:t>What are standard pressure levels (double check)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18AF5-46F1-344A-9DE5-10568221C02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0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day lifecycle of a rapidly</a:t>
            </a:r>
            <a:r>
              <a:rPr lang="en-US" baseline="0" dirty="0" smtClean="0"/>
              <a:t> intensifying</a:t>
            </a:r>
            <a:r>
              <a:rPr lang="en-US" dirty="0" smtClean="0"/>
              <a:t> N.</a:t>
            </a:r>
            <a:r>
              <a:rPr lang="en-US" baseline="0" dirty="0" smtClean="0"/>
              <a:t> Atlantic Hurricane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18AF5-46F1-344A-9DE5-10568221C02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907C6-9F5D-47C0-8CE0-F2B85D6A10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907C6-9F5D-47C0-8CE0-F2B85D6A10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8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907C6-9F5D-47C0-8CE0-F2B85D6A10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92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907C6-9F5D-47C0-8CE0-F2B85D6A10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0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5D77-D3B6-E042-9A9A-06B677F07BBA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226E-D249-CB44-9DE8-56E071D3ABB4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0015-ED6A-E54D-9A4B-6E34357FA90E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6F82-1209-6446-AD29-56D51A83F3AD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9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FA78-D9FF-9D46-ADA2-54AD97E2DE2D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2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C4CA-F7F6-B949-B4B0-C8D3F6309204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E4AF-ABF6-6944-8413-937A5CF50F58}" type="datetime1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0F0E-77E0-4E4C-9164-A807C1B57EBC}" type="datetime1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8D9C-57CB-624C-BDCA-54F67043501A}" type="datetime1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87AD-408E-F542-8A12-521D08F4D91A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E1C6-D268-8149-BD8D-0124C5652EF5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4B5B-BDF4-EB40-8620-EC140F2D302E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5E40B-A04D-4F48-BB13-B39A0C2A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m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3301"/>
            <a:ext cx="7772400" cy="330214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Using OSEs/OSSEs to Evaluate Various Aspects of Hurricane Prediction Systems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22800"/>
            <a:ext cx="6858000" cy="2352676"/>
          </a:xfrm>
        </p:spPr>
        <p:txBody>
          <a:bodyPr>
            <a:normAutofit fontScale="40000" lnSpcReduction="20000"/>
          </a:bodyPr>
          <a:lstStyle/>
          <a:p>
            <a:r>
              <a:rPr lang="en-US" sz="9000" dirty="0" smtClean="0"/>
              <a:t>Kelly </a:t>
            </a:r>
            <a:r>
              <a:rPr lang="en-US" sz="9000" dirty="0" smtClean="0"/>
              <a:t>Ryan</a:t>
            </a:r>
            <a:endParaRPr lang="en-US" sz="2500" dirty="0" smtClean="0"/>
          </a:p>
          <a:p>
            <a:r>
              <a:rPr lang="en-US" sz="3600" dirty="0" smtClean="0"/>
              <a:t>NOAA </a:t>
            </a:r>
            <a:r>
              <a:rPr lang="en-US" sz="3600" dirty="0"/>
              <a:t>/ Atlantic Oceanic and Meteorological Laboratory</a:t>
            </a:r>
          </a:p>
          <a:p>
            <a:r>
              <a:rPr lang="en-US" sz="3600" dirty="0"/>
              <a:t>Hurricane Research </a:t>
            </a:r>
            <a:r>
              <a:rPr lang="en-US" sz="3600" dirty="0" smtClean="0"/>
              <a:t>Division</a:t>
            </a:r>
            <a:endParaRPr lang="en-US" sz="3600" dirty="0"/>
          </a:p>
          <a:p>
            <a:r>
              <a:rPr lang="en-US" sz="3600" dirty="0"/>
              <a:t>Cooperative Institute for Marine and Atmospheric Studies </a:t>
            </a:r>
          </a:p>
          <a:p>
            <a:r>
              <a:rPr lang="en-US" sz="3600" dirty="0"/>
              <a:t>University of </a:t>
            </a:r>
            <a:r>
              <a:rPr lang="en-US" sz="3600" dirty="0" smtClean="0"/>
              <a:t>Miami</a:t>
            </a:r>
            <a:endParaRPr lang="en-US" dirty="0" smtClean="0"/>
          </a:p>
          <a:p>
            <a:r>
              <a:rPr lang="en-US" sz="4800" dirty="0" smtClean="0"/>
              <a:t>HWRF/HMON Meeting</a:t>
            </a:r>
          </a:p>
          <a:p>
            <a:r>
              <a:rPr lang="en-US" sz="4800" dirty="0" smtClean="0"/>
              <a:t>March 29, 2018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49548"/>
            <a:ext cx="2494631" cy="851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710" y="113136"/>
            <a:ext cx="784989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55" y="132370"/>
            <a:ext cx="8886305" cy="1325563"/>
          </a:xfrm>
        </p:spPr>
        <p:txBody>
          <a:bodyPr/>
          <a:lstStyle/>
          <a:p>
            <a:pPr algn="ctr"/>
            <a:r>
              <a:rPr lang="en-US" dirty="0" smtClean="0"/>
              <a:t>“Research-Friendly”</a:t>
            </a:r>
            <a:r>
              <a:rPr lang="en-US" dirty="0" smtClean="0"/>
              <a:t> </a:t>
            </a:r>
            <a:r>
              <a:rPr lang="en-US" dirty="0" smtClean="0"/>
              <a:t>Framework</a:t>
            </a:r>
            <a:endParaRPr lang="en-US" dirty="0"/>
          </a:p>
        </p:txBody>
      </p:sp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" y="1335648"/>
            <a:ext cx="8406643" cy="163199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9751" y="3252291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751" y="3948245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9751" y="4644199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9751" y="5366585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9751" y="6088971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5773" y="3503648"/>
            <a:ext cx="64802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Flexibility</a:t>
            </a:r>
            <a:r>
              <a:rPr lang="en-US" dirty="0" smtClean="0"/>
              <a:t> to perform OSEs/OSSEs that evaluate data assimilation techniques and model physics/parameterizations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addition to data impacts</a:t>
            </a:r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Allows for smooth transition of new DA techniques and changes 	to model physics</a:t>
            </a:r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Can be applied to any forecast model with a similar 	configuration by omitting model-specific add-hoc approaches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55" y="132370"/>
            <a:ext cx="888630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“</a:t>
            </a:r>
            <a:r>
              <a:rPr lang="en-US" sz="4000" b="1" dirty="0" smtClean="0"/>
              <a:t>Research-Friendly”</a:t>
            </a:r>
            <a:r>
              <a:rPr lang="en-US" sz="4000" b="1" dirty="0" smtClean="0"/>
              <a:t> </a:t>
            </a:r>
            <a:r>
              <a:rPr lang="en-US" sz="4000" b="1" dirty="0" smtClean="0"/>
              <a:t>Framework</a:t>
            </a:r>
            <a:endParaRPr lang="en-US" sz="4000" b="1" dirty="0"/>
          </a:p>
        </p:txBody>
      </p:sp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" y="1335648"/>
            <a:ext cx="8406643" cy="163199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9751" y="3252291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751" y="3948245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9751" y="4644199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9751" y="5366585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9751" y="6088971"/>
            <a:ext cx="20221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74794" y="4274867"/>
            <a:ext cx="504825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Easy integration and evaluation of new DA systems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83255" y="5960776"/>
            <a:ext cx="394939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Evaluation of model physics schemes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25432" y="3499967"/>
            <a:ext cx="431222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Vary cycling frequency &amp; spin-up time easily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8281" y="5125443"/>
            <a:ext cx="350881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vortex </a:t>
            </a:r>
            <a:r>
              <a:rPr lang="en-US" dirty="0"/>
              <a:t>relocation/initialization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48" y="9351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Comparison of DA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3" t="1065" r="819" b="69630"/>
          <a:stretch/>
        </p:blipFill>
        <p:spPr>
          <a:xfrm>
            <a:off x="354373" y="4003349"/>
            <a:ext cx="3605232" cy="2666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0" t="30776" r="682" b="39919"/>
          <a:stretch/>
        </p:blipFill>
        <p:spPr>
          <a:xfrm>
            <a:off x="4336383" y="1182727"/>
            <a:ext cx="3608757" cy="2668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8" t="60844" r="1004" b="9851"/>
          <a:stretch/>
        </p:blipFill>
        <p:spPr>
          <a:xfrm>
            <a:off x="4290205" y="3878757"/>
            <a:ext cx="3654935" cy="2702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91302" r="80626" b="4088"/>
          <a:stretch/>
        </p:blipFill>
        <p:spPr>
          <a:xfrm>
            <a:off x="3718375" y="3643535"/>
            <a:ext cx="1028700" cy="415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448" y="1762987"/>
            <a:ext cx="31671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Set 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Assimilate Control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6-hour spin-up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6-hourly cycling for 3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 3D-var vs. EnKF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48" y="9351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Comparison of DA Systems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2041" r="21066" b="12963"/>
          <a:stretch/>
        </p:blipFill>
        <p:spPr>
          <a:xfrm>
            <a:off x="175746" y="1357074"/>
            <a:ext cx="3340100" cy="3486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t="33196" r="30459" b="22993"/>
          <a:stretch/>
        </p:blipFill>
        <p:spPr>
          <a:xfrm>
            <a:off x="4023526" y="1154233"/>
            <a:ext cx="3677870" cy="2944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6" t="31111" r="32829" b="29631"/>
          <a:stretch/>
        </p:blipFill>
        <p:spPr>
          <a:xfrm>
            <a:off x="4111220" y="4044652"/>
            <a:ext cx="3385498" cy="2652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484" y="4926670"/>
            <a:ext cx="287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Nature Run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2646" y="2306735"/>
            <a:ext cx="165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3Dvar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958714" y="5013516"/>
            <a:ext cx="191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EnKF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0451" y="5438318"/>
            <a:ext cx="315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time: 0 UTC on </a:t>
            </a:r>
            <a:r>
              <a:rPr lang="en-US" dirty="0"/>
              <a:t>2005-08-04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48" y="93518"/>
            <a:ext cx="7886700" cy="1012075"/>
          </a:xfrm>
        </p:spPr>
        <p:txBody>
          <a:bodyPr/>
          <a:lstStyle/>
          <a:p>
            <a:pPr algn="ctr"/>
            <a:r>
              <a:rPr lang="en-US" dirty="0" smtClean="0"/>
              <a:t>Comparison of DA Systems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t="22585" r="24733" b="19259"/>
          <a:stretch/>
        </p:blipFill>
        <p:spPr>
          <a:xfrm>
            <a:off x="581891" y="1374775"/>
            <a:ext cx="3310873" cy="2598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137" y="894830"/>
            <a:ext cx="841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Impact plots of environment: </a:t>
            </a:r>
            <a:r>
              <a:rPr lang="en-US" sz="1400" dirty="0" smtClean="0"/>
              <a:t>		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1400" dirty="0" smtClean="0"/>
              <a:t> = EnKF is closer to NR	</a:t>
            </a:r>
            <a:r>
              <a:rPr lang="en-US" sz="1400" b="1" dirty="0" smtClean="0">
                <a:solidFill>
                  <a:srgbClr val="FF85FF"/>
                </a:solidFill>
              </a:rPr>
              <a:t>pink</a:t>
            </a:r>
            <a:r>
              <a:rPr lang="en-US" sz="1400" dirty="0" smtClean="0">
                <a:solidFill>
                  <a:srgbClr val="FF85FF"/>
                </a:solidFill>
              </a:rPr>
              <a:t> </a:t>
            </a:r>
            <a:r>
              <a:rPr lang="en-US" sz="1400" dirty="0" smtClean="0"/>
              <a:t>= 3Dvar is closer to NR 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t="22060" r="25325" b="19444"/>
          <a:stretch/>
        </p:blipFill>
        <p:spPr>
          <a:xfrm>
            <a:off x="5041467" y="1374775"/>
            <a:ext cx="3214247" cy="2598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22060" r="24931" b="19260"/>
          <a:stretch/>
        </p:blipFill>
        <p:spPr>
          <a:xfrm>
            <a:off x="2709949" y="3973485"/>
            <a:ext cx="3514333" cy="28362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Model </a:t>
            </a:r>
            <a:r>
              <a:rPr lang="en-US" dirty="0"/>
              <a:t>P</a:t>
            </a:r>
            <a:r>
              <a:rPr lang="en-US" dirty="0" smtClean="0"/>
              <a:t>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layer comparisons using Coyote </a:t>
            </a:r>
            <a:r>
              <a:rPr lang="en-US" dirty="0" smtClean="0"/>
              <a:t>UAS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Direct </a:t>
            </a:r>
            <a:r>
              <a:rPr lang="en-US" dirty="0" smtClean="0"/>
              <a:t>comparison: will the data be used in D.A.?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OSSE: </a:t>
            </a:r>
            <a:r>
              <a:rPr lang="en-US" dirty="0" smtClean="0"/>
              <a:t>how well does </a:t>
            </a:r>
            <a:r>
              <a:rPr lang="en-US" dirty="0" smtClean="0"/>
              <a:t>our </a:t>
            </a:r>
            <a:r>
              <a:rPr lang="en-US" dirty="0" smtClean="0"/>
              <a:t>D.A. system </a:t>
            </a:r>
            <a:r>
              <a:rPr lang="en-US" dirty="0" smtClean="0"/>
              <a:t>make use of these data?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OSE: how do changes in </a:t>
            </a:r>
            <a:r>
              <a:rPr lang="en-US" dirty="0" smtClean="0"/>
              <a:t>parameterization </a:t>
            </a:r>
            <a:r>
              <a:rPr lang="en-US" dirty="0" smtClean="0"/>
              <a:t>schemes affect analyses and </a:t>
            </a:r>
            <a:r>
              <a:rPr lang="en-US" dirty="0" smtClean="0"/>
              <a:t>forecasts?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63" y="140682"/>
            <a:ext cx="7356764" cy="1325563"/>
          </a:xfrm>
        </p:spPr>
        <p:txBody>
          <a:bodyPr/>
          <a:lstStyle/>
          <a:p>
            <a:r>
              <a:rPr lang="en-US" b="1" dirty="0" smtClean="0"/>
              <a:t>Progress of Next Generation 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825625"/>
            <a:ext cx="8872219" cy="4351338"/>
          </a:xfrm>
        </p:spPr>
        <p:txBody>
          <a:bodyPr>
            <a:normAutofit/>
          </a:bodyPr>
          <a:lstStyle/>
          <a:p>
            <a:r>
              <a:rPr lang="en-US" dirty="0"/>
              <a:t>Ability to change cycling </a:t>
            </a:r>
            <a:r>
              <a:rPr lang="en-US" dirty="0" smtClean="0"/>
              <a:t>frequency &amp; physics schemes</a:t>
            </a:r>
            <a:endParaRPr lang="en-US" dirty="0"/>
          </a:p>
          <a:p>
            <a:r>
              <a:rPr lang="en-US" dirty="0" smtClean="0"/>
              <a:t>Completed </a:t>
            </a:r>
            <a:r>
              <a:rPr lang="en-US" dirty="0" smtClean="0"/>
              <a:t>the addition of fully-tuned EnKF DA system</a:t>
            </a:r>
          </a:p>
          <a:p>
            <a:pPr lvl="1"/>
            <a:r>
              <a:rPr lang="en-US" sz="1800" dirty="0" smtClean="0"/>
              <a:t>Found and fixed a bug: </a:t>
            </a:r>
            <a:r>
              <a:rPr lang="en-US" sz="1800" dirty="0"/>
              <a:t>radiances were not being assimilated because heights were not assigned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>
                <a:sym typeface="Wingdings"/>
              </a:rPr>
              <a:t>	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/>
              <a:t>required us to add parameter to </a:t>
            </a:r>
            <a:r>
              <a:rPr lang="en-US" sz="1800" dirty="0" smtClean="0"/>
              <a:t>GSI</a:t>
            </a:r>
            <a:r>
              <a:rPr lang="en-US" sz="1800" dirty="0" smtClean="0"/>
              <a:t> </a:t>
            </a:r>
            <a:r>
              <a:rPr lang="en-US" sz="1800" dirty="0" err="1" smtClean="0"/>
              <a:t>namelist</a:t>
            </a:r>
            <a:r>
              <a:rPr lang="en-US" sz="1800" dirty="0" smtClean="0"/>
              <a:t>: </a:t>
            </a:r>
            <a:r>
              <a:rPr lang="en-US" sz="1800" dirty="0" smtClean="0"/>
              <a:t>“</a:t>
            </a:r>
            <a:r>
              <a:rPr lang="en-US" sz="1600" b="1" dirty="0" err="1" smtClean="0"/>
              <a:t>lwrite_peakwt</a:t>
            </a:r>
            <a:r>
              <a:rPr lang="en-US" sz="1600" b="1" dirty="0"/>
              <a:t>=.</a:t>
            </a:r>
            <a:r>
              <a:rPr lang="en-US" sz="1600" b="1" dirty="0" smtClean="0"/>
              <a:t>true</a:t>
            </a:r>
            <a:r>
              <a:rPr lang="en-US" sz="1600" b="1" dirty="0" smtClean="0"/>
              <a:t>.</a:t>
            </a:r>
            <a:r>
              <a:rPr lang="en-US" sz="1600" dirty="0" smtClean="0"/>
              <a:t>” in </a:t>
            </a:r>
            <a:r>
              <a:rPr lang="en-US" sz="1600" dirty="0" err="1" smtClean="0"/>
              <a:t>gsiparm.anl</a:t>
            </a: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 smtClean="0"/>
              <a:t>Next Steps:</a:t>
            </a:r>
          </a:p>
          <a:p>
            <a:r>
              <a:rPr lang="en-US" dirty="0" smtClean="0"/>
              <a:t>Configure 3D-var EnKF hybrid DA</a:t>
            </a:r>
          </a:p>
          <a:p>
            <a:r>
              <a:rPr lang="en-US" dirty="0" smtClean="0"/>
              <a:t>Add option to include vortex relocation/initialization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33524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Getting the most out of our models by optimizing observation coverage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41362"/>
          </a:xfrm>
        </p:spPr>
        <p:txBody>
          <a:bodyPr>
            <a:normAutofit/>
          </a:bodyPr>
          <a:lstStyle/>
          <a:p>
            <a:r>
              <a:rPr lang="en-US" u="sng" dirty="0" smtClean="0"/>
              <a:t>G-IV Synoptic Surveillance Targeting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1951097"/>
            <a:ext cx="408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Motivation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Investigate </a:t>
            </a:r>
            <a:r>
              <a:rPr lang="en-US" sz="2000" dirty="0"/>
              <a:t>targeting  procedure for synoptic surveillance sampling using NOAA </a:t>
            </a:r>
            <a:r>
              <a:rPr lang="en-US" sz="2000" dirty="0" smtClean="0"/>
              <a:t>G-IV (NHC)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Near-hurricane </a:t>
            </a:r>
            <a:r>
              <a:rPr lang="en-US" dirty="0" smtClean="0"/>
              <a:t>environment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Synoptic </a:t>
            </a:r>
            <a:r>
              <a:rPr lang="en-US" dirty="0"/>
              <a:t>scale </a:t>
            </a:r>
            <a:r>
              <a:rPr lang="en-US" dirty="0" smtClean="0"/>
              <a:t>features</a:t>
            </a:r>
          </a:p>
        </p:txBody>
      </p:sp>
      <p:pic>
        <p:nvPicPr>
          <p:cNvPr id="5" name="Picture 4" descr="IMG_71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6" t="41613" r="14319" b="34044"/>
          <a:stretch/>
        </p:blipFill>
        <p:spPr>
          <a:xfrm>
            <a:off x="4673600" y="952500"/>
            <a:ext cx="4346788" cy="2311400"/>
          </a:xfrm>
          <a:prstGeom prst="rect">
            <a:avLst/>
          </a:prstGeom>
        </p:spPr>
      </p:pic>
      <p:pic>
        <p:nvPicPr>
          <p:cNvPr id="6" name="Picture 5" descr="IMG_71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24405" r="53805" b="41782"/>
          <a:stretch/>
        </p:blipFill>
        <p:spPr>
          <a:xfrm>
            <a:off x="4755491" y="4013200"/>
            <a:ext cx="4264898" cy="250851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41362"/>
          </a:xfrm>
        </p:spPr>
        <p:txBody>
          <a:bodyPr>
            <a:normAutofit/>
          </a:bodyPr>
          <a:lstStyle/>
          <a:p>
            <a:r>
              <a:rPr lang="en-US" u="sng" dirty="0" smtClean="0"/>
              <a:t>G-IV Synoptic Surveillance Targeting</a:t>
            </a:r>
            <a:endParaRPr lang="en-US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5600" y="1930400"/>
            <a:ext cx="4216400" cy="346553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u="sng" dirty="0" smtClean="0"/>
              <a:t>Current Procedure: </a:t>
            </a:r>
          </a:p>
          <a:p>
            <a:r>
              <a:rPr lang="en-US" sz="1800" dirty="0" smtClean="0"/>
              <a:t>Use generic circumnavigation pattern around hurricane</a:t>
            </a:r>
          </a:p>
          <a:p>
            <a:r>
              <a:rPr lang="en-US" sz="1800" dirty="0" smtClean="0"/>
              <a:t>Sample regions of highest variance in GEFS deep layer mean wind within 20 degrees of hurricane center location</a:t>
            </a:r>
          </a:p>
          <a:p>
            <a:r>
              <a:rPr lang="en-US" sz="1800" dirty="0" smtClean="0"/>
              <a:t>Deploy </a:t>
            </a:r>
            <a:r>
              <a:rPr lang="en-US" sz="1800" dirty="0" smtClean="0"/>
              <a:t>dropsondes </a:t>
            </a:r>
            <a:r>
              <a:rPr lang="en-US" sz="1800" dirty="0" smtClean="0"/>
              <a:t>every 1-1.5 degrees</a:t>
            </a:r>
          </a:p>
          <a:p>
            <a:r>
              <a:rPr lang="en-US" sz="1800" dirty="0" smtClean="0"/>
              <a:t>Performed 2-3 days before expected landfall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Subjective!!</a:t>
            </a:r>
          </a:p>
        </p:txBody>
      </p:sp>
      <p:pic>
        <p:nvPicPr>
          <p:cNvPr id="5" name="Picture 4" descr="IMG_71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6" t="41613" r="14319" b="34044"/>
          <a:stretch/>
        </p:blipFill>
        <p:spPr>
          <a:xfrm>
            <a:off x="4673600" y="952500"/>
            <a:ext cx="4346788" cy="2311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IMG_71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24405" r="53805" b="41782"/>
          <a:stretch/>
        </p:blipFill>
        <p:spPr>
          <a:xfrm>
            <a:off x="4755491" y="4013200"/>
            <a:ext cx="4264898" cy="25085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37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OSEs/OSSEs?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982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bserving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ystem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/>
              <a:t>xperiments and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bserving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ystem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imulation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/>
              <a:t>xperiments </a:t>
            </a:r>
          </a:p>
          <a:p>
            <a:r>
              <a:rPr lang="en-US" dirty="0" smtClean="0"/>
              <a:t>aim to assess the impact of changing various aspects of prediction systems on forecasting ability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197" y="4089861"/>
            <a:ext cx="23556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4190" y="4089861"/>
            <a:ext cx="23556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Assimilation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0183" y="4089861"/>
            <a:ext cx="23556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Forecast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197" y="4555374"/>
            <a:ext cx="2355619" cy="1661993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OSE: </a:t>
            </a:r>
            <a:r>
              <a:rPr lang="en-US" sz="1600" dirty="0" smtClean="0"/>
              <a:t>measurements collected in atmosphere</a:t>
            </a:r>
          </a:p>
          <a:p>
            <a:endParaRPr lang="en-US" dirty="0" smtClean="0"/>
          </a:p>
          <a:p>
            <a:r>
              <a:rPr lang="en-US" dirty="0" smtClean="0"/>
              <a:t>OSSE: </a:t>
            </a:r>
            <a:r>
              <a:rPr lang="en-US" sz="1600" dirty="0" smtClean="0"/>
              <a:t>synthetic data obtained from a nature run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94189" y="4555373"/>
            <a:ext cx="2355619" cy="14157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OSE: </a:t>
            </a:r>
            <a:r>
              <a:rPr lang="en-US" sz="1600" dirty="0" smtClean="0"/>
              <a:t>any existing or future DA system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OSSE: </a:t>
            </a:r>
            <a:r>
              <a:rPr lang="en-US" sz="1600" dirty="0" smtClean="0"/>
              <a:t>any existing or future DA system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50181" y="4555373"/>
            <a:ext cx="2355619" cy="14157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OSE: </a:t>
            </a:r>
            <a:r>
              <a:rPr lang="en-US" sz="1600" dirty="0" smtClean="0"/>
              <a:t>any existing or future model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OSSE: </a:t>
            </a:r>
            <a:r>
              <a:rPr lang="en-US" sz="1600" dirty="0" smtClean="0"/>
              <a:t>any existing or future model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18509" y="4289367"/>
            <a:ext cx="665018" cy="0"/>
          </a:xfrm>
          <a:prstGeom prst="straightConnector1">
            <a:avLst/>
          </a:prstGeom>
          <a:ln w="476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85584" y="4289367"/>
            <a:ext cx="665018" cy="0"/>
          </a:xfrm>
          <a:prstGeom prst="straightConnector1">
            <a:avLst/>
          </a:prstGeom>
          <a:ln w="476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03262"/>
          </a:xfrm>
        </p:spPr>
        <p:txBody>
          <a:bodyPr>
            <a:normAutofit/>
          </a:bodyPr>
          <a:lstStyle/>
          <a:p>
            <a:r>
              <a:rPr lang="en-US" u="sng" dirty="0" smtClean="0"/>
              <a:t>Objectives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800" y="838200"/>
            <a:ext cx="9067800" cy="5867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AC090"/>
                </a:solidFill>
              </a:rPr>
              <a:t>Near-storm environment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Sensitivity to </a:t>
            </a:r>
          </a:p>
          <a:p>
            <a:pPr lvl="1"/>
            <a:r>
              <a:rPr lang="en-US" dirty="0" smtClean="0"/>
              <a:t>Storm relative location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attern shape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AC090"/>
                </a:solidFill>
              </a:rPr>
              <a:t>Synoptic features</a:t>
            </a:r>
          </a:p>
          <a:p>
            <a:r>
              <a:rPr lang="en-US" dirty="0" smtClean="0"/>
              <a:t>Sensitivity to </a:t>
            </a:r>
          </a:p>
          <a:p>
            <a:pPr lvl="1"/>
            <a:r>
              <a:rPr lang="en-US" dirty="0" smtClean="0"/>
              <a:t>Targeting techniques using ensemble forecasts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ropsonde distribution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Evaluate using both </a:t>
            </a:r>
            <a:r>
              <a:rPr lang="en-US" dirty="0" smtClean="0">
                <a:solidFill>
                  <a:srgbClr val="FAC090"/>
                </a:solidFill>
              </a:rPr>
              <a:t>regional and global </a:t>
            </a:r>
            <a:r>
              <a:rPr lang="en-US" dirty="0" smtClean="0"/>
              <a:t>forecast models</a:t>
            </a:r>
          </a:p>
          <a:p>
            <a:r>
              <a:rPr lang="en-US" dirty="0" smtClean="0"/>
              <a:t>HWRF and GFS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" name="Picture 9" descr="gonzoi"/>
          <p:cNvPicPr>
            <a:picLocks noChangeAspect="1" noChangeArrowheads="1"/>
          </p:cNvPicPr>
          <p:nvPr/>
        </p:nvPicPr>
        <p:blipFill>
          <a:blip r:embed="rId2" cstate="print"/>
          <a:srcRect l="1254" t="21040" b="27527"/>
          <a:stretch>
            <a:fillRect/>
          </a:stretch>
        </p:blipFill>
        <p:spPr bwMode="auto">
          <a:xfrm>
            <a:off x="4651835" y="1536721"/>
            <a:ext cx="4093268" cy="13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651835" y="1536720"/>
            <a:ext cx="4093268" cy="1364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54138" y="2901143"/>
            <a:ext cx="336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Altitude ~45,000 feet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751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9050" y="9524"/>
            <a:ext cx="2181225" cy="1670365"/>
          </a:xfrm>
          <a:prstGeom prst="roundRect">
            <a:avLst/>
          </a:prstGeom>
          <a:noFill/>
          <a:ln w="317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omains_AOML_regional_OS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45" y="2027995"/>
            <a:ext cx="5682289" cy="4637153"/>
          </a:xfrm>
          <a:prstGeom prst="rect">
            <a:avLst/>
          </a:prstGeom>
        </p:spPr>
      </p:pic>
      <p:pic>
        <p:nvPicPr>
          <p:cNvPr id="11" name="Picture 4" descr="dbz_08-02-18h27.t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r="10088"/>
          <a:stretch/>
        </p:blipFill>
        <p:spPr bwMode="auto">
          <a:xfrm>
            <a:off x="101600" y="4346572"/>
            <a:ext cx="2631516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1600" y="1908172"/>
            <a:ext cx="2618816" cy="241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2" descr="zoomed200508021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000" r="19000" b="3333"/>
          <a:stretch>
            <a:fillRect/>
          </a:stretch>
        </p:blipFill>
        <p:spPr bwMode="auto">
          <a:xfrm>
            <a:off x="165099" y="1977195"/>
            <a:ext cx="2095501" cy="22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nolan200508021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3" t="2856" r="1526" b="4857"/>
          <a:stretch>
            <a:fillRect/>
          </a:stretch>
        </p:blipFill>
        <p:spPr bwMode="auto">
          <a:xfrm>
            <a:off x="2324101" y="1981398"/>
            <a:ext cx="345515" cy="22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276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video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40909"/>
            <a:ext cx="8458200" cy="8458200"/>
          </a:xfrm>
          <a:prstGeom prst="rect">
            <a:avLst/>
          </a:prstGeom>
        </p:spPr>
      </p:pic>
      <p:pic>
        <p:nvPicPr>
          <p:cNvPr id="7" name="Picture 6" descr="Schematic_AOML_regional_OS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751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2129692" y="85725"/>
            <a:ext cx="2699484" cy="887570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34851" y="722867"/>
            <a:ext cx="147429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Dropsonde 9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6125037" y="-1445089"/>
            <a:ext cx="329275" cy="5607052"/>
          </a:xfrm>
          <a:prstGeom prst="leftBrace">
            <a:avLst>
              <a:gd name="adj1" fmla="val 86436"/>
              <a:gd name="adj2" fmla="val 812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rop9zonal_semin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523073"/>
            <a:ext cx="5791200" cy="2704638"/>
          </a:xfrm>
          <a:prstGeom prst="rect">
            <a:avLst/>
          </a:prstGeom>
        </p:spPr>
      </p:pic>
      <p:pic>
        <p:nvPicPr>
          <p:cNvPr id="7" name="Picture 6" descr="drop9merid_semin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4265811"/>
            <a:ext cx="5778500" cy="2575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00" y="4565809"/>
            <a:ext cx="3165475" cy="221599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Collects T, Q, U, V, W at s</a:t>
            </a:r>
            <a:r>
              <a:rPr lang="en-US" dirty="0" smtClean="0"/>
              <a:t>tandard pressure levels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ccounts for horizontal drift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djusts vertical speed based on updrafts/downdrafts and atmospheric pressure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4979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Dropsonde Simulation</a:t>
            </a:r>
            <a:endParaRPr lang="en-US" b="1" dirty="0"/>
          </a:p>
        </p:txBody>
      </p:sp>
      <p:pic>
        <p:nvPicPr>
          <p:cNvPr id="2" name="Picture 1" descr="10mwind_contour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6833" r="7881" b="16482"/>
          <a:stretch/>
        </p:blipFill>
        <p:spPr>
          <a:xfrm>
            <a:off x="31750" y="1257300"/>
            <a:ext cx="3235325" cy="2812000"/>
          </a:xfrm>
          <a:prstGeom prst="rect">
            <a:avLst/>
          </a:prstGeom>
        </p:spPr>
      </p:pic>
      <p:pic>
        <p:nvPicPr>
          <p:cNvPr id="15" name="Picture 14" descr="10mwind_contours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81642" r="4071" b="6092"/>
          <a:stretch/>
        </p:blipFill>
        <p:spPr>
          <a:xfrm>
            <a:off x="31750" y="4002811"/>
            <a:ext cx="3235325" cy="449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003427" y="1092199"/>
            <a:ext cx="1831424" cy="7889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347" y="3352800"/>
            <a:ext cx="231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10-m Wind (knots)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751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4807181" y="40883"/>
            <a:ext cx="4336819" cy="846687"/>
          </a:xfrm>
          <a:prstGeom prst="roundRect">
            <a:avLst/>
          </a:prstGeom>
          <a:noFill/>
          <a:ln w="317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0945" y="2668385"/>
            <a:ext cx="5469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Data Assimilation: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3D-var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hour spin-up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hourly 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b="1" u="sng" dirty="0" smtClean="0"/>
              <a:t>Forecast Model:</a:t>
            </a:r>
          </a:p>
          <a:p>
            <a:r>
              <a:rPr lang="en-US" dirty="0" smtClean="0"/>
              <a:t>Modified HWRF</a:t>
            </a:r>
          </a:p>
          <a:p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 domain configuration (9km parent, 3km nest)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 no vortex relocation or initialization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 no ocean coupling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3550" y="2668385"/>
            <a:ext cx="3314180" cy="15696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Experiments:</a:t>
            </a:r>
          </a:p>
          <a:p>
            <a:r>
              <a:rPr lang="en-US" dirty="0" smtClean="0"/>
              <a:t>Control experiment </a:t>
            </a:r>
          </a:p>
          <a:p>
            <a:r>
              <a:rPr lang="en-US" dirty="0" smtClean="0"/>
              <a:t>Control + data experiments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procedure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Changes to procedure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03262"/>
          </a:xfrm>
        </p:spPr>
        <p:txBody>
          <a:bodyPr>
            <a:normAutofit/>
          </a:bodyPr>
          <a:lstStyle/>
          <a:p>
            <a:r>
              <a:rPr lang="en-US" u="sng" dirty="0" smtClean="0"/>
              <a:t>Objectives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800" y="838200"/>
            <a:ext cx="9067800" cy="5867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AC090"/>
                </a:solidFill>
              </a:rPr>
              <a:t>Near-storm environment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Sensitivity to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Storm relative location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attern shape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AC090"/>
                </a:solidFill>
              </a:rPr>
              <a:t>Synoptic features</a:t>
            </a:r>
          </a:p>
          <a:p>
            <a:r>
              <a:rPr lang="en-US" dirty="0" smtClean="0"/>
              <a:t>Sensitivity to </a:t>
            </a:r>
          </a:p>
          <a:p>
            <a:pPr lvl="1"/>
            <a:r>
              <a:rPr lang="en-US" dirty="0"/>
              <a:t>Targeting techniques using ensemble forecasts</a:t>
            </a:r>
          </a:p>
          <a:p>
            <a:pPr lvl="1"/>
            <a:r>
              <a:rPr lang="en-US" dirty="0" smtClean="0"/>
              <a:t>Dropsonde distribution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Evaluate using both </a:t>
            </a:r>
            <a:r>
              <a:rPr lang="en-US" dirty="0" smtClean="0">
                <a:solidFill>
                  <a:srgbClr val="FAC090"/>
                </a:solidFill>
              </a:rPr>
              <a:t>regional and global </a:t>
            </a:r>
            <a:r>
              <a:rPr lang="en-US" dirty="0" smtClean="0"/>
              <a:t>forecast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HWRF</a:t>
            </a:r>
            <a:r>
              <a:rPr lang="en-US" dirty="0" smtClean="0"/>
              <a:t> and GFS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Octagon 2"/>
          <p:cNvSpPr/>
          <p:nvPr/>
        </p:nvSpPr>
        <p:spPr>
          <a:xfrm>
            <a:off x="5848350" y="1137805"/>
            <a:ext cx="1995055" cy="1936865"/>
          </a:xfrm>
          <a:prstGeom prst="oct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3" idx="0"/>
          </p:cNvCxnSpPr>
          <p:nvPr/>
        </p:nvCxnSpPr>
        <p:spPr>
          <a:xfrm flipV="1">
            <a:off x="6845877" y="1705093"/>
            <a:ext cx="997528" cy="401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45877" y="628650"/>
            <a:ext cx="0" cy="1477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44282" y="1869190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4461" y="1324646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φ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Flowchart: Summing Junction 16"/>
          <p:cNvSpPr/>
          <p:nvPr/>
        </p:nvSpPr>
        <p:spPr>
          <a:xfrm>
            <a:off x="6736338" y="1949081"/>
            <a:ext cx="219075" cy="209550"/>
          </a:xfrm>
          <a:prstGeom prst="flowChartSummingJunction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6504894" y="1517371"/>
            <a:ext cx="713886" cy="8634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21"/>
          <a:stretch/>
        </p:blipFill>
        <p:spPr>
          <a:xfrm>
            <a:off x="2347065" y="4136692"/>
            <a:ext cx="215685" cy="25995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/>
          <a:stretch/>
        </p:blipFill>
        <p:spPr>
          <a:xfrm>
            <a:off x="2534101" y="4136692"/>
            <a:ext cx="3714299" cy="259954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506983" y="4135730"/>
            <a:ext cx="0" cy="257765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34101" y="4136692"/>
            <a:ext cx="3682785" cy="2577652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30886" y="6649343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Time </a:t>
            </a:r>
            <a:endParaRPr lang="en-US" b="1" dirty="0"/>
          </a:p>
        </p:txBody>
      </p:sp>
      <p:sp>
        <p:nvSpPr>
          <p:cNvPr id="8193" name="TextBox 8192"/>
          <p:cNvSpPr txBox="1"/>
          <p:nvPr/>
        </p:nvSpPr>
        <p:spPr>
          <a:xfrm rot="16200000">
            <a:off x="1492360" y="5305659"/>
            <a:ext cx="14478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Intensity (knots)</a:t>
            </a:r>
            <a:endParaRPr lang="en-US" sz="1050" b="1" dirty="0"/>
          </a:p>
        </p:txBody>
      </p:sp>
      <p:pic>
        <p:nvPicPr>
          <p:cNvPr id="8196" name="Picture 81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6" y="190202"/>
            <a:ext cx="5212081" cy="3461622"/>
          </a:xfrm>
          <a:prstGeom prst="rect">
            <a:avLst/>
          </a:prstGeom>
        </p:spPr>
      </p:pic>
      <p:sp>
        <p:nvSpPr>
          <p:cNvPr id="8197" name="Donut 8196"/>
          <p:cNvSpPr/>
          <p:nvPr/>
        </p:nvSpPr>
        <p:spPr>
          <a:xfrm>
            <a:off x="3278720" y="2133600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3076668" y="2087105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2880314" y="1994115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2705361" y="1921013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2558306" y="1841715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2371394" y="1747172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3779909" y="4588555"/>
            <a:ext cx="1063955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August 4 @ 0 Z</a:t>
            </a:r>
            <a:endParaRPr lang="en-US" sz="1100" b="1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3268103" y="4588556"/>
            <a:ext cx="106395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Onset of RI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2844188" y="4588826"/>
            <a:ext cx="1063409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August 2 @ 0 Z</a:t>
            </a:r>
            <a:endParaRPr lang="en-US" sz="1100" b="1" dirty="0"/>
          </a:p>
        </p:txBody>
      </p:sp>
      <p:sp>
        <p:nvSpPr>
          <p:cNvPr id="8199" name="Right Brace 8198"/>
          <p:cNvSpPr/>
          <p:nvPr/>
        </p:nvSpPr>
        <p:spPr>
          <a:xfrm rot="5400000">
            <a:off x="4994881" y="4671913"/>
            <a:ext cx="359405" cy="1987007"/>
          </a:xfrm>
          <a:prstGeom prst="rightBrace">
            <a:avLst>
              <a:gd name="adj1" fmla="val 49299"/>
              <a:gd name="adj2" fmla="val 48734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0" name="TextBox 8199"/>
          <p:cNvSpPr txBox="1"/>
          <p:nvPr/>
        </p:nvSpPr>
        <p:spPr>
          <a:xfrm>
            <a:off x="4616686" y="5845119"/>
            <a:ext cx="1175747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120 hours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56700" y="282035"/>
            <a:ext cx="36873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Distance from storm center:</a:t>
            </a:r>
          </a:p>
          <a:p>
            <a:pPr algn="ctr"/>
            <a:r>
              <a:rPr lang="en-US" sz="2000" dirty="0" smtClean="0"/>
              <a:t>At 2-3 degrees -&gt; 150 nautical miles</a:t>
            </a:r>
          </a:p>
          <a:p>
            <a:pPr algn="ctr"/>
            <a:r>
              <a:rPr lang="en-US" sz="2000" dirty="0" smtClean="0"/>
              <a:t>(277 km)</a:t>
            </a:r>
          </a:p>
          <a:p>
            <a:pPr algn="ctr"/>
            <a:r>
              <a:rPr lang="en-US" sz="2000" b="1" dirty="0" smtClean="0"/>
              <a:t>Dropsonde coverage:</a:t>
            </a:r>
          </a:p>
          <a:p>
            <a:pPr algn="ctr"/>
            <a:r>
              <a:rPr lang="en-US" dirty="0" smtClean="0"/>
              <a:t> Every 1-2 degree -&gt; 60 nautical miles</a:t>
            </a:r>
            <a:endParaRPr lang="en-US" b="1" dirty="0" smtClean="0"/>
          </a:p>
          <a:p>
            <a:pPr algn="ctr"/>
            <a:r>
              <a:rPr lang="en-US" dirty="0" smtClean="0"/>
              <a:t>(111 km)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Radii Tested: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/>
              <a:t>100, 150, 200, 250, 300, 350, 400 (naut. mi.)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oft Excel (Product Activation Failed) - ATCF_N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2" t="19285" r="3223" b="32416"/>
          <a:stretch/>
        </p:blipFill>
        <p:spPr>
          <a:xfrm>
            <a:off x="228600" y="228600"/>
            <a:ext cx="5410200" cy="36935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362200" y="609600"/>
            <a:ext cx="0" cy="3047999"/>
          </a:xfrm>
          <a:prstGeom prst="line">
            <a:avLst/>
          </a:prstGeom>
          <a:ln w="349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48000" y="609600"/>
            <a:ext cx="0" cy="3047999"/>
          </a:xfrm>
          <a:prstGeom prst="line">
            <a:avLst/>
          </a:prstGeom>
          <a:ln w="349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733800" y="609600"/>
            <a:ext cx="0" cy="3047999"/>
          </a:xfrm>
          <a:prstGeom prst="line">
            <a:avLst/>
          </a:prstGeom>
          <a:ln w="349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860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71800" y="196324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167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799" y="609600"/>
            <a:ext cx="381001" cy="304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8102" y="1925148"/>
            <a:ext cx="18288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smtClean="0"/>
              <a:t>r34 detected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76500" y="2514600"/>
            <a:ext cx="13335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96.2 </a:t>
            </a:r>
            <a:r>
              <a:rPr lang="en-US" sz="1200" dirty="0" smtClean="0">
                <a:solidFill>
                  <a:schemeClr val="bg1"/>
                </a:solidFill>
              </a:rPr>
              <a:t>naut mi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2300" y="2057400"/>
            <a:ext cx="12573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131.8</a:t>
            </a:r>
            <a:r>
              <a:rPr lang="en-US" sz="1200" dirty="0" smtClean="0">
                <a:solidFill>
                  <a:schemeClr val="bg1"/>
                </a:solidFill>
              </a:rPr>
              <a:t> naut mi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199" y="1644134"/>
            <a:ext cx="129540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153.4 </a:t>
            </a:r>
            <a:r>
              <a:rPr lang="en-US" sz="1200" dirty="0" smtClean="0">
                <a:solidFill>
                  <a:schemeClr val="bg1"/>
                </a:solidFill>
              </a:rPr>
              <a:t>naut mi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563545" y="1944545"/>
            <a:ext cx="3693501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Radius (nautical miles)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8627" r="24444" b="23333"/>
          <a:stretch/>
        </p:blipFill>
        <p:spPr>
          <a:xfrm>
            <a:off x="283205" y="4249246"/>
            <a:ext cx="2743200" cy="22378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5148" r="24443" b="17778"/>
          <a:stretch/>
        </p:blipFill>
        <p:spPr>
          <a:xfrm>
            <a:off x="3215462" y="4267200"/>
            <a:ext cx="2880538" cy="22600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15556" t="30085" r="24676" b="17779"/>
          <a:stretch/>
        </p:blipFill>
        <p:spPr>
          <a:xfrm>
            <a:off x="6400800" y="4249246"/>
            <a:ext cx="2590800" cy="226001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81513" y="1134070"/>
            <a:ext cx="32004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150 nautical mile radius</a:t>
            </a:r>
          </a:p>
          <a:p>
            <a:endParaRPr lang="en-US" sz="2400" dirty="0"/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Sampling different regions as TC evolves with time</a:t>
            </a: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04998" y="5867400"/>
            <a:ext cx="106680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Aug 02 0Z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5867400"/>
            <a:ext cx="106680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Aug 03 0Z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48600" y="5867400"/>
            <a:ext cx="106680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</a:rPr>
              <a:t>Aug 04 </a:t>
            </a:r>
            <a:r>
              <a:rPr lang="en-US" sz="1600" dirty="0" smtClean="0">
                <a:solidFill>
                  <a:schemeClr val="bg1"/>
                </a:solidFill>
              </a:rPr>
              <a:t>0Z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051998">
            <a:off x="2764747" y="694302"/>
            <a:ext cx="1066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</a:rPr>
              <a:t>Aug 04 </a:t>
            </a:r>
            <a:r>
              <a:rPr lang="en-US" sz="1600" dirty="0" smtClean="0">
                <a:solidFill>
                  <a:schemeClr val="bg1"/>
                </a:solidFill>
              </a:rPr>
              <a:t>0Z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0051998">
            <a:off x="2085812" y="690934"/>
            <a:ext cx="1066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Aug 03 0Z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0051998">
            <a:off x="1389194" y="690934"/>
            <a:ext cx="1066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Aug 02 0Z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3857264"/>
            <a:ext cx="5486399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Hours since initialization of HNR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21"/>
          <a:stretch/>
        </p:blipFill>
        <p:spPr>
          <a:xfrm>
            <a:off x="2347065" y="4136692"/>
            <a:ext cx="215685" cy="25995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/>
          <a:stretch/>
        </p:blipFill>
        <p:spPr>
          <a:xfrm>
            <a:off x="2534101" y="4136692"/>
            <a:ext cx="3714299" cy="259954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506983" y="4135730"/>
            <a:ext cx="0" cy="257765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34101" y="4136692"/>
            <a:ext cx="3682785" cy="2577652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30886" y="6649343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Time </a:t>
            </a:r>
            <a:endParaRPr lang="en-US" b="1" dirty="0"/>
          </a:p>
        </p:txBody>
      </p:sp>
      <p:sp>
        <p:nvSpPr>
          <p:cNvPr id="8193" name="TextBox 8192"/>
          <p:cNvSpPr txBox="1"/>
          <p:nvPr/>
        </p:nvSpPr>
        <p:spPr>
          <a:xfrm rot="16200000">
            <a:off x="1492360" y="5305659"/>
            <a:ext cx="14478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Intensity (knots)</a:t>
            </a:r>
            <a:endParaRPr lang="en-US" sz="1050" b="1" dirty="0"/>
          </a:p>
        </p:txBody>
      </p:sp>
      <p:pic>
        <p:nvPicPr>
          <p:cNvPr id="8196" name="Picture 81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6" y="190202"/>
            <a:ext cx="5212081" cy="3461622"/>
          </a:xfrm>
          <a:prstGeom prst="rect">
            <a:avLst/>
          </a:prstGeom>
        </p:spPr>
      </p:pic>
      <p:sp>
        <p:nvSpPr>
          <p:cNvPr id="8197" name="Donut 8196"/>
          <p:cNvSpPr/>
          <p:nvPr/>
        </p:nvSpPr>
        <p:spPr>
          <a:xfrm>
            <a:off x="3278720" y="2133600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3076668" y="2087105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2880314" y="1994115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2705361" y="1921013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2558306" y="1841715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2371394" y="1747172"/>
            <a:ext cx="294110" cy="304800"/>
          </a:xfrm>
          <a:prstGeom prst="donut">
            <a:avLst>
              <a:gd name="adj" fmla="val 3196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3779909" y="4588555"/>
            <a:ext cx="1063955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August 4 @ 0 Z</a:t>
            </a:r>
            <a:endParaRPr lang="en-US" sz="1100" b="1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3268103" y="4588556"/>
            <a:ext cx="106395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Onset of RI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2844188" y="4588826"/>
            <a:ext cx="1063409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August 2 @ 0 Z</a:t>
            </a:r>
            <a:endParaRPr lang="en-US" sz="1100" b="1" dirty="0"/>
          </a:p>
        </p:txBody>
      </p:sp>
      <p:sp>
        <p:nvSpPr>
          <p:cNvPr id="8199" name="Right Brace 8198"/>
          <p:cNvSpPr/>
          <p:nvPr/>
        </p:nvSpPr>
        <p:spPr>
          <a:xfrm rot="5400000">
            <a:off x="4994881" y="4671913"/>
            <a:ext cx="359405" cy="1987007"/>
          </a:xfrm>
          <a:prstGeom prst="rightBrace">
            <a:avLst>
              <a:gd name="adj1" fmla="val 49299"/>
              <a:gd name="adj2" fmla="val 48734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0" name="TextBox 8199"/>
          <p:cNvSpPr txBox="1"/>
          <p:nvPr/>
        </p:nvSpPr>
        <p:spPr>
          <a:xfrm>
            <a:off x="4616686" y="5845119"/>
            <a:ext cx="1175747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120 hours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502219" y="58191"/>
            <a:ext cx="3555114" cy="4001095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Dropsonde coverage:</a:t>
            </a:r>
          </a:p>
          <a:p>
            <a:pPr algn="ctr"/>
            <a:r>
              <a:rPr lang="en-US" dirty="0" smtClean="0"/>
              <a:t>every 40 degrees (storm relative)</a:t>
            </a:r>
          </a:p>
          <a:p>
            <a:pPr algn="ctr"/>
            <a:r>
              <a:rPr lang="en-US" b="1" dirty="0" smtClean="0"/>
              <a:t>Total Dropsondes: 60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In each mission:</a:t>
            </a:r>
            <a:endParaRPr lang="en-US" b="1" dirty="0"/>
          </a:p>
          <a:p>
            <a:pPr algn="ctr"/>
            <a:r>
              <a:rPr lang="en-US" dirty="0" smtClean="0"/>
              <a:t># observations assimilated in </a:t>
            </a:r>
            <a:r>
              <a:rPr lang="en-US" dirty="0" smtClean="0">
                <a:solidFill>
                  <a:srgbClr val="00B050"/>
                </a:solidFill>
              </a:rPr>
              <a:t>experiment</a:t>
            </a:r>
            <a:r>
              <a:rPr lang="en-US" dirty="0" smtClean="0"/>
              <a:t>:</a:t>
            </a:r>
          </a:p>
          <a:p>
            <a:pPr algn="ctr"/>
            <a:r>
              <a:rPr lang="en-US" b="1" dirty="0" smtClean="0"/>
              <a:t>~ 27200</a:t>
            </a:r>
          </a:p>
          <a:p>
            <a:pPr algn="ctr"/>
            <a:r>
              <a:rPr lang="en-US" dirty="0" smtClean="0"/>
              <a:t># observations assimilated in 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ontrol</a:t>
            </a:r>
            <a:r>
              <a:rPr lang="en-US" dirty="0" smtClean="0"/>
              <a:t>:</a:t>
            </a:r>
          </a:p>
          <a:p>
            <a:pPr algn="ctr"/>
            <a:r>
              <a:rPr lang="en-US" b="1" dirty="0" smtClean="0"/>
              <a:t>~ 26200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Radii Tested (in units of r34):</a:t>
            </a:r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/>
              <a:t>0.5, 1.0, 1.5, 2.0, 2.5, </a:t>
            </a:r>
            <a:r>
              <a:rPr lang="en-US" dirty="0" smtClean="0"/>
              <a:t>3.0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b="69444"/>
          <a:stretch/>
        </p:blipFill>
        <p:spPr>
          <a:xfrm>
            <a:off x="102769" y="76199"/>
            <a:ext cx="4545431" cy="3476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963" r="1054" b="39481"/>
          <a:stretch/>
        </p:blipFill>
        <p:spPr>
          <a:xfrm>
            <a:off x="533400" y="3657600"/>
            <a:ext cx="4084796" cy="3124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926" r="1054" b="9518"/>
          <a:stretch/>
        </p:blipFill>
        <p:spPr>
          <a:xfrm>
            <a:off x="4602003" y="3657600"/>
            <a:ext cx="4084797" cy="3124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90594" r="70241" b="1024"/>
          <a:stretch/>
        </p:blipFill>
        <p:spPr>
          <a:xfrm>
            <a:off x="1066800" y="609600"/>
            <a:ext cx="1917701" cy="806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200" y="457200"/>
            <a:ext cx="4495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Positive impact on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track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forecast out to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42 hours for 1.5 x R34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9 hours for 3 x R34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Positive impact on </a:t>
            </a:r>
            <a:r>
              <a:rPr lang="en-US" sz="2000" b="1" dirty="0" smtClean="0">
                <a:solidFill>
                  <a:srgbClr val="FFC000"/>
                </a:solidFill>
              </a:rPr>
              <a:t>intensity</a:t>
            </a:r>
            <a:r>
              <a:rPr lang="en-US" sz="2000" dirty="0" smtClean="0"/>
              <a:t> forecast out to 42-60 hours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Little difference between regions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Does not mitigate “spin down”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Does not capture rapid intensification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use OSEs/OSSEs?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982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bserving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ystem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/>
              <a:t>xperiments and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bserving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ystem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/>
              <a:t>imulation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/>
              <a:t>xperiments </a:t>
            </a:r>
          </a:p>
          <a:p>
            <a:r>
              <a:rPr lang="en-US" dirty="0" smtClean="0"/>
              <a:t>aim to assess the impact of changing various aspects of prediction systems on forecasting ability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197" y="4089861"/>
            <a:ext cx="23556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4190" y="4089861"/>
            <a:ext cx="23556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Assimilation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0183" y="4089861"/>
            <a:ext cx="23556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Forecast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197" y="4555374"/>
            <a:ext cx="2355619" cy="15696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Optimize existing observing system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Optimize existing observing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Evaluate potential impact of new data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94189" y="4555373"/>
            <a:ext cx="2355619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Evaluate capabilities of existing 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Evaluate potential impact of new DA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50181" y="4555373"/>
            <a:ext cx="2355619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Evaluate changes to parameterizations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Compare impact in variety of models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18509" y="4289367"/>
            <a:ext cx="665018" cy="0"/>
          </a:xfrm>
          <a:prstGeom prst="straightConnector1">
            <a:avLst/>
          </a:prstGeom>
          <a:ln w="476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85584" y="4289367"/>
            <a:ext cx="665018" cy="0"/>
          </a:xfrm>
          <a:prstGeom prst="straightConnector1">
            <a:avLst/>
          </a:prstGeom>
          <a:ln w="476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3519" r="1666" b="12222"/>
          <a:stretch/>
        </p:blipFill>
        <p:spPr>
          <a:xfrm>
            <a:off x="304800" y="152400"/>
            <a:ext cx="8585200" cy="6569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3400" y="4375265"/>
            <a:ext cx="30480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Forecast tracks diverge    August 04 00Z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5975465" y="3387436"/>
            <a:ext cx="990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1601" y="609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1.5 R34-unit Experiment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4110"/>
            <a:ext cx="2971799" cy="182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8854"/>
            <a:ext cx="2971800" cy="18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4110"/>
            <a:ext cx="2971800" cy="182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18854"/>
            <a:ext cx="2971800" cy="18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4111"/>
            <a:ext cx="2982530" cy="182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70" y="3718854"/>
            <a:ext cx="2982530" cy="18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20" y="6172200"/>
            <a:ext cx="2819400" cy="43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72200"/>
            <a:ext cx="2971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" y="304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Nature Run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304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Analysis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49064" y="304800"/>
            <a:ext cx="170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Analysis Impact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97631" y="228600"/>
            <a:ext cx="0" cy="563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42219" y="228600"/>
            <a:ext cx="0" cy="563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62400" y="6400800"/>
            <a:ext cx="228600" cy="86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6400800"/>
            <a:ext cx="228600" cy="86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0" y="6400800"/>
            <a:ext cx="228600" cy="86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72772" y="6400800"/>
            <a:ext cx="228600" cy="86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85974" y="6400800"/>
            <a:ext cx="228600" cy="86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4962" y="6406115"/>
            <a:ext cx="228600" cy="86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977900"/>
            <a:ext cx="151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1329" y="3349522"/>
            <a:ext cx="151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50"/>
            <a:ext cx="447889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1750"/>
            <a:ext cx="443664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44" y="5295900"/>
            <a:ext cx="3917156" cy="6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decagon 1"/>
          <p:cNvSpPr/>
          <p:nvPr/>
        </p:nvSpPr>
        <p:spPr>
          <a:xfrm>
            <a:off x="6629400" y="4021282"/>
            <a:ext cx="381000" cy="381000"/>
          </a:xfrm>
          <a:prstGeom prst="dodec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decagon 13"/>
          <p:cNvSpPr/>
          <p:nvPr/>
        </p:nvSpPr>
        <p:spPr>
          <a:xfrm>
            <a:off x="2077065" y="3935714"/>
            <a:ext cx="569765" cy="566698"/>
          </a:xfrm>
          <a:prstGeom prst="dodec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300" y="718085"/>
            <a:ext cx="7899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Deep Layer Mean Wind Field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		Nature Run							Experiment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10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03262"/>
          </a:xfrm>
        </p:spPr>
        <p:txBody>
          <a:bodyPr>
            <a:normAutofit/>
          </a:bodyPr>
          <a:lstStyle/>
          <a:p>
            <a:r>
              <a:rPr lang="en-US" u="sng" dirty="0" smtClean="0"/>
              <a:t>Objectives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800" y="838200"/>
            <a:ext cx="9067800" cy="5867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AC090"/>
                </a:solidFill>
              </a:rPr>
              <a:t>Near-storm environment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Sensitivity to </a:t>
            </a:r>
          </a:p>
          <a:p>
            <a:pPr lvl="1"/>
            <a:r>
              <a:rPr lang="en-US" dirty="0" smtClean="0"/>
              <a:t>Storm relative location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attern shape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AC090"/>
                </a:solidFill>
              </a:rPr>
              <a:t>Synoptic features</a:t>
            </a:r>
          </a:p>
          <a:p>
            <a:r>
              <a:rPr lang="en-US" dirty="0" smtClean="0"/>
              <a:t>Sensitivity to </a:t>
            </a:r>
          </a:p>
          <a:p>
            <a:pPr lvl="1"/>
            <a:r>
              <a:rPr lang="en-US" dirty="0"/>
              <a:t>Targeting techniques using ensemble forecasts</a:t>
            </a:r>
          </a:p>
          <a:p>
            <a:pPr lvl="1"/>
            <a:r>
              <a:rPr lang="en-US" dirty="0" smtClean="0"/>
              <a:t>Dropsonde distribution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Evaluate using both </a:t>
            </a:r>
            <a:r>
              <a:rPr lang="en-US" dirty="0" smtClean="0">
                <a:solidFill>
                  <a:srgbClr val="FAC090"/>
                </a:solidFill>
              </a:rPr>
              <a:t>regional and global </a:t>
            </a:r>
            <a:r>
              <a:rPr lang="en-US" dirty="0" smtClean="0"/>
              <a:t>forecast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HWRF</a:t>
            </a:r>
            <a:r>
              <a:rPr lang="en-US" dirty="0" smtClean="0"/>
              <a:t> and GFS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Octagon 2"/>
          <p:cNvSpPr/>
          <p:nvPr/>
        </p:nvSpPr>
        <p:spPr>
          <a:xfrm>
            <a:off x="4695825" y="356755"/>
            <a:ext cx="1995055" cy="1936865"/>
          </a:xfrm>
          <a:prstGeom prst="oct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ctagon 6"/>
          <p:cNvSpPr/>
          <p:nvPr/>
        </p:nvSpPr>
        <p:spPr>
          <a:xfrm>
            <a:off x="6690880" y="1728355"/>
            <a:ext cx="1995055" cy="1936865"/>
          </a:xfrm>
          <a:prstGeom prst="oct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ctagon 7"/>
          <p:cNvSpPr/>
          <p:nvPr/>
        </p:nvSpPr>
        <p:spPr>
          <a:xfrm rot="1459594">
            <a:off x="7054994" y="2083377"/>
            <a:ext cx="1266825" cy="1226820"/>
          </a:xfrm>
          <a:prstGeom prst="oct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385" y="543565"/>
            <a:ext cx="3555114" cy="430887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 Dropsondes</a:t>
            </a:r>
          </a:p>
          <a:p>
            <a:pPr algn="ctr"/>
            <a:r>
              <a:rPr lang="en-US" sz="2000" dirty="0" smtClean="0"/>
              <a:t>Which pattern is best?</a:t>
            </a:r>
            <a:endParaRPr lang="en-US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In each mission:</a:t>
            </a:r>
            <a:endParaRPr lang="en-US" b="1" dirty="0"/>
          </a:p>
          <a:p>
            <a:pPr algn="ctr"/>
            <a:r>
              <a:rPr lang="en-US" dirty="0" smtClean="0"/>
              <a:t># observations assimilated in </a:t>
            </a:r>
            <a:r>
              <a:rPr lang="en-US" dirty="0" smtClean="0">
                <a:solidFill>
                  <a:srgbClr val="00B050"/>
                </a:solidFill>
              </a:rPr>
              <a:t>experiments</a:t>
            </a:r>
            <a:r>
              <a:rPr lang="en-US" dirty="0" smtClean="0"/>
              <a:t>:</a:t>
            </a:r>
          </a:p>
          <a:p>
            <a:pPr algn="ctr"/>
            <a:r>
              <a:rPr lang="en-US" b="1" dirty="0" smtClean="0"/>
              <a:t>~ 27200</a:t>
            </a:r>
          </a:p>
          <a:p>
            <a:pPr algn="ctr"/>
            <a:r>
              <a:rPr lang="en-US" dirty="0" smtClean="0"/>
              <a:t># observations assimilated in 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ontrol</a:t>
            </a:r>
            <a:r>
              <a:rPr lang="en-US" dirty="0" smtClean="0"/>
              <a:t>:</a:t>
            </a:r>
          </a:p>
          <a:p>
            <a:pPr algn="ctr"/>
            <a:r>
              <a:rPr lang="en-US" b="1" dirty="0" smtClean="0"/>
              <a:t>~ 26200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Patterns to test:</a:t>
            </a:r>
            <a:endParaRPr lang="en-US" dirty="0" smtClean="0"/>
          </a:p>
          <a:p>
            <a:pPr algn="ctr"/>
            <a:r>
              <a:rPr lang="en-US" dirty="0" smtClean="0"/>
              <a:t>Inner Circumnavigation</a:t>
            </a:r>
          </a:p>
          <a:p>
            <a:pPr algn="ctr"/>
            <a:r>
              <a:rPr lang="en-US" dirty="0" smtClean="0"/>
              <a:t>Outer Circumnavigation</a:t>
            </a:r>
          </a:p>
          <a:p>
            <a:pPr algn="ctr"/>
            <a:r>
              <a:rPr lang="en-US" dirty="0" smtClean="0"/>
              <a:t>Concentric Circumnavigation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995" y="5855080"/>
            <a:ext cx="89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Experiments</a:t>
            </a:r>
            <a:r>
              <a:rPr lang="en-US" dirty="0" smtClean="0"/>
              <a:t>: 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control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6600FF"/>
                </a:solidFill>
              </a:rPr>
              <a:t>control + inner (1.5xR34)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C000"/>
                </a:solidFill>
              </a:rPr>
              <a:t>control + outer (3xR34)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C00000"/>
                </a:solidFill>
              </a:rPr>
              <a:t>control + concentric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434840" y="3272372"/>
            <a:ext cx="1847088" cy="1545651"/>
            <a:chOff x="5700186" y="3663774"/>
            <a:chExt cx="1348741" cy="1188663"/>
          </a:xfrm>
        </p:grpSpPr>
        <p:pic>
          <p:nvPicPr>
            <p:cNvPr id="10" name="Picture 9" descr="AMS_poster_2018(2)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72" t="70000" r="41740" b="13167"/>
            <a:stretch/>
          </p:blipFill>
          <p:spPr>
            <a:xfrm>
              <a:off x="5700186" y="3698007"/>
              <a:ext cx="1348741" cy="1154430"/>
            </a:xfrm>
            <a:prstGeom prst="rect">
              <a:avLst/>
            </a:prstGeom>
          </p:spPr>
        </p:pic>
        <p:sp>
          <p:nvSpPr>
            <p:cNvPr id="11" name="Hexagon 10"/>
            <p:cNvSpPr/>
            <p:nvPr/>
          </p:nvSpPr>
          <p:spPr>
            <a:xfrm>
              <a:off x="5796611" y="3698007"/>
              <a:ext cx="1208499" cy="1110270"/>
            </a:xfrm>
            <a:prstGeom prst="hex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684288">
              <a:off x="6095228" y="4005140"/>
              <a:ext cx="592278" cy="539446"/>
            </a:xfrm>
            <a:prstGeom prst="hex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329625" y="3901899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596325" y="4044774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586800" y="4387674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29625" y="4540074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72450" y="4073349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081975" y="4387674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663000" y="3663774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005775" y="3663774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39225" y="4216224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29550" y="4225749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96250" y="4759149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682050" y="4759149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43910" y="973792"/>
            <a:ext cx="1577340" cy="1501140"/>
            <a:chOff x="4611796" y="942742"/>
            <a:chExt cx="1577340" cy="1501140"/>
          </a:xfrm>
        </p:grpSpPr>
        <p:sp>
          <p:nvSpPr>
            <p:cNvPr id="13" name="Dodecagon 12"/>
            <p:cNvSpPr/>
            <p:nvPr/>
          </p:nvSpPr>
          <p:spPr>
            <a:xfrm>
              <a:off x="4661713" y="981479"/>
              <a:ext cx="1485900" cy="1425113"/>
            </a:xfrm>
            <a:prstGeom prst="dodec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97696" y="182856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897671" y="21524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554771" y="23429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097696" y="14666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11821" y="216194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64246" y="235244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07196" y="114276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02296" y="11237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64296" y="94274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611796" y="14666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54721" y="94274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611796" y="183809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34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766594" y="1408547"/>
            <a:ext cx="836102" cy="784445"/>
            <a:chOff x="4611796" y="942742"/>
            <a:chExt cx="1577340" cy="1501140"/>
          </a:xfrm>
        </p:grpSpPr>
        <p:sp>
          <p:nvSpPr>
            <p:cNvPr id="54" name="Dodecagon 53"/>
            <p:cNvSpPr/>
            <p:nvPr/>
          </p:nvSpPr>
          <p:spPr>
            <a:xfrm>
              <a:off x="4661713" y="981479"/>
              <a:ext cx="1485900" cy="1425113"/>
            </a:xfrm>
            <a:prstGeom prst="dodec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097696" y="182856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897671" y="21524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554771" y="23429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097696" y="14666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811821" y="216194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64246" y="235244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907196" y="114276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802296" y="11237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564296" y="94274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611796" y="1466617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54721" y="94274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611796" y="1838092"/>
              <a:ext cx="91440" cy="9144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64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1" t="1643" b="68667"/>
          <a:stretch/>
        </p:blipFill>
        <p:spPr>
          <a:xfrm>
            <a:off x="1549400" y="215897"/>
            <a:ext cx="6334338" cy="4750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90715" r="47263" b="731"/>
          <a:stretch/>
        </p:blipFill>
        <p:spPr>
          <a:xfrm>
            <a:off x="2711449" y="800100"/>
            <a:ext cx="3932171" cy="876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775" y="4903470"/>
            <a:ext cx="898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Experiments</a:t>
            </a:r>
            <a:r>
              <a:rPr lang="en-US" dirty="0" smtClean="0"/>
              <a:t>: 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control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6600FF"/>
                </a:solidFill>
              </a:rPr>
              <a:t>control + inner (1.5xR34)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C000"/>
                </a:solidFill>
              </a:rPr>
              <a:t>control + outer (3xR34)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C00000"/>
                </a:solidFill>
              </a:rPr>
              <a:t>control + concentric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same # of dropsondes, multiple concentric circumnavigations provide more information about the radial gradient in atmospheric fields (i.e. the interaction of the core with the environment) which improves 2-5 day forecast by 15%-20%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06" y="-99867"/>
            <a:ext cx="8648354" cy="1325563"/>
          </a:xfrm>
        </p:spPr>
        <p:txBody>
          <a:bodyPr/>
          <a:lstStyle/>
          <a:p>
            <a:pPr algn="ctr"/>
            <a:r>
              <a:rPr lang="en-US" b="1" u="sng" dirty="0" smtClean="0"/>
              <a:t>Sensitivity to G-IV Dropsondes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784350"/>
            <a:ext cx="8894618" cy="3143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OSSE conclusions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Dropsondes deployed near interface between vortex and environment provide positive impact on track and intensity forecasts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Dropsondes deployed closest to vortex provide greatest impact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Given same # dropsondes, releasing at multiple radii provides a 2-5 day track forecast improvement over releasing dropsondes at 1 radial distance (equidistant distribution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06" y="-99867"/>
            <a:ext cx="8648354" cy="1325563"/>
          </a:xfrm>
        </p:spPr>
        <p:txBody>
          <a:bodyPr/>
          <a:lstStyle/>
          <a:p>
            <a:pPr algn="ctr"/>
            <a:r>
              <a:rPr lang="en-US" b="1" u="sng" dirty="0" smtClean="0"/>
              <a:t>Sensitivity to G-IV Dropsondes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784350"/>
            <a:ext cx="8894618" cy="3143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these OSSEs using operational HWRF D.A. system, full operational HWRF model, with and without vortex relocation</a:t>
            </a:r>
            <a:r>
              <a:rPr lang="en-US" dirty="0" smtClean="0"/>
              <a:t>, varied cycling frequency, varied dropsonde density, </a:t>
            </a:r>
            <a:r>
              <a:rPr lang="en-US" dirty="0" err="1" smtClean="0"/>
              <a:t>etc</a:t>
            </a:r>
            <a:r>
              <a:rPr lang="mr-IN" dirty="0"/>
              <a:t>…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Continue with OSSEs on </a:t>
            </a:r>
            <a:r>
              <a:rPr lang="en-US" dirty="0" smtClean="0"/>
              <a:t>synoptic scale environment testing sensitivity targeting methods and dropsonde distribution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Repeat all experiments with multiple Nature Runs to obtain more robust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06" y="-99867"/>
            <a:ext cx="8648354" cy="1325563"/>
          </a:xfrm>
        </p:spPr>
        <p:txBody>
          <a:bodyPr/>
          <a:lstStyle/>
          <a:p>
            <a:pPr algn="ctr"/>
            <a:r>
              <a:rPr lang="en-US" b="1" u="sng" dirty="0" smtClean="0"/>
              <a:t>Sensitivity to G-IV Dropsondes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708150"/>
            <a:ext cx="8894618" cy="2978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Proof-of-concept </a:t>
            </a:r>
            <a:r>
              <a:rPr lang="en-US" dirty="0" smtClean="0"/>
              <a:t>provides support for use of more expensive DA systems to determine what changes should be made </a:t>
            </a:r>
            <a:r>
              <a:rPr lang="en-US" dirty="0" smtClean="0"/>
              <a:t>operationally</a:t>
            </a:r>
          </a:p>
          <a:p>
            <a:endParaRPr lang="en-US" dirty="0" smtClean="0"/>
          </a:p>
          <a:p>
            <a:r>
              <a:rPr lang="en-US" dirty="0" smtClean="0"/>
              <a:t>Data impact OSSEs can be useful for defining systematic changes to operational procedures based on quantitative evidence </a:t>
            </a:r>
            <a:r>
              <a:rPr lang="en-US" dirty="0" smtClean="0"/>
              <a:t>and an </a:t>
            </a:r>
            <a:r>
              <a:rPr lang="en-US" dirty="0" smtClean="0"/>
              <a:t>understanding </a:t>
            </a:r>
            <a:r>
              <a:rPr lang="en-US" dirty="0" smtClean="0"/>
              <a:t>of why </a:t>
            </a:r>
            <a:r>
              <a:rPr lang="en-US" dirty="0" smtClean="0"/>
              <a:t>those changes improve prediction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65126"/>
            <a:ext cx="8953500" cy="1325563"/>
          </a:xfrm>
        </p:spPr>
        <p:txBody>
          <a:bodyPr/>
          <a:lstStyle/>
          <a:p>
            <a:r>
              <a:rPr lang="en-US" dirty="0" smtClean="0"/>
              <a:t>Additional Future </a:t>
            </a:r>
            <a:r>
              <a:rPr lang="en-US" smtClean="0"/>
              <a:t>OSE/OSSE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825625"/>
            <a:ext cx="87122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Similar experimental setup can be used for optimizing P-3 observations</a:t>
            </a:r>
          </a:p>
          <a:p>
            <a:pPr lvl="1"/>
            <a:r>
              <a:rPr lang="en-US" dirty="0" smtClean="0"/>
              <a:t>Tail Doppler Radar (See my talk at AMS Tropical Meeting titled “</a:t>
            </a:r>
            <a:r>
              <a:rPr lang="en-US" b="1" i="1" dirty="0" smtClean="0"/>
              <a:t>Impact of P-3 Tail Doppler Radar Observations on Hurricane Analyses and Forecasts using a Regional OSSE Framework</a:t>
            </a:r>
            <a:r>
              <a:rPr lang="en-US" dirty="0" smtClean="0"/>
              <a:t>” on April 17, 2018)</a:t>
            </a:r>
          </a:p>
          <a:p>
            <a:pPr lvl="1"/>
            <a:r>
              <a:rPr lang="en-US" dirty="0" smtClean="0"/>
              <a:t>Dropsondes</a:t>
            </a:r>
          </a:p>
          <a:p>
            <a:pPr lvl="1"/>
            <a:r>
              <a:rPr lang="en-US" dirty="0" smtClean="0"/>
              <a:t>SFMR</a:t>
            </a:r>
          </a:p>
          <a:p>
            <a:pPr lvl="1"/>
            <a:r>
              <a:rPr lang="en-US" dirty="0" smtClean="0"/>
              <a:t>New data (i.e. Coyote UAS)</a:t>
            </a:r>
          </a:p>
          <a:p>
            <a:r>
              <a:rPr lang="en-US" dirty="0" smtClean="0"/>
              <a:t>Similar experiment setup c</a:t>
            </a:r>
            <a:r>
              <a:rPr lang="en-US" dirty="0" smtClean="0"/>
              <a:t>an be used to optimize operational use of </a:t>
            </a:r>
            <a:r>
              <a:rPr lang="en-US" b="1" i="1" dirty="0" smtClean="0"/>
              <a:t>any</a:t>
            </a:r>
            <a:r>
              <a:rPr lang="en-US" dirty="0" smtClean="0"/>
              <a:t> aircraft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55" y="132370"/>
            <a:ext cx="8886305" cy="1325563"/>
          </a:xfrm>
        </p:spPr>
        <p:txBody>
          <a:bodyPr/>
          <a:lstStyle/>
          <a:p>
            <a:pPr algn="ctr"/>
            <a:r>
              <a:rPr lang="en-US" dirty="0" smtClean="0"/>
              <a:t>AOML’s OSE/OSSE Framework</a:t>
            </a:r>
            <a:endParaRPr lang="en-US" dirty="0"/>
          </a:p>
        </p:txBody>
      </p:sp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" y="1335648"/>
            <a:ext cx="8406643" cy="163199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55" y="132370"/>
            <a:ext cx="8886305" cy="1325563"/>
          </a:xfrm>
        </p:spPr>
        <p:txBody>
          <a:bodyPr/>
          <a:lstStyle/>
          <a:p>
            <a:pPr algn="ctr"/>
            <a:r>
              <a:rPr lang="en-US" dirty="0" smtClean="0"/>
              <a:t>AOML’s OSE/OSSE Framework</a:t>
            </a:r>
            <a:endParaRPr lang="en-US" dirty="0"/>
          </a:p>
        </p:txBody>
      </p:sp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" y="1335648"/>
            <a:ext cx="8406643" cy="163199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282633" y="1188720"/>
            <a:ext cx="2119745" cy="1886989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120" y="3515333"/>
            <a:ext cx="14630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1" y="4071432"/>
            <a:ext cx="1463040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Hurricane Nature Runs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Past Hurricanes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55" y="132370"/>
            <a:ext cx="8886305" cy="1325563"/>
          </a:xfrm>
        </p:spPr>
        <p:txBody>
          <a:bodyPr/>
          <a:lstStyle/>
          <a:p>
            <a:pPr algn="ctr"/>
            <a:r>
              <a:rPr lang="en-US" dirty="0" smtClean="0"/>
              <a:t>AOML’s OSE/OSSE Framework</a:t>
            </a:r>
            <a:endParaRPr lang="en-US" dirty="0"/>
          </a:p>
        </p:txBody>
      </p:sp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" y="1335648"/>
            <a:ext cx="8406643" cy="163199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2377440" y="1403501"/>
            <a:ext cx="2485505" cy="748145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168" y="3118241"/>
            <a:ext cx="33147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Control data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Radiosondes, aircraft, buoy, ship, pibal winds, wind profilers, radar-derived Velocity Azimuth Display (VAD) wind, WindSat scatterometer winds, GPS-derived precipitable water, land surface observations</a:t>
            </a:r>
          </a:p>
          <a:p>
            <a:r>
              <a:rPr lang="en-US" sz="1600" b="1" dirty="0" smtClean="0"/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IR radiances from HIRS, AIRS, IASI, GOES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MW radiances from AMSU-A, MHS, ATMS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Satellite derived winds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88672" y="4805817"/>
            <a:ext cx="25457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Existing </a:t>
            </a:r>
            <a:r>
              <a:rPr lang="en-US" u="sng" dirty="0" smtClean="0"/>
              <a:t>aircraft test </a:t>
            </a:r>
            <a:r>
              <a:rPr lang="en-US" u="sng" dirty="0" smtClean="0"/>
              <a:t>data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Flight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</a:t>
            </a:r>
            <a:r>
              <a:rPr lang="en-US" sz="1600" dirty="0" smtClean="0"/>
              <a:t>ropsonde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SFMR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Radars (</a:t>
            </a:r>
            <a:r>
              <a:rPr lang="en-US" sz="1600" dirty="0" smtClean="0"/>
              <a:t>TDR</a:t>
            </a:r>
            <a:r>
              <a:rPr lang="en-US" sz="1600" dirty="0" smtClean="0"/>
              <a:t>, </a:t>
            </a:r>
            <a:r>
              <a:rPr lang="en-US" sz="1600" dirty="0" smtClean="0"/>
              <a:t>LFR)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data (DWL, UAS)</a:t>
            </a:r>
            <a:endParaRPr lang="en-US" sz="1600" dirty="0" smtClean="0"/>
          </a:p>
          <a:p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88672" y="3118241"/>
            <a:ext cx="14630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88672" y="3638170"/>
            <a:ext cx="1463040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 Data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55" y="132370"/>
            <a:ext cx="8886305" cy="1325563"/>
          </a:xfrm>
        </p:spPr>
        <p:txBody>
          <a:bodyPr/>
          <a:lstStyle/>
          <a:p>
            <a:pPr algn="ctr"/>
            <a:r>
              <a:rPr lang="en-US" dirty="0" smtClean="0"/>
              <a:t>AOML’s OSE/OSSE Framework</a:t>
            </a:r>
            <a:endParaRPr lang="en-US" dirty="0"/>
          </a:p>
        </p:txBody>
      </p:sp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" y="1335648"/>
            <a:ext cx="8406643" cy="163199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767350" y="1403501"/>
            <a:ext cx="1945178" cy="748145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8419" y="3190977"/>
            <a:ext cx="14630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8419" y="3783642"/>
            <a:ext cx="146304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GSI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25191" y="4376307"/>
            <a:ext cx="456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Performs analysis over 9 km parent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6-hour 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6-hour spin-up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3D-var and EnKF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55" y="132370"/>
            <a:ext cx="8886305" cy="1325563"/>
          </a:xfrm>
        </p:spPr>
        <p:txBody>
          <a:bodyPr/>
          <a:lstStyle/>
          <a:p>
            <a:pPr algn="ctr"/>
            <a:r>
              <a:rPr lang="en-US" dirty="0" smtClean="0"/>
              <a:t>AOML’s OSE/OSSE Framework</a:t>
            </a:r>
            <a:endParaRPr lang="en-US" dirty="0"/>
          </a:p>
        </p:txBody>
      </p:sp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" y="1335648"/>
            <a:ext cx="8406643" cy="163199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6764482" y="1403501"/>
            <a:ext cx="2140982" cy="748145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21828" y="3276342"/>
            <a:ext cx="14630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21828" y="3801590"/>
            <a:ext cx="146304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HWRF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2228" y="3827150"/>
            <a:ext cx="45616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newest version of HWRF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61 vertical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 km parent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km vortex-following nest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Only active during forecasts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Fully-cycled; GFS is only used for BC’s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 smtClean="0"/>
              <a:t>vortex relocation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vortex 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ocean </a:t>
            </a:r>
            <a:r>
              <a:rPr lang="en-US" dirty="0" smtClean="0"/>
              <a:t>coupling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55" y="132370"/>
            <a:ext cx="8886305" cy="1325563"/>
          </a:xfrm>
        </p:spPr>
        <p:txBody>
          <a:bodyPr/>
          <a:lstStyle/>
          <a:p>
            <a:pPr algn="ctr"/>
            <a:r>
              <a:rPr lang="en-US" dirty="0" smtClean="0"/>
              <a:t>AOML’s OSE/OSSE Framework</a:t>
            </a:r>
            <a:endParaRPr lang="en-US" dirty="0"/>
          </a:p>
        </p:txBody>
      </p:sp>
      <p:pic>
        <p:nvPicPr>
          <p:cNvPr id="4" name="Picture 3" descr="Schematic_AOML_regional_OS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" y="1335648"/>
            <a:ext cx="8406643" cy="163199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440564" y="2287138"/>
            <a:ext cx="3295218" cy="748145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09455" y="3276342"/>
            <a:ext cx="221326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9455" y="3801590"/>
            <a:ext cx="2213263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Verify results using OSE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755" y="5060373"/>
            <a:ext cx="8886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ym typeface="Wingdings" panose="05000000000000000000" pitchFamily="2" charset="2"/>
              </a:rPr>
              <a:t> Working on upgrade that allows this system to be used for more than data impact studies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E40B-A04D-4F48-BB13-B39A0C2ADD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4213</TotalTime>
  <Words>1484</Words>
  <Application>Microsoft Macintosh PowerPoint</Application>
  <PresentationFormat>On-screen Show (4:3)</PresentationFormat>
  <Paragraphs>375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Calibri</vt:lpstr>
      <vt:lpstr>Calibri Light</vt:lpstr>
      <vt:lpstr>Mangal</vt:lpstr>
      <vt:lpstr>Wingdings</vt:lpstr>
      <vt:lpstr>Arial</vt:lpstr>
      <vt:lpstr>Office Theme</vt:lpstr>
      <vt:lpstr>Using OSEs/OSSEs to Evaluate Various Aspects of Hurricane Prediction Systems</vt:lpstr>
      <vt:lpstr>What are OSEs/OSSEs?</vt:lpstr>
      <vt:lpstr>How can we use OSEs/OSSEs?</vt:lpstr>
      <vt:lpstr>AOML’s OSE/OSSE Framework</vt:lpstr>
      <vt:lpstr>AOML’s OSE/OSSE Framework</vt:lpstr>
      <vt:lpstr>AOML’s OSE/OSSE Framework</vt:lpstr>
      <vt:lpstr>AOML’s OSE/OSSE Framework</vt:lpstr>
      <vt:lpstr>AOML’s OSE/OSSE Framework</vt:lpstr>
      <vt:lpstr>AOML’s OSE/OSSE Framework</vt:lpstr>
      <vt:lpstr>“Research-Friendly” Framework</vt:lpstr>
      <vt:lpstr>“Research-Friendly” Framework</vt:lpstr>
      <vt:lpstr>Comparison of DA Systems</vt:lpstr>
      <vt:lpstr>Comparison of DA Systems</vt:lpstr>
      <vt:lpstr>Comparison of DA Systems</vt:lpstr>
      <vt:lpstr>Evaluation of Model Physics</vt:lpstr>
      <vt:lpstr>Progress of Next Generation Framework</vt:lpstr>
      <vt:lpstr>Getting the most out of our models by optimizing observation coverage</vt:lpstr>
      <vt:lpstr>G-IV Synoptic Surveillance Targeting</vt:lpstr>
      <vt:lpstr>G-IV Synoptic Surveillance Targeting</vt:lpstr>
      <vt:lpstr>Objectives:</vt:lpstr>
      <vt:lpstr>PowerPoint Presentation</vt:lpstr>
      <vt:lpstr>PowerPoint Presentation</vt:lpstr>
      <vt:lpstr>Dropsonde Simulation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Objectives:</vt:lpstr>
      <vt:lpstr>PowerPoint Presentation</vt:lpstr>
      <vt:lpstr>PowerPoint Presentation</vt:lpstr>
      <vt:lpstr>Sensitivity to G-IV Dropsondes</vt:lpstr>
      <vt:lpstr>Sensitivity to G-IV Dropsondes</vt:lpstr>
      <vt:lpstr>Sensitivity to G-IV Dropsondes</vt:lpstr>
      <vt:lpstr>Additional Future OSE/OSSE Studies</vt:lpstr>
    </vt:vector>
  </TitlesOfParts>
  <Company>Microsoft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Ryan</dc:creator>
  <cp:lastModifiedBy>Jonathan Poterjoy</cp:lastModifiedBy>
  <cp:revision>63</cp:revision>
  <dcterms:created xsi:type="dcterms:W3CDTF">2018-03-26T13:26:01Z</dcterms:created>
  <dcterms:modified xsi:type="dcterms:W3CDTF">2018-03-29T15:42:03Z</dcterms:modified>
</cp:coreProperties>
</file>