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7" r:id="rId8"/>
    <p:sldId id="262" r:id="rId9"/>
    <p:sldId id="268" r:id="rId10"/>
    <p:sldId id="263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9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7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8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1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6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7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B485-51D8-41E9-B0A2-ECA21FF32B7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BDC6-936A-4087-B34D-43A31AAD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13736"/>
            <a:ext cx="9144000" cy="181061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HWRF idealized boundary issue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429509"/>
            <a:ext cx="9724845" cy="2790135"/>
          </a:xfrm>
        </p:spPr>
        <p:txBody>
          <a:bodyPr>
            <a:noAutofit/>
          </a:bodyPr>
          <a:lstStyle/>
          <a:p>
            <a:r>
              <a:rPr lang="en-US" dirty="0" smtClean="0"/>
              <a:t>Chanh Kieu</a:t>
            </a:r>
          </a:p>
          <a:p>
            <a:r>
              <a:rPr lang="en-US" dirty="0" smtClean="0"/>
              <a:t>Indiana University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algn="l"/>
            <a:r>
              <a:rPr lang="en-US" sz="1800" i="1" dirty="0" smtClean="0"/>
              <a:t>Acknowledgement: </a:t>
            </a:r>
            <a:r>
              <a:rPr lang="en-US" sz="1800" dirty="0" smtClean="0"/>
              <a:t>Thank Gopal, Zhan Zhang, and Lin Zhu for help with the new HWRF </a:t>
            </a:r>
            <a:r>
              <a:rPr lang="en-US" sz="1800" dirty="0" smtClean="0"/>
              <a:t>upgrade.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5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9632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Result: radial profiles  vs time series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50" y="1106686"/>
            <a:ext cx="4684480" cy="1957007"/>
          </a:xfrm>
        </p:spPr>
        <p:txBody>
          <a:bodyPr>
            <a:noAutofit/>
          </a:bodyPr>
          <a:lstStyle/>
          <a:p>
            <a:r>
              <a:rPr lang="en-US" sz="1800" dirty="0" smtClean="0"/>
              <a:t>Consistent with the 2D distribution, the radial profile of the 10-m wind shows that the anticyclonic wind go away near the boundary;</a:t>
            </a:r>
          </a:p>
          <a:p>
            <a:r>
              <a:rPr lang="en-US" sz="1800" dirty="0" smtClean="0"/>
              <a:t>No significant change in the </a:t>
            </a:r>
            <a:r>
              <a:rPr lang="en-US" sz="1800" dirty="0" err="1" smtClean="0"/>
              <a:t>Vmax</a:t>
            </a:r>
            <a:r>
              <a:rPr lang="en-US" sz="1800" dirty="0" smtClean="0"/>
              <a:t> time series; both show similar rapid intensification and saturation after 72 hours (slightly higher for far-field damping </a:t>
            </a:r>
            <a:r>
              <a:rPr lang="en-US" sz="1800" dirty="0" err="1" smtClean="0"/>
              <a:t>exp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11336" y="3398807"/>
            <a:ext cx="4854294" cy="3398807"/>
            <a:chOff x="511336" y="3398807"/>
            <a:chExt cx="4854294" cy="3398807"/>
          </a:xfrm>
        </p:grpSpPr>
        <p:grpSp>
          <p:nvGrpSpPr>
            <p:cNvPr id="7" name="Group 6"/>
            <p:cNvGrpSpPr/>
            <p:nvPr/>
          </p:nvGrpSpPr>
          <p:grpSpPr>
            <a:xfrm>
              <a:off x="511336" y="3398807"/>
              <a:ext cx="4854294" cy="3398807"/>
              <a:chOff x="855453" y="1990591"/>
              <a:chExt cx="4796085" cy="393223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5453" y="1990591"/>
                <a:ext cx="4796085" cy="393223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1314450" y="4791075"/>
                <a:ext cx="4257675" cy="2857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>
              <a:off x="3792586" y="4359754"/>
              <a:ext cx="76200" cy="1209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11561" y="4159729"/>
              <a:ext cx="1834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Far-field damping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963911" y="6026629"/>
              <a:ext cx="1019175" cy="314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79924" y="6156288"/>
              <a:ext cx="519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CTL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65575" y="1034251"/>
            <a:ext cx="4680986" cy="5777383"/>
            <a:chOff x="6065575" y="1034251"/>
            <a:chExt cx="4680986" cy="5777383"/>
          </a:xfrm>
        </p:grpSpPr>
        <p:grpSp>
          <p:nvGrpSpPr>
            <p:cNvPr id="16" name="Group 15"/>
            <p:cNvGrpSpPr/>
            <p:nvPr/>
          </p:nvGrpSpPr>
          <p:grpSpPr>
            <a:xfrm>
              <a:off x="6065575" y="1034251"/>
              <a:ext cx="4680986" cy="5777383"/>
              <a:chOff x="6065575" y="1034251"/>
              <a:chExt cx="4680986" cy="577738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5575" y="3983459"/>
                <a:ext cx="4582787" cy="282817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3253" y="1034251"/>
                <a:ext cx="4633308" cy="2957834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883879" y="1124206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HWRF V3.6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83878" y="4073414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HWRF V3.7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61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13253" y="1552573"/>
            <a:ext cx="5721676" cy="4363465"/>
            <a:chOff x="6113253" y="1552573"/>
            <a:chExt cx="5721676" cy="4363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3253" y="1552573"/>
              <a:ext cx="5721676" cy="436346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703023" y="1591688"/>
              <a:ext cx="2430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Far-field damping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1944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Result: inner-core structure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9" y="1552574"/>
            <a:ext cx="5698322" cy="436346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05201" y="5200651"/>
            <a:ext cx="5934074" cy="1514474"/>
            <a:chOff x="3505201" y="5200651"/>
            <a:chExt cx="5934074" cy="1514474"/>
          </a:xfrm>
        </p:grpSpPr>
        <p:cxnSp>
          <p:nvCxnSpPr>
            <p:cNvPr id="10" name="Straight Arrow Connector 9"/>
            <p:cNvCxnSpPr>
              <a:stCxn id="14" idx="0"/>
            </p:cNvCxnSpPr>
            <p:nvPr/>
          </p:nvCxnSpPr>
          <p:spPr>
            <a:xfrm flipH="1" flipV="1">
              <a:off x="3505201" y="5200651"/>
              <a:ext cx="2833687" cy="8858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0"/>
            </p:cNvCxnSpPr>
            <p:nvPr/>
          </p:nvCxnSpPr>
          <p:spPr>
            <a:xfrm flipV="1">
              <a:off x="6338888" y="5238751"/>
              <a:ext cx="3100387" cy="8477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4238625" y="6086475"/>
              <a:ext cx="4200525" cy="6286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Similar </a:t>
              </a:r>
              <a:r>
                <a:rPr lang="en-US" dirty="0" err="1" smtClean="0"/>
                <a:t>Vmax</a:t>
              </a:r>
              <a:r>
                <a:rPr lang="en-US" dirty="0" smtClean="0"/>
                <a:t>, but quite different vertical structure; CTL </a:t>
              </a:r>
              <a:r>
                <a:rPr lang="en-US" dirty="0" err="1" smtClean="0"/>
                <a:t>exp</a:t>
              </a:r>
              <a:r>
                <a:rPr lang="en-US" dirty="0" smtClean="0"/>
                <a:t> has a shallower depth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71851" y="295276"/>
            <a:ext cx="7686674" cy="2438399"/>
            <a:chOff x="3371851" y="295276"/>
            <a:chExt cx="7686674" cy="2438399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371851" y="923925"/>
              <a:ext cx="5824537" cy="180975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1" idx="2"/>
            </p:cNvCxnSpPr>
            <p:nvPr/>
          </p:nvCxnSpPr>
          <p:spPr>
            <a:xfrm flipH="1">
              <a:off x="9134476" y="923926"/>
              <a:ext cx="61912" cy="174307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7334250" y="295276"/>
              <a:ext cx="3724275" cy="6286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Both show DWC, but CTL </a:t>
              </a:r>
              <a:r>
                <a:rPr lang="en-US" dirty="0" err="1" smtClean="0"/>
                <a:t>exp</a:t>
              </a:r>
              <a:r>
                <a:rPr lang="en-US" dirty="0" smtClean="0"/>
                <a:t> has a weaker upper-level warm core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07303" y="1552573"/>
            <a:ext cx="115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CTL </a:t>
            </a:r>
            <a:r>
              <a:rPr lang="en-US" sz="2400" b="1" dirty="0" err="1" smtClean="0">
                <a:solidFill>
                  <a:srgbClr val="FF0000"/>
                </a:solidFill>
              </a:rPr>
              <a:t>exp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10685253" cy="100171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Result: inner-core structure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61" y="1591688"/>
            <a:ext cx="536640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303" y="1552573"/>
            <a:ext cx="115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CTL </a:t>
            </a:r>
            <a:r>
              <a:rPr lang="en-US" sz="2400" b="1" dirty="0" err="1" smtClean="0">
                <a:solidFill>
                  <a:srgbClr val="FF0000"/>
                </a:solidFill>
              </a:rPr>
              <a:t>exp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6963" y="1591688"/>
            <a:ext cx="5358737" cy="4114800"/>
            <a:chOff x="5666963" y="1591688"/>
            <a:chExt cx="5358737" cy="4114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6963" y="1591688"/>
              <a:ext cx="5358737" cy="4114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73705" y="1591688"/>
              <a:ext cx="2430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Far-field damping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38625" y="4352925"/>
            <a:ext cx="6286500" cy="2362200"/>
            <a:chOff x="4238625" y="4352925"/>
            <a:chExt cx="6286500" cy="2362200"/>
          </a:xfrm>
        </p:grpSpPr>
        <p:cxnSp>
          <p:nvCxnSpPr>
            <p:cNvPr id="7" name="Straight Arrow Connector 6"/>
            <p:cNvCxnSpPr>
              <a:stCxn id="9" idx="0"/>
            </p:cNvCxnSpPr>
            <p:nvPr/>
          </p:nvCxnSpPr>
          <p:spPr>
            <a:xfrm flipH="1" flipV="1">
              <a:off x="4705350" y="4667250"/>
              <a:ext cx="1633538" cy="14192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9" idx="0"/>
            </p:cNvCxnSpPr>
            <p:nvPr/>
          </p:nvCxnSpPr>
          <p:spPr>
            <a:xfrm flipV="1">
              <a:off x="6338888" y="4352925"/>
              <a:ext cx="4186237" cy="173355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4238625" y="6086475"/>
              <a:ext cx="4200525" cy="6286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 outer eyewall development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3300" y="295276"/>
            <a:ext cx="7515225" cy="3457574"/>
            <a:chOff x="3543300" y="295276"/>
            <a:chExt cx="7515225" cy="3457574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543300" y="923925"/>
              <a:ext cx="5653090" cy="28289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4" idx="2"/>
            </p:cNvCxnSpPr>
            <p:nvPr/>
          </p:nvCxnSpPr>
          <p:spPr>
            <a:xfrm flipH="1">
              <a:off x="8162926" y="923926"/>
              <a:ext cx="1033462" cy="26384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7334250" y="295276"/>
              <a:ext cx="3724275" cy="62865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Stronger eyewall convection in far-field damping </a:t>
              </a:r>
              <a:r>
                <a:rPr lang="en-US" dirty="0" err="1" smtClean="0"/>
                <a:t>exp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5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Boundary noises for HWRF can be reduced by using a simple far-field damping operator to represent the viscosity dissipation, with more reasonable radial wind profile;</a:t>
            </a:r>
          </a:p>
          <a:p>
            <a:r>
              <a:rPr lang="en-US" dirty="0" smtClean="0"/>
              <a:t>The filter seems to however  depend on the model resolution;</a:t>
            </a:r>
          </a:p>
          <a:p>
            <a:r>
              <a:rPr lang="en-US" dirty="0" smtClean="0"/>
              <a:t>Quite similar </a:t>
            </a:r>
            <a:r>
              <a:rPr lang="en-US" dirty="0" err="1" smtClean="0"/>
              <a:t>Vmax</a:t>
            </a:r>
            <a:r>
              <a:rPr lang="en-US" dirty="0" smtClean="0"/>
              <a:t> time series between CTL and FFD experiments. However the vortex vertical structures are quite different -&gt; boundary has realizable impacts on inner-core after 5-day into integration;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609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Remarks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Outline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r>
              <a:rPr lang="en-US" dirty="0" smtClean="0"/>
              <a:t>Methodology 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Preliminary</a:t>
            </a:r>
            <a:r>
              <a:rPr lang="en-US" dirty="0" smtClean="0"/>
              <a:t>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0"/>
            <a:ext cx="10734675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Introduction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75" y="1325563"/>
            <a:ext cx="1102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Idealized configuration is an important component of any TC model as it allows for isolations of various factor in TC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Regional TC models, however, suffer from boundary condition issues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461" y="2651126"/>
            <a:ext cx="6395416" cy="3568821"/>
            <a:chOff x="718461" y="2651126"/>
            <a:chExt cx="6395416" cy="3568821"/>
          </a:xfrm>
        </p:grpSpPr>
        <p:grpSp>
          <p:nvGrpSpPr>
            <p:cNvPr id="5" name="Group 4"/>
            <p:cNvGrpSpPr/>
            <p:nvPr/>
          </p:nvGrpSpPr>
          <p:grpSpPr>
            <a:xfrm>
              <a:off x="718461" y="2651126"/>
              <a:ext cx="6395416" cy="3568821"/>
              <a:chOff x="718461" y="2651126"/>
              <a:chExt cx="6395416" cy="356882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8461" y="2651129"/>
                <a:ext cx="2011197" cy="356881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9623" y="2651127"/>
                <a:ext cx="2018058" cy="356882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123" y="2651126"/>
                <a:ext cx="2035754" cy="356882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731685" y="2651129"/>
              <a:ext cx="704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= 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86777" y="2651126"/>
              <a:ext cx="1175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= 48 </a:t>
              </a:r>
              <a:r>
                <a:rPr lang="en-US" dirty="0" err="1" smtClean="0"/>
                <a:t>hrs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6124" y="2651126"/>
              <a:ext cx="1341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= 120 </a:t>
              </a:r>
              <a:r>
                <a:rPr lang="en-US" dirty="0" err="1" smtClean="0"/>
                <a:t>hrs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89503" y="2603501"/>
            <a:ext cx="4820496" cy="3877056"/>
            <a:chOff x="7189503" y="2603501"/>
            <a:chExt cx="4820496" cy="38770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9503" y="2603501"/>
              <a:ext cx="4820496" cy="387705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034606" y="2731017"/>
              <a:ext cx="3975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HWRF idealized 5-day simulation (V3.7)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0677525" y="4676775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9096375" y="3924300"/>
              <a:ext cx="2171700" cy="714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Boundary issues create an unrealistic profile</a:t>
              </a:r>
              <a:endParaRPr lang="en-US" sz="16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696200" y="5362575"/>
              <a:ext cx="4313799" cy="95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4358426" y="2942284"/>
            <a:ext cx="577256" cy="3199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Methodology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68" y="1268759"/>
            <a:ext cx="10731528" cy="197862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Implement Neumann-type boundary condition or radiative lateral boundary;</a:t>
            </a:r>
          </a:p>
          <a:p>
            <a:endParaRPr lang="en-US" sz="100" dirty="0" smtClean="0"/>
          </a:p>
          <a:p>
            <a:r>
              <a:rPr lang="en-US" sz="2600" dirty="0" smtClean="0"/>
              <a:t>Reduce the boundary noises by assuming the far-field noises to be damped out by Reynolds molecular viscosity (dissipation via downscale cascades);</a:t>
            </a:r>
          </a:p>
          <a:p>
            <a:endParaRPr lang="en-US" sz="200" dirty="0" smtClean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969032" y="3691914"/>
            <a:ext cx="59203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Our approach: choose the viscosity dissipation over the radiative boundary condition because 1) avoid complication of the boundary with E-grids, 2) maintain the imposed shear at lateral boundary for shear experiments, and 3) this is a ultimate goal of radiative boundary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198933" y="3147204"/>
            <a:ext cx="4882453" cy="3652209"/>
            <a:chOff x="7198933" y="3071004"/>
            <a:chExt cx="4882453" cy="3652209"/>
          </a:xfrm>
        </p:grpSpPr>
        <p:grpSp>
          <p:nvGrpSpPr>
            <p:cNvPr id="27" name="Group 26"/>
            <p:cNvGrpSpPr/>
            <p:nvPr/>
          </p:nvGrpSpPr>
          <p:grpSpPr>
            <a:xfrm>
              <a:off x="7198933" y="3071004"/>
              <a:ext cx="4882453" cy="3652209"/>
              <a:chOff x="7198933" y="3410519"/>
              <a:chExt cx="4882453" cy="331269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7548113" y="3410519"/>
                <a:ext cx="1" cy="299028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548113" y="6400800"/>
                <a:ext cx="408029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7888739" y="3783709"/>
                <a:ext cx="3605842" cy="2243900"/>
              </a:xfrm>
              <a:custGeom>
                <a:avLst/>
                <a:gdLst>
                  <a:gd name="connsiteX0" fmla="*/ 0 w 3329797"/>
                  <a:gd name="connsiteY0" fmla="*/ 554393 h 2253797"/>
                  <a:gd name="connsiteX1" fmla="*/ 595223 w 3329797"/>
                  <a:gd name="connsiteY1" fmla="*/ 10929 h 2253797"/>
                  <a:gd name="connsiteX2" fmla="*/ 2449902 w 3329797"/>
                  <a:gd name="connsiteY2" fmla="*/ 994341 h 2253797"/>
                  <a:gd name="connsiteX3" fmla="*/ 3329797 w 3329797"/>
                  <a:gd name="connsiteY3" fmla="*/ 2253797 h 2253797"/>
                  <a:gd name="connsiteX0" fmla="*/ 0 w 3605842"/>
                  <a:gd name="connsiteY0" fmla="*/ 752710 h 2245080"/>
                  <a:gd name="connsiteX1" fmla="*/ 871268 w 3605842"/>
                  <a:gd name="connsiteY1" fmla="*/ 2212 h 2245080"/>
                  <a:gd name="connsiteX2" fmla="*/ 2725947 w 3605842"/>
                  <a:gd name="connsiteY2" fmla="*/ 985624 h 2245080"/>
                  <a:gd name="connsiteX3" fmla="*/ 3605842 w 3605842"/>
                  <a:gd name="connsiteY3" fmla="*/ 2245080 h 2245080"/>
                  <a:gd name="connsiteX0" fmla="*/ 0 w 3605842"/>
                  <a:gd name="connsiteY0" fmla="*/ 752606 h 2244976"/>
                  <a:gd name="connsiteX1" fmla="*/ 871268 w 3605842"/>
                  <a:gd name="connsiteY1" fmla="*/ 2108 h 2244976"/>
                  <a:gd name="connsiteX2" fmla="*/ 2725947 w 3605842"/>
                  <a:gd name="connsiteY2" fmla="*/ 985520 h 2244976"/>
                  <a:gd name="connsiteX3" fmla="*/ 3605842 w 3605842"/>
                  <a:gd name="connsiteY3" fmla="*/ 2244976 h 2244976"/>
                  <a:gd name="connsiteX0" fmla="*/ 0 w 3605842"/>
                  <a:gd name="connsiteY0" fmla="*/ 751530 h 2243900"/>
                  <a:gd name="connsiteX1" fmla="*/ 871268 w 3605842"/>
                  <a:gd name="connsiteY1" fmla="*/ 1032 h 2243900"/>
                  <a:gd name="connsiteX2" fmla="*/ 2725947 w 3605842"/>
                  <a:gd name="connsiteY2" fmla="*/ 984444 h 2243900"/>
                  <a:gd name="connsiteX3" fmla="*/ 3605842 w 3605842"/>
                  <a:gd name="connsiteY3" fmla="*/ 2243900 h 224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5842" h="2243900">
                    <a:moveTo>
                      <a:pt x="0" y="751530"/>
                    </a:moveTo>
                    <a:cubicBezTo>
                      <a:pt x="205596" y="469014"/>
                      <a:pt x="477328" y="31224"/>
                      <a:pt x="871268" y="1032"/>
                    </a:cubicBezTo>
                    <a:cubicBezTo>
                      <a:pt x="1265208" y="-29160"/>
                      <a:pt x="2270185" y="610633"/>
                      <a:pt x="2725947" y="984444"/>
                    </a:cubicBezTo>
                    <a:cubicBezTo>
                      <a:pt x="3181709" y="1358255"/>
                      <a:pt x="3393775" y="1801077"/>
                      <a:pt x="3605842" y="224390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361046" y="3821730"/>
                    <a:ext cx="2246946" cy="3929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61046" y="3821730"/>
                    <a:ext cx="2246946" cy="39299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>
                <a:off x="10834777" y="5003321"/>
                <a:ext cx="8627" cy="13974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9129838" y="6353881"/>
                <a:ext cx="1504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Wavenumber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6971435" y="4494567"/>
                <a:ext cx="824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011457">
                <a:off x="9386729" y="4425360"/>
                <a:ext cx="917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transfer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330948" y="5841737"/>
                <a:ext cx="119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dissipation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338764" y="4357759"/>
                <a:ext cx="830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forcing</a:t>
                </a:r>
                <a:endParaRPr lang="en-US" dirty="0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10993780" y="5519325"/>
                <a:ext cx="191219" cy="41406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wn Arrow 22"/>
              <p:cNvSpPr/>
              <p:nvPr/>
            </p:nvSpPr>
            <p:spPr>
              <a:xfrm rot="18460184">
                <a:off x="9939126" y="4243116"/>
                <a:ext cx="200455" cy="53118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6200000">
                <a:off x="8512851" y="4020187"/>
                <a:ext cx="534837" cy="226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0833672" y="4589481"/>
                    <a:ext cx="1247714" cy="7184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3672" y="4589481"/>
                    <a:ext cx="1247714" cy="71840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TextBox 27"/>
            <p:cNvSpPr txBox="1"/>
            <p:nvPr/>
          </p:nvSpPr>
          <p:spPr>
            <a:xfrm>
              <a:off x="7608658" y="6064893"/>
              <a:ext cx="891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Vallis</a:t>
              </a:r>
              <a:r>
                <a:rPr lang="en-US" sz="1200" dirty="0" smtClean="0"/>
                <a:t>, 2005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07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Methodology: Shapiro filtering and diffusion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606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We choose the viscosity dissipation over the radiative boundary condition. Two </a:t>
                </a:r>
                <a:r>
                  <a:rPr lang="en-US" sz="2400" dirty="0" smtClean="0"/>
                  <a:t>implementations are applied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Applying the Shapiro filtering of order</a:t>
                </a:r>
                <a:r>
                  <a:rPr lang="en-US" sz="2400" i="1" dirty="0" smtClean="0"/>
                  <a:t> n </a:t>
                </a:r>
                <a:r>
                  <a:rPr lang="en-US" sz="2400" dirty="0" smtClean="0"/>
                  <a:t>to the prognostic variables to represent molecular viscosity cascade (Shapiro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1970)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b="0" dirty="0" smtClean="0"/>
              </a:p>
              <a:p>
                <a:pPr marL="0" indent="0">
                  <a:buNone/>
                </a:pPr>
                <a:endParaRPr lang="en-US" sz="2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Increase horizontal eddy diffusion to further reduce the small-scale fast oscillation noises. </a:t>
                </a:r>
              </a:p>
              <a:p>
                <a:pPr marL="914400" lvl="2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6062"/>
                <a:ext cx="10515600" cy="4351338"/>
              </a:xfrm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6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Preliminary implementation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68" y="1232806"/>
            <a:ext cx="10515600" cy="281496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Modify </a:t>
            </a:r>
            <a:r>
              <a:rPr lang="en-US" sz="2600" dirty="0" err="1" smtClean="0"/>
              <a:t>solve_nnm.F</a:t>
            </a:r>
            <a:r>
              <a:rPr lang="en-US" sz="2600" dirty="0" smtClean="0"/>
              <a:t>: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Modify </a:t>
            </a:r>
            <a:r>
              <a:rPr lang="en-US" sz="2600" dirty="0" err="1" smtClean="0"/>
              <a:t>module_DIFFUSION_NMM.F</a:t>
            </a:r>
            <a:r>
              <a:rPr lang="en-US" sz="2600" dirty="0" smtClean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855454" y="5853160"/>
            <a:ext cx="103071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Remark 1</a:t>
            </a:r>
            <a:r>
              <a:rPr lang="en-US" sz="1600" dirty="0"/>
              <a:t>: the following modifications are only for HWRF idealized configuration (V3.6). Currently hard-coded for specific domain of  288x576 grid points at </a:t>
            </a:r>
            <a:r>
              <a:rPr lang="en-US" sz="1600" dirty="0" smtClean="0"/>
              <a:t>9/3/1 </a:t>
            </a:r>
            <a:r>
              <a:rPr lang="en-US" sz="1600" dirty="0"/>
              <a:t>km resolution.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Remark 2</a:t>
            </a:r>
            <a:r>
              <a:rPr lang="en-US" sz="1600" dirty="0"/>
              <a:t>: Idealized configuration V3.7 has a bug in domain tracking. Segment fault if </a:t>
            </a:r>
            <a:r>
              <a:rPr lang="en-US" sz="1600" dirty="0" err="1"/>
              <a:t>max_dom</a:t>
            </a:r>
            <a:r>
              <a:rPr lang="en-US" sz="1600" dirty="0"/>
              <a:t>=2 !!!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04914" y="1238608"/>
            <a:ext cx="4356339" cy="2240457"/>
            <a:chOff x="4364966" y="1467560"/>
            <a:chExt cx="3497333" cy="2008885"/>
          </a:xfrm>
        </p:grpSpPr>
        <p:sp>
          <p:nvSpPr>
            <p:cNvPr id="7" name="Flowchart: Document 6"/>
            <p:cNvSpPr/>
            <p:nvPr/>
          </p:nvSpPr>
          <p:spPr>
            <a:xfrm>
              <a:off x="4364966" y="1467560"/>
              <a:ext cx="3497333" cy="2008885"/>
            </a:xfrm>
            <a:prstGeom prst="flowChart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7109" y="1482272"/>
              <a:ext cx="2854954" cy="181135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804914" y="4022568"/>
            <a:ext cx="4356339" cy="1829912"/>
            <a:chOff x="5555410" y="3980072"/>
            <a:chExt cx="4356339" cy="1644738"/>
          </a:xfrm>
        </p:grpSpPr>
        <p:sp>
          <p:nvSpPr>
            <p:cNvPr id="8" name="Flowchart: Document 7"/>
            <p:cNvSpPr/>
            <p:nvPr/>
          </p:nvSpPr>
          <p:spPr>
            <a:xfrm>
              <a:off x="5555410" y="3980072"/>
              <a:ext cx="4356339" cy="1644738"/>
            </a:xfrm>
            <a:prstGeom prst="flowChart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9357" y="4066425"/>
              <a:ext cx="3415791" cy="1068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9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45495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HWRF V3.6:</a:t>
            </a:r>
          </a:p>
          <a:p>
            <a:pPr lvl="1"/>
            <a:r>
              <a:rPr lang="en-US" dirty="0"/>
              <a:t>9/3/1 km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Domain setting: 288x576, 298x606, and 540x990  </a:t>
            </a:r>
            <a:endParaRPr lang="en-US" dirty="0"/>
          </a:p>
          <a:p>
            <a:pPr lvl="1"/>
            <a:r>
              <a:rPr lang="en-US" dirty="0"/>
              <a:t>61 vertical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5-day simulation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HWRF V3.7:</a:t>
            </a:r>
          </a:p>
          <a:p>
            <a:pPr lvl="1"/>
            <a:r>
              <a:rPr lang="en-US" dirty="0" smtClean="0"/>
              <a:t>18/6/2 km resolution</a:t>
            </a:r>
          </a:p>
          <a:p>
            <a:pPr lvl="1"/>
            <a:r>
              <a:rPr lang="en-US" dirty="0"/>
              <a:t>Domain setting: 288x576, 288x576</a:t>
            </a:r>
            <a:r>
              <a:rPr lang="en-US" dirty="0" smtClean="0"/>
              <a:t>, </a:t>
            </a:r>
            <a:r>
              <a:rPr lang="en-US" dirty="0"/>
              <a:t>and 288x576 </a:t>
            </a:r>
            <a:endParaRPr lang="en-US" dirty="0" smtClean="0"/>
          </a:p>
          <a:p>
            <a:pPr lvl="1"/>
            <a:r>
              <a:rPr lang="en-US" dirty="0" smtClean="0"/>
              <a:t>61 vertical levels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-day </a:t>
            </a:r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Not well-tested at this point due to the bug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4079" y="12939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Preliminary experiments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41250"/>
            <a:ext cx="10515600" cy="10572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Result: large-scale structure (V3.6)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53" y="1308099"/>
            <a:ext cx="4573400" cy="49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Outermost domain (~9 km)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03" y="1689097"/>
            <a:ext cx="2040022" cy="3816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228" y="1689095"/>
            <a:ext cx="2050672" cy="3816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0703" y="5140216"/>
            <a:ext cx="5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46228" y="5140216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Far-field damping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50832" y="1325563"/>
            <a:ext cx="4720221" cy="4179887"/>
            <a:chOff x="6650832" y="1325563"/>
            <a:chExt cx="4720221" cy="41798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7147" y="1706559"/>
              <a:ext cx="2220385" cy="37988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63334" y="1706559"/>
              <a:ext cx="2207719" cy="3798891"/>
            </a:xfrm>
            <a:prstGeom prst="rect">
              <a:avLst/>
            </a:prstGeom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650832" y="1325563"/>
              <a:ext cx="4573400" cy="4937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600" dirty="0" smtClean="0"/>
                <a:t>Innermost domain (~900 m)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39334" y="5119580"/>
              <a:ext cx="519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63334" y="5119580"/>
              <a:ext cx="1893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Far-field damping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60177" y="5783943"/>
            <a:ext cx="1137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Significant reduction in the noises near the boundary towards the end of 5-day simulation;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Storm inner-core structure does seem to feel the impacts of boundary, albeit the overall structure is the same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419602" y="2552221"/>
            <a:ext cx="600824" cy="2914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79" y="1706559"/>
            <a:ext cx="2059862" cy="3813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03" y="1706559"/>
            <a:ext cx="2091910" cy="3813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41250"/>
            <a:ext cx="10515600" cy="105727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Result: large-scale structure (V3.7)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53" y="1308099"/>
            <a:ext cx="4573400" cy="49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Outermost domain (~18 km)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0703" y="5140216"/>
            <a:ext cx="5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46228" y="5140216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Far-field damping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50832" y="1325563"/>
            <a:ext cx="4611441" cy="4186996"/>
            <a:chOff x="6650832" y="1325563"/>
            <a:chExt cx="4611441" cy="418699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6130" y="1696606"/>
              <a:ext cx="2126143" cy="38130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7882" y="1708655"/>
              <a:ext cx="2231406" cy="3803904"/>
            </a:xfrm>
            <a:prstGeom prst="rect">
              <a:avLst/>
            </a:prstGeom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650832" y="1325563"/>
              <a:ext cx="4573400" cy="4937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600" dirty="0" smtClean="0"/>
                <a:t>Innermost domain (~2 km)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39334" y="5119580"/>
              <a:ext cx="519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CTL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63334" y="5119580"/>
              <a:ext cx="1893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Far-field damping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60177" y="5783943"/>
            <a:ext cx="1137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Similar reduction in the noises near the boundary towards but there appears to have some remnants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The far-field damping appears to be dependent on the resolution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19602" y="2520147"/>
            <a:ext cx="2857758" cy="2967386"/>
            <a:chOff x="2419602" y="2520147"/>
            <a:chExt cx="2857758" cy="2967386"/>
          </a:xfrm>
        </p:grpSpPr>
        <p:sp>
          <p:nvSpPr>
            <p:cNvPr id="15" name="Oval 14"/>
            <p:cNvSpPr/>
            <p:nvPr/>
          </p:nvSpPr>
          <p:spPr>
            <a:xfrm>
              <a:off x="2419602" y="2552221"/>
              <a:ext cx="600824" cy="29146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05761">
              <a:off x="4589513" y="2520147"/>
              <a:ext cx="687847" cy="29673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0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1787</TotalTime>
  <Words>630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HWRF idealized boundary issue</vt:lpstr>
      <vt:lpstr>Outline</vt:lpstr>
      <vt:lpstr>Introduction</vt:lpstr>
      <vt:lpstr>Methodology</vt:lpstr>
      <vt:lpstr>Methodology: Shapiro filtering and diffusion</vt:lpstr>
      <vt:lpstr>Preliminary implementation</vt:lpstr>
      <vt:lpstr>Preliminary experiments</vt:lpstr>
      <vt:lpstr>Result: large-scale structure (V3.6) </vt:lpstr>
      <vt:lpstr>Result: large-scale structure (V3.7) </vt:lpstr>
      <vt:lpstr>Result: radial profiles  vs time series</vt:lpstr>
      <vt:lpstr>Result: inner-core structure</vt:lpstr>
      <vt:lpstr>Result: inner-core structure</vt:lpstr>
      <vt:lpstr>Remarks</vt:lpstr>
    </vt:vector>
  </TitlesOfParts>
  <Company>Geology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Kieu, Chanh</dc:creator>
  <cp:lastModifiedBy>Kieu, Chanh</cp:lastModifiedBy>
  <cp:revision>38</cp:revision>
  <dcterms:created xsi:type="dcterms:W3CDTF">2017-03-01T16:35:49Z</dcterms:created>
  <dcterms:modified xsi:type="dcterms:W3CDTF">2017-03-09T14:34:03Z</dcterms:modified>
</cp:coreProperties>
</file>