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380" r:id="rId3"/>
    <p:sldId id="369" r:id="rId4"/>
    <p:sldId id="392" r:id="rId5"/>
    <p:sldId id="362" r:id="rId6"/>
    <p:sldId id="363" r:id="rId7"/>
    <p:sldId id="366" r:id="rId8"/>
    <p:sldId id="373" r:id="rId9"/>
    <p:sldId id="381" r:id="rId10"/>
    <p:sldId id="394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5" r:id="rId20"/>
    <p:sldId id="396" r:id="rId21"/>
    <p:sldId id="402" r:id="rId22"/>
    <p:sldId id="403" r:id="rId23"/>
    <p:sldId id="406" r:id="rId24"/>
    <p:sldId id="397" r:id="rId25"/>
    <p:sldId id="399" r:id="rId26"/>
    <p:sldId id="400" r:id="rId27"/>
    <p:sldId id="404" r:id="rId28"/>
    <p:sldId id="405" r:id="rId29"/>
    <p:sldId id="401" r:id="rId30"/>
    <p:sldId id="407" r:id="rId31"/>
    <p:sldId id="408" r:id="rId32"/>
    <p:sldId id="409" r:id="rId33"/>
    <p:sldId id="398" r:id="rId34"/>
    <p:sldId id="410" r:id="rId35"/>
    <p:sldId id="393" r:id="rId36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EC795B-0A60-4F47-BDC8-2D33F3A85FA3}">
  <a:tblStyle styleId="{CCEC795B-0A60-4F47-BDC8-2D33F3A85FA3}" styleName="Table_0"/>
  <a:tblStyle styleId="{67EB2A3D-7CC8-4F92-AD91-0B5B93803A68}" styleName="Table_1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4" autoAdjust="0"/>
    <p:restoredTop sz="91006" autoAdjust="0"/>
  </p:normalViewPr>
  <p:slideViewPr>
    <p:cSldViewPr>
      <p:cViewPr varScale="1">
        <p:scale>
          <a:sx n="124" d="100"/>
          <a:sy n="124" d="100"/>
        </p:scale>
        <p:origin x="-642" y="-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2428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3884121" y="8682735"/>
            <a:ext cx="2972319" cy="459702"/>
          </a:xfrm>
          <a:prstGeom prst="rect">
            <a:avLst/>
          </a:prstGeom>
          <a:noFill/>
          <a:ln>
            <a:noFill/>
          </a:ln>
        </p:spPr>
        <p:txBody>
          <a:bodyPr lIns="91350" tIns="45675" rIns="91350" bIns="45675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3884121" y="8684296"/>
            <a:ext cx="2972319" cy="458139"/>
          </a:xfrm>
          <a:prstGeom prst="rect">
            <a:avLst/>
          </a:prstGeom>
          <a:noFill/>
          <a:ln>
            <a:noFill/>
          </a:ln>
        </p:spPr>
        <p:txBody>
          <a:bodyPr lIns="90350" tIns="45175" rIns="90350" bIns="45175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696913" y="690563"/>
            <a:ext cx="5465762" cy="341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944533" y="4342151"/>
            <a:ext cx="4968933" cy="4118553"/>
          </a:xfrm>
          <a:prstGeom prst="rect">
            <a:avLst/>
          </a:prstGeom>
          <a:noFill/>
          <a:ln>
            <a:noFill/>
          </a:ln>
        </p:spPr>
        <p:txBody>
          <a:bodyPr lIns="91775" tIns="45100" rIns="91775" bIns="45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657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3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5204355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5204355"/>
            <a:ext cx="2895600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7010400" y="5516564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23862" y="191822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5204355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5204355"/>
            <a:ext cx="2895600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010400" y="5516564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23862" y="191822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333501"/>
            <a:ext cx="4038598" cy="3771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48200" y="1333501"/>
            <a:ext cx="4038598" cy="3771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5204355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5204355"/>
            <a:ext cx="2895600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7010400" y="5516564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2" y="227542"/>
            <a:ext cx="3008313" cy="9683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27545"/>
            <a:ext cx="5111750" cy="48775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2" y="1195918"/>
            <a:ext cx="3008313" cy="3909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5204355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5204355"/>
            <a:ext cx="2895600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7010400" y="5516564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90" y="4000500"/>
            <a:ext cx="5486399" cy="472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90" y="510646"/>
            <a:ext cx="5486399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90" y="4472781"/>
            <a:ext cx="5486399" cy="6707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5204355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5204355"/>
            <a:ext cx="2895600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7010400" y="5516564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23862" y="191822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686181" y="-895480"/>
            <a:ext cx="3771636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5204355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5204355"/>
            <a:ext cx="2895600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010400" y="5516564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5219964" y="1638302"/>
            <a:ext cx="4876271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1028964" y="-342898"/>
            <a:ext cx="4876271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5204355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5204355"/>
            <a:ext cx="2895600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7010400" y="5516564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762000" y="63500"/>
            <a:ext cx="76200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28600" y="1079500"/>
            <a:ext cx="8686800" cy="43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5508627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5508627"/>
            <a:ext cx="2895600" cy="3968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010400" y="5508627"/>
            <a:ext cx="2133598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838198" cy="69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07388" y="1"/>
            <a:ext cx="836612" cy="6865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57" r:id="rId6"/>
    <p:sldLayoutId id="2147483658" r:id="rId7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762" y="5064126"/>
            <a:ext cx="7031038" cy="65087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>
            <a:spLocks noGrp="1"/>
          </p:cNvSpPr>
          <p:nvPr>
            <p:ph type="ctrTitle" idx="4294967295"/>
          </p:nvPr>
        </p:nvSpPr>
        <p:spPr>
          <a:xfrm>
            <a:off x="228603" y="1651000"/>
            <a:ext cx="8582025" cy="1455209"/>
          </a:xfrm>
          <a:prstGeom prst="rect">
            <a:avLst/>
          </a:prstGeom>
          <a:noFill/>
          <a:ln>
            <a:noFill/>
          </a:ln>
        </p:spPr>
        <p:txBody>
          <a:bodyPr lIns="92050" tIns="46025" rIns="92050" bIns="46025" anchor="ctr" anchorCtr="0">
            <a:noAutofit/>
          </a:bodyPr>
          <a:lstStyle/>
          <a:p>
            <a:r>
              <a:rPr lang="en-US" sz="3200" dirty="0"/>
              <a:t>Proposed vertical level and air-sea surface exchange coefficient upgrades for FY2017 HWRF </a:t>
            </a:r>
            <a:r>
              <a:rPr lang="en-US" sz="3200" dirty="0" smtClean="0"/>
              <a:t>implementation</a:t>
            </a:r>
            <a:endParaRPr lang="en-US" sz="3200" b="1" dirty="0">
              <a:solidFill>
                <a:srgbClr val="000099"/>
              </a:solidFill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9537" y="178151"/>
            <a:ext cx="2043720" cy="77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6925" y="248525"/>
            <a:ext cx="707039" cy="55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26501" y="176616"/>
            <a:ext cx="3327960" cy="72218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304802" y="3175000"/>
            <a:ext cx="8534399" cy="16674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endParaRPr lang="en-US" sz="1800" b="1" dirty="0" smtClean="0"/>
          </a:p>
          <a:p>
            <a:pPr algn="ctr"/>
            <a:r>
              <a:rPr lang="en-US" sz="2000" b="1" dirty="0" smtClean="0"/>
              <a:t>Bin </a:t>
            </a:r>
            <a:r>
              <a:rPr lang="en-US" sz="2000" b="1" dirty="0"/>
              <a:t>Liu, Lin Zhu, </a:t>
            </a:r>
            <a:r>
              <a:rPr lang="en-US" sz="2000" b="1" dirty="0" err="1"/>
              <a:t>Banglin</a:t>
            </a:r>
            <a:r>
              <a:rPr lang="en-US" sz="2000" b="1" dirty="0"/>
              <a:t> Zhang, </a:t>
            </a:r>
            <a:r>
              <a:rPr lang="en-US" sz="2000" b="1" dirty="0" err="1" smtClean="0"/>
              <a:t>Weiguo</a:t>
            </a:r>
            <a:r>
              <a:rPr lang="en-US" sz="2000" b="1" dirty="0" smtClean="0"/>
              <a:t> Wang, Sergio </a:t>
            </a:r>
            <a:r>
              <a:rPr lang="en-US" sz="2000" b="1" dirty="0" err="1" smtClean="0"/>
              <a:t>Abarca</a:t>
            </a:r>
            <a:r>
              <a:rPr lang="en-US" sz="2000" b="1" dirty="0" smtClean="0"/>
              <a:t>, Jason </a:t>
            </a:r>
            <a:r>
              <a:rPr lang="en-US" sz="2000" b="1" dirty="0" err="1" smtClean="0"/>
              <a:t>Sippel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Mingjing</a:t>
            </a:r>
            <a:r>
              <a:rPr lang="en-US" sz="2000" b="1" dirty="0" smtClean="0"/>
              <a:t> Tong</a:t>
            </a:r>
            <a:r>
              <a:rPr lang="en-US" sz="2000" b="1" dirty="0"/>
              <a:t>, </a:t>
            </a:r>
            <a:r>
              <a:rPr lang="en-US" sz="2000" b="1" dirty="0" err="1"/>
              <a:t>Qingfu</a:t>
            </a:r>
            <a:r>
              <a:rPr lang="en-US" sz="2000" b="1" dirty="0"/>
              <a:t> Liu, </a:t>
            </a:r>
            <a:r>
              <a:rPr lang="en-US" sz="2000" b="1" smtClean="0"/>
              <a:t>Hyun-Sook Kim, Zhan </a:t>
            </a:r>
            <a:r>
              <a:rPr lang="en-US" sz="2000" b="1" dirty="0"/>
              <a:t>Zhang, and </a:t>
            </a:r>
            <a:r>
              <a:rPr lang="en-US" sz="2000" b="1" dirty="0" err="1"/>
              <a:t>Avichal</a:t>
            </a:r>
            <a:r>
              <a:rPr lang="en-US" sz="2000" b="1" dirty="0"/>
              <a:t> </a:t>
            </a:r>
            <a:r>
              <a:rPr lang="en-US" sz="2000" b="1" dirty="0" err="1" smtClean="0"/>
              <a:t>Mehra</a:t>
            </a:r>
            <a:endParaRPr lang="en-US" sz="2000" b="1" dirty="0" smtClean="0"/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Acknowledgements: </a:t>
            </a:r>
            <a:r>
              <a:rPr lang="en-US" sz="1800" b="1" dirty="0" smtClean="0"/>
              <a:t>EMC </a:t>
            </a:r>
            <a:r>
              <a:rPr lang="en-US" sz="1800" b="1" dirty="0"/>
              <a:t>Hurricane </a:t>
            </a:r>
            <a:r>
              <a:rPr lang="en-US" sz="1800" b="1" dirty="0" smtClean="0"/>
              <a:t>Group</a:t>
            </a:r>
            <a:endParaRPr lang="en-US" sz="1800" b="1" dirty="0"/>
          </a:p>
          <a:p>
            <a:pPr lvl="0" algn="ctr">
              <a:buClr>
                <a:srgbClr val="000000"/>
              </a:buClr>
              <a:buSzPct val="25000"/>
            </a:pPr>
            <a:endParaRPr lang="en-US" sz="1800" b="1" baseline="30000" dirty="0" smtClean="0"/>
          </a:p>
          <a:p>
            <a:pPr marL="0" marR="0" lvl="0" indent="0" algn="ctr" rtl="0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Arial"/>
              <a:buNone/>
            </a:pPr>
            <a:endParaRPr lang="en-US" sz="16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Proposed vertical level upgrade</a:t>
            </a:r>
          </a:p>
          <a:p>
            <a:r>
              <a:rPr lang="en-US" dirty="0">
                <a:solidFill>
                  <a:srgbClr val="00B050"/>
                </a:solidFill>
              </a:rPr>
              <a:t>Proposed </a:t>
            </a:r>
            <a:r>
              <a:rPr lang="en-US" dirty="0" smtClean="0">
                <a:solidFill>
                  <a:srgbClr val="00B050"/>
                </a:solidFill>
              </a:rPr>
              <a:t>air-sea surface exchange coefficient updates</a:t>
            </a:r>
          </a:p>
          <a:p>
            <a:r>
              <a:rPr lang="en-US" dirty="0" smtClean="0"/>
              <a:t>Retrospective test results</a:t>
            </a:r>
          </a:p>
          <a:p>
            <a:r>
              <a:rPr lang="en-US" dirty="0" smtClean="0"/>
              <a:t>Summary and recommendations for FY2017 HWRF upgrades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/>
          <a:lstStyle/>
          <a:p>
            <a:r>
              <a:rPr lang="en-US" sz="3200" dirty="0" smtClean="0"/>
              <a:t>Weak storm over-intensification and large size error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8723"/>
            <a:ext cx="4038600" cy="2432776"/>
          </a:xfrm>
        </p:spPr>
      </p:pic>
      <p:pic>
        <p:nvPicPr>
          <p:cNvPr id="10" name="Picture 3" descr="C:\Users\bin.liu\Documents\work\tcIdealH216\compdiffsstL610_w1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76488"/>
            <a:ext cx="3657298" cy="22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bin.liu\Documents\work\tcIdealH216\compdiffsstL610_pm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02" y="2984501"/>
            <a:ext cx="3657298" cy="22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495800" y="518610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Idealized Experiments with </a:t>
            </a:r>
            <a:r>
              <a:rPr lang="en-US" dirty="0" smtClean="0"/>
              <a:t>H216 for different SSTs: 22 to 32 </a:t>
            </a:r>
            <a:r>
              <a:rPr lang="en-US" dirty="0" err="1" smtClean="0"/>
              <a:t>degC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172200" y="1968500"/>
            <a:ext cx="17526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8200" y="3365501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FY2016 HWRF 09L intensity bias</a:t>
            </a:r>
            <a:endParaRPr lang="en-US" dirty="0"/>
          </a:p>
        </p:txBody>
      </p:sp>
      <p:pic>
        <p:nvPicPr>
          <p:cNvPr id="15362" name="Picture 2" descr="C:\Users\bin.liu\Documents\work\FY2017\Stats\ALAL1416_H216_AL1416\fig_ALAL1416_m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429001"/>
            <a:ext cx="3469409" cy="20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3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HWRF surface </a:t>
            </a:r>
            <a:r>
              <a:rPr lang="en-US" sz="3200" dirty="0"/>
              <a:t>e</a:t>
            </a:r>
            <a:r>
              <a:rPr lang="en-US" sz="3200" dirty="0" smtClean="0"/>
              <a:t>xchange </a:t>
            </a:r>
            <a:r>
              <a:rPr lang="en-US" sz="3200" dirty="0"/>
              <a:t>c</a:t>
            </a:r>
            <a:r>
              <a:rPr lang="en-US" sz="3200" dirty="0" smtClean="0"/>
              <a:t>oefficients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bin.liu\Documents\work\cdu10\cdu10\cdu10_alldata_hwrf\cdu10_HWRF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813027"/>
            <a:ext cx="4388758" cy="27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n.liu\Documents\work\cdu10\cdu10\cdu10_alldata_hwrf\cku10_HWRF20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42" y="813027"/>
            <a:ext cx="4388758" cy="27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in.liu\Documents\work\cdu10\cdu10\cdu10_alldata_hwrf\ckocdu10_HWRF20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188"/>
            <a:ext cx="3657298" cy="22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1016000"/>
            <a:ext cx="304800" cy="2222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1016000"/>
            <a:ext cx="304800" cy="2222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26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27000"/>
            <a:ext cx="7696200" cy="9525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Cd under low-to-moderate winds</a:t>
            </a:r>
            <a:br>
              <a:rPr lang="en-US" sz="3200" dirty="0" smtClean="0"/>
            </a:br>
            <a:r>
              <a:rPr lang="en-US" sz="3200" dirty="0" smtClean="0"/>
              <a:t>COARE </a:t>
            </a:r>
            <a:r>
              <a:rPr lang="en-US" sz="3200" dirty="0"/>
              <a:t>algorithm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333500"/>
            <a:ext cx="5486400" cy="4254500"/>
          </a:xfrm>
        </p:spPr>
        <p:txBody>
          <a:bodyPr/>
          <a:lstStyle/>
          <a:p>
            <a:r>
              <a:rPr lang="en-US" sz="2800" dirty="0" err="1" smtClean="0"/>
              <a:t>Areodynamical</a:t>
            </a:r>
            <a:r>
              <a:rPr lang="en-US" sz="2800" dirty="0" smtClean="0"/>
              <a:t> roughness: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2800" dirty="0" smtClean="0"/>
              <a:t>COARE V3.5 (Edson et al. 2013)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    m=0.0017, b=-0.005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984375"/>
            <a:ext cx="2505075" cy="55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7" y="4421188"/>
            <a:ext cx="292417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3500438"/>
            <a:ext cx="2047875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5008563"/>
            <a:ext cx="216217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1"/>
            <a:ext cx="3654996" cy="453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8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Ck</a:t>
            </a:r>
            <a:r>
              <a:rPr lang="en-US" sz="3200" dirty="0" smtClean="0"/>
              <a:t> under </a:t>
            </a:r>
            <a:r>
              <a:rPr lang="en-US" sz="3200" dirty="0"/>
              <a:t>low-to-moderate </a:t>
            </a:r>
            <a:r>
              <a:rPr lang="en-US" sz="3200" dirty="0" smtClean="0"/>
              <a:t>winds</a:t>
            </a:r>
            <a:br>
              <a:rPr lang="en-US" sz="3200" dirty="0" smtClean="0"/>
            </a:br>
            <a:r>
              <a:rPr lang="en-US" sz="3200" dirty="0" smtClean="0"/>
              <a:t>COARE algorithm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2" y="1333501"/>
            <a:ext cx="4038598" cy="3771636"/>
          </a:xfrm>
        </p:spPr>
        <p:txBody>
          <a:bodyPr/>
          <a:lstStyle/>
          <a:p>
            <a:r>
              <a:rPr lang="en-US" dirty="0" smtClean="0"/>
              <a:t>Scalar roughness:</a:t>
            </a:r>
          </a:p>
          <a:p>
            <a:r>
              <a:rPr lang="en-US" dirty="0" smtClean="0"/>
              <a:t>COARE V3.0 (</a:t>
            </a:r>
            <a:r>
              <a:rPr lang="en-US" dirty="0" err="1" smtClean="0"/>
              <a:t>Fairall</a:t>
            </a:r>
            <a:r>
              <a:rPr lang="en-US" dirty="0" smtClean="0"/>
              <a:t> et al. 2003)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7" y="3381375"/>
            <a:ext cx="1285875" cy="23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2827107"/>
            <a:ext cx="4038600" cy="28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13" y="1308364"/>
            <a:ext cx="4826654" cy="37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5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952500"/>
          </a:xfrm>
        </p:spPr>
        <p:txBody>
          <a:bodyPr/>
          <a:lstStyle/>
          <a:p>
            <a:r>
              <a:rPr lang="en-US" sz="3200" dirty="0" smtClean="0"/>
              <a:t>Cd under high winds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in.liu\Documents\work\cdu10\cdu10\cdu10_alldata_h217\cdu10_highwind_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1079500"/>
            <a:ext cx="73152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4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Ck</a:t>
            </a:r>
            <a:r>
              <a:rPr lang="en-US" sz="3200" dirty="0" smtClean="0"/>
              <a:t> </a:t>
            </a:r>
            <a:r>
              <a:rPr lang="en-US" sz="3200" dirty="0"/>
              <a:t>under high winds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bin.liu\Documents\work\cdu10\cdu10\cdu10_alldata_h217\cku10_highwind_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1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/>
          <a:lstStyle/>
          <a:p>
            <a:r>
              <a:rPr lang="en-US" sz="3200" dirty="0" smtClean="0"/>
              <a:t>New Cd and </a:t>
            </a:r>
            <a:r>
              <a:rPr lang="en-US" sz="3200" dirty="0" err="1" smtClean="0"/>
              <a:t>Ck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bin.liu\Documents\work\cdu10\cdu10\cdu10_alldata_h217\cratiou10HWRFv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001"/>
            <a:ext cx="3657298" cy="22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in.liu\Documents\work\cdu10\cdu10\cdu10_alldata_h217\cdu10HWRFv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762000"/>
            <a:ext cx="4388758" cy="27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in.liu\Documents\work\cdu10\cdu10\cdu10_alldata_h217\cku10HWRFv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42" y="762000"/>
            <a:ext cx="4388758" cy="27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51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z0 and </a:t>
            </a:r>
            <a:r>
              <a:rPr lang="en-US" dirty="0" err="1" smtClean="0"/>
              <a:t>zt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bin.liu\Documents\work\cdu10\cdu10\cdu10_alldata_h217\z0u10HWRFv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9750"/>
            <a:ext cx="4388758" cy="27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in.liu\Documents\work\cdu10\cdu10\cdu10_alldata_h217\ztu10HWRFv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42" y="1778000"/>
            <a:ext cx="4388758" cy="27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Proposed vertical level upgrade</a:t>
            </a:r>
          </a:p>
          <a:p>
            <a:r>
              <a:rPr lang="en-US" dirty="0">
                <a:solidFill>
                  <a:schemeClr val="tx1"/>
                </a:solidFill>
              </a:rPr>
              <a:t>Proposed </a:t>
            </a:r>
            <a:r>
              <a:rPr lang="en-US" dirty="0" smtClean="0">
                <a:solidFill>
                  <a:schemeClr val="tx1"/>
                </a:solidFill>
              </a:rPr>
              <a:t>air-sea surface exchange coefficient updates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Retrospective test results</a:t>
            </a:r>
          </a:p>
          <a:p>
            <a:r>
              <a:rPr lang="en-US" dirty="0" smtClean="0"/>
              <a:t>Summary and recommendations for FY2017 HWRF upgrades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46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Proposed vertical level upgrade</a:t>
            </a:r>
          </a:p>
          <a:p>
            <a:r>
              <a:rPr lang="en-US" dirty="0"/>
              <a:t>Proposed </a:t>
            </a:r>
            <a:r>
              <a:rPr lang="en-US" dirty="0" smtClean="0"/>
              <a:t>air-sea surface exchange coefficient updates</a:t>
            </a:r>
          </a:p>
          <a:p>
            <a:r>
              <a:rPr lang="en-US" dirty="0" smtClean="0"/>
              <a:t>Retrospective test results</a:t>
            </a:r>
          </a:p>
          <a:p>
            <a:r>
              <a:rPr lang="en-US" dirty="0" smtClean="0"/>
              <a:t>Summary and recommendations for FY2017 HWRF upgrades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1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Experiments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6000"/>
            <a:ext cx="8229600" cy="4572000"/>
          </a:xfrm>
        </p:spPr>
        <p:txBody>
          <a:bodyPr/>
          <a:lstStyle/>
          <a:p>
            <a:r>
              <a:rPr lang="en-US" sz="2800" dirty="0" smtClean="0"/>
              <a:t>H216: FY2016 HWRF</a:t>
            </a:r>
          </a:p>
          <a:p>
            <a:pPr lvl="1"/>
            <a:r>
              <a:rPr lang="en-US" sz="2400" dirty="0" smtClean="0"/>
              <a:t>2016 GFS</a:t>
            </a:r>
          </a:p>
          <a:p>
            <a:r>
              <a:rPr lang="en-US" sz="2800" dirty="0" smtClean="0"/>
              <a:t>H17B: baseline experiment</a:t>
            </a:r>
          </a:p>
          <a:p>
            <a:pPr lvl="1"/>
            <a:r>
              <a:rPr lang="en-US" sz="2400" dirty="0" smtClean="0"/>
              <a:t>Framework upgrades plus 2017 GFS</a:t>
            </a:r>
          </a:p>
          <a:p>
            <a:r>
              <a:rPr lang="en-US" sz="2800" dirty="0" smtClean="0"/>
              <a:t>H17P: H17B + physics upgrades</a:t>
            </a:r>
          </a:p>
          <a:p>
            <a:pPr lvl="1"/>
            <a:r>
              <a:rPr lang="en-US" sz="2400" dirty="0" smtClean="0"/>
              <a:t>Updated scale-aware SAS scheme</a:t>
            </a:r>
          </a:p>
          <a:p>
            <a:pPr lvl="1"/>
            <a:r>
              <a:rPr lang="en-US" sz="2400" dirty="0" smtClean="0"/>
              <a:t>Updated microphysics scheme</a:t>
            </a:r>
          </a:p>
          <a:p>
            <a:pPr lvl="1"/>
            <a:r>
              <a:rPr lang="en-US" sz="2400" dirty="0" smtClean="0"/>
              <a:t>Partial cloudiness modification in RRTMG</a:t>
            </a:r>
          </a:p>
          <a:p>
            <a:r>
              <a:rPr lang="en-US" sz="2800" dirty="0" smtClean="0"/>
              <a:t>H17F: Combined physics, </a:t>
            </a:r>
            <a:r>
              <a:rPr lang="en-US" sz="2800" dirty="0"/>
              <a:t>vertical level, </a:t>
            </a:r>
            <a:r>
              <a:rPr lang="en-US" sz="2800" dirty="0" smtClean="0"/>
              <a:t>and DA experiment</a:t>
            </a:r>
          </a:p>
          <a:p>
            <a:pPr lvl="1"/>
            <a:r>
              <a:rPr lang="en-US" sz="2400" dirty="0" smtClean="0"/>
              <a:t>H17P + 75 vertical levels + new Cd/</a:t>
            </a:r>
            <a:r>
              <a:rPr lang="en-US" sz="2400" dirty="0" err="1" smtClean="0"/>
              <a:t>Ck</a:t>
            </a:r>
            <a:r>
              <a:rPr lang="en-US" sz="2400" dirty="0" smtClean="0"/>
              <a:t> + DA advancements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2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Track and intensity errors for NATL storms</a:t>
            </a:r>
            <a:br>
              <a:rPr lang="en-US" sz="2800" dirty="0" smtClean="0"/>
            </a:br>
            <a:r>
              <a:rPr lang="en-US" sz="2800" dirty="0" smtClean="0"/>
              <a:t>comparisons among H17BPF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C:\Users\bin.liu\Documents\work\FY2017\Stats\ALAL1416_H17F_AL1416_4lines\fig_ALAL1416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in.liu\Documents\work\FY2017\Stats\ALAL1416_H17F_AL1416_4lines\fig_ALAL1416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5350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in.liu\Documents\work\FY2017\Stats\ALAL1416_H17F_AL1416_4lines\fig_ALAL1416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305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Track and intensity errors for NATL</a:t>
            </a:r>
            <a:r>
              <a:rPr lang="en-US" sz="2800" dirty="0"/>
              <a:t> storms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comparisons among H17BPF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4" name="Picture 2" descr="C:\Users\bin.liu\Documents\work\FY2017\Stats\ALAL1416_H17F_AL1416_4lines\fig_ALAL1416_m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in.liu\Documents\work\FY2017\Stats\ALAL1416_H17F_AL1416_4lines\fig_ALAL1416_m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bin.liu\Documents\work\FY2017\Stats\ALAL1416_H17F_AL1416_4lines\fig_ALAL1416_m6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302000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4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ttps://lh6.googleusercontent.com/dCZjwnpMpmqNi8i08SYPg9VBIS8hu_jUYj1k1_ZCSzSF9IPMybtDzdMHkeEh7xD2nf98p214lDmuGzflgyMmF0JRcTICu4HwuRqvj0A2pMAGEZOgmzM5Upfqylve_uk7jHPmT8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7001"/>
            <a:ext cx="2933700" cy="177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4.googleusercontent.com/EPnZ433D2gZCQCtvs4yACu8DzLdzZAeKIVuBvxZveQ1XUwXHH5skH9ekhNAhVKaN5UY-8LMrbmip9s89sOLIdOv6yo7JAagDoCNxYHmpUNMN2lA3BIqwx12gOsyP6I8IxOIQd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174875"/>
            <a:ext cx="292417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s://lh4.googleusercontent.com/VLtY0kPp7Yg1o-2Gy5EqiijQ9ffXloe5vQSBLvowzwtylzVYfiAZy6LlVF1Bj7-QLyj2jSEWtBkbephGM1CuGuw3t-qr5mk6Nh-9KhLpsIYhsl2eh6p2VBmmV0umPRUXQAaxDZ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2" y="2159000"/>
            <a:ext cx="29432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h6.googleusercontent.com/UHMchq1ZOhtJzbVzH3EYqrIOF1w8mDMp6tY6Zrgh__EW65ByVYtytqtuwZ3g6YGscEzpqCDgaEZXr3HN-N4eY2uwpbRUeWi7TY9eYF_I9GnZDeEUF79PW0hevwHpCNkDl713sHf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291465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https://lh3.googleusercontent.com/qRRRc4c1o8GyDSUi9DtsIYBeBJK1Ed1c6IDDglUZlh8tboDUXjM0lZSCFGaB07srUad4tsO8wXdxAi_ipn3wp0t0jZQR_EgCnjlwEU8VQetP2zdD0sj-4z_md7JEbN8z9czSVm1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1"/>
            <a:ext cx="289560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lh6.googleusercontent.com/CwxwA-l3alcz9pavtByx4kAvNzcAYksZag3FhlhmA3hFCjeyh4NgmYVNLRrfiUfqq7LdINJg5cYtzg2J3tsDUaieOTwcCFQUHC-mkRmRFLrwiqfUXX4YOC2upsZ68eEH7PQJ1t2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52875"/>
            <a:ext cx="291465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247650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H17P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400" y="2463708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H17F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860334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Karl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12L2016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idx="12"/>
          </p:nvPr>
        </p:nvSpPr>
        <p:spPr>
          <a:xfrm>
            <a:off x="7010400" y="5516564"/>
            <a:ext cx="2133598" cy="396874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3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Track and intensity errors for NATL</a:t>
            </a:r>
            <a:r>
              <a:rPr lang="en-US" sz="2800" dirty="0"/>
              <a:t> storms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 descr="C:\Users\bin.liu\Documents\work\FY2017\Stats\ALAL1416_H17F_AL1416_noskip\fig_ALAL1416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in.liu\Documents\work\FY2017\Stats\ALAL1416_H17F_AL1416_noskip\fig_ALAL1416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in.liu\Documents\work\FY2017\Stats\ALAL1416_H17F_AL1416_noskip\fig_ALAL1416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305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11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Track and intensity skills for NATL</a:t>
            </a:r>
            <a:r>
              <a:rPr lang="en-US" sz="2800" dirty="0"/>
              <a:t> storms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C:\Users\bin.liu\Documents\work\FY2017\Stats\ALAL1416_H17F_AL1416_noskip\fig_ALAL1416_si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7" y="1516857"/>
            <a:ext cx="4333875" cy="26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in.liu\Documents\work\FY2017\Stats\ALAL1416_H17F_AL1416_noskip\fig_ALAL1416_st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1516857"/>
            <a:ext cx="4333875" cy="26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3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Size errors for NATL</a:t>
            </a:r>
            <a:r>
              <a:rPr lang="en-US" sz="2800" dirty="0"/>
              <a:t> storms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C:\Users\bin.liu\Documents\work\FY2017\Stats\ALAL1416_H17F_AL1416_noskip\fig_ALAL1416_m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in.liu\Documents\work\FY2017\Stats\ALAL1416_H17F_AL1416_noskip\fig_ALAL1416_m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bin.liu\Documents\work\FY2017\Stats\ALAL1416_H17F_AL1416_noskip\fig_ALAL1416_m6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302000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4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Track and intensity errors for NATL</a:t>
            </a:r>
            <a:r>
              <a:rPr lang="en-US" sz="2800" dirty="0"/>
              <a:t> storms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Weak cycles (initial intensity&lt;50kts)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 descr="C:\Users\bin.liu\Documents\work\FY2017\Stats\ALAL1416_H17F_AL1416_wk50\fig_ALAL1416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89000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bin.liu\Documents\work\FY2017\Stats\ALAL1416_H17F_AL1416_wk50\fig_ALAL1416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bin.liu\Documents\work\FY2017\Stats\ALAL1416_H17F_AL1416_wk50\fig_ALAL1416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305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Track and intensity errors for NATL</a:t>
            </a:r>
            <a:r>
              <a:rPr lang="en-US" sz="2800" dirty="0"/>
              <a:t> storms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Strong cycles (initial intensity&gt;50kts)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2" name="Picture 2" descr="C:\Users\bin.liu\Documents\work\FY2017\Stats\ALAL1416_H17F_AL1416_st50\fig_ALAL1416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bin.liu\Documents\work\FY2017\Stats\ALAL1416_H17F_AL1416_st50\fig_ALAL1416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bin.liu\Documents\work\FY2017\Stats\ALAL1416_H17F_AL1416_st50\fig_ALAL1416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305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Track and intensity errors for Matthew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bin.liu\Documents\work\FY2017\Stats\ALAL1416_H17F_AL1416_noskip\fig_al142016_MATTHEW_tk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in.liu\Documents\work\FY2017\Stats\ALAL1416_H17F_AL1416_noskip\fig_al142016_MATTHEW_wi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in.liu\Documents\work\FY2017\Stats\ALAL1416_H17F_AL1416_noskip\fig_al142016_MATTHEW_bi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305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Current HWRF vertical levels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6001"/>
            <a:ext cx="4038598" cy="4089136"/>
          </a:xfrm>
        </p:spPr>
        <p:txBody>
          <a:bodyPr/>
          <a:lstStyle/>
          <a:p>
            <a:pPr marL="0" indent="225425"/>
            <a:r>
              <a:rPr lang="en-US" dirty="0">
                <a:solidFill>
                  <a:srgbClr val="00B050"/>
                </a:solidFill>
              </a:rPr>
              <a:t>NATL, EPAC, CPAC: </a:t>
            </a:r>
            <a:r>
              <a:rPr lang="en-US" dirty="0" smtClean="0">
                <a:solidFill>
                  <a:srgbClr val="00B050"/>
                </a:solidFill>
              </a:rPr>
              <a:t>61 levels </a:t>
            </a:r>
            <a:r>
              <a:rPr lang="en-US" dirty="0">
                <a:solidFill>
                  <a:srgbClr val="00B050"/>
                </a:solidFill>
              </a:rPr>
              <a:t>with </a:t>
            </a:r>
            <a:r>
              <a:rPr lang="en-US" dirty="0" smtClean="0">
                <a:solidFill>
                  <a:srgbClr val="00B050"/>
                </a:solidFill>
              </a:rPr>
              <a:t>a 2-hPa </a:t>
            </a:r>
            <a:r>
              <a:rPr lang="en-US" dirty="0">
                <a:solidFill>
                  <a:srgbClr val="00B050"/>
                </a:solidFill>
              </a:rPr>
              <a:t>model </a:t>
            </a:r>
            <a:r>
              <a:rPr lang="en-US" dirty="0" smtClean="0">
                <a:solidFill>
                  <a:srgbClr val="00B050"/>
                </a:solidFill>
              </a:rPr>
              <a:t>top</a:t>
            </a:r>
          </a:p>
          <a:p>
            <a:pPr marL="228600" lvl="1"/>
            <a:r>
              <a:rPr lang="en-US" dirty="0" smtClean="0">
                <a:solidFill>
                  <a:srgbClr val="00B050"/>
                </a:solidFill>
              </a:rPr>
              <a:t>Lowest </a:t>
            </a:r>
            <a:r>
              <a:rPr lang="en-US" dirty="0">
                <a:solidFill>
                  <a:srgbClr val="00B050"/>
                </a:solidFill>
              </a:rPr>
              <a:t>half sigma level height: ~20 </a:t>
            </a:r>
            <a:r>
              <a:rPr lang="en-US" dirty="0" smtClean="0">
                <a:solidFill>
                  <a:srgbClr val="00B050"/>
                </a:solidFill>
              </a:rPr>
              <a:t>m</a:t>
            </a:r>
          </a:p>
          <a:p>
            <a:pPr marL="0" indent="225425"/>
            <a:r>
              <a:rPr lang="en-US" dirty="0">
                <a:solidFill>
                  <a:srgbClr val="0000FF"/>
                </a:solidFill>
              </a:rPr>
              <a:t>All other basins: </a:t>
            </a:r>
            <a:r>
              <a:rPr lang="en-US" dirty="0" smtClean="0">
                <a:solidFill>
                  <a:srgbClr val="0000FF"/>
                </a:solidFill>
              </a:rPr>
              <a:t>43 levels </a:t>
            </a:r>
            <a:r>
              <a:rPr lang="en-US" dirty="0">
                <a:solidFill>
                  <a:srgbClr val="0000FF"/>
                </a:solidFill>
              </a:rPr>
              <a:t>with </a:t>
            </a:r>
            <a:r>
              <a:rPr lang="en-US" dirty="0" smtClean="0">
                <a:solidFill>
                  <a:srgbClr val="0000FF"/>
                </a:solidFill>
              </a:rPr>
              <a:t>a 50-hPa model top</a:t>
            </a:r>
          </a:p>
          <a:p>
            <a:pPr marL="228600" lvl="1"/>
            <a:r>
              <a:rPr lang="en-US" dirty="0" smtClean="0">
                <a:solidFill>
                  <a:srgbClr val="0000FF"/>
                </a:solidFill>
              </a:rPr>
              <a:t>Lowest </a:t>
            </a:r>
            <a:r>
              <a:rPr lang="en-US" dirty="0">
                <a:solidFill>
                  <a:srgbClr val="0000FF"/>
                </a:solidFill>
              </a:rPr>
              <a:t>half sigma level height: ~34 m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in.liu\Documents\work\VerticalLevels\figdsigmacu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0609"/>
            <a:ext cx="4023028" cy="25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in.liu\Documents\work\VerticalLevels\figlevelscur_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91" y="762000"/>
            <a:ext cx="4023028" cy="25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15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Track and intensity errors for EPAC</a:t>
            </a:r>
            <a:r>
              <a:rPr lang="en-US" sz="2800" dirty="0"/>
              <a:t> storms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0" name="Picture 2" descr="C:\Users\bin.liu\Documents\work\FY2017\Stats\EPAL1416_H17F_EP1416\fig_EPAL1416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bin.liu\Documents\work\FY2017\Stats\EPAL1416_H17F_EP1416\fig_EPAL1416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9000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bin.liu\Documents\work\FY2017\Stats\EPAL1416_H17F_EP1416\fig_EPAL1416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314247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5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Track and intensity skills for EPAC</a:t>
            </a:r>
            <a:r>
              <a:rPr lang="en-US" sz="2800" dirty="0"/>
              <a:t> storms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14" name="Picture 2" descr="C:\Users\bin.liu\Documents\work\FY2017\Stats\EPAL1416_H17F_EP1416\fig_EPAL1416_si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1524000"/>
            <a:ext cx="4333875" cy="26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bin.liu\Documents\work\FY2017\Stats\EPAL1416_H17F_EP1416\fig_EPAL1416_st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7" y="1524000"/>
            <a:ext cx="4333875" cy="26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0"/>
            <a:ext cx="8229600" cy="952500"/>
          </a:xfrm>
        </p:spPr>
        <p:txBody>
          <a:bodyPr/>
          <a:lstStyle/>
          <a:p>
            <a:r>
              <a:rPr lang="en-US" sz="2800" dirty="0" smtClean="0"/>
              <a:t>Size errors for EPAC</a:t>
            </a:r>
            <a:r>
              <a:rPr lang="en-US" sz="2800" dirty="0"/>
              <a:t> storms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38" name="Picture 2" descr="C:\Users\bin.liu\Documents\work\FY2017\Stats\EPAL1416_H17F_EP1416\fig_EPAL1416_m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in.liu\Documents\work\FY2017\Stats\EPAL1416_H17F_EP1416\fig_EPAL1416_m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2175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bin.liu\Documents\work\FY2017\Stats\EPAL1416_H17F_EP1416\fig_EPAL1416_m6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23317"/>
            <a:ext cx="4000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4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Summary and proposed H217 configuration 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The proposed 75 vertical levels, new air-sea surface exchange coefficients, together with the physics and DA upgrades, provide promising improvements in terms of track/intensity/size forecasts.</a:t>
            </a:r>
          </a:p>
          <a:p>
            <a:r>
              <a:rPr lang="en-US" sz="2400" dirty="0" smtClean="0"/>
              <a:t>Configuration for our H217 (proposed FY2017 HWRF test) will include:</a:t>
            </a:r>
          </a:p>
          <a:p>
            <a:pPr lvl="1"/>
            <a:r>
              <a:rPr lang="en-US" sz="2000" dirty="0" smtClean="0"/>
              <a:t>H17F: Baseline + physics upgrades (including new Cd/</a:t>
            </a:r>
            <a:r>
              <a:rPr lang="en-US" sz="2000" dirty="0" err="1" smtClean="0"/>
              <a:t>Ck</a:t>
            </a:r>
            <a:r>
              <a:rPr lang="en-US" sz="2000" dirty="0" smtClean="0"/>
              <a:t>) + 75 vertical levels + DA advancements</a:t>
            </a:r>
          </a:p>
          <a:p>
            <a:pPr lvl="1"/>
            <a:r>
              <a:rPr lang="en-US" sz="2000" dirty="0" smtClean="0"/>
              <a:t>Fully self-cycled </a:t>
            </a:r>
            <a:r>
              <a:rPr lang="en-US" sz="2000" dirty="0" err="1" smtClean="0"/>
              <a:t>EnKF</a:t>
            </a:r>
            <a:r>
              <a:rPr lang="en-US" sz="2000" dirty="0" smtClean="0"/>
              <a:t> DA system for TDR storms</a:t>
            </a:r>
          </a:p>
          <a:p>
            <a:pPr lvl="1"/>
            <a:r>
              <a:rPr lang="en-US" sz="2000" dirty="0"/>
              <a:t>New vortex tracker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1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9500"/>
            <a:ext cx="8229600" cy="952500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9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Sensitivity </a:t>
            </a:r>
            <a:r>
              <a:rPr lang="en-US" sz="3600" dirty="0" smtClean="0"/>
              <a:t>tests through idealized HWRF simulations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75" indent="109538"/>
            <a:r>
              <a:rPr lang="en-US" dirty="0"/>
              <a:t>Sensitivity </a:t>
            </a:r>
            <a:r>
              <a:rPr lang="en-US" dirty="0" smtClean="0"/>
              <a:t>of simulated TC intensity to:</a:t>
            </a:r>
          </a:p>
          <a:p>
            <a:pPr marL="228600" lvl="1" indent="109538"/>
            <a:r>
              <a:rPr lang="en-US" dirty="0" smtClean="0"/>
              <a:t>model tops</a:t>
            </a:r>
          </a:p>
          <a:p>
            <a:pPr marL="228600" lvl="1" indent="109538"/>
            <a:r>
              <a:rPr lang="en-US" dirty="0" smtClean="0"/>
              <a:t>vertical </a:t>
            </a:r>
            <a:r>
              <a:rPr lang="en-US" dirty="0"/>
              <a:t>level </a:t>
            </a:r>
            <a:r>
              <a:rPr lang="en-US" dirty="0" smtClean="0"/>
              <a:t>distributions </a:t>
            </a:r>
            <a:r>
              <a:rPr lang="en-US" dirty="0"/>
              <a:t>in low/mid/up </a:t>
            </a:r>
            <a:r>
              <a:rPr lang="en-US" dirty="0" smtClean="0"/>
              <a:t>atmosphere</a:t>
            </a:r>
          </a:p>
          <a:p>
            <a:pPr marL="228600" lvl="1" indent="109538"/>
            <a:r>
              <a:rPr lang="en-US" dirty="0"/>
              <a:t>number of vertical </a:t>
            </a:r>
            <a:r>
              <a:rPr lang="en-US" dirty="0" smtClean="0"/>
              <a:t>levels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3175" indent="109538"/>
            <a:r>
              <a:rPr lang="en-US" sz="2400" dirty="0"/>
              <a:t>Specified environment</a:t>
            </a:r>
          </a:p>
          <a:p>
            <a:pPr marL="228600" lvl="1" indent="111125"/>
            <a:r>
              <a:rPr lang="en-US" sz="2000" dirty="0"/>
              <a:t>U=-5 m/s</a:t>
            </a:r>
          </a:p>
          <a:p>
            <a:pPr marL="228600" lvl="1" indent="111125"/>
            <a:r>
              <a:rPr lang="en-US" sz="2000" dirty="0"/>
              <a:t>VWS = 0</a:t>
            </a:r>
          </a:p>
          <a:p>
            <a:pPr marL="228600" lvl="1" indent="111125"/>
            <a:r>
              <a:rPr lang="en-US" sz="2000" dirty="0"/>
              <a:t>Typical tropical vertical T, RH profile</a:t>
            </a:r>
          </a:p>
          <a:p>
            <a:pPr marL="228600" lvl="1" indent="111125"/>
            <a:r>
              <a:rPr lang="en-US" sz="2000" dirty="0"/>
              <a:t>All ocean with specified constant </a:t>
            </a:r>
            <a:r>
              <a:rPr lang="en-US" sz="2000" dirty="0" smtClean="0"/>
              <a:t>SSTs</a:t>
            </a:r>
            <a:endParaRPr lang="en-US" sz="2000" dirty="0"/>
          </a:p>
          <a:p>
            <a:pPr marL="3175" indent="109538"/>
            <a:r>
              <a:rPr lang="en-US" sz="2400" dirty="0" err="1" smtClean="0"/>
              <a:t>Bogused</a:t>
            </a:r>
            <a:r>
              <a:rPr lang="en-US" sz="2400" dirty="0" smtClean="0"/>
              <a:t> </a:t>
            </a:r>
            <a:r>
              <a:rPr lang="en-US" sz="2400" dirty="0"/>
              <a:t>vortex</a:t>
            </a:r>
          </a:p>
          <a:p>
            <a:pPr marL="228600" lvl="1" indent="111125"/>
            <a:r>
              <a:rPr lang="en-US" sz="2000" dirty="0" err="1"/>
              <a:t>vmax</a:t>
            </a:r>
            <a:r>
              <a:rPr lang="en-US" sz="2000" dirty="0"/>
              <a:t>=30 m/s</a:t>
            </a:r>
          </a:p>
          <a:p>
            <a:pPr marL="228600" lvl="1" indent="111125"/>
            <a:r>
              <a:rPr lang="en-US" sz="2000" dirty="0" err="1"/>
              <a:t>rmw</a:t>
            </a:r>
            <a:r>
              <a:rPr lang="en-US" sz="2000" dirty="0"/>
              <a:t>=50 km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6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HWRF vertical levels</a:t>
            </a:r>
            <a:endParaRPr lang="en-US" sz="3200" dirty="0"/>
          </a:p>
        </p:txBody>
      </p:sp>
      <p:pic>
        <p:nvPicPr>
          <p:cNvPr id="6146" name="Picture 2" descr="C:\Users\bin.liu\Documents\work\VerticalLevels\figLevels4361dzzex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31" y="3200607"/>
            <a:ext cx="4023028" cy="25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in.liu\Documents\work\VerticalLevels\figlevelscur_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7607"/>
            <a:ext cx="4023028" cy="25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6858000" y="1144737"/>
            <a:ext cx="609600" cy="873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3994399">
            <a:off x="6421543" y="2309852"/>
            <a:ext cx="722973" cy="3136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6001"/>
            <a:ext cx="4038598" cy="4089136"/>
          </a:xfrm>
        </p:spPr>
        <p:txBody>
          <a:bodyPr/>
          <a:lstStyle/>
          <a:p>
            <a:pPr marL="0" indent="225425"/>
            <a:r>
              <a:rPr lang="en-US" sz="2400" dirty="0" smtClean="0">
                <a:solidFill>
                  <a:schemeClr val="tx1"/>
                </a:solidFill>
              </a:rPr>
              <a:t>Sparse vertical levels near model top for L61</a:t>
            </a:r>
          </a:p>
          <a:p>
            <a:pPr marL="400050" lvl="1" indent="225425"/>
            <a:r>
              <a:rPr lang="en-US" sz="2400" dirty="0" err="1" smtClean="0">
                <a:solidFill>
                  <a:schemeClr val="tx1"/>
                </a:solidFill>
              </a:rPr>
              <a:t>dz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&gt; dx</a:t>
            </a:r>
          </a:p>
          <a:p>
            <a:pPr marL="0" indent="225425"/>
            <a:r>
              <a:rPr lang="en-US" sz="2400" dirty="0" smtClean="0">
                <a:solidFill>
                  <a:schemeClr val="tx1"/>
                </a:solidFill>
              </a:rPr>
              <a:t>Lowest model level height</a:t>
            </a:r>
          </a:p>
          <a:p>
            <a:pPr marL="400050" lvl="1" indent="225425"/>
            <a:r>
              <a:rPr lang="en-US" sz="2400" dirty="0" smtClean="0">
                <a:solidFill>
                  <a:schemeClr val="tx1"/>
                </a:solidFill>
              </a:rPr>
              <a:t>Lowest half sigma level height of ~20m (L61) and 34m (L43)</a:t>
            </a:r>
          </a:p>
          <a:p>
            <a:pPr marL="0" indent="225425"/>
            <a:r>
              <a:rPr lang="en-US" sz="2400" dirty="0" smtClean="0">
                <a:solidFill>
                  <a:schemeClr val="tx1"/>
                </a:solidFill>
              </a:rPr>
              <a:t>Relatively low vertical resolution in mid and upper troposphere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3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9525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Hurricane track and vertical resolution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2501"/>
            <a:ext cx="4038600" cy="244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3430131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From B. Zhang et al. (2016), which shows </a:t>
            </a:r>
            <a:r>
              <a:rPr lang="en-US" sz="2000" dirty="0"/>
              <a:t>that the track forecasts of</a:t>
            </a:r>
          </a:p>
          <a:p>
            <a:r>
              <a:rPr lang="en-US" sz="2000" dirty="0"/>
              <a:t>Hurricane Joaquin (2015) were greatly improved by increasing</a:t>
            </a:r>
          </a:p>
          <a:p>
            <a:r>
              <a:rPr lang="en-US" sz="2000" dirty="0"/>
              <a:t>the vertical resolution of </a:t>
            </a:r>
            <a:r>
              <a:rPr lang="en-US" sz="2000" dirty="0" smtClean="0"/>
              <a:t>HWRF. </a:t>
            </a:r>
            <a:endParaRPr lang="en-US" sz="2000" dirty="0"/>
          </a:p>
        </p:txBody>
      </p:sp>
      <p:pic>
        <p:nvPicPr>
          <p:cNvPr id="1028" name="Picture 4" descr="C:\Users\bin.liu\Documents\work\VerticalLevels\figdpresB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75000"/>
            <a:ext cx="4064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52502"/>
            <a:ext cx="4038600" cy="240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 rot="5400000">
            <a:off x="6711950" y="3943350"/>
            <a:ext cx="508000" cy="2527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0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952500"/>
          </a:xfrm>
        </p:spPr>
        <p:txBody>
          <a:bodyPr/>
          <a:lstStyle/>
          <a:p>
            <a:r>
              <a:rPr lang="en-US" sz="3200" dirty="0" smtClean="0"/>
              <a:t>ECMWF IFS vertical levels</a:t>
            </a:r>
            <a:endParaRPr lang="en-U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90876"/>
            <a:ext cx="4038600" cy="252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bin.liu\Documents\work\VerticalLevels\figecdz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651000"/>
            <a:ext cx="47752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bin.liu\Documents\work\VerticalLevels\figecLev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825500"/>
            <a:ext cx="4023028" cy="25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31115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2006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31115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2013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6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Expected features for new vertical level configuration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Increase HWRF vertical resolution and make it more consistent with model horizontal resolution</a:t>
            </a:r>
          </a:p>
          <a:p>
            <a:r>
              <a:rPr lang="en-US" sz="2800" dirty="0" smtClean="0"/>
              <a:t>Optimize vertical level distribution</a:t>
            </a:r>
          </a:p>
          <a:p>
            <a:r>
              <a:rPr lang="en-US" sz="2800" dirty="0" smtClean="0"/>
              <a:t>Fit in operational time window</a:t>
            </a:r>
          </a:p>
          <a:p>
            <a:r>
              <a:rPr lang="en-US" sz="2800" dirty="0" smtClean="0"/>
              <a:t>Improve HWRF track and intensity forecasting</a:t>
            </a:r>
          </a:p>
          <a:p>
            <a:r>
              <a:rPr lang="en-US" sz="2800" dirty="0"/>
              <a:t>Unify the model vertical level setting for all the TC basins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6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The proposed 75 vertical level/distribution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C:\Users\bin.liu\Documents\work\VerticalLevels\figLevels757dpresex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47384"/>
            <a:ext cx="3657298" cy="22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in.liu\Documents\work\VerticalLevels\figLevels757dzzex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47384"/>
            <a:ext cx="3657298" cy="22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in.liu\Documents\work\VerticalLevels\figLevels757dsigmaex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52688"/>
            <a:ext cx="3657298" cy="22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in.liu\Documents\work\VerticalLevels\figLevels757_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2501"/>
            <a:ext cx="3657298" cy="22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0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Intensity </a:t>
            </a:r>
            <a:r>
              <a:rPr lang="en-US" sz="3200" dirty="0"/>
              <a:t>e</a:t>
            </a:r>
            <a:r>
              <a:rPr lang="en-US" sz="3200" dirty="0" smtClean="0"/>
              <a:t>volution with different vertical levels from idealized HWRF simulations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C:\Users\bin.liu\Documents\work\tcIdealH216\compdiffsstL610VSL121VSL757_pm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778000"/>
            <a:ext cx="4754487" cy="297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in.liu\Documents\work\tcIdealH216\compdiffsstL610VSL121VSL7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15" y="1778000"/>
            <a:ext cx="4754487" cy="297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0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4469</TotalTime>
  <Words>691</Words>
  <Application>Microsoft Office PowerPoint</Application>
  <PresentationFormat>On-screen Show (16:10)</PresentationFormat>
  <Paragraphs>148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Proposed vertical level and air-sea surface exchange coefficient upgrades for FY2017 HWRF implementation</vt:lpstr>
      <vt:lpstr>Outline</vt:lpstr>
      <vt:lpstr>Current HWRF vertical levels</vt:lpstr>
      <vt:lpstr>HWRF vertical levels</vt:lpstr>
      <vt:lpstr>Hurricane track and vertical resolution</vt:lpstr>
      <vt:lpstr>ECMWF IFS vertical levels</vt:lpstr>
      <vt:lpstr>Expected features for new vertical level configuration</vt:lpstr>
      <vt:lpstr>The proposed 75 vertical level/distribution</vt:lpstr>
      <vt:lpstr>Intensity evolution with different vertical levels from idealized HWRF simulations</vt:lpstr>
      <vt:lpstr>Outline</vt:lpstr>
      <vt:lpstr>Weak storm over-intensification and large size error</vt:lpstr>
      <vt:lpstr>HWRF surface exchange coefficients</vt:lpstr>
      <vt:lpstr>Cd under low-to-moderate winds COARE algorithm</vt:lpstr>
      <vt:lpstr>Ck under low-to-moderate winds COARE algorithm</vt:lpstr>
      <vt:lpstr>Cd under high winds</vt:lpstr>
      <vt:lpstr>Ck under high winds</vt:lpstr>
      <vt:lpstr>New Cd and Ck</vt:lpstr>
      <vt:lpstr>New z0 and zt</vt:lpstr>
      <vt:lpstr>Outline</vt:lpstr>
      <vt:lpstr>Experiments</vt:lpstr>
      <vt:lpstr>Track and intensity errors for NATL storms comparisons among H17BPF</vt:lpstr>
      <vt:lpstr>Track and intensity errors for NATL storms comparisons among H17BPF</vt:lpstr>
      <vt:lpstr>PowerPoint Presentation</vt:lpstr>
      <vt:lpstr>Track and intensity errors for NATL storms</vt:lpstr>
      <vt:lpstr>Track and intensity skills for NATL storms</vt:lpstr>
      <vt:lpstr>Size errors for NATL storms</vt:lpstr>
      <vt:lpstr>Track and intensity errors for NATL storms Weak cycles (initial intensity&lt;50kts)</vt:lpstr>
      <vt:lpstr>Track and intensity errors for NATL storms Strong cycles (initial intensity&gt;50kts)</vt:lpstr>
      <vt:lpstr>Track and intensity errors for Matthew</vt:lpstr>
      <vt:lpstr>Track and intensity errors for EPAC storms</vt:lpstr>
      <vt:lpstr>Track and intensity skills for EPAC storms</vt:lpstr>
      <vt:lpstr>Size errors for EPAC storms</vt:lpstr>
      <vt:lpstr>Summary and proposed H217 configuration </vt:lpstr>
      <vt:lpstr>Thanks!</vt:lpstr>
      <vt:lpstr>Sensitivity tests through idealized HWRF simulations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Hook-Shaped Features in Hurricane Inner Core Region by Vertical Wind Shear and Dry Intrusion</dc:title>
  <dc:creator>ajiebin</dc:creator>
  <cp:lastModifiedBy>Bin Liu</cp:lastModifiedBy>
  <cp:revision>256</cp:revision>
  <dcterms:modified xsi:type="dcterms:W3CDTF">2017-03-23T15:13:09Z</dcterms:modified>
</cp:coreProperties>
</file>