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sldIdLst>
    <p:sldId id="256" r:id="rId2"/>
    <p:sldId id="270" r:id="rId3"/>
    <p:sldId id="266" r:id="rId4"/>
    <p:sldId id="268" r:id="rId5"/>
    <p:sldId id="264" r:id="rId6"/>
    <p:sldId id="258" r:id="rId7"/>
    <p:sldId id="259" r:id="rId8"/>
    <p:sldId id="260" r:id="rId9"/>
    <p:sldId id="279" r:id="rId10"/>
    <p:sldId id="265" r:id="rId11"/>
    <p:sldId id="261" r:id="rId12"/>
    <p:sldId id="262" r:id="rId13"/>
    <p:sldId id="263" r:id="rId14"/>
    <p:sldId id="272" r:id="rId15"/>
    <p:sldId id="275" r:id="rId16"/>
    <p:sldId id="280" r:id="rId17"/>
    <p:sldId id="274" r:id="rId18"/>
    <p:sldId id="271" r:id="rId19"/>
    <p:sldId id="277" r:id="rId20"/>
    <p:sldId id="276" r:id="rId21"/>
    <p:sldId id="278" r:id="rId22"/>
    <p:sldId id="273" r:id="rId23"/>
    <p:sldId id="281" r:id="rId24"/>
    <p:sldId id="282" r:id="rId25"/>
    <p:sldId id="283" r:id="rId26"/>
    <p:sldId id="284" r:id="rId27"/>
    <p:sldId id="285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897D43-E680-4901-B18D-73BDD7F87ED0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D748F3-4B7B-4C27-997B-CFDBC8A9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67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748F3-4B7B-4C27-997B-CFDBC8A9FC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819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748F3-4B7B-4C27-997B-CFDBC8A9FCB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819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72D0-D00F-4980-B319-1EC91411FB05}" type="datetime1">
              <a:rPr lang="en-US" smtClean="0"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F6B39-9D83-400F-A501-305615B8C56E}" type="datetime1">
              <a:rPr lang="en-US" smtClean="0"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D8743-5ECE-454E-B987-D034AFB25313}" type="datetime1">
              <a:rPr lang="en-US" smtClean="0"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03E7E-335D-4346-AEE7-68D5DF770343}" type="datetime1">
              <a:rPr lang="en-US" smtClean="0"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56FAA-D7F9-4DF6-8BA2-4091E150E406}" type="datetime1">
              <a:rPr lang="en-US" smtClean="0"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3EFE4-CCE8-44F5-B149-3699A6E30795}" type="datetime1">
              <a:rPr lang="en-US" smtClean="0"/>
              <a:t>3/24/2016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533B4-7E7B-42FE-B90F-4150F1B2A239}" type="datetime1">
              <a:rPr lang="en-US" smtClean="0"/>
              <a:t>3/24/2016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E888-F38F-4636-924D-B8ED5E1722F6}" type="datetime1">
              <a:rPr lang="en-US" smtClean="0"/>
              <a:t>3/24/2016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175C-C593-4CB2-85BA-E476610B7898}" type="datetime1">
              <a:rPr lang="en-US" smtClean="0"/>
              <a:t>3/24/2016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1B628-FB52-40AF-B397-DD10A057B0DE}" type="datetime1">
              <a:rPr lang="en-US" smtClean="0"/>
              <a:t>3/24/2016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0C1A3-1002-4ABE-95C2-9A92C943EC20}" type="datetime1">
              <a:rPr lang="en-US" smtClean="0"/>
              <a:t>3/24/2016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DA885-F68C-49D2-9A5A-A930E4A42EC6}" type="datetime1">
              <a:rPr lang="en-US" smtClean="0"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6.png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H16N Analyses and Diagnoses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824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Track and Intensity (Dolores 05E2015)</a:t>
            </a:r>
            <a:br>
              <a:rPr lang="en-US" dirty="0" smtClean="0"/>
            </a:br>
            <a:r>
              <a:rPr lang="en-US" dirty="0" smtClean="0"/>
              <a:t>2015071212Z</a:t>
            </a:r>
            <a:endParaRPr lang="en-US" dirty="0"/>
          </a:p>
        </p:txBody>
      </p:sp>
      <p:pic>
        <p:nvPicPr>
          <p:cNvPr id="4098" name="Picture 2" descr="C:\Users\bin.liu\Documents\work\H16N_RTOFS\H16Ncomps\fig_DOLORES_2015071212_vma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73818"/>
            <a:ext cx="390144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bin.liu\Documents\work\H16N_RTOFS\H16Ncomps\fig_DOLORES_2015071212_pmi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86200"/>
            <a:ext cx="390144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bin.liu\Documents\work\H16N_RTOFS\H16Ncomps\fig_DOLORES_2015071212_track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57" t="50000"/>
          <a:stretch/>
        </p:blipFill>
        <p:spPr bwMode="auto">
          <a:xfrm>
            <a:off x="2895600" y="1457252"/>
            <a:ext cx="4099284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855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RTOFS and H16N SST</a:t>
            </a:r>
            <a:br>
              <a:rPr lang="en-US" dirty="0" smtClean="0"/>
            </a:br>
            <a:r>
              <a:rPr lang="en-US" dirty="0" smtClean="0"/>
              <a:t>2015071212Z</a:t>
            </a:r>
            <a:endParaRPr lang="en-US" dirty="0"/>
          </a:p>
        </p:txBody>
      </p:sp>
      <p:pic>
        <p:nvPicPr>
          <p:cNvPr id="5122" name="Picture 2" descr="C:\Users\bin.liu\Documents\work\H16N_RTOFS\rtofs\2015071212\sst_RTOFS_201507121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8" t="25772" r="9643" b="27315"/>
          <a:stretch/>
        </p:blipFill>
        <p:spPr bwMode="auto">
          <a:xfrm>
            <a:off x="1676400" y="1600200"/>
            <a:ext cx="6019800" cy="257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bin.liu\Documents\work\H16N_RTOFS\rtofs\2015071212\sst_H16N_201507121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9" t="26389" r="9643" b="27314"/>
          <a:stretch/>
        </p:blipFill>
        <p:spPr bwMode="auto">
          <a:xfrm>
            <a:off x="1693333" y="4165600"/>
            <a:ext cx="6002867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" y="258932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 RTOFS first </a:t>
            </a:r>
            <a:r>
              <a:rPr lang="en-US" dirty="0"/>
              <a:t>model </a:t>
            </a:r>
            <a:r>
              <a:rPr lang="en-US" dirty="0" smtClean="0"/>
              <a:t>level, ~0.5m depth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4524571"/>
            <a:ext cx="1752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 POM first half-sigma model level, varying from ~0.1 to ~5 m depth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299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GFS and H16C SST</a:t>
            </a:r>
            <a:br>
              <a:rPr lang="en-US" dirty="0" smtClean="0"/>
            </a:br>
            <a:r>
              <a:rPr lang="en-US" dirty="0" smtClean="0"/>
              <a:t>2015071212Z</a:t>
            </a:r>
            <a:endParaRPr lang="en-US" dirty="0"/>
          </a:p>
        </p:txBody>
      </p:sp>
      <p:pic>
        <p:nvPicPr>
          <p:cNvPr id="6146" name="Picture 2" descr="C:\Users\bin.liu\Documents\work\H16N_RTOFS\rtofs\2015071212\sst_H16C_201507121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2" t="25936" r="9644" b="27305"/>
          <a:stretch/>
        </p:blipFill>
        <p:spPr bwMode="auto">
          <a:xfrm>
            <a:off x="1667932" y="4140199"/>
            <a:ext cx="6028268" cy="256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bin.liu\Documents\work\H16N_RTOFS\rtofs\2015071212\sst_GFS_201507121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9" t="25936" r="9644" b="27614"/>
          <a:stretch/>
        </p:blipFill>
        <p:spPr bwMode="auto">
          <a:xfrm>
            <a:off x="1676400" y="1600200"/>
            <a:ext cx="6019800" cy="254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" y="4524571"/>
            <a:ext cx="1752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 POM first half-sigma model level, varying from ~0.1 to ~5 m depth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510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SST Difference</a:t>
            </a:r>
            <a:br>
              <a:rPr lang="en-US" dirty="0" smtClean="0"/>
            </a:br>
            <a:r>
              <a:rPr lang="en-US" dirty="0" smtClean="0"/>
              <a:t>2015071212Z</a:t>
            </a:r>
            <a:endParaRPr lang="en-US" dirty="0"/>
          </a:p>
        </p:txBody>
      </p:sp>
      <p:pic>
        <p:nvPicPr>
          <p:cNvPr id="7170" name="Picture 2" descr="C:\Users\bin.liu\Documents\work\H16N_RTOFS\rtofs\2015071212\sst_diff_RTOFS_GFS_201507121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9" t="25781" r="9875" b="27305"/>
          <a:stretch/>
        </p:blipFill>
        <p:spPr bwMode="auto">
          <a:xfrm>
            <a:off x="-2125" y="1598658"/>
            <a:ext cx="4802725" cy="205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bin.liu\Documents\work\H16N_RTOFS\rtofs\2015071212\sst_diff_H16N_RTOFS_201507121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9" t="25627" r="10106" b="27305"/>
          <a:stretch/>
        </p:blipFill>
        <p:spPr bwMode="auto">
          <a:xfrm>
            <a:off x="0" y="4343400"/>
            <a:ext cx="4789196" cy="206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bin.liu\Documents\work\H16N_RTOFS\rtofs\2015071212\sst_diff_H16N_H16C_201507121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3" t="26090" r="9991" b="27151"/>
          <a:stretch/>
        </p:blipFill>
        <p:spPr bwMode="auto">
          <a:xfrm>
            <a:off x="4343400" y="4343400"/>
            <a:ext cx="4789254" cy="205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bin.liu\Documents\work\H16N_RTOFS\rtofs\2015071212\sst_diff_H16N_GFS_2015071212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2" t="26090" r="10107" b="27614"/>
          <a:stretch/>
        </p:blipFill>
        <p:spPr bwMode="auto">
          <a:xfrm>
            <a:off x="4343400" y="1600200"/>
            <a:ext cx="4795990" cy="203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57400" y="6389132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Difference at </a:t>
            </a:r>
            <a:r>
              <a:rPr lang="en-US" dirty="0"/>
              <a:t>the first model </a:t>
            </a:r>
            <a:r>
              <a:rPr lang="en-US" dirty="0" smtClean="0"/>
              <a:t>levels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293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POM </a:t>
            </a:r>
            <a:r>
              <a:rPr lang="en-US" dirty="0" err="1"/>
              <a:t>I</a:t>
            </a:r>
            <a:r>
              <a:rPr lang="en-US" dirty="0" err="1" smtClean="0"/>
              <a:t>nit</a:t>
            </a:r>
            <a:r>
              <a:rPr lang="en-US" dirty="0" smtClean="0"/>
              <a:t> RTOFS vs GDEM</a:t>
            </a:r>
            <a:endParaRPr lang="en-US" dirty="0"/>
          </a:p>
        </p:txBody>
      </p:sp>
      <p:pic>
        <p:nvPicPr>
          <p:cNvPr id="1026" name="Picture 2" descr="C:\Users\bin.liu\Documents\work\H16N_RTOFS\pom_mldhhc\fig_pom_mldhhc.H16N.five05e.2015071200_pict000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6" t="31601" r="12809" b="30352"/>
          <a:stretch/>
        </p:blipFill>
        <p:spPr bwMode="auto">
          <a:xfrm>
            <a:off x="0" y="1168400"/>
            <a:ext cx="4529666" cy="287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in.liu\Documents\work\H16N_RTOFS\pom_mldhhc\fig_pom_mldhhc.H16N.five05e.2015071200_pict000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1" t="31762" r="12854" b="30359"/>
          <a:stretch/>
        </p:blipFill>
        <p:spPr bwMode="auto">
          <a:xfrm>
            <a:off x="4631266" y="1143000"/>
            <a:ext cx="4512734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in.liu\Documents\work\H16N_RTOFS\pom_mldhhc\fig_pom_mldhhc.H16C.five05e.2015071200_pict0003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8" t="31790" r="12973" b="30500"/>
          <a:stretch/>
        </p:blipFill>
        <p:spPr bwMode="auto">
          <a:xfrm>
            <a:off x="4639734" y="4013200"/>
            <a:ext cx="4504266" cy="28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bin.liu\Documents\work\H16N_RTOFS\pom_mldhhc\fig_pom_mldhhc.H16C.five05e.2015071200_pict0002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8" t="31874" r="12972" b="30416"/>
          <a:stretch/>
        </p:blipFill>
        <p:spPr bwMode="auto">
          <a:xfrm>
            <a:off x="0" y="4000500"/>
            <a:ext cx="4521200" cy="28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673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Differences between H16C and H16N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47500" lnSpcReduction="20000"/>
          </a:bodyPr>
          <a:lstStyle/>
          <a:p>
            <a:r>
              <a:rPr lang="en-US" sz="3800" dirty="0"/>
              <a:t>POM domain was moved westward in H16N</a:t>
            </a:r>
          </a:p>
          <a:p>
            <a:r>
              <a:rPr lang="en-US" sz="3800" dirty="0" smtClean="0"/>
              <a:t>For </a:t>
            </a:r>
            <a:r>
              <a:rPr lang="en-US" sz="3800" dirty="0"/>
              <a:t>2015 EPAC, H16N did get warmer upper ocean (with higher OHC) as expected, though intensity forecast did not show much improvement so far for the cycles we have. </a:t>
            </a:r>
          </a:p>
          <a:p>
            <a:pPr lvl="1"/>
            <a:r>
              <a:rPr lang="en-US" sz="3400" dirty="0" smtClean="0"/>
              <a:t>Might </a:t>
            </a:r>
            <a:r>
              <a:rPr lang="en-US" sz="3400" dirty="0"/>
              <a:t>due to </a:t>
            </a:r>
            <a:r>
              <a:rPr lang="en-US" sz="3400" dirty="0" smtClean="0"/>
              <a:t>different </a:t>
            </a:r>
            <a:r>
              <a:rPr lang="en-US" sz="3400" dirty="0"/>
              <a:t>initial SST between H16N and </a:t>
            </a:r>
            <a:r>
              <a:rPr lang="en-US" sz="3400" dirty="0" smtClean="0"/>
              <a:t>H16C</a:t>
            </a:r>
          </a:p>
          <a:p>
            <a:r>
              <a:rPr lang="en-US" sz="3800" dirty="0" smtClean="0"/>
              <a:t>In H16N, POM initial first half sigma level temperature is slightly different from RTOFS SST, which might due to</a:t>
            </a:r>
          </a:p>
          <a:p>
            <a:pPr lvl="1"/>
            <a:r>
              <a:rPr lang="en-US" sz="3400" dirty="0" smtClean="0"/>
              <a:t>Vertical interpolation</a:t>
            </a:r>
            <a:r>
              <a:rPr lang="en-US" sz="3400" dirty="0"/>
              <a:t> </a:t>
            </a:r>
            <a:r>
              <a:rPr lang="en-US" sz="3400" dirty="0" smtClean="0"/>
              <a:t>through different vertical coordinate systems</a:t>
            </a:r>
          </a:p>
          <a:p>
            <a:pPr lvl="1"/>
            <a:r>
              <a:rPr lang="en-US" sz="3400" dirty="0" smtClean="0"/>
              <a:t>And RTOFS first level is at about 0.5 m; while POM first half-sigma level is ~5 m</a:t>
            </a:r>
          </a:p>
          <a:p>
            <a:r>
              <a:rPr lang="en-US" sz="3800" dirty="0" smtClean="0"/>
              <a:t>Suggestions from our previous internal and tele-con discussions and from URI</a:t>
            </a:r>
          </a:p>
          <a:p>
            <a:pPr lvl="1"/>
            <a:r>
              <a:rPr lang="en-US" sz="3400" dirty="0"/>
              <a:t>Use more </a:t>
            </a:r>
            <a:r>
              <a:rPr lang="en-US" sz="3400" dirty="0" err="1" smtClean="0"/>
              <a:t>zlevels</a:t>
            </a:r>
            <a:r>
              <a:rPr lang="en-US" sz="3400" dirty="0" smtClean="0"/>
              <a:t> </a:t>
            </a:r>
            <a:r>
              <a:rPr lang="en-US" sz="3400" dirty="0"/>
              <a:t>in the upper ocean when interpolating from RTOFS to </a:t>
            </a:r>
            <a:r>
              <a:rPr lang="en-US" sz="3400" dirty="0" err="1"/>
              <a:t>zlevels</a:t>
            </a:r>
            <a:r>
              <a:rPr lang="en-US" sz="3400" dirty="0"/>
              <a:t> </a:t>
            </a:r>
            <a:r>
              <a:rPr lang="en-US" sz="3400" dirty="0" smtClean="0"/>
              <a:t>and then </a:t>
            </a:r>
            <a:r>
              <a:rPr lang="en-US" sz="3400" dirty="0"/>
              <a:t>from </a:t>
            </a:r>
            <a:r>
              <a:rPr lang="en-US" sz="3400" dirty="0" err="1"/>
              <a:t>zlevels</a:t>
            </a:r>
            <a:r>
              <a:rPr lang="en-US" sz="3400" dirty="0"/>
              <a:t> to </a:t>
            </a:r>
            <a:r>
              <a:rPr lang="en-US" sz="3400" dirty="0" smtClean="0"/>
              <a:t>POM</a:t>
            </a:r>
          </a:p>
          <a:p>
            <a:pPr lvl="1"/>
            <a:r>
              <a:rPr lang="en-US" sz="3400" dirty="0" smtClean="0"/>
              <a:t>Alternatively, increase POM model levels and put more levels in the upper ocean</a:t>
            </a:r>
          </a:p>
          <a:p>
            <a:pPr lvl="1"/>
            <a:r>
              <a:rPr lang="en-US" sz="3400" dirty="0" smtClean="0"/>
              <a:t>Assuming first model levels representing SST during the interpolation between RTOFS and </a:t>
            </a:r>
            <a:r>
              <a:rPr lang="en-US" sz="3400" dirty="0" smtClean="0"/>
              <a:t>POM</a:t>
            </a:r>
          </a:p>
          <a:p>
            <a:pPr lvl="1"/>
            <a:r>
              <a:rPr lang="en-US" sz="3400" dirty="0" smtClean="0"/>
              <a:t>Combine the RTOFS initialization experiment with other physics and DA upgrade experiments</a:t>
            </a:r>
            <a:endParaRPr lang="en-US" sz="3400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08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Differences between H16C and </a:t>
            </a:r>
            <a:r>
              <a:rPr lang="en-US" dirty="0" smtClean="0"/>
              <a:t>H16N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800" dirty="0"/>
              <a:t>Another concern we have is that, comparing H16N to H16C</a:t>
            </a:r>
          </a:p>
          <a:p>
            <a:pPr lvl="1"/>
            <a:r>
              <a:rPr lang="en-US" sz="3400" dirty="0"/>
              <a:t>For 00Z cycle, POM RTOFS initialized SST has smaller difference from POM GFSSST initialized SST;</a:t>
            </a:r>
          </a:p>
          <a:p>
            <a:pPr lvl="1"/>
            <a:r>
              <a:rPr lang="en-US" sz="3400" dirty="0"/>
              <a:t>Whereas for other cycles (e.g., 12Z), POM RTOFS initialized SST has larger difference from POM GFSSST initialized SST</a:t>
            </a:r>
          </a:p>
          <a:p>
            <a:pPr lvl="1"/>
            <a:r>
              <a:rPr lang="en-US" sz="3400" dirty="0"/>
              <a:t>This might be due to diurnal cycle signal is in RTOFS data</a:t>
            </a:r>
          </a:p>
          <a:p>
            <a:pPr lvl="1"/>
            <a:r>
              <a:rPr lang="en-US" sz="3400" dirty="0"/>
              <a:t>Also, for the 00Z cycle, the RTOFS </a:t>
            </a:r>
            <a:r>
              <a:rPr lang="en-US" sz="3400" dirty="0" err="1"/>
              <a:t>nowcast</a:t>
            </a:r>
            <a:r>
              <a:rPr lang="en-US" sz="3400" dirty="0"/>
              <a:t> is used, while for other cycles, RTOFS forecast fields are used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928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1984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H16N vs H16C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H16C: Baseline experiment for FY2016 HWRF</a:t>
            </a:r>
          </a:p>
          <a:p>
            <a:r>
              <a:rPr lang="en-US" dirty="0" smtClean="0"/>
              <a:t>H16N: H16C with RTOFS initialization for POM</a:t>
            </a:r>
          </a:p>
          <a:p>
            <a:pPr lvl="1"/>
            <a:r>
              <a:rPr lang="en-US" dirty="0" smtClean="0"/>
              <a:t>Temp and Salinity fields from RTOFS</a:t>
            </a:r>
          </a:p>
          <a:p>
            <a:pPr lvl="1"/>
            <a:r>
              <a:rPr lang="en-US" dirty="0" smtClean="0"/>
              <a:t>Phase 1 spin-up only</a:t>
            </a:r>
          </a:p>
          <a:p>
            <a:r>
              <a:rPr lang="en-US" dirty="0" smtClean="0"/>
              <a:t>H16N_rtofs00z (H16R)</a:t>
            </a:r>
            <a:endParaRPr lang="en-US" dirty="0"/>
          </a:p>
          <a:p>
            <a:pPr lvl="1"/>
            <a:r>
              <a:rPr lang="en-US" dirty="0"/>
              <a:t>Like H16N, but use RTOFS n00 ab files to initialize all four cycles (00 06 12 18Z)</a:t>
            </a:r>
          </a:p>
          <a:p>
            <a:r>
              <a:rPr lang="en-US" dirty="0" smtClean="0"/>
              <a:t>H16N_gfssst </a:t>
            </a:r>
            <a:r>
              <a:rPr lang="en-US" dirty="0"/>
              <a:t>(</a:t>
            </a:r>
            <a:r>
              <a:rPr lang="en-US" dirty="0" smtClean="0"/>
              <a:t>H16S)</a:t>
            </a:r>
            <a:endParaRPr lang="en-US" dirty="0"/>
          </a:p>
          <a:p>
            <a:pPr lvl="1"/>
            <a:r>
              <a:rPr lang="en-US" dirty="0" smtClean="0"/>
              <a:t>TS from RTOFS; SST from GFS SST (RTG)</a:t>
            </a:r>
          </a:p>
          <a:p>
            <a:pPr lvl="1"/>
            <a:r>
              <a:rPr lang="en-US" dirty="0" smtClean="0"/>
              <a:t>Phase 1 spin-up only</a:t>
            </a:r>
          </a:p>
          <a:p>
            <a:r>
              <a:rPr lang="en-US" smtClean="0"/>
              <a:t>H16N_gfssst2 (</a:t>
            </a:r>
            <a:r>
              <a:rPr lang="en-US" dirty="0" smtClean="0"/>
              <a:t>H16T)</a:t>
            </a:r>
          </a:p>
          <a:p>
            <a:pPr lvl="1"/>
            <a:r>
              <a:rPr lang="en-US" dirty="0" smtClean="0"/>
              <a:t>TS from RTOFS; SST from GFS SST (RTG)</a:t>
            </a:r>
          </a:p>
          <a:p>
            <a:pPr lvl="1"/>
            <a:r>
              <a:rPr lang="en-US" dirty="0" smtClean="0"/>
              <a:t>Phase 1 and Phase 2 spin-up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2020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bin.liu\Documents\work\H16N_RTOFS\EPAL15_Dolores05E\fig_ep052015_DOLORES_tk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143000"/>
            <a:ext cx="4000500" cy="289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bin.liu\Documents\work\H16N_RTOFS\EPAL15_Dolores05E\fig_ep052015_DOLORES_win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43000"/>
            <a:ext cx="4000500" cy="289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bin.liu\Documents\work\H16N_RTOFS\EPAL15_Dolores05E\fig_ep052015_DOLORES_bia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966210"/>
            <a:ext cx="4000500" cy="289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870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H16N vs H16C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H16C: Baseline experiment for FY2016 HWRF</a:t>
            </a:r>
          </a:p>
          <a:p>
            <a:r>
              <a:rPr lang="en-US" dirty="0" smtClean="0"/>
              <a:t>H16N: H16C with RTOFS initialization for POM</a:t>
            </a:r>
          </a:p>
          <a:p>
            <a:pPr lvl="1"/>
            <a:r>
              <a:rPr lang="en-US" dirty="0" smtClean="0"/>
              <a:t>Temp and Salinity fields from RTOFS</a:t>
            </a:r>
          </a:p>
          <a:p>
            <a:pPr lvl="1"/>
            <a:r>
              <a:rPr lang="en-US" dirty="0" smtClean="0"/>
              <a:t>Phase 1 spin-up only</a:t>
            </a:r>
          </a:p>
          <a:p>
            <a:pPr lvl="1"/>
            <a:r>
              <a:rPr lang="en-US" dirty="0" smtClean="0"/>
              <a:t>Ocean domain moved 10 degrees westward</a:t>
            </a:r>
          </a:p>
          <a:p>
            <a:pPr lvl="1"/>
            <a:r>
              <a:rPr lang="en-US" dirty="0" smtClean="0"/>
              <a:t>One-way coupling to WW3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1769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7" name="Picture 5" descr="C:\Users\bin.liu\Documents\work\H16N_RTOFS\H16Ncomps_05E\fig_DOLORES_2015071200_vma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89120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bin.liu\Documents\work\H16N_RTOFS\H16Ncomps_05E\fig_DOLORES_2015071206_vma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0"/>
            <a:ext cx="4389120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bin.liu\Documents\work\H16N_RTOFS\H16Ncomps_05E\fig_DOLORES_2015071212_vmax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389120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bin.liu\Documents\work\H16N_RTOFS\H16Ncomps_05E\fig_DOLORES_2015071218_vmax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429000"/>
            <a:ext cx="4389120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363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26" y="1600200"/>
            <a:ext cx="794674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38302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Blanca (02E2015)</a:t>
            </a:r>
            <a:endParaRPr lang="en-US" dirty="0"/>
          </a:p>
        </p:txBody>
      </p:sp>
      <p:pic>
        <p:nvPicPr>
          <p:cNvPr id="8194" name="Picture 2" descr="C:\Users\bin.liu\Documents\work\H16N_RTOFS\EPAL15_Blanca\fig_ep022015_BLANCA_tk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143000"/>
            <a:ext cx="4000500" cy="289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bin.liu\Documents\work\H16N_RTOFS\EPAL15_Blanca\fig_ep022015_BLANCA_win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43000"/>
            <a:ext cx="4000500" cy="289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bin.liu\Documents\work\H16N_RTOFS\EPAL15_Blanca\fig_ep022015_BLANCA_bia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962400"/>
            <a:ext cx="4000500" cy="289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92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1_f0_DOLORES_20150712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733" y="1211611"/>
            <a:ext cx="4202403" cy="3151802"/>
          </a:xfrm>
          <a:prstGeom prst="rect">
            <a:avLst/>
          </a:prstGeom>
        </p:spPr>
      </p:pic>
      <p:pic>
        <p:nvPicPr>
          <p:cNvPr id="4" name="Picture 3" descr="T1_f0_DOLORES_20150712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1" y="1211611"/>
            <a:ext cx="4202402" cy="31518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31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Dolores July 12, 00Z</a:t>
            </a:r>
            <a:br>
              <a:rPr lang="en-US" sz="3600" dirty="0" smtClean="0"/>
            </a:br>
            <a:r>
              <a:rPr lang="en-US" sz="3600" dirty="0" smtClean="0"/>
              <a:t>SST: Hour 0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868029" y="3627145"/>
            <a:ext cx="791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GDEM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004225" y="3627145"/>
            <a:ext cx="80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RTOFS</a:t>
            </a:r>
            <a:endParaRPr lang="en-US" b="1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DB1D-5107-D642-A2D7-F3E8FE20EC3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41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1_f72_DOLORES_20150712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665" y="1281627"/>
            <a:ext cx="4045472" cy="3034104"/>
          </a:xfrm>
          <a:prstGeom prst="rect">
            <a:avLst/>
          </a:prstGeom>
        </p:spPr>
      </p:pic>
      <p:pic>
        <p:nvPicPr>
          <p:cNvPr id="3" name="Picture 2" descr="T1_f72_DOLORES_20150712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81627"/>
            <a:ext cx="3998385" cy="29987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31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Dolores July 12, 00Z</a:t>
            </a:r>
            <a:br>
              <a:rPr lang="en-US" sz="3600" dirty="0" smtClean="0"/>
            </a:br>
            <a:r>
              <a:rPr lang="en-US" sz="3600" dirty="0" smtClean="0"/>
              <a:t>SST: Hour 72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950263" y="3581462"/>
            <a:ext cx="791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GDEM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004224" y="3563190"/>
            <a:ext cx="80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RTOFS</a:t>
            </a:r>
            <a:endParaRPr lang="en-US" b="1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DB1D-5107-D642-A2D7-F3E8FE20EC3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49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1_f0_DOLORES_20150712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62319"/>
            <a:ext cx="4133170" cy="3099877"/>
          </a:xfrm>
          <a:prstGeom prst="rect">
            <a:avLst/>
          </a:prstGeom>
        </p:spPr>
      </p:pic>
      <p:pic>
        <p:nvPicPr>
          <p:cNvPr id="4" name="Picture 3" descr="T_at_Sfc_DOLORES_2015071218_Fcst_0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809" y="1262318"/>
            <a:ext cx="4129990" cy="30974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31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Dolores July 12, 18Z</a:t>
            </a:r>
            <a:br>
              <a:rPr lang="en-US" sz="3600" dirty="0" smtClean="0"/>
            </a:br>
            <a:r>
              <a:rPr lang="en-US" sz="3600" dirty="0" smtClean="0"/>
              <a:t>SST: Hour 0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950263" y="3581462"/>
            <a:ext cx="791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GDEM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004224" y="3563190"/>
            <a:ext cx="80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RTOFS</a:t>
            </a:r>
            <a:endParaRPr lang="en-US" b="1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DB1D-5107-D642-A2D7-F3E8FE20EC3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30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T1_f72_DOLORES_2015071218_2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813" y="4455486"/>
            <a:ext cx="3346400" cy="2509800"/>
          </a:xfrm>
          <a:prstGeom prst="rect">
            <a:avLst/>
          </a:prstGeom>
        </p:spPr>
      </p:pic>
      <p:pic>
        <p:nvPicPr>
          <p:cNvPr id="6" name="Picture 5" descr="T1_f72_DOLORES_201507121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197" y="1370458"/>
            <a:ext cx="4007828" cy="3005871"/>
          </a:xfrm>
          <a:prstGeom prst="rect">
            <a:avLst/>
          </a:prstGeom>
        </p:spPr>
      </p:pic>
      <p:pic>
        <p:nvPicPr>
          <p:cNvPr id="3" name="Picture 2" descr="T1_f72_DOLORES_201507121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48" y="1370458"/>
            <a:ext cx="4113371" cy="30850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31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Dolores July 12, 18Z</a:t>
            </a:r>
            <a:br>
              <a:rPr lang="en-US" sz="3600" dirty="0" smtClean="0"/>
            </a:br>
            <a:r>
              <a:rPr lang="en-US" sz="3600" dirty="0" smtClean="0"/>
              <a:t>SST: Hour 72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950263" y="3581462"/>
            <a:ext cx="791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GDEM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004224" y="3563190"/>
            <a:ext cx="80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RTOFS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112355" y="6171684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Diff</a:t>
            </a:r>
            <a:endParaRPr lang="en-US" b="1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DB1D-5107-D642-A2D7-F3E8FE20EC3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30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1_f0_DOLORES_20150712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434" y="1257007"/>
            <a:ext cx="3871752" cy="2903815"/>
          </a:xfrm>
          <a:prstGeom prst="rect">
            <a:avLst/>
          </a:prstGeom>
        </p:spPr>
      </p:pic>
      <p:pic>
        <p:nvPicPr>
          <p:cNvPr id="4" name="Picture 3" descr="T_at_Sfc_DOLORES_2015071218_Fcst_0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262319"/>
            <a:ext cx="3864671" cy="28985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31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HWRF/GFDL Comparison: Dolores July 12, 18Z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993017" y="3396796"/>
            <a:ext cx="68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GFDL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75916" y="3480962"/>
            <a:ext cx="775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HWRF</a:t>
            </a:r>
            <a:endParaRPr lang="en-US" b="1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DB1D-5107-D642-A2D7-F3E8FE20EC35}" type="slidenum">
              <a:rPr lang="en-US" smtClean="0"/>
              <a:t>27</a:t>
            </a:fld>
            <a:endParaRPr lang="en-US"/>
          </a:p>
        </p:txBody>
      </p:sp>
      <p:pic>
        <p:nvPicPr>
          <p:cNvPr id="13" name="Picture 12" descr="T1_f72_DOLORES_201507121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768" y="3947517"/>
            <a:ext cx="3867417" cy="2900562"/>
          </a:xfrm>
          <a:prstGeom prst="rect">
            <a:avLst/>
          </a:prstGeom>
        </p:spPr>
      </p:pic>
      <p:pic>
        <p:nvPicPr>
          <p:cNvPr id="14" name="Picture 13" descr="T_at_Sfc_DOLORES_2015071218_Fcst_72h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31885"/>
            <a:ext cx="3782779" cy="283708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93017" y="6171684"/>
            <a:ext cx="68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GFDL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375916" y="6162312"/>
            <a:ext cx="775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HWRF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129990" y="2665887"/>
            <a:ext cx="829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Hour 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29990" y="5184611"/>
            <a:ext cx="938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Hour 72</a:t>
            </a:r>
          </a:p>
        </p:txBody>
      </p:sp>
    </p:spTree>
    <p:extLst>
      <p:ext uri="{BB962C8B-B14F-4D97-AF65-F5344CB8AC3E}">
        <p14:creationId xmlns:p14="http://schemas.microsoft.com/office/powerpoint/2010/main" val="20016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H16N EPAC</a:t>
            </a:r>
            <a:endParaRPr lang="en-US" dirty="0"/>
          </a:p>
        </p:txBody>
      </p:sp>
      <p:pic>
        <p:nvPicPr>
          <p:cNvPr id="10242" name="Picture 2" descr="C:\Users\bin.liu\Documents\work\H16N_RTOFS\EPAL15_20160321\fig_EPAL15_wi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46810"/>
            <a:ext cx="4000500" cy="289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bin.liu\Documents\work\H16N_RTOFS\EPAL15_20160321\fig_EPAL15_tk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143000"/>
            <a:ext cx="4000500" cy="289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bin.liu\Documents\work\H16N_RTOFS\EPAL15_20160321\fig_EPAL15_bia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966210"/>
            <a:ext cx="4000500" cy="289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756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Dolores (05E2015)</a:t>
            </a:r>
            <a:endParaRPr lang="en-US" dirty="0"/>
          </a:p>
        </p:txBody>
      </p:sp>
      <p:pic>
        <p:nvPicPr>
          <p:cNvPr id="9218" name="Picture 2" descr="C:\Users\bin.liu\Documents\work\H16N_RTOFS\EPAL15_20160321\fig_ep052015_DOLORES_bia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7000"/>
            <a:ext cx="4000500" cy="289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bin.liu\Documents\work\H16N_RTOFS\EPAL15_20160321\fig_ep052015_DOLORES_tk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4000500" cy="289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bin.liu\Documents\work\H16N_RTOFS\EPAL15_20160321\fig_ep052015_DOLORES_win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43000"/>
            <a:ext cx="4000500" cy="289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emc.ncep.noaa.gov/gmb/wd20rt/vsdb/pr4devbs15/track/tracks_Dolores.t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75"/>
          <a:stretch/>
        </p:blipFill>
        <p:spPr bwMode="auto">
          <a:xfrm>
            <a:off x="838200" y="4034790"/>
            <a:ext cx="3543300" cy="282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33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Track and Intensity (Dolores 05E2015)</a:t>
            </a:r>
            <a:br>
              <a:rPr lang="en-US" dirty="0" smtClean="0"/>
            </a:br>
            <a:r>
              <a:rPr lang="en-US" dirty="0"/>
              <a:t>2015071200Z</a:t>
            </a:r>
          </a:p>
        </p:txBody>
      </p:sp>
      <p:pic>
        <p:nvPicPr>
          <p:cNvPr id="3080" name="Picture 8" descr="C:\Users\bin.liu\Documents\work\H16N_RTOFS\H16Ncomps\fig_DOLORES_2015071200_track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72" t="47290"/>
          <a:stretch/>
        </p:blipFill>
        <p:spPr bwMode="auto">
          <a:xfrm>
            <a:off x="2819400" y="1350782"/>
            <a:ext cx="4097867" cy="253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bin.liu\Documents\work\H16N_RTOFS\H16Ncomps\fig_DOLORES_2015071200_vma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" y="3931920"/>
            <a:ext cx="390144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bin.liu\Documents\work\H16N_RTOFS\H16Ncomps\fig_DOLORES_2015071200_pmi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1920"/>
            <a:ext cx="390144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63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RTOFS and H16N SST</a:t>
            </a:r>
            <a:br>
              <a:rPr lang="en-US" dirty="0" smtClean="0"/>
            </a:br>
            <a:r>
              <a:rPr lang="en-US" dirty="0" smtClean="0"/>
              <a:t>2015071200Z</a:t>
            </a:r>
            <a:endParaRPr lang="en-US" dirty="0"/>
          </a:p>
        </p:txBody>
      </p:sp>
      <p:pic>
        <p:nvPicPr>
          <p:cNvPr id="1026" name="Picture 2" descr="C:\Users\bin.liu\Documents\work\H16N_RTOFS\rtofs\2015071200\sst_RTOFS_201507120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1" t="26090" r="9766" b="28077"/>
          <a:stretch/>
        </p:blipFill>
        <p:spPr bwMode="auto">
          <a:xfrm>
            <a:off x="1684867" y="1600199"/>
            <a:ext cx="6011333" cy="251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in.liu\Documents\work\H16N_RTOFS\rtofs\2015071200\sst_H16N_2015071200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1" t="26090" r="9766" b="26997"/>
          <a:stretch/>
        </p:blipFill>
        <p:spPr bwMode="auto">
          <a:xfrm>
            <a:off x="1676400" y="4114800"/>
            <a:ext cx="6011333" cy="257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" y="258932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 RTOFS first </a:t>
            </a:r>
            <a:r>
              <a:rPr lang="en-US" dirty="0"/>
              <a:t>model </a:t>
            </a:r>
            <a:r>
              <a:rPr lang="en-US" dirty="0" smtClean="0"/>
              <a:t>level, ~0.5m depth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4524571"/>
            <a:ext cx="1752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 POM first half-sigma model level, varying from ~0.1 to ~5 m depth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7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GFS and H16C SST</a:t>
            </a:r>
            <a:br>
              <a:rPr lang="en-US" dirty="0" smtClean="0"/>
            </a:br>
            <a:r>
              <a:rPr lang="en-US" dirty="0"/>
              <a:t>2015071200Z</a:t>
            </a:r>
          </a:p>
        </p:txBody>
      </p:sp>
      <p:pic>
        <p:nvPicPr>
          <p:cNvPr id="1028" name="Picture 4" descr="C:\Users\bin.liu\Documents\work\H16N_RTOFS\rtofs\2015071200\sst_H16C_201507120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1" t="25781" r="9535" b="27151"/>
          <a:stretch/>
        </p:blipFill>
        <p:spPr bwMode="auto">
          <a:xfrm>
            <a:off x="1676400" y="4114800"/>
            <a:ext cx="6028267" cy="258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bin.liu\Documents\work\H16N_RTOFS\rtofs\2015071200\sst_GFS_2015071200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3" t="26244" r="9788" b="27459"/>
          <a:stretch/>
        </p:blipFill>
        <p:spPr bwMode="auto">
          <a:xfrm>
            <a:off x="1676400" y="1600200"/>
            <a:ext cx="6028267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" y="4524571"/>
            <a:ext cx="1752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 POM first half-sigma model level, varying from ~0.1 to ~5 m depth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669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in.liu\Documents\work\H16N_RTOFS\rtofs\2015071200\sst_diff_RTOFS_GFS_201507120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8" t="25367" r="10122" b="27935"/>
          <a:stretch/>
        </p:blipFill>
        <p:spPr bwMode="auto">
          <a:xfrm>
            <a:off x="0" y="1752600"/>
            <a:ext cx="4776019" cy="204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bin.liu\Documents\work\H16N_RTOFS\rtofs\2015071200\sst_diff_H16N_RTOFS_2015071200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9" t="25590" r="10017" b="27555"/>
          <a:stretch/>
        </p:blipFill>
        <p:spPr bwMode="auto">
          <a:xfrm>
            <a:off x="10064" y="3962400"/>
            <a:ext cx="4796751" cy="205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bin.liu\Documents\work\H16N_RTOFS\rtofs\2015071200\sst_diff_H16N_H16C_2015071200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7" t="26234" r="10359" b="27469"/>
          <a:stretch/>
        </p:blipFill>
        <p:spPr bwMode="auto">
          <a:xfrm>
            <a:off x="4368333" y="3987937"/>
            <a:ext cx="4775667" cy="203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bin.liu\Documents\work\H16N_RTOFS\rtofs\2015071200\sst_diff_H16N_GFS_2015071200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1" t="25453" r="10229" b="27170"/>
          <a:stretch/>
        </p:blipFill>
        <p:spPr bwMode="auto">
          <a:xfrm>
            <a:off x="4361539" y="1752600"/>
            <a:ext cx="4782461" cy="207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SST Difference</a:t>
            </a:r>
            <a:br>
              <a:rPr lang="en-US" dirty="0" smtClean="0"/>
            </a:br>
            <a:r>
              <a:rPr lang="en-US" dirty="0" smtClean="0"/>
              <a:t>2015071200Z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60198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Why H16N SST &lt; RTOFS SST?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88009" y="6386342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Difference at </a:t>
            </a:r>
            <a:r>
              <a:rPr lang="en-US" dirty="0"/>
              <a:t>the first model </a:t>
            </a:r>
            <a:r>
              <a:rPr lang="en-US" dirty="0" smtClean="0"/>
              <a:t>levels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442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SST difference at z = 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26" name="Picture 2" descr="C:\Users\bin.liu\Documents\work\H16N_RTOFS\fig_pom\sst_diff_H16Ntsinitial_RTOFS_201507120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2" t="26209" r="10105" b="27675"/>
          <a:stretch/>
        </p:blipFill>
        <p:spPr bwMode="auto">
          <a:xfrm>
            <a:off x="1295400" y="2209800"/>
            <a:ext cx="5992937" cy="252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3844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1367</TotalTime>
  <Words>629</Words>
  <Application>Microsoft Office PowerPoint</Application>
  <PresentationFormat>On-screen Show (4:3)</PresentationFormat>
  <Paragraphs>109</Paragraphs>
  <Slides>27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H16N Analyses and Diagnoses</vt:lpstr>
      <vt:lpstr>H16N vs H16C</vt:lpstr>
      <vt:lpstr>H16N EPAC</vt:lpstr>
      <vt:lpstr>Dolores (05E2015)</vt:lpstr>
      <vt:lpstr>Track and Intensity (Dolores 05E2015) 2015071200Z</vt:lpstr>
      <vt:lpstr>RTOFS and H16N SST 2015071200Z</vt:lpstr>
      <vt:lpstr>GFS and H16C SST 2015071200Z</vt:lpstr>
      <vt:lpstr>SST Difference 2015071200Z</vt:lpstr>
      <vt:lpstr>SST difference at z = 0</vt:lpstr>
      <vt:lpstr>Track and Intensity (Dolores 05E2015) 2015071212Z</vt:lpstr>
      <vt:lpstr>RTOFS and H16N SST 2015071212Z</vt:lpstr>
      <vt:lpstr>GFS and H16C SST 2015071212Z</vt:lpstr>
      <vt:lpstr>SST Difference 2015071212Z</vt:lpstr>
      <vt:lpstr>POM Init RTOFS vs GDEM</vt:lpstr>
      <vt:lpstr>Differences between H16C and H16N</vt:lpstr>
      <vt:lpstr>Differences between H16C and H16N (cont.)</vt:lpstr>
      <vt:lpstr>Thank you!</vt:lpstr>
      <vt:lpstr>H16N vs H16C</vt:lpstr>
      <vt:lpstr>PowerPoint Presentation</vt:lpstr>
      <vt:lpstr>PowerPoint Presentation</vt:lpstr>
      <vt:lpstr>PowerPoint Presentation</vt:lpstr>
      <vt:lpstr>Blanca (02E2015)</vt:lpstr>
      <vt:lpstr>Dolores July 12, 00Z SST: Hour 0</vt:lpstr>
      <vt:lpstr>Dolores July 12, 00Z SST: Hour 72</vt:lpstr>
      <vt:lpstr>Dolores July 12, 18Z SST: Hour 0</vt:lpstr>
      <vt:lpstr>Dolores July 12, 18Z SST: Hour 72</vt:lpstr>
      <vt:lpstr>HWRF/GFDL Comparison: Dolores July 12, 18Z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Bin Liu</dc:creator>
  <cp:lastModifiedBy>Bin Liu</cp:lastModifiedBy>
  <cp:revision>38</cp:revision>
  <dcterms:created xsi:type="dcterms:W3CDTF">2006-08-16T00:00:00Z</dcterms:created>
  <dcterms:modified xsi:type="dcterms:W3CDTF">2016-03-24T14:42:13Z</dcterms:modified>
</cp:coreProperties>
</file>