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7" r:id="rId2"/>
    <p:sldId id="258" r:id="rId3"/>
    <p:sldId id="264" r:id="rId4"/>
    <p:sldId id="265" r:id="rId5"/>
    <p:sldId id="266" r:id="rId6"/>
    <p:sldId id="267" r:id="rId7"/>
    <p:sldId id="292" r:id="rId8"/>
    <p:sldId id="291" r:id="rId9"/>
    <p:sldId id="293" r:id="rId10"/>
    <p:sldId id="315" r:id="rId11"/>
    <p:sldId id="295" r:id="rId12"/>
    <p:sldId id="313" r:id="rId13"/>
    <p:sldId id="296" r:id="rId14"/>
    <p:sldId id="312" r:id="rId15"/>
    <p:sldId id="299" r:id="rId16"/>
    <p:sldId id="260" r:id="rId17"/>
    <p:sldId id="316" r:id="rId18"/>
    <p:sldId id="261"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290" r:id="rId51"/>
    <p:sldId id="314"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lake Rutherford" initials="BR" lastIdx="1" clrIdx="0"/>
  <p:cmAuthor id="1" name="Mark Boothe"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94660"/>
  </p:normalViewPr>
  <p:slideViewPr>
    <p:cSldViewPr snapToGrid="0" snapToObjects="1">
      <p:cViewPr>
        <p:scale>
          <a:sx n="150" d="100"/>
          <a:sy n="150" d="100"/>
        </p:scale>
        <p:origin x="-1752" y="-4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commentAuthors" Target="commentAuthors.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boothe:NPS:Montgomery:2014:Performance:2014-Performance-OW-HWRFGE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boothe:NPS:Montgomery:2014:Performance:2014-Performance-OW-HWRFGE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boothe:NPS:Montgomery:2014:Performance:2014-Performance-RH-HWRFGE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boothe:NPS:Montgomery:2014:Performance:2014-Performance-OW-HWRFGE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boothe:NPS:Montgomery:2014:Performance:2014-Performance-OW-HWRFGE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boothe:NPS:Montgomery:2014:Performance:2014-Performance-RH-HWRFGE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HWRF-GEN</a:t>
            </a:r>
            <a:r>
              <a:rPr lang="en-US" baseline="0" dirty="0"/>
              <a:t> </a:t>
            </a:r>
            <a:r>
              <a:rPr lang="en-US" u="sng" baseline="0" dirty="0"/>
              <a:t>Analysis</a:t>
            </a:r>
            <a:r>
              <a:rPr lang="en-US" baseline="0" dirty="0"/>
              <a:t> OW (10</a:t>
            </a:r>
            <a:r>
              <a:rPr lang="en-US" baseline="30000" dirty="0"/>
              <a:t>-9</a:t>
            </a:r>
            <a:r>
              <a:rPr lang="en-US" baseline="0" dirty="0"/>
              <a:t> s</a:t>
            </a:r>
            <a:r>
              <a:rPr lang="en-US" baseline="30000" dirty="0"/>
              <a:t>-2</a:t>
            </a:r>
            <a:r>
              <a:rPr lang="en-US" baseline="0" dirty="0"/>
              <a:t>) and NHC        </a:t>
            </a:r>
            <a:r>
              <a:rPr lang="en-US" baseline="0" dirty="0" smtClean="0"/>
              <a:t>2014</a:t>
            </a:r>
            <a:endParaRPr lang="en-US" dirty="0"/>
          </a:p>
        </c:rich>
      </c:tx>
      <c:layout/>
      <c:overlay val="0"/>
    </c:title>
    <c:autoTitleDeleted val="0"/>
    <c:plotArea>
      <c:layout/>
      <c:scatterChart>
        <c:scatterStyle val="lineMarker"/>
        <c:varyColors val="0"/>
        <c:ser>
          <c:idx val="3"/>
          <c:order val="0"/>
          <c:tx>
            <c:v>Nondeveloper</c:v>
          </c:tx>
          <c:spPr>
            <a:ln w="47625">
              <a:noFill/>
            </a:ln>
          </c:spPr>
          <c:marker>
            <c:symbol val="square"/>
            <c:size val="9"/>
            <c:spPr>
              <a:noFill/>
              <a:ln>
                <a:solidFill>
                  <a:srgbClr val="0000FF"/>
                </a:solidFill>
              </a:ln>
            </c:spPr>
          </c:marker>
          <c:xVal>
            <c:numRef>
              <c:f>(Summary!$N$2:$N$8,Summary!$N$33:$N$40,Summary!$N$52,Summary!$N$56,Summary!$N$61:$N$69,Summary!$N$70:$N$94,Summary!$N$95:$N$98,Summary!$N$112:$N$124,Summary!$N$192:$N$196,Summary!$N$206:$N$225,Summary!$N$226:$N$234,Summary!$N$292:$N$306,Summary!$N$307)</c:f>
              <c:numCache>
                <c:formatCode>General</c:formatCode>
                <c:ptCount val="118"/>
                <c:pt idx="0">
                  <c:v>0.0</c:v>
                </c:pt>
                <c:pt idx="2">
                  <c:v>0.0</c:v>
                </c:pt>
                <c:pt idx="3">
                  <c:v>0.0</c:v>
                </c:pt>
                <c:pt idx="4">
                  <c:v>0.0</c:v>
                </c:pt>
                <c:pt idx="6">
                  <c:v>0.0</c:v>
                </c:pt>
                <c:pt idx="7">
                  <c:v>0.0</c:v>
                </c:pt>
                <c:pt idx="8">
                  <c:v>0.0</c:v>
                </c:pt>
                <c:pt idx="10">
                  <c:v>0.0</c:v>
                </c:pt>
                <c:pt idx="14">
                  <c:v>0.0</c:v>
                </c:pt>
                <c:pt idx="15">
                  <c:v>0.0</c:v>
                </c:pt>
                <c:pt idx="16">
                  <c:v>0.0</c:v>
                </c:pt>
                <c:pt idx="17">
                  <c:v>0.0</c:v>
                </c:pt>
                <c:pt idx="19">
                  <c:v>0.0</c:v>
                </c:pt>
                <c:pt idx="20">
                  <c:v>0.0</c:v>
                </c:pt>
                <c:pt idx="22">
                  <c:v>0.0</c:v>
                </c:pt>
                <c:pt idx="24">
                  <c:v>0.0</c:v>
                </c:pt>
                <c:pt idx="26">
                  <c:v>0.0</c:v>
                </c:pt>
                <c:pt idx="28">
                  <c:v>0.0</c:v>
                </c:pt>
                <c:pt idx="30">
                  <c:v>0.0</c:v>
                </c:pt>
                <c:pt idx="32">
                  <c:v>0.0</c:v>
                </c:pt>
                <c:pt idx="36">
                  <c:v>0.0</c:v>
                </c:pt>
                <c:pt idx="38">
                  <c:v>0.0</c:v>
                </c:pt>
                <c:pt idx="40">
                  <c:v>0.0</c:v>
                </c:pt>
                <c:pt idx="42">
                  <c:v>0.0</c:v>
                </c:pt>
                <c:pt idx="44">
                  <c:v>0.0</c:v>
                </c:pt>
                <c:pt idx="46">
                  <c:v>0.0</c:v>
                </c:pt>
                <c:pt idx="48">
                  <c:v>0.0</c:v>
                </c:pt>
                <c:pt idx="54">
                  <c:v>0.0</c:v>
                </c:pt>
                <c:pt idx="55">
                  <c:v>0.0</c:v>
                </c:pt>
                <c:pt idx="57">
                  <c:v>0.0</c:v>
                </c:pt>
                <c:pt idx="59">
                  <c:v>0.0</c:v>
                </c:pt>
                <c:pt idx="61">
                  <c:v>0.0</c:v>
                </c:pt>
                <c:pt idx="63">
                  <c:v>0.0</c:v>
                </c:pt>
                <c:pt idx="65">
                  <c:v>0.0</c:v>
                </c:pt>
                <c:pt idx="67">
                  <c:v>0.0</c:v>
                </c:pt>
                <c:pt idx="68">
                  <c:v>0.0</c:v>
                </c:pt>
                <c:pt idx="70">
                  <c:v>0.0</c:v>
                </c:pt>
                <c:pt idx="72">
                  <c:v>0.0</c:v>
                </c:pt>
                <c:pt idx="73">
                  <c:v>0.0</c:v>
                </c:pt>
                <c:pt idx="79">
                  <c:v>0.0</c:v>
                </c:pt>
                <c:pt idx="81">
                  <c:v>0.0</c:v>
                </c:pt>
                <c:pt idx="83">
                  <c:v>0.0</c:v>
                </c:pt>
                <c:pt idx="85">
                  <c:v>0.0</c:v>
                </c:pt>
                <c:pt idx="87">
                  <c:v>0.0</c:v>
                </c:pt>
                <c:pt idx="89">
                  <c:v>0.0</c:v>
                </c:pt>
                <c:pt idx="91">
                  <c:v>0.0</c:v>
                </c:pt>
                <c:pt idx="93">
                  <c:v>0.0</c:v>
                </c:pt>
                <c:pt idx="95">
                  <c:v>0.0</c:v>
                </c:pt>
                <c:pt idx="97">
                  <c:v>0.0</c:v>
                </c:pt>
                <c:pt idx="99">
                  <c:v>0.0</c:v>
                </c:pt>
                <c:pt idx="101">
                  <c:v>0.0</c:v>
                </c:pt>
                <c:pt idx="102">
                  <c:v>0.0</c:v>
                </c:pt>
                <c:pt idx="104">
                  <c:v>0.0</c:v>
                </c:pt>
                <c:pt idx="106">
                  <c:v>0.0</c:v>
                </c:pt>
                <c:pt idx="108">
                  <c:v>0.0</c:v>
                </c:pt>
                <c:pt idx="110">
                  <c:v>0.0</c:v>
                </c:pt>
                <c:pt idx="111">
                  <c:v>0.0</c:v>
                </c:pt>
                <c:pt idx="113">
                  <c:v>0.0</c:v>
                </c:pt>
                <c:pt idx="115">
                  <c:v>0.0</c:v>
                </c:pt>
                <c:pt idx="117">
                  <c:v>0.0</c:v>
                </c:pt>
              </c:numCache>
            </c:numRef>
          </c:xVal>
          <c:yVal>
            <c:numRef>
              <c:f>(Summary!$M$2:$M$8,Summary!$M$33:$M$40,Summary!$M$52,Summary!$M$56,Summary!$M$61:$M$80,Summary!$M$81:$M$98,Summary!$M$112:$M$124,Summary!$M$192:$M$196,Summary!$M$206:$M$232,Summary!$M$233:$M$234)</c:f>
              <c:numCache>
                <c:formatCode>General</c:formatCode>
                <c:ptCount val="102"/>
                <c:pt idx="0">
                  <c:v>1.23</c:v>
                </c:pt>
                <c:pt idx="2">
                  <c:v>1.52</c:v>
                </c:pt>
                <c:pt idx="3">
                  <c:v>0.66</c:v>
                </c:pt>
                <c:pt idx="4">
                  <c:v>0.74</c:v>
                </c:pt>
                <c:pt idx="6">
                  <c:v>0.58</c:v>
                </c:pt>
                <c:pt idx="7">
                  <c:v>0.57</c:v>
                </c:pt>
                <c:pt idx="8">
                  <c:v>1.23</c:v>
                </c:pt>
                <c:pt idx="10">
                  <c:v>2.26</c:v>
                </c:pt>
                <c:pt idx="14">
                  <c:v>0.38</c:v>
                </c:pt>
                <c:pt idx="15">
                  <c:v>1.52</c:v>
                </c:pt>
                <c:pt idx="16">
                  <c:v>4.89</c:v>
                </c:pt>
                <c:pt idx="17">
                  <c:v>0.06</c:v>
                </c:pt>
                <c:pt idx="19">
                  <c:v>-0.26</c:v>
                </c:pt>
                <c:pt idx="20">
                  <c:v>-0.16</c:v>
                </c:pt>
                <c:pt idx="22">
                  <c:v>0.23</c:v>
                </c:pt>
                <c:pt idx="24">
                  <c:v>0.16</c:v>
                </c:pt>
                <c:pt idx="26">
                  <c:v>1.05</c:v>
                </c:pt>
                <c:pt idx="28">
                  <c:v>0.26</c:v>
                </c:pt>
                <c:pt idx="30">
                  <c:v>0.18</c:v>
                </c:pt>
                <c:pt idx="32">
                  <c:v>0.18</c:v>
                </c:pt>
                <c:pt idx="36">
                  <c:v>0.51</c:v>
                </c:pt>
                <c:pt idx="38">
                  <c:v>0.78</c:v>
                </c:pt>
                <c:pt idx="40">
                  <c:v>0.68</c:v>
                </c:pt>
                <c:pt idx="42">
                  <c:v>0.36</c:v>
                </c:pt>
                <c:pt idx="44">
                  <c:v>0.62</c:v>
                </c:pt>
                <c:pt idx="46">
                  <c:v>1.36</c:v>
                </c:pt>
                <c:pt idx="48">
                  <c:v>1.73</c:v>
                </c:pt>
                <c:pt idx="54">
                  <c:v>2.11</c:v>
                </c:pt>
                <c:pt idx="55">
                  <c:v>1.07</c:v>
                </c:pt>
                <c:pt idx="57">
                  <c:v>0.53</c:v>
                </c:pt>
                <c:pt idx="59">
                  <c:v>3.85</c:v>
                </c:pt>
                <c:pt idx="61">
                  <c:v>1.42</c:v>
                </c:pt>
                <c:pt idx="63">
                  <c:v>0.83</c:v>
                </c:pt>
                <c:pt idx="65">
                  <c:v>1.3</c:v>
                </c:pt>
                <c:pt idx="67">
                  <c:v>0.14</c:v>
                </c:pt>
                <c:pt idx="68">
                  <c:v>0.64</c:v>
                </c:pt>
                <c:pt idx="70">
                  <c:v>0.4</c:v>
                </c:pt>
                <c:pt idx="72">
                  <c:v>1.89</c:v>
                </c:pt>
                <c:pt idx="73">
                  <c:v>0.09</c:v>
                </c:pt>
                <c:pt idx="79">
                  <c:v>0.83</c:v>
                </c:pt>
                <c:pt idx="81">
                  <c:v>0.62</c:v>
                </c:pt>
                <c:pt idx="83">
                  <c:v>3.08</c:v>
                </c:pt>
                <c:pt idx="85">
                  <c:v>1.49</c:v>
                </c:pt>
                <c:pt idx="87">
                  <c:v>1.72</c:v>
                </c:pt>
                <c:pt idx="89">
                  <c:v>0.47</c:v>
                </c:pt>
                <c:pt idx="91">
                  <c:v>0.62</c:v>
                </c:pt>
                <c:pt idx="93">
                  <c:v>0.26</c:v>
                </c:pt>
                <c:pt idx="95">
                  <c:v>0.96</c:v>
                </c:pt>
                <c:pt idx="97">
                  <c:v>0.45</c:v>
                </c:pt>
                <c:pt idx="99">
                  <c:v>-0.47</c:v>
                </c:pt>
                <c:pt idx="101">
                  <c:v>0.14</c:v>
                </c:pt>
              </c:numCache>
            </c:numRef>
          </c:yVal>
          <c:smooth val="0"/>
        </c:ser>
        <c:ser>
          <c:idx val="1"/>
          <c:order val="1"/>
          <c:tx>
            <c:v>Pre-Invest</c:v>
          </c:tx>
          <c:spPr>
            <a:ln w="47625">
              <a:noFill/>
            </a:ln>
          </c:spPr>
          <c:marker>
            <c:symbol val="square"/>
            <c:size val="12"/>
            <c:spPr>
              <a:noFill/>
              <a:ln>
                <a:solidFill>
                  <a:schemeClr val="accent4"/>
                </a:solidFill>
              </a:ln>
            </c:spPr>
          </c:marker>
          <c:xVal>
            <c:numRef>
              <c:f>(Summary!$N$16:$N$27,Summary!$N$53:$N$55,Summary!$N$57,Summary!$N$99,Summary!$N$165:$N$173,Summary!$N$235:$N$252,Summary!$N$253:$N$255)</c:f>
              <c:numCache>
                <c:formatCode>General</c:formatCode>
                <c:ptCount val="47"/>
                <c:pt idx="0">
                  <c:v>3.0</c:v>
                </c:pt>
                <c:pt idx="1">
                  <c:v>3.0</c:v>
                </c:pt>
                <c:pt idx="2">
                  <c:v>3.0</c:v>
                </c:pt>
                <c:pt idx="4">
                  <c:v>3.0</c:v>
                </c:pt>
                <c:pt idx="8">
                  <c:v>3.0</c:v>
                </c:pt>
                <c:pt idx="11">
                  <c:v>3.0</c:v>
                </c:pt>
                <c:pt idx="12">
                  <c:v>3.0</c:v>
                </c:pt>
                <c:pt idx="14">
                  <c:v>3.0</c:v>
                </c:pt>
                <c:pt idx="15">
                  <c:v>3.0</c:v>
                </c:pt>
                <c:pt idx="16">
                  <c:v>3.0</c:v>
                </c:pt>
                <c:pt idx="17">
                  <c:v>3.0</c:v>
                </c:pt>
                <c:pt idx="19">
                  <c:v>3.0</c:v>
                </c:pt>
                <c:pt idx="21">
                  <c:v>3.0</c:v>
                </c:pt>
                <c:pt idx="23">
                  <c:v>3.0</c:v>
                </c:pt>
                <c:pt idx="25">
                  <c:v>3.0</c:v>
                </c:pt>
                <c:pt idx="26">
                  <c:v>3.0</c:v>
                </c:pt>
                <c:pt idx="32">
                  <c:v>3.0</c:v>
                </c:pt>
                <c:pt idx="34">
                  <c:v>3.0</c:v>
                </c:pt>
                <c:pt idx="36">
                  <c:v>3.0</c:v>
                </c:pt>
                <c:pt idx="38">
                  <c:v>3.0</c:v>
                </c:pt>
                <c:pt idx="40">
                  <c:v>3.0</c:v>
                </c:pt>
                <c:pt idx="42">
                  <c:v>3.0</c:v>
                </c:pt>
                <c:pt idx="44">
                  <c:v>3.0</c:v>
                </c:pt>
                <c:pt idx="46">
                  <c:v>3.0</c:v>
                </c:pt>
              </c:numCache>
            </c:numRef>
          </c:xVal>
          <c:yVal>
            <c:numRef>
              <c:f>(Summary!$M$16:$M$27,Summary!$M$53:$M$55,Summary!$M$57,Summary!$M$99,Summary!$M$165:$M$173,Summary!$M$235:$M$255)</c:f>
              <c:numCache>
                <c:formatCode>General</c:formatCode>
                <c:ptCount val="47"/>
                <c:pt idx="0">
                  <c:v>2.04</c:v>
                </c:pt>
                <c:pt idx="1">
                  <c:v>0.31</c:v>
                </c:pt>
                <c:pt idx="2">
                  <c:v>3.42</c:v>
                </c:pt>
                <c:pt idx="4">
                  <c:v>7.08</c:v>
                </c:pt>
                <c:pt idx="8">
                  <c:v>4.659999999999996</c:v>
                </c:pt>
                <c:pt idx="11">
                  <c:v>3.48</c:v>
                </c:pt>
                <c:pt idx="12">
                  <c:v>-2.36</c:v>
                </c:pt>
                <c:pt idx="14">
                  <c:v>0.19</c:v>
                </c:pt>
                <c:pt idx="15">
                  <c:v>1.62</c:v>
                </c:pt>
                <c:pt idx="16">
                  <c:v>1.37</c:v>
                </c:pt>
                <c:pt idx="17">
                  <c:v>1.47</c:v>
                </c:pt>
                <c:pt idx="19">
                  <c:v>0.59</c:v>
                </c:pt>
                <c:pt idx="21">
                  <c:v>0.09</c:v>
                </c:pt>
                <c:pt idx="23">
                  <c:v>0.74</c:v>
                </c:pt>
                <c:pt idx="25">
                  <c:v>1.38</c:v>
                </c:pt>
                <c:pt idx="26">
                  <c:v>4.05</c:v>
                </c:pt>
                <c:pt idx="32">
                  <c:v>-0.1</c:v>
                </c:pt>
                <c:pt idx="34">
                  <c:v>-0.57</c:v>
                </c:pt>
                <c:pt idx="36">
                  <c:v>0.35</c:v>
                </c:pt>
                <c:pt idx="38">
                  <c:v>0.2</c:v>
                </c:pt>
                <c:pt idx="40">
                  <c:v>-0.23</c:v>
                </c:pt>
                <c:pt idx="42">
                  <c:v>1.36</c:v>
                </c:pt>
                <c:pt idx="44">
                  <c:v>1.54</c:v>
                </c:pt>
                <c:pt idx="46">
                  <c:v>2.35</c:v>
                </c:pt>
              </c:numCache>
            </c:numRef>
          </c:yVal>
          <c:smooth val="0"/>
        </c:ser>
        <c:ser>
          <c:idx val="2"/>
          <c:order val="2"/>
          <c:tx>
            <c:v>Invest</c:v>
          </c:tx>
          <c:spPr>
            <a:ln w="47625">
              <a:noFill/>
            </a:ln>
          </c:spPr>
          <c:marker>
            <c:symbol val="circle"/>
            <c:size val="12"/>
            <c:spPr>
              <a:solidFill>
                <a:schemeClr val="accent4"/>
              </a:solidFill>
              <a:ln>
                <a:solidFill>
                  <a:schemeClr val="accent4"/>
                </a:solidFill>
              </a:ln>
            </c:spPr>
          </c:marker>
          <c:xVal>
            <c:numRef>
              <c:f>(Summary!$N$101:$N$103,Summary!$N$125:$N$127,Summary!$N$179,Summary!$N$257:$N$261,Summary!$N$264:$N$268)</c:f>
              <c:numCache>
                <c:formatCode>General</c:formatCode>
                <c:ptCount val="17"/>
                <c:pt idx="0">
                  <c:v>6.0</c:v>
                </c:pt>
                <c:pt idx="2">
                  <c:v>6.0</c:v>
                </c:pt>
                <c:pt idx="3">
                  <c:v>6.0</c:v>
                </c:pt>
                <c:pt idx="5">
                  <c:v>6.0</c:v>
                </c:pt>
                <c:pt idx="6">
                  <c:v>6.0</c:v>
                </c:pt>
                <c:pt idx="7">
                  <c:v>6.0</c:v>
                </c:pt>
                <c:pt idx="9">
                  <c:v>6.0</c:v>
                </c:pt>
                <c:pt idx="11">
                  <c:v>6.0</c:v>
                </c:pt>
                <c:pt idx="12">
                  <c:v>6.0</c:v>
                </c:pt>
                <c:pt idx="14">
                  <c:v>6.0</c:v>
                </c:pt>
                <c:pt idx="16">
                  <c:v>6.0</c:v>
                </c:pt>
              </c:numCache>
            </c:numRef>
          </c:xVal>
          <c:yVal>
            <c:numRef>
              <c:f>(Summary!$M$101:$M$103,Summary!$M$125:$M$127,Summary!$M$179,Summary!$M$257:$M$261,Summary!$M$264:$M$268)</c:f>
              <c:numCache>
                <c:formatCode>General</c:formatCode>
                <c:ptCount val="17"/>
                <c:pt idx="0">
                  <c:v>1.04</c:v>
                </c:pt>
                <c:pt idx="2">
                  <c:v>14.13</c:v>
                </c:pt>
                <c:pt idx="3">
                  <c:v>8.38</c:v>
                </c:pt>
                <c:pt idx="5">
                  <c:v>40.54</c:v>
                </c:pt>
                <c:pt idx="6">
                  <c:v>1.44</c:v>
                </c:pt>
                <c:pt idx="7">
                  <c:v>2.58</c:v>
                </c:pt>
                <c:pt idx="9">
                  <c:v>19.62</c:v>
                </c:pt>
                <c:pt idx="11">
                  <c:v>2.63</c:v>
                </c:pt>
                <c:pt idx="12">
                  <c:v>16.93</c:v>
                </c:pt>
                <c:pt idx="14">
                  <c:v>35.69</c:v>
                </c:pt>
                <c:pt idx="16">
                  <c:v>57.92</c:v>
                </c:pt>
              </c:numCache>
            </c:numRef>
          </c:yVal>
          <c:smooth val="0"/>
        </c:ser>
        <c:ser>
          <c:idx val="4"/>
          <c:order val="3"/>
          <c:tx>
            <c:v>Post-Invest</c:v>
          </c:tx>
          <c:spPr>
            <a:ln w="47625">
              <a:noFill/>
            </a:ln>
          </c:spPr>
          <c:marker>
            <c:symbol val="diamond"/>
            <c:size val="12"/>
            <c:spPr>
              <a:noFill/>
              <a:ln>
                <a:solidFill>
                  <a:schemeClr val="accent4"/>
                </a:solidFill>
              </a:ln>
            </c:spPr>
          </c:marker>
          <c:xVal>
            <c:numRef>
              <c:f>(Summary!$N$32,Summary!$N$58:$N$60,Summary!$N$105:$N$111,Summary!$N$183:$N$191,Summary!$N$263,Summary!$N$270:$N$272)</c:f>
              <c:numCache>
                <c:formatCode>General</c:formatCode>
                <c:ptCount val="24"/>
                <c:pt idx="0">
                  <c:v>9.0</c:v>
                </c:pt>
                <c:pt idx="1">
                  <c:v>9.0</c:v>
                </c:pt>
                <c:pt idx="3">
                  <c:v>9.0</c:v>
                </c:pt>
                <c:pt idx="4">
                  <c:v>9.0</c:v>
                </c:pt>
                <c:pt idx="6">
                  <c:v>9.0</c:v>
                </c:pt>
                <c:pt idx="8">
                  <c:v>9.0</c:v>
                </c:pt>
                <c:pt idx="10">
                  <c:v>9.0</c:v>
                </c:pt>
                <c:pt idx="11">
                  <c:v>9.0</c:v>
                </c:pt>
                <c:pt idx="13">
                  <c:v>9.0</c:v>
                </c:pt>
                <c:pt idx="15">
                  <c:v>9.0</c:v>
                </c:pt>
                <c:pt idx="17">
                  <c:v>9.0</c:v>
                </c:pt>
                <c:pt idx="19">
                  <c:v>9.0</c:v>
                </c:pt>
                <c:pt idx="20">
                  <c:v>9.0</c:v>
                </c:pt>
                <c:pt idx="21">
                  <c:v>9.0</c:v>
                </c:pt>
                <c:pt idx="23">
                  <c:v>9.0</c:v>
                </c:pt>
              </c:numCache>
            </c:numRef>
          </c:xVal>
          <c:yVal>
            <c:numRef>
              <c:f>(Summary!$M$32,Summary!$M$58:$M$60,Summary!$M$105:$M$111,Summary!$M$183:$M$191,Summary!$M$263,Summary!$M$270:$M$272)</c:f>
              <c:numCache>
                <c:formatCode>General</c:formatCode>
                <c:ptCount val="24"/>
                <c:pt idx="0">
                  <c:v>0.95</c:v>
                </c:pt>
                <c:pt idx="1">
                  <c:v>1.49</c:v>
                </c:pt>
                <c:pt idx="3">
                  <c:v>1.65</c:v>
                </c:pt>
                <c:pt idx="4">
                  <c:v>2.53</c:v>
                </c:pt>
                <c:pt idx="6">
                  <c:v>2.61</c:v>
                </c:pt>
                <c:pt idx="8">
                  <c:v>1.86</c:v>
                </c:pt>
                <c:pt idx="10">
                  <c:v>1.02</c:v>
                </c:pt>
                <c:pt idx="11">
                  <c:v>1.95</c:v>
                </c:pt>
                <c:pt idx="13">
                  <c:v>0.96</c:v>
                </c:pt>
                <c:pt idx="15">
                  <c:v>2.95</c:v>
                </c:pt>
                <c:pt idx="17">
                  <c:v>0.36</c:v>
                </c:pt>
                <c:pt idx="19">
                  <c:v>0.79</c:v>
                </c:pt>
                <c:pt idx="20">
                  <c:v>0.58</c:v>
                </c:pt>
                <c:pt idx="21">
                  <c:v>13.87</c:v>
                </c:pt>
                <c:pt idx="23">
                  <c:v>5.98</c:v>
                </c:pt>
              </c:numCache>
            </c:numRef>
          </c:yVal>
          <c:smooth val="0"/>
        </c:ser>
        <c:ser>
          <c:idx val="5"/>
          <c:order val="4"/>
          <c:tx>
            <c:v>Pre-Invest-Developed</c:v>
          </c:tx>
          <c:spPr>
            <a:ln w="47625">
              <a:noFill/>
            </a:ln>
          </c:spPr>
          <c:marker>
            <c:symbol val="square"/>
            <c:size val="12"/>
            <c:spPr>
              <a:noFill/>
              <a:ln>
                <a:solidFill>
                  <a:srgbClr val="FF0000"/>
                </a:solidFill>
              </a:ln>
            </c:spPr>
          </c:marker>
          <c:xVal>
            <c:numRef>
              <c:f>(Summary!$N$9,Summary!$N$41:$N$47,Summary!$N$128:$N$137,Summary!$N$138:$N$151,Summary!$N$197:$N$201)</c:f>
              <c:numCache>
                <c:formatCode>General</c:formatCode>
                <c:ptCount val="37"/>
                <c:pt idx="0">
                  <c:v>12.0</c:v>
                </c:pt>
                <c:pt idx="1">
                  <c:v>12.0</c:v>
                </c:pt>
                <c:pt idx="4">
                  <c:v>12.0</c:v>
                </c:pt>
                <c:pt idx="8">
                  <c:v>12.0</c:v>
                </c:pt>
                <c:pt idx="10">
                  <c:v>12.0</c:v>
                </c:pt>
                <c:pt idx="12">
                  <c:v>12.0</c:v>
                </c:pt>
                <c:pt idx="14">
                  <c:v>12.0</c:v>
                </c:pt>
                <c:pt idx="16">
                  <c:v>12.0</c:v>
                </c:pt>
                <c:pt idx="18">
                  <c:v>12.0</c:v>
                </c:pt>
                <c:pt idx="20">
                  <c:v>12.0</c:v>
                </c:pt>
                <c:pt idx="22">
                  <c:v>12.0</c:v>
                </c:pt>
                <c:pt idx="24">
                  <c:v>12.0</c:v>
                </c:pt>
                <c:pt idx="26">
                  <c:v>12.0</c:v>
                </c:pt>
                <c:pt idx="32">
                  <c:v>12.0</c:v>
                </c:pt>
                <c:pt idx="34">
                  <c:v>12.0</c:v>
                </c:pt>
              </c:numCache>
            </c:numRef>
          </c:xVal>
          <c:yVal>
            <c:numRef>
              <c:f>(Summary!$M$9,Summary!$M$41:$M$47,Summary!$M$128:$M$151,Summary!$M$197:$M$201)</c:f>
              <c:numCache>
                <c:formatCode>General</c:formatCode>
                <c:ptCount val="37"/>
                <c:pt idx="0">
                  <c:v>3.6</c:v>
                </c:pt>
                <c:pt idx="1">
                  <c:v>2.01</c:v>
                </c:pt>
                <c:pt idx="4">
                  <c:v>5.149999999999999</c:v>
                </c:pt>
                <c:pt idx="8">
                  <c:v>1.05</c:v>
                </c:pt>
                <c:pt idx="10">
                  <c:v>4.0</c:v>
                </c:pt>
                <c:pt idx="12">
                  <c:v>3.65</c:v>
                </c:pt>
                <c:pt idx="14">
                  <c:v>2.87</c:v>
                </c:pt>
                <c:pt idx="16">
                  <c:v>1.24</c:v>
                </c:pt>
                <c:pt idx="18">
                  <c:v>0.88</c:v>
                </c:pt>
                <c:pt idx="20">
                  <c:v>0.47</c:v>
                </c:pt>
                <c:pt idx="22">
                  <c:v>-0.07</c:v>
                </c:pt>
                <c:pt idx="24">
                  <c:v>0.43</c:v>
                </c:pt>
                <c:pt idx="26">
                  <c:v>0.37</c:v>
                </c:pt>
                <c:pt idx="32">
                  <c:v>0.69</c:v>
                </c:pt>
                <c:pt idx="34">
                  <c:v>0.49</c:v>
                </c:pt>
              </c:numCache>
            </c:numRef>
          </c:yVal>
          <c:smooth val="0"/>
        </c:ser>
        <c:ser>
          <c:idx val="6"/>
          <c:order val="5"/>
          <c:tx>
            <c:v>Invest-Developed</c:v>
          </c:tx>
          <c:spPr>
            <a:ln w="47625">
              <a:noFill/>
            </a:ln>
          </c:spPr>
          <c:marker>
            <c:symbol val="circle"/>
            <c:size val="12"/>
            <c:spPr>
              <a:noFill/>
              <a:ln>
                <a:solidFill>
                  <a:srgbClr val="FF0000"/>
                </a:solidFill>
              </a:ln>
            </c:spPr>
          </c:marker>
          <c:xVal>
            <c:numRef>
              <c:f>(Summary!$N$10:$N$14,Summary!$N$48:$N$51,Summary!$N$152:$N$155,Summary!$N$202:$N$203,Summary!$N$273:$N$276,Summary!$N$280:$N$287,Summary!$N$290:$N$291,Summary!$N$308)</c:f>
              <c:numCache>
                <c:formatCode>General</c:formatCode>
                <c:ptCount val="30"/>
                <c:pt idx="1">
                  <c:v>15.0</c:v>
                </c:pt>
                <c:pt idx="2">
                  <c:v>15.0</c:v>
                </c:pt>
                <c:pt idx="3">
                  <c:v>15.0</c:v>
                </c:pt>
                <c:pt idx="6">
                  <c:v>15.0</c:v>
                </c:pt>
                <c:pt idx="8">
                  <c:v>15.0</c:v>
                </c:pt>
                <c:pt idx="9">
                  <c:v>15.0</c:v>
                </c:pt>
                <c:pt idx="15">
                  <c:v>15.0</c:v>
                </c:pt>
                <c:pt idx="17">
                  <c:v>15.0</c:v>
                </c:pt>
                <c:pt idx="20">
                  <c:v>15.0</c:v>
                </c:pt>
                <c:pt idx="22">
                  <c:v>15.0</c:v>
                </c:pt>
                <c:pt idx="24">
                  <c:v>15.0</c:v>
                </c:pt>
                <c:pt idx="26">
                  <c:v>15.0</c:v>
                </c:pt>
                <c:pt idx="28">
                  <c:v>15.0</c:v>
                </c:pt>
                <c:pt idx="29">
                  <c:v>15.0</c:v>
                </c:pt>
              </c:numCache>
            </c:numRef>
          </c:xVal>
          <c:yVal>
            <c:numRef>
              <c:f>(Summary!$M$10:$M$14,Summary!$M$48:$M$51,Summary!$M$152:$M$155,Summary!$M$202:$M$203,Summary!$M$273:$M$276,Summary!$M$280:$M$287,Summary!$M$290:$M$291,Summary!$M$308)</c:f>
              <c:numCache>
                <c:formatCode>General</c:formatCode>
                <c:ptCount val="30"/>
                <c:pt idx="1">
                  <c:v>1.42</c:v>
                </c:pt>
                <c:pt idx="2">
                  <c:v>8.98</c:v>
                </c:pt>
                <c:pt idx="3">
                  <c:v>28.56</c:v>
                </c:pt>
                <c:pt idx="6">
                  <c:v>22.05</c:v>
                </c:pt>
                <c:pt idx="8">
                  <c:v>12.27</c:v>
                </c:pt>
                <c:pt idx="9">
                  <c:v>4.859999999999998</c:v>
                </c:pt>
                <c:pt idx="15">
                  <c:v>1.15</c:v>
                </c:pt>
                <c:pt idx="17">
                  <c:v>6.8</c:v>
                </c:pt>
                <c:pt idx="20">
                  <c:v>1.34</c:v>
                </c:pt>
                <c:pt idx="22">
                  <c:v>2.01</c:v>
                </c:pt>
                <c:pt idx="24">
                  <c:v>7.58</c:v>
                </c:pt>
                <c:pt idx="26">
                  <c:v>7.52</c:v>
                </c:pt>
                <c:pt idx="28">
                  <c:v>2.48</c:v>
                </c:pt>
                <c:pt idx="29">
                  <c:v>15.53</c:v>
                </c:pt>
              </c:numCache>
            </c:numRef>
          </c:yVal>
          <c:smooth val="0"/>
        </c:ser>
        <c:ser>
          <c:idx val="0"/>
          <c:order val="6"/>
          <c:tx>
            <c:v>Developed</c:v>
          </c:tx>
          <c:spPr>
            <a:ln w="47625">
              <a:noFill/>
            </a:ln>
          </c:spPr>
          <c:marker>
            <c:symbol val="circle"/>
            <c:size val="12"/>
            <c:spPr>
              <a:solidFill>
                <a:srgbClr val="FF0000"/>
              </a:solidFill>
              <a:ln>
                <a:solidFill>
                  <a:srgbClr val="FF0000"/>
                </a:solidFill>
              </a:ln>
            </c:spPr>
          </c:marker>
          <c:xVal>
            <c:numRef>
              <c:f>(Summary!$N$15,Summary!$N$156:$N$164,Summary!$N$204:$N$205,Summary!$N$277:$N$279,Summary!$N$288:$N$289,Summary!$N$309:$N$310)</c:f>
              <c:numCache>
                <c:formatCode>General</c:formatCode>
                <c:ptCount val="19"/>
                <c:pt idx="0">
                  <c:v>25.0</c:v>
                </c:pt>
                <c:pt idx="1">
                  <c:v>40.0</c:v>
                </c:pt>
                <c:pt idx="3">
                  <c:v>75.0</c:v>
                </c:pt>
                <c:pt idx="5">
                  <c:v>110.0</c:v>
                </c:pt>
                <c:pt idx="7">
                  <c:v>105.0</c:v>
                </c:pt>
                <c:pt idx="9">
                  <c:v>120.0</c:v>
                </c:pt>
                <c:pt idx="11">
                  <c:v>50.0</c:v>
                </c:pt>
                <c:pt idx="12">
                  <c:v>30.0</c:v>
                </c:pt>
                <c:pt idx="14">
                  <c:v>25.0</c:v>
                </c:pt>
                <c:pt idx="16">
                  <c:v>30.0</c:v>
                </c:pt>
                <c:pt idx="18">
                  <c:v>40.0</c:v>
                </c:pt>
              </c:numCache>
            </c:numRef>
          </c:xVal>
          <c:yVal>
            <c:numRef>
              <c:f>(Summary!$M$15,Summary!$M$156:$M$164,Summary!$M$204:$M$205,Summary!$M$277:$M$279,Summary!$M$288:$M$289,Summary!$M$309:$M$310)</c:f>
              <c:numCache>
                <c:formatCode>General</c:formatCode>
                <c:ptCount val="19"/>
                <c:pt idx="0">
                  <c:v>8.210000000000001</c:v>
                </c:pt>
                <c:pt idx="1">
                  <c:v>26.98</c:v>
                </c:pt>
                <c:pt idx="3">
                  <c:v>38.41</c:v>
                </c:pt>
                <c:pt idx="5">
                  <c:v>87.94</c:v>
                </c:pt>
                <c:pt idx="7">
                  <c:v>94.61</c:v>
                </c:pt>
                <c:pt idx="9">
                  <c:v>179.64</c:v>
                </c:pt>
                <c:pt idx="11">
                  <c:v>94.25</c:v>
                </c:pt>
                <c:pt idx="12">
                  <c:v>6.07</c:v>
                </c:pt>
                <c:pt idx="14">
                  <c:v>8.44</c:v>
                </c:pt>
                <c:pt idx="16">
                  <c:v>11.89</c:v>
                </c:pt>
                <c:pt idx="18">
                  <c:v>23.26</c:v>
                </c:pt>
              </c:numCache>
            </c:numRef>
          </c:yVal>
          <c:smooth val="0"/>
        </c:ser>
        <c:dLbls>
          <c:showLegendKey val="0"/>
          <c:showVal val="0"/>
          <c:showCatName val="0"/>
          <c:showSerName val="0"/>
          <c:showPercent val="0"/>
          <c:showBubbleSize val="0"/>
        </c:dLbls>
        <c:axId val="2118878968"/>
        <c:axId val="2117927768"/>
      </c:scatterChart>
      <c:valAx>
        <c:axId val="2118878968"/>
        <c:scaling>
          <c:orientation val="minMax"/>
          <c:min val="0.0"/>
        </c:scaling>
        <c:delete val="0"/>
        <c:axPos val="b"/>
        <c:title>
          <c:tx>
            <c:rich>
              <a:bodyPr/>
              <a:lstStyle/>
              <a:p>
                <a:pPr>
                  <a:defRPr/>
                </a:pPr>
                <a:r>
                  <a:rPr lang="en-US" dirty="0"/>
                  <a:t>NHC</a:t>
                </a:r>
                <a:r>
                  <a:rPr lang="en-US" baseline="0" dirty="0"/>
                  <a:t> Intensity (kt)</a:t>
                </a:r>
                <a:endParaRPr lang="en-US" dirty="0"/>
              </a:p>
            </c:rich>
          </c:tx>
          <c:layout/>
          <c:overlay val="0"/>
        </c:title>
        <c:numFmt formatCode="General" sourceLinked="1"/>
        <c:majorTickMark val="out"/>
        <c:minorTickMark val="out"/>
        <c:tickLblPos val="nextTo"/>
        <c:crossAx val="2117927768"/>
        <c:crosses val="autoZero"/>
        <c:crossBetween val="midCat"/>
        <c:minorUnit val="5.0"/>
      </c:valAx>
      <c:valAx>
        <c:axId val="2117927768"/>
        <c:scaling>
          <c:orientation val="minMax"/>
        </c:scaling>
        <c:delete val="0"/>
        <c:axPos val="l"/>
        <c:majorGridlines/>
        <c:title>
          <c:tx>
            <c:rich>
              <a:bodyPr rot="-5400000" vert="horz"/>
              <a:lstStyle/>
              <a:p>
                <a:pPr>
                  <a:defRPr/>
                </a:pPr>
                <a:r>
                  <a:rPr lang="en-US" dirty="0"/>
                  <a:t>HWRF-GEN</a:t>
                </a:r>
                <a:r>
                  <a:rPr lang="en-US" baseline="0" dirty="0"/>
                  <a:t> Analysis OW (x10-9 s-2)</a:t>
                </a:r>
                <a:endParaRPr lang="en-US" dirty="0"/>
              </a:p>
            </c:rich>
          </c:tx>
          <c:layout/>
          <c:overlay val="0"/>
        </c:title>
        <c:numFmt formatCode="General" sourceLinked="1"/>
        <c:majorTickMark val="out"/>
        <c:minorTickMark val="none"/>
        <c:tickLblPos val="nextTo"/>
        <c:crossAx val="2118878968"/>
        <c:crosses val="autoZero"/>
        <c:crossBetween val="midCat"/>
      </c:valAx>
    </c:plotArea>
    <c:legend>
      <c:legendPos val="b"/>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HWRF-GEN</a:t>
            </a:r>
            <a:r>
              <a:rPr lang="en-US" baseline="0" dirty="0"/>
              <a:t> Analysis OW (10</a:t>
            </a:r>
            <a:r>
              <a:rPr lang="en-US" baseline="30000" dirty="0"/>
              <a:t>-9</a:t>
            </a:r>
            <a:r>
              <a:rPr lang="en-US" baseline="0" dirty="0"/>
              <a:t> s</a:t>
            </a:r>
            <a:r>
              <a:rPr lang="en-US" baseline="30000" dirty="0"/>
              <a:t>-2</a:t>
            </a:r>
            <a:r>
              <a:rPr lang="en-US" baseline="0" dirty="0"/>
              <a:t>)        NOT DEVELOPED (2014)</a:t>
            </a:r>
            <a:endParaRPr lang="en-US" dirty="0"/>
          </a:p>
        </c:rich>
      </c:tx>
      <c:layout/>
      <c:overlay val="0"/>
    </c:title>
    <c:autoTitleDeleted val="0"/>
    <c:plotArea>
      <c:layout/>
      <c:scatterChart>
        <c:scatterStyle val="lineMarker"/>
        <c:varyColors val="0"/>
        <c:ser>
          <c:idx val="3"/>
          <c:order val="0"/>
          <c:tx>
            <c:v>Nondeveloper</c:v>
          </c:tx>
          <c:spPr>
            <a:ln w="47625">
              <a:noFill/>
            </a:ln>
          </c:spPr>
          <c:marker>
            <c:symbol val="square"/>
            <c:size val="9"/>
            <c:spPr>
              <a:noFill/>
              <a:ln>
                <a:solidFill>
                  <a:srgbClr val="0000FF"/>
                </a:solidFill>
              </a:ln>
            </c:spPr>
          </c:marker>
          <c:xVal>
            <c:numRef>
              <c:f>(Summary!$N$2:$N$8,Summary!$N$33:$N$40,Summary!$N$52,Summary!$N$56,Summary!$N$61:$N$82,Summary!$N$83:$N$98,Summary!$N$112:$N$124,Summary!$N$192:$N$196,Summary!$N$206:$N$232,Summary!$N$233:$N$234,Summary!$N$292:$N$307)</c:f>
              <c:numCache>
                <c:formatCode>General</c:formatCode>
                <c:ptCount val="118"/>
                <c:pt idx="0">
                  <c:v>0.0</c:v>
                </c:pt>
                <c:pt idx="2">
                  <c:v>0.0</c:v>
                </c:pt>
                <c:pt idx="3">
                  <c:v>0.0</c:v>
                </c:pt>
                <c:pt idx="4">
                  <c:v>0.0</c:v>
                </c:pt>
                <c:pt idx="6">
                  <c:v>0.0</c:v>
                </c:pt>
                <c:pt idx="7">
                  <c:v>0.0</c:v>
                </c:pt>
                <c:pt idx="8">
                  <c:v>0.0</c:v>
                </c:pt>
                <c:pt idx="10">
                  <c:v>0.0</c:v>
                </c:pt>
                <c:pt idx="14">
                  <c:v>0.0</c:v>
                </c:pt>
                <c:pt idx="15">
                  <c:v>0.0</c:v>
                </c:pt>
                <c:pt idx="16">
                  <c:v>0.0</c:v>
                </c:pt>
                <c:pt idx="17">
                  <c:v>0.0</c:v>
                </c:pt>
                <c:pt idx="19">
                  <c:v>0.0</c:v>
                </c:pt>
                <c:pt idx="20">
                  <c:v>0.0</c:v>
                </c:pt>
                <c:pt idx="22">
                  <c:v>0.0</c:v>
                </c:pt>
                <c:pt idx="24">
                  <c:v>0.0</c:v>
                </c:pt>
                <c:pt idx="26">
                  <c:v>0.0</c:v>
                </c:pt>
                <c:pt idx="28">
                  <c:v>0.0</c:v>
                </c:pt>
                <c:pt idx="30">
                  <c:v>0.0</c:v>
                </c:pt>
                <c:pt idx="32">
                  <c:v>0.0</c:v>
                </c:pt>
                <c:pt idx="36">
                  <c:v>0.0</c:v>
                </c:pt>
                <c:pt idx="38">
                  <c:v>0.0</c:v>
                </c:pt>
                <c:pt idx="40">
                  <c:v>0.0</c:v>
                </c:pt>
                <c:pt idx="42">
                  <c:v>0.0</c:v>
                </c:pt>
                <c:pt idx="44">
                  <c:v>0.0</c:v>
                </c:pt>
                <c:pt idx="46">
                  <c:v>0.0</c:v>
                </c:pt>
                <c:pt idx="48">
                  <c:v>0.0</c:v>
                </c:pt>
                <c:pt idx="54">
                  <c:v>0.0</c:v>
                </c:pt>
                <c:pt idx="55">
                  <c:v>0.0</c:v>
                </c:pt>
                <c:pt idx="57">
                  <c:v>0.0</c:v>
                </c:pt>
                <c:pt idx="59">
                  <c:v>0.0</c:v>
                </c:pt>
                <c:pt idx="61">
                  <c:v>0.0</c:v>
                </c:pt>
                <c:pt idx="63">
                  <c:v>0.0</c:v>
                </c:pt>
                <c:pt idx="65">
                  <c:v>0.0</c:v>
                </c:pt>
                <c:pt idx="67">
                  <c:v>0.0</c:v>
                </c:pt>
                <c:pt idx="68">
                  <c:v>0.0</c:v>
                </c:pt>
                <c:pt idx="70">
                  <c:v>0.0</c:v>
                </c:pt>
                <c:pt idx="72">
                  <c:v>0.0</c:v>
                </c:pt>
                <c:pt idx="73">
                  <c:v>0.0</c:v>
                </c:pt>
                <c:pt idx="79">
                  <c:v>0.0</c:v>
                </c:pt>
                <c:pt idx="81">
                  <c:v>0.0</c:v>
                </c:pt>
                <c:pt idx="83">
                  <c:v>0.0</c:v>
                </c:pt>
                <c:pt idx="85">
                  <c:v>0.0</c:v>
                </c:pt>
                <c:pt idx="87">
                  <c:v>0.0</c:v>
                </c:pt>
                <c:pt idx="89">
                  <c:v>0.0</c:v>
                </c:pt>
                <c:pt idx="91">
                  <c:v>0.0</c:v>
                </c:pt>
                <c:pt idx="93">
                  <c:v>0.0</c:v>
                </c:pt>
                <c:pt idx="95">
                  <c:v>0.0</c:v>
                </c:pt>
                <c:pt idx="97">
                  <c:v>0.0</c:v>
                </c:pt>
                <c:pt idx="99">
                  <c:v>0.0</c:v>
                </c:pt>
                <c:pt idx="101">
                  <c:v>0.0</c:v>
                </c:pt>
                <c:pt idx="102">
                  <c:v>0.0</c:v>
                </c:pt>
                <c:pt idx="104">
                  <c:v>0.0</c:v>
                </c:pt>
                <c:pt idx="106">
                  <c:v>0.0</c:v>
                </c:pt>
                <c:pt idx="108">
                  <c:v>0.0</c:v>
                </c:pt>
                <c:pt idx="110">
                  <c:v>0.0</c:v>
                </c:pt>
                <c:pt idx="111">
                  <c:v>0.0</c:v>
                </c:pt>
                <c:pt idx="113">
                  <c:v>0.0</c:v>
                </c:pt>
                <c:pt idx="115">
                  <c:v>0.0</c:v>
                </c:pt>
                <c:pt idx="117">
                  <c:v>0.0</c:v>
                </c:pt>
              </c:numCache>
            </c:numRef>
          </c:xVal>
          <c:yVal>
            <c:numRef>
              <c:f>(Summary!$M$2:$M$8,Summary!$M$33:$M$40,Summary!$M$52,Summary!$M$56,Summary!$M$61:$M$81,Summary!$M$82:$M$98,Summary!$M$112:$M$124,Summary!$M$192:$M$196,Summary!$M$206:$M$228,Summary!$M$229:$M$234,Summary!$M$292:$M$307)</c:f>
              <c:numCache>
                <c:formatCode>General</c:formatCode>
                <c:ptCount val="118"/>
                <c:pt idx="0">
                  <c:v>1.23</c:v>
                </c:pt>
                <c:pt idx="2">
                  <c:v>1.52</c:v>
                </c:pt>
                <c:pt idx="3">
                  <c:v>0.66</c:v>
                </c:pt>
                <c:pt idx="4">
                  <c:v>0.74</c:v>
                </c:pt>
                <c:pt idx="6">
                  <c:v>0.58</c:v>
                </c:pt>
                <c:pt idx="7">
                  <c:v>0.57</c:v>
                </c:pt>
                <c:pt idx="8">
                  <c:v>1.23</c:v>
                </c:pt>
                <c:pt idx="10">
                  <c:v>2.26</c:v>
                </c:pt>
                <c:pt idx="14">
                  <c:v>0.38</c:v>
                </c:pt>
                <c:pt idx="15">
                  <c:v>1.52</c:v>
                </c:pt>
                <c:pt idx="16">
                  <c:v>4.89</c:v>
                </c:pt>
                <c:pt idx="17">
                  <c:v>0.06</c:v>
                </c:pt>
                <c:pt idx="19">
                  <c:v>-0.26</c:v>
                </c:pt>
                <c:pt idx="20">
                  <c:v>-0.16</c:v>
                </c:pt>
                <c:pt idx="22">
                  <c:v>0.23</c:v>
                </c:pt>
                <c:pt idx="24">
                  <c:v>0.16</c:v>
                </c:pt>
                <c:pt idx="26">
                  <c:v>1.05</c:v>
                </c:pt>
                <c:pt idx="28">
                  <c:v>0.26</c:v>
                </c:pt>
                <c:pt idx="30">
                  <c:v>0.18</c:v>
                </c:pt>
                <c:pt idx="32">
                  <c:v>0.18</c:v>
                </c:pt>
                <c:pt idx="36">
                  <c:v>0.51</c:v>
                </c:pt>
                <c:pt idx="38">
                  <c:v>0.78</c:v>
                </c:pt>
                <c:pt idx="40">
                  <c:v>0.68</c:v>
                </c:pt>
                <c:pt idx="42">
                  <c:v>0.36</c:v>
                </c:pt>
                <c:pt idx="44">
                  <c:v>0.62</c:v>
                </c:pt>
                <c:pt idx="46">
                  <c:v>1.36</c:v>
                </c:pt>
                <c:pt idx="48">
                  <c:v>1.73</c:v>
                </c:pt>
                <c:pt idx="54">
                  <c:v>2.11</c:v>
                </c:pt>
                <c:pt idx="55">
                  <c:v>1.07</c:v>
                </c:pt>
                <c:pt idx="57">
                  <c:v>0.53</c:v>
                </c:pt>
                <c:pt idx="59">
                  <c:v>3.85</c:v>
                </c:pt>
                <c:pt idx="61">
                  <c:v>1.42</c:v>
                </c:pt>
                <c:pt idx="63">
                  <c:v>0.83</c:v>
                </c:pt>
                <c:pt idx="65">
                  <c:v>1.3</c:v>
                </c:pt>
                <c:pt idx="67">
                  <c:v>0.14</c:v>
                </c:pt>
                <c:pt idx="68">
                  <c:v>0.64</c:v>
                </c:pt>
                <c:pt idx="70">
                  <c:v>0.4</c:v>
                </c:pt>
                <c:pt idx="72">
                  <c:v>1.89</c:v>
                </c:pt>
                <c:pt idx="73">
                  <c:v>0.09</c:v>
                </c:pt>
                <c:pt idx="79">
                  <c:v>0.83</c:v>
                </c:pt>
                <c:pt idx="81">
                  <c:v>0.62</c:v>
                </c:pt>
                <c:pt idx="83">
                  <c:v>3.08</c:v>
                </c:pt>
                <c:pt idx="85">
                  <c:v>1.49</c:v>
                </c:pt>
                <c:pt idx="87">
                  <c:v>1.72</c:v>
                </c:pt>
                <c:pt idx="89">
                  <c:v>0.47</c:v>
                </c:pt>
                <c:pt idx="91">
                  <c:v>0.62</c:v>
                </c:pt>
                <c:pt idx="93">
                  <c:v>0.26</c:v>
                </c:pt>
                <c:pt idx="95">
                  <c:v>0.96</c:v>
                </c:pt>
                <c:pt idx="97">
                  <c:v>0.45</c:v>
                </c:pt>
                <c:pt idx="99">
                  <c:v>-0.47</c:v>
                </c:pt>
                <c:pt idx="101">
                  <c:v>0.14</c:v>
                </c:pt>
                <c:pt idx="102">
                  <c:v>3.09</c:v>
                </c:pt>
                <c:pt idx="104">
                  <c:v>0.33</c:v>
                </c:pt>
                <c:pt idx="106">
                  <c:v>1.04</c:v>
                </c:pt>
                <c:pt idx="108">
                  <c:v>0.78</c:v>
                </c:pt>
                <c:pt idx="110">
                  <c:v>0.64</c:v>
                </c:pt>
                <c:pt idx="111">
                  <c:v>0.72</c:v>
                </c:pt>
                <c:pt idx="113">
                  <c:v>2.5</c:v>
                </c:pt>
                <c:pt idx="115">
                  <c:v>1.45</c:v>
                </c:pt>
                <c:pt idx="117">
                  <c:v>0.78</c:v>
                </c:pt>
              </c:numCache>
            </c:numRef>
          </c:yVal>
          <c:smooth val="0"/>
        </c:ser>
        <c:ser>
          <c:idx val="1"/>
          <c:order val="1"/>
          <c:tx>
            <c:v>Pre-Invest</c:v>
          </c:tx>
          <c:spPr>
            <a:ln w="47625">
              <a:noFill/>
            </a:ln>
          </c:spPr>
          <c:marker>
            <c:symbol val="square"/>
            <c:size val="12"/>
            <c:spPr>
              <a:noFill/>
              <a:ln>
                <a:solidFill>
                  <a:schemeClr val="accent4"/>
                </a:solidFill>
              </a:ln>
            </c:spPr>
          </c:marker>
          <c:xVal>
            <c:numRef>
              <c:f>(Summary!$N$16:$N$27,Summary!$N$53:$N$55,Summary!$N$57,Summary!$N$99,Summary!$N$165:$N$173,Summary!$N$235:$N$253,Summary!$N$254:$N$255)</c:f>
              <c:numCache>
                <c:formatCode>General</c:formatCode>
                <c:ptCount val="47"/>
                <c:pt idx="0">
                  <c:v>3.0</c:v>
                </c:pt>
                <c:pt idx="1">
                  <c:v>3.0</c:v>
                </c:pt>
                <c:pt idx="2">
                  <c:v>3.0</c:v>
                </c:pt>
                <c:pt idx="4">
                  <c:v>3.0</c:v>
                </c:pt>
                <c:pt idx="8">
                  <c:v>3.0</c:v>
                </c:pt>
                <c:pt idx="11">
                  <c:v>3.0</c:v>
                </c:pt>
                <c:pt idx="12">
                  <c:v>3.0</c:v>
                </c:pt>
                <c:pt idx="14">
                  <c:v>3.0</c:v>
                </c:pt>
                <c:pt idx="15">
                  <c:v>3.0</c:v>
                </c:pt>
                <c:pt idx="16">
                  <c:v>3.0</c:v>
                </c:pt>
                <c:pt idx="17">
                  <c:v>3.0</c:v>
                </c:pt>
                <c:pt idx="19">
                  <c:v>3.0</c:v>
                </c:pt>
                <c:pt idx="21">
                  <c:v>3.0</c:v>
                </c:pt>
                <c:pt idx="23">
                  <c:v>3.0</c:v>
                </c:pt>
                <c:pt idx="25">
                  <c:v>3.0</c:v>
                </c:pt>
                <c:pt idx="26">
                  <c:v>3.0</c:v>
                </c:pt>
                <c:pt idx="32">
                  <c:v>3.0</c:v>
                </c:pt>
                <c:pt idx="34">
                  <c:v>3.0</c:v>
                </c:pt>
                <c:pt idx="36">
                  <c:v>3.0</c:v>
                </c:pt>
                <c:pt idx="38">
                  <c:v>3.0</c:v>
                </c:pt>
                <c:pt idx="40">
                  <c:v>3.0</c:v>
                </c:pt>
                <c:pt idx="42">
                  <c:v>3.0</c:v>
                </c:pt>
                <c:pt idx="44">
                  <c:v>3.0</c:v>
                </c:pt>
                <c:pt idx="46">
                  <c:v>3.0</c:v>
                </c:pt>
              </c:numCache>
            </c:numRef>
          </c:xVal>
          <c:yVal>
            <c:numRef>
              <c:f>(Summary!$M$16:$M$27,Summary!$M$53:$M$55,Summary!$M$57,Summary!$M$99,Summary!$M$165:$M$172,Summary!$M$173,Summary!$M$235:$M$254,Summary!$M$255)</c:f>
              <c:numCache>
                <c:formatCode>General</c:formatCode>
                <c:ptCount val="47"/>
                <c:pt idx="0">
                  <c:v>2.04</c:v>
                </c:pt>
                <c:pt idx="1">
                  <c:v>0.31</c:v>
                </c:pt>
                <c:pt idx="2">
                  <c:v>3.42</c:v>
                </c:pt>
                <c:pt idx="4">
                  <c:v>7.08</c:v>
                </c:pt>
                <c:pt idx="8">
                  <c:v>4.659999999999996</c:v>
                </c:pt>
                <c:pt idx="11">
                  <c:v>3.48</c:v>
                </c:pt>
                <c:pt idx="12">
                  <c:v>-2.36</c:v>
                </c:pt>
                <c:pt idx="14">
                  <c:v>0.19</c:v>
                </c:pt>
                <c:pt idx="15">
                  <c:v>1.62</c:v>
                </c:pt>
                <c:pt idx="16">
                  <c:v>1.37</c:v>
                </c:pt>
                <c:pt idx="17">
                  <c:v>1.47</c:v>
                </c:pt>
                <c:pt idx="19">
                  <c:v>0.59</c:v>
                </c:pt>
                <c:pt idx="21">
                  <c:v>0.09</c:v>
                </c:pt>
                <c:pt idx="23">
                  <c:v>0.74</c:v>
                </c:pt>
                <c:pt idx="25">
                  <c:v>1.38</c:v>
                </c:pt>
                <c:pt idx="26">
                  <c:v>4.05</c:v>
                </c:pt>
                <c:pt idx="32">
                  <c:v>-0.1</c:v>
                </c:pt>
                <c:pt idx="34">
                  <c:v>-0.57</c:v>
                </c:pt>
                <c:pt idx="36">
                  <c:v>0.35</c:v>
                </c:pt>
                <c:pt idx="38">
                  <c:v>0.2</c:v>
                </c:pt>
                <c:pt idx="40">
                  <c:v>-0.23</c:v>
                </c:pt>
                <c:pt idx="42">
                  <c:v>1.36</c:v>
                </c:pt>
                <c:pt idx="44">
                  <c:v>1.54</c:v>
                </c:pt>
                <c:pt idx="46">
                  <c:v>2.35</c:v>
                </c:pt>
              </c:numCache>
            </c:numRef>
          </c:yVal>
          <c:smooth val="0"/>
        </c:ser>
        <c:ser>
          <c:idx val="2"/>
          <c:order val="2"/>
          <c:tx>
            <c:v>Invest</c:v>
          </c:tx>
          <c:spPr>
            <a:ln w="47625">
              <a:noFill/>
            </a:ln>
          </c:spPr>
          <c:marker>
            <c:symbol val="circle"/>
            <c:size val="12"/>
            <c:spPr>
              <a:solidFill>
                <a:schemeClr val="accent4"/>
              </a:solidFill>
              <a:ln>
                <a:solidFill>
                  <a:schemeClr val="accent4"/>
                </a:solidFill>
              </a:ln>
            </c:spPr>
          </c:marker>
          <c:xVal>
            <c:numRef>
              <c:f>(Summary!$N$101:$N$103,Summary!$N$125:$N$127,Summary!$N$179,Summary!$N$257:$N$261,Summary!$N$264:$N$268)</c:f>
              <c:numCache>
                <c:formatCode>General</c:formatCode>
                <c:ptCount val="17"/>
                <c:pt idx="0">
                  <c:v>6.0</c:v>
                </c:pt>
                <c:pt idx="2">
                  <c:v>6.0</c:v>
                </c:pt>
                <c:pt idx="3">
                  <c:v>6.0</c:v>
                </c:pt>
                <c:pt idx="5">
                  <c:v>6.0</c:v>
                </c:pt>
                <c:pt idx="6">
                  <c:v>6.0</c:v>
                </c:pt>
                <c:pt idx="7">
                  <c:v>6.0</c:v>
                </c:pt>
                <c:pt idx="9">
                  <c:v>6.0</c:v>
                </c:pt>
                <c:pt idx="11">
                  <c:v>6.0</c:v>
                </c:pt>
                <c:pt idx="12">
                  <c:v>6.0</c:v>
                </c:pt>
                <c:pt idx="14">
                  <c:v>6.0</c:v>
                </c:pt>
                <c:pt idx="16">
                  <c:v>6.0</c:v>
                </c:pt>
              </c:numCache>
            </c:numRef>
          </c:xVal>
          <c:yVal>
            <c:numRef>
              <c:f>(Summary!$M$101:$M$103,Summary!$M$125:$M$127,Summary!$M$179,Summary!$M$257:$M$261,Summary!$M$264:$M$268)</c:f>
              <c:numCache>
                <c:formatCode>General</c:formatCode>
                <c:ptCount val="17"/>
                <c:pt idx="0">
                  <c:v>1.04</c:v>
                </c:pt>
                <c:pt idx="2">
                  <c:v>14.13</c:v>
                </c:pt>
                <c:pt idx="3">
                  <c:v>8.38</c:v>
                </c:pt>
                <c:pt idx="5">
                  <c:v>40.54</c:v>
                </c:pt>
                <c:pt idx="6">
                  <c:v>1.44</c:v>
                </c:pt>
                <c:pt idx="7">
                  <c:v>2.58</c:v>
                </c:pt>
                <c:pt idx="9">
                  <c:v>19.62</c:v>
                </c:pt>
                <c:pt idx="11">
                  <c:v>2.63</c:v>
                </c:pt>
                <c:pt idx="12">
                  <c:v>16.93</c:v>
                </c:pt>
                <c:pt idx="14">
                  <c:v>35.69</c:v>
                </c:pt>
                <c:pt idx="16">
                  <c:v>57.92</c:v>
                </c:pt>
              </c:numCache>
            </c:numRef>
          </c:yVal>
          <c:smooth val="0"/>
        </c:ser>
        <c:ser>
          <c:idx val="4"/>
          <c:order val="3"/>
          <c:tx>
            <c:v>Post-Invest</c:v>
          </c:tx>
          <c:spPr>
            <a:ln w="47625">
              <a:noFill/>
            </a:ln>
          </c:spPr>
          <c:marker>
            <c:symbol val="diamond"/>
            <c:size val="12"/>
            <c:spPr>
              <a:noFill/>
              <a:ln>
                <a:solidFill>
                  <a:schemeClr val="accent4"/>
                </a:solidFill>
              </a:ln>
            </c:spPr>
          </c:marker>
          <c:xVal>
            <c:numRef>
              <c:f>(Summary!$N$32,Summary!$N$58:$N$60,Summary!$N$105:$N$111,Summary!$N$183:$N$191,Summary!$N$263,Summary!$N$270:$N$272)</c:f>
              <c:numCache>
                <c:formatCode>General</c:formatCode>
                <c:ptCount val="24"/>
                <c:pt idx="0">
                  <c:v>9.0</c:v>
                </c:pt>
                <c:pt idx="1">
                  <c:v>9.0</c:v>
                </c:pt>
                <c:pt idx="3">
                  <c:v>9.0</c:v>
                </c:pt>
                <c:pt idx="4">
                  <c:v>9.0</c:v>
                </c:pt>
                <c:pt idx="6">
                  <c:v>9.0</c:v>
                </c:pt>
                <c:pt idx="8">
                  <c:v>9.0</c:v>
                </c:pt>
                <c:pt idx="10">
                  <c:v>9.0</c:v>
                </c:pt>
                <c:pt idx="11">
                  <c:v>9.0</c:v>
                </c:pt>
                <c:pt idx="13">
                  <c:v>9.0</c:v>
                </c:pt>
                <c:pt idx="15">
                  <c:v>9.0</c:v>
                </c:pt>
                <c:pt idx="17">
                  <c:v>9.0</c:v>
                </c:pt>
                <c:pt idx="19">
                  <c:v>9.0</c:v>
                </c:pt>
                <c:pt idx="20">
                  <c:v>9.0</c:v>
                </c:pt>
                <c:pt idx="21">
                  <c:v>9.0</c:v>
                </c:pt>
                <c:pt idx="23">
                  <c:v>9.0</c:v>
                </c:pt>
              </c:numCache>
            </c:numRef>
          </c:xVal>
          <c:yVal>
            <c:numRef>
              <c:f>(Summary!$M$32,Summary!$M$58:$M$60,Summary!$M$105:$M$111,Summary!$M$183:$M$191,Summary!$M$263,Summary!$M$270:$M$272)</c:f>
              <c:numCache>
                <c:formatCode>General</c:formatCode>
                <c:ptCount val="24"/>
                <c:pt idx="0">
                  <c:v>0.95</c:v>
                </c:pt>
                <c:pt idx="1">
                  <c:v>1.49</c:v>
                </c:pt>
                <c:pt idx="3">
                  <c:v>1.65</c:v>
                </c:pt>
                <c:pt idx="4">
                  <c:v>2.53</c:v>
                </c:pt>
                <c:pt idx="6">
                  <c:v>2.61</c:v>
                </c:pt>
                <c:pt idx="8">
                  <c:v>1.86</c:v>
                </c:pt>
                <c:pt idx="10">
                  <c:v>1.02</c:v>
                </c:pt>
                <c:pt idx="11">
                  <c:v>1.95</c:v>
                </c:pt>
                <c:pt idx="13">
                  <c:v>0.96</c:v>
                </c:pt>
                <c:pt idx="15">
                  <c:v>2.95</c:v>
                </c:pt>
                <c:pt idx="17">
                  <c:v>0.36</c:v>
                </c:pt>
                <c:pt idx="19">
                  <c:v>0.79</c:v>
                </c:pt>
                <c:pt idx="20">
                  <c:v>0.58</c:v>
                </c:pt>
                <c:pt idx="21">
                  <c:v>13.87</c:v>
                </c:pt>
                <c:pt idx="23">
                  <c:v>5.98</c:v>
                </c:pt>
              </c:numCache>
            </c:numRef>
          </c:yVal>
          <c:smooth val="0"/>
        </c:ser>
        <c:ser>
          <c:idx val="5"/>
          <c:order val="4"/>
          <c:tx>
            <c:v>Pre-Invest-Developed</c:v>
          </c:tx>
          <c:spPr>
            <a:ln w="47625">
              <a:noFill/>
            </a:ln>
          </c:spPr>
          <c:marker>
            <c:symbol val="square"/>
            <c:size val="12"/>
            <c:spPr>
              <a:noFill/>
              <a:ln>
                <a:solidFill>
                  <a:srgbClr val="FF0000"/>
                </a:solidFill>
              </a:ln>
            </c:spPr>
          </c:marker>
          <c:xVal>
            <c:numRef>
              <c:f>(Summary!$N$9,Summary!$N$41:$N$47,Summary!$N$128:$N$137,Summary!$N$138:$N$151,Summary!$N$197:$N$201)</c:f>
              <c:numCache>
                <c:formatCode>General</c:formatCode>
                <c:ptCount val="37"/>
                <c:pt idx="0">
                  <c:v>12.0</c:v>
                </c:pt>
                <c:pt idx="1">
                  <c:v>12.0</c:v>
                </c:pt>
                <c:pt idx="4">
                  <c:v>12.0</c:v>
                </c:pt>
                <c:pt idx="8">
                  <c:v>12.0</c:v>
                </c:pt>
                <c:pt idx="10">
                  <c:v>12.0</c:v>
                </c:pt>
                <c:pt idx="12">
                  <c:v>12.0</c:v>
                </c:pt>
                <c:pt idx="14">
                  <c:v>12.0</c:v>
                </c:pt>
                <c:pt idx="16">
                  <c:v>12.0</c:v>
                </c:pt>
                <c:pt idx="18">
                  <c:v>12.0</c:v>
                </c:pt>
                <c:pt idx="20">
                  <c:v>12.0</c:v>
                </c:pt>
                <c:pt idx="22">
                  <c:v>12.0</c:v>
                </c:pt>
                <c:pt idx="24">
                  <c:v>12.0</c:v>
                </c:pt>
                <c:pt idx="26">
                  <c:v>12.0</c:v>
                </c:pt>
                <c:pt idx="32">
                  <c:v>12.0</c:v>
                </c:pt>
                <c:pt idx="34">
                  <c:v>12.0</c:v>
                </c:pt>
              </c:numCache>
            </c:numRef>
          </c:xVal>
          <c:yVal>
            <c:numRef>
              <c:f>(Summary!$M$9,Summary!$M$41:$M$47,Summary!$M$128:$M$151,Summary!$M$197:$M$201)</c:f>
              <c:numCache>
                <c:formatCode>General</c:formatCode>
                <c:ptCount val="37"/>
                <c:pt idx="0">
                  <c:v>3.6</c:v>
                </c:pt>
                <c:pt idx="1">
                  <c:v>2.01</c:v>
                </c:pt>
                <c:pt idx="4">
                  <c:v>5.149999999999999</c:v>
                </c:pt>
                <c:pt idx="8">
                  <c:v>1.05</c:v>
                </c:pt>
                <c:pt idx="10">
                  <c:v>4.0</c:v>
                </c:pt>
                <c:pt idx="12">
                  <c:v>3.65</c:v>
                </c:pt>
                <c:pt idx="14">
                  <c:v>2.87</c:v>
                </c:pt>
                <c:pt idx="16">
                  <c:v>1.24</c:v>
                </c:pt>
                <c:pt idx="18">
                  <c:v>0.88</c:v>
                </c:pt>
                <c:pt idx="20">
                  <c:v>0.47</c:v>
                </c:pt>
                <c:pt idx="22">
                  <c:v>-0.07</c:v>
                </c:pt>
                <c:pt idx="24">
                  <c:v>0.43</c:v>
                </c:pt>
                <c:pt idx="26">
                  <c:v>0.37</c:v>
                </c:pt>
                <c:pt idx="32">
                  <c:v>0.69</c:v>
                </c:pt>
                <c:pt idx="34">
                  <c:v>0.49</c:v>
                </c:pt>
              </c:numCache>
            </c:numRef>
          </c:yVal>
          <c:smooth val="0"/>
        </c:ser>
        <c:ser>
          <c:idx val="6"/>
          <c:order val="5"/>
          <c:tx>
            <c:v>Invest-Developed</c:v>
          </c:tx>
          <c:spPr>
            <a:ln w="47625">
              <a:noFill/>
            </a:ln>
          </c:spPr>
          <c:marker>
            <c:symbol val="circle"/>
            <c:size val="12"/>
            <c:spPr>
              <a:noFill/>
              <a:ln>
                <a:solidFill>
                  <a:srgbClr val="FF0000"/>
                </a:solidFill>
              </a:ln>
            </c:spPr>
          </c:marker>
          <c:xVal>
            <c:numRef>
              <c:f>(Summary!$N$10:$N$14,Summary!$N$48:$N$51,Summary!$N$152:$N$155,Summary!$N$202:$N$203,Summary!$N$273:$N$276,Summary!$N$280:$N$287,Summary!$N$290:$N$291,Summary!$N$308)</c:f>
              <c:numCache>
                <c:formatCode>General</c:formatCode>
                <c:ptCount val="30"/>
                <c:pt idx="1">
                  <c:v>15.0</c:v>
                </c:pt>
                <c:pt idx="2">
                  <c:v>15.0</c:v>
                </c:pt>
                <c:pt idx="3">
                  <c:v>15.0</c:v>
                </c:pt>
                <c:pt idx="6">
                  <c:v>15.0</c:v>
                </c:pt>
                <c:pt idx="8">
                  <c:v>15.0</c:v>
                </c:pt>
                <c:pt idx="9">
                  <c:v>15.0</c:v>
                </c:pt>
                <c:pt idx="15">
                  <c:v>15.0</c:v>
                </c:pt>
                <c:pt idx="17">
                  <c:v>15.0</c:v>
                </c:pt>
                <c:pt idx="20">
                  <c:v>15.0</c:v>
                </c:pt>
                <c:pt idx="22">
                  <c:v>15.0</c:v>
                </c:pt>
                <c:pt idx="24">
                  <c:v>15.0</c:v>
                </c:pt>
                <c:pt idx="26">
                  <c:v>15.0</c:v>
                </c:pt>
                <c:pt idx="28">
                  <c:v>15.0</c:v>
                </c:pt>
                <c:pt idx="29">
                  <c:v>15.0</c:v>
                </c:pt>
              </c:numCache>
            </c:numRef>
          </c:xVal>
          <c:yVal>
            <c:numRef>
              <c:f>(Summary!$M$10:$M$14,Summary!$M$48:$M$51,Summary!$M$152:$M$155,Summary!$M$202:$M$203,Summary!$M$273:$M$276,Summary!$M$280:$M$287,Summary!$M$290:$M$291,Summary!$M$308)</c:f>
              <c:numCache>
                <c:formatCode>General</c:formatCode>
                <c:ptCount val="30"/>
                <c:pt idx="1">
                  <c:v>1.42</c:v>
                </c:pt>
                <c:pt idx="2">
                  <c:v>8.98</c:v>
                </c:pt>
                <c:pt idx="3">
                  <c:v>28.56</c:v>
                </c:pt>
                <c:pt idx="6">
                  <c:v>22.05</c:v>
                </c:pt>
                <c:pt idx="8">
                  <c:v>12.27</c:v>
                </c:pt>
                <c:pt idx="9">
                  <c:v>4.859999999999998</c:v>
                </c:pt>
                <c:pt idx="15">
                  <c:v>1.15</c:v>
                </c:pt>
                <c:pt idx="17">
                  <c:v>6.8</c:v>
                </c:pt>
                <c:pt idx="20">
                  <c:v>1.34</c:v>
                </c:pt>
                <c:pt idx="22">
                  <c:v>2.01</c:v>
                </c:pt>
                <c:pt idx="24">
                  <c:v>7.58</c:v>
                </c:pt>
                <c:pt idx="26">
                  <c:v>7.52</c:v>
                </c:pt>
                <c:pt idx="28">
                  <c:v>2.48</c:v>
                </c:pt>
                <c:pt idx="29">
                  <c:v>15.53</c:v>
                </c:pt>
              </c:numCache>
            </c:numRef>
          </c:yVal>
          <c:smooth val="0"/>
        </c:ser>
        <c:dLbls>
          <c:showLegendKey val="0"/>
          <c:showVal val="0"/>
          <c:showCatName val="0"/>
          <c:showSerName val="0"/>
          <c:showPercent val="0"/>
          <c:showBubbleSize val="0"/>
        </c:dLbls>
        <c:axId val="2118496424"/>
        <c:axId val="2118448552"/>
      </c:scatterChart>
      <c:valAx>
        <c:axId val="2118496424"/>
        <c:scaling>
          <c:orientation val="minMax"/>
          <c:max val="15.0"/>
          <c:min val="0.0"/>
        </c:scaling>
        <c:delete val="0"/>
        <c:axPos val="b"/>
        <c:numFmt formatCode="General" sourceLinked="1"/>
        <c:majorTickMark val="none"/>
        <c:minorTickMark val="none"/>
        <c:tickLblPos val="none"/>
        <c:crossAx val="2118448552"/>
        <c:crosses val="autoZero"/>
        <c:crossBetween val="midCat"/>
        <c:minorUnit val="5.0"/>
      </c:valAx>
      <c:valAx>
        <c:axId val="2118448552"/>
        <c:scaling>
          <c:orientation val="minMax"/>
        </c:scaling>
        <c:delete val="0"/>
        <c:axPos val="l"/>
        <c:majorGridlines/>
        <c:title>
          <c:tx>
            <c:rich>
              <a:bodyPr rot="-5400000" vert="horz"/>
              <a:lstStyle/>
              <a:p>
                <a:pPr>
                  <a:defRPr/>
                </a:pPr>
                <a:r>
                  <a:rPr lang="en-US" dirty="0"/>
                  <a:t>HWRF-GEN</a:t>
                </a:r>
                <a:r>
                  <a:rPr lang="en-US" baseline="0" dirty="0"/>
                  <a:t> Analysis OW (x10-9 s-2)</a:t>
                </a:r>
                <a:endParaRPr lang="en-US" dirty="0"/>
              </a:p>
            </c:rich>
          </c:tx>
          <c:layout/>
          <c:overlay val="0"/>
        </c:title>
        <c:numFmt formatCode="General" sourceLinked="1"/>
        <c:majorTickMark val="out"/>
        <c:minorTickMark val="none"/>
        <c:tickLblPos val="nextTo"/>
        <c:crossAx val="2118496424"/>
        <c:crosses val="autoZero"/>
        <c:crossBetween val="midCat"/>
      </c:valAx>
    </c:plotArea>
    <c:legend>
      <c:legendPos val="b"/>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HWRF-GEN</a:t>
            </a:r>
            <a:r>
              <a:rPr lang="en-US" baseline="0" dirty="0"/>
              <a:t> Analysis RH (10</a:t>
            </a:r>
            <a:r>
              <a:rPr lang="en-US" baseline="30000" dirty="0"/>
              <a:t>-9</a:t>
            </a:r>
            <a:r>
              <a:rPr lang="en-US" baseline="0" dirty="0"/>
              <a:t> s</a:t>
            </a:r>
            <a:r>
              <a:rPr lang="en-US" baseline="30000" dirty="0"/>
              <a:t>-2</a:t>
            </a:r>
            <a:r>
              <a:rPr lang="en-US" baseline="0" dirty="0"/>
              <a:t>) and NHC        All of 2014</a:t>
            </a:r>
            <a:endParaRPr lang="en-US" dirty="0"/>
          </a:p>
        </c:rich>
      </c:tx>
      <c:layout/>
      <c:overlay val="0"/>
    </c:title>
    <c:autoTitleDeleted val="0"/>
    <c:plotArea>
      <c:layout/>
      <c:scatterChart>
        <c:scatterStyle val="lineMarker"/>
        <c:varyColors val="0"/>
        <c:ser>
          <c:idx val="3"/>
          <c:order val="0"/>
          <c:tx>
            <c:v>Nondeveloper</c:v>
          </c:tx>
          <c:spPr>
            <a:ln w="47625">
              <a:noFill/>
            </a:ln>
          </c:spPr>
          <c:marker>
            <c:symbol val="square"/>
            <c:size val="9"/>
            <c:spPr>
              <a:noFill/>
              <a:ln>
                <a:solidFill>
                  <a:srgbClr val="0000FF"/>
                </a:solidFill>
              </a:ln>
            </c:spPr>
          </c:marker>
          <c:xVal>
            <c:numRef>
              <c:f>(Summary!$N$2:$N$8,Summary!$N$33:$N$40,Summary!$N$52,Summary!$N$56,Summary!$N$61:$N$69,Summary!$N$70:$N$94,Summary!$N$95:$N$98,Summary!$N$112:$N$124,Summary!$N$192:$N$196,Summary!$N$206:$N$225,Summary!$N$226:$N$234,Summary!$N$292:$N$306,Summary!$N$307)</c:f>
              <c:numCache>
                <c:formatCode>General</c:formatCode>
                <c:ptCount val="118"/>
                <c:pt idx="0">
                  <c:v>0.0</c:v>
                </c:pt>
                <c:pt idx="2">
                  <c:v>0.0</c:v>
                </c:pt>
                <c:pt idx="3">
                  <c:v>0.0</c:v>
                </c:pt>
                <c:pt idx="4">
                  <c:v>0.0</c:v>
                </c:pt>
                <c:pt idx="6">
                  <c:v>0.0</c:v>
                </c:pt>
                <c:pt idx="7">
                  <c:v>0.0</c:v>
                </c:pt>
                <c:pt idx="8">
                  <c:v>0.0</c:v>
                </c:pt>
                <c:pt idx="10">
                  <c:v>0.0</c:v>
                </c:pt>
                <c:pt idx="14">
                  <c:v>0.0</c:v>
                </c:pt>
                <c:pt idx="15">
                  <c:v>0.0</c:v>
                </c:pt>
                <c:pt idx="16">
                  <c:v>0.0</c:v>
                </c:pt>
                <c:pt idx="17">
                  <c:v>0.0</c:v>
                </c:pt>
                <c:pt idx="19">
                  <c:v>0.0</c:v>
                </c:pt>
                <c:pt idx="20">
                  <c:v>0.0</c:v>
                </c:pt>
                <c:pt idx="22">
                  <c:v>0.0</c:v>
                </c:pt>
                <c:pt idx="24">
                  <c:v>0.0</c:v>
                </c:pt>
                <c:pt idx="26">
                  <c:v>0.0</c:v>
                </c:pt>
                <c:pt idx="28">
                  <c:v>0.0</c:v>
                </c:pt>
                <c:pt idx="30">
                  <c:v>0.0</c:v>
                </c:pt>
                <c:pt idx="32">
                  <c:v>0.0</c:v>
                </c:pt>
                <c:pt idx="36">
                  <c:v>0.0</c:v>
                </c:pt>
                <c:pt idx="38">
                  <c:v>0.0</c:v>
                </c:pt>
                <c:pt idx="40">
                  <c:v>0.0</c:v>
                </c:pt>
                <c:pt idx="42">
                  <c:v>0.0</c:v>
                </c:pt>
                <c:pt idx="44">
                  <c:v>0.0</c:v>
                </c:pt>
                <c:pt idx="46">
                  <c:v>0.0</c:v>
                </c:pt>
                <c:pt idx="48">
                  <c:v>0.0</c:v>
                </c:pt>
                <c:pt idx="54">
                  <c:v>0.0</c:v>
                </c:pt>
                <c:pt idx="55">
                  <c:v>0.0</c:v>
                </c:pt>
                <c:pt idx="57">
                  <c:v>0.0</c:v>
                </c:pt>
                <c:pt idx="59">
                  <c:v>0.0</c:v>
                </c:pt>
                <c:pt idx="61">
                  <c:v>0.0</c:v>
                </c:pt>
                <c:pt idx="63">
                  <c:v>0.0</c:v>
                </c:pt>
                <c:pt idx="65">
                  <c:v>0.0</c:v>
                </c:pt>
                <c:pt idx="67">
                  <c:v>0.0</c:v>
                </c:pt>
                <c:pt idx="68">
                  <c:v>0.0</c:v>
                </c:pt>
                <c:pt idx="70">
                  <c:v>0.0</c:v>
                </c:pt>
                <c:pt idx="72">
                  <c:v>0.0</c:v>
                </c:pt>
                <c:pt idx="73">
                  <c:v>0.0</c:v>
                </c:pt>
                <c:pt idx="79">
                  <c:v>0.0</c:v>
                </c:pt>
                <c:pt idx="81">
                  <c:v>0.0</c:v>
                </c:pt>
                <c:pt idx="83">
                  <c:v>0.0</c:v>
                </c:pt>
                <c:pt idx="85">
                  <c:v>0.0</c:v>
                </c:pt>
                <c:pt idx="87">
                  <c:v>0.0</c:v>
                </c:pt>
                <c:pt idx="89">
                  <c:v>0.0</c:v>
                </c:pt>
                <c:pt idx="91">
                  <c:v>0.0</c:v>
                </c:pt>
                <c:pt idx="93">
                  <c:v>0.0</c:v>
                </c:pt>
                <c:pt idx="95">
                  <c:v>0.0</c:v>
                </c:pt>
                <c:pt idx="97">
                  <c:v>0.0</c:v>
                </c:pt>
                <c:pt idx="99">
                  <c:v>0.0</c:v>
                </c:pt>
                <c:pt idx="101">
                  <c:v>0.0</c:v>
                </c:pt>
                <c:pt idx="102">
                  <c:v>0.0</c:v>
                </c:pt>
                <c:pt idx="104">
                  <c:v>0.0</c:v>
                </c:pt>
                <c:pt idx="106">
                  <c:v>0.0</c:v>
                </c:pt>
                <c:pt idx="108">
                  <c:v>0.0</c:v>
                </c:pt>
                <c:pt idx="110">
                  <c:v>0.0</c:v>
                </c:pt>
                <c:pt idx="111">
                  <c:v>0.0</c:v>
                </c:pt>
                <c:pt idx="113">
                  <c:v>0.0</c:v>
                </c:pt>
                <c:pt idx="115">
                  <c:v>0.0</c:v>
                </c:pt>
                <c:pt idx="117">
                  <c:v>0.0</c:v>
                </c:pt>
              </c:numCache>
            </c:numRef>
          </c:xVal>
          <c:yVal>
            <c:numRef>
              <c:f>(Summary!$M$2:$M$8,Summary!$M$33:$M$40,Summary!$M$52,Summary!$M$56,Summary!$M$61:$M$80,Summary!$M$81:$M$98,Summary!$M$112:$M$124,Summary!$M$192:$M$196,Summary!$M$206:$M$232,Summary!$M$233:$M$234)</c:f>
              <c:numCache>
                <c:formatCode>General</c:formatCode>
                <c:ptCount val="102"/>
                <c:pt idx="0">
                  <c:v>46.57</c:v>
                </c:pt>
                <c:pt idx="2">
                  <c:v>95.78</c:v>
                </c:pt>
                <c:pt idx="3">
                  <c:v>73.18000000000001</c:v>
                </c:pt>
                <c:pt idx="4">
                  <c:v>70.41</c:v>
                </c:pt>
                <c:pt idx="6">
                  <c:v>77.61</c:v>
                </c:pt>
                <c:pt idx="7">
                  <c:v>81.63</c:v>
                </c:pt>
                <c:pt idx="8">
                  <c:v>86.45</c:v>
                </c:pt>
                <c:pt idx="10">
                  <c:v>80.37</c:v>
                </c:pt>
                <c:pt idx="14">
                  <c:v>52.82</c:v>
                </c:pt>
                <c:pt idx="15">
                  <c:v>83.29</c:v>
                </c:pt>
                <c:pt idx="16">
                  <c:v>81.07</c:v>
                </c:pt>
                <c:pt idx="17">
                  <c:v>87.14</c:v>
                </c:pt>
                <c:pt idx="19">
                  <c:v>96.09</c:v>
                </c:pt>
                <c:pt idx="20">
                  <c:v>92.66999999999998</c:v>
                </c:pt>
                <c:pt idx="22">
                  <c:v>84.02</c:v>
                </c:pt>
                <c:pt idx="24">
                  <c:v>86.29</c:v>
                </c:pt>
                <c:pt idx="26">
                  <c:v>81.38</c:v>
                </c:pt>
                <c:pt idx="28">
                  <c:v>71.66</c:v>
                </c:pt>
                <c:pt idx="30">
                  <c:v>68.64</c:v>
                </c:pt>
                <c:pt idx="32">
                  <c:v>74.2</c:v>
                </c:pt>
                <c:pt idx="36">
                  <c:v>81.57</c:v>
                </c:pt>
                <c:pt idx="38">
                  <c:v>82.82</c:v>
                </c:pt>
                <c:pt idx="40">
                  <c:v>82.34</c:v>
                </c:pt>
                <c:pt idx="42">
                  <c:v>81.54</c:v>
                </c:pt>
                <c:pt idx="44">
                  <c:v>79.64</c:v>
                </c:pt>
                <c:pt idx="46">
                  <c:v>71.43</c:v>
                </c:pt>
                <c:pt idx="48">
                  <c:v>94.26</c:v>
                </c:pt>
                <c:pt idx="54">
                  <c:v>90.84</c:v>
                </c:pt>
                <c:pt idx="55">
                  <c:v>91.84</c:v>
                </c:pt>
                <c:pt idx="57">
                  <c:v>65.54</c:v>
                </c:pt>
                <c:pt idx="59">
                  <c:v>90.16</c:v>
                </c:pt>
                <c:pt idx="61">
                  <c:v>81.43</c:v>
                </c:pt>
                <c:pt idx="63">
                  <c:v>85.63</c:v>
                </c:pt>
                <c:pt idx="65">
                  <c:v>91.02</c:v>
                </c:pt>
                <c:pt idx="67">
                  <c:v>75.9</c:v>
                </c:pt>
                <c:pt idx="68">
                  <c:v>77.09</c:v>
                </c:pt>
                <c:pt idx="70">
                  <c:v>88.22</c:v>
                </c:pt>
                <c:pt idx="72">
                  <c:v>89.92</c:v>
                </c:pt>
                <c:pt idx="73">
                  <c:v>84.47</c:v>
                </c:pt>
                <c:pt idx="79">
                  <c:v>84.93</c:v>
                </c:pt>
                <c:pt idx="81">
                  <c:v>85.91</c:v>
                </c:pt>
                <c:pt idx="83">
                  <c:v>81.22</c:v>
                </c:pt>
                <c:pt idx="85">
                  <c:v>78.4</c:v>
                </c:pt>
                <c:pt idx="87">
                  <c:v>76.68000000000001</c:v>
                </c:pt>
                <c:pt idx="89">
                  <c:v>78.86</c:v>
                </c:pt>
                <c:pt idx="91">
                  <c:v>72.11</c:v>
                </c:pt>
                <c:pt idx="93">
                  <c:v>83.86</c:v>
                </c:pt>
                <c:pt idx="95">
                  <c:v>75.31</c:v>
                </c:pt>
                <c:pt idx="97">
                  <c:v>66.01</c:v>
                </c:pt>
                <c:pt idx="99">
                  <c:v>77.79</c:v>
                </c:pt>
                <c:pt idx="101">
                  <c:v>81.76</c:v>
                </c:pt>
              </c:numCache>
            </c:numRef>
          </c:yVal>
          <c:smooth val="0"/>
        </c:ser>
        <c:ser>
          <c:idx val="1"/>
          <c:order val="1"/>
          <c:tx>
            <c:v>Pre-Invest</c:v>
          </c:tx>
          <c:spPr>
            <a:ln w="47625">
              <a:noFill/>
            </a:ln>
          </c:spPr>
          <c:marker>
            <c:symbol val="square"/>
            <c:size val="12"/>
            <c:spPr>
              <a:noFill/>
              <a:ln>
                <a:solidFill>
                  <a:schemeClr val="accent4"/>
                </a:solidFill>
              </a:ln>
            </c:spPr>
          </c:marker>
          <c:xVal>
            <c:numRef>
              <c:f>(Summary!$N$16:$N$27,Summary!$N$53:$N$55,Summary!$N$57,Summary!$N$99,Summary!$N$165:$N$173,Summary!$N$235:$N$252,Summary!$N$253:$N$255)</c:f>
              <c:numCache>
                <c:formatCode>General</c:formatCode>
                <c:ptCount val="47"/>
                <c:pt idx="0">
                  <c:v>3.0</c:v>
                </c:pt>
                <c:pt idx="1">
                  <c:v>3.0</c:v>
                </c:pt>
                <c:pt idx="2">
                  <c:v>3.0</c:v>
                </c:pt>
                <c:pt idx="4">
                  <c:v>3.0</c:v>
                </c:pt>
                <c:pt idx="8">
                  <c:v>3.0</c:v>
                </c:pt>
                <c:pt idx="11">
                  <c:v>3.0</c:v>
                </c:pt>
                <c:pt idx="12">
                  <c:v>3.0</c:v>
                </c:pt>
                <c:pt idx="14">
                  <c:v>3.0</c:v>
                </c:pt>
                <c:pt idx="15">
                  <c:v>3.0</c:v>
                </c:pt>
                <c:pt idx="16">
                  <c:v>3.0</c:v>
                </c:pt>
                <c:pt idx="17">
                  <c:v>3.0</c:v>
                </c:pt>
                <c:pt idx="19">
                  <c:v>3.0</c:v>
                </c:pt>
                <c:pt idx="21">
                  <c:v>3.0</c:v>
                </c:pt>
                <c:pt idx="23">
                  <c:v>3.0</c:v>
                </c:pt>
                <c:pt idx="25">
                  <c:v>3.0</c:v>
                </c:pt>
                <c:pt idx="26">
                  <c:v>3.0</c:v>
                </c:pt>
                <c:pt idx="32">
                  <c:v>3.0</c:v>
                </c:pt>
                <c:pt idx="34">
                  <c:v>3.0</c:v>
                </c:pt>
                <c:pt idx="36">
                  <c:v>3.0</c:v>
                </c:pt>
                <c:pt idx="38">
                  <c:v>3.0</c:v>
                </c:pt>
                <c:pt idx="40">
                  <c:v>3.0</c:v>
                </c:pt>
                <c:pt idx="42">
                  <c:v>3.0</c:v>
                </c:pt>
                <c:pt idx="44">
                  <c:v>3.0</c:v>
                </c:pt>
                <c:pt idx="46">
                  <c:v>3.0</c:v>
                </c:pt>
              </c:numCache>
            </c:numRef>
          </c:xVal>
          <c:yVal>
            <c:numRef>
              <c:f>(Summary!$M$16:$M$27,Summary!$M$53:$M$55,Summary!$M$57,Summary!$M$99,Summary!$M$165:$M$173,Summary!$M$235:$M$255)</c:f>
              <c:numCache>
                <c:formatCode>General</c:formatCode>
                <c:ptCount val="47"/>
                <c:pt idx="0">
                  <c:v>88.55</c:v>
                </c:pt>
                <c:pt idx="1">
                  <c:v>66.37</c:v>
                </c:pt>
                <c:pt idx="2">
                  <c:v>85.28</c:v>
                </c:pt>
                <c:pt idx="4">
                  <c:v>91.94</c:v>
                </c:pt>
                <c:pt idx="8">
                  <c:v>86.41</c:v>
                </c:pt>
                <c:pt idx="11">
                  <c:v>83.92</c:v>
                </c:pt>
                <c:pt idx="12">
                  <c:v>80.8</c:v>
                </c:pt>
                <c:pt idx="14">
                  <c:v>91.89</c:v>
                </c:pt>
                <c:pt idx="15">
                  <c:v>87.14</c:v>
                </c:pt>
                <c:pt idx="16">
                  <c:v>85.59</c:v>
                </c:pt>
                <c:pt idx="17">
                  <c:v>83.39</c:v>
                </c:pt>
                <c:pt idx="19">
                  <c:v>74.39</c:v>
                </c:pt>
                <c:pt idx="21">
                  <c:v>92.91</c:v>
                </c:pt>
                <c:pt idx="23">
                  <c:v>94.99</c:v>
                </c:pt>
                <c:pt idx="25">
                  <c:v>82.2</c:v>
                </c:pt>
                <c:pt idx="26">
                  <c:v>93.93</c:v>
                </c:pt>
                <c:pt idx="32">
                  <c:v>82.37</c:v>
                </c:pt>
                <c:pt idx="34">
                  <c:v>71.46</c:v>
                </c:pt>
                <c:pt idx="36">
                  <c:v>65.52</c:v>
                </c:pt>
                <c:pt idx="38">
                  <c:v>79.25</c:v>
                </c:pt>
                <c:pt idx="40">
                  <c:v>78.87</c:v>
                </c:pt>
                <c:pt idx="42">
                  <c:v>92.06</c:v>
                </c:pt>
                <c:pt idx="44">
                  <c:v>94.76</c:v>
                </c:pt>
                <c:pt idx="46">
                  <c:v>93.27</c:v>
                </c:pt>
              </c:numCache>
            </c:numRef>
          </c:yVal>
          <c:smooth val="0"/>
        </c:ser>
        <c:ser>
          <c:idx val="2"/>
          <c:order val="2"/>
          <c:tx>
            <c:v>Invest</c:v>
          </c:tx>
          <c:spPr>
            <a:ln w="47625">
              <a:noFill/>
            </a:ln>
          </c:spPr>
          <c:marker>
            <c:symbol val="circle"/>
            <c:size val="12"/>
            <c:spPr>
              <a:solidFill>
                <a:schemeClr val="accent4"/>
              </a:solidFill>
              <a:ln>
                <a:solidFill>
                  <a:schemeClr val="accent4"/>
                </a:solidFill>
              </a:ln>
            </c:spPr>
          </c:marker>
          <c:xVal>
            <c:numRef>
              <c:f>(Summary!$N$101:$N$103,Summary!$N$125:$N$127,Summary!$N$179,Summary!$N$257:$N$261,Summary!$N$264:$N$268)</c:f>
              <c:numCache>
                <c:formatCode>General</c:formatCode>
                <c:ptCount val="17"/>
                <c:pt idx="0">
                  <c:v>6.0</c:v>
                </c:pt>
                <c:pt idx="2">
                  <c:v>6.0</c:v>
                </c:pt>
                <c:pt idx="3">
                  <c:v>6.0</c:v>
                </c:pt>
                <c:pt idx="5">
                  <c:v>6.0</c:v>
                </c:pt>
                <c:pt idx="6">
                  <c:v>6.0</c:v>
                </c:pt>
                <c:pt idx="7">
                  <c:v>6.0</c:v>
                </c:pt>
                <c:pt idx="9">
                  <c:v>6.0</c:v>
                </c:pt>
                <c:pt idx="11">
                  <c:v>6.0</c:v>
                </c:pt>
                <c:pt idx="12">
                  <c:v>6.0</c:v>
                </c:pt>
                <c:pt idx="14">
                  <c:v>6.0</c:v>
                </c:pt>
                <c:pt idx="16">
                  <c:v>6.0</c:v>
                </c:pt>
              </c:numCache>
            </c:numRef>
          </c:xVal>
          <c:yVal>
            <c:numRef>
              <c:f>(Summary!$M$101:$M$103,Summary!$M$125:$M$127,Summary!$M$179,Summary!$M$257:$M$261,Summary!$M$264:$M$268)</c:f>
              <c:numCache>
                <c:formatCode>General</c:formatCode>
                <c:ptCount val="17"/>
                <c:pt idx="0">
                  <c:v>85.29</c:v>
                </c:pt>
                <c:pt idx="2">
                  <c:v>88.31</c:v>
                </c:pt>
                <c:pt idx="3">
                  <c:v>74.37</c:v>
                </c:pt>
                <c:pt idx="5">
                  <c:v>88.44</c:v>
                </c:pt>
                <c:pt idx="6">
                  <c:v>79.44</c:v>
                </c:pt>
                <c:pt idx="7">
                  <c:v>89.28</c:v>
                </c:pt>
                <c:pt idx="9">
                  <c:v>90.98</c:v>
                </c:pt>
                <c:pt idx="11">
                  <c:v>77.68000000000001</c:v>
                </c:pt>
                <c:pt idx="12">
                  <c:v>63.81</c:v>
                </c:pt>
                <c:pt idx="14">
                  <c:v>79.66999999999998</c:v>
                </c:pt>
                <c:pt idx="16">
                  <c:v>84.49</c:v>
                </c:pt>
              </c:numCache>
            </c:numRef>
          </c:yVal>
          <c:smooth val="0"/>
        </c:ser>
        <c:ser>
          <c:idx val="4"/>
          <c:order val="3"/>
          <c:tx>
            <c:v>Post-Invest</c:v>
          </c:tx>
          <c:spPr>
            <a:ln w="47625">
              <a:noFill/>
            </a:ln>
          </c:spPr>
          <c:marker>
            <c:symbol val="diamond"/>
            <c:size val="12"/>
            <c:spPr>
              <a:noFill/>
              <a:ln>
                <a:solidFill>
                  <a:schemeClr val="accent4"/>
                </a:solidFill>
              </a:ln>
            </c:spPr>
          </c:marker>
          <c:xVal>
            <c:numRef>
              <c:f>(Summary!$N$32,Summary!$N$58:$N$60,Summary!$N$105:$N$111,Summary!$N$183:$N$191,Summary!$N$263,Summary!$N$270:$N$272)</c:f>
              <c:numCache>
                <c:formatCode>General</c:formatCode>
                <c:ptCount val="24"/>
                <c:pt idx="0">
                  <c:v>9.0</c:v>
                </c:pt>
                <c:pt idx="1">
                  <c:v>9.0</c:v>
                </c:pt>
                <c:pt idx="3">
                  <c:v>9.0</c:v>
                </c:pt>
                <c:pt idx="4">
                  <c:v>9.0</c:v>
                </c:pt>
                <c:pt idx="6">
                  <c:v>9.0</c:v>
                </c:pt>
                <c:pt idx="8">
                  <c:v>9.0</c:v>
                </c:pt>
                <c:pt idx="10">
                  <c:v>9.0</c:v>
                </c:pt>
                <c:pt idx="11">
                  <c:v>9.0</c:v>
                </c:pt>
                <c:pt idx="13">
                  <c:v>9.0</c:v>
                </c:pt>
                <c:pt idx="15">
                  <c:v>9.0</c:v>
                </c:pt>
                <c:pt idx="17">
                  <c:v>9.0</c:v>
                </c:pt>
                <c:pt idx="19">
                  <c:v>9.0</c:v>
                </c:pt>
                <c:pt idx="20">
                  <c:v>9.0</c:v>
                </c:pt>
                <c:pt idx="21">
                  <c:v>9.0</c:v>
                </c:pt>
                <c:pt idx="23">
                  <c:v>9.0</c:v>
                </c:pt>
              </c:numCache>
            </c:numRef>
          </c:xVal>
          <c:yVal>
            <c:numRef>
              <c:f>(Summary!$M$32,Summary!$M$58:$M$60,Summary!$M$105:$M$111,Summary!$M$183:$M$191,Summary!$M$263,Summary!$M$270:$M$272)</c:f>
              <c:numCache>
                <c:formatCode>General</c:formatCode>
                <c:ptCount val="24"/>
                <c:pt idx="0">
                  <c:v>80.45</c:v>
                </c:pt>
                <c:pt idx="1">
                  <c:v>75.43</c:v>
                </c:pt>
                <c:pt idx="3">
                  <c:v>56.02</c:v>
                </c:pt>
                <c:pt idx="4">
                  <c:v>88.56</c:v>
                </c:pt>
                <c:pt idx="6">
                  <c:v>88.75</c:v>
                </c:pt>
                <c:pt idx="8">
                  <c:v>91.45</c:v>
                </c:pt>
                <c:pt idx="10">
                  <c:v>90.21</c:v>
                </c:pt>
                <c:pt idx="11">
                  <c:v>88.98</c:v>
                </c:pt>
                <c:pt idx="13">
                  <c:v>93.16</c:v>
                </c:pt>
                <c:pt idx="15">
                  <c:v>85.7</c:v>
                </c:pt>
                <c:pt idx="17">
                  <c:v>93.71</c:v>
                </c:pt>
                <c:pt idx="19">
                  <c:v>59.62</c:v>
                </c:pt>
                <c:pt idx="20">
                  <c:v>63.7</c:v>
                </c:pt>
                <c:pt idx="21">
                  <c:v>75.72</c:v>
                </c:pt>
                <c:pt idx="23">
                  <c:v>68.53</c:v>
                </c:pt>
              </c:numCache>
            </c:numRef>
          </c:yVal>
          <c:smooth val="0"/>
        </c:ser>
        <c:ser>
          <c:idx val="5"/>
          <c:order val="4"/>
          <c:tx>
            <c:v>Pre-Invest-Developed</c:v>
          </c:tx>
          <c:spPr>
            <a:ln w="47625">
              <a:noFill/>
            </a:ln>
          </c:spPr>
          <c:marker>
            <c:symbol val="square"/>
            <c:size val="12"/>
            <c:spPr>
              <a:noFill/>
              <a:ln>
                <a:solidFill>
                  <a:srgbClr val="FF0000"/>
                </a:solidFill>
              </a:ln>
            </c:spPr>
          </c:marker>
          <c:xVal>
            <c:numRef>
              <c:f>(Summary!$N$9,Summary!$N$41:$N$47,Summary!$N$128:$N$137,Summary!$N$138:$N$151,Summary!$N$197:$N$201)</c:f>
              <c:numCache>
                <c:formatCode>General</c:formatCode>
                <c:ptCount val="37"/>
                <c:pt idx="0">
                  <c:v>12.0</c:v>
                </c:pt>
                <c:pt idx="1">
                  <c:v>12.0</c:v>
                </c:pt>
                <c:pt idx="4">
                  <c:v>12.0</c:v>
                </c:pt>
                <c:pt idx="8">
                  <c:v>12.0</c:v>
                </c:pt>
                <c:pt idx="10">
                  <c:v>12.0</c:v>
                </c:pt>
                <c:pt idx="12">
                  <c:v>12.0</c:v>
                </c:pt>
                <c:pt idx="14">
                  <c:v>12.0</c:v>
                </c:pt>
                <c:pt idx="16">
                  <c:v>12.0</c:v>
                </c:pt>
                <c:pt idx="18">
                  <c:v>12.0</c:v>
                </c:pt>
                <c:pt idx="20">
                  <c:v>12.0</c:v>
                </c:pt>
                <c:pt idx="22">
                  <c:v>12.0</c:v>
                </c:pt>
                <c:pt idx="24">
                  <c:v>12.0</c:v>
                </c:pt>
                <c:pt idx="26">
                  <c:v>12.0</c:v>
                </c:pt>
                <c:pt idx="32">
                  <c:v>12.0</c:v>
                </c:pt>
                <c:pt idx="34">
                  <c:v>12.0</c:v>
                </c:pt>
              </c:numCache>
            </c:numRef>
          </c:xVal>
          <c:yVal>
            <c:numRef>
              <c:f>(Summary!$M$9,Summary!$M$41:$M$47,Summary!$M$128:$M$151,Summary!$M$197:$M$201)</c:f>
              <c:numCache>
                <c:formatCode>General</c:formatCode>
                <c:ptCount val="37"/>
                <c:pt idx="0">
                  <c:v>78.79</c:v>
                </c:pt>
                <c:pt idx="1">
                  <c:v>66.89</c:v>
                </c:pt>
                <c:pt idx="4">
                  <c:v>91.89</c:v>
                </c:pt>
                <c:pt idx="8">
                  <c:v>70.68000000000001</c:v>
                </c:pt>
                <c:pt idx="10">
                  <c:v>94.55</c:v>
                </c:pt>
                <c:pt idx="12">
                  <c:v>91.96</c:v>
                </c:pt>
                <c:pt idx="14">
                  <c:v>91.35</c:v>
                </c:pt>
                <c:pt idx="16">
                  <c:v>79.12</c:v>
                </c:pt>
                <c:pt idx="18">
                  <c:v>76.87</c:v>
                </c:pt>
                <c:pt idx="20">
                  <c:v>64.01</c:v>
                </c:pt>
                <c:pt idx="22">
                  <c:v>60.95</c:v>
                </c:pt>
                <c:pt idx="24">
                  <c:v>67.87</c:v>
                </c:pt>
                <c:pt idx="26">
                  <c:v>84.85</c:v>
                </c:pt>
                <c:pt idx="32">
                  <c:v>72.87</c:v>
                </c:pt>
                <c:pt idx="34">
                  <c:v>89.37</c:v>
                </c:pt>
              </c:numCache>
            </c:numRef>
          </c:yVal>
          <c:smooth val="0"/>
        </c:ser>
        <c:ser>
          <c:idx val="6"/>
          <c:order val="5"/>
          <c:tx>
            <c:v>Invest-Developed</c:v>
          </c:tx>
          <c:spPr>
            <a:ln w="47625">
              <a:noFill/>
            </a:ln>
          </c:spPr>
          <c:marker>
            <c:symbol val="circle"/>
            <c:size val="12"/>
            <c:spPr>
              <a:noFill/>
              <a:ln>
                <a:solidFill>
                  <a:srgbClr val="FF0000"/>
                </a:solidFill>
              </a:ln>
            </c:spPr>
          </c:marker>
          <c:xVal>
            <c:numRef>
              <c:f>(Summary!$N$10:$N$14,Summary!$N$48:$N$51,Summary!$N$152:$N$155,Summary!$N$202:$N$203,Summary!$N$273:$N$276,Summary!$N$280:$N$287,Summary!$N$290:$N$291,Summary!$N$308)</c:f>
              <c:numCache>
                <c:formatCode>General</c:formatCode>
                <c:ptCount val="30"/>
                <c:pt idx="1">
                  <c:v>15.0</c:v>
                </c:pt>
                <c:pt idx="2">
                  <c:v>15.0</c:v>
                </c:pt>
                <c:pt idx="3">
                  <c:v>15.0</c:v>
                </c:pt>
                <c:pt idx="6">
                  <c:v>15.0</c:v>
                </c:pt>
                <c:pt idx="8">
                  <c:v>15.0</c:v>
                </c:pt>
                <c:pt idx="9">
                  <c:v>15.0</c:v>
                </c:pt>
                <c:pt idx="15">
                  <c:v>15.0</c:v>
                </c:pt>
                <c:pt idx="17">
                  <c:v>15.0</c:v>
                </c:pt>
                <c:pt idx="20">
                  <c:v>15.0</c:v>
                </c:pt>
                <c:pt idx="22">
                  <c:v>15.0</c:v>
                </c:pt>
                <c:pt idx="24">
                  <c:v>15.0</c:v>
                </c:pt>
                <c:pt idx="26">
                  <c:v>15.0</c:v>
                </c:pt>
                <c:pt idx="28">
                  <c:v>15.0</c:v>
                </c:pt>
                <c:pt idx="29">
                  <c:v>15.0</c:v>
                </c:pt>
              </c:numCache>
            </c:numRef>
          </c:xVal>
          <c:yVal>
            <c:numRef>
              <c:f>(Summary!$M$10:$M$14,Summary!$M$48:$M$51,Summary!$M$152:$M$155,Summary!$M$202:$M$203,Summary!$M$273:$M$276,Summary!$M$280:$M$287,Summary!$M$290:$M$291,Summary!$M$308)</c:f>
              <c:numCache>
                <c:formatCode>General</c:formatCode>
                <c:ptCount val="30"/>
                <c:pt idx="1">
                  <c:v>81.43</c:v>
                </c:pt>
                <c:pt idx="2">
                  <c:v>88.58</c:v>
                </c:pt>
                <c:pt idx="3">
                  <c:v>90.24</c:v>
                </c:pt>
                <c:pt idx="6">
                  <c:v>96.16</c:v>
                </c:pt>
                <c:pt idx="8">
                  <c:v>89.57</c:v>
                </c:pt>
                <c:pt idx="9">
                  <c:v>92.24</c:v>
                </c:pt>
                <c:pt idx="15">
                  <c:v>90.44</c:v>
                </c:pt>
                <c:pt idx="17">
                  <c:v>93.36</c:v>
                </c:pt>
                <c:pt idx="20">
                  <c:v>89.92</c:v>
                </c:pt>
                <c:pt idx="22">
                  <c:v>92.82</c:v>
                </c:pt>
                <c:pt idx="24">
                  <c:v>76.56</c:v>
                </c:pt>
                <c:pt idx="26">
                  <c:v>85.74</c:v>
                </c:pt>
                <c:pt idx="28">
                  <c:v>88.16</c:v>
                </c:pt>
                <c:pt idx="29">
                  <c:v>78.63</c:v>
                </c:pt>
              </c:numCache>
            </c:numRef>
          </c:yVal>
          <c:smooth val="0"/>
        </c:ser>
        <c:ser>
          <c:idx val="0"/>
          <c:order val="6"/>
          <c:tx>
            <c:v>Developed</c:v>
          </c:tx>
          <c:spPr>
            <a:ln w="47625">
              <a:noFill/>
            </a:ln>
          </c:spPr>
          <c:marker>
            <c:symbol val="circle"/>
            <c:size val="12"/>
            <c:spPr>
              <a:solidFill>
                <a:srgbClr val="FF0000"/>
              </a:solidFill>
              <a:ln>
                <a:solidFill>
                  <a:srgbClr val="FF0000"/>
                </a:solidFill>
              </a:ln>
            </c:spPr>
          </c:marker>
          <c:xVal>
            <c:numRef>
              <c:f>(Summary!$N$15,Summary!$N$156:$N$164,Summary!$N$204:$N$205,Summary!$N$277:$N$279,Summary!$N$288:$N$289,Summary!$N$309:$N$310)</c:f>
              <c:numCache>
                <c:formatCode>General</c:formatCode>
                <c:ptCount val="19"/>
                <c:pt idx="0">
                  <c:v>25.0</c:v>
                </c:pt>
                <c:pt idx="1">
                  <c:v>40.0</c:v>
                </c:pt>
                <c:pt idx="3">
                  <c:v>75.0</c:v>
                </c:pt>
                <c:pt idx="5">
                  <c:v>110.0</c:v>
                </c:pt>
                <c:pt idx="7">
                  <c:v>105.0</c:v>
                </c:pt>
                <c:pt idx="9">
                  <c:v>120.0</c:v>
                </c:pt>
                <c:pt idx="11">
                  <c:v>50.0</c:v>
                </c:pt>
                <c:pt idx="12">
                  <c:v>30.0</c:v>
                </c:pt>
                <c:pt idx="14">
                  <c:v>25.0</c:v>
                </c:pt>
                <c:pt idx="16">
                  <c:v>30.0</c:v>
                </c:pt>
                <c:pt idx="18">
                  <c:v>40.0</c:v>
                </c:pt>
              </c:numCache>
            </c:numRef>
          </c:xVal>
          <c:yVal>
            <c:numRef>
              <c:f>(Summary!$M$15,Summary!$M$156:$M$164,Summary!$M$204:$M$205,Summary!$M$277:$M$279,Summary!$M$288:$M$289,Summary!$M$309:$M$310)</c:f>
              <c:numCache>
                <c:formatCode>General</c:formatCode>
                <c:ptCount val="19"/>
                <c:pt idx="0">
                  <c:v>83.92</c:v>
                </c:pt>
                <c:pt idx="1">
                  <c:v>88.92</c:v>
                </c:pt>
                <c:pt idx="3">
                  <c:v>82.56</c:v>
                </c:pt>
                <c:pt idx="5">
                  <c:v>89.5</c:v>
                </c:pt>
                <c:pt idx="7">
                  <c:v>78.88</c:v>
                </c:pt>
                <c:pt idx="9">
                  <c:v>86.59</c:v>
                </c:pt>
                <c:pt idx="11">
                  <c:v>75.28</c:v>
                </c:pt>
                <c:pt idx="12">
                  <c:v>89.01</c:v>
                </c:pt>
                <c:pt idx="14">
                  <c:v>92.23</c:v>
                </c:pt>
                <c:pt idx="16">
                  <c:v>91.47</c:v>
                </c:pt>
                <c:pt idx="18">
                  <c:v>86.04</c:v>
                </c:pt>
              </c:numCache>
            </c:numRef>
          </c:yVal>
          <c:smooth val="0"/>
        </c:ser>
        <c:dLbls>
          <c:showLegendKey val="0"/>
          <c:showVal val="0"/>
          <c:showCatName val="0"/>
          <c:showSerName val="0"/>
          <c:showPercent val="0"/>
          <c:showBubbleSize val="0"/>
        </c:dLbls>
        <c:axId val="2118422200"/>
        <c:axId val="2118401336"/>
      </c:scatterChart>
      <c:valAx>
        <c:axId val="2118422200"/>
        <c:scaling>
          <c:orientation val="minMax"/>
          <c:min val="0.0"/>
        </c:scaling>
        <c:delete val="0"/>
        <c:axPos val="b"/>
        <c:title>
          <c:tx>
            <c:rich>
              <a:bodyPr/>
              <a:lstStyle/>
              <a:p>
                <a:pPr>
                  <a:defRPr/>
                </a:pPr>
                <a:r>
                  <a:rPr lang="en-US" dirty="0"/>
                  <a:t>NHC</a:t>
                </a:r>
                <a:r>
                  <a:rPr lang="en-US" baseline="0" dirty="0"/>
                  <a:t> Intensity (kt)</a:t>
                </a:r>
                <a:endParaRPr lang="en-US" dirty="0"/>
              </a:p>
            </c:rich>
          </c:tx>
          <c:layout/>
          <c:overlay val="0"/>
        </c:title>
        <c:numFmt formatCode="General" sourceLinked="1"/>
        <c:majorTickMark val="out"/>
        <c:minorTickMark val="out"/>
        <c:tickLblPos val="nextTo"/>
        <c:crossAx val="2118401336"/>
        <c:crosses val="autoZero"/>
        <c:crossBetween val="midCat"/>
        <c:minorUnit val="5.0"/>
      </c:valAx>
      <c:valAx>
        <c:axId val="2118401336"/>
        <c:scaling>
          <c:orientation val="minMax"/>
          <c:max val="100.0"/>
          <c:min val="30.0"/>
        </c:scaling>
        <c:delete val="0"/>
        <c:axPos val="l"/>
        <c:majorGridlines/>
        <c:title>
          <c:tx>
            <c:rich>
              <a:bodyPr rot="-5400000" vert="horz"/>
              <a:lstStyle/>
              <a:p>
                <a:pPr>
                  <a:defRPr/>
                </a:pPr>
                <a:r>
                  <a:rPr lang="en-US" dirty="0"/>
                  <a:t>HWRF-GEN</a:t>
                </a:r>
                <a:r>
                  <a:rPr lang="en-US" baseline="0" dirty="0"/>
                  <a:t> Analysis RH (x10-9 s-2)</a:t>
                </a:r>
                <a:endParaRPr lang="en-US" dirty="0"/>
              </a:p>
            </c:rich>
          </c:tx>
          <c:layout/>
          <c:overlay val="0"/>
        </c:title>
        <c:numFmt formatCode="General" sourceLinked="1"/>
        <c:majorTickMark val="out"/>
        <c:minorTickMark val="none"/>
        <c:tickLblPos val="nextTo"/>
        <c:crossAx val="2118422200"/>
        <c:crosses val="autoZero"/>
        <c:crossBetween val="midCat"/>
      </c:valAx>
    </c:plotArea>
    <c:legend>
      <c:legendPos val="b"/>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HWRF-GEN</a:t>
            </a:r>
            <a:r>
              <a:rPr lang="en-US" baseline="0" dirty="0"/>
              <a:t> Analysis OW (10</a:t>
            </a:r>
            <a:r>
              <a:rPr lang="en-US" baseline="30000" dirty="0"/>
              <a:t>-9</a:t>
            </a:r>
            <a:r>
              <a:rPr lang="en-US" baseline="0" dirty="0"/>
              <a:t> s</a:t>
            </a:r>
            <a:r>
              <a:rPr lang="en-US" baseline="30000" dirty="0"/>
              <a:t>-2</a:t>
            </a:r>
            <a:r>
              <a:rPr lang="en-US" baseline="0" dirty="0"/>
              <a:t>)        NOT DEVELOPED (2014)</a:t>
            </a:r>
            <a:endParaRPr lang="en-US" dirty="0"/>
          </a:p>
        </c:rich>
      </c:tx>
      <c:layout/>
      <c:overlay val="0"/>
    </c:title>
    <c:autoTitleDeleted val="0"/>
    <c:plotArea>
      <c:layout/>
      <c:scatterChart>
        <c:scatterStyle val="lineMarker"/>
        <c:varyColors val="0"/>
        <c:ser>
          <c:idx val="3"/>
          <c:order val="0"/>
          <c:tx>
            <c:v>Nondeveloper</c:v>
          </c:tx>
          <c:spPr>
            <a:ln w="47625">
              <a:noFill/>
            </a:ln>
          </c:spPr>
          <c:marker>
            <c:symbol val="square"/>
            <c:size val="9"/>
            <c:spPr>
              <a:noFill/>
              <a:ln>
                <a:solidFill>
                  <a:srgbClr val="0000FF"/>
                </a:solidFill>
              </a:ln>
            </c:spPr>
          </c:marker>
          <c:xVal>
            <c:numRef>
              <c:f>(Summary!$N$2:$N$8,Summary!$N$33:$N$40,Summary!$N$52,Summary!$N$56,Summary!$N$61:$N$82,Summary!$N$83:$N$98,Summary!$N$112:$N$124,Summary!$N$192:$N$196,Summary!$N$206:$N$232,Summary!$N$233:$N$234,Summary!$N$292:$N$307)</c:f>
              <c:numCache>
                <c:formatCode>General</c:formatCode>
                <c:ptCount val="118"/>
                <c:pt idx="0">
                  <c:v>0.0</c:v>
                </c:pt>
                <c:pt idx="2">
                  <c:v>0.0</c:v>
                </c:pt>
                <c:pt idx="3">
                  <c:v>0.0</c:v>
                </c:pt>
                <c:pt idx="4">
                  <c:v>0.0</c:v>
                </c:pt>
                <c:pt idx="6">
                  <c:v>0.0</c:v>
                </c:pt>
                <c:pt idx="7">
                  <c:v>0.0</c:v>
                </c:pt>
                <c:pt idx="8">
                  <c:v>0.0</c:v>
                </c:pt>
                <c:pt idx="10">
                  <c:v>0.0</c:v>
                </c:pt>
                <c:pt idx="14">
                  <c:v>0.0</c:v>
                </c:pt>
                <c:pt idx="15">
                  <c:v>0.0</c:v>
                </c:pt>
                <c:pt idx="16">
                  <c:v>0.0</c:v>
                </c:pt>
                <c:pt idx="17">
                  <c:v>0.0</c:v>
                </c:pt>
                <c:pt idx="19">
                  <c:v>0.0</c:v>
                </c:pt>
                <c:pt idx="20">
                  <c:v>0.0</c:v>
                </c:pt>
                <c:pt idx="22">
                  <c:v>0.0</c:v>
                </c:pt>
                <c:pt idx="24">
                  <c:v>0.0</c:v>
                </c:pt>
                <c:pt idx="26">
                  <c:v>0.0</c:v>
                </c:pt>
                <c:pt idx="28">
                  <c:v>0.0</c:v>
                </c:pt>
                <c:pt idx="30">
                  <c:v>0.0</c:v>
                </c:pt>
                <c:pt idx="32">
                  <c:v>0.0</c:v>
                </c:pt>
                <c:pt idx="36">
                  <c:v>0.0</c:v>
                </c:pt>
                <c:pt idx="38">
                  <c:v>0.0</c:v>
                </c:pt>
                <c:pt idx="40">
                  <c:v>0.0</c:v>
                </c:pt>
                <c:pt idx="42">
                  <c:v>0.0</c:v>
                </c:pt>
                <c:pt idx="44">
                  <c:v>0.0</c:v>
                </c:pt>
                <c:pt idx="46">
                  <c:v>0.0</c:v>
                </c:pt>
                <c:pt idx="48">
                  <c:v>0.0</c:v>
                </c:pt>
                <c:pt idx="54">
                  <c:v>0.0</c:v>
                </c:pt>
                <c:pt idx="55">
                  <c:v>0.0</c:v>
                </c:pt>
                <c:pt idx="57">
                  <c:v>0.0</c:v>
                </c:pt>
                <c:pt idx="59">
                  <c:v>0.0</c:v>
                </c:pt>
                <c:pt idx="61">
                  <c:v>0.0</c:v>
                </c:pt>
                <c:pt idx="63">
                  <c:v>0.0</c:v>
                </c:pt>
                <c:pt idx="65">
                  <c:v>0.0</c:v>
                </c:pt>
                <c:pt idx="67">
                  <c:v>0.0</c:v>
                </c:pt>
                <c:pt idx="68">
                  <c:v>0.0</c:v>
                </c:pt>
                <c:pt idx="70">
                  <c:v>0.0</c:v>
                </c:pt>
                <c:pt idx="72">
                  <c:v>0.0</c:v>
                </c:pt>
                <c:pt idx="73">
                  <c:v>0.0</c:v>
                </c:pt>
                <c:pt idx="79">
                  <c:v>0.0</c:v>
                </c:pt>
                <c:pt idx="81">
                  <c:v>0.0</c:v>
                </c:pt>
                <c:pt idx="83">
                  <c:v>0.0</c:v>
                </c:pt>
                <c:pt idx="85">
                  <c:v>0.0</c:v>
                </c:pt>
                <c:pt idx="87">
                  <c:v>0.0</c:v>
                </c:pt>
                <c:pt idx="89">
                  <c:v>0.0</c:v>
                </c:pt>
                <c:pt idx="91">
                  <c:v>0.0</c:v>
                </c:pt>
                <c:pt idx="93">
                  <c:v>0.0</c:v>
                </c:pt>
                <c:pt idx="95">
                  <c:v>0.0</c:v>
                </c:pt>
                <c:pt idx="97">
                  <c:v>0.0</c:v>
                </c:pt>
                <c:pt idx="99">
                  <c:v>0.0</c:v>
                </c:pt>
                <c:pt idx="101">
                  <c:v>0.0</c:v>
                </c:pt>
                <c:pt idx="102">
                  <c:v>0.0</c:v>
                </c:pt>
                <c:pt idx="104">
                  <c:v>0.0</c:v>
                </c:pt>
                <c:pt idx="106">
                  <c:v>0.0</c:v>
                </c:pt>
                <c:pt idx="108">
                  <c:v>0.0</c:v>
                </c:pt>
                <c:pt idx="110">
                  <c:v>0.0</c:v>
                </c:pt>
                <c:pt idx="111">
                  <c:v>0.0</c:v>
                </c:pt>
                <c:pt idx="113">
                  <c:v>0.0</c:v>
                </c:pt>
                <c:pt idx="115">
                  <c:v>0.0</c:v>
                </c:pt>
                <c:pt idx="117">
                  <c:v>0.0</c:v>
                </c:pt>
              </c:numCache>
            </c:numRef>
          </c:xVal>
          <c:yVal>
            <c:numRef>
              <c:f>(Summary!$M$2:$M$8,Summary!$M$33:$M$40,Summary!$M$52,Summary!$M$56,Summary!$M$61:$M$81,Summary!$M$82:$M$98,Summary!$M$112:$M$124,Summary!$M$192:$M$196,Summary!$M$206:$M$228,Summary!$M$229:$M$234,Summary!$M$292:$M$307)</c:f>
              <c:numCache>
                <c:formatCode>General</c:formatCode>
                <c:ptCount val="118"/>
                <c:pt idx="0">
                  <c:v>1.23</c:v>
                </c:pt>
                <c:pt idx="2">
                  <c:v>1.52</c:v>
                </c:pt>
                <c:pt idx="3">
                  <c:v>0.66</c:v>
                </c:pt>
                <c:pt idx="4">
                  <c:v>0.74</c:v>
                </c:pt>
                <c:pt idx="6">
                  <c:v>0.58</c:v>
                </c:pt>
                <c:pt idx="7">
                  <c:v>0.57</c:v>
                </c:pt>
                <c:pt idx="8">
                  <c:v>1.23</c:v>
                </c:pt>
                <c:pt idx="10">
                  <c:v>2.26</c:v>
                </c:pt>
                <c:pt idx="14">
                  <c:v>0.38</c:v>
                </c:pt>
                <c:pt idx="15">
                  <c:v>1.52</c:v>
                </c:pt>
                <c:pt idx="16">
                  <c:v>4.89</c:v>
                </c:pt>
                <c:pt idx="17">
                  <c:v>0.06</c:v>
                </c:pt>
                <c:pt idx="19">
                  <c:v>-0.26</c:v>
                </c:pt>
                <c:pt idx="20">
                  <c:v>-0.16</c:v>
                </c:pt>
                <c:pt idx="22">
                  <c:v>0.23</c:v>
                </c:pt>
                <c:pt idx="24">
                  <c:v>0.16</c:v>
                </c:pt>
                <c:pt idx="26">
                  <c:v>1.05</c:v>
                </c:pt>
                <c:pt idx="28">
                  <c:v>0.26</c:v>
                </c:pt>
                <c:pt idx="30">
                  <c:v>0.18</c:v>
                </c:pt>
                <c:pt idx="32">
                  <c:v>0.18</c:v>
                </c:pt>
                <c:pt idx="36">
                  <c:v>0.51</c:v>
                </c:pt>
                <c:pt idx="38">
                  <c:v>0.78</c:v>
                </c:pt>
                <c:pt idx="40">
                  <c:v>0.68</c:v>
                </c:pt>
                <c:pt idx="42">
                  <c:v>0.36</c:v>
                </c:pt>
                <c:pt idx="44">
                  <c:v>0.62</c:v>
                </c:pt>
                <c:pt idx="46">
                  <c:v>1.36</c:v>
                </c:pt>
                <c:pt idx="48">
                  <c:v>1.73</c:v>
                </c:pt>
                <c:pt idx="54">
                  <c:v>2.11</c:v>
                </c:pt>
                <c:pt idx="55">
                  <c:v>1.07</c:v>
                </c:pt>
                <c:pt idx="57">
                  <c:v>0.53</c:v>
                </c:pt>
                <c:pt idx="59">
                  <c:v>3.85</c:v>
                </c:pt>
                <c:pt idx="61">
                  <c:v>1.42</c:v>
                </c:pt>
                <c:pt idx="63">
                  <c:v>0.83</c:v>
                </c:pt>
                <c:pt idx="65">
                  <c:v>1.3</c:v>
                </c:pt>
                <c:pt idx="67">
                  <c:v>0.14</c:v>
                </c:pt>
                <c:pt idx="68">
                  <c:v>0.64</c:v>
                </c:pt>
                <c:pt idx="70">
                  <c:v>0.4</c:v>
                </c:pt>
                <c:pt idx="72">
                  <c:v>1.89</c:v>
                </c:pt>
                <c:pt idx="73">
                  <c:v>0.09</c:v>
                </c:pt>
                <c:pt idx="79">
                  <c:v>0.83</c:v>
                </c:pt>
                <c:pt idx="81">
                  <c:v>0.62</c:v>
                </c:pt>
                <c:pt idx="83">
                  <c:v>3.08</c:v>
                </c:pt>
                <c:pt idx="85">
                  <c:v>1.49</c:v>
                </c:pt>
                <c:pt idx="87">
                  <c:v>1.72</c:v>
                </c:pt>
                <c:pt idx="89">
                  <c:v>0.47</c:v>
                </c:pt>
                <c:pt idx="91">
                  <c:v>0.62</c:v>
                </c:pt>
                <c:pt idx="93">
                  <c:v>0.26</c:v>
                </c:pt>
                <c:pt idx="95">
                  <c:v>0.96</c:v>
                </c:pt>
                <c:pt idx="97">
                  <c:v>0.45</c:v>
                </c:pt>
                <c:pt idx="99">
                  <c:v>-0.47</c:v>
                </c:pt>
                <c:pt idx="101">
                  <c:v>0.14</c:v>
                </c:pt>
                <c:pt idx="102">
                  <c:v>3.09</c:v>
                </c:pt>
                <c:pt idx="104">
                  <c:v>0.33</c:v>
                </c:pt>
                <c:pt idx="106">
                  <c:v>1.04</c:v>
                </c:pt>
                <c:pt idx="108">
                  <c:v>0.78</c:v>
                </c:pt>
                <c:pt idx="110">
                  <c:v>0.64</c:v>
                </c:pt>
                <c:pt idx="111">
                  <c:v>0.72</c:v>
                </c:pt>
                <c:pt idx="113">
                  <c:v>2.5</c:v>
                </c:pt>
                <c:pt idx="115">
                  <c:v>1.45</c:v>
                </c:pt>
                <c:pt idx="117">
                  <c:v>0.78</c:v>
                </c:pt>
              </c:numCache>
            </c:numRef>
          </c:yVal>
          <c:smooth val="0"/>
        </c:ser>
        <c:ser>
          <c:idx val="1"/>
          <c:order val="1"/>
          <c:tx>
            <c:v>Pre-Invest</c:v>
          </c:tx>
          <c:spPr>
            <a:ln w="47625">
              <a:noFill/>
            </a:ln>
          </c:spPr>
          <c:marker>
            <c:symbol val="square"/>
            <c:size val="12"/>
            <c:spPr>
              <a:noFill/>
              <a:ln>
                <a:solidFill>
                  <a:schemeClr val="accent4"/>
                </a:solidFill>
              </a:ln>
            </c:spPr>
          </c:marker>
          <c:xVal>
            <c:numRef>
              <c:f>(Summary!$N$16:$N$27,Summary!$N$53:$N$55,Summary!$N$57,Summary!$N$99,Summary!$N$165:$N$173,Summary!$N$235:$N$253,Summary!$N$254:$N$255)</c:f>
              <c:numCache>
                <c:formatCode>General</c:formatCode>
                <c:ptCount val="47"/>
                <c:pt idx="0">
                  <c:v>3.0</c:v>
                </c:pt>
                <c:pt idx="1">
                  <c:v>3.0</c:v>
                </c:pt>
                <c:pt idx="2">
                  <c:v>3.0</c:v>
                </c:pt>
                <c:pt idx="4">
                  <c:v>3.0</c:v>
                </c:pt>
                <c:pt idx="8">
                  <c:v>3.0</c:v>
                </c:pt>
                <c:pt idx="11">
                  <c:v>3.0</c:v>
                </c:pt>
                <c:pt idx="12">
                  <c:v>3.0</c:v>
                </c:pt>
                <c:pt idx="14">
                  <c:v>3.0</c:v>
                </c:pt>
                <c:pt idx="15">
                  <c:v>3.0</c:v>
                </c:pt>
                <c:pt idx="16">
                  <c:v>3.0</c:v>
                </c:pt>
                <c:pt idx="17">
                  <c:v>3.0</c:v>
                </c:pt>
                <c:pt idx="19">
                  <c:v>3.0</c:v>
                </c:pt>
                <c:pt idx="21">
                  <c:v>3.0</c:v>
                </c:pt>
                <c:pt idx="23">
                  <c:v>3.0</c:v>
                </c:pt>
                <c:pt idx="25">
                  <c:v>3.0</c:v>
                </c:pt>
                <c:pt idx="26">
                  <c:v>3.0</c:v>
                </c:pt>
                <c:pt idx="32">
                  <c:v>3.0</c:v>
                </c:pt>
                <c:pt idx="34">
                  <c:v>3.0</c:v>
                </c:pt>
                <c:pt idx="36">
                  <c:v>3.0</c:v>
                </c:pt>
                <c:pt idx="38">
                  <c:v>3.0</c:v>
                </c:pt>
                <c:pt idx="40">
                  <c:v>3.0</c:v>
                </c:pt>
                <c:pt idx="42">
                  <c:v>3.0</c:v>
                </c:pt>
                <c:pt idx="44">
                  <c:v>3.0</c:v>
                </c:pt>
                <c:pt idx="46">
                  <c:v>3.0</c:v>
                </c:pt>
              </c:numCache>
            </c:numRef>
          </c:xVal>
          <c:yVal>
            <c:numRef>
              <c:f>(Summary!$M$16:$M$27,Summary!$M$53:$M$55,Summary!$M$57,Summary!$M$99,Summary!$M$165:$M$172,Summary!$M$173,Summary!$M$235:$M$254,Summary!$M$255)</c:f>
              <c:numCache>
                <c:formatCode>General</c:formatCode>
                <c:ptCount val="47"/>
                <c:pt idx="0">
                  <c:v>2.04</c:v>
                </c:pt>
                <c:pt idx="1">
                  <c:v>0.31</c:v>
                </c:pt>
                <c:pt idx="2">
                  <c:v>3.42</c:v>
                </c:pt>
                <c:pt idx="4">
                  <c:v>7.08</c:v>
                </c:pt>
                <c:pt idx="8">
                  <c:v>4.659999999999996</c:v>
                </c:pt>
                <c:pt idx="11">
                  <c:v>3.48</c:v>
                </c:pt>
                <c:pt idx="12">
                  <c:v>-2.36</c:v>
                </c:pt>
                <c:pt idx="14">
                  <c:v>0.19</c:v>
                </c:pt>
                <c:pt idx="15">
                  <c:v>1.62</c:v>
                </c:pt>
                <c:pt idx="16">
                  <c:v>1.37</c:v>
                </c:pt>
                <c:pt idx="17">
                  <c:v>1.47</c:v>
                </c:pt>
                <c:pt idx="19">
                  <c:v>0.59</c:v>
                </c:pt>
                <c:pt idx="21">
                  <c:v>0.09</c:v>
                </c:pt>
                <c:pt idx="23">
                  <c:v>0.74</c:v>
                </c:pt>
                <c:pt idx="25">
                  <c:v>1.38</c:v>
                </c:pt>
                <c:pt idx="26">
                  <c:v>4.05</c:v>
                </c:pt>
                <c:pt idx="32">
                  <c:v>-0.1</c:v>
                </c:pt>
                <c:pt idx="34">
                  <c:v>-0.57</c:v>
                </c:pt>
                <c:pt idx="36">
                  <c:v>0.35</c:v>
                </c:pt>
                <c:pt idx="38">
                  <c:v>0.2</c:v>
                </c:pt>
                <c:pt idx="40">
                  <c:v>-0.23</c:v>
                </c:pt>
                <c:pt idx="42">
                  <c:v>1.36</c:v>
                </c:pt>
                <c:pt idx="44">
                  <c:v>1.54</c:v>
                </c:pt>
                <c:pt idx="46">
                  <c:v>2.35</c:v>
                </c:pt>
              </c:numCache>
            </c:numRef>
          </c:yVal>
          <c:smooth val="0"/>
        </c:ser>
        <c:ser>
          <c:idx val="2"/>
          <c:order val="2"/>
          <c:tx>
            <c:v>Invest</c:v>
          </c:tx>
          <c:spPr>
            <a:ln w="47625">
              <a:noFill/>
            </a:ln>
          </c:spPr>
          <c:marker>
            <c:symbol val="circle"/>
            <c:size val="12"/>
            <c:spPr>
              <a:solidFill>
                <a:schemeClr val="accent4"/>
              </a:solidFill>
              <a:ln>
                <a:solidFill>
                  <a:schemeClr val="accent4"/>
                </a:solidFill>
              </a:ln>
            </c:spPr>
          </c:marker>
          <c:xVal>
            <c:numRef>
              <c:f>(Summary!$N$101:$N$103,Summary!$N$125:$N$127,Summary!$N$179,Summary!$N$257:$N$261,Summary!$N$264:$N$268)</c:f>
              <c:numCache>
                <c:formatCode>General</c:formatCode>
                <c:ptCount val="17"/>
                <c:pt idx="0">
                  <c:v>6.0</c:v>
                </c:pt>
                <c:pt idx="2">
                  <c:v>6.0</c:v>
                </c:pt>
                <c:pt idx="3">
                  <c:v>6.0</c:v>
                </c:pt>
                <c:pt idx="5">
                  <c:v>6.0</c:v>
                </c:pt>
                <c:pt idx="6">
                  <c:v>6.0</c:v>
                </c:pt>
                <c:pt idx="7">
                  <c:v>6.0</c:v>
                </c:pt>
                <c:pt idx="9">
                  <c:v>6.0</c:v>
                </c:pt>
                <c:pt idx="11">
                  <c:v>6.0</c:v>
                </c:pt>
                <c:pt idx="12">
                  <c:v>6.0</c:v>
                </c:pt>
                <c:pt idx="14">
                  <c:v>6.0</c:v>
                </c:pt>
                <c:pt idx="16">
                  <c:v>6.0</c:v>
                </c:pt>
              </c:numCache>
            </c:numRef>
          </c:xVal>
          <c:yVal>
            <c:numRef>
              <c:f>(Summary!$M$101:$M$103,Summary!$M$125:$M$127,Summary!$M$179,Summary!$M$257:$M$261,Summary!$M$264:$M$268)</c:f>
              <c:numCache>
                <c:formatCode>General</c:formatCode>
                <c:ptCount val="17"/>
                <c:pt idx="0">
                  <c:v>1.04</c:v>
                </c:pt>
                <c:pt idx="2">
                  <c:v>14.13</c:v>
                </c:pt>
                <c:pt idx="3">
                  <c:v>8.38</c:v>
                </c:pt>
                <c:pt idx="5">
                  <c:v>40.54</c:v>
                </c:pt>
                <c:pt idx="6">
                  <c:v>1.44</c:v>
                </c:pt>
                <c:pt idx="7">
                  <c:v>2.58</c:v>
                </c:pt>
                <c:pt idx="9">
                  <c:v>19.62</c:v>
                </c:pt>
                <c:pt idx="11">
                  <c:v>2.63</c:v>
                </c:pt>
                <c:pt idx="12">
                  <c:v>16.93</c:v>
                </c:pt>
                <c:pt idx="14">
                  <c:v>35.69</c:v>
                </c:pt>
                <c:pt idx="16">
                  <c:v>57.92</c:v>
                </c:pt>
              </c:numCache>
            </c:numRef>
          </c:yVal>
          <c:smooth val="0"/>
        </c:ser>
        <c:ser>
          <c:idx val="4"/>
          <c:order val="3"/>
          <c:tx>
            <c:v>Post-Invest</c:v>
          </c:tx>
          <c:spPr>
            <a:ln w="47625">
              <a:noFill/>
            </a:ln>
          </c:spPr>
          <c:marker>
            <c:symbol val="diamond"/>
            <c:size val="12"/>
            <c:spPr>
              <a:noFill/>
              <a:ln>
                <a:solidFill>
                  <a:schemeClr val="accent4"/>
                </a:solidFill>
              </a:ln>
            </c:spPr>
          </c:marker>
          <c:xVal>
            <c:numRef>
              <c:f>(Summary!$N$32,Summary!$N$58:$N$60,Summary!$N$105:$N$111,Summary!$N$183:$N$191,Summary!$N$263,Summary!$N$270:$N$272)</c:f>
              <c:numCache>
                <c:formatCode>General</c:formatCode>
                <c:ptCount val="24"/>
                <c:pt idx="0">
                  <c:v>9.0</c:v>
                </c:pt>
                <c:pt idx="1">
                  <c:v>9.0</c:v>
                </c:pt>
                <c:pt idx="3">
                  <c:v>9.0</c:v>
                </c:pt>
                <c:pt idx="4">
                  <c:v>9.0</c:v>
                </c:pt>
                <c:pt idx="6">
                  <c:v>9.0</c:v>
                </c:pt>
                <c:pt idx="8">
                  <c:v>9.0</c:v>
                </c:pt>
                <c:pt idx="10">
                  <c:v>9.0</c:v>
                </c:pt>
                <c:pt idx="11">
                  <c:v>9.0</c:v>
                </c:pt>
                <c:pt idx="13">
                  <c:v>9.0</c:v>
                </c:pt>
                <c:pt idx="15">
                  <c:v>9.0</c:v>
                </c:pt>
                <c:pt idx="17">
                  <c:v>9.0</c:v>
                </c:pt>
                <c:pt idx="19">
                  <c:v>9.0</c:v>
                </c:pt>
                <c:pt idx="20">
                  <c:v>9.0</c:v>
                </c:pt>
                <c:pt idx="21">
                  <c:v>9.0</c:v>
                </c:pt>
                <c:pt idx="23">
                  <c:v>9.0</c:v>
                </c:pt>
              </c:numCache>
            </c:numRef>
          </c:xVal>
          <c:yVal>
            <c:numRef>
              <c:f>(Summary!$M$32,Summary!$M$58:$M$60,Summary!$M$105:$M$111,Summary!$M$183:$M$191,Summary!$M$263,Summary!$M$270:$M$272)</c:f>
              <c:numCache>
                <c:formatCode>General</c:formatCode>
                <c:ptCount val="24"/>
                <c:pt idx="0">
                  <c:v>0.95</c:v>
                </c:pt>
                <c:pt idx="1">
                  <c:v>1.49</c:v>
                </c:pt>
                <c:pt idx="3">
                  <c:v>1.65</c:v>
                </c:pt>
                <c:pt idx="4">
                  <c:v>2.53</c:v>
                </c:pt>
                <c:pt idx="6">
                  <c:v>2.61</c:v>
                </c:pt>
                <c:pt idx="8">
                  <c:v>1.86</c:v>
                </c:pt>
                <c:pt idx="10">
                  <c:v>1.02</c:v>
                </c:pt>
                <c:pt idx="11">
                  <c:v>1.95</c:v>
                </c:pt>
                <c:pt idx="13">
                  <c:v>0.96</c:v>
                </c:pt>
                <c:pt idx="15">
                  <c:v>2.95</c:v>
                </c:pt>
                <c:pt idx="17">
                  <c:v>0.36</c:v>
                </c:pt>
                <c:pt idx="19">
                  <c:v>0.79</c:v>
                </c:pt>
                <c:pt idx="20">
                  <c:v>0.58</c:v>
                </c:pt>
                <c:pt idx="21">
                  <c:v>13.87</c:v>
                </c:pt>
                <c:pt idx="23">
                  <c:v>5.98</c:v>
                </c:pt>
              </c:numCache>
            </c:numRef>
          </c:yVal>
          <c:smooth val="0"/>
        </c:ser>
        <c:ser>
          <c:idx val="5"/>
          <c:order val="4"/>
          <c:tx>
            <c:v>Pre-Invest-Developed</c:v>
          </c:tx>
          <c:spPr>
            <a:ln w="47625">
              <a:noFill/>
            </a:ln>
          </c:spPr>
          <c:marker>
            <c:symbol val="square"/>
            <c:size val="12"/>
            <c:spPr>
              <a:noFill/>
              <a:ln>
                <a:solidFill>
                  <a:srgbClr val="FF0000"/>
                </a:solidFill>
              </a:ln>
            </c:spPr>
          </c:marker>
          <c:xVal>
            <c:numRef>
              <c:f>(Summary!$N$9,Summary!$N$41:$N$47,Summary!$N$128:$N$137,Summary!$N$138:$N$151,Summary!$N$197:$N$201)</c:f>
              <c:numCache>
                <c:formatCode>General</c:formatCode>
                <c:ptCount val="37"/>
                <c:pt idx="0">
                  <c:v>12.0</c:v>
                </c:pt>
                <c:pt idx="1">
                  <c:v>12.0</c:v>
                </c:pt>
                <c:pt idx="4">
                  <c:v>12.0</c:v>
                </c:pt>
                <c:pt idx="8">
                  <c:v>12.0</c:v>
                </c:pt>
                <c:pt idx="10">
                  <c:v>12.0</c:v>
                </c:pt>
                <c:pt idx="12">
                  <c:v>12.0</c:v>
                </c:pt>
                <c:pt idx="14">
                  <c:v>12.0</c:v>
                </c:pt>
                <c:pt idx="16">
                  <c:v>12.0</c:v>
                </c:pt>
                <c:pt idx="18">
                  <c:v>12.0</c:v>
                </c:pt>
                <c:pt idx="20">
                  <c:v>12.0</c:v>
                </c:pt>
                <c:pt idx="22">
                  <c:v>12.0</c:v>
                </c:pt>
                <c:pt idx="24">
                  <c:v>12.0</c:v>
                </c:pt>
                <c:pt idx="26">
                  <c:v>12.0</c:v>
                </c:pt>
                <c:pt idx="32">
                  <c:v>12.0</c:v>
                </c:pt>
                <c:pt idx="34">
                  <c:v>12.0</c:v>
                </c:pt>
              </c:numCache>
            </c:numRef>
          </c:xVal>
          <c:yVal>
            <c:numRef>
              <c:f>(Summary!$M$9,Summary!$M$41:$M$47,Summary!$M$128:$M$151,Summary!$M$197:$M$201)</c:f>
              <c:numCache>
                <c:formatCode>General</c:formatCode>
                <c:ptCount val="37"/>
                <c:pt idx="0">
                  <c:v>3.6</c:v>
                </c:pt>
                <c:pt idx="1">
                  <c:v>2.01</c:v>
                </c:pt>
                <c:pt idx="4">
                  <c:v>5.149999999999999</c:v>
                </c:pt>
                <c:pt idx="8">
                  <c:v>1.05</c:v>
                </c:pt>
                <c:pt idx="10">
                  <c:v>4.0</c:v>
                </c:pt>
                <c:pt idx="12">
                  <c:v>3.65</c:v>
                </c:pt>
                <c:pt idx="14">
                  <c:v>2.87</c:v>
                </c:pt>
                <c:pt idx="16">
                  <c:v>1.24</c:v>
                </c:pt>
                <c:pt idx="18">
                  <c:v>0.88</c:v>
                </c:pt>
                <c:pt idx="20">
                  <c:v>0.47</c:v>
                </c:pt>
                <c:pt idx="22">
                  <c:v>-0.07</c:v>
                </c:pt>
                <c:pt idx="24">
                  <c:v>0.43</c:v>
                </c:pt>
                <c:pt idx="26">
                  <c:v>0.37</c:v>
                </c:pt>
                <c:pt idx="32">
                  <c:v>0.69</c:v>
                </c:pt>
                <c:pt idx="34">
                  <c:v>0.49</c:v>
                </c:pt>
              </c:numCache>
            </c:numRef>
          </c:yVal>
          <c:smooth val="0"/>
        </c:ser>
        <c:ser>
          <c:idx val="6"/>
          <c:order val="5"/>
          <c:tx>
            <c:v>Invest-Developed</c:v>
          </c:tx>
          <c:spPr>
            <a:ln w="47625">
              <a:noFill/>
            </a:ln>
          </c:spPr>
          <c:marker>
            <c:symbol val="circle"/>
            <c:size val="12"/>
            <c:spPr>
              <a:noFill/>
              <a:ln>
                <a:solidFill>
                  <a:srgbClr val="FF0000"/>
                </a:solidFill>
              </a:ln>
            </c:spPr>
          </c:marker>
          <c:xVal>
            <c:numRef>
              <c:f>(Summary!$N$10:$N$14,Summary!$N$48:$N$51,Summary!$N$152:$N$155,Summary!$N$202:$N$203,Summary!$N$273:$N$276,Summary!$N$280:$N$287,Summary!$N$290:$N$291,Summary!$N$308)</c:f>
              <c:numCache>
                <c:formatCode>General</c:formatCode>
                <c:ptCount val="30"/>
                <c:pt idx="1">
                  <c:v>15.0</c:v>
                </c:pt>
                <c:pt idx="2">
                  <c:v>15.0</c:v>
                </c:pt>
                <c:pt idx="3">
                  <c:v>15.0</c:v>
                </c:pt>
                <c:pt idx="6">
                  <c:v>15.0</c:v>
                </c:pt>
                <c:pt idx="8">
                  <c:v>15.0</c:v>
                </c:pt>
                <c:pt idx="9">
                  <c:v>15.0</c:v>
                </c:pt>
                <c:pt idx="15">
                  <c:v>15.0</c:v>
                </c:pt>
                <c:pt idx="17">
                  <c:v>15.0</c:v>
                </c:pt>
                <c:pt idx="20">
                  <c:v>15.0</c:v>
                </c:pt>
                <c:pt idx="22">
                  <c:v>15.0</c:v>
                </c:pt>
                <c:pt idx="24">
                  <c:v>15.0</c:v>
                </c:pt>
                <c:pt idx="26">
                  <c:v>15.0</c:v>
                </c:pt>
                <c:pt idx="28">
                  <c:v>15.0</c:v>
                </c:pt>
                <c:pt idx="29">
                  <c:v>15.0</c:v>
                </c:pt>
              </c:numCache>
            </c:numRef>
          </c:xVal>
          <c:yVal>
            <c:numRef>
              <c:f>(Summary!$M$10:$M$14,Summary!$M$48:$M$51,Summary!$M$152:$M$155,Summary!$M$202:$M$203,Summary!$M$273:$M$276,Summary!$M$280:$M$287,Summary!$M$290:$M$291,Summary!$M$308)</c:f>
              <c:numCache>
                <c:formatCode>General</c:formatCode>
                <c:ptCount val="30"/>
                <c:pt idx="1">
                  <c:v>1.42</c:v>
                </c:pt>
                <c:pt idx="2">
                  <c:v>8.98</c:v>
                </c:pt>
                <c:pt idx="3">
                  <c:v>28.56</c:v>
                </c:pt>
                <c:pt idx="6">
                  <c:v>22.05</c:v>
                </c:pt>
                <c:pt idx="8">
                  <c:v>12.27</c:v>
                </c:pt>
                <c:pt idx="9">
                  <c:v>4.859999999999998</c:v>
                </c:pt>
                <c:pt idx="15">
                  <c:v>1.15</c:v>
                </c:pt>
                <c:pt idx="17">
                  <c:v>6.8</c:v>
                </c:pt>
                <c:pt idx="20">
                  <c:v>1.34</c:v>
                </c:pt>
                <c:pt idx="22">
                  <c:v>2.01</c:v>
                </c:pt>
                <c:pt idx="24">
                  <c:v>7.58</c:v>
                </c:pt>
                <c:pt idx="26">
                  <c:v>7.52</c:v>
                </c:pt>
                <c:pt idx="28">
                  <c:v>2.48</c:v>
                </c:pt>
                <c:pt idx="29">
                  <c:v>15.53</c:v>
                </c:pt>
              </c:numCache>
            </c:numRef>
          </c:yVal>
          <c:smooth val="0"/>
        </c:ser>
        <c:dLbls>
          <c:showLegendKey val="0"/>
          <c:showVal val="0"/>
          <c:showCatName val="0"/>
          <c:showSerName val="0"/>
          <c:showPercent val="0"/>
          <c:showBubbleSize val="0"/>
        </c:dLbls>
        <c:axId val="2120626712"/>
        <c:axId val="2120633352"/>
      </c:scatterChart>
      <c:valAx>
        <c:axId val="2120626712"/>
        <c:scaling>
          <c:orientation val="minMax"/>
          <c:max val="15.0"/>
          <c:min val="0.0"/>
        </c:scaling>
        <c:delete val="0"/>
        <c:axPos val="b"/>
        <c:numFmt formatCode="General" sourceLinked="1"/>
        <c:majorTickMark val="none"/>
        <c:minorTickMark val="none"/>
        <c:tickLblPos val="none"/>
        <c:crossAx val="2120633352"/>
        <c:crosses val="autoZero"/>
        <c:crossBetween val="midCat"/>
        <c:minorUnit val="5.0"/>
      </c:valAx>
      <c:valAx>
        <c:axId val="2120633352"/>
        <c:scaling>
          <c:orientation val="minMax"/>
        </c:scaling>
        <c:delete val="0"/>
        <c:axPos val="l"/>
        <c:majorGridlines/>
        <c:title>
          <c:tx>
            <c:rich>
              <a:bodyPr rot="-5400000" vert="horz"/>
              <a:lstStyle/>
              <a:p>
                <a:pPr>
                  <a:defRPr/>
                </a:pPr>
                <a:r>
                  <a:rPr lang="en-US" dirty="0"/>
                  <a:t>HWRF-GEN</a:t>
                </a:r>
                <a:r>
                  <a:rPr lang="en-US" baseline="0" dirty="0"/>
                  <a:t> Analysis OW (x10-9 s-2)</a:t>
                </a:r>
                <a:endParaRPr lang="en-US" dirty="0"/>
              </a:p>
            </c:rich>
          </c:tx>
          <c:layout/>
          <c:overlay val="0"/>
        </c:title>
        <c:numFmt formatCode="General" sourceLinked="1"/>
        <c:majorTickMark val="out"/>
        <c:minorTickMark val="none"/>
        <c:tickLblPos val="nextTo"/>
        <c:crossAx val="2120626712"/>
        <c:crosses val="autoZero"/>
        <c:crossBetween val="midCat"/>
      </c:valAx>
    </c:plotArea>
    <c:legend>
      <c:legendPos val="b"/>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HWRF-GEN</a:t>
            </a:r>
            <a:r>
              <a:rPr lang="en-US" baseline="0" dirty="0"/>
              <a:t> Analysis OW (10</a:t>
            </a:r>
            <a:r>
              <a:rPr lang="en-US" baseline="30000" dirty="0"/>
              <a:t>-9</a:t>
            </a:r>
            <a:r>
              <a:rPr lang="en-US" baseline="0" dirty="0"/>
              <a:t> s</a:t>
            </a:r>
            <a:r>
              <a:rPr lang="en-US" baseline="30000" dirty="0"/>
              <a:t>-2</a:t>
            </a:r>
            <a:r>
              <a:rPr lang="en-US" baseline="0" dirty="0"/>
              <a:t>)        NOT DEVELOPED (2014)</a:t>
            </a:r>
            <a:endParaRPr lang="en-US" dirty="0"/>
          </a:p>
        </c:rich>
      </c:tx>
      <c:layout/>
      <c:overlay val="0"/>
    </c:title>
    <c:autoTitleDeleted val="0"/>
    <c:plotArea>
      <c:layout/>
      <c:scatterChart>
        <c:scatterStyle val="lineMarker"/>
        <c:varyColors val="0"/>
        <c:ser>
          <c:idx val="3"/>
          <c:order val="0"/>
          <c:tx>
            <c:v>Nondeveloper</c:v>
          </c:tx>
          <c:spPr>
            <a:ln w="47625">
              <a:noFill/>
            </a:ln>
          </c:spPr>
          <c:marker>
            <c:symbol val="square"/>
            <c:size val="9"/>
            <c:spPr>
              <a:noFill/>
              <a:ln>
                <a:solidFill>
                  <a:srgbClr val="0000FF"/>
                </a:solidFill>
              </a:ln>
            </c:spPr>
          </c:marker>
          <c:xVal>
            <c:numRef>
              <c:f>(Summary!$N$2:$N$8,Summary!$N$33:$N$40,Summary!$N$52,Summary!$N$56,Summary!$N$61:$N$82,Summary!$N$83:$N$98,Summary!$N$112:$N$124,Summary!$N$192:$N$196,Summary!$N$206:$N$232,Summary!$N$233:$N$234,Summary!$N$292:$N$307)</c:f>
              <c:numCache>
                <c:formatCode>General</c:formatCode>
                <c:ptCount val="118"/>
                <c:pt idx="0">
                  <c:v>0.0</c:v>
                </c:pt>
                <c:pt idx="2">
                  <c:v>0.0</c:v>
                </c:pt>
                <c:pt idx="3">
                  <c:v>0.0</c:v>
                </c:pt>
                <c:pt idx="4">
                  <c:v>0.0</c:v>
                </c:pt>
                <c:pt idx="6">
                  <c:v>0.0</c:v>
                </c:pt>
                <c:pt idx="7">
                  <c:v>0.0</c:v>
                </c:pt>
                <c:pt idx="8">
                  <c:v>0.0</c:v>
                </c:pt>
                <c:pt idx="10">
                  <c:v>0.0</c:v>
                </c:pt>
                <c:pt idx="14">
                  <c:v>0.0</c:v>
                </c:pt>
                <c:pt idx="15">
                  <c:v>0.0</c:v>
                </c:pt>
                <c:pt idx="16">
                  <c:v>0.0</c:v>
                </c:pt>
                <c:pt idx="17">
                  <c:v>0.0</c:v>
                </c:pt>
                <c:pt idx="19">
                  <c:v>0.0</c:v>
                </c:pt>
                <c:pt idx="20">
                  <c:v>0.0</c:v>
                </c:pt>
                <c:pt idx="22">
                  <c:v>0.0</c:v>
                </c:pt>
                <c:pt idx="24">
                  <c:v>0.0</c:v>
                </c:pt>
                <c:pt idx="26">
                  <c:v>0.0</c:v>
                </c:pt>
                <c:pt idx="28">
                  <c:v>0.0</c:v>
                </c:pt>
                <c:pt idx="30">
                  <c:v>0.0</c:v>
                </c:pt>
                <c:pt idx="32">
                  <c:v>0.0</c:v>
                </c:pt>
                <c:pt idx="36">
                  <c:v>0.0</c:v>
                </c:pt>
                <c:pt idx="38">
                  <c:v>0.0</c:v>
                </c:pt>
                <c:pt idx="40">
                  <c:v>0.0</c:v>
                </c:pt>
                <c:pt idx="42">
                  <c:v>0.0</c:v>
                </c:pt>
                <c:pt idx="44">
                  <c:v>0.0</c:v>
                </c:pt>
                <c:pt idx="46">
                  <c:v>0.0</c:v>
                </c:pt>
                <c:pt idx="48">
                  <c:v>0.0</c:v>
                </c:pt>
                <c:pt idx="54">
                  <c:v>0.0</c:v>
                </c:pt>
                <c:pt idx="55">
                  <c:v>0.0</c:v>
                </c:pt>
                <c:pt idx="57">
                  <c:v>0.0</c:v>
                </c:pt>
                <c:pt idx="59">
                  <c:v>0.0</c:v>
                </c:pt>
                <c:pt idx="61">
                  <c:v>0.0</c:v>
                </c:pt>
                <c:pt idx="63">
                  <c:v>0.0</c:v>
                </c:pt>
                <c:pt idx="65">
                  <c:v>0.0</c:v>
                </c:pt>
                <c:pt idx="67">
                  <c:v>0.0</c:v>
                </c:pt>
                <c:pt idx="68">
                  <c:v>0.0</c:v>
                </c:pt>
                <c:pt idx="70">
                  <c:v>0.0</c:v>
                </c:pt>
                <c:pt idx="72">
                  <c:v>0.0</c:v>
                </c:pt>
                <c:pt idx="73">
                  <c:v>0.0</c:v>
                </c:pt>
                <c:pt idx="79">
                  <c:v>0.0</c:v>
                </c:pt>
                <c:pt idx="81">
                  <c:v>0.0</c:v>
                </c:pt>
                <c:pt idx="83">
                  <c:v>0.0</c:v>
                </c:pt>
                <c:pt idx="85">
                  <c:v>0.0</c:v>
                </c:pt>
                <c:pt idx="87">
                  <c:v>0.0</c:v>
                </c:pt>
                <c:pt idx="89">
                  <c:v>0.0</c:v>
                </c:pt>
                <c:pt idx="91">
                  <c:v>0.0</c:v>
                </c:pt>
                <c:pt idx="93">
                  <c:v>0.0</c:v>
                </c:pt>
                <c:pt idx="95">
                  <c:v>0.0</c:v>
                </c:pt>
                <c:pt idx="97">
                  <c:v>0.0</c:v>
                </c:pt>
                <c:pt idx="99">
                  <c:v>0.0</c:v>
                </c:pt>
                <c:pt idx="101">
                  <c:v>0.0</c:v>
                </c:pt>
                <c:pt idx="102">
                  <c:v>0.0</c:v>
                </c:pt>
                <c:pt idx="104">
                  <c:v>0.0</c:v>
                </c:pt>
                <c:pt idx="106">
                  <c:v>0.0</c:v>
                </c:pt>
                <c:pt idx="108">
                  <c:v>0.0</c:v>
                </c:pt>
                <c:pt idx="110">
                  <c:v>0.0</c:v>
                </c:pt>
                <c:pt idx="111">
                  <c:v>0.0</c:v>
                </c:pt>
                <c:pt idx="113">
                  <c:v>0.0</c:v>
                </c:pt>
                <c:pt idx="115">
                  <c:v>0.0</c:v>
                </c:pt>
                <c:pt idx="117">
                  <c:v>0.0</c:v>
                </c:pt>
              </c:numCache>
            </c:numRef>
          </c:xVal>
          <c:yVal>
            <c:numRef>
              <c:f>(Summary!$M$2:$M$8,Summary!$M$33:$M$40,Summary!$M$52,Summary!$M$56,Summary!$M$61:$M$81,Summary!$M$82:$M$98,Summary!$M$112:$M$124,Summary!$M$192:$M$196,Summary!$M$206:$M$228,Summary!$M$229:$M$234,Summary!$M$292:$M$307)</c:f>
              <c:numCache>
                <c:formatCode>General</c:formatCode>
                <c:ptCount val="118"/>
                <c:pt idx="0">
                  <c:v>1.23</c:v>
                </c:pt>
                <c:pt idx="2">
                  <c:v>1.52</c:v>
                </c:pt>
                <c:pt idx="3">
                  <c:v>0.66</c:v>
                </c:pt>
                <c:pt idx="4">
                  <c:v>0.74</c:v>
                </c:pt>
                <c:pt idx="6">
                  <c:v>0.58</c:v>
                </c:pt>
                <c:pt idx="7">
                  <c:v>0.57</c:v>
                </c:pt>
                <c:pt idx="8">
                  <c:v>1.23</c:v>
                </c:pt>
                <c:pt idx="10">
                  <c:v>2.26</c:v>
                </c:pt>
                <c:pt idx="14">
                  <c:v>0.38</c:v>
                </c:pt>
                <c:pt idx="15">
                  <c:v>1.52</c:v>
                </c:pt>
                <c:pt idx="16">
                  <c:v>4.89</c:v>
                </c:pt>
                <c:pt idx="17">
                  <c:v>0.06</c:v>
                </c:pt>
                <c:pt idx="19">
                  <c:v>-0.26</c:v>
                </c:pt>
                <c:pt idx="20">
                  <c:v>-0.16</c:v>
                </c:pt>
                <c:pt idx="22">
                  <c:v>0.23</c:v>
                </c:pt>
                <c:pt idx="24">
                  <c:v>0.16</c:v>
                </c:pt>
                <c:pt idx="26">
                  <c:v>1.05</c:v>
                </c:pt>
                <c:pt idx="28">
                  <c:v>0.26</c:v>
                </c:pt>
                <c:pt idx="30">
                  <c:v>0.18</c:v>
                </c:pt>
                <c:pt idx="32">
                  <c:v>0.18</c:v>
                </c:pt>
                <c:pt idx="36">
                  <c:v>0.51</c:v>
                </c:pt>
                <c:pt idx="38">
                  <c:v>0.78</c:v>
                </c:pt>
                <c:pt idx="40">
                  <c:v>0.68</c:v>
                </c:pt>
                <c:pt idx="42">
                  <c:v>0.36</c:v>
                </c:pt>
                <c:pt idx="44">
                  <c:v>0.62</c:v>
                </c:pt>
                <c:pt idx="46">
                  <c:v>1.36</c:v>
                </c:pt>
                <c:pt idx="48">
                  <c:v>1.73</c:v>
                </c:pt>
                <c:pt idx="54">
                  <c:v>2.11</c:v>
                </c:pt>
                <c:pt idx="55">
                  <c:v>1.07</c:v>
                </c:pt>
                <c:pt idx="57">
                  <c:v>0.53</c:v>
                </c:pt>
                <c:pt idx="59">
                  <c:v>3.85</c:v>
                </c:pt>
                <c:pt idx="61">
                  <c:v>1.42</c:v>
                </c:pt>
                <c:pt idx="63">
                  <c:v>0.83</c:v>
                </c:pt>
                <c:pt idx="65">
                  <c:v>1.3</c:v>
                </c:pt>
                <c:pt idx="67">
                  <c:v>0.14</c:v>
                </c:pt>
                <c:pt idx="68">
                  <c:v>0.64</c:v>
                </c:pt>
                <c:pt idx="70">
                  <c:v>0.4</c:v>
                </c:pt>
                <c:pt idx="72">
                  <c:v>1.89</c:v>
                </c:pt>
                <c:pt idx="73">
                  <c:v>0.09</c:v>
                </c:pt>
                <c:pt idx="79">
                  <c:v>0.83</c:v>
                </c:pt>
                <c:pt idx="81">
                  <c:v>0.62</c:v>
                </c:pt>
                <c:pt idx="83">
                  <c:v>3.08</c:v>
                </c:pt>
                <c:pt idx="85">
                  <c:v>1.49</c:v>
                </c:pt>
                <c:pt idx="87">
                  <c:v>1.72</c:v>
                </c:pt>
                <c:pt idx="89">
                  <c:v>0.47</c:v>
                </c:pt>
                <c:pt idx="91">
                  <c:v>0.62</c:v>
                </c:pt>
                <c:pt idx="93">
                  <c:v>0.26</c:v>
                </c:pt>
                <c:pt idx="95">
                  <c:v>0.96</c:v>
                </c:pt>
                <c:pt idx="97">
                  <c:v>0.45</c:v>
                </c:pt>
                <c:pt idx="99">
                  <c:v>-0.47</c:v>
                </c:pt>
                <c:pt idx="101">
                  <c:v>0.14</c:v>
                </c:pt>
                <c:pt idx="102">
                  <c:v>3.09</c:v>
                </c:pt>
                <c:pt idx="104">
                  <c:v>0.33</c:v>
                </c:pt>
                <c:pt idx="106">
                  <c:v>1.04</c:v>
                </c:pt>
                <c:pt idx="108">
                  <c:v>0.78</c:v>
                </c:pt>
                <c:pt idx="110">
                  <c:v>0.64</c:v>
                </c:pt>
                <c:pt idx="111">
                  <c:v>0.72</c:v>
                </c:pt>
                <c:pt idx="113">
                  <c:v>2.5</c:v>
                </c:pt>
                <c:pt idx="115">
                  <c:v>1.45</c:v>
                </c:pt>
                <c:pt idx="117">
                  <c:v>0.78</c:v>
                </c:pt>
              </c:numCache>
            </c:numRef>
          </c:yVal>
          <c:smooth val="0"/>
        </c:ser>
        <c:ser>
          <c:idx val="1"/>
          <c:order val="1"/>
          <c:tx>
            <c:v>Pre-Invest</c:v>
          </c:tx>
          <c:spPr>
            <a:ln w="47625">
              <a:noFill/>
            </a:ln>
          </c:spPr>
          <c:marker>
            <c:symbol val="square"/>
            <c:size val="12"/>
            <c:spPr>
              <a:noFill/>
              <a:ln>
                <a:solidFill>
                  <a:schemeClr val="accent4"/>
                </a:solidFill>
              </a:ln>
            </c:spPr>
          </c:marker>
          <c:xVal>
            <c:numRef>
              <c:f>(Summary!$N$16:$N$27,Summary!$N$53:$N$55,Summary!$N$57,Summary!$N$99,Summary!$N$165:$N$173,Summary!$N$235:$N$253,Summary!$N$254:$N$255)</c:f>
              <c:numCache>
                <c:formatCode>General</c:formatCode>
                <c:ptCount val="47"/>
                <c:pt idx="0">
                  <c:v>3.0</c:v>
                </c:pt>
                <c:pt idx="1">
                  <c:v>3.0</c:v>
                </c:pt>
                <c:pt idx="2">
                  <c:v>3.0</c:v>
                </c:pt>
                <c:pt idx="4">
                  <c:v>3.0</c:v>
                </c:pt>
                <c:pt idx="8">
                  <c:v>3.0</c:v>
                </c:pt>
                <c:pt idx="11">
                  <c:v>3.0</c:v>
                </c:pt>
                <c:pt idx="12">
                  <c:v>3.0</c:v>
                </c:pt>
                <c:pt idx="14">
                  <c:v>3.0</c:v>
                </c:pt>
                <c:pt idx="15">
                  <c:v>3.0</c:v>
                </c:pt>
                <c:pt idx="16">
                  <c:v>3.0</c:v>
                </c:pt>
                <c:pt idx="17">
                  <c:v>3.0</c:v>
                </c:pt>
                <c:pt idx="19">
                  <c:v>3.0</c:v>
                </c:pt>
                <c:pt idx="21">
                  <c:v>3.0</c:v>
                </c:pt>
                <c:pt idx="23">
                  <c:v>3.0</c:v>
                </c:pt>
                <c:pt idx="25">
                  <c:v>3.0</c:v>
                </c:pt>
                <c:pt idx="26">
                  <c:v>3.0</c:v>
                </c:pt>
                <c:pt idx="32">
                  <c:v>3.0</c:v>
                </c:pt>
                <c:pt idx="34">
                  <c:v>3.0</c:v>
                </c:pt>
                <c:pt idx="36">
                  <c:v>3.0</c:v>
                </c:pt>
                <c:pt idx="38">
                  <c:v>3.0</c:v>
                </c:pt>
                <c:pt idx="40">
                  <c:v>3.0</c:v>
                </c:pt>
                <c:pt idx="42">
                  <c:v>3.0</c:v>
                </c:pt>
                <c:pt idx="44">
                  <c:v>3.0</c:v>
                </c:pt>
                <c:pt idx="46">
                  <c:v>3.0</c:v>
                </c:pt>
              </c:numCache>
            </c:numRef>
          </c:xVal>
          <c:yVal>
            <c:numRef>
              <c:f>(Summary!$M$16:$M$27,Summary!$M$53:$M$55,Summary!$M$57,Summary!$M$99,Summary!$M$165:$M$172,Summary!$M$173,Summary!$M$235:$M$254,Summary!$M$255)</c:f>
              <c:numCache>
                <c:formatCode>General</c:formatCode>
                <c:ptCount val="47"/>
                <c:pt idx="0">
                  <c:v>2.04</c:v>
                </c:pt>
                <c:pt idx="1">
                  <c:v>0.31</c:v>
                </c:pt>
                <c:pt idx="2">
                  <c:v>3.42</c:v>
                </c:pt>
                <c:pt idx="4">
                  <c:v>7.08</c:v>
                </c:pt>
                <c:pt idx="8">
                  <c:v>4.659999999999996</c:v>
                </c:pt>
                <c:pt idx="11">
                  <c:v>3.48</c:v>
                </c:pt>
                <c:pt idx="12">
                  <c:v>-2.36</c:v>
                </c:pt>
                <c:pt idx="14">
                  <c:v>0.19</c:v>
                </c:pt>
                <c:pt idx="15">
                  <c:v>1.62</c:v>
                </c:pt>
                <c:pt idx="16">
                  <c:v>1.37</c:v>
                </c:pt>
                <c:pt idx="17">
                  <c:v>1.47</c:v>
                </c:pt>
                <c:pt idx="19">
                  <c:v>0.59</c:v>
                </c:pt>
                <c:pt idx="21">
                  <c:v>0.09</c:v>
                </c:pt>
                <c:pt idx="23">
                  <c:v>0.74</c:v>
                </c:pt>
                <c:pt idx="25">
                  <c:v>1.38</c:v>
                </c:pt>
                <c:pt idx="26">
                  <c:v>4.05</c:v>
                </c:pt>
                <c:pt idx="32">
                  <c:v>-0.1</c:v>
                </c:pt>
                <c:pt idx="34">
                  <c:v>-0.57</c:v>
                </c:pt>
                <c:pt idx="36">
                  <c:v>0.35</c:v>
                </c:pt>
                <c:pt idx="38">
                  <c:v>0.2</c:v>
                </c:pt>
                <c:pt idx="40">
                  <c:v>-0.23</c:v>
                </c:pt>
                <c:pt idx="42">
                  <c:v>1.36</c:v>
                </c:pt>
                <c:pt idx="44">
                  <c:v>1.54</c:v>
                </c:pt>
                <c:pt idx="46">
                  <c:v>2.35</c:v>
                </c:pt>
              </c:numCache>
            </c:numRef>
          </c:yVal>
          <c:smooth val="0"/>
        </c:ser>
        <c:ser>
          <c:idx val="2"/>
          <c:order val="2"/>
          <c:tx>
            <c:v>Invest</c:v>
          </c:tx>
          <c:spPr>
            <a:ln w="47625">
              <a:noFill/>
            </a:ln>
          </c:spPr>
          <c:marker>
            <c:symbol val="circle"/>
            <c:size val="12"/>
            <c:spPr>
              <a:solidFill>
                <a:schemeClr val="accent4"/>
              </a:solidFill>
              <a:ln>
                <a:solidFill>
                  <a:schemeClr val="accent4"/>
                </a:solidFill>
              </a:ln>
            </c:spPr>
          </c:marker>
          <c:xVal>
            <c:numRef>
              <c:f>(Summary!$N$101:$N$103,Summary!$N$125:$N$127,Summary!$N$179,Summary!$N$257:$N$261,Summary!$N$264:$N$268)</c:f>
              <c:numCache>
                <c:formatCode>General</c:formatCode>
                <c:ptCount val="17"/>
                <c:pt idx="0">
                  <c:v>6.0</c:v>
                </c:pt>
                <c:pt idx="2">
                  <c:v>6.0</c:v>
                </c:pt>
                <c:pt idx="3">
                  <c:v>6.0</c:v>
                </c:pt>
                <c:pt idx="5">
                  <c:v>6.0</c:v>
                </c:pt>
                <c:pt idx="6">
                  <c:v>6.0</c:v>
                </c:pt>
                <c:pt idx="7">
                  <c:v>6.0</c:v>
                </c:pt>
                <c:pt idx="9">
                  <c:v>6.0</c:v>
                </c:pt>
                <c:pt idx="11">
                  <c:v>6.0</c:v>
                </c:pt>
                <c:pt idx="12">
                  <c:v>6.0</c:v>
                </c:pt>
                <c:pt idx="14">
                  <c:v>6.0</c:v>
                </c:pt>
                <c:pt idx="16">
                  <c:v>6.0</c:v>
                </c:pt>
              </c:numCache>
            </c:numRef>
          </c:xVal>
          <c:yVal>
            <c:numRef>
              <c:f>(Summary!$M$101:$M$103,Summary!$M$125:$M$127,Summary!$M$179,Summary!$M$257:$M$261,Summary!$M$264:$M$268)</c:f>
              <c:numCache>
                <c:formatCode>General</c:formatCode>
                <c:ptCount val="17"/>
                <c:pt idx="0">
                  <c:v>1.04</c:v>
                </c:pt>
                <c:pt idx="2">
                  <c:v>14.13</c:v>
                </c:pt>
                <c:pt idx="3">
                  <c:v>8.38</c:v>
                </c:pt>
                <c:pt idx="5">
                  <c:v>40.54</c:v>
                </c:pt>
                <c:pt idx="6">
                  <c:v>1.44</c:v>
                </c:pt>
                <c:pt idx="7">
                  <c:v>2.58</c:v>
                </c:pt>
                <c:pt idx="9">
                  <c:v>19.62</c:v>
                </c:pt>
                <c:pt idx="11">
                  <c:v>2.63</c:v>
                </c:pt>
                <c:pt idx="12">
                  <c:v>16.93</c:v>
                </c:pt>
                <c:pt idx="14">
                  <c:v>35.69</c:v>
                </c:pt>
                <c:pt idx="16">
                  <c:v>57.92</c:v>
                </c:pt>
              </c:numCache>
            </c:numRef>
          </c:yVal>
          <c:smooth val="0"/>
        </c:ser>
        <c:ser>
          <c:idx val="4"/>
          <c:order val="3"/>
          <c:tx>
            <c:v>Post-Invest</c:v>
          </c:tx>
          <c:spPr>
            <a:ln w="47625">
              <a:noFill/>
            </a:ln>
          </c:spPr>
          <c:marker>
            <c:symbol val="diamond"/>
            <c:size val="12"/>
            <c:spPr>
              <a:noFill/>
              <a:ln>
                <a:solidFill>
                  <a:schemeClr val="accent4"/>
                </a:solidFill>
              </a:ln>
            </c:spPr>
          </c:marker>
          <c:xVal>
            <c:numRef>
              <c:f>(Summary!$N$32,Summary!$N$58:$N$60,Summary!$N$105:$N$111,Summary!$N$183:$N$191,Summary!$N$263,Summary!$N$270:$N$272)</c:f>
              <c:numCache>
                <c:formatCode>General</c:formatCode>
                <c:ptCount val="24"/>
                <c:pt idx="0">
                  <c:v>9.0</c:v>
                </c:pt>
                <c:pt idx="1">
                  <c:v>9.0</c:v>
                </c:pt>
                <c:pt idx="3">
                  <c:v>9.0</c:v>
                </c:pt>
                <c:pt idx="4">
                  <c:v>9.0</c:v>
                </c:pt>
                <c:pt idx="6">
                  <c:v>9.0</c:v>
                </c:pt>
                <c:pt idx="8">
                  <c:v>9.0</c:v>
                </c:pt>
                <c:pt idx="10">
                  <c:v>9.0</c:v>
                </c:pt>
                <c:pt idx="11">
                  <c:v>9.0</c:v>
                </c:pt>
                <c:pt idx="13">
                  <c:v>9.0</c:v>
                </c:pt>
                <c:pt idx="15">
                  <c:v>9.0</c:v>
                </c:pt>
                <c:pt idx="17">
                  <c:v>9.0</c:v>
                </c:pt>
                <c:pt idx="19">
                  <c:v>9.0</c:v>
                </c:pt>
                <c:pt idx="20">
                  <c:v>9.0</c:v>
                </c:pt>
                <c:pt idx="21">
                  <c:v>9.0</c:v>
                </c:pt>
                <c:pt idx="23">
                  <c:v>9.0</c:v>
                </c:pt>
              </c:numCache>
            </c:numRef>
          </c:xVal>
          <c:yVal>
            <c:numRef>
              <c:f>(Summary!$M$32,Summary!$M$58:$M$60,Summary!$M$105:$M$111,Summary!$M$183:$M$191,Summary!$M$263,Summary!$M$270:$M$272)</c:f>
              <c:numCache>
                <c:formatCode>General</c:formatCode>
                <c:ptCount val="24"/>
                <c:pt idx="0">
                  <c:v>0.95</c:v>
                </c:pt>
                <c:pt idx="1">
                  <c:v>1.49</c:v>
                </c:pt>
                <c:pt idx="3">
                  <c:v>1.65</c:v>
                </c:pt>
                <c:pt idx="4">
                  <c:v>2.53</c:v>
                </c:pt>
                <c:pt idx="6">
                  <c:v>2.61</c:v>
                </c:pt>
                <c:pt idx="8">
                  <c:v>1.86</c:v>
                </c:pt>
                <c:pt idx="10">
                  <c:v>1.02</c:v>
                </c:pt>
                <c:pt idx="11">
                  <c:v>1.95</c:v>
                </c:pt>
                <c:pt idx="13">
                  <c:v>0.96</c:v>
                </c:pt>
                <c:pt idx="15">
                  <c:v>2.95</c:v>
                </c:pt>
                <c:pt idx="17">
                  <c:v>0.36</c:v>
                </c:pt>
                <c:pt idx="19">
                  <c:v>0.79</c:v>
                </c:pt>
                <c:pt idx="20">
                  <c:v>0.58</c:v>
                </c:pt>
                <c:pt idx="21">
                  <c:v>13.87</c:v>
                </c:pt>
                <c:pt idx="23">
                  <c:v>5.98</c:v>
                </c:pt>
              </c:numCache>
            </c:numRef>
          </c:yVal>
          <c:smooth val="0"/>
        </c:ser>
        <c:ser>
          <c:idx val="5"/>
          <c:order val="4"/>
          <c:tx>
            <c:v>Pre-Invest-Developed</c:v>
          </c:tx>
          <c:spPr>
            <a:ln w="47625">
              <a:noFill/>
            </a:ln>
          </c:spPr>
          <c:marker>
            <c:symbol val="square"/>
            <c:size val="12"/>
            <c:spPr>
              <a:noFill/>
              <a:ln>
                <a:solidFill>
                  <a:srgbClr val="FF0000"/>
                </a:solidFill>
              </a:ln>
            </c:spPr>
          </c:marker>
          <c:xVal>
            <c:numRef>
              <c:f>(Summary!$N$9,Summary!$N$41:$N$47,Summary!$N$128:$N$137,Summary!$N$138:$N$151,Summary!$N$197:$N$201)</c:f>
              <c:numCache>
                <c:formatCode>General</c:formatCode>
                <c:ptCount val="37"/>
                <c:pt idx="0">
                  <c:v>12.0</c:v>
                </c:pt>
                <c:pt idx="1">
                  <c:v>12.0</c:v>
                </c:pt>
                <c:pt idx="4">
                  <c:v>12.0</c:v>
                </c:pt>
                <c:pt idx="8">
                  <c:v>12.0</c:v>
                </c:pt>
                <c:pt idx="10">
                  <c:v>12.0</c:v>
                </c:pt>
                <c:pt idx="12">
                  <c:v>12.0</c:v>
                </c:pt>
                <c:pt idx="14">
                  <c:v>12.0</c:v>
                </c:pt>
                <c:pt idx="16">
                  <c:v>12.0</c:v>
                </c:pt>
                <c:pt idx="18">
                  <c:v>12.0</c:v>
                </c:pt>
                <c:pt idx="20">
                  <c:v>12.0</c:v>
                </c:pt>
                <c:pt idx="22">
                  <c:v>12.0</c:v>
                </c:pt>
                <c:pt idx="24">
                  <c:v>12.0</c:v>
                </c:pt>
                <c:pt idx="26">
                  <c:v>12.0</c:v>
                </c:pt>
                <c:pt idx="32">
                  <c:v>12.0</c:v>
                </c:pt>
                <c:pt idx="34">
                  <c:v>12.0</c:v>
                </c:pt>
              </c:numCache>
            </c:numRef>
          </c:xVal>
          <c:yVal>
            <c:numRef>
              <c:f>(Summary!$M$9,Summary!$M$41:$M$47,Summary!$M$128:$M$151,Summary!$M$197:$M$201)</c:f>
              <c:numCache>
                <c:formatCode>General</c:formatCode>
                <c:ptCount val="37"/>
                <c:pt idx="0">
                  <c:v>3.6</c:v>
                </c:pt>
                <c:pt idx="1">
                  <c:v>2.01</c:v>
                </c:pt>
                <c:pt idx="4">
                  <c:v>5.149999999999999</c:v>
                </c:pt>
                <c:pt idx="8">
                  <c:v>1.05</c:v>
                </c:pt>
                <c:pt idx="10">
                  <c:v>4.0</c:v>
                </c:pt>
                <c:pt idx="12">
                  <c:v>3.65</c:v>
                </c:pt>
                <c:pt idx="14">
                  <c:v>2.87</c:v>
                </c:pt>
                <c:pt idx="16">
                  <c:v>1.24</c:v>
                </c:pt>
                <c:pt idx="18">
                  <c:v>0.88</c:v>
                </c:pt>
                <c:pt idx="20">
                  <c:v>0.47</c:v>
                </c:pt>
                <c:pt idx="22">
                  <c:v>-0.07</c:v>
                </c:pt>
                <c:pt idx="24">
                  <c:v>0.43</c:v>
                </c:pt>
                <c:pt idx="26">
                  <c:v>0.37</c:v>
                </c:pt>
                <c:pt idx="32">
                  <c:v>0.69</c:v>
                </c:pt>
                <c:pt idx="34">
                  <c:v>0.49</c:v>
                </c:pt>
              </c:numCache>
            </c:numRef>
          </c:yVal>
          <c:smooth val="0"/>
        </c:ser>
        <c:ser>
          <c:idx val="6"/>
          <c:order val="5"/>
          <c:tx>
            <c:v>Invest-Developed</c:v>
          </c:tx>
          <c:spPr>
            <a:ln w="47625">
              <a:noFill/>
            </a:ln>
          </c:spPr>
          <c:marker>
            <c:symbol val="circle"/>
            <c:size val="12"/>
            <c:spPr>
              <a:noFill/>
              <a:ln>
                <a:solidFill>
                  <a:srgbClr val="FF0000"/>
                </a:solidFill>
              </a:ln>
            </c:spPr>
          </c:marker>
          <c:xVal>
            <c:numRef>
              <c:f>(Summary!$N$10:$N$14,Summary!$N$48:$N$51,Summary!$N$152:$N$155,Summary!$N$202:$N$203,Summary!$N$273:$N$276,Summary!$N$280:$N$287,Summary!$N$290:$N$291,Summary!$N$308)</c:f>
              <c:numCache>
                <c:formatCode>General</c:formatCode>
                <c:ptCount val="30"/>
                <c:pt idx="1">
                  <c:v>15.0</c:v>
                </c:pt>
                <c:pt idx="2">
                  <c:v>15.0</c:v>
                </c:pt>
                <c:pt idx="3">
                  <c:v>15.0</c:v>
                </c:pt>
                <c:pt idx="6">
                  <c:v>15.0</c:v>
                </c:pt>
                <c:pt idx="8">
                  <c:v>15.0</c:v>
                </c:pt>
                <c:pt idx="9">
                  <c:v>15.0</c:v>
                </c:pt>
                <c:pt idx="15">
                  <c:v>15.0</c:v>
                </c:pt>
                <c:pt idx="17">
                  <c:v>15.0</c:v>
                </c:pt>
                <c:pt idx="20">
                  <c:v>15.0</c:v>
                </c:pt>
                <c:pt idx="22">
                  <c:v>15.0</c:v>
                </c:pt>
                <c:pt idx="24">
                  <c:v>15.0</c:v>
                </c:pt>
                <c:pt idx="26">
                  <c:v>15.0</c:v>
                </c:pt>
                <c:pt idx="28">
                  <c:v>15.0</c:v>
                </c:pt>
                <c:pt idx="29">
                  <c:v>15.0</c:v>
                </c:pt>
              </c:numCache>
            </c:numRef>
          </c:xVal>
          <c:yVal>
            <c:numRef>
              <c:f>(Summary!$M$10:$M$14,Summary!$M$48:$M$51,Summary!$M$152:$M$155,Summary!$M$202:$M$203,Summary!$M$273:$M$276,Summary!$M$280:$M$287,Summary!$M$290:$M$291,Summary!$M$308)</c:f>
              <c:numCache>
                <c:formatCode>General</c:formatCode>
                <c:ptCount val="30"/>
                <c:pt idx="1">
                  <c:v>1.42</c:v>
                </c:pt>
                <c:pt idx="2">
                  <c:v>8.98</c:v>
                </c:pt>
                <c:pt idx="3">
                  <c:v>28.56</c:v>
                </c:pt>
                <c:pt idx="6">
                  <c:v>22.05</c:v>
                </c:pt>
                <c:pt idx="8">
                  <c:v>12.27</c:v>
                </c:pt>
                <c:pt idx="9">
                  <c:v>4.859999999999998</c:v>
                </c:pt>
                <c:pt idx="15">
                  <c:v>1.15</c:v>
                </c:pt>
                <c:pt idx="17">
                  <c:v>6.8</c:v>
                </c:pt>
                <c:pt idx="20">
                  <c:v>1.34</c:v>
                </c:pt>
                <c:pt idx="22">
                  <c:v>2.01</c:v>
                </c:pt>
                <c:pt idx="24">
                  <c:v>7.58</c:v>
                </c:pt>
                <c:pt idx="26">
                  <c:v>7.52</c:v>
                </c:pt>
                <c:pt idx="28">
                  <c:v>2.48</c:v>
                </c:pt>
                <c:pt idx="29">
                  <c:v>15.53</c:v>
                </c:pt>
              </c:numCache>
            </c:numRef>
          </c:yVal>
          <c:smooth val="0"/>
        </c:ser>
        <c:dLbls>
          <c:showLegendKey val="0"/>
          <c:showVal val="0"/>
          <c:showCatName val="0"/>
          <c:showSerName val="0"/>
          <c:showPercent val="0"/>
          <c:showBubbleSize val="0"/>
        </c:dLbls>
        <c:axId val="2120722360"/>
        <c:axId val="2120729016"/>
      </c:scatterChart>
      <c:valAx>
        <c:axId val="2120722360"/>
        <c:scaling>
          <c:orientation val="minMax"/>
          <c:max val="15.0"/>
          <c:min val="0.0"/>
        </c:scaling>
        <c:delete val="0"/>
        <c:axPos val="b"/>
        <c:numFmt formatCode="General" sourceLinked="1"/>
        <c:majorTickMark val="none"/>
        <c:minorTickMark val="none"/>
        <c:tickLblPos val="none"/>
        <c:crossAx val="2120729016"/>
        <c:crosses val="autoZero"/>
        <c:crossBetween val="midCat"/>
        <c:minorUnit val="5.0"/>
      </c:valAx>
      <c:valAx>
        <c:axId val="2120729016"/>
        <c:scaling>
          <c:orientation val="minMax"/>
        </c:scaling>
        <c:delete val="0"/>
        <c:axPos val="l"/>
        <c:majorGridlines/>
        <c:title>
          <c:tx>
            <c:rich>
              <a:bodyPr rot="-5400000" vert="horz"/>
              <a:lstStyle/>
              <a:p>
                <a:pPr>
                  <a:defRPr/>
                </a:pPr>
                <a:r>
                  <a:rPr lang="en-US" dirty="0"/>
                  <a:t>HWRF-GEN</a:t>
                </a:r>
                <a:r>
                  <a:rPr lang="en-US" baseline="0" dirty="0"/>
                  <a:t> Analysis OW (x10-9 s-2)</a:t>
                </a:r>
                <a:endParaRPr lang="en-US" dirty="0"/>
              </a:p>
            </c:rich>
          </c:tx>
          <c:layout/>
          <c:overlay val="0"/>
        </c:title>
        <c:numFmt formatCode="General" sourceLinked="1"/>
        <c:majorTickMark val="out"/>
        <c:minorTickMark val="none"/>
        <c:tickLblPos val="nextTo"/>
        <c:crossAx val="2120722360"/>
        <c:crosses val="autoZero"/>
        <c:crossBetween val="midCat"/>
      </c:valAx>
    </c:plotArea>
    <c:legend>
      <c:legendPos val="b"/>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HWRF-GEN</a:t>
            </a:r>
            <a:r>
              <a:rPr lang="en-US" baseline="0" dirty="0"/>
              <a:t> </a:t>
            </a:r>
            <a:r>
              <a:rPr lang="en-US" u="sng" baseline="0" dirty="0"/>
              <a:t>RH</a:t>
            </a:r>
            <a:r>
              <a:rPr lang="en-US" baseline="0" dirty="0"/>
              <a:t> Error (10</a:t>
            </a:r>
            <a:r>
              <a:rPr lang="en-US" baseline="30000" dirty="0"/>
              <a:t>-9</a:t>
            </a:r>
            <a:r>
              <a:rPr lang="en-US" baseline="0" dirty="0"/>
              <a:t> s</a:t>
            </a:r>
            <a:r>
              <a:rPr lang="en-US" baseline="30000" dirty="0"/>
              <a:t>-2</a:t>
            </a:r>
            <a:r>
              <a:rPr lang="en-US" baseline="0" dirty="0"/>
              <a:t>)   HWRF-GEN Forecast vs. HWRF-GEN Analysis </a:t>
            </a:r>
            <a:r>
              <a:rPr lang="en-US" baseline="0" dirty="0" smtClean="0"/>
              <a:t>2014</a:t>
            </a:r>
            <a:endParaRPr lang="en-US" dirty="0"/>
          </a:p>
        </c:rich>
      </c:tx>
      <c:layout/>
      <c:overlay val="0"/>
    </c:title>
    <c:autoTitleDeleted val="0"/>
    <c:plotArea>
      <c:layout/>
      <c:scatterChart>
        <c:scatterStyle val="lineMarker"/>
        <c:varyColors val="0"/>
        <c:ser>
          <c:idx val="6"/>
          <c:order val="0"/>
          <c:tx>
            <c:v>Average</c:v>
          </c:tx>
          <c:spPr>
            <a:ln w="47625">
              <a:noFill/>
            </a:ln>
          </c:spPr>
          <c:marker>
            <c:symbol val="square"/>
            <c:size val="14"/>
            <c:spPr>
              <a:noFill/>
              <a:ln w="38100">
                <a:solidFill>
                  <a:srgbClr val="0000FF"/>
                </a:solidFill>
              </a:ln>
            </c:spPr>
          </c:marker>
          <c:xVal>
            <c:numRef>
              <c:f>Summary!$P$2:$P$12</c:f>
              <c:numCache>
                <c:formatCode>General</c:formatCode>
                <c:ptCount val="11"/>
                <c:pt idx="0">
                  <c:v>0.0</c:v>
                </c:pt>
                <c:pt idx="1">
                  <c:v>12.0</c:v>
                </c:pt>
                <c:pt idx="2">
                  <c:v>24.0</c:v>
                </c:pt>
                <c:pt idx="3">
                  <c:v>36.0</c:v>
                </c:pt>
                <c:pt idx="4">
                  <c:v>48.0</c:v>
                </c:pt>
                <c:pt idx="5">
                  <c:v>60.0</c:v>
                </c:pt>
                <c:pt idx="6">
                  <c:v>72.0</c:v>
                </c:pt>
                <c:pt idx="7">
                  <c:v>84.0</c:v>
                </c:pt>
                <c:pt idx="8">
                  <c:v>96.0</c:v>
                </c:pt>
                <c:pt idx="9">
                  <c:v>108.0</c:v>
                </c:pt>
                <c:pt idx="10">
                  <c:v>120.0</c:v>
                </c:pt>
              </c:numCache>
            </c:numRef>
          </c:xVal>
          <c:yVal>
            <c:numRef>
              <c:f>Summary!$Q$2:$Q$12</c:f>
              <c:numCache>
                <c:formatCode>General</c:formatCode>
                <c:ptCount val="11"/>
                <c:pt idx="0">
                  <c:v>0.0</c:v>
                </c:pt>
                <c:pt idx="1">
                  <c:v>1.814883879781421</c:v>
                </c:pt>
                <c:pt idx="2">
                  <c:v>1.199957983193276</c:v>
                </c:pt>
                <c:pt idx="3">
                  <c:v>1.726807017543858</c:v>
                </c:pt>
                <c:pt idx="4">
                  <c:v>1.552952898550725</c:v>
                </c:pt>
                <c:pt idx="5">
                  <c:v>2.440714285714287</c:v>
                </c:pt>
                <c:pt idx="6">
                  <c:v>3.20812785388128</c:v>
                </c:pt>
                <c:pt idx="7">
                  <c:v>4.37602011494253</c:v>
                </c:pt>
                <c:pt idx="8">
                  <c:v>3.299686274509804</c:v>
                </c:pt>
                <c:pt idx="9">
                  <c:v>3.214881481481482</c:v>
                </c:pt>
                <c:pt idx="10">
                  <c:v>3.400983333333333</c:v>
                </c:pt>
              </c:numCache>
            </c:numRef>
          </c:yVal>
          <c:smooth val="0"/>
        </c:ser>
        <c:ser>
          <c:idx val="7"/>
          <c:order val="1"/>
          <c:tx>
            <c:v>lowerstdev</c:v>
          </c:tx>
          <c:spPr>
            <a:ln w="3175">
              <a:solidFill>
                <a:schemeClr val="tx1"/>
              </a:solidFill>
              <a:prstDash val="sysDash"/>
            </a:ln>
          </c:spPr>
          <c:marker>
            <c:symbol val="none"/>
          </c:marker>
          <c:xVal>
            <c:numRef>
              <c:f>Summary!$P$2:$P$12</c:f>
              <c:numCache>
                <c:formatCode>General</c:formatCode>
                <c:ptCount val="11"/>
                <c:pt idx="0">
                  <c:v>0.0</c:v>
                </c:pt>
                <c:pt idx="1">
                  <c:v>12.0</c:v>
                </c:pt>
                <c:pt idx="2">
                  <c:v>24.0</c:v>
                </c:pt>
                <c:pt idx="3">
                  <c:v>36.0</c:v>
                </c:pt>
                <c:pt idx="4">
                  <c:v>48.0</c:v>
                </c:pt>
                <c:pt idx="5">
                  <c:v>60.0</c:v>
                </c:pt>
                <c:pt idx="6">
                  <c:v>72.0</c:v>
                </c:pt>
                <c:pt idx="7">
                  <c:v>84.0</c:v>
                </c:pt>
                <c:pt idx="8">
                  <c:v>96.0</c:v>
                </c:pt>
                <c:pt idx="9">
                  <c:v>108.0</c:v>
                </c:pt>
                <c:pt idx="10">
                  <c:v>120.0</c:v>
                </c:pt>
              </c:numCache>
            </c:numRef>
          </c:xVal>
          <c:yVal>
            <c:numRef>
              <c:f>Summary!$T$2:$T$12</c:f>
              <c:numCache>
                <c:formatCode>General</c:formatCode>
                <c:ptCount val="11"/>
                <c:pt idx="0">
                  <c:v>0.0</c:v>
                </c:pt>
                <c:pt idx="1">
                  <c:v>-5.024016863163283</c:v>
                </c:pt>
                <c:pt idx="2">
                  <c:v>-7.279303657475248</c:v>
                </c:pt>
                <c:pt idx="3">
                  <c:v>-4.745397646886317</c:v>
                </c:pt>
                <c:pt idx="4">
                  <c:v>-6.345707618612961</c:v>
                </c:pt>
                <c:pt idx="5">
                  <c:v>-3.866903746390276</c:v>
                </c:pt>
                <c:pt idx="6">
                  <c:v>-4.78869346598403</c:v>
                </c:pt>
                <c:pt idx="7">
                  <c:v>-3.284434371933216</c:v>
                </c:pt>
                <c:pt idx="8">
                  <c:v>-5.577489785329587</c:v>
                </c:pt>
                <c:pt idx="9">
                  <c:v>-5.092225709022504</c:v>
                </c:pt>
                <c:pt idx="10">
                  <c:v>-5.97768578903353</c:v>
                </c:pt>
              </c:numCache>
            </c:numRef>
          </c:yVal>
          <c:smooth val="0"/>
        </c:ser>
        <c:ser>
          <c:idx val="8"/>
          <c:order val="2"/>
          <c:tx>
            <c:v>upperstdev</c:v>
          </c:tx>
          <c:spPr>
            <a:ln w="3175">
              <a:solidFill>
                <a:schemeClr val="tx1"/>
              </a:solidFill>
              <a:prstDash val="sysDash"/>
            </a:ln>
          </c:spPr>
          <c:marker>
            <c:symbol val="none"/>
          </c:marker>
          <c:xVal>
            <c:numRef>
              <c:f>Summary!$P$2:$P$12</c:f>
              <c:numCache>
                <c:formatCode>General</c:formatCode>
                <c:ptCount val="11"/>
                <c:pt idx="0">
                  <c:v>0.0</c:v>
                </c:pt>
                <c:pt idx="1">
                  <c:v>12.0</c:v>
                </c:pt>
                <c:pt idx="2">
                  <c:v>24.0</c:v>
                </c:pt>
                <c:pt idx="3">
                  <c:v>36.0</c:v>
                </c:pt>
                <c:pt idx="4">
                  <c:v>48.0</c:v>
                </c:pt>
                <c:pt idx="5">
                  <c:v>60.0</c:v>
                </c:pt>
                <c:pt idx="6">
                  <c:v>72.0</c:v>
                </c:pt>
                <c:pt idx="7">
                  <c:v>84.0</c:v>
                </c:pt>
                <c:pt idx="8">
                  <c:v>96.0</c:v>
                </c:pt>
                <c:pt idx="9">
                  <c:v>108.0</c:v>
                </c:pt>
                <c:pt idx="10">
                  <c:v>120.0</c:v>
                </c:pt>
              </c:numCache>
            </c:numRef>
          </c:xVal>
          <c:yVal>
            <c:numRef>
              <c:f>Summary!$U$2:$U$12</c:f>
              <c:numCache>
                <c:formatCode>General</c:formatCode>
                <c:ptCount val="11"/>
                <c:pt idx="0">
                  <c:v>0.0</c:v>
                </c:pt>
                <c:pt idx="1">
                  <c:v>8.653784622726154</c:v>
                </c:pt>
                <c:pt idx="2">
                  <c:v>9.6792196238618</c:v>
                </c:pt>
                <c:pt idx="3">
                  <c:v>8.199011681974</c:v>
                </c:pt>
                <c:pt idx="4">
                  <c:v>9.451613415714412</c:v>
                </c:pt>
                <c:pt idx="5">
                  <c:v>8.748332317818848</c:v>
                </c:pt>
                <c:pt idx="6">
                  <c:v>11.20494917374658</c:v>
                </c:pt>
                <c:pt idx="7">
                  <c:v>12.03647460181827</c:v>
                </c:pt>
                <c:pt idx="8">
                  <c:v>12.1768623343492</c:v>
                </c:pt>
                <c:pt idx="9">
                  <c:v>11.52198867198547</c:v>
                </c:pt>
                <c:pt idx="10">
                  <c:v>12.7796524557002</c:v>
                </c:pt>
              </c:numCache>
            </c:numRef>
          </c:yVal>
          <c:smooth val="0"/>
        </c:ser>
        <c:dLbls>
          <c:showLegendKey val="0"/>
          <c:showVal val="0"/>
          <c:showCatName val="0"/>
          <c:showSerName val="0"/>
          <c:showPercent val="0"/>
          <c:showBubbleSize val="0"/>
        </c:dLbls>
        <c:axId val="2120844360"/>
        <c:axId val="2120847416"/>
      </c:scatterChart>
      <c:valAx>
        <c:axId val="2120844360"/>
        <c:scaling>
          <c:orientation val="minMax"/>
          <c:max val="120.0"/>
          <c:min val="0.0"/>
        </c:scaling>
        <c:delete val="0"/>
        <c:axPos val="b"/>
        <c:numFmt formatCode="General" sourceLinked="1"/>
        <c:majorTickMark val="out"/>
        <c:minorTickMark val="none"/>
        <c:tickLblPos val="nextTo"/>
        <c:spPr>
          <a:ln w="44450"/>
        </c:spPr>
        <c:crossAx val="2120847416"/>
        <c:crosses val="autoZero"/>
        <c:crossBetween val="midCat"/>
        <c:majorUnit val="12.0"/>
      </c:valAx>
      <c:valAx>
        <c:axId val="2120847416"/>
        <c:scaling>
          <c:orientation val="minMax"/>
          <c:max val="20.0"/>
          <c:min val="-25.0"/>
        </c:scaling>
        <c:delete val="0"/>
        <c:axPos val="l"/>
        <c:majorGridlines/>
        <c:numFmt formatCode="General" sourceLinked="1"/>
        <c:majorTickMark val="out"/>
        <c:minorTickMark val="none"/>
        <c:tickLblPos val="nextTo"/>
        <c:crossAx val="2120844360"/>
        <c:crosses val="autoZero"/>
        <c:crossBetween val="midCat"/>
      </c:valAx>
    </c:plotArea>
    <c:legend>
      <c:legendPos val="b"/>
      <c:layout/>
      <c:overlay val="0"/>
    </c:legend>
    <c:plotVisOnly val="1"/>
    <c:dispBlanksAs val="gap"/>
    <c:showDLblsOverMax val="0"/>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4-11-15T16:36:17.288" idx="1">
    <p:pos x="29" y="19"/>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017B5E-53E4-8349-82FA-C56C1F33B8F4}" type="datetimeFigureOut">
              <a:rPr lang="en-US" smtClean="0"/>
              <a:t>3/25/15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580434-12D1-E046-BFC3-07B0FE3E01FC}" type="slidenum">
              <a:rPr lang="en-US" smtClean="0"/>
              <a:t>‹#›</a:t>
            </a:fld>
            <a:endParaRPr lang="en-US"/>
          </a:p>
        </p:txBody>
      </p:sp>
    </p:spTree>
    <p:extLst>
      <p:ext uri="{BB962C8B-B14F-4D97-AF65-F5344CB8AC3E}">
        <p14:creationId xmlns:p14="http://schemas.microsoft.com/office/powerpoint/2010/main" val="32240234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  Cyclogenesis performance</a:t>
            </a:r>
            <a:endParaRPr lang="en-US" dirty="0"/>
          </a:p>
        </p:txBody>
      </p:sp>
      <p:sp>
        <p:nvSpPr>
          <p:cNvPr id="4" name="Slide Number Placeholder 3"/>
          <p:cNvSpPr>
            <a:spLocks noGrp="1"/>
          </p:cNvSpPr>
          <p:nvPr>
            <p:ph type="sldNum" sz="quarter" idx="10"/>
          </p:nvPr>
        </p:nvSpPr>
        <p:spPr/>
        <p:txBody>
          <a:bodyPr/>
          <a:lstStyle/>
          <a:p>
            <a:fld id="{B3580434-12D1-E046-BFC3-07B0FE3E01FC}" type="slidenum">
              <a:rPr lang="en-US" smtClean="0"/>
              <a:t>2</a:t>
            </a:fld>
            <a:endParaRPr lang="en-US"/>
          </a:p>
        </p:txBody>
      </p:sp>
    </p:spTree>
    <p:extLst>
      <p:ext uri="{BB962C8B-B14F-4D97-AF65-F5344CB8AC3E}">
        <p14:creationId xmlns:p14="http://schemas.microsoft.com/office/powerpoint/2010/main" val="2191300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Areas</a:t>
            </a:r>
            <a:r>
              <a:rPr lang="en-US" baseline="0" dirty="0" smtClean="0"/>
              <a:t> of high OW tend to be immune to horizontal shear deformation, which means that areas of positive OW may be protected from environmental influences</a:t>
            </a:r>
            <a:endParaRPr lang="en-US" dirty="0"/>
          </a:p>
        </p:txBody>
      </p:sp>
      <p:sp>
        <p:nvSpPr>
          <p:cNvPr id="4" name="Slide Number Placeholder 3"/>
          <p:cNvSpPr>
            <a:spLocks noGrp="1"/>
          </p:cNvSpPr>
          <p:nvPr>
            <p:ph type="sldNum" sz="quarter" idx="10"/>
          </p:nvPr>
        </p:nvSpPr>
        <p:spPr/>
        <p:txBody>
          <a:bodyPr/>
          <a:lstStyle/>
          <a:p>
            <a:fld id="{B3580434-12D1-E046-BFC3-07B0FE3E01FC}" type="slidenum">
              <a:rPr lang="en-US" smtClean="0"/>
              <a:t>3</a:t>
            </a:fld>
            <a:endParaRPr lang="en-US"/>
          </a:p>
        </p:txBody>
      </p:sp>
    </p:spTree>
    <p:extLst>
      <p:ext uri="{BB962C8B-B14F-4D97-AF65-F5344CB8AC3E}">
        <p14:creationId xmlns:p14="http://schemas.microsoft.com/office/powerpoint/2010/main" val="3445979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580434-12D1-E046-BFC3-07B0FE3E01FC}" type="slidenum">
              <a:rPr lang="en-US" smtClean="0"/>
              <a:t>8</a:t>
            </a:fld>
            <a:endParaRPr lang="en-US"/>
          </a:p>
        </p:txBody>
      </p:sp>
    </p:spTree>
    <p:extLst>
      <p:ext uri="{BB962C8B-B14F-4D97-AF65-F5344CB8AC3E}">
        <p14:creationId xmlns:p14="http://schemas.microsoft.com/office/powerpoint/2010/main" val="1865074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Recall that Lag-OW is also related to the square root of OW along particle trajectories</a:t>
            </a:r>
            <a:endParaRPr lang="en-US" dirty="0"/>
          </a:p>
        </p:txBody>
      </p:sp>
      <p:sp>
        <p:nvSpPr>
          <p:cNvPr id="4" name="Slide Number Placeholder 3"/>
          <p:cNvSpPr>
            <a:spLocks noGrp="1"/>
          </p:cNvSpPr>
          <p:nvPr>
            <p:ph type="sldNum" sz="quarter" idx="10"/>
          </p:nvPr>
        </p:nvSpPr>
        <p:spPr/>
        <p:txBody>
          <a:bodyPr/>
          <a:lstStyle/>
          <a:p>
            <a:fld id="{B3580434-12D1-E046-BFC3-07B0FE3E01FC}" type="slidenum">
              <a:rPr lang="en-US" smtClean="0"/>
              <a:t>9</a:t>
            </a:fld>
            <a:endParaRPr lang="en-US"/>
          </a:p>
        </p:txBody>
      </p:sp>
    </p:spTree>
    <p:extLst>
      <p:ext uri="{BB962C8B-B14F-4D97-AF65-F5344CB8AC3E}">
        <p14:creationId xmlns:p14="http://schemas.microsoft.com/office/powerpoint/2010/main" val="887367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Allows for objective and automated assessment of potential circulations</a:t>
            </a:r>
            <a:endParaRPr lang="en-US" dirty="0"/>
          </a:p>
        </p:txBody>
      </p:sp>
      <p:sp>
        <p:nvSpPr>
          <p:cNvPr id="4" name="Slide Number Placeholder 3"/>
          <p:cNvSpPr>
            <a:spLocks noGrp="1"/>
          </p:cNvSpPr>
          <p:nvPr>
            <p:ph type="sldNum" sz="quarter" idx="10"/>
          </p:nvPr>
        </p:nvSpPr>
        <p:spPr/>
        <p:txBody>
          <a:bodyPr/>
          <a:lstStyle/>
          <a:p>
            <a:fld id="{B3580434-12D1-E046-BFC3-07B0FE3E01FC}" type="slidenum">
              <a:rPr lang="en-US" smtClean="0"/>
              <a:t>10</a:t>
            </a:fld>
            <a:endParaRPr lang="en-US"/>
          </a:p>
        </p:txBody>
      </p:sp>
    </p:spTree>
    <p:extLst>
      <p:ext uri="{BB962C8B-B14F-4D97-AF65-F5344CB8AC3E}">
        <p14:creationId xmlns:p14="http://schemas.microsoft.com/office/powerpoint/2010/main" val="3795481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12 UTC,</a:t>
            </a:r>
            <a:r>
              <a:rPr lang="en-US" baseline="0" dirty="0" smtClean="0"/>
              <a:t> the ECMWF model develops a string of 4 cat’s eyes for P41L.  </a:t>
            </a:r>
          </a:p>
          <a:p>
            <a:r>
              <a:rPr lang="en-US" baseline="0" dirty="0" smtClean="0"/>
              <a:t>At the same time HWRF-Genesis has a string of vorticity without as much fine-scale vortical structure.</a:t>
            </a:r>
          </a:p>
          <a:p>
            <a:r>
              <a:rPr lang="en-US" baseline="0" dirty="0" smtClean="0"/>
              <a:t>The ECMWF model has more well defined Lagrangian boundaries at the pouch scale.  This could be a result of the spectral representation of velocity derivatives which are used to define the Lagrangian boundaries.  </a:t>
            </a:r>
          </a:p>
          <a:p>
            <a:r>
              <a:rPr lang="en-US" baseline="0" dirty="0" smtClean="0"/>
              <a:t>Over the next 60 hours, the ECMWF model does not have as many mergers, and most small vortices are not entrained.  </a:t>
            </a:r>
          </a:p>
          <a:p>
            <a:r>
              <a:rPr lang="en-US" baseline="0" dirty="0" smtClean="0"/>
              <a:t>HWRF-Genesis does merge the small vortices into a few larger vortices.  </a:t>
            </a:r>
          </a:p>
          <a:p>
            <a:r>
              <a:rPr lang="en-US" baseline="0" dirty="0" smtClean="0"/>
              <a:t>A similar story occurs WITHIN the pouch for P45L.  Manifolds between small vortices act as barriers to merger in ECMWF while HWRF-Genesis tends to aggregate small vortices more frequently. </a:t>
            </a:r>
          </a:p>
          <a:p>
            <a:r>
              <a:rPr lang="en-US" baseline="0" dirty="0" smtClean="0"/>
              <a:t>These difference in Lagrangian manifold structure imply a difference in vortex merger, and appears to be a common difference between the models.  From this, we can say that HWRF-Genesis tends to show higher intensity as measured by an average of the OW parameter than ECMWF.  Because ECMWF does not show as many mergers, the tracks are deflected as pouches pass by nearby vortices.  </a:t>
            </a:r>
          </a:p>
          <a:p>
            <a:r>
              <a:rPr lang="en-US" baseline="0" dirty="0" smtClean="0"/>
              <a:t>Due to the extreme sensitivity of flows near saddle points, we cannot make conclusions yet as to which model better represents the dynamical processes of genesis.</a:t>
            </a:r>
          </a:p>
          <a:p>
            <a:r>
              <a:rPr lang="en-US" baseline="0" dirty="0" smtClean="0"/>
              <a:t>(Boothe: Blake plots the ECMWF position ellipses on all the models; hence, the seemingly “displaced” position of P45L by the 72-h forecast actually provides information that the HWRF-GEN forecast for P45L is faster westward than ECMWF in this case.)</a:t>
            </a:r>
          </a:p>
        </p:txBody>
      </p:sp>
      <p:sp>
        <p:nvSpPr>
          <p:cNvPr id="4" name="Slide Number Placeholder 3"/>
          <p:cNvSpPr>
            <a:spLocks noGrp="1"/>
          </p:cNvSpPr>
          <p:nvPr>
            <p:ph type="sldNum" sz="quarter" idx="10"/>
          </p:nvPr>
        </p:nvSpPr>
        <p:spPr/>
        <p:txBody>
          <a:bodyPr/>
          <a:lstStyle/>
          <a:p>
            <a:fld id="{782CD54A-84D2-5A40-87EB-0471B9CB53F4}" type="slidenum">
              <a:rPr lang="en-US" smtClean="0"/>
              <a:t>17</a:t>
            </a:fld>
            <a:endParaRPr lang="en-US" dirty="0"/>
          </a:p>
        </p:txBody>
      </p:sp>
    </p:spTree>
    <p:extLst>
      <p:ext uri="{BB962C8B-B14F-4D97-AF65-F5344CB8AC3E}">
        <p14:creationId xmlns:p14="http://schemas.microsoft.com/office/powerpoint/2010/main" val="3621655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a:t>
            </a:r>
            <a:r>
              <a:rPr lang="en-US" baseline="0" dirty="0" smtClean="0"/>
              <a:t>good forecasts of “intensity” (3x3 degree box averaged OW)</a:t>
            </a:r>
          </a:p>
          <a:p>
            <a:r>
              <a:rPr lang="en-US" baseline="0" dirty="0" smtClean="0"/>
              <a:t>When erroneous, HWRF-Gen forecast tends to be slow, intense, and large</a:t>
            </a:r>
            <a:endParaRPr lang="en-US" dirty="0"/>
          </a:p>
        </p:txBody>
      </p:sp>
      <p:sp>
        <p:nvSpPr>
          <p:cNvPr id="4" name="Slide Number Placeholder 3"/>
          <p:cNvSpPr>
            <a:spLocks noGrp="1"/>
          </p:cNvSpPr>
          <p:nvPr>
            <p:ph type="sldNum" sz="quarter" idx="10"/>
          </p:nvPr>
        </p:nvSpPr>
        <p:spPr/>
        <p:txBody>
          <a:bodyPr/>
          <a:lstStyle/>
          <a:p>
            <a:fld id="{B3580434-12D1-E046-BFC3-07B0FE3E01FC}" type="slidenum">
              <a:rPr lang="en-US" smtClean="0"/>
              <a:t>18</a:t>
            </a:fld>
            <a:endParaRPr lang="en-US"/>
          </a:p>
        </p:txBody>
      </p:sp>
    </p:spTree>
    <p:extLst>
      <p:ext uri="{BB962C8B-B14F-4D97-AF65-F5344CB8AC3E}">
        <p14:creationId xmlns:p14="http://schemas.microsoft.com/office/powerpoint/2010/main" val="3725716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76EBA3-7264-C24A-A2E3-22F24B8AC6C7}" type="datetimeFigureOut">
              <a:rPr lang="en-US" smtClean="0"/>
              <a:t>3/25/15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F4FB9F-932B-324F-8A02-B070F0225F34}" type="slidenum">
              <a:rPr lang="en-US" smtClean="0"/>
              <a:t>‹#›</a:t>
            </a:fld>
            <a:endParaRPr lang="en-US" dirty="0"/>
          </a:p>
        </p:txBody>
      </p:sp>
    </p:spTree>
    <p:extLst>
      <p:ext uri="{BB962C8B-B14F-4D97-AF65-F5344CB8AC3E}">
        <p14:creationId xmlns:p14="http://schemas.microsoft.com/office/powerpoint/2010/main" val="94826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76EBA3-7264-C24A-A2E3-22F24B8AC6C7}" type="datetimeFigureOut">
              <a:rPr lang="en-US" smtClean="0"/>
              <a:t>3/25/15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F4FB9F-932B-324F-8A02-B070F0225F34}" type="slidenum">
              <a:rPr lang="en-US" smtClean="0"/>
              <a:t>‹#›</a:t>
            </a:fld>
            <a:endParaRPr lang="en-US" dirty="0"/>
          </a:p>
        </p:txBody>
      </p:sp>
    </p:spTree>
    <p:extLst>
      <p:ext uri="{BB962C8B-B14F-4D97-AF65-F5344CB8AC3E}">
        <p14:creationId xmlns:p14="http://schemas.microsoft.com/office/powerpoint/2010/main" val="908793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76EBA3-7264-C24A-A2E3-22F24B8AC6C7}" type="datetimeFigureOut">
              <a:rPr lang="en-US" smtClean="0"/>
              <a:t>3/25/15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F4FB9F-932B-324F-8A02-B070F0225F34}" type="slidenum">
              <a:rPr lang="en-US" smtClean="0"/>
              <a:t>‹#›</a:t>
            </a:fld>
            <a:endParaRPr lang="en-US" dirty="0"/>
          </a:p>
        </p:txBody>
      </p:sp>
    </p:spTree>
    <p:extLst>
      <p:ext uri="{BB962C8B-B14F-4D97-AF65-F5344CB8AC3E}">
        <p14:creationId xmlns:p14="http://schemas.microsoft.com/office/powerpoint/2010/main" val="3844062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76EBA3-7264-C24A-A2E3-22F24B8AC6C7}" type="datetimeFigureOut">
              <a:rPr lang="en-US" smtClean="0"/>
              <a:t>3/25/15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F4FB9F-932B-324F-8A02-B070F0225F34}" type="slidenum">
              <a:rPr lang="en-US" smtClean="0"/>
              <a:t>‹#›</a:t>
            </a:fld>
            <a:endParaRPr lang="en-US" dirty="0"/>
          </a:p>
        </p:txBody>
      </p:sp>
    </p:spTree>
    <p:extLst>
      <p:ext uri="{BB962C8B-B14F-4D97-AF65-F5344CB8AC3E}">
        <p14:creationId xmlns:p14="http://schemas.microsoft.com/office/powerpoint/2010/main" val="811776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76EBA3-7264-C24A-A2E3-22F24B8AC6C7}" type="datetimeFigureOut">
              <a:rPr lang="en-US" smtClean="0"/>
              <a:t>3/25/15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F4FB9F-932B-324F-8A02-B070F0225F34}" type="slidenum">
              <a:rPr lang="en-US" smtClean="0"/>
              <a:t>‹#›</a:t>
            </a:fld>
            <a:endParaRPr lang="en-US" dirty="0"/>
          </a:p>
        </p:txBody>
      </p:sp>
    </p:spTree>
    <p:extLst>
      <p:ext uri="{BB962C8B-B14F-4D97-AF65-F5344CB8AC3E}">
        <p14:creationId xmlns:p14="http://schemas.microsoft.com/office/powerpoint/2010/main" val="2964979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76EBA3-7264-C24A-A2E3-22F24B8AC6C7}" type="datetimeFigureOut">
              <a:rPr lang="en-US" smtClean="0"/>
              <a:t>3/25/15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F4FB9F-932B-324F-8A02-B070F0225F34}" type="slidenum">
              <a:rPr lang="en-US" smtClean="0"/>
              <a:t>‹#›</a:t>
            </a:fld>
            <a:endParaRPr lang="en-US" dirty="0"/>
          </a:p>
        </p:txBody>
      </p:sp>
    </p:spTree>
    <p:extLst>
      <p:ext uri="{BB962C8B-B14F-4D97-AF65-F5344CB8AC3E}">
        <p14:creationId xmlns:p14="http://schemas.microsoft.com/office/powerpoint/2010/main" val="309119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76EBA3-7264-C24A-A2E3-22F24B8AC6C7}" type="datetimeFigureOut">
              <a:rPr lang="en-US" smtClean="0"/>
              <a:t>3/25/15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BF4FB9F-932B-324F-8A02-B070F0225F34}" type="slidenum">
              <a:rPr lang="en-US" smtClean="0"/>
              <a:t>‹#›</a:t>
            </a:fld>
            <a:endParaRPr lang="en-US" dirty="0"/>
          </a:p>
        </p:txBody>
      </p:sp>
    </p:spTree>
    <p:extLst>
      <p:ext uri="{BB962C8B-B14F-4D97-AF65-F5344CB8AC3E}">
        <p14:creationId xmlns:p14="http://schemas.microsoft.com/office/powerpoint/2010/main" val="1280753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76EBA3-7264-C24A-A2E3-22F24B8AC6C7}" type="datetimeFigureOut">
              <a:rPr lang="en-US" smtClean="0"/>
              <a:t>3/25/15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BF4FB9F-932B-324F-8A02-B070F0225F34}" type="slidenum">
              <a:rPr lang="en-US" smtClean="0"/>
              <a:t>‹#›</a:t>
            </a:fld>
            <a:endParaRPr lang="en-US" dirty="0"/>
          </a:p>
        </p:txBody>
      </p:sp>
    </p:spTree>
    <p:extLst>
      <p:ext uri="{BB962C8B-B14F-4D97-AF65-F5344CB8AC3E}">
        <p14:creationId xmlns:p14="http://schemas.microsoft.com/office/powerpoint/2010/main" val="3891873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76EBA3-7264-C24A-A2E3-22F24B8AC6C7}" type="datetimeFigureOut">
              <a:rPr lang="en-US" smtClean="0"/>
              <a:t>3/25/15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BF4FB9F-932B-324F-8A02-B070F0225F34}" type="slidenum">
              <a:rPr lang="en-US" smtClean="0"/>
              <a:t>‹#›</a:t>
            </a:fld>
            <a:endParaRPr lang="en-US" dirty="0"/>
          </a:p>
        </p:txBody>
      </p:sp>
    </p:spTree>
    <p:extLst>
      <p:ext uri="{BB962C8B-B14F-4D97-AF65-F5344CB8AC3E}">
        <p14:creationId xmlns:p14="http://schemas.microsoft.com/office/powerpoint/2010/main" val="2848410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76EBA3-7264-C24A-A2E3-22F24B8AC6C7}" type="datetimeFigureOut">
              <a:rPr lang="en-US" smtClean="0"/>
              <a:t>3/25/15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F4FB9F-932B-324F-8A02-B070F0225F34}" type="slidenum">
              <a:rPr lang="en-US" smtClean="0"/>
              <a:t>‹#›</a:t>
            </a:fld>
            <a:endParaRPr lang="en-US" dirty="0"/>
          </a:p>
        </p:txBody>
      </p:sp>
    </p:spTree>
    <p:extLst>
      <p:ext uri="{BB962C8B-B14F-4D97-AF65-F5344CB8AC3E}">
        <p14:creationId xmlns:p14="http://schemas.microsoft.com/office/powerpoint/2010/main" val="1086965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76EBA3-7264-C24A-A2E3-22F24B8AC6C7}" type="datetimeFigureOut">
              <a:rPr lang="en-US" smtClean="0"/>
              <a:t>3/25/15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F4FB9F-932B-324F-8A02-B070F0225F34}" type="slidenum">
              <a:rPr lang="en-US" smtClean="0"/>
              <a:t>‹#›</a:t>
            </a:fld>
            <a:endParaRPr lang="en-US" dirty="0"/>
          </a:p>
        </p:txBody>
      </p:sp>
    </p:spTree>
    <p:extLst>
      <p:ext uri="{BB962C8B-B14F-4D97-AF65-F5344CB8AC3E}">
        <p14:creationId xmlns:p14="http://schemas.microsoft.com/office/powerpoint/2010/main" val="23227732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6EBA3-7264-C24A-A2E3-22F24B8AC6C7}" type="datetimeFigureOut">
              <a:rPr lang="en-US" smtClean="0"/>
              <a:t>3/25/15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4FB9F-932B-324F-8A02-B070F0225F34}" type="slidenum">
              <a:rPr lang="en-US" smtClean="0"/>
              <a:t>‹#›</a:t>
            </a:fld>
            <a:endParaRPr lang="en-US" dirty="0"/>
          </a:p>
        </p:txBody>
      </p:sp>
    </p:spTree>
    <p:extLst>
      <p:ext uri="{BB962C8B-B14F-4D97-AF65-F5344CB8AC3E}">
        <p14:creationId xmlns:p14="http://schemas.microsoft.com/office/powerpoint/2010/main" val="1402054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jpg"/><Relationship Id="rId8" Type="http://schemas.openxmlformats.org/officeDocument/2006/relationships/image" Target="../media/image5.png"/><Relationship Id="rId9" Type="http://schemas.openxmlformats.org/officeDocument/2006/relationships/image" Target="../media/image6.jp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6" Type="http://schemas.openxmlformats.org/officeDocument/2006/relationships/image" Target="../media/image16.emf"/><Relationship Id="rId7" Type="http://schemas.openxmlformats.org/officeDocument/2006/relationships/image" Target="../media/image17.emf"/><Relationship Id="rId8"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5"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5" Type="http://schemas.openxmlformats.org/officeDocument/2006/relationships/image" Target="../media/image34.emf"/><Relationship Id="rId6" Type="http://schemas.openxmlformats.org/officeDocument/2006/relationships/image" Target="../media/image35.emf"/><Relationship Id="rId7" Type="http://schemas.openxmlformats.org/officeDocument/2006/relationships/image" Target="../media/image36.emf"/><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emf"/><Relationship Id="rId6" Type="http://schemas.openxmlformats.org/officeDocument/2006/relationships/image" Target="../media/image41.emf"/><Relationship Id="rId7" Type="http://schemas.openxmlformats.org/officeDocument/2006/relationships/image" Target="../media/image42.emf"/><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gif"/><Relationship Id="rId3"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gif"/><Relationship Id="rId3"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gif"/><Relationship Id="rId3"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gif"/><Relationship Id="rId3"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gif"/><Relationship Id="rId3" Type="http://schemas.openxmlformats.org/officeDocument/2006/relationships/image" Target="../media/image53.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gif"/><Relationship Id="rId3"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gif"/><Relationship Id="rId3"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gif"/><Relationship Id="rId3" Type="http://schemas.openxmlformats.org/officeDocument/2006/relationships/image" Target="../media/image57.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gif"/><Relationship Id="rId3"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gif"/><Relationship Id="rId3"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gif"/><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gif"/><Relationship Id="rId3" Type="http://schemas.openxmlformats.org/officeDocument/2006/relationships/image" Target="../media/image7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gif"/><Relationship Id="rId3" Type="http://schemas.openxmlformats.org/officeDocument/2006/relationships/image" Target="../media/image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gif"/><Relationship Id="rId3" Type="http://schemas.openxmlformats.org/officeDocument/2006/relationships/image" Target="../media/image73.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gif"/><Relationship Id="rId3" Type="http://schemas.openxmlformats.org/officeDocument/2006/relationships/image" Target="../media/image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gif"/><Relationship Id="rId3" Type="http://schemas.openxmlformats.org/officeDocument/2006/relationships/image" Target="../media/image76.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gif"/><Relationship Id="rId3" Type="http://schemas.openxmlformats.org/officeDocument/2006/relationships/image" Target="../media/image7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gif"/><Relationship Id="rId3" Type="http://schemas.openxmlformats.org/officeDocument/2006/relationships/image" Target="../media/image7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gif"/><Relationship Id="rId3" Type="http://schemas.openxmlformats.org/officeDocument/2006/relationships/image" Target="../media/image7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gif"/><Relationship Id="rId3" Type="http://schemas.openxmlformats.org/officeDocument/2006/relationships/image" Target="../media/image7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gif"/><Relationship Id="rId3" Type="http://schemas.openxmlformats.org/officeDocument/2006/relationships/image" Target="../media/image7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gif"/><Relationship Id="rId3" Type="http://schemas.openxmlformats.org/officeDocument/2006/relationships/image" Target="../media/image83.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1.emf"/><Relationship Id="rId5" Type="http://schemas.openxmlformats.org/officeDocument/2006/relationships/oleObject" Target="../embeddings/oleObject1.bin"/><Relationship Id="rId6" Type="http://schemas.openxmlformats.org/officeDocument/2006/relationships/image" Target="../media/image10.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825197" y="4498534"/>
            <a:ext cx="3091961" cy="2257875"/>
          </a:xfrm>
          <a:prstGeom prst="rect">
            <a:avLst/>
          </a:prstGeom>
          <a:solidFill>
            <a:schemeClr val="accent3">
              <a:lumMod val="40000"/>
              <a:lumOff val="6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274013" y="4510552"/>
            <a:ext cx="5306290" cy="2257875"/>
          </a:xfrm>
          <a:prstGeom prst="rect">
            <a:avLst/>
          </a:prstGeom>
          <a:solidFill>
            <a:schemeClr val="accent3">
              <a:lumMod val="40000"/>
              <a:lumOff val="6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265625895"/>
              </p:ext>
            </p:extLst>
          </p:nvPr>
        </p:nvGraphicFramePr>
        <p:xfrm>
          <a:off x="1154269" y="152847"/>
          <a:ext cx="7537410" cy="4345687"/>
        </p:xfrm>
        <a:graphic>
          <a:graphicData uri="http://schemas.openxmlformats.org/presentationml/2006/ole">
            <mc:AlternateContent xmlns:mc="http://schemas.openxmlformats.org/markup-compatibility/2006">
              <mc:Choice xmlns:v="urn:schemas-microsoft-com:vml" Requires="v">
                <p:oleObj spid="_x0000_s1101" name="Document" r:id="rId3" imgW="5943600" imgH="2857500" progId="Word.Document.12">
                  <p:embed/>
                </p:oleObj>
              </mc:Choice>
              <mc:Fallback>
                <p:oleObj name="Document" r:id="rId3" imgW="5943600" imgH="2857500" progId="Word.Document.12">
                  <p:embed/>
                  <p:pic>
                    <p:nvPicPr>
                      <p:cNvPr id="0" name=""/>
                      <p:cNvPicPr/>
                      <p:nvPr/>
                    </p:nvPicPr>
                    <p:blipFill>
                      <a:blip r:embed="rId4"/>
                      <a:stretch>
                        <a:fillRect/>
                      </a:stretch>
                    </p:blipFill>
                    <p:spPr>
                      <a:xfrm>
                        <a:off x="1154269" y="152847"/>
                        <a:ext cx="7537410" cy="4345687"/>
                      </a:xfrm>
                      <a:prstGeom prst="rect">
                        <a:avLst/>
                      </a:prstGeom>
                    </p:spPr>
                  </p:pic>
                </p:oleObj>
              </mc:Fallback>
            </mc:AlternateContent>
          </a:graphicData>
        </a:graphic>
      </p:graphicFrame>
      <p:sp>
        <p:nvSpPr>
          <p:cNvPr id="5" name="TextBox 4"/>
          <p:cNvSpPr txBox="1"/>
          <p:nvPr/>
        </p:nvSpPr>
        <p:spPr>
          <a:xfrm>
            <a:off x="274013" y="5573956"/>
            <a:ext cx="3198311" cy="461665"/>
          </a:xfrm>
          <a:prstGeom prst="rect">
            <a:avLst/>
          </a:prstGeom>
          <a:noFill/>
        </p:spPr>
        <p:txBody>
          <a:bodyPr wrap="none" rtlCol="0">
            <a:spAutoFit/>
          </a:bodyPr>
          <a:lstStyle/>
          <a:p>
            <a:pPr algn="ctr"/>
            <a:r>
              <a:rPr lang="en-US" sz="2400" dirty="0" smtClean="0">
                <a:solidFill>
                  <a:srgbClr val="0000FF"/>
                </a:solidFill>
              </a:rPr>
              <a:t>Michael T. Montgomery</a:t>
            </a:r>
          </a:p>
        </p:txBody>
      </p:sp>
      <p:sp>
        <p:nvSpPr>
          <p:cNvPr id="6" name="TextBox 5"/>
          <p:cNvSpPr txBox="1"/>
          <p:nvPr/>
        </p:nvSpPr>
        <p:spPr>
          <a:xfrm>
            <a:off x="6301580" y="5578509"/>
            <a:ext cx="2312051" cy="461665"/>
          </a:xfrm>
          <a:prstGeom prst="rect">
            <a:avLst/>
          </a:prstGeom>
          <a:noFill/>
        </p:spPr>
        <p:txBody>
          <a:bodyPr wrap="none" rtlCol="0">
            <a:spAutoFit/>
          </a:bodyPr>
          <a:lstStyle/>
          <a:p>
            <a:pPr algn="ctr"/>
            <a:r>
              <a:rPr lang="en-US" sz="2400" dirty="0" smtClean="0">
                <a:solidFill>
                  <a:srgbClr val="0000FF"/>
                </a:solidFill>
              </a:rPr>
              <a:t>Blake Rutherford</a:t>
            </a:r>
          </a:p>
        </p:txBody>
      </p:sp>
      <p:sp>
        <p:nvSpPr>
          <p:cNvPr id="8" name="TextBox 7"/>
          <p:cNvSpPr txBox="1"/>
          <p:nvPr/>
        </p:nvSpPr>
        <p:spPr>
          <a:xfrm>
            <a:off x="3704228" y="5578509"/>
            <a:ext cx="1821983" cy="461665"/>
          </a:xfrm>
          <a:prstGeom prst="rect">
            <a:avLst/>
          </a:prstGeom>
          <a:noFill/>
        </p:spPr>
        <p:txBody>
          <a:bodyPr wrap="none" rtlCol="0">
            <a:spAutoFit/>
          </a:bodyPr>
          <a:lstStyle/>
          <a:p>
            <a:pPr algn="ctr"/>
            <a:r>
              <a:rPr lang="en-US" sz="2400" dirty="0" smtClean="0">
                <a:solidFill>
                  <a:srgbClr val="0000FF"/>
                </a:solidFill>
              </a:rPr>
              <a:t>Mark Boothe</a:t>
            </a:r>
          </a:p>
        </p:txBody>
      </p:sp>
      <p:pic>
        <p:nvPicPr>
          <p:cNvPr id="9" name="Picture 8" descr="Screen Shot 2014-11-19 at 2.23.0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5754" y="4619715"/>
            <a:ext cx="811441" cy="1046479"/>
          </a:xfrm>
          <a:prstGeom prst="rect">
            <a:avLst/>
          </a:prstGeom>
        </p:spPr>
      </p:pic>
      <p:pic>
        <p:nvPicPr>
          <p:cNvPr id="10" name="Picture 9" descr="Screen Shot 2014-11-19 at 1.56.3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5895" y="6011714"/>
            <a:ext cx="1969859" cy="64762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976485" y="4760525"/>
            <a:ext cx="1035050" cy="776287"/>
          </a:xfrm>
          <a:prstGeom prst="rect">
            <a:avLst/>
          </a:prstGeom>
        </p:spPr>
      </p:pic>
      <p:pic>
        <p:nvPicPr>
          <p:cNvPr id="14" name="Picture 13" descr="Screen Shot 2014-11-19 at 2.16.17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9375" y="6305448"/>
            <a:ext cx="1175426" cy="377647"/>
          </a:xfrm>
          <a:prstGeom prst="rect">
            <a:avLst/>
          </a:prstGeom>
        </p:spPr>
      </p:pic>
      <p:pic>
        <p:nvPicPr>
          <p:cNvPr id="15" name="Picture 14" descr="Screen Shot 2014-11-19 at 1.56.3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5197" y="6035470"/>
            <a:ext cx="1969859" cy="647625"/>
          </a:xfrm>
          <a:prstGeom prst="rect">
            <a:avLst/>
          </a:prstGeom>
        </p:spPr>
      </p:pic>
      <p:sp>
        <p:nvSpPr>
          <p:cNvPr id="2" name="TextBox 1"/>
          <p:cNvSpPr txBox="1"/>
          <p:nvPr/>
        </p:nvSpPr>
        <p:spPr>
          <a:xfrm>
            <a:off x="3553997" y="4171998"/>
            <a:ext cx="2619026" cy="338554"/>
          </a:xfrm>
          <a:prstGeom prst="rect">
            <a:avLst/>
          </a:prstGeom>
          <a:noFill/>
        </p:spPr>
        <p:txBody>
          <a:bodyPr wrap="none" rtlCol="0">
            <a:spAutoFit/>
          </a:bodyPr>
          <a:lstStyle/>
          <a:p>
            <a:r>
              <a:rPr lang="en-US" sz="1600" dirty="0" smtClean="0"/>
              <a:t>HFIP </a:t>
            </a:r>
            <a:r>
              <a:rPr lang="en-US" sz="1600" dirty="0" err="1" smtClean="0"/>
              <a:t>Telecon</a:t>
            </a:r>
            <a:r>
              <a:rPr lang="en-US" sz="1600" dirty="0" smtClean="0"/>
              <a:t>, 25 March 2015</a:t>
            </a:r>
            <a:endParaRPr lang="en-US" sz="1600" dirty="0"/>
          </a:p>
        </p:txBody>
      </p:sp>
      <p:pic>
        <p:nvPicPr>
          <p:cNvPr id="16" name="Picture 15"/>
          <p:cNvPicPr/>
          <p:nvPr/>
        </p:nvPicPr>
        <p:blipFill>
          <a:blip r:embed="rId9">
            <a:extLst>
              <a:ext uri="{28A0092B-C50C-407E-A947-70E740481C1C}">
                <a14:useLocalDpi xmlns:a14="http://schemas.microsoft.com/office/drawing/2010/main" val="0"/>
              </a:ext>
            </a:extLst>
          </a:blip>
          <a:stretch>
            <a:fillRect/>
          </a:stretch>
        </p:blipFill>
        <p:spPr>
          <a:xfrm>
            <a:off x="1449295" y="4631143"/>
            <a:ext cx="914400" cy="1009015"/>
          </a:xfrm>
          <a:prstGeom prst="rect">
            <a:avLst/>
          </a:prstGeom>
        </p:spPr>
      </p:pic>
    </p:spTree>
    <p:extLst>
      <p:ext uri="{BB962C8B-B14F-4D97-AF65-F5344CB8AC3E}">
        <p14:creationId xmlns:p14="http://schemas.microsoft.com/office/powerpoint/2010/main" val="296641996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wgen_P45L_1013_0_850_OWBradia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763" y="4774294"/>
            <a:ext cx="3023235" cy="1948815"/>
          </a:xfrm>
          <a:prstGeom prst="rect">
            <a:avLst/>
          </a:prstGeom>
        </p:spPr>
      </p:pic>
      <p:pic>
        <p:nvPicPr>
          <p:cNvPr id="10" name="Picture 9" descr="hwgen_P45L_1013_0_700_OWBradial.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763" y="2864981"/>
            <a:ext cx="3023235" cy="1948815"/>
          </a:xfrm>
          <a:prstGeom prst="rect">
            <a:avLst/>
          </a:prstGeom>
        </p:spPr>
      </p:pic>
      <p:pic>
        <p:nvPicPr>
          <p:cNvPr id="9" name="Picture 8" descr="hwgen_P45L_1013_0_500_OWBradial.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8763" y="916166"/>
            <a:ext cx="3023235" cy="1948815"/>
          </a:xfrm>
          <a:prstGeom prst="rect">
            <a:avLst/>
          </a:prstGeom>
        </p:spPr>
      </p:pic>
      <p:pic>
        <p:nvPicPr>
          <p:cNvPr id="8" name="Picture 7" descr="hwgen_P45L_1013_0_850_OWBstreamfunction.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81" y="4813796"/>
            <a:ext cx="4275582" cy="1787398"/>
          </a:xfrm>
          <a:prstGeom prst="rect">
            <a:avLst/>
          </a:prstGeom>
        </p:spPr>
      </p:pic>
      <p:pic>
        <p:nvPicPr>
          <p:cNvPr id="6" name="Picture 5" descr="hwgen_P45L_1013_0_700_OWBstreamfunction.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81" y="2864981"/>
            <a:ext cx="4275582" cy="1787398"/>
          </a:xfrm>
          <a:prstGeom prst="rect">
            <a:avLst/>
          </a:prstGeom>
        </p:spPr>
      </p:pic>
      <p:pic>
        <p:nvPicPr>
          <p:cNvPr id="4" name="Picture 3" descr="hwgen_P45L_1013_0_500_OWBstreamfunction.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81" y="976888"/>
            <a:ext cx="4275582" cy="1787398"/>
          </a:xfrm>
          <a:prstGeom prst="rect">
            <a:avLst/>
          </a:prstGeom>
        </p:spPr>
      </p:pic>
      <p:sp>
        <p:nvSpPr>
          <p:cNvPr id="7" name="TextBox 6"/>
          <p:cNvSpPr txBox="1"/>
          <p:nvPr/>
        </p:nvSpPr>
        <p:spPr>
          <a:xfrm>
            <a:off x="7371998" y="943017"/>
            <a:ext cx="1712734" cy="5632312"/>
          </a:xfrm>
          <a:prstGeom prst="rect">
            <a:avLst/>
          </a:prstGeom>
          <a:noFill/>
        </p:spPr>
        <p:txBody>
          <a:bodyPr wrap="square" rtlCol="0">
            <a:spAutoFit/>
          </a:bodyPr>
          <a:lstStyle/>
          <a:p>
            <a:r>
              <a:rPr lang="en-US" dirty="0" smtClean="0"/>
              <a:t>1.  Vertically </a:t>
            </a:r>
            <a:r>
              <a:rPr lang="en-US" dirty="0" smtClean="0"/>
              <a:t>aligned (&lt;1</a:t>
            </a:r>
            <a:r>
              <a:rPr lang="en-US" baseline="30000" dirty="0" smtClean="0"/>
              <a:t>o</a:t>
            </a:r>
            <a:r>
              <a:rPr lang="en-US" dirty="0" smtClean="0"/>
              <a:t>) throughout 850-500 hPa layer                          </a:t>
            </a:r>
            <a:endParaRPr lang="en-US" dirty="0">
              <a:solidFill>
                <a:srgbClr val="FF0000"/>
              </a:solidFill>
            </a:endParaRPr>
          </a:p>
          <a:p>
            <a:endParaRPr lang="en-US" dirty="0" smtClean="0">
              <a:solidFill>
                <a:srgbClr val="FF0000"/>
              </a:solidFill>
            </a:endParaRPr>
          </a:p>
          <a:p>
            <a:endParaRPr lang="en-US" dirty="0" smtClean="0"/>
          </a:p>
          <a:p>
            <a:r>
              <a:rPr lang="en-US" dirty="0" smtClean="0"/>
              <a:t>2.  High OW or Lagrangian OW (&gt;3 rad.) near center throughout 850-500 hPa layer       </a:t>
            </a:r>
            <a:endParaRPr lang="en-US" dirty="0" smtClean="0">
              <a:solidFill>
                <a:srgbClr val="FF0000"/>
              </a:solidFill>
            </a:endParaRPr>
          </a:p>
          <a:p>
            <a:endParaRPr lang="en-US" dirty="0" smtClean="0"/>
          </a:p>
          <a:p>
            <a:r>
              <a:rPr lang="en-US" dirty="0" smtClean="0"/>
              <a:t>3.  Horizontal shear sheath within 3 degrees of center                                  </a:t>
            </a:r>
            <a:endParaRPr lang="en-US" dirty="0">
              <a:solidFill>
                <a:srgbClr val="FF0000"/>
              </a:solidFill>
            </a:endParaRPr>
          </a:p>
        </p:txBody>
      </p:sp>
      <p:sp>
        <p:nvSpPr>
          <p:cNvPr id="14" name="Frame 13"/>
          <p:cNvSpPr/>
          <p:nvPr/>
        </p:nvSpPr>
        <p:spPr>
          <a:xfrm>
            <a:off x="3166533" y="2396071"/>
            <a:ext cx="702734" cy="228600"/>
          </a:xfrm>
          <a:prstGeom prst="fram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Frame 14"/>
          <p:cNvSpPr/>
          <p:nvPr/>
        </p:nvSpPr>
        <p:spPr>
          <a:xfrm>
            <a:off x="3166533" y="4292609"/>
            <a:ext cx="702734" cy="228600"/>
          </a:xfrm>
          <a:prstGeom prst="fram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Frame 15"/>
          <p:cNvSpPr/>
          <p:nvPr/>
        </p:nvSpPr>
        <p:spPr>
          <a:xfrm>
            <a:off x="3166533" y="6223014"/>
            <a:ext cx="702734" cy="228600"/>
          </a:xfrm>
          <a:prstGeom prst="fram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1032935" y="150053"/>
            <a:ext cx="6934200" cy="369332"/>
          </a:xfrm>
          <a:prstGeom prst="rect">
            <a:avLst/>
          </a:prstGeom>
          <a:noFill/>
        </p:spPr>
        <p:txBody>
          <a:bodyPr wrap="square" rtlCol="0">
            <a:spAutoFit/>
          </a:bodyPr>
          <a:lstStyle/>
          <a:p>
            <a:r>
              <a:rPr lang="en-US" dirty="0" smtClean="0"/>
              <a:t>Proposed new Lagrangian depiction of developed tropical circulations</a:t>
            </a:r>
            <a:endParaRPr lang="en-US" dirty="0"/>
          </a:p>
        </p:txBody>
      </p:sp>
      <p:sp>
        <p:nvSpPr>
          <p:cNvPr id="23" name="TextBox 22"/>
          <p:cNvSpPr txBox="1"/>
          <p:nvPr/>
        </p:nvSpPr>
        <p:spPr>
          <a:xfrm>
            <a:off x="2409981" y="519385"/>
            <a:ext cx="4199467" cy="369332"/>
          </a:xfrm>
          <a:prstGeom prst="rect">
            <a:avLst/>
          </a:prstGeom>
          <a:noFill/>
        </p:spPr>
        <p:txBody>
          <a:bodyPr wrap="square" rtlCol="0">
            <a:spAutoFit/>
          </a:bodyPr>
          <a:lstStyle/>
          <a:p>
            <a:r>
              <a:rPr lang="en-US" i="1" dirty="0" smtClean="0"/>
              <a:t>6.5 hours after first advisory for TS Gonzalo</a:t>
            </a:r>
            <a:endParaRPr lang="en-US" i="1" dirty="0"/>
          </a:p>
        </p:txBody>
      </p:sp>
    </p:spTree>
    <p:extLst>
      <p:ext uri="{BB962C8B-B14F-4D97-AF65-F5344CB8AC3E}">
        <p14:creationId xmlns:p14="http://schemas.microsoft.com/office/powerpoint/2010/main" val="42741056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389324523"/>
              </p:ext>
            </p:extLst>
          </p:nvPr>
        </p:nvGraphicFramePr>
        <p:xfrm>
          <a:off x="38100" y="647700"/>
          <a:ext cx="9067800" cy="55626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3756121" y="1724121"/>
            <a:ext cx="501860" cy="338554"/>
          </a:xfrm>
          <a:prstGeom prst="rect">
            <a:avLst/>
          </a:prstGeom>
          <a:noFill/>
        </p:spPr>
        <p:txBody>
          <a:bodyPr wrap="none" rtlCol="0">
            <a:spAutoFit/>
          </a:bodyPr>
          <a:lstStyle/>
          <a:p>
            <a:r>
              <a:rPr lang="en-US" sz="1600" b="1" dirty="0" smtClean="0"/>
              <a:t>P51</a:t>
            </a:r>
            <a:endParaRPr lang="en-US" sz="1600" b="1" dirty="0"/>
          </a:p>
        </p:txBody>
      </p:sp>
      <p:sp>
        <p:nvSpPr>
          <p:cNvPr id="8" name="TextBox 7"/>
          <p:cNvSpPr txBox="1"/>
          <p:nvPr/>
        </p:nvSpPr>
        <p:spPr>
          <a:xfrm>
            <a:off x="3756121" y="2961793"/>
            <a:ext cx="501860" cy="338554"/>
          </a:xfrm>
          <a:prstGeom prst="rect">
            <a:avLst/>
          </a:prstGeom>
          <a:noFill/>
        </p:spPr>
        <p:txBody>
          <a:bodyPr wrap="none" rtlCol="0">
            <a:spAutoFit/>
          </a:bodyPr>
          <a:lstStyle/>
          <a:p>
            <a:r>
              <a:rPr lang="en-US" sz="1600" b="1" dirty="0" smtClean="0"/>
              <a:t>P51</a:t>
            </a:r>
            <a:endParaRPr lang="en-US" sz="1600" b="1" dirty="0"/>
          </a:p>
        </p:txBody>
      </p:sp>
      <p:sp>
        <p:nvSpPr>
          <p:cNvPr id="9" name="TextBox 8"/>
          <p:cNvSpPr txBox="1"/>
          <p:nvPr/>
        </p:nvSpPr>
        <p:spPr>
          <a:xfrm>
            <a:off x="3756121" y="4000884"/>
            <a:ext cx="501860" cy="338554"/>
          </a:xfrm>
          <a:prstGeom prst="rect">
            <a:avLst/>
          </a:prstGeom>
          <a:noFill/>
        </p:spPr>
        <p:txBody>
          <a:bodyPr wrap="none" rtlCol="0">
            <a:spAutoFit/>
          </a:bodyPr>
          <a:lstStyle/>
          <a:p>
            <a:r>
              <a:rPr lang="en-US" sz="1600" b="1" dirty="0" smtClean="0"/>
              <a:t>P51</a:t>
            </a:r>
            <a:endParaRPr lang="en-US" sz="1600" b="1" dirty="0"/>
          </a:p>
        </p:txBody>
      </p:sp>
      <p:pic>
        <p:nvPicPr>
          <p:cNvPr id="14" name="Picture 13" descr="P51Lhwgenfcs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5167" y="1185333"/>
            <a:ext cx="4850647" cy="2916202"/>
          </a:xfrm>
          <a:prstGeom prst="rect">
            <a:avLst/>
          </a:prstGeom>
        </p:spPr>
      </p:pic>
      <p:sp>
        <p:nvSpPr>
          <p:cNvPr id="15" name="TextBox 14"/>
          <p:cNvSpPr txBox="1"/>
          <p:nvPr/>
        </p:nvSpPr>
        <p:spPr>
          <a:xfrm>
            <a:off x="715818" y="1239212"/>
            <a:ext cx="3101880" cy="2862323"/>
          </a:xfrm>
          <a:prstGeom prst="rect">
            <a:avLst/>
          </a:prstGeom>
          <a:solidFill>
            <a:schemeClr val="accent6">
              <a:lumMod val="20000"/>
              <a:lumOff val="80000"/>
            </a:schemeClr>
          </a:solidFill>
        </p:spPr>
        <p:txBody>
          <a:bodyPr wrap="square" rtlCol="0">
            <a:spAutoFit/>
          </a:bodyPr>
          <a:lstStyle/>
          <a:p>
            <a:pPr algn="ctr"/>
            <a:r>
              <a:rPr lang="en-US" i="1" u="sng" dirty="0" smtClean="0"/>
              <a:t>Large Subtropical System</a:t>
            </a:r>
          </a:p>
          <a:p>
            <a:pPr marL="285750" indent="-285750">
              <a:buFont typeface="Arial"/>
              <a:buChar char="•"/>
            </a:pPr>
            <a:r>
              <a:rPr lang="en-US" i="1" dirty="0" smtClean="0"/>
              <a:t>Initiated as a pouch after NHC declared as Invest 92L</a:t>
            </a:r>
          </a:p>
          <a:p>
            <a:pPr marL="285750" indent="-285750">
              <a:buFont typeface="Arial"/>
              <a:buChar char="•"/>
            </a:pPr>
            <a:r>
              <a:rPr lang="en-US" i="1" dirty="0" smtClean="0"/>
              <a:t>First two HWRF-GEN forecasts miss the early intensification, but the 2-3 day forecasts verify well</a:t>
            </a:r>
          </a:p>
          <a:p>
            <a:pPr marL="285750" indent="-285750">
              <a:buFont typeface="Arial"/>
              <a:buChar char="•"/>
            </a:pPr>
            <a:r>
              <a:rPr lang="en-US" i="1" dirty="0" smtClean="0"/>
              <a:t>Once system reaches peak, HWRF-GEN forecast then remains too strong</a:t>
            </a:r>
          </a:p>
        </p:txBody>
      </p:sp>
      <p:grpSp>
        <p:nvGrpSpPr>
          <p:cNvPr id="23" name="Group 22"/>
          <p:cNvGrpSpPr/>
          <p:nvPr/>
        </p:nvGrpSpPr>
        <p:grpSpPr>
          <a:xfrm>
            <a:off x="64408" y="4587394"/>
            <a:ext cx="3753287" cy="2138217"/>
            <a:chOff x="464651" y="4579697"/>
            <a:chExt cx="3753287" cy="2138217"/>
          </a:xfrm>
        </p:grpSpPr>
        <p:grpSp>
          <p:nvGrpSpPr>
            <p:cNvPr id="24" name="Group 23"/>
            <p:cNvGrpSpPr/>
            <p:nvPr/>
          </p:nvGrpSpPr>
          <p:grpSpPr>
            <a:xfrm>
              <a:off x="464651" y="4579697"/>
              <a:ext cx="3753287" cy="2138217"/>
              <a:chOff x="464651" y="4579697"/>
              <a:chExt cx="3753287" cy="2138217"/>
            </a:xfrm>
          </p:grpSpPr>
          <p:sp>
            <p:nvSpPr>
              <p:cNvPr id="27" name="Rectangle 26"/>
              <p:cNvSpPr/>
              <p:nvPr/>
            </p:nvSpPr>
            <p:spPr>
              <a:xfrm>
                <a:off x="464651" y="4579697"/>
                <a:ext cx="3753287" cy="2138217"/>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a:blip r:embed="rId4"/>
              <a:stretch>
                <a:fillRect/>
              </a:stretch>
            </p:blipFill>
            <p:spPr>
              <a:xfrm>
                <a:off x="510834" y="4964748"/>
                <a:ext cx="3660924" cy="1730075"/>
              </a:xfrm>
              <a:prstGeom prst="rect">
                <a:avLst/>
              </a:prstGeom>
            </p:spPr>
          </p:pic>
          <p:sp>
            <p:nvSpPr>
              <p:cNvPr id="29" name="TextBox 28"/>
              <p:cNvSpPr txBox="1"/>
              <p:nvPr/>
            </p:nvSpPr>
            <p:spPr>
              <a:xfrm>
                <a:off x="675792" y="4593876"/>
                <a:ext cx="3372813" cy="369332"/>
              </a:xfrm>
              <a:prstGeom prst="rect">
                <a:avLst/>
              </a:prstGeom>
              <a:solidFill>
                <a:schemeClr val="accent5">
                  <a:lumMod val="20000"/>
                  <a:lumOff val="80000"/>
                </a:schemeClr>
              </a:solidFill>
            </p:spPr>
            <p:txBody>
              <a:bodyPr wrap="square" rtlCol="0">
                <a:spAutoFit/>
              </a:bodyPr>
              <a:lstStyle/>
              <a:p>
                <a:r>
                  <a:rPr lang="en-US" dirty="0" smtClean="0"/>
                  <a:t>Before first forecast (October 20)</a:t>
                </a:r>
              </a:p>
            </p:txBody>
          </p:sp>
        </p:grpSp>
        <p:cxnSp>
          <p:nvCxnSpPr>
            <p:cNvPr id="25" name="Straight Arrow Connector 24"/>
            <p:cNvCxnSpPr/>
            <p:nvPr/>
          </p:nvCxnSpPr>
          <p:spPr>
            <a:xfrm>
              <a:off x="2293697" y="5326303"/>
              <a:ext cx="500303" cy="16933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531698" y="4988103"/>
              <a:ext cx="1209098"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Invest 92L</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30" name="Group 29"/>
          <p:cNvGrpSpPr/>
          <p:nvPr/>
        </p:nvGrpSpPr>
        <p:grpSpPr>
          <a:xfrm>
            <a:off x="4495030" y="4593876"/>
            <a:ext cx="4271818" cy="2138217"/>
            <a:chOff x="4495030" y="4593876"/>
            <a:chExt cx="4271818" cy="2138217"/>
          </a:xfrm>
        </p:grpSpPr>
        <p:sp>
          <p:nvSpPr>
            <p:cNvPr id="31" name="Rectangle 30"/>
            <p:cNvSpPr/>
            <p:nvPr/>
          </p:nvSpPr>
          <p:spPr>
            <a:xfrm>
              <a:off x="4495030" y="4593876"/>
              <a:ext cx="4271818" cy="2138217"/>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p:cNvSpPr txBox="1"/>
            <p:nvPr/>
          </p:nvSpPr>
          <p:spPr>
            <a:xfrm>
              <a:off x="5410970" y="4595416"/>
              <a:ext cx="2578485" cy="369332"/>
            </a:xfrm>
            <a:prstGeom prst="rect">
              <a:avLst/>
            </a:prstGeom>
            <a:solidFill>
              <a:schemeClr val="accent5">
                <a:lumMod val="20000"/>
                <a:lumOff val="80000"/>
              </a:schemeClr>
            </a:solidFill>
          </p:spPr>
          <p:txBody>
            <a:bodyPr wrap="square" rtlCol="0">
              <a:spAutoFit/>
            </a:bodyPr>
            <a:lstStyle/>
            <a:p>
              <a:r>
                <a:rPr lang="en-US" dirty="0" smtClean="0"/>
                <a:t>Peak OW (October 22):</a:t>
              </a:r>
            </a:p>
          </p:txBody>
        </p:sp>
        <p:pic>
          <p:nvPicPr>
            <p:cNvPr id="33" name="Picture 32"/>
            <p:cNvPicPr>
              <a:picLocks noChangeAspect="1"/>
            </p:cNvPicPr>
            <p:nvPr/>
          </p:nvPicPr>
          <p:blipFill>
            <a:blip r:embed="rId5"/>
            <a:stretch>
              <a:fillRect/>
            </a:stretch>
          </p:blipFill>
          <p:spPr>
            <a:xfrm>
              <a:off x="4541212" y="5116559"/>
              <a:ext cx="4179455" cy="1462809"/>
            </a:xfrm>
            <a:prstGeom prst="rect">
              <a:avLst/>
            </a:prstGeom>
          </p:spPr>
        </p:pic>
      </p:grpSp>
      <p:sp>
        <p:nvSpPr>
          <p:cNvPr id="34" name="TextBox 33"/>
          <p:cNvSpPr txBox="1"/>
          <p:nvPr/>
        </p:nvSpPr>
        <p:spPr>
          <a:xfrm>
            <a:off x="5410970" y="4170161"/>
            <a:ext cx="501860" cy="338554"/>
          </a:xfrm>
          <a:prstGeom prst="rect">
            <a:avLst/>
          </a:prstGeom>
          <a:noFill/>
        </p:spPr>
        <p:txBody>
          <a:bodyPr wrap="none" rtlCol="0">
            <a:spAutoFit/>
          </a:bodyPr>
          <a:lstStyle/>
          <a:p>
            <a:r>
              <a:rPr lang="en-US" sz="1600" b="1" dirty="0" smtClean="0"/>
              <a:t>P51</a:t>
            </a:r>
            <a:endParaRPr lang="en-US" sz="1600" b="1" dirty="0"/>
          </a:p>
        </p:txBody>
      </p:sp>
    </p:spTree>
    <p:extLst>
      <p:ext uri="{BB962C8B-B14F-4D97-AF65-F5344CB8AC3E}">
        <p14:creationId xmlns:p14="http://schemas.microsoft.com/office/powerpoint/2010/main" val="27597708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hwgen_P51L_1020_0_850_OWBradial.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8763" y="4774294"/>
            <a:ext cx="3023235" cy="1948815"/>
          </a:xfrm>
          <a:prstGeom prst="rect">
            <a:avLst/>
          </a:prstGeom>
        </p:spPr>
      </p:pic>
      <p:pic>
        <p:nvPicPr>
          <p:cNvPr id="5" name="Picture 4" descr="hwgen_P51L_1020_0_850_OWBstreamfunction.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1" y="4808166"/>
            <a:ext cx="4275582" cy="1787398"/>
          </a:xfrm>
          <a:prstGeom prst="rect">
            <a:avLst/>
          </a:prstGeom>
        </p:spPr>
      </p:pic>
      <p:pic>
        <p:nvPicPr>
          <p:cNvPr id="3" name="Picture 2" descr="hwgen_P51L_1020_0_700_OWBstreamfunction.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81" y="2841148"/>
            <a:ext cx="4275582" cy="1787398"/>
          </a:xfrm>
          <a:prstGeom prst="rect">
            <a:avLst/>
          </a:prstGeom>
        </p:spPr>
      </p:pic>
      <p:pic>
        <p:nvPicPr>
          <p:cNvPr id="2" name="Picture 1" descr="hwgen_P51L_1020_0_500_OWBstreamfunction.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81" y="975433"/>
            <a:ext cx="4275582" cy="1787398"/>
          </a:xfrm>
          <a:prstGeom prst="rect">
            <a:avLst/>
          </a:prstGeom>
        </p:spPr>
      </p:pic>
      <p:sp>
        <p:nvSpPr>
          <p:cNvPr id="7" name="TextBox 6"/>
          <p:cNvSpPr txBox="1"/>
          <p:nvPr/>
        </p:nvSpPr>
        <p:spPr>
          <a:xfrm>
            <a:off x="7371998" y="943017"/>
            <a:ext cx="1712734" cy="5909311"/>
          </a:xfrm>
          <a:prstGeom prst="rect">
            <a:avLst/>
          </a:prstGeom>
          <a:noFill/>
        </p:spPr>
        <p:txBody>
          <a:bodyPr wrap="square" rtlCol="0">
            <a:spAutoFit/>
          </a:bodyPr>
          <a:lstStyle/>
          <a:p>
            <a:r>
              <a:rPr lang="en-US" dirty="0"/>
              <a:t>1</a:t>
            </a:r>
            <a:r>
              <a:rPr lang="en-US" dirty="0" smtClean="0"/>
              <a:t>.  Vertically aligned (&lt;1</a:t>
            </a:r>
            <a:r>
              <a:rPr lang="en-US" baseline="30000" dirty="0" smtClean="0"/>
              <a:t>o</a:t>
            </a:r>
            <a:r>
              <a:rPr lang="en-US" dirty="0" smtClean="0"/>
              <a:t>) throughout 850-500 hPa layer                          </a:t>
            </a:r>
            <a:r>
              <a:rPr lang="en-US" dirty="0" smtClean="0">
                <a:solidFill>
                  <a:srgbClr val="008000"/>
                </a:solidFill>
              </a:rPr>
              <a:t>YES</a:t>
            </a:r>
          </a:p>
          <a:p>
            <a:endParaRPr lang="en-US" dirty="0" smtClean="0"/>
          </a:p>
          <a:p>
            <a:r>
              <a:rPr lang="en-US" dirty="0" smtClean="0"/>
              <a:t>2.  High OW or Lagrangian OW (&gt;3 rad.) near center throughout 850-500 hPa layer   </a:t>
            </a:r>
            <a:r>
              <a:rPr lang="en-US" dirty="0" smtClean="0">
                <a:effectLst>
                  <a:outerShdw blurRad="50800" dist="38100" dir="2700000" algn="tl" rotWithShape="0">
                    <a:srgbClr val="FFFF00">
                      <a:alpha val="40000"/>
                    </a:srgbClr>
                  </a:outerShdw>
                </a:effectLst>
              </a:rPr>
              <a:t>PERHAPS</a:t>
            </a:r>
            <a:endParaRPr lang="en-US" dirty="0" smtClean="0">
              <a:effectLst>
                <a:outerShdw blurRad="50800" dist="38100" dir="2700000" algn="tl" rotWithShape="0">
                  <a:srgbClr val="FFFF00">
                    <a:alpha val="40000"/>
                  </a:srgbClr>
                </a:outerShdw>
              </a:effectLst>
            </a:endParaRPr>
          </a:p>
          <a:p>
            <a:endParaRPr lang="en-US" dirty="0" smtClean="0"/>
          </a:p>
          <a:p>
            <a:r>
              <a:rPr lang="en-US" dirty="0" smtClean="0"/>
              <a:t>3.  Horizontal shear sheath within 3 degrees of center                                  </a:t>
            </a:r>
            <a:r>
              <a:rPr lang="en-US" dirty="0" smtClean="0">
                <a:solidFill>
                  <a:srgbClr val="FF0000"/>
                </a:solidFill>
              </a:rPr>
              <a:t>NO</a:t>
            </a:r>
            <a:endParaRPr lang="en-US" dirty="0">
              <a:solidFill>
                <a:srgbClr val="FF0000"/>
              </a:solidFill>
            </a:endParaRPr>
          </a:p>
        </p:txBody>
      </p:sp>
      <p:sp>
        <p:nvSpPr>
          <p:cNvPr id="14" name="Frame 13"/>
          <p:cNvSpPr/>
          <p:nvPr/>
        </p:nvSpPr>
        <p:spPr>
          <a:xfrm>
            <a:off x="3166533" y="2396071"/>
            <a:ext cx="702734" cy="228600"/>
          </a:xfrm>
          <a:prstGeom prst="fram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Frame 14"/>
          <p:cNvSpPr/>
          <p:nvPr/>
        </p:nvSpPr>
        <p:spPr>
          <a:xfrm>
            <a:off x="3166533" y="4267208"/>
            <a:ext cx="702734" cy="228600"/>
          </a:xfrm>
          <a:prstGeom prst="fram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Frame 15"/>
          <p:cNvSpPr/>
          <p:nvPr/>
        </p:nvSpPr>
        <p:spPr>
          <a:xfrm>
            <a:off x="3166533" y="6223014"/>
            <a:ext cx="702734" cy="228600"/>
          </a:xfrm>
          <a:prstGeom prst="fram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516467" y="274300"/>
            <a:ext cx="7874000" cy="369332"/>
          </a:xfrm>
          <a:prstGeom prst="rect">
            <a:avLst/>
          </a:prstGeom>
          <a:noFill/>
        </p:spPr>
        <p:txBody>
          <a:bodyPr wrap="square" rtlCol="0">
            <a:spAutoFit/>
          </a:bodyPr>
          <a:lstStyle/>
          <a:p>
            <a:r>
              <a:rPr lang="en-US" dirty="0" smtClean="0"/>
              <a:t>AL92/P51L:  New Lagrangian OW technique recognizes as a non-developed system</a:t>
            </a:r>
            <a:endParaRPr lang="en-US" dirty="0"/>
          </a:p>
        </p:txBody>
      </p:sp>
    </p:spTree>
    <p:extLst>
      <p:ext uri="{BB962C8B-B14F-4D97-AF65-F5344CB8AC3E}">
        <p14:creationId xmlns:p14="http://schemas.microsoft.com/office/powerpoint/2010/main" val="31203253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101698980"/>
              </p:ext>
            </p:extLst>
          </p:nvPr>
        </p:nvGraphicFramePr>
        <p:xfrm>
          <a:off x="38100" y="647700"/>
          <a:ext cx="9067800" cy="5562600"/>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p:cNvSpPr txBox="1"/>
          <p:nvPr/>
        </p:nvSpPr>
        <p:spPr>
          <a:xfrm>
            <a:off x="654241" y="1207466"/>
            <a:ext cx="3101880" cy="3139321"/>
          </a:xfrm>
          <a:prstGeom prst="rect">
            <a:avLst/>
          </a:prstGeom>
          <a:solidFill>
            <a:schemeClr val="accent6">
              <a:lumMod val="20000"/>
              <a:lumOff val="80000"/>
            </a:schemeClr>
          </a:solidFill>
        </p:spPr>
        <p:txBody>
          <a:bodyPr wrap="square" rtlCol="0">
            <a:spAutoFit/>
          </a:bodyPr>
          <a:lstStyle/>
          <a:p>
            <a:pPr algn="ctr"/>
            <a:r>
              <a:rPr lang="en-US" i="1" u="sng" dirty="0" smtClean="0"/>
              <a:t>Brief Spike … 925-hPa Pouch</a:t>
            </a:r>
          </a:p>
          <a:p>
            <a:pPr marL="285750" indent="-285750">
              <a:buFont typeface="Arial"/>
              <a:buChar char="•"/>
            </a:pPr>
            <a:r>
              <a:rPr lang="en-US" i="1" dirty="0"/>
              <a:t>L</a:t>
            </a:r>
            <a:r>
              <a:rPr lang="en-US" i="1" dirty="0" smtClean="0"/>
              <a:t>ow-level pouch crept eastward for a couple days</a:t>
            </a:r>
          </a:p>
          <a:p>
            <a:pPr marL="285750" indent="-285750">
              <a:buFont typeface="Arial"/>
              <a:buChar char="•"/>
            </a:pPr>
            <a:r>
              <a:rPr lang="en-US" i="1" dirty="0" smtClean="0"/>
              <a:t>When convection flared on September 26, HWRF-GEN responded with increased analysis OW, which dropped along with the convection the following day</a:t>
            </a:r>
          </a:p>
          <a:p>
            <a:pPr marL="285750" indent="-285750">
              <a:buFont typeface="Arial"/>
              <a:buChar char="•"/>
            </a:pPr>
            <a:r>
              <a:rPr lang="en-US" i="1" dirty="0" smtClean="0"/>
              <a:t>Forecasts missed the brief intensification </a:t>
            </a:r>
          </a:p>
        </p:txBody>
      </p:sp>
      <p:sp>
        <p:nvSpPr>
          <p:cNvPr id="20" name="TextBox 19"/>
          <p:cNvSpPr txBox="1"/>
          <p:nvPr/>
        </p:nvSpPr>
        <p:spPr>
          <a:xfrm>
            <a:off x="3752714" y="4484253"/>
            <a:ext cx="505267" cy="338554"/>
          </a:xfrm>
          <a:prstGeom prst="rect">
            <a:avLst/>
          </a:prstGeom>
          <a:noFill/>
        </p:spPr>
        <p:txBody>
          <a:bodyPr wrap="none" rtlCol="0">
            <a:spAutoFit/>
          </a:bodyPr>
          <a:lstStyle/>
          <a:p>
            <a:r>
              <a:rPr lang="en-US" sz="1600" b="1" dirty="0" smtClean="0"/>
              <a:t>P44</a:t>
            </a:r>
            <a:endParaRPr lang="en-US" sz="1600" b="1" dirty="0"/>
          </a:p>
        </p:txBody>
      </p:sp>
      <p:cxnSp>
        <p:nvCxnSpPr>
          <p:cNvPr id="6" name="Straight Arrow Connector 5"/>
          <p:cNvCxnSpPr/>
          <p:nvPr/>
        </p:nvCxnSpPr>
        <p:spPr>
          <a:xfrm flipH="1">
            <a:off x="5906364" y="1685574"/>
            <a:ext cx="799905" cy="24630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752714" y="4166836"/>
            <a:ext cx="505267" cy="338554"/>
          </a:xfrm>
          <a:prstGeom prst="rect">
            <a:avLst/>
          </a:prstGeom>
          <a:noFill/>
        </p:spPr>
        <p:txBody>
          <a:bodyPr wrap="none" rtlCol="0">
            <a:spAutoFit/>
          </a:bodyPr>
          <a:lstStyle/>
          <a:p>
            <a:r>
              <a:rPr lang="en-US" sz="1600" b="1" dirty="0" smtClean="0"/>
              <a:t>P42</a:t>
            </a:r>
            <a:endParaRPr lang="en-US" sz="1600" b="1" dirty="0"/>
          </a:p>
        </p:txBody>
      </p:sp>
      <p:pic>
        <p:nvPicPr>
          <p:cNvPr id="3" name="Picture 2" descr="P42Lhwgenfcs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5164" y="1184375"/>
            <a:ext cx="4871865" cy="2928958"/>
          </a:xfrm>
          <a:prstGeom prst="rect">
            <a:avLst/>
          </a:prstGeom>
        </p:spPr>
      </p:pic>
      <p:sp>
        <p:nvSpPr>
          <p:cNvPr id="10" name="TextBox 9"/>
          <p:cNvSpPr txBox="1"/>
          <p:nvPr/>
        </p:nvSpPr>
        <p:spPr>
          <a:xfrm>
            <a:off x="6116390" y="1408606"/>
            <a:ext cx="1506204" cy="369332"/>
          </a:xfrm>
          <a:prstGeom prst="rect">
            <a:avLst/>
          </a:prstGeom>
          <a:noFill/>
        </p:spPr>
        <p:txBody>
          <a:bodyPr wrap="none" rtlCol="0">
            <a:spAutoFit/>
          </a:bodyPr>
          <a:lstStyle/>
          <a:p>
            <a:r>
              <a:rPr lang="en-US" dirty="0" smtClean="0">
                <a:solidFill>
                  <a:srgbClr val="0000FF"/>
                </a:solidFill>
              </a:rPr>
              <a:t>26 September</a:t>
            </a:r>
            <a:endParaRPr lang="en-US" dirty="0">
              <a:solidFill>
                <a:srgbClr val="0000FF"/>
              </a:solidFill>
            </a:endParaRPr>
          </a:p>
        </p:txBody>
      </p:sp>
      <p:cxnSp>
        <p:nvCxnSpPr>
          <p:cNvPr id="35" name="Straight Arrow Connector 34"/>
          <p:cNvCxnSpPr/>
          <p:nvPr/>
        </p:nvCxnSpPr>
        <p:spPr>
          <a:xfrm flipH="1">
            <a:off x="5906364" y="1724121"/>
            <a:ext cx="689939" cy="846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87502" y="4516167"/>
            <a:ext cx="8979527" cy="2208288"/>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TextBox 42"/>
          <p:cNvSpPr txBox="1"/>
          <p:nvPr/>
        </p:nvSpPr>
        <p:spPr>
          <a:xfrm>
            <a:off x="271847" y="4520788"/>
            <a:ext cx="2229285" cy="338554"/>
          </a:xfrm>
          <a:prstGeom prst="rect">
            <a:avLst/>
          </a:prstGeom>
          <a:noFill/>
        </p:spPr>
        <p:txBody>
          <a:bodyPr wrap="square" rtlCol="0">
            <a:spAutoFit/>
          </a:bodyPr>
          <a:lstStyle/>
          <a:p>
            <a:r>
              <a:rPr lang="en-US" sz="1600" dirty="0" smtClean="0"/>
              <a:t>First P42L assessment</a:t>
            </a:r>
          </a:p>
        </p:txBody>
      </p:sp>
      <p:sp>
        <p:nvSpPr>
          <p:cNvPr id="55" name="TextBox 54"/>
          <p:cNvSpPr txBox="1"/>
          <p:nvPr/>
        </p:nvSpPr>
        <p:spPr>
          <a:xfrm>
            <a:off x="2619605" y="4520788"/>
            <a:ext cx="1933052" cy="338554"/>
          </a:xfrm>
          <a:prstGeom prst="rect">
            <a:avLst/>
          </a:prstGeom>
          <a:noFill/>
        </p:spPr>
        <p:txBody>
          <a:bodyPr wrap="square" rtlCol="0">
            <a:spAutoFit/>
          </a:bodyPr>
          <a:lstStyle/>
          <a:p>
            <a:r>
              <a:rPr lang="en-US" sz="1600" dirty="0" smtClean="0"/>
              <a:t>Invest 96L declared</a:t>
            </a:r>
          </a:p>
        </p:txBody>
      </p:sp>
      <p:sp>
        <p:nvSpPr>
          <p:cNvPr id="56" name="TextBox 55"/>
          <p:cNvSpPr txBox="1"/>
          <p:nvPr/>
        </p:nvSpPr>
        <p:spPr>
          <a:xfrm>
            <a:off x="4773217" y="4520788"/>
            <a:ext cx="1933052" cy="338554"/>
          </a:xfrm>
          <a:prstGeom prst="rect">
            <a:avLst/>
          </a:prstGeom>
          <a:noFill/>
        </p:spPr>
        <p:txBody>
          <a:bodyPr wrap="square" rtlCol="0">
            <a:spAutoFit/>
          </a:bodyPr>
          <a:lstStyle/>
          <a:p>
            <a:r>
              <a:rPr lang="en-US" sz="1600" dirty="0" smtClean="0"/>
              <a:t>Convection flaring</a:t>
            </a:r>
          </a:p>
        </p:txBody>
      </p:sp>
      <p:sp>
        <p:nvSpPr>
          <p:cNvPr id="57" name="TextBox 56"/>
          <p:cNvSpPr txBox="1"/>
          <p:nvPr/>
        </p:nvSpPr>
        <p:spPr>
          <a:xfrm>
            <a:off x="7219758" y="4516167"/>
            <a:ext cx="1931938" cy="338554"/>
          </a:xfrm>
          <a:prstGeom prst="rect">
            <a:avLst/>
          </a:prstGeom>
          <a:noFill/>
        </p:spPr>
        <p:txBody>
          <a:bodyPr wrap="square" rtlCol="0">
            <a:spAutoFit/>
          </a:bodyPr>
          <a:lstStyle/>
          <a:p>
            <a:r>
              <a:rPr lang="en-US" sz="1600" dirty="0" smtClean="0"/>
              <a:t>Convection gone</a:t>
            </a:r>
          </a:p>
        </p:txBody>
      </p:sp>
      <p:pic>
        <p:nvPicPr>
          <p:cNvPr id="58" name="Picture 57"/>
          <p:cNvPicPr>
            <a:picLocks noChangeAspect="1"/>
          </p:cNvPicPr>
          <p:nvPr/>
        </p:nvPicPr>
        <p:blipFill rotWithShape="1">
          <a:blip r:embed="rId4"/>
          <a:srcRect l="42522" t="35105" r="34161" b="6419"/>
          <a:stretch/>
        </p:blipFill>
        <p:spPr>
          <a:xfrm>
            <a:off x="179483" y="4822807"/>
            <a:ext cx="2132061" cy="1871446"/>
          </a:xfrm>
          <a:prstGeom prst="rect">
            <a:avLst/>
          </a:prstGeom>
        </p:spPr>
      </p:pic>
      <p:sp>
        <p:nvSpPr>
          <p:cNvPr id="44" name="TextBox 43"/>
          <p:cNvSpPr txBox="1"/>
          <p:nvPr/>
        </p:nvSpPr>
        <p:spPr>
          <a:xfrm>
            <a:off x="161636" y="4801026"/>
            <a:ext cx="684498" cy="307777"/>
          </a:xfrm>
          <a:prstGeom prst="rect">
            <a:avLst/>
          </a:prstGeom>
          <a:noFill/>
        </p:spPr>
        <p:txBody>
          <a:bodyPr wrap="square" rtlCol="0">
            <a:spAutoFit/>
          </a:bodyPr>
          <a:lstStyle/>
          <a:p>
            <a:r>
              <a:rPr lang="en-US" sz="1400" dirty="0" smtClean="0">
                <a:solidFill>
                  <a:schemeClr val="bg1"/>
                </a:solidFill>
              </a:rPr>
              <a:t>Sep 24</a:t>
            </a:r>
          </a:p>
        </p:txBody>
      </p:sp>
      <p:pic>
        <p:nvPicPr>
          <p:cNvPr id="59" name="Picture 58"/>
          <p:cNvPicPr>
            <a:picLocks noChangeAspect="1"/>
          </p:cNvPicPr>
          <p:nvPr/>
        </p:nvPicPr>
        <p:blipFill rotWithShape="1">
          <a:blip r:embed="rId5"/>
          <a:srcRect l="42509" t="35122" r="34175" b="6403"/>
          <a:stretch/>
        </p:blipFill>
        <p:spPr>
          <a:xfrm>
            <a:off x="2420596" y="4822807"/>
            <a:ext cx="2132061" cy="1871446"/>
          </a:xfrm>
          <a:prstGeom prst="rect">
            <a:avLst/>
          </a:prstGeom>
        </p:spPr>
      </p:pic>
      <p:sp>
        <p:nvSpPr>
          <p:cNvPr id="52" name="TextBox 51"/>
          <p:cNvSpPr txBox="1"/>
          <p:nvPr/>
        </p:nvSpPr>
        <p:spPr>
          <a:xfrm>
            <a:off x="2408768" y="4785632"/>
            <a:ext cx="684498" cy="307777"/>
          </a:xfrm>
          <a:prstGeom prst="rect">
            <a:avLst/>
          </a:prstGeom>
          <a:noFill/>
        </p:spPr>
        <p:txBody>
          <a:bodyPr wrap="square" rtlCol="0">
            <a:spAutoFit/>
          </a:bodyPr>
          <a:lstStyle/>
          <a:p>
            <a:r>
              <a:rPr lang="en-US" sz="1400" dirty="0" smtClean="0">
                <a:solidFill>
                  <a:schemeClr val="bg1"/>
                </a:solidFill>
              </a:rPr>
              <a:t>Sep 25</a:t>
            </a:r>
          </a:p>
        </p:txBody>
      </p:sp>
      <p:pic>
        <p:nvPicPr>
          <p:cNvPr id="60" name="Picture 59"/>
          <p:cNvPicPr>
            <a:picLocks noChangeAspect="1"/>
          </p:cNvPicPr>
          <p:nvPr/>
        </p:nvPicPr>
        <p:blipFill rotWithShape="1">
          <a:blip r:embed="rId6"/>
          <a:srcRect l="42509" t="35031" r="34175" b="6494"/>
          <a:stretch/>
        </p:blipFill>
        <p:spPr>
          <a:xfrm>
            <a:off x="4652185" y="4822806"/>
            <a:ext cx="2132060" cy="1871446"/>
          </a:xfrm>
          <a:prstGeom prst="rect">
            <a:avLst/>
          </a:prstGeom>
        </p:spPr>
      </p:pic>
      <p:sp>
        <p:nvSpPr>
          <p:cNvPr id="53" name="TextBox 52"/>
          <p:cNvSpPr txBox="1"/>
          <p:nvPr/>
        </p:nvSpPr>
        <p:spPr>
          <a:xfrm>
            <a:off x="4652185" y="4776446"/>
            <a:ext cx="684498" cy="307777"/>
          </a:xfrm>
          <a:prstGeom prst="rect">
            <a:avLst/>
          </a:prstGeom>
          <a:noFill/>
        </p:spPr>
        <p:txBody>
          <a:bodyPr wrap="square" rtlCol="0">
            <a:spAutoFit/>
          </a:bodyPr>
          <a:lstStyle/>
          <a:p>
            <a:r>
              <a:rPr lang="en-US" sz="1400" dirty="0" smtClean="0">
                <a:solidFill>
                  <a:schemeClr val="bg1"/>
                </a:solidFill>
              </a:rPr>
              <a:t>Sep 26</a:t>
            </a:r>
          </a:p>
        </p:txBody>
      </p:sp>
      <p:pic>
        <p:nvPicPr>
          <p:cNvPr id="61" name="Picture 60"/>
          <p:cNvPicPr>
            <a:picLocks noChangeAspect="1"/>
          </p:cNvPicPr>
          <p:nvPr/>
        </p:nvPicPr>
        <p:blipFill rotWithShape="1">
          <a:blip r:embed="rId7"/>
          <a:srcRect l="42508" t="35320" r="34175" b="6205"/>
          <a:stretch/>
        </p:blipFill>
        <p:spPr>
          <a:xfrm>
            <a:off x="6869492" y="4822807"/>
            <a:ext cx="2132062" cy="1871446"/>
          </a:xfrm>
          <a:prstGeom prst="rect">
            <a:avLst/>
          </a:prstGeom>
        </p:spPr>
      </p:pic>
      <p:sp>
        <p:nvSpPr>
          <p:cNvPr id="54" name="TextBox 53"/>
          <p:cNvSpPr txBox="1"/>
          <p:nvPr/>
        </p:nvSpPr>
        <p:spPr>
          <a:xfrm>
            <a:off x="6869492" y="4776446"/>
            <a:ext cx="684498" cy="307777"/>
          </a:xfrm>
          <a:prstGeom prst="rect">
            <a:avLst/>
          </a:prstGeom>
          <a:noFill/>
        </p:spPr>
        <p:txBody>
          <a:bodyPr wrap="square" rtlCol="0">
            <a:spAutoFit/>
          </a:bodyPr>
          <a:lstStyle/>
          <a:p>
            <a:r>
              <a:rPr lang="en-US" sz="1400" dirty="0" smtClean="0">
                <a:solidFill>
                  <a:schemeClr val="bg1"/>
                </a:solidFill>
              </a:rPr>
              <a:t>Sep 27</a:t>
            </a:r>
          </a:p>
        </p:txBody>
      </p:sp>
    </p:spTree>
    <p:extLst>
      <p:ext uri="{BB962C8B-B14F-4D97-AF65-F5344CB8AC3E}">
        <p14:creationId xmlns:p14="http://schemas.microsoft.com/office/powerpoint/2010/main" val="24880228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hwgen_P42L_926_0_850_OWBradial.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8763" y="4774294"/>
            <a:ext cx="3023235" cy="1948815"/>
          </a:xfrm>
          <a:prstGeom prst="rect">
            <a:avLst/>
          </a:prstGeom>
        </p:spPr>
      </p:pic>
      <p:pic>
        <p:nvPicPr>
          <p:cNvPr id="18" name="Picture 17" descr="hwgen_P42L_926_0_700_OWBradia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763" y="2864981"/>
            <a:ext cx="3023235" cy="1948815"/>
          </a:xfrm>
          <a:prstGeom prst="rect">
            <a:avLst/>
          </a:prstGeom>
        </p:spPr>
      </p:pic>
      <p:pic>
        <p:nvPicPr>
          <p:cNvPr id="17" name="Picture 16" descr="hwgen_P42L_926_0_500_OWBradial.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763" y="916166"/>
            <a:ext cx="3023235" cy="1948815"/>
          </a:xfrm>
          <a:prstGeom prst="rect">
            <a:avLst/>
          </a:prstGeom>
        </p:spPr>
      </p:pic>
      <p:pic>
        <p:nvPicPr>
          <p:cNvPr id="5" name="Picture 4" descr="hwgen_P42L_926_0_850_OWBstreamfunction.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81" y="4799695"/>
            <a:ext cx="4275582" cy="1787398"/>
          </a:xfrm>
          <a:prstGeom prst="rect">
            <a:avLst/>
          </a:prstGeom>
        </p:spPr>
      </p:pic>
      <p:pic>
        <p:nvPicPr>
          <p:cNvPr id="3" name="Picture 2" descr="hwgen_P42L_926_0_700_OWBstreamfunction.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81" y="2864980"/>
            <a:ext cx="4275582" cy="1787398"/>
          </a:xfrm>
          <a:prstGeom prst="rect">
            <a:avLst/>
          </a:prstGeom>
        </p:spPr>
      </p:pic>
      <p:pic>
        <p:nvPicPr>
          <p:cNvPr id="2" name="Picture 1" descr="hwgen_P42L_926_0_500_OWBstreamfunction.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81" y="970213"/>
            <a:ext cx="4275582" cy="1787398"/>
          </a:xfrm>
          <a:prstGeom prst="rect">
            <a:avLst/>
          </a:prstGeom>
        </p:spPr>
      </p:pic>
      <p:sp>
        <p:nvSpPr>
          <p:cNvPr id="7" name="TextBox 6"/>
          <p:cNvSpPr txBox="1"/>
          <p:nvPr/>
        </p:nvSpPr>
        <p:spPr>
          <a:xfrm>
            <a:off x="7371998" y="943017"/>
            <a:ext cx="1712734" cy="5909311"/>
          </a:xfrm>
          <a:prstGeom prst="rect">
            <a:avLst/>
          </a:prstGeom>
          <a:noFill/>
        </p:spPr>
        <p:txBody>
          <a:bodyPr wrap="square" rtlCol="0">
            <a:spAutoFit/>
          </a:bodyPr>
          <a:lstStyle/>
          <a:p>
            <a:r>
              <a:rPr lang="en-US" dirty="0"/>
              <a:t>1</a:t>
            </a:r>
            <a:r>
              <a:rPr lang="en-US" dirty="0" smtClean="0"/>
              <a:t>.  Vertically aligned (&lt;1</a:t>
            </a:r>
            <a:r>
              <a:rPr lang="en-US" baseline="30000" dirty="0" smtClean="0"/>
              <a:t>o</a:t>
            </a:r>
            <a:r>
              <a:rPr lang="en-US" dirty="0" smtClean="0"/>
              <a:t>) throughout 850-500 hPa layer                          </a:t>
            </a:r>
            <a:r>
              <a:rPr lang="en-US" dirty="0" smtClean="0">
                <a:solidFill>
                  <a:srgbClr val="FF0000"/>
                </a:solidFill>
              </a:rPr>
              <a:t>NO</a:t>
            </a:r>
          </a:p>
          <a:p>
            <a:endParaRPr lang="en-US" dirty="0" smtClean="0"/>
          </a:p>
          <a:p>
            <a:r>
              <a:rPr lang="en-US" dirty="0" smtClean="0"/>
              <a:t>2.  High OW or Lagrangian OW (&gt;3 rad.) near center throughout 850-500 hPa layer       </a:t>
            </a:r>
            <a:r>
              <a:rPr lang="en-US" dirty="0" smtClean="0">
                <a:solidFill>
                  <a:srgbClr val="FF0000"/>
                </a:solidFill>
              </a:rPr>
              <a:t>NO</a:t>
            </a:r>
          </a:p>
          <a:p>
            <a:endParaRPr lang="en-US" dirty="0" smtClean="0"/>
          </a:p>
          <a:p>
            <a:r>
              <a:rPr lang="en-US" dirty="0" smtClean="0"/>
              <a:t>3.  Horizontal shear sheath within 3 degrees of center                                  </a:t>
            </a:r>
            <a:r>
              <a:rPr lang="en-US" dirty="0" smtClean="0">
                <a:solidFill>
                  <a:srgbClr val="FF0000"/>
                </a:solidFill>
              </a:rPr>
              <a:t>NO</a:t>
            </a:r>
            <a:endParaRPr lang="en-US" dirty="0">
              <a:solidFill>
                <a:srgbClr val="FF0000"/>
              </a:solidFill>
            </a:endParaRPr>
          </a:p>
        </p:txBody>
      </p:sp>
      <p:sp>
        <p:nvSpPr>
          <p:cNvPr id="14" name="Frame 13"/>
          <p:cNvSpPr/>
          <p:nvPr/>
        </p:nvSpPr>
        <p:spPr>
          <a:xfrm>
            <a:off x="3166533" y="2396071"/>
            <a:ext cx="702734" cy="228600"/>
          </a:xfrm>
          <a:prstGeom prst="fram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Frame 14"/>
          <p:cNvSpPr/>
          <p:nvPr/>
        </p:nvSpPr>
        <p:spPr>
          <a:xfrm>
            <a:off x="3166533" y="4292609"/>
            <a:ext cx="702734" cy="228600"/>
          </a:xfrm>
          <a:prstGeom prst="fram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Frame 15"/>
          <p:cNvSpPr/>
          <p:nvPr/>
        </p:nvSpPr>
        <p:spPr>
          <a:xfrm>
            <a:off x="3166533" y="6223014"/>
            <a:ext cx="702734" cy="228600"/>
          </a:xfrm>
          <a:prstGeom prst="fram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1041400" y="189634"/>
            <a:ext cx="7543801" cy="369332"/>
          </a:xfrm>
          <a:prstGeom prst="rect">
            <a:avLst/>
          </a:prstGeom>
          <a:noFill/>
        </p:spPr>
        <p:txBody>
          <a:bodyPr wrap="square" rtlCol="0">
            <a:spAutoFit/>
          </a:bodyPr>
          <a:lstStyle/>
          <a:p>
            <a:r>
              <a:rPr lang="en-US" dirty="0" smtClean="0"/>
              <a:t>P42L:  New Lagrangian OW technique recognizes as a non-developed system</a:t>
            </a:r>
            <a:endParaRPr lang="en-US" dirty="0"/>
          </a:p>
        </p:txBody>
      </p:sp>
      <p:sp>
        <p:nvSpPr>
          <p:cNvPr id="21" name="TextBox 20"/>
          <p:cNvSpPr txBox="1"/>
          <p:nvPr/>
        </p:nvSpPr>
        <p:spPr>
          <a:xfrm>
            <a:off x="3276599" y="546834"/>
            <a:ext cx="2573867" cy="369332"/>
          </a:xfrm>
          <a:prstGeom prst="rect">
            <a:avLst/>
          </a:prstGeom>
          <a:noFill/>
        </p:spPr>
        <p:txBody>
          <a:bodyPr wrap="square" rtlCol="0">
            <a:spAutoFit/>
          </a:bodyPr>
          <a:lstStyle/>
          <a:p>
            <a:r>
              <a:rPr lang="en-US" i="1" dirty="0" smtClean="0"/>
              <a:t>Tracked down at 925 hPa</a:t>
            </a:r>
            <a:endParaRPr lang="en-US" i="1" dirty="0"/>
          </a:p>
        </p:txBody>
      </p:sp>
    </p:spTree>
    <p:extLst>
      <p:ext uri="{BB962C8B-B14F-4D97-AF65-F5344CB8AC3E}">
        <p14:creationId xmlns:p14="http://schemas.microsoft.com/office/powerpoint/2010/main" val="17224370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6268" y="198097"/>
            <a:ext cx="8652932" cy="369332"/>
          </a:xfrm>
          <a:prstGeom prst="rect">
            <a:avLst/>
          </a:prstGeom>
          <a:noFill/>
        </p:spPr>
        <p:txBody>
          <a:bodyPr wrap="square" rtlCol="0">
            <a:spAutoFit/>
          </a:bodyPr>
          <a:lstStyle/>
          <a:p>
            <a:r>
              <a:rPr lang="en-US" dirty="0" smtClean="0"/>
              <a:t>P29L (pre-Edouard):  New Lagrangian OW technique recognizes as a non-developed system</a:t>
            </a:r>
            <a:endParaRPr lang="en-US" dirty="0"/>
          </a:p>
        </p:txBody>
      </p:sp>
      <p:sp>
        <p:nvSpPr>
          <p:cNvPr id="6" name="TextBox 5"/>
          <p:cNvSpPr txBox="1"/>
          <p:nvPr/>
        </p:nvSpPr>
        <p:spPr>
          <a:xfrm>
            <a:off x="2404539" y="546834"/>
            <a:ext cx="4504267" cy="369332"/>
          </a:xfrm>
          <a:prstGeom prst="rect">
            <a:avLst/>
          </a:prstGeom>
          <a:noFill/>
        </p:spPr>
        <p:txBody>
          <a:bodyPr wrap="square" rtlCol="0">
            <a:spAutoFit/>
          </a:bodyPr>
          <a:lstStyle/>
          <a:p>
            <a:r>
              <a:rPr lang="en-US" i="1" dirty="0" smtClean="0"/>
              <a:t>63 hours before first advisory for TD06L</a:t>
            </a:r>
            <a:endParaRPr lang="en-US" i="1" dirty="0"/>
          </a:p>
        </p:txBody>
      </p:sp>
      <p:sp>
        <p:nvSpPr>
          <p:cNvPr id="7" name="TextBox 6"/>
          <p:cNvSpPr txBox="1"/>
          <p:nvPr/>
        </p:nvSpPr>
        <p:spPr>
          <a:xfrm>
            <a:off x="7371998" y="943017"/>
            <a:ext cx="1712734" cy="5632312"/>
          </a:xfrm>
          <a:prstGeom prst="rect">
            <a:avLst/>
          </a:prstGeom>
          <a:noFill/>
        </p:spPr>
        <p:txBody>
          <a:bodyPr wrap="square" rtlCol="0">
            <a:spAutoFit/>
          </a:bodyPr>
          <a:lstStyle/>
          <a:p>
            <a:r>
              <a:rPr lang="en-US" dirty="0"/>
              <a:t>1</a:t>
            </a:r>
            <a:r>
              <a:rPr lang="en-US" dirty="0" smtClean="0"/>
              <a:t>.  Vertically aligned (&lt;1</a:t>
            </a:r>
            <a:r>
              <a:rPr lang="en-US" baseline="30000" dirty="0" smtClean="0"/>
              <a:t>o</a:t>
            </a:r>
            <a:r>
              <a:rPr lang="en-US" dirty="0" smtClean="0"/>
              <a:t>) throughout 850-500 hPa layer                          </a:t>
            </a:r>
            <a:r>
              <a:rPr lang="en-US" dirty="0" smtClean="0">
                <a:solidFill>
                  <a:srgbClr val="FF0000"/>
                </a:solidFill>
              </a:rPr>
              <a:t>NO</a:t>
            </a:r>
          </a:p>
          <a:p>
            <a:endParaRPr lang="en-US" dirty="0" smtClean="0"/>
          </a:p>
          <a:p>
            <a:r>
              <a:rPr lang="en-US" dirty="0" smtClean="0"/>
              <a:t>2.  High OW or Lagrangian OW (&gt;3 rad.) near center throughout 850-500 hPa layer       </a:t>
            </a:r>
            <a:r>
              <a:rPr lang="en-US" dirty="0" smtClean="0">
                <a:solidFill>
                  <a:srgbClr val="FF0000"/>
                </a:solidFill>
              </a:rPr>
              <a:t>NO</a:t>
            </a:r>
          </a:p>
          <a:p>
            <a:endParaRPr lang="en-US" dirty="0" smtClean="0"/>
          </a:p>
          <a:p>
            <a:r>
              <a:rPr lang="en-US" dirty="0" smtClean="0"/>
              <a:t>3.  Horizontal shear sheath within 3 degrees of center      </a:t>
            </a:r>
            <a:r>
              <a:rPr lang="en-US" dirty="0" smtClean="0">
                <a:solidFill>
                  <a:srgbClr val="FF0000"/>
                </a:solidFill>
              </a:rPr>
              <a:t>NO</a:t>
            </a:r>
            <a:endParaRPr lang="en-US" dirty="0">
              <a:solidFill>
                <a:srgbClr val="FF0000"/>
              </a:solidFill>
            </a:endParaRPr>
          </a:p>
        </p:txBody>
      </p:sp>
      <p:pic>
        <p:nvPicPr>
          <p:cNvPr id="8" name="Picture 7" descr="hwgen_P29L_909_0_500_OWBradial.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8763" y="916165"/>
            <a:ext cx="3023235" cy="1948815"/>
          </a:xfrm>
          <a:prstGeom prst="rect">
            <a:avLst/>
          </a:prstGeom>
        </p:spPr>
      </p:pic>
      <p:pic>
        <p:nvPicPr>
          <p:cNvPr id="9" name="Picture 8" descr="hwgen_P29L_909_0_700_OWBradia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763" y="2850880"/>
            <a:ext cx="3023235" cy="1948815"/>
          </a:xfrm>
          <a:prstGeom prst="rect">
            <a:avLst/>
          </a:prstGeom>
        </p:spPr>
      </p:pic>
      <p:pic>
        <p:nvPicPr>
          <p:cNvPr id="10" name="Picture 9" descr="hwgen_P29L_909_0_850_OWBradial.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763" y="4774294"/>
            <a:ext cx="3023235" cy="1948815"/>
          </a:xfrm>
          <a:prstGeom prst="rect">
            <a:avLst/>
          </a:prstGeom>
        </p:spPr>
      </p:pic>
      <p:pic>
        <p:nvPicPr>
          <p:cNvPr id="11" name="Picture 10" descr="hwgen_P29L_909_0_500_OWBstreamfunction.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4" y="975433"/>
            <a:ext cx="4275582" cy="1787398"/>
          </a:xfrm>
          <a:prstGeom prst="rect">
            <a:avLst/>
          </a:prstGeom>
        </p:spPr>
      </p:pic>
      <p:pic>
        <p:nvPicPr>
          <p:cNvPr id="12" name="Picture 11" descr="hwgen_P29L_909_0_700_OWBstreamfunction.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4" y="2864980"/>
            <a:ext cx="4275582" cy="1787398"/>
          </a:xfrm>
          <a:prstGeom prst="rect">
            <a:avLst/>
          </a:prstGeom>
        </p:spPr>
      </p:pic>
      <p:pic>
        <p:nvPicPr>
          <p:cNvPr id="13" name="Picture 12" descr="hwgen_P29L_909_0_850_OWBstreamfunction.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34" y="4799695"/>
            <a:ext cx="4275582" cy="1787398"/>
          </a:xfrm>
          <a:prstGeom prst="rect">
            <a:avLst/>
          </a:prstGeom>
        </p:spPr>
      </p:pic>
      <p:sp>
        <p:nvSpPr>
          <p:cNvPr id="14" name="Frame 13"/>
          <p:cNvSpPr/>
          <p:nvPr/>
        </p:nvSpPr>
        <p:spPr>
          <a:xfrm>
            <a:off x="3166533" y="2396071"/>
            <a:ext cx="702734" cy="228600"/>
          </a:xfrm>
          <a:prstGeom prst="fram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Frame 14"/>
          <p:cNvSpPr/>
          <p:nvPr/>
        </p:nvSpPr>
        <p:spPr>
          <a:xfrm>
            <a:off x="3166533" y="4292609"/>
            <a:ext cx="702734" cy="228600"/>
          </a:xfrm>
          <a:prstGeom prst="fram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Frame 15"/>
          <p:cNvSpPr/>
          <p:nvPr/>
        </p:nvSpPr>
        <p:spPr>
          <a:xfrm>
            <a:off x="3166533" y="6223014"/>
            <a:ext cx="702734" cy="228600"/>
          </a:xfrm>
          <a:prstGeom prst="fram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471051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3939" y="5334000"/>
            <a:ext cx="9006454" cy="369332"/>
          </a:xfrm>
          <a:prstGeom prst="rect">
            <a:avLst/>
          </a:prstGeom>
          <a:noFill/>
        </p:spPr>
        <p:txBody>
          <a:bodyPr wrap="none" rtlCol="0">
            <a:spAutoFit/>
          </a:bodyPr>
          <a:lstStyle/>
          <a:p>
            <a:r>
              <a:rPr lang="en-US" dirty="0" smtClean="0"/>
              <a:t>150          122           119         95             92           77            73           58             51            45           40</a:t>
            </a:r>
            <a:endParaRPr lang="en-US" dirty="0"/>
          </a:p>
        </p:txBody>
      </p:sp>
      <p:sp>
        <p:nvSpPr>
          <p:cNvPr id="7" name="TextBox 6"/>
          <p:cNvSpPr txBox="1"/>
          <p:nvPr/>
        </p:nvSpPr>
        <p:spPr>
          <a:xfrm>
            <a:off x="4039370" y="5109249"/>
            <a:ext cx="1292053" cy="369332"/>
          </a:xfrm>
          <a:prstGeom prst="rect">
            <a:avLst/>
          </a:prstGeom>
          <a:noFill/>
        </p:spPr>
        <p:txBody>
          <a:bodyPr wrap="none" rtlCol="0">
            <a:spAutoFit/>
          </a:bodyPr>
          <a:lstStyle/>
          <a:p>
            <a:r>
              <a:rPr lang="en-US" dirty="0" smtClean="0"/>
              <a:t>Sample Size</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390479226"/>
              </p:ext>
            </p:extLst>
          </p:nvPr>
        </p:nvGraphicFramePr>
        <p:xfrm>
          <a:off x="38100" y="647700"/>
          <a:ext cx="9067800" cy="5562600"/>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p:cNvGrpSpPr/>
          <p:nvPr/>
        </p:nvGrpSpPr>
        <p:grpSpPr>
          <a:xfrm>
            <a:off x="673976" y="1648801"/>
            <a:ext cx="3085223" cy="459400"/>
            <a:chOff x="673977" y="1648801"/>
            <a:chExt cx="2743108" cy="459400"/>
          </a:xfrm>
        </p:grpSpPr>
        <p:sp>
          <p:nvSpPr>
            <p:cNvPr id="9" name="Rectangle 8"/>
            <p:cNvSpPr/>
            <p:nvPr/>
          </p:nvSpPr>
          <p:spPr>
            <a:xfrm>
              <a:off x="784347" y="1648801"/>
              <a:ext cx="2498023" cy="45940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673977" y="1666598"/>
              <a:ext cx="2743108" cy="369332"/>
            </a:xfrm>
            <a:prstGeom prst="rect">
              <a:avLst/>
            </a:prstGeom>
            <a:noFill/>
          </p:spPr>
          <p:txBody>
            <a:bodyPr wrap="none" rtlCol="0">
              <a:spAutoFit/>
            </a:bodyPr>
            <a:lstStyle/>
            <a:p>
              <a:pPr algn="ctr"/>
              <a:r>
                <a:rPr lang="en-US" i="1" dirty="0" smtClean="0"/>
                <a:t>Too moist entire 120 hours</a:t>
              </a:r>
            </a:p>
          </p:txBody>
        </p:sp>
      </p:grpSp>
      <p:sp>
        <p:nvSpPr>
          <p:cNvPr id="11" name="TextBox 10"/>
          <p:cNvSpPr txBox="1"/>
          <p:nvPr/>
        </p:nvSpPr>
        <p:spPr>
          <a:xfrm>
            <a:off x="1034095" y="186035"/>
            <a:ext cx="7075675" cy="461665"/>
          </a:xfrm>
          <a:prstGeom prst="rect">
            <a:avLst/>
          </a:prstGeom>
          <a:noFill/>
        </p:spPr>
        <p:txBody>
          <a:bodyPr wrap="none" rtlCol="0">
            <a:spAutoFit/>
          </a:bodyPr>
          <a:lstStyle/>
          <a:p>
            <a:r>
              <a:rPr lang="en-US" sz="2400" dirty="0" smtClean="0">
                <a:solidFill>
                  <a:srgbClr val="008000"/>
                </a:solidFill>
              </a:rPr>
              <a:t>Operational 3x3 degree box averaged relative humidity</a:t>
            </a:r>
            <a:endParaRPr lang="en-US" sz="2400" dirty="0">
              <a:solidFill>
                <a:srgbClr val="008000"/>
              </a:solidFill>
            </a:endParaRPr>
          </a:p>
        </p:txBody>
      </p:sp>
      <p:sp>
        <p:nvSpPr>
          <p:cNvPr id="2" name="TextBox 1"/>
          <p:cNvSpPr txBox="1"/>
          <p:nvPr/>
        </p:nvSpPr>
        <p:spPr>
          <a:xfrm>
            <a:off x="973667" y="706736"/>
            <a:ext cx="7196665" cy="646331"/>
          </a:xfrm>
          <a:prstGeom prst="rect">
            <a:avLst/>
          </a:prstGeom>
          <a:solidFill>
            <a:schemeClr val="bg1"/>
          </a:solidFill>
        </p:spPr>
        <p:txBody>
          <a:bodyPr wrap="square" rtlCol="0">
            <a:spAutoFit/>
          </a:bodyPr>
          <a:lstStyle/>
          <a:p>
            <a:pPr algn="ctr"/>
            <a:r>
              <a:rPr lang="en-US" b="1" dirty="0" smtClean="0"/>
              <a:t>HWRF-GEN RH Error (%):  Forecast RH vs. Analysis RH</a:t>
            </a:r>
          </a:p>
          <a:p>
            <a:pPr algn="ctr"/>
            <a:r>
              <a:rPr lang="en-US" b="1" dirty="0" smtClean="0"/>
              <a:t>2014</a:t>
            </a:r>
            <a:endParaRPr lang="en-US" b="1" dirty="0"/>
          </a:p>
        </p:txBody>
      </p:sp>
      <p:sp>
        <p:nvSpPr>
          <p:cNvPr id="12" name="TextBox 11"/>
          <p:cNvSpPr txBox="1"/>
          <p:nvPr/>
        </p:nvSpPr>
        <p:spPr>
          <a:xfrm rot="16200000">
            <a:off x="-649559" y="3215836"/>
            <a:ext cx="1491335" cy="307777"/>
          </a:xfrm>
          <a:prstGeom prst="rect">
            <a:avLst/>
          </a:prstGeom>
          <a:noFill/>
        </p:spPr>
        <p:txBody>
          <a:bodyPr wrap="square" rtlCol="0">
            <a:spAutoFit/>
          </a:bodyPr>
          <a:lstStyle/>
          <a:p>
            <a:pPr algn="ctr"/>
            <a:r>
              <a:rPr lang="en-US" sz="1400" b="1" dirty="0" smtClean="0"/>
              <a:t>RH Error (%)</a:t>
            </a:r>
          </a:p>
        </p:txBody>
      </p:sp>
      <p:sp>
        <p:nvSpPr>
          <p:cNvPr id="13" name="TextBox 12"/>
          <p:cNvSpPr txBox="1"/>
          <p:nvPr/>
        </p:nvSpPr>
        <p:spPr>
          <a:xfrm>
            <a:off x="3759199" y="5618662"/>
            <a:ext cx="1887185" cy="307777"/>
          </a:xfrm>
          <a:prstGeom prst="rect">
            <a:avLst/>
          </a:prstGeom>
          <a:noFill/>
        </p:spPr>
        <p:txBody>
          <a:bodyPr wrap="square" rtlCol="0">
            <a:spAutoFit/>
          </a:bodyPr>
          <a:lstStyle/>
          <a:p>
            <a:pPr algn="ctr"/>
            <a:r>
              <a:rPr lang="en-US" sz="1400" b="1" dirty="0" smtClean="0"/>
              <a:t>Forecast interval (h)</a:t>
            </a:r>
          </a:p>
        </p:txBody>
      </p:sp>
    </p:spTree>
    <p:extLst>
      <p:ext uri="{BB962C8B-B14F-4D97-AF65-F5344CB8AC3E}">
        <p14:creationId xmlns:p14="http://schemas.microsoft.com/office/powerpoint/2010/main" val="407541037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0099" y="1417638"/>
            <a:ext cx="3565235" cy="5063210"/>
          </a:xfrm>
          <a:prstGeom prst="rect">
            <a:avLst/>
          </a:prstGeom>
          <a:solidFill>
            <a:schemeClr val="accent3">
              <a:lumMod val="40000"/>
              <a:lumOff val="6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32424" y="11655"/>
            <a:ext cx="4171758" cy="527133"/>
          </a:xfrm>
        </p:spPr>
        <p:txBody>
          <a:bodyPr>
            <a:noAutofit/>
          </a:bodyPr>
          <a:lstStyle/>
          <a:p>
            <a:pPr algn="l"/>
            <a:r>
              <a:rPr lang="en-US" sz="2800" u="sng" dirty="0" smtClean="0"/>
              <a:t>Small-scale </a:t>
            </a:r>
            <a:r>
              <a:rPr lang="en-US" sz="2800" u="sng" dirty="0"/>
              <a:t>V</a:t>
            </a:r>
            <a:r>
              <a:rPr lang="en-US" sz="2800" u="sng" dirty="0" smtClean="0"/>
              <a:t>ortex Mergers</a:t>
            </a:r>
            <a:endParaRPr lang="en-US" sz="2400" dirty="0"/>
          </a:p>
        </p:txBody>
      </p:sp>
      <p:pic>
        <p:nvPicPr>
          <p:cNvPr id="4" name="Content Placeholder 3" descr="2014100500_700_OWBfull_2_ecmwf.png"/>
          <p:cNvPicPr>
            <a:picLocks noGrp="1" noChangeAspect="1"/>
          </p:cNvPicPr>
          <p:nvPr>
            <p:ph idx="1"/>
          </p:nvPr>
        </p:nvPicPr>
        <p:blipFill rotWithShape="1">
          <a:blip r:embed="rId3">
            <a:extLst>
              <a:ext uri="{28A0092B-C50C-407E-A947-70E740481C1C}">
                <a14:useLocalDpi xmlns:a14="http://schemas.microsoft.com/office/drawing/2010/main" val="0"/>
              </a:ext>
            </a:extLst>
          </a:blip>
          <a:srcRect l="9687" t="5098" r="16660" b="6119"/>
          <a:stretch/>
        </p:blipFill>
        <p:spPr>
          <a:xfrm>
            <a:off x="1508607" y="1677940"/>
            <a:ext cx="3379537" cy="2263174"/>
          </a:xfrm>
        </p:spPr>
      </p:pic>
      <p:pic>
        <p:nvPicPr>
          <p:cNvPr id="6" name="Picture 5" descr="2014100500_700_OWBfull_12_ecmwf.png"/>
          <p:cNvPicPr>
            <a:picLocks noChangeAspect="1"/>
          </p:cNvPicPr>
          <p:nvPr/>
        </p:nvPicPr>
        <p:blipFill rotWithShape="1">
          <a:blip r:embed="rId4">
            <a:extLst>
              <a:ext uri="{28A0092B-C50C-407E-A947-70E740481C1C}">
                <a14:useLocalDpi xmlns:a14="http://schemas.microsoft.com/office/drawing/2010/main" val="0"/>
              </a:ext>
            </a:extLst>
          </a:blip>
          <a:srcRect l="9687" t="4604" r="16660" b="6806"/>
          <a:stretch/>
        </p:blipFill>
        <p:spPr>
          <a:xfrm>
            <a:off x="1508607" y="4063550"/>
            <a:ext cx="3379538" cy="2355724"/>
          </a:xfrm>
          <a:prstGeom prst="rect">
            <a:avLst/>
          </a:prstGeom>
        </p:spPr>
      </p:pic>
      <p:grpSp>
        <p:nvGrpSpPr>
          <p:cNvPr id="21" name="Group 20"/>
          <p:cNvGrpSpPr/>
          <p:nvPr/>
        </p:nvGrpSpPr>
        <p:grpSpPr>
          <a:xfrm>
            <a:off x="5115408" y="1376117"/>
            <a:ext cx="3565235" cy="5104731"/>
            <a:chOff x="5046135" y="1376117"/>
            <a:chExt cx="3565235" cy="5104731"/>
          </a:xfrm>
        </p:grpSpPr>
        <p:sp>
          <p:nvSpPr>
            <p:cNvPr id="16" name="Rectangle 15"/>
            <p:cNvSpPr/>
            <p:nvPr/>
          </p:nvSpPr>
          <p:spPr>
            <a:xfrm>
              <a:off x="5046135" y="1417638"/>
              <a:ext cx="3565235" cy="5063210"/>
            </a:xfrm>
            <a:prstGeom prst="rect">
              <a:avLst/>
            </a:prstGeom>
            <a:solidFill>
              <a:schemeClr val="accent3">
                <a:lumMod val="40000"/>
                <a:lumOff val="6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2014100500_700_OWBfull_2_hwgen.png"/>
            <p:cNvPicPr>
              <a:picLocks noChangeAspect="1"/>
            </p:cNvPicPr>
            <p:nvPr/>
          </p:nvPicPr>
          <p:blipFill rotWithShape="1">
            <a:blip r:embed="rId5">
              <a:extLst>
                <a:ext uri="{28A0092B-C50C-407E-A947-70E740481C1C}">
                  <a14:useLocalDpi xmlns:a14="http://schemas.microsoft.com/office/drawing/2010/main" val="0"/>
                </a:ext>
              </a:extLst>
            </a:blip>
            <a:srcRect l="9711" t="4681" r="17016" b="5720"/>
            <a:stretch/>
          </p:blipFill>
          <p:spPr>
            <a:xfrm>
              <a:off x="5141576" y="1677939"/>
              <a:ext cx="3248121" cy="2242465"/>
            </a:xfrm>
            <a:prstGeom prst="rect">
              <a:avLst/>
            </a:prstGeom>
          </p:spPr>
        </p:pic>
        <p:pic>
          <p:nvPicPr>
            <p:cNvPr id="7" name="Picture 6" descr="2014100500_700_OWBfull_12_hwgen.png"/>
            <p:cNvPicPr>
              <a:picLocks noChangeAspect="1"/>
            </p:cNvPicPr>
            <p:nvPr/>
          </p:nvPicPr>
          <p:blipFill rotWithShape="1">
            <a:blip r:embed="rId6">
              <a:extLst>
                <a:ext uri="{28A0092B-C50C-407E-A947-70E740481C1C}">
                  <a14:useLocalDpi xmlns:a14="http://schemas.microsoft.com/office/drawing/2010/main" val="0"/>
                </a:ext>
              </a:extLst>
            </a:blip>
            <a:srcRect l="9711" t="5384" r="17016" b="6027"/>
            <a:stretch/>
          </p:blipFill>
          <p:spPr>
            <a:xfrm>
              <a:off x="5141576" y="4063551"/>
              <a:ext cx="3248121" cy="2355724"/>
            </a:xfrm>
            <a:prstGeom prst="rect">
              <a:avLst/>
            </a:prstGeom>
          </p:spPr>
        </p:pic>
        <p:sp>
          <p:nvSpPr>
            <p:cNvPr id="12" name="TextBox 11"/>
            <p:cNvSpPr txBox="1"/>
            <p:nvPr/>
          </p:nvSpPr>
          <p:spPr>
            <a:xfrm>
              <a:off x="6220662" y="1376117"/>
              <a:ext cx="1274678" cy="369332"/>
            </a:xfrm>
            <a:prstGeom prst="rect">
              <a:avLst/>
            </a:prstGeom>
            <a:noFill/>
          </p:spPr>
          <p:txBody>
            <a:bodyPr wrap="square" rtlCol="0">
              <a:spAutoFit/>
            </a:bodyPr>
            <a:lstStyle/>
            <a:p>
              <a:r>
                <a:rPr lang="en-US" dirty="0" smtClean="0">
                  <a:solidFill>
                    <a:srgbClr val="0000FF"/>
                  </a:solidFill>
                </a:rPr>
                <a:t>HWRF-GEN</a:t>
              </a:r>
              <a:endParaRPr lang="en-US" dirty="0">
                <a:solidFill>
                  <a:srgbClr val="0000FF"/>
                </a:solidFill>
              </a:endParaRPr>
            </a:p>
          </p:txBody>
        </p:sp>
      </p:grpSp>
      <p:sp>
        <p:nvSpPr>
          <p:cNvPr id="13" name="TextBox 12"/>
          <p:cNvSpPr txBox="1"/>
          <p:nvPr/>
        </p:nvSpPr>
        <p:spPr>
          <a:xfrm>
            <a:off x="263647" y="2377150"/>
            <a:ext cx="1032492" cy="646331"/>
          </a:xfrm>
          <a:prstGeom prst="rect">
            <a:avLst/>
          </a:prstGeom>
          <a:noFill/>
        </p:spPr>
        <p:txBody>
          <a:bodyPr wrap="square" rtlCol="0">
            <a:spAutoFit/>
          </a:bodyPr>
          <a:lstStyle/>
          <a:p>
            <a:pPr algn="ctr"/>
            <a:r>
              <a:rPr lang="en-US" dirty="0" smtClean="0"/>
              <a:t>12-h</a:t>
            </a:r>
          </a:p>
          <a:p>
            <a:pPr algn="ctr"/>
            <a:r>
              <a:rPr lang="en-US" dirty="0" smtClean="0"/>
              <a:t>Forecast</a:t>
            </a:r>
            <a:endParaRPr lang="en-US" dirty="0"/>
          </a:p>
        </p:txBody>
      </p:sp>
      <p:sp>
        <p:nvSpPr>
          <p:cNvPr id="14" name="TextBox 13"/>
          <p:cNvSpPr txBox="1"/>
          <p:nvPr/>
        </p:nvSpPr>
        <p:spPr>
          <a:xfrm>
            <a:off x="263647" y="4923307"/>
            <a:ext cx="1032492" cy="646331"/>
          </a:xfrm>
          <a:prstGeom prst="rect">
            <a:avLst/>
          </a:prstGeom>
          <a:noFill/>
        </p:spPr>
        <p:txBody>
          <a:bodyPr wrap="square" rtlCol="0">
            <a:spAutoFit/>
          </a:bodyPr>
          <a:lstStyle/>
          <a:p>
            <a:pPr algn="ctr"/>
            <a:r>
              <a:rPr lang="en-US" dirty="0"/>
              <a:t>7</a:t>
            </a:r>
            <a:r>
              <a:rPr lang="en-US" dirty="0" smtClean="0"/>
              <a:t>2-h</a:t>
            </a:r>
          </a:p>
          <a:p>
            <a:pPr algn="ctr"/>
            <a:r>
              <a:rPr lang="en-US" dirty="0" smtClean="0"/>
              <a:t>Forecast</a:t>
            </a:r>
            <a:endParaRPr lang="en-US" dirty="0"/>
          </a:p>
        </p:txBody>
      </p:sp>
      <p:sp>
        <p:nvSpPr>
          <p:cNvPr id="15" name="TextBox 14"/>
          <p:cNvSpPr txBox="1"/>
          <p:nvPr/>
        </p:nvSpPr>
        <p:spPr>
          <a:xfrm>
            <a:off x="2563063" y="1376117"/>
            <a:ext cx="1274678" cy="369332"/>
          </a:xfrm>
          <a:prstGeom prst="rect">
            <a:avLst/>
          </a:prstGeom>
          <a:noFill/>
        </p:spPr>
        <p:txBody>
          <a:bodyPr wrap="square" rtlCol="0">
            <a:spAutoFit/>
          </a:bodyPr>
          <a:lstStyle/>
          <a:p>
            <a:pPr algn="ctr"/>
            <a:r>
              <a:rPr lang="en-US" dirty="0" smtClean="0">
                <a:solidFill>
                  <a:srgbClr val="0000FF"/>
                </a:solidFill>
              </a:rPr>
              <a:t>ECMWF</a:t>
            </a:r>
            <a:endParaRPr lang="en-US" dirty="0">
              <a:solidFill>
                <a:srgbClr val="0000FF"/>
              </a:solidFill>
            </a:endParaRPr>
          </a:p>
        </p:txBody>
      </p:sp>
      <p:pic>
        <p:nvPicPr>
          <p:cNvPr id="17" name="Picture 16" descr="2014100500_700_OWBfull_2_hwgen.png"/>
          <p:cNvPicPr>
            <a:picLocks noChangeAspect="1"/>
          </p:cNvPicPr>
          <p:nvPr/>
        </p:nvPicPr>
        <p:blipFill rotWithShape="1">
          <a:blip r:embed="rId5">
            <a:extLst>
              <a:ext uri="{28A0092B-C50C-407E-A947-70E740481C1C}">
                <a14:useLocalDpi xmlns:a14="http://schemas.microsoft.com/office/drawing/2010/main" val="0"/>
              </a:ext>
            </a:extLst>
          </a:blip>
          <a:srcRect l="83193" t="4681" r="9376" b="5720"/>
          <a:stretch/>
        </p:blipFill>
        <p:spPr>
          <a:xfrm>
            <a:off x="8717364" y="2869541"/>
            <a:ext cx="329431" cy="2242465"/>
          </a:xfrm>
          <a:prstGeom prst="rect">
            <a:avLst/>
          </a:prstGeom>
        </p:spPr>
      </p:pic>
      <p:grpSp>
        <p:nvGrpSpPr>
          <p:cNvPr id="10" name="Group 9"/>
          <p:cNvGrpSpPr/>
          <p:nvPr/>
        </p:nvGrpSpPr>
        <p:grpSpPr>
          <a:xfrm>
            <a:off x="150829" y="1374846"/>
            <a:ext cx="1168401" cy="929694"/>
            <a:chOff x="12283" y="1267088"/>
            <a:chExt cx="1168401" cy="929694"/>
          </a:xfrm>
        </p:grpSpPr>
        <p:sp>
          <p:nvSpPr>
            <p:cNvPr id="18" name="TextBox 17"/>
            <p:cNvSpPr txBox="1"/>
            <p:nvPr/>
          </p:nvSpPr>
          <p:spPr>
            <a:xfrm>
              <a:off x="12283" y="1267088"/>
              <a:ext cx="1145310" cy="923330"/>
            </a:xfrm>
            <a:prstGeom prst="rect">
              <a:avLst/>
            </a:prstGeom>
            <a:noFill/>
          </p:spPr>
          <p:txBody>
            <a:bodyPr wrap="square" rtlCol="0">
              <a:spAutoFit/>
            </a:bodyPr>
            <a:lstStyle/>
            <a:p>
              <a:pPr algn="ctr"/>
              <a:r>
                <a:rPr lang="en-US" dirty="0" smtClean="0">
                  <a:solidFill>
                    <a:srgbClr val="0000FF"/>
                  </a:solidFill>
                </a:rPr>
                <a:t>00 UTC</a:t>
              </a:r>
            </a:p>
            <a:p>
              <a:pPr algn="ctr"/>
              <a:r>
                <a:rPr lang="en-US" dirty="0" smtClean="0">
                  <a:solidFill>
                    <a:srgbClr val="0000FF"/>
                  </a:solidFill>
                </a:rPr>
                <a:t>5 October 2014</a:t>
              </a:r>
            </a:p>
          </p:txBody>
        </p:sp>
        <p:sp>
          <p:nvSpPr>
            <p:cNvPr id="19" name="Rectangle 18"/>
            <p:cNvSpPr/>
            <p:nvPr/>
          </p:nvSpPr>
          <p:spPr>
            <a:xfrm>
              <a:off x="23091" y="1306844"/>
              <a:ext cx="1157593" cy="889938"/>
            </a:xfrm>
            <a:prstGeom prst="rect">
              <a:avLst/>
            </a:prstGeom>
            <a:solidFill>
              <a:schemeClr val="accent3">
                <a:lumMod val="40000"/>
                <a:lumOff val="6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0" name="Title 1"/>
          <p:cNvSpPr txBox="1">
            <a:spLocks/>
          </p:cNvSpPr>
          <p:nvPr/>
        </p:nvSpPr>
        <p:spPr>
          <a:xfrm>
            <a:off x="538759" y="501081"/>
            <a:ext cx="8197301" cy="8750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Font typeface="Arial"/>
              <a:buChar char="•"/>
            </a:pPr>
            <a:r>
              <a:rPr lang="en-US" sz="2800" dirty="0" smtClean="0"/>
              <a:t>HWRF-GEN has a tendency to merge small vortices</a:t>
            </a:r>
          </a:p>
          <a:p>
            <a:pPr marL="457200" indent="-457200" algn="l">
              <a:buFont typeface="Arial"/>
              <a:buChar char="•"/>
            </a:pPr>
            <a:r>
              <a:rPr lang="en-US" sz="2800" dirty="0" smtClean="0"/>
              <a:t>ECMWF keeps them separated</a:t>
            </a:r>
            <a:endParaRPr lang="en-US" sz="2400" dirty="0"/>
          </a:p>
        </p:txBody>
      </p:sp>
    </p:spTree>
    <p:extLst>
      <p:ext uri="{BB962C8B-B14F-4D97-AF65-F5344CB8AC3E}">
        <p14:creationId xmlns:p14="http://schemas.microsoft.com/office/powerpoint/2010/main" val="17391962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28214158"/>
              </p:ext>
            </p:extLst>
          </p:nvPr>
        </p:nvGraphicFramePr>
        <p:xfrm>
          <a:off x="491064" y="604842"/>
          <a:ext cx="8238068" cy="6192519"/>
        </p:xfrm>
        <a:graphic>
          <a:graphicData uri="http://schemas.openxmlformats.org/drawingml/2006/table">
            <a:tbl>
              <a:tblPr firstRow="1" bandRow="1">
                <a:tableStyleId>{5C22544A-7EE6-4342-B048-85BDC9FD1C3A}</a:tableStyleId>
              </a:tblPr>
              <a:tblGrid>
                <a:gridCol w="1380069"/>
                <a:gridCol w="1915158"/>
                <a:gridCol w="819576"/>
                <a:gridCol w="1566333"/>
                <a:gridCol w="2556932"/>
              </a:tblGrid>
              <a:tr h="370840">
                <a:tc>
                  <a:txBody>
                    <a:bodyPr/>
                    <a:lstStyle/>
                    <a:p>
                      <a:endParaRPr lang="en-US" dirty="0"/>
                    </a:p>
                  </a:txBody>
                  <a:tcPr/>
                </a:tc>
                <a:tc>
                  <a:txBody>
                    <a:bodyPr/>
                    <a:lstStyle/>
                    <a:p>
                      <a:r>
                        <a:rPr lang="en-US" dirty="0" smtClean="0"/>
                        <a:t>Overall Quality</a:t>
                      </a:r>
                      <a:endParaRPr lang="en-US" dirty="0"/>
                    </a:p>
                  </a:txBody>
                  <a:tcPr/>
                </a:tc>
                <a:tc>
                  <a:txBody>
                    <a:bodyPr/>
                    <a:lstStyle/>
                    <a:p>
                      <a:r>
                        <a:rPr lang="en-US" dirty="0" smtClean="0"/>
                        <a:t>Track</a:t>
                      </a:r>
                      <a:endParaRPr lang="en-US" dirty="0"/>
                    </a:p>
                  </a:txBody>
                  <a:tcPr/>
                </a:tc>
                <a:tc>
                  <a:txBody>
                    <a:bodyPr/>
                    <a:lstStyle/>
                    <a:p>
                      <a:r>
                        <a:rPr lang="en-US" dirty="0" smtClean="0"/>
                        <a:t>Intensity</a:t>
                      </a:r>
                      <a:endParaRPr lang="en-US" dirty="0"/>
                    </a:p>
                  </a:txBody>
                  <a:tcPr/>
                </a:tc>
                <a:tc>
                  <a:txBody>
                    <a:bodyPr/>
                    <a:lstStyle/>
                    <a:p>
                      <a:r>
                        <a:rPr lang="en-US" dirty="0" smtClean="0"/>
                        <a:t>Structure (Vert./Horiz.)</a:t>
                      </a:r>
                      <a:endParaRPr lang="en-US" dirty="0"/>
                    </a:p>
                  </a:txBody>
                  <a:tcPr/>
                </a:tc>
              </a:tr>
              <a:tr h="370840">
                <a:tc>
                  <a:txBody>
                    <a:bodyPr/>
                    <a:lstStyle/>
                    <a:p>
                      <a:r>
                        <a:rPr lang="en-US" dirty="0" smtClean="0"/>
                        <a:t>P23L</a:t>
                      </a:r>
                    </a:p>
                    <a:p>
                      <a:r>
                        <a:rPr lang="en-US" sz="1400" i="1" dirty="0" smtClean="0"/>
                        <a:t>Central Atlantic</a:t>
                      </a:r>
                      <a:endParaRPr lang="en-US" sz="1400" i="1" dirty="0"/>
                    </a:p>
                  </a:txBody>
                  <a:tcPr/>
                </a:tc>
                <a:tc>
                  <a:txBody>
                    <a:bodyPr/>
                    <a:lstStyle/>
                    <a:p>
                      <a:r>
                        <a:rPr lang="en-US" baseline="0" dirty="0" smtClean="0"/>
                        <a:t>Good, except one</a:t>
                      </a:r>
                      <a:endParaRPr lang="en-US" dirty="0"/>
                    </a:p>
                  </a:txBody>
                  <a:tcPr/>
                </a:tc>
                <a:tc>
                  <a:txBody>
                    <a:bodyPr/>
                    <a:lstStyle/>
                    <a:p>
                      <a:r>
                        <a:rPr lang="en-US" dirty="0" smtClean="0"/>
                        <a:t>Slow</a:t>
                      </a:r>
                      <a:endParaRPr lang="en-US" dirty="0"/>
                    </a:p>
                  </a:txBody>
                  <a:tcPr/>
                </a:tc>
                <a:tc>
                  <a:txBody>
                    <a:bodyPr/>
                    <a:lstStyle/>
                    <a:p>
                      <a:r>
                        <a:rPr lang="en-US" baseline="0" dirty="0" smtClean="0"/>
                        <a:t>Intense:</a:t>
                      </a:r>
                      <a:r>
                        <a:rPr lang="en-US" dirty="0" smtClean="0"/>
                        <a:t> Brief</a:t>
                      </a:r>
                      <a:r>
                        <a:rPr lang="en-US" baseline="0" dirty="0" smtClean="0"/>
                        <a:t> ITCZ excitation</a:t>
                      </a:r>
                      <a:endParaRPr lang="en-US" dirty="0"/>
                    </a:p>
                  </a:txBody>
                  <a:tcPr/>
                </a:tc>
                <a:tc>
                  <a:txBody>
                    <a:bodyPr/>
                    <a:lstStyle/>
                    <a:p>
                      <a:r>
                        <a:rPr lang="en-US" dirty="0" smtClean="0"/>
                        <a:t>Size</a:t>
                      </a:r>
                      <a:r>
                        <a:rPr lang="en-US" baseline="0" dirty="0" smtClean="0"/>
                        <a:t> OK.  Too deep.</a:t>
                      </a:r>
                      <a:endParaRPr lang="en-US" dirty="0"/>
                    </a:p>
                  </a:txBody>
                  <a:tcPr/>
                </a:tc>
              </a:tr>
              <a:tr h="370840">
                <a:tc>
                  <a:txBody>
                    <a:bodyPr/>
                    <a:lstStyle/>
                    <a:p>
                      <a:r>
                        <a:rPr lang="en-US" dirty="0" smtClean="0"/>
                        <a:t>P26L/</a:t>
                      </a:r>
                      <a:r>
                        <a:rPr lang="en-US" dirty="0" smtClean="0">
                          <a:solidFill>
                            <a:srgbClr val="FF0000"/>
                          </a:solidFill>
                        </a:rPr>
                        <a:t>Dolly</a:t>
                      </a:r>
                      <a:r>
                        <a:rPr lang="en-US" dirty="0" smtClean="0"/>
                        <a:t> </a:t>
                      </a:r>
                      <a:r>
                        <a:rPr lang="en-US" sz="1400" i="1" dirty="0" smtClean="0"/>
                        <a:t>Yucatan</a:t>
                      </a:r>
                      <a:endParaRPr lang="en-US" sz="1400" i="1" dirty="0"/>
                    </a:p>
                  </a:txBody>
                  <a:tcPr/>
                </a:tc>
                <a:tc>
                  <a:txBody>
                    <a:bodyPr/>
                    <a:lstStyle/>
                    <a:p>
                      <a:r>
                        <a:rPr lang="en-US" dirty="0" smtClean="0"/>
                        <a:t>Three bad</a:t>
                      </a:r>
                      <a:endParaRPr lang="en-US" dirty="0"/>
                    </a:p>
                  </a:txBody>
                  <a:tcPr/>
                </a:tc>
                <a:tc>
                  <a:txBody>
                    <a:bodyPr/>
                    <a:lstStyle/>
                    <a:p>
                      <a:r>
                        <a:rPr lang="en-US" dirty="0" smtClean="0"/>
                        <a:t>Fast</a:t>
                      </a:r>
                      <a:endParaRPr lang="en-US" dirty="0"/>
                    </a:p>
                  </a:txBody>
                  <a:tcPr/>
                </a:tc>
                <a:tc>
                  <a:txBody>
                    <a:bodyPr/>
                    <a:lstStyle/>
                    <a:p>
                      <a:r>
                        <a:rPr lang="en-US" dirty="0" smtClean="0"/>
                        <a:t>Weak: Missed overland intensification</a:t>
                      </a:r>
                      <a:endParaRPr lang="en-US" dirty="0"/>
                    </a:p>
                  </a:txBody>
                  <a:tcPr/>
                </a:tc>
                <a:tc>
                  <a:txBody>
                    <a:bodyPr/>
                    <a:lstStyle/>
                    <a:p>
                      <a:r>
                        <a:rPr lang="en-US" dirty="0" smtClean="0"/>
                        <a:t>Good</a:t>
                      </a:r>
                      <a:endParaRPr lang="en-US" dirty="0"/>
                    </a:p>
                  </a:txBody>
                  <a:tcPr/>
                </a:tc>
              </a:tr>
              <a:tr h="370840">
                <a:tc>
                  <a:txBody>
                    <a:bodyPr/>
                    <a:lstStyle/>
                    <a:p>
                      <a:r>
                        <a:rPr lang="en-US" dirty="0" smtClean="0"/>
                        <a:t>P27L</a:t>
                      </a:r>
                    </a:p>
                    <a:p>
                      <a:r>
                        <a:rPr lang="en-US" sz="1400" i="1" dirty="0" smtClean="0"/>
                        <a:t>West Africa</a:t>
                      </a:r>
                      <a:endParaRPr lang="en-US" sz="1400" i="1" dirty="0"/>
                    </a:p>
                  </a:txBody>
                  <a:tcPr/>
                </a:tc>
                <a:tc>
                  <a:txBody>
                    <a:bodyPr/>
                    <a:lstStyle/>
                    <a:p>
                      <a:r>
                        <a:rPr lang="en-US" dirty="0" smtClean="0"/>
                        <a:t>Good,</a:t>
                      </a:r>
                      <a:r>
                        <a:rPr lang="en-US" baseline="0" dirty="0" smtClean="0"/>
                        <a:t> except one</a:t>
                      </a:r>
                      <a:endParaRPr lang="en-US" dirty="0"/>
                    </a:p>
                  </a:txBody>
                  <a:tcPr/>
                </a:tc>
                <a:tc>
                  <a:txBody>
                    <a:bodyPr/>
                    <a:lstStyle/>
                    <a:p>
                      <a:r>
                        <a:rPr lang="en-US" dirty="0" smtClean="0"/>
                        <a:t>Slow</a:t>
                      </a:r>
                      <a:endParaRPr lang="en-US" dirty="0"/>
                    </a:p>
                  </a:txBody>
                  <a:tcPr/>
                </a:tc>
                <a:tc>
                  <a:txBody>
                    <a:bodyPr/>
                    <a:lstStyle/>
                    <a:p>
                      <a:r>
                        <a:rPr lang="en-US" dirty="0" smtClean="0"/>
                        <a:t>Intense</a:t>
                      </a:r>
                      <a:endParaRPr lang="en-US" dirty="0"/>
                    </a:p>
                  </a:txBody>
                  <a:tcPr/>
                </a:tc>
                <a:tc>
                  <a:txBody>
                    <a:bodyPr/>
                    <a:lstStyle/>
                    <a:p>
                      <a:r>
                        <a:rPr lang="en-US" dirty="0" smtClean="0"/>
                        <a:t>Too large. Developed wrong portion.</a:t>
                      </a:r>
                      <a:endParaRPr lang="en-US" dirty="0"/>
                    </a:p>
                  </a:txBody>
                  <a:tcPr/>
                </a:tc>
              </a:tr>
              <a:tr h="370840">
                <a:tc>
                  <a:txBody>
                    <a:bodyPr/>
                    <a:lstStyle/>
                    <a:p>
                      <a:r>
                        <a:rPr lang="en-US" dirty="0" smtClean="0"/>
                        <a:t>P27L</a:t>
                      </a:r>
                    </a:p>
                    <a:p>
                      <a:r>
                        <a:rPr lang="en-US" sz="1400" i="1" dirty="0" smtClean="0"/>
                        <a:t>African exit</a:t>
                      </a:r>
                      <a:endParaRPr lang="en-US" sz="1400" i="1" dirty="0"/>
                    </a:p>
                  </a:txBody>
                  <a:tcPr/>
                </a:tc>
                <a:tc>
                  <a:txBody>
                    <a:bodyPr/>
                    <a:lstStyle/>
                    <a:p>
                      <a:r>
                        <a:rPr lang="en-US" dirty="0" smtClean="0"/>
                        <a:t>Three bad (improved</a:t>
                      </a:r>
                      <a:r>
                        <a:rPr lang="en-US" baseline="0" dirty="0" smtClean="0"/>
                        <a:t> with time)</a:t>
                      </a:r>
                      <a:endParaRPr lang="en-US" dirty="0"/>
                    </a:p>
                  </a:txBody>
                  <a:tcPr/>
                </a:tc>
                <a:tc>
                  <a:txBody>
                    <a:bodyPr/>
                    <a:lstStyle/>
                    <a:p>
                      <a:r>
                        <a:rPr lang="en-US" dirty="0" smtClean="0"/>
                        <a:t>Slow,</a:t>
                      </a:r>
                    </a:p>
                    <a:p>
                      <a:r>
                        <a:rPr lang="en-US" dirty="0" smtClean="0"/>
                        <a:t>south</a:t>
                      </a:r>
                      <a:endParaRPr lang="en-US" dirty="0"/>
                    </a:p>
                  </a:txBody>
                  <a:tcPr/>
                </a:tc>
                <a:tc>
                  <a:txBody>
                    <a:bodyPr/>
                    <a:lstStyle/>
                    <a:p>
                      <a:r>
                        <a:rPr lang="en-US" dirty="0" smtClean="0"/>
                        <a:t>Intense</a:t>
                      </a:r>
                      <a:endParaRPr lang="en-US" dirty="0"/>
                    </a:p>
                  </a:txBody>
                  <a:tcPr/>
                </a:tc>
                <a:tc>
                  <a:txBody>
                    <a:bodyPr/>
                    <a:lstStyle/>
                    <a:p>
                      <a:r>
                        <a:rPr lang="en-US" dirty="0" smtClean="0"/>
                        <a:t>Too large.</a:t>
                      </a:r>
                      <a:r>
                        <a:rPr lang="en-US" baseline="0" dirty="0" smtClean="0"/>
                        <a:t> Not zonally squeezed.</a:t>
                      </a:r>
                      <a:endParaRPr lang="en-US" dirty="0"/>
                    </a:p>
                  </a:txBody>
                  <a:tcPr/>
                </a:tc>
              </a:tr>
              <a:tr h="370840">
                <a:tc>
                  <a:txBody>
                    <a:bodyPr/>
                    <a:lstStyle/>
                    <a:p>
                      <a:r>
                        <a:rPr lang="en-US" dirty="0" smtClean="0"/>
                        <a:t>P28L</a:t>
                      </a:r>
                    </a:p>
                    <a:p>
                      <a:r>
                        <a:rPr lang="en-US" sz="1400" i="1" dirty="0" smtClean="0"/>
                        <a:t>Eastern Atlantic</a:t>
                      </a:r>
                      <a:endParaRPr lang="en-US" sz="1400" i="1" dirty="0"/>
                    </a:p>
                  </a:txBody>
                  <a:tcPr/>
                </a:tc>
                <a:tc>
                  <a:txBody>
                    <a:bodyPr/>
                    <a:lstStyle/>
                    <a:p>
                      <a:r>
                        <a:rPr lang="en-US" dirty="0" smtClean="0"/>
                        <a:t>Good, except one</a:t>
                      </a:r>
                      <a:endParaRPr lang="en-US" dirty="0"/>
                    </a:p>
                  </a:txBody>
                  <a:tcPr/>
                </a:tc>
                <a:tc>
                  <a:txBody>
                    <a:bodyPr/>
                    <a:lstStyle/>
                    <a:p>
                      <a:r>
                        <a:rPr lang="en-US" dirty="0" smtClean="0"/>
                        <a:t>Slow,</a:t>
                      </a:r>
                    </a:p>
                    <a:p>
                      <a:r>
                        <a:rPr lang="en-US" dirty="0" smtClean="0"/>
                        <a:t>south</a:t>
                      </a:r>
                      <a:endParaRPr lang="en-US" dirty="0"/>
                    </a:p>
                  </a:txBody>
                  <a:tcPr/>
                </a:tc>
                <a:tc>
                  <a:txBody>
                    <a:bodyPr/>
                    <a:lstStyle/>
                    <a:p>
                      <a:r>
                        <a:rPr lang="en-US" dirty="0" smtClean="0"/>
                        <a:t>Intense</a:t>
                      </a:r>
                      <a:endParaRPr lang="en-US" dirty="0"/>
                    </a:p>
                  </a:txBody>
                  <a:tcPr/>
                </a:tc>
                <a:tc>
                  <a:txBody>
                    <a:bodyPr/>
                    <a:lstStyle/>
                    <a:p>
                      <a:r>
                        <a:rPr lang="en-US" dirty="0" smtClean="0"/>
                        <a:t>Developed tiny</a:t>
                      </a:r>
                      <a:r>
                        <a:rPr lang="en-US" baseline="0" dirty="0" smtClean="0"/>
                        <a:t> ITCZ VHT</a:t>
                      </a:r>
                      <a:endParaRPr lang="en-US" dirty="0"/>
                    </a:p>
                  </a:txBody>
                  <a:tcPr/>
                </a:tc>
              </a:tr>
              <a:tr h="370840">
                <a:tc>
                  <a:txBody>
                    <a:bodyPr/>
                    <a:lstStyle/>
                    <a:p>
                      <a:r>
                        <a:rPr lang="en-US" dirty="0" smtClean="0"/>
                        <a:t>P29L/pre-Edouard</a:t>
                      </a:r>
                    </a:p>
                    <a:p>
                      <a:r>
                        <a:rPr lang="en-US" sz="1400" i="1" dirty="0" smtClean="0"/>
                        <a:t>African exit</a:t>
                      </a:r>
                      <a:endParaRPr lang="en-US" sz="1400" i="1" dirty="0"/>
                    </a:p>
                  </a:txBody>
                  <a:tcPr/>
                </a:tc>
                <a:tc>
                  <a:txBody>
                    <a:bodyPr/>
                    <a:lstStyle/>
                    <a:p>
                      <a:r>
                        <a:rPr lang="en-US" baseline="0" dirty="0" smtClean="0"/>
                        <a:t>Good, except one (African exit)</a:t>
                      </a:r>
                      <a:endParaRPr lang="en-US" dirty="0"/>
                    </a:p>
                  </a:txBody>
                  <a:tcPr/>
                </a:tc>
                <a:tc>
                  <a:txBody>
                    <a:bodyPr/>
                    <a:lstStyle/>
                    <a:p>
                      <a:r>
                        <a:rPr lang="en-US" dirty="0" smtClean="0"/>
                        <a:t>Slow,</a:t>
                      </a:r>
                      <a:endParaRPr lang="en-US" baseline="0" dirty="0" smtClean="0"/>
                    </a:p>
                    <a:p>
                      <a:r>
                        <a:rPr lang="en-US" baseline="0" dirty="0" smtClean="0"/>
                        <a:t>north</a:t>
                      </a:r>
                      <a:endParaRPr lang="en-US" dirty="0"/>
                    </a:p>
                  </a:txBody>
                  <a:tcPr/>
                </a:tc>
                <a:tc>
                  <a:txBody>
                    <a:bodyPr/>
                    <a:lstStyle/>
                    <a:p>
                      <a:r>
                        <a:rPr lang="en-US" baseline="0" dirty="0" smtClean="0"/>
                        <a:t>Intense</a:t>
                      </a:r>
                      <a:endParaRPr lang="en-US" dirty="0"/>
                    </a:p>
                  </a:txBody>
                  <a:tcPr/>
                </a:tc>
                <a:tc>
                  <a:txBody>
                    <a:bodyPr/>
                    <a:lstStyle/>
                    <a:p>
                      <a:r>
                        <a:rPr lang="en-US" dirty="0" smtClean="0"/>
                        <a:t>Large, deep</a:t>
                      </a:r>
                      <a:endParaRPr lang="en-US" dirty="0"/>
                    </a:p>
                  </a:txBody>
                  <a:tcPr/>
                </a:tc>
              </a:tr>
              <a:tr h="370840">
                <a:tc>
                  <a:txBody>
                    <a:bodyPr/>
                    <a:lstStyle/>
                    <a:p>
                      <a:r>
                        <a:rPr lang="en-US" dirty="0" smtClean="0"/>
                        <a:t>P41L</a:t>
                      </a:r>
                    </a:p>
                    <a:p>
                      <a:r>
                        <a:rPr lang="en-US" sz="1400" i="1" dirty="0" smtClean="0"/>
                        <a:t>Central America</a:t>
                      </a:r>
                      <a:endParaRPr lang="en-US" sz="1400" i="1" dirty="0"/>
                    </a:p>
                  </a:txBody>
                  <a:tcPr/>
                </a:tc>
                <a:tc>
                  <a:txBody>
                    <a:bodyPr/>
                    <a:lstStyle/>
                    <a:p>
                      <a:r>
                        <a:rPr lang="en-US" dirty="0" smtClean="0"/>
                        <a:t>Many</a:t>
                      </a:r>
                      <a:r>
                        <a:rPr lang="en-US" baseline="0" dirty="0" smtClean="0"/>
                        <a:t> good, then several bad</a:t>
                      </a:r>
                      <a:endParaRPr lang="en-US" dirty="0"/>
                    </a:p>
                  </a:txBody>
                  <a:tcPr/>
                </a:tc>
                <a:tc>
                  <a:txBody>
                    <a:bodyPr/>
                    <a:lstStyle/>
                    <a:p>
                      <a:r>
                        <a:rPr lang="en-US" dirty="0" smtClean="0"/>
                        <a:t>Slow</a:t>
                      </a:r>
                      <a:endParaRPr lang="en-US" dirty="0"/>
                    </a:p>
                  </a:txBody>
                  <a:tcPr/>
                </a:tc>
                <a:tc>
                  <a:txBody>
                    <a:bodyPr/>
                    <a:lstStyle/>
                    <a:p>
                      <a:r>
                        <a:rPr lang="en-US" baseline="0" dirty="0" smtClean="0"/>
                        <a:t>Intense over isthmus</a:t>
                      </a:r>
                      <a:endParaRPr lang="en-US" dirty="0"/>
                    </a:p>
                  </a:txBody>
                  <a:tcPr/>
                </a:tc>
                <a:tc>
                  <a:txBody>
                    <a:bodyPr/>
                    <a:lstStyle/>
                    <a:p>
                      <a:r>
                        <a:rPr lang="en-US" dirty="0" smtClean="0"/>
                        <a:t>Tilted (before isthmus)</a:t>
                      </a:r>
                      <a:endParaRPr lang="en-US" dirty="0"/>
                    </a:p>
                  </a:txBody>
                  <a:tcPr/>
                </a:tc>
              </a:tr>
              <a:tr h="370840">
                <a:tc>
                  <a:txBody>
                    <a:bodyPr/>
                    <a:lstStyle/>
                    <a:p>
                      <a:r>
                        <a:rPr lang="en-US" sz="1800" dirty="0" smtClean="0"/>
                        <a:t>P42L</a:t>
                      </a:r>
                    </a:p>
                    <a:p>
                      <a:r>
                        <a:rPr lang="en-US" sz="1400" i="1" dirty="0" smtClean="0"/>
                        <a:t>Central Atlantic</a:t>
                      </a:r>
                    </a:p>
                  </a:txBody>
                  <a:tcPr/>
                </a:tc>
                <a:tc>
                  <a:txBody>
                    <a:bodyPr/>
                    <a:lstStyle/>
                    <a:p>
                      <a:r>
                        <a:rPr lang="en-US" dirty="0" smtClean="0"/>
                        <a:t>Missed brief spike</a:t>
                      </a:r>
                      <a:endParaRPr lang="en-US" dirty="0"/>
                    </a:p>
                  </a:txBody>
                  <a:tcPr/>
                </a:tc>
                <a:tc>
                  <a:txBody>
                    <a:bodyPr/>
                    <a:lstStyle/>
                    <a:p>
                      <a:r>
                        <a:rPr lang="en-US" dirty="0" smtClean="0"/>
                        <a:t>North</a:t>
                      </a:r>
                      <a:endParaRPr lang="en-US" dirty="0"/>
                    </a:p>
                  </a:txBody>
                  <a:tcPr/>
                </a:tc>
                <a:tc>
                  <a:txBody>
                    <a:bodyPr/>
                    <a:lstStyle/>
                    <a:p>
                      <a:r>
                        <a:rPr lang="en-US" dirty="0" smtClean="0"/>
                        <a:t>Briefly</a:t>
                      </a:r>
                      <a:r>
                        <a:rPr lang="en-US" baseline="0" dirty="0" smtClean="0"/>
                        <a:t> weak</a:t>
                      </a:r>
                      <a:endParaRPr lang="en-US" dirty="0"/>
                    </a:p>
                  </a:txBody>
                  <a:tcPr/>
                </a:tc>
                <a:tc>
                  <a:txBody>
                    <a:bodyPr/>
                    <a:lstStyle/>
                    <a:p>
                      <a:r>
                        <a:rPr lang="en-US" dirty="0" smtClean="0"/>
                        <a:t>Elongated</a:t>
                      </a:r>
                      <a:endParaRPr lang="en-US" dirty="0"/>
                    </a:p>
                  </a:txBody>
                  <a:tcPr/>
                </a:tc>
              </a:tr>
            </a:tbl>
          </a:graphicData>
        </a:graphic>
      </p:graphicFrame>
      <p:sp>
        <p:nvSpPr>
          <p:cNvPr id="6" name="Title 1"/>
          <p:cNvSpPr>
            <a:spLocks noGrp="1"/>
          </p:cNvSpPr>
          <p:nvPr>
            <p:ph type="title"/>
          </p:nvPr>
        </p:nvSpPr>
        <p:spPr>
          <a:xfrm>
            <a:off x="194733" y="-292641"/>
            <a:ext cx="8796867" cy="1143000"/>
          </a:xfrm>
        </p:spPr>
        <p:txBody>
          <a:bodyPr>
            <a:normAutofit fontScale="90000"/>
          </a:bodyPr>
          <a:lstStyle/>
          <a:p>
            <a:r>
              <a:rPr lang="en-US" dirty="0" smtClean="0"/>
              <a:t>2014 HWRF-GEN Forecast Characteristics</a:t>
            </a:r>
            <a:endParaRPr lang="en-US" dirty="0"/>
          </a:p>
        </p:txBody>
      </p:sp>
    </p:spTree>
    <p:extLst>
      <p:ext uri="{BB962C8B-B14F-4D97-AF65-F5344CB8AC3E}">
        <p14:creationId xmlns:p14="http://schemas.microsoft.com/office/powerpoint/2010/main" val="138734313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27L.OW-hwgen.2014090200-f1.gif"/>
          <p:cNvPicPr>
            <a:picLocks noChangeAspect="1"/>
          </p:cNvPicPr>
          <p:nvPr/>
        </p:nvPicPr>
        <p:blipFill rotWithShape="1">
          <a:blip r:embed="rId2">
            <a:extLst>
              <a:ext uri="{28A0092B-C50C-407E-A947-70E740481C1C}">
                <a14:useLocalDpi xmlns:a14="http://schemas.microsoft.com/office/drawing/2010/main" val="0"/>
              </a:ext>
            </a:extLst>
          </a:blip>
          <a:srcRect r="52826"/>
          <a:stretch/>
        </p:blipFill>
        <p:spPr>
          <a:xfrm>
            <a:off x="0" y="0"/>
            <a:ext cx="4313560" cy="6858000"/>
          </a:xfrm>
          <a:prstGeom prst="rect">
            <a:avLst/>
          </a:prstGeom>
        </p:spPr>
      </p:pic>
      <p:pic>
        <p:nvPicPr>
          <p:cNvPr id="3" name="Picture 2" descr="HWRFGEN-OWfcst-P27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60" y="3762437"/>
            <a:ext cx="4830440" cy="2902770"/>
          </a:xfrm>
          <a:prstGeom prst="rect">
            <a:avLst/>
          </a:prstGeom>
        </p:spPr>
      </p:pic>
      <p:sp>
        <p:nvSpPr>
          <p:cNvPr id="7" name="TextBox 6"/>
          <p:cNvSpPr txBox="1"/>
          <p:nvPr/>
        </p:nvSpPr>
        <p:spPr>
          <a:xfrm>
            <a:off x="4402667" y="262351"/>
            <a:ext cx="4631265" cy="3139321"/>
          </a:xfrm>
          <a:prstGeom prst="rect">
            <a:avLst/>
          </a:prstGeom>
          <a:solidFill>
            <a:schemeClr val="accent6">
              <a:lumMod val="20000"/>
              <a:lumOff val="80000"/>
            </a:schemeClr>
          </a:solidFill>
        </p:spPr>
        <p:txBody>
          <a:bodyPr wrap="square" rtlCol="0">
            <a:spAutoFit/>
          </a:bodyPr>
          <a:lstStyle/>
          <a:p>
            <a:pPr algn="ctr"/>
            <a:r>
              <a:rPr lang="en-US" i="1" u="sng" dirty="0" smtClean="0"/>
              <a:t>P27L … AL90</a:t>
            </a:r>
          </a:p>
          <a:p>
            <a:pPr algn="ctr"/>
            <a:r>
              <a:rPr lang="en-US" i="1" u="sng" dirty="0" smtClean="0"/>
              <a:t>Excessive rapid intensification</a:t>
            </a:r>
          </a:p>
          <a:p>
            <a:pPr marL="285750" indent="-285750">
              <a:buFont typeface="Arial"/>
              <a:buChar char="•"/>
            </a:pPr>
            <a:r>
              <a:rPr lang="en-US" i="1" dirty="0" smtClean="0"/>
              <a:t>00Z 2 September 2014 (</a:t>
            </a:r>
            <a:r>
              <a:rPr lang="en-US" i="1" dirty="0" smtClean="0">
                <a:solidFill>
                  <a:schemeClr val="accent3">
                    <a:lumMod val="75000"/>
                  </a:schemeClr>
                </a:solidFill>
              </a:rPr>
              <a:t>green</a:t>
            </a:r>
            <a:r>
              <a:rPr lang="en-US" i="1" dirty="0" smtClean="0"/>
              <a:t>)</a:t>
            </a:r>
          </a:p>
          <a:p>
            <a:pPr marL="285750" indent="-285750">
              <a:buFont typeface="Arial"/>
              <a:buChar char="•"/>
            </a:pPr>
            <a:r>
              <a:rPr lang="en-US" i="1" dirty="0" smtClean="0"/>
              <a:t>Post-48h rapid intensification</a:t>
            </a:r>
          </a:p>
          <a:p>
            <a:pPr marL="742950" lvl="1" indent="-285750">
              <a:buFont typeface="Arial"/>
              <a:buChar char="•"/>
            </a:pPr>
            <a:r>
              <a:rPr lang="en-US" i="1" dirty="0" smtClean="0"/>
              <a:t>Begins upon hitting the Atlantic</a:t>
            </a:r>
          </a:p>
          <a:p>
            <a:pPr marL="285750" indent="-285750">
              <a:buFont typeface="Arial"/>
              <a:buChar char="•"/>
            </a:pPr>
            <a:r>
              <a:rPr lang="en-US" i="1" dirty="0" smtClean="0"/>
              <a:t>Relative humidity structure and value match well with verifying analyses</a:t>
            </a:r>
          </a:p>
          <a:p>
            <a:pPr marL="285750" indent="-285750">
              <a:buFont typeface="Arial"/>
              <a:buChar char="•"/>
            </a:pPr>
            <a:r>
              <a:rPr lang="en-US" i="1" dirty="0" smtClean="0"/>
              <a:t>Verifying analyses indicate P27L was zonally squeezed, but forecast is:</a:t>
            </a:r>
          </a:p>
          <a:p>
            <a:pPr marL="742950" lvl="1" indent="-285750">
              <a:buFont typeface="Arial"/>
              <a:buChar char="•"/>
            </a:pPr>
            <a:r>
              <a:rPr lang="en-US" i="1" dirty="0" smtClean="0"/>
              <a:t> Large, circular system</a:t>
            </a:r>
          </a:p>
          <a:p>
            <a:pPr marL="742950" lvl="1" indent="-285750">
              <a:buFont typeface="Arial"/>
              <a:buChar char="•"/>
            </a:pPr>
            <a:r>
              <a:rPr lang="en-US" i="1" dirty="0" smtClean="0"/>
              <a:t>Slow</a:t>
            </a:r>
          </a:p>
        </p:txBody>
      </p:sp>
      <p:sp>
        <p:nvSpPr>
          <p:cNvPr id="8" name="TextBox 7"/>
          <p:cNvSpPr txBox="1"/>
          <p:nvPr/>
        </p:nvSpPr>
        <p:spPr>
          <a:xfrm>
            <a:off x="4058604" y="-76203"/>
            <a:ext cx="502762" cy="338554"/>
          </a:xfrm>
          <a:prstGeom prst="rect">
            <a:avLst/>
          </a:prstGeom>
          <a:noFill/>
        </p:spPr>
        <p:txBody>
          <a:bodyPr wrap="none" rtlCol="0">
            <a:spAutoFit/>
          </a:bodyPr>
          <a:lstStyle/>
          <a:p>
            <a:r>
              <a:rPr lang="en-US" sz="1600" b="1" dirty="0" smtClean="0">
                <a:solidFill>
                  <a:schemeClr val="accent3">
                    <a:lumMod val="75000"/>
                  </a:schemeClr>
                </a:solidFill>
              </a:rPr>
              <a:t>00h</a:t>
            </a:r>
            <a:endParaRPr lang="en-US" sz="1600" b="1" dirty="0">
              <a:solidFill>
                <a:schemeClr val="accent3">
                  <a:lumMod val="75000"/>
                </a:schemeClr>
              </a:solidFill>
            </a:endParaRPr>
          </a:p>
        </p:txBody>
      </p:sp>
      <p:sp>
        <p:nvSpPr>
          <p:cNvPr id="9" name="TextBox 8"/>
          <p:cNvSpPr txBox="1"/>
          <p:nvPr/>
        </p:nvSpPr>
        <p:spPr>
          <a:xfrm>
            <a:off x="3186533" y="-76203"/>
            <a:ext cx="905516" cy="338554"/>
          </a:xfrm>
          <a:prstGeom prst="rect">
            <a:avLst/>
          </a:prstGeom>
          <a:noFill/>
        </p:spPr>
        <p:txBody>
          <a:bodyPr wrap="none" rtlCol="0">
            <a:spAutoFit/>
          </a:bodyPr>
          <a:lstStyle/>
          <a:p>
            <a:r>
              <a:rPr lang="en-US" sz="1600" b="1" dirty="0" smtClean="0">
                <a:solidFill>
                  <a:schemeClr val="accent3">
                    <a:lumMod val="75000"/>
                  </a:schemeClr>
                </a:solidFill>
              </a:rPr>
              <a:t>Forecast</a:t>
            </a:r>
            <a:endParaRPr lang="en-US" sz="1600" b="1" dirty="0">
              <a:solidFill>
                <a:schemeClr val="accent3">
                  <a:lumMod val="75000"/>
                </a:schemeClr>
              </a:solidFill>
            </a:endParaRPr>
          </a:p>
        </p:txBody>
      </p:sp>
      <p:sp>
        <p:nvSpPr>
          <p:cNvPr id="10" name="TextBox 9"/>
          <p:cNvSpPr txBox="1"/>
          <p:nvPr/>
        </p:nvSpPr>
        <p:spPr>
          <a:xfrm>
            <a:off x="3071" y="-76203"/>
            <a:ext cx="786894" cy="338554"/>
          </a:xfrm>
          <a:prstGeom prst="rect">
            <a:avLst/>
          </a:prstGeom>
          <a:noFill/>
        </p:spPr>
        <p:txBody>
          <a:bodyPr wrap="none" rtlCol="0">
            <a:spAutoFit/>
          </a:bodyPr>
          <a:lstStyle/>
          <a:p>
            <a:r>
              <a:rPr lang="en-US" sz="1600" b="1" dirty="0" smtClean="0">
                <a:solidFill>
                  <a:schemeClr val="accent3">
                    <a:lumMod val="75000"/>
                  </a:schemeClr>
                </a:solidFill>
              </a:rPr>
              <a:t>02/00Z</a:t>
            </a:r>
            <a:endParaRPr lang="en-US" sz="1600" b="1" dirty="0">
              <a:solidFill>
                <a:schemeClr val="accent3">
                  <a:lumMod val="75000"/>
                </a:schemeClr>
              </a:solidFill>
            </a:endParaRPr>
          </a:p>
        </p:txBody>
      </p:sp>
      <p:sp>
        <p:nvSpPr>
          <p:cNvPr id="4" name="Donut 3"/>
          <p:cNvSpPr/>
          <p:nvPr/>
        </p:nvSpPr>
        <p:spPr>
          <a:xfrm>
            <a:off x="5309419" y="5938172"/>
            <a:ext cx="229420" cy="221226"/>
          </a:xfrm>
          <a:prstGeom prst="donut">
            <a:avLst>
              <a:gd name="adj" fmla="val 11980"/>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p:cNvSpPr txBox="1"/>
          <p:nvPr/>
        </p:nvSpPr>
        <p:spPr>
          <a:xfrm>
            <a:off x="4759429" y="3495905"/>
            <a:ext cx="4006225" cy="276999"/>
          </a:xfrm>
          <a:prstGeom prst="rect">
            <a:avLst/>
          </a:prstGeom>
          <a:noFill/>
        </p:spPr>
        <p:txBody>
          <a:bodyPr wrap="none" rtlCol="0">
            <a:spAutoFit/>
          </a:bodyPr>
          <a:lstStyle/>
          <a:p>
            <a:r>
              <a:rPr lang="en-US" sz="1200" dirty="0" smtClean="0">
                <a:solidFill>
                  <a:srgbClr val="FF6600"/>
                </a:solidFill>
              </a:rPr>
              <a:t>Operational 3x3 degree box averaged Okubo-Weiss forecasts</a:t>
            </a:r>
            <a:endParaRPr lang="en-US" sz="1200" dirty="0">
              <a:solidFill>
                <a:srgbClr val="FF6600"/>
              </a:solidFill>
            </a:endParaRPr>
          </a:p>
        </p:txBody>
      </p:sp>
      <p:sp>
        <p:nvSpPr>
          <p:cNvPr id="12" name="TextBox 11"/>
          <p:cNvSpPr txBox="1"/>
          <p:nvPr/>
        </p:nvSpPr>
        <p:spPr>
          <a:xfrm>
            <a:off x="4640896" y="4114071"/>
            <a:ext cx="2301771" cy="461665"/>
          </a:xfrm>
          <a:prstGeom prst="rect">
            <a:avLst/>
          </a:prstGeom>
          <a:solidFill>
            <a:schemeClr val="accent6">
              <a:lumMod val="20000"/>
              <a:lumOff val="80000"/>
            </a:schemeClr>
          </a:solidFill>
        </p:spPr>
        <p:txBody>
          <a:bodyPr wrap="square" rtlCol="0">
            <a:spAutoFit/>
          </a:bodyPr>
          <a:lstStyle/>
          <a:p>
            <a:pPr algn="ctr"/>
            <a:r>
              <a:rPr lang="en-US" sz="1200" dirty="0" smtClean="0"/>
              <a:t>Tracked at 700 hPa.</a:t>
            </a:r>
          </a:p>
          <a:p>
            <a:pPr algn="ctr"/>
            <a:r>
              <a:rPr lang="en-US" sz="1200" dirty="0" smtClean="0"/>
              <a:t>These OW values are for 700 hPa.</a:t>
            </a:r>
          </a:p>
        </p:txBody>
      </p:sp>
    </p:spTree>
    <p:extLst>
      <p:ext uri="{BB962C8B-B14F-4D97-AF65-F5344CB8AC3E}">
        <p14:creationId xmlns:p14="http://schemas.microsoft.com/office/powerpoint/2010/main" val="161214810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62363" y="2008908"/>
            <a:ext cx="7468369" cy="1778001"/>
          </a:xfrm>
          <a:prstGeom prst="rect">
            <a:avLst/>
          </a:prstGeom>
          <a:solidFill>
            <a:schemeClr val="accent3">
              <a:lumMod val="40000"/>
              <a:lumOff val="6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87120"/>
            <a:ext cx="8229600" cy="1143000"/>
          </a:xfrm>
        </p:spPr>
        <p:txBody>
          <a:bodyPr/>
          <a:lstStyle/>
          <a:p>
            <a:r>
              <a:rPr lang="en-US" dirty="0" smtClean="0">
                <a:cs typeface="Times New Roman"/>
              </a:rPr>
              <a:t>Project Goals</a:t>
            </a:r>
            <a:endParaRPr lang="en-US" dirty="0">
              <a:cs typeface="Times New Roman"/>
            </a:endParaRPr>
          </a:p>
        </p:txBody>
      </p:sp>
      <p:sp>
        <p:nvSpPr>
          <p:cNvPr id="3" name="Content Placeholder 2"/>
          <p:cNvSpPr>
            <a:spLocks noGrp="1"/>
          </p:cNvSpPr>
          <p:nvPr>
            <p:ph idx="1"/>
          </p:nvPr>
        </p:nvSpPr>
        <p:spPr>
          <a:xfrm>
            <a:off x="431799" y="825113"/>
            <a:ext cx="8458200" cy="5063223"/>
          </a:xfrm>
        </p:spPr>
        <p:txBody>
          <a:bodyPr>
            <a:noAutofit/>
          </a:bodyPr>
          <a:lstStyle/>
          <a:p>
            <a:pPr marL="514350" indent="-514350" algn="just">
              <a:buFont typeface="+mj-lt"/>
              <a:buAutoNum type="arabicPeriod"/>
            </a:pPr>
            <a:r>
              <a:rPr lang="en-US" sz="2400" b="1" dirty="0" smtClean="0">
                <a:cs typeface="Times New Roman"/>
              </a:rPr>
              <a:t>Evaluate </a:t>
            </a:r>
            <a:r>
              <a:rPr lang="en-US" sz="2400" b="1" dirty="0">
                <a:cs typeface="Times New Roman"/>
              </a:rPr>
              <a:t>HWRF-</a:t>
            </a:r>
            <a:r>
              <a:rPr lang="en-US" sz="2400" b="1" dirty="0" smtClean="0">
                <a:cs typeface="Times New Roman"/>
              </a:rPr>
              <a:t>Genesis performance by how it represents dynamical processes that lead to genesis. This is depicted  by new Lagrangian</a:t>
            </a:r>
            <a:r>
              <a:rPr lang="en-US" sz="2400" b="1" dirty="0">
                <a:cs typeface="Times New Roman"/>
              </a:rPr>
              <a:t> </a:t>
            </a:r>
            <a:r>
              <a:rPr lang="en-US" sz="2400" b="1" dirty="0" smtClean="0">
                <a:cs typeface="Times New Roman"/>
              </a:rPr>
              <a:t>analyses:</a:t>
            </a:r>
          </a:p>
          <a:p>
            <a:pPr lvl="2" algn="just"/>
            <a:r>
              <a:rPr lang="en-US" b="1" i="1" dirty="0" smtClean="0">
                <a:cs typeface="Times New Roman"/>
              </a:rPr>
              <a:t>Okubo-Weiss (OW) parameter</a:t>
            </a:r>
          </a:p>
          <a:p>
            <a:pPr lvl="2" algn="just"/>
            <a:r>
              <a:rPr lang="en-US" b="1" i="1" dirty="0" smtClean="0">
                <a:cs typeface="Times New Roman"/>
              </a:rPr>
              <a:t>OW integral along particle trajectories (Lagrangian OW)</a:t>
            </a:r>
            <a:endParaRPr lang="en-US" b="1" i="1" dirty="0">
              <a:cs typeface="Times New Roman"/>
            </a:endParaRPr>
          </a:p>
          <a:p>
            <a:pPr lvl="2" algn="just"/>
            <a:r>
              <a:rPr lang="en-US" b="1" i="1" dirty="0" smtClean="0">
                <a:cs typeface="Times New Roman"/>
              </a:rPr>
              <a:t>Advected equivalent </a:t>
            </a:r>
            <a:r>
              <a:rPr lang="en-US" b="1" i="1" dirty="0">
                <a:cs typeface="Times New Roman"/>
              </a:rPr>
              <a:t>potential temperature </a:t>
            </a:r>
            <a:r>
              <a:rPr lang="en-US" b="1" i="1" dirty="0" smtClean="0">
                <a:cs typeface="Times New Roman"/>
              </a:rPr>
              <a:t>(</a:t>
            </a:r>
            <a:r>
              <a:rPr lang="en-US" b="1" i="1" dirty="0">
                <a:latin typeface="Symbol Proportional BT" charset="2"/>
                <a:cs typeface="Symbol Proportional BT" charset="2"/>
              </a:rPr>
              <a:t>q</a:t>
            </a:r>
            <a:r>
              <a:rPr lang="en-US" b="1" i="1" baseline="-25000" dirty="0" smtClean="0">
                <a:cs typeface="Times New Roman"/>
              </a:rPr>
              <a:t>e</a:t>
            </a:r>
            <a:r>
              <a:rPr lang="en-US" b="1" i="1" dirty="0" smtClean="0">
                <a:cs typeface="Times New Roman"/>
              </a:rPr>
              <a:t>)</a:t>
            </a:r>
          </a:p>
          <a:p>
            <a:pPr lvl="2" algn="just"/>
            <a:r>
              <a:rPr lang="en-US" b="1" i="1" dirty="0">
                <a:cs typeface="Times New Roman"/>
              </a:rPr>
              <a:t>O</a:t>
            </a:r>
            <a:r>
              <a:rPr lang="en-US" b="1" i="1" dirty="0" smtClean="0">
                <a:cs typeface="Times New Roman"/>
              </a:rPr>
              <a:t>bjective radial profiles of all the above quantities</a:t>
            </a:r>
          </a:p>
          <a:p>
            <a:pPr marL="400050" lvl="1" indent="0" algn="just">
              <a:buNone/>
            </a:pPr>
            <a:r>
              <a:rPr lang="en-US" sz="2400" b="1" dirty="0" smtClean="0">
                <a:cs typeface="Times New Roman"/>
              </a:rPr>
              <a:t>These methods will be used to diagnose the formation and robustness of Lagrangian pouch boundaries.</a:t>
            </a:r>
            <a:endParaRPr lang="en-US" sz="2400" dirty="0" smtClean="0">
              <a:effectLst/>
              <a:cs typeface="Times New Roman"/>
            </a:endParaRPr>
          </a:p>
          <a:p>
            <a:pPr marL="514350" indent="-514350" algn="just">
              <a:buFont typeface="+mj-lt"/>
              <a:buAutoNum type="arabicPeriod"/>
            </a:pPr>
            <a:r>
              <a:rPr lang="en-US" sz="2400" b="1" dirty="0" smtClean="0">
                <a:cs typeface="Times New Roman"/>
              </a:rPr>
              <a:t>HWRF-Genesis will be included in our multi-model ensemble to examine its value for improving real-time forecasts of cyclogenesis.  Results will be determined by model performance of forecast accuracy of our Lagrangian quantities as well as track accuracy.</a:t>
            </a:r>
            <a:endParaRPr lang="en-US" sz="2400" dirty="0" smtClean="0">
              <a:effectLst/>
              <a:cs typeface="Times New Roman"/>
            </a:endParaRPr>
          </a:p>
        </p:txBody>
      </p:sp>
    </p:spTree>
    <p:extLst>
      <p:ext uri="{BB962C8B-B14F-4D97-AF65-F5344CB8AC3E}">
        <p14:creationId xmlns:p14="http://schemas.microsoft.com/office/powerpoint/2010/main" val="183917176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27L.OW-hwgen.2014090200-f2.gif"/>
          <p:cNvPicPr>
            <a:picLocks noChangeAspect="1"/>
          </p:cNvPicPr>
          <p:nvPr/>
        </p:nvPicPr>
        <p:blipFill rotWithShape="1">
          <a:blip r:embed="rId2">
            <a:extLst>
              <a:ext uri="{28A0092B-C50C-407E-A947-70E740481C1C}">
                <a14:useLocalDpi xmlns:a14="http://schemas.microsoft.com/office/drawing/2010/main" val="0"/>
              </a:ext>
            </a:extLst>
          </a:blip>
          <a:srcRect l="-1" r="52901"/>
          <a:stretch/>
        </p:blipFill>
        <p:spPr>
          <a:xfrm>
            <a:off x="0" y="0"/>
            <a:ext cx="4306824" cy="6858000"/>
          </a:xfrm>
          <a:prstGeom prst="rect">
            <a:avLst/>
          </a:prstGeom>
        </p:spPr>
      </p:pic>
      <p:sp>
        <p:nvSpPr>
          <p:cNvPr id="8" name="TextBox 7"/>
          <p:cNvSpPr txBox="1"/>
          <p:nvPr/>
        </p:nvSpPr>
        <p:spPr>
          <a:xfrm>
            <a:off x="4058604" y="-76203"/>
            <a:ext cx="502762" cy="338554"/>
          </a:xfrm>
          <a:prstGeom prst="rect">
            <a:avLst/>
          </a:prstGeom>
          <a:noFill/>
        </p:spPr>
        <p:txBody>
          <a:bodyPr wrap="none" rtlCol="0">
            <a:spAutoFit/>
          </a:bodyPr>
          <a:lstStyle/>
          <a:p>
            <a:r>
              <a:rPr lang="en-US" sz="1600" b="1" dirty="0" smtClean="0">
                <a:solidFill>
                  <a:schemeClr val="accent3">
                    <a:lumMod val="75000"/>
                  </a:schemeClr>
                </a:solidFill>
              </a:rPr>
              <a:t>12h</a:t>
            </a:r>
            <a:endParaRPr lang="en-US" sz="1600" b="1" dirty="0">
              <a:solidFill>
                <a:schemeClr val="accent3">
                  <a:lumMod val="75000"/>
                </a:schemeClr>
              </a:solidFill>
            </a:endParaRPr>
          </a:p>
        </p:txBody>
      </p:sp>
      <p:sp>
        <p:nvSpPr>
          <p:cNvPr id="9" name="TextBox 8"/>
          <p:cNvSpPr txBox="1"/>
          <p:nvPr/>
        </p:nvSpPr>
        <p:spPr>
          <a:xfrm>
            <a:off x="3186533" y="-76203"/>
            <a:ext cx="905516" cy="338554"/>
          </a:xfrm>
          <a:prstGeom prst="rect">
            <a:avLst/>
          </a:prstGeom>
          <a:noFill/>
        </p:spPr>
        <p:txBody>
          <a:bodyPr wrap="none" rtlCol="0">
            <a:spAutoFit/>
          </a:bodyPr>
          <a:lstStyle/>
          <a:p>
            <a:r>
              <a:rPr lang="en-US" sz="1600" b="1" dirty="0" smtClean="0">
                <a:solidFill>
                  <a:schemeClr val="accent3">
                    <a:lumMod val="75000"/>
                  </a:schemeClr>
                </a:solidFill>
              </a:rPr>
              <a:t>Forecast</a:t>
            </a:r>
            <a:endParaRPr lang="en-US" sz="1600" b="1" dirty="0">
              <a:solidFill>
                <a:schemeClr val="accent3">
                  <a:lumMod val="75000"/>
                </a:schemeClr>
              </a:solidFill>
            </a:endParaRPr>
          </a:p>
        </p:txBody>
      </p:sp>
      <p:sp>
        <p:nvSpPr>
          <p:cNvPr id="10" name="TextBox 9"/>
          <p:cNvSpPr txBox="1"/>
          <p:nvPr/>
        </p:nvSpPr>
        <p:spPr>
          <a:xfrm>
            <a:off x="3071" y="-76203"/>
            <a:ext cx="786894" cy="338554"/>
          </a:xfrm>
          <a:prstGeom prst="rect">
            <a:avLst/>
          </a:prstGeom>
          <a:noFill/>
        </p:spPr>
        <p:txBody>
          <a:bodyPr wrap="none" rtlCol="0">
            <a:spAutoFit/>
          </a:bodyPr>
          <a:lstStyle/>
          <a:p>
            <a:r>
              <a:rPr lang="en-US" sz="1600" b="1" dirty="0" smtClean="0">
                <a:solidFill>
                  <a:schemeClr val="accent3">
                    <a:lumMod val="75000"/>
                  </a:schemeClr>
                </a:solidFill>
              </a:rPr>
              <a:t>02/00Z</a:t>
            </a:r>
            <a:endParaRPr lang="en-US" sz="1600" b="1" dirty="0">
              <a:solidFill>
                <a:schemeClr val="accent3">
                  <a:lumMod val="75000"/>
                </a:schemeClr>
              </a:solidFill>
            </a:endParaRPr>
          </a:p>
        </p:txBody>
      </p:sp>
      <p:sp>
        <p:nvSpPr>
          <p:cNvPr id="6" name="TextBox 5"/>
          <p:cNvSpPr txBox="1"/>
          <p:nvPr/>
        </p:nvSpPr>
        <p:spPr>
          <a:xfrm>
            <a:off x="4402667" y="262351"/>
            <a:ext cx="4631265" cy="3139321"/>
          </a:xfrm>
          <a:prstGeom prst="rect">
            <a:avLst/>
          </a:prstGeom>
          <a:solidFill>
            <a:schemeClr val="accent6">
              <a:lumMod val="20000"/>
              <a:lumOff val="80000"/>
            </a:schemeClr>
          </a:solidFill>
        </p:spPr>
        <p:txBody>
          <a:bodyPr wrap="square" rtlCol="0">
            <a:spAutoFit/>
          </a:bodyPr>
          <a:lstStyle/>
          <a:p>
            <a:pPr algn="ctr"/>
            <a:r>
              <a:rPr lang="en-US" i="1" u="sng" dirty="0" smtClean="0"/>
              <a:t>P27L … AL90</a:t>
            </a:r>
          </a:p>
          <a:p>
            <a:pPr algn="ctr"/>
            <a:r>
              <a:rPr lang="en-US" i="1" u="sng" dirty="0" smtClean="0"/>
              <a:t>Excessive rapid intensification</a:t>
            </a:r>
          </a:p>
          <a:p>
            <a:pPr marL="285750" indent="-285750">
              <a:buFont typeface="Arial"/>
              <a:buChar char="•"/>
            </a:pPr>
            <a:r>
              <a:rPr lang="en-US" i="1" dirty="0" smtClean="0"/>
              <a:t>00Z 2 September 2014 (</a:t>
            </a:r>
            <a:r>
              <a:rPr lang="en-US" i="1" dirty="0" smtClean="0">
                <a:solidFill>
                  <a:schemeClr val="accent3">
                    <a:lumMod val="75000"/>
                  </a:schemeClr>
                </a:solidFill>
              </a:rPr>
              <a:t>green</a:t>
            </a:r>
            <a:r>
              <a:rPr lang="en-US" i="1" dirty="0" smtClean="0"/>
              <a:t>)</a:t>
            </a:r>
          </a:p>
          <a:p>
            <a:pPr marL="285750" indent="-285750">
              <a:buFont typeface="Arial"/>
              <a:buChar char="•"/>
            </a:pPr>
            <a:r>
              <a:rPr lang="en-US" i="1" dirty="0" smtClean="0"/>
              <a:t>Post-48h rapid intensification</a:t>
            </a:r>
          </a:p>
          <a:p>
            <a:pPr marL="742950" lvl="1" indent="-285750">
              <a:buFont typeface="Arial"/>
              <a:buChar char="•"/>
            </a:pPr>
            <a:r>
              <a:rPr lang="en-US" i="1" dirty="0" smtClean="0"/>
              <a:t>Begins upon hitting the Atlantic</a:t>
            </a:r>
          </a:p>
          <a:p>
            <a:pPr marL="285750" indent="-285750">
              <a:buFont typeface="Arial"/>
              <a:buChar char="•"/>
            </a:pPr>
            <a:r>
              <a:rPr lang="en-US" i="1" dirty="0" smtClean="0"/>
              <a:t>Relative humidity structure and value match well with verifying analyses</a:t>
            </a:r>
          </a:p>
          <a:p>
            <a:pPr marL="285750" indent="-285750">
              <a:buFont typeface="Arial"/>
              <a:buChar char="•"/>
            </a:pPr>
            <a:r>
              <a:rPr lang="en-US" i="1" dirty="0" smtClean="0"/>
              <a:t>Verifying analyses indicate P27L was zonally squeezed, but forecast is:</a:t>
            </a:r>
          </a:p>
          <a:p>
            <a:pPr marL="742950" lvl="1" indent="-285750">
              <a:buFont typeface="Arial"/>
              <a:buChar char="•"/>
            </a:pPr>
            <a:r>
              <a:rPr lang="en-US" i="1" dirty="0" smtClean="0"/>
              <a:t> Large, circular system</a:t>
            </a:r>
          </a:p>
          <a:p>
            <a:pPr marL="742950" lvl="1" indent="-285750">
              <a:buFont typeface="Arial"/>
              <a:buChar char="•"/>
            </a:pPr>
            <a:r>
              <a:rPr lang="en-US" i="1" dirty="0" smtClean="0"/>
              <a:t>Slow</a:t>
            </a:r>
          </a:p>
        </p:txBody>
      </p:sp>
      <p:pic>
        <p:nvPicPr>
          <p:cNvPr id="7" name="Picture 6" descr="HWRFGEN-OWfcst-P27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60" y="3762437"/>
            <a:ext cx="4830440" cy="2902770"/>
          </a:xfrm>
          <a:prstGeom prst="rect">
            <a:avLst/>
          </a:prstGeom>
        </p:spPr>
      </p:pic>
      <p:sp>
        <p:nvSpPr>
          <p:cNvPr id="11" name="Donut 10"/>
          <p:cNvSpPr/>
          <p:nvPr/>
        </p:nvSpPr>
        <p:spPr>
          <a:xfrm>
            <a:off x="5522144" y="5957222"/>
            <a:ext cx="229420" cy="221226"/>
          </a:xfrm>
          <a:prstGeom prst="donut">
            <a:avLst>
              <a:gd name="adj" fmla="val 11980"/>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p:cNvSpPr txBox="1"/>
          <p:nvPr/>
        </p:nvSpPr>
        <p:spPr>
          <a:xfrm>
            <a:off x="4759429" y="3495905"/>
            <a:ext cx="4006225" cy="276999"/>
          </a:xfrm>
          <a:prstGeom prst="rect">
            <a:avLst/>
          </a:prstGeom>
          <a:noFill/>
        </p:spPr>
        <p:txBody>
          <a:bodyPr wrap="none" rtlCol="0">
            <a:spAutoFit/>
          </a:bodyPr>
          <a:lstStyle/>
          <a:p>
            <a:r>
              <a:rPr lang="en-US" sz="1200" dirty="0" smtClean="0">
                <a:solidFill>
                  <a:srgbClr val="FF6600"/>
                </a:solidFill>
              </a:rPr>
              <a:t>Operational 3x3 degree box averaged Okubo-Weiss forecasts</a:t>
            </a:r>
            <a:endParaRPr lang="en-US" sz="1200" dirty="0">
              <a:solidFill>
                <a:srgbClr val="FF6600"/>
              </a:solidFill>
            </a:endParaRPr>
          </a:p>
        </p:txBody>
      </p:sp>
      <p:sp>
        <p:nvSpPr>
          <p:cNvPr id="13" name="TextBox 12"/>
          <p:cNvSpPr txBox="1"/>
          <p:nvPr/>
        </p:nvSpPr>
        <p:spPr>
          <a:xfrm>
            <a:off x="719666" y="5978971"/>
            <a:ext cx="863599" cy="646331"/>
          </a:xfrm>
          <a:prstGeom prst="rect">
            <a:avLst/>
          </a:prstGeom>
          <a:solidFill>
            <a:schemeClr val="accent6">
              <a:lumMod val="20000"/>
              <a:lumOff val="80000"/>
            </a:schemeClr>
          </a:solidFill>
        </p:spPr>
        <p:txBody>
          <a:bodyPr wrap="square" rtlCol="0">
            <a:spAutoFit/>
          </a:bodyPr>
          <a:lstStyle/>
          <a:p>
            <a:pPr algn="ctr"/>
            <a:r>
              <a:rPr lang="en-US" sz="1200" u="sng" dirty="0" smtClean="0"/>
              <a:t>12h</a:t>
            </a:r>
          </a:p>
          <a:p>
            <a:pPr algn="ctr"/>
            <a:r>
              <a:rPr lang="en-US" sz="1200" dirty="0" smtClean="0"/>
              <a:t>Not much at 925 hPa</a:t>
            </a:r>
          </a:p>
        </p:txBody>
      </p:sp>
    </p:spTree>
    <p:extLst>
      <p:ext uri="{BB962C8B-B14F-4D97-AF65-F5344CB8AC3E}">
        <p14:creationId xmlns:p14="http://schemas.microsoft.com/office/powerpoint/2010/main" val="27897327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27L.OW-hwgen.2014090200-f3.gif"/>
          <p:cNvPicPr>
            <a:picLocks noChangeAspect="1"/>
          </p:cNvPicPr>
          <p:nvPr/>
        </p:nvPicPr>
        <p:blipFill rotWithShape="1">
          <a:blip r:embed="rId2">
            <a:extLst>
              <a:ext uri="{28A0092B-C50C-407E-A947-70E740481C1C}">
                <a14:useLocalDpi xmlns:a14="http://schemas.microsoft.com/office/drawing/2010/main" val="0"/>
              </a:ext>
            </a:extLst>
          </a:blip>
          <a:srcRect r="52870"/>
          <a:stretch/>
        </p:blipFill>
        <p:spPr>
          <a:xfrm>
            <a:off x="0" y="0"/>
            <a:ext cx="4309533" cy="6858000"/>
          </a:xfrm>
          <a:prstGeom prst="rect">
            <a:avLst/>
          </a:prstGeom>
        </p:spPr>
      </p:pic>
      <p:sp>
        <p:nvSpPr>
          <p:cNvPr id="8" name="TextBox 7"/>
          <p:cNvSpPr txBox="1"/>
          <p:nvPr/>
        </p:nvSpPr>
        <p:spPr>
          <a:xfrm>
            <a:off x="4058604" y="-76203"/>
            <a:ext cx="502762" cy="338554"/>
          </a:xfrm>
          <a:prstGeom prst="rect">
            <a:avLst/>
          </a:prstGeom>
          <a:noFill/>
        </p:spPr>
        <p:txBody>
          <a:bodyPr wrap="none" rtlCol="0">
            <a:spAutoFit/>
          </a:bodyPr>
          <a:lstStyle/>
          <a:p>
            <a:r>
              <a:rPr lang="en-US" sz="1600" b="1" dirty="0" smtClean="0">
                <a:solidFill>
                  <a:schemeClr val="accent3">
                    <a:lumMod val="75000"/>
                  </a:schemeClr>
                </a:solidFill>
              </a:rPr>
              <a:t>24h</a:t>
            </a:r>
            <a:endParaRPr lang="en-US" sz="1600" b="1" dirty="0">
              <a:solidFill>
                <a:schemeClr val="accent3">
                  <a:lumMod val="75000"/>
                </a:schemeClr>
              </a:solidFill>
            </a:endParaRPr>
          </a:p>
        </p:txBody>
      </p:sp>
      <p:sp>
        <p:nvSpPr>
          <p:cNvPr id="9" name="TextBox 8"/>
          <p:cNvSpPr txBox="1"/>
          <p:nvPr/>
        </p:nvSpPr>
        <p:spPr>
          <a:xfrm>
            <a:off x="3186533" y="-76203"/>
            <a:ext cx="905516" cy="338554"/>
          </a:xfrm>
          <a:prstGeom prst="rect">
            <a:avLst/>
          </a:prstGeom>
          <a:noFill/>
        </p:spPr>
        <p:txBody>
          <a:bodyPr wrap="none" rtlCol="0">
            <a:spAutoFit/>
          </a:bodyPr>
          <a:lstStyle/>
          <a:p>
            <a:r>
              <a:rPr lang="en-US" sz="1600" b="1" dirty="0" smtClean="0">
                <a:solidFill>
                  <a:schemeClr val="accent3">
                    <a:lumMod val="75000"/>
                  </a:schemeClr>
                </a:solidFill>
              </a:rPr>
              <a:t>Forecast</a:t>
            </a:r>
            <a:endParaRPr lang="en-US" sz="1600" b="1" dirty="0">
              <a:solidFill>
                <a:schemeClr val="accent3">
                  <a:lumMod val="75000"/>
                </a:schemeClr>
              </a:solidFill>
            </a:endParaRPr>
          </a:p>
        </p:txBody>
      </p:sp>
      <p:sp>
        <p:nvSpPr>
          <p:cNvPr id="10" name="TextBox 9"/>
          <p:cNvSpPr txBox="1"/>
          <p:nvPr/>
        </p:nvSpPr>
        <p:spPr>
          <a:xfrm>
            <a:off x="3071" y="-76203"/>
            <a:ext cx="786894" cy="338554"/>
          </a:xfrm>
          <a:prstGeom prst="rect">
            <a:avLst/>
          </a:prstGeom>
          <a:noFill/>
        </p:spPr>
        <p:txBody>
          <a:bodyPr wrap="none" rtlCol="0">
            <a:spAutoFit/>
          </a:bodyPr>
          <a:lstStyle/>
          <a:p>
            <a:r>
              <a:rPr lang="en-US" sz="1600" b="1" dirty="0" smtClean="0">
                <a:solidFill>
                  <a:schemeClr val="accent3">
                    <a:lumMod val="75000"/>
                  </a:schemeClr>
                </a:solidFill>
              </a:rPr>
              <a:t>02/00Z</a:t>
            </a:r>
            <a:endParaRPr lang="en-US" sz="1600" b="1" dirty="0">
              <a:solidFill>
                <a:schemeClr val="accent3">
                  <a:lumMod val="75000"/>
                </a:schemeClr>
              </a:solidFill>
            </a:endParaRPr>
          </a:p>
        </p:txBody>
      </p:sp>
      <p:sp>
        <p:nvSpPr>
          <p:cNvPr id="6" name="TextBox 5"/>
          <p:cNvSpPr txBox="1"/>
          <p:nvPr/>
        </p:nvSpPr>
        <p:spPr>
          <a:xfrm>
            <a:off x="4402667" y="262351"/>
            <a:ext cx="4631265" cy="3139321"/>
          </a:xfrm>
          <a:prstGeom prst="rect">
            <a:avLst/>
          </a:prstGeom>
          <a:solidFill>
            <a:schemeClr val="accent6">
              <a:lumMod val="20000"/>
              <a:lumOff val="80000"/>
            </a:schemeClr>
          </a:solidFill>
        </p:spPr>
        <p:txBody>
          <a:bodyPr wrap="square" rtlCol="0">
            <a:spAutoFit/>
          </a:bodyPr>
          <a:lstStyle/>
          <a:p>
            <a:pPr algn="ctr"/>
            <a:r>
              <a:rPr lang="en-US" i="1" u="sng" dirty="0" smtClean="0"/>
              <a:t>P27L … AL90</a:t>
            </a:r>
          </a:p>
          <a:p>
            <a:pPr algn="ctr"/>
            <a:r>
              <a:rPr lang="en-US" i="1" u="sng" dirty="0" smtClean="0"/>
              <a:t>Excessive rapid intensification</a:t>
            </a:r>
          </a:p>
          <a:p>
            <a:pPr marL="285750" indent="-285750">
              <a:buFont typeface="Arial"/>
              <a:buChar char="•"/>
            </a:pPr>
            <a:r>
              <a:rPr lang="en-US" i="1" dirty="0" smtClean="0"/>
              <a:t>00Z 2 September 2014 (</a:t>
            </a:r>
            <a:r>
              <a:rPr lang="en-US" i="1" dirty="0" smtClean="0">
                <a:solidFill>
                  <a:schemeClr val="accent3">
                    <a:lumMod val="75000"/>
                  </a:schemeClr>
                </a:solidFill>
              </a:rPr>
              <a:t>green</a:t>
            </a:r>
            <a:r>
              <a:rPr lang="en-US" i="1" dirty="0" smtClean="0"/>
              <a:t>)</a:t>
            </a:r>
          </a:p>
          <a:p>
            <a:pPr marL="285750" indent="-285750">
              <a:buFont typeface="Arial"/>
              <a:buChar char="•"/>
            </a:pPr>
            <a:r>
              <a:rPr lang="en-US" i="1" dirty="0" smtClean="0"/>
              <a:t>Post-48h rapid intensification</a:t>
            </a:r>
          </a:p>
          <a:p>
            <a:pPr marL="742950" lvl="1" indent="-285750">
              <a:buFont typeface="Arial"/>
              <a:buChar char="•"/>
            </a:pPr>
            <a:r>
              <a:rPr lang="en-US" i="1" dirty="0" smtClean="0"/>
              <a:t>Begins upon hitting the Atlantic</a:t>
            </a:r>
          </a:p>
          <a:p>
            <a:pPr marL="285750" indent="-285750">
              <a:buFont typeface="Arial"/>
              <a:buChar char="•"/>
            </a:pPr>
            <a:r>
              <a:rPr lang="en-US" i="1" dirty="0" smtClean="0"/>
              <a:t>Relative humidity structure and value match well with verifying analyses</a:t>
            </a:r>
          </a:p>
          <a:p>
            <a:pPr marL="285750" indent="-285750">
              <a:buFont typeface="Arial"/>
              <a:buChar char="•"/>
            </a:pPr>
            <a:r>
              <a:rPr lang="en-US" i="1" dirty="0" smtClean="0"/>
              <a:t>Verifying analyses indicate P27L was zonally squeezed, but forecast is:</a:t>
            </a:r>
          </a:p>
          <a:p>
            <a:pPr marL="742950" lvl="1" indent="-285750">
              <a:buFont typeface="Arial"/>
              <a:buChar char="•"/>
            </a:pPr>
            <a:r>
              <a:rPr lang="en-US" i="1" dirty="0" smtClean="0"/>
              <a:t> Large, circular system</a:t>
            </a:r>
          </a:p>
          <a:p>
            <a:pPr marL="742950" lvl="1" indent="-285750">
              <a:buFont typeface="Arial"/>
              <a:buChar char="•"/>
            </a:pPr>
            <a:r>
              <a:rPr lang="en-US" i="1" dirty="0" smtClean="0"/>
              <a:t>Slow</a:t>
            </a:r>
          </a:p>
        </p:txBody>
      </p:sp>
      <p:pic>
        <p:nvPicPr>
          <p:cNvPr id="7" name="Picture 6" descr="HWRFGEN-OWfcst-P27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60" y="3762437"/>
            <a:ext cx="4830440" cy="2902770"/>
          </a:xfrm>
          <a:prstGeom prst="rect">
            <a:avLst/>
          </a:prstGeom>
        </p:spPr>
      </p:pic>
      <p:sp>
        <p:nvSpPr>
          <p:cNvPr id="11" name="Donut 10"/>
          <p:cNvSpPr/>
          <p:nvPr/>
        </p:nvSpPr>
        <p:spPr>
          <a:xfrm>
            <a:off x="5725344" y="5741322"/>
            <a:ext cx="229420" cy="221226"/>
          </a:xfrm>
          <a:prstGeom prst="donut">
            <a:avLst>
              <a:gd name="adj" fmla="val 11980"/>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p:cNvSpPr txBox="1"/>
          <p:nvPr/>
        </p:nvSpPr>
        <p:spPr>
          <a:xfrm>
            <a:off x="4759429" y="3495905"/>
            <a:ext cx="4006225" cy="276999"/>
          </a:xfrm>
          <a:prstGeom prst="rect">
            <a:avLst/>
          </a:prstGeom>
          <a:noFill/>
        </p:spPr>
        <p:txBody>
          <a:bodyPr wrap="none" rtlCol="0">
            <a:spAutoFit/>
          </a:bodyPr>
          <a:lstStyle/>
          <a:p>
            <a:r>
              <a:rPr lang="en-US" sz="1200" dirty="0" smtClean="0">
                <a:solidFill>
                  <a:srgbClr val="FF6600"/>
                </a:solidFill>
              </a:rPr>
              <a:t>Operational 3x3 degree box averaged Okubo-Weiss forecasts</a:t>
            </a:r>
            <a:endParaRPr lang="en-US" sz="1200" dirty="0">
              <a:solidFill>
                <a:srgbClr val="FF6600"/>
              </a:solidFill>
            </a:endParaRPr>
          </a:p>
        </p:txBody>
      </p:sp>
      <p:sp>
        <p:nvSpPr>
          <p:cNvPr id="14" name="TextBox 13"/>
          <p:cNvSpPr txBox="1"/>
          <p:nvPr/>
        </p:nvSpPr>
        <p:spPr>
          <a:xfrm>
            <a:off x="905932" y="6086114"/>
            <a:ext cx="1126067" cy="461665"/>
          </a:xfrm>
          <a:prstGeom prst="rect">
            <a:avLst/>
          </a:prstGeom>
          <a:solidFill>
            <a:schemeClr val="accent6">
              <a:lumMod val="20000"/>
              <a:lumOff val="80000"/>
            </a:schemeClr>
          </a:solidFill>
        </p:spPr>
        <p:txBody>
          <a:bodyPr wrap="square" rtlCol="0">
            <a:spAutoFit/>
          </a:bodyPr>
          <a:lstStyle/>
          <a:p>
            <a:pPr algn="ctr"/>
            <a:r>
              <a:rPr lang="en-US" sz="1200" u="sng" dirty="0" smtClean="0"/>
              <a:t>24h</a:t>
            </a:r>
          </a:p>
          <a:p>
            <a:pPr algn="ctr"/>
            <a:r>
              <a:rPr lang="en-US" sz="1200" dirty="0" smtClean="0"/>
              <a:t>Increasing OW</a:t>
            </a:r>
          </a:p>
        </p:txBody>
      </p:sp>
    </p:spTree>
    <p:extLst>
      <p:ext uri="{BB962C8B-B14F-4D97-AF65-F5344CB8AC3E}">
        <p14:creationId xmlns:p14="http://schemas.microsoft.com/office/powerpoint/2010/main" val="381391187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27L.OW-hwgen.2014090200-f4.gif"/>
          <p:cNvPicPr>
            <a:picLocks noChangeAspect="1"/>
          </p:cNvPicPr>
          <p:nvPr/>
        </p:nvPicPr>
        <p:blipFill rotWithShape="1">
          <a:blip r:embed="rId2">
            <a:extLst>
              <a:ext uri="{28A0092B-C50C-407E-A947-70E740481C1C}">
                <a14:useLocalDpi xmlns:a14="http://schemas.microsoft.com/office/drawing/2010/main" val="0"/>
              </a:ext>
            </a:extLst>
          </a:blip>
          <a:srcRect r="52871"/>
          <a:stretch/>
        </p:blipFill>
        <p:spPr>
          <a:xfrm>
            <a:off x="0" y="0"/>
            <a:ext cx="4309533" cy="6858000"/>
          </a:xfrm>
          <a:prstGeom prst="rect">
            <a:avLst/>
          </a:prstGeom>
        </p:spPr>
      </p:pic>
      <p:sp>
        <p:nvSpPr>
          <p:cNvPr id="8" name="TextBox 7"/>
          <p:cNvSpPr txBox="1"/>
          <p:nvPr/>
        </p:nvSpPr>
        <p:spPr>
          <a:xfrm>
            <a:off x="4058604" y="-76203"/>
            <a:ext cx="502762" cy="338554"/>
          </a:xfrm>
          <a:prstGeom prst="rect">
            <a:avLst/>
          </a:prstGeom>
          <a:noFill/>
        </p:spPr>
        <p:txBody>
          <a:bodyPr wrap="none" rtlCol="0">
            <a:spAutoFit/>
          </a:bodyPr>
          <a:lstStyle/>
          <a:p>
            <a:r>
              <a:rPr lang="en-US" sz="1600" b="1" dirty="0" smtClean="0">
                <a:solidFill>
                  <a:schemeClr val="accent3">
                    <a:lumMod val="75000"/>
                  </a:schemeClr>
                </a:solidFill>
              </a:rPr>
              <a:t>36h</a:t>
            </a:r>
            <a:endParaRPr lang="en-US" sz="1600" b="1" dirty="0">
              <a:solidFill>
                <a:schemeClr val="accent3">
                  <a:lumMod val="75000"/>
                </a:schemeClr>
              </a:solidFill>
            </a:endParaRPr>
          </a:p>
        </p:txBody>
      </p:sp>
      <p:sp>
        <p:nvSpPr>
          <p:cNvPr id="9" name="TextBox 8"/>
          <p:cNvSpPr txBox="1"/>
          <p:nvPr/>
        </p:nvSpPr>
        <p:spPr>
          <a:xfrm>
            <a:off x="3186533" y="-76203"/>
            <a:ext cx="905516" cy="338554"/>
          </a:xfrm>
          <a:prstGeom prst="rect">
            <a:avLst/>
          </a:prstGeom>
          <a:noFill/>
        </p:spPr>
        <p:txBody>
          <a:bodyPr wrap="none" rtlCol="0">
            <a:spAutoFit/>
          </a:bodyPr>
          <a:lstStyle/>
          <a:p>
            <a:r>
              <a:rPr lang="en-US" sz="1600" b="1" dirty="0" smtClean="0">
                <a:solidFill>
                  <a:schemeClr val="accent3">
                    <a:lumMod val="75000"/>
                  </a:schemeClr>
                </a:solidFill>
              </a:rPr>
              <a:t>Forecast</a:t>
            </a:r>
            <a:endParaRPr lang="en-US" sz="1600" b="1" dirty="0">
              <a:solidFill>
                <a:schemeClr val="accent3">
                  <a:lumMod val="75000"/>
                </a:schemeClr>
              </a:solidFill>
            </a:endParaRPr>
          </a:p>
        </p:txBody>
      </p:sp>
      <p:sp>
        <p:nvSpPr>
          <p:cNvPr id="10" name="TextBox 9"/>
          <p:cNvSpPr txBox="1"/>
          <p:nvPr/>
        </p:nvSpPr>
        <p:spPr>
          <a:xfrm>
            <a:off x="3071" y="-76203"/>
            <a:ext cx="786894" cy="338554"/>
          </a:xfrm>
          <a:prstGeom prst="rect">
            <a:avLst/>
          </a:prstGeom>
          <a:noFill/>
        </p:spPr>
        <p:txBody>
          <a:bodyPr wrap="none" rtlCol="0">
            <a:spAutoFit/>
          </a:bodyPr>
          <a:lstStyle/>
          <a:p>
            <a:r>
              <a:rPr lang="en-US" sz="1600" b="1" dirty="0" smtClean="0">
                <a:solidFill>
                  <a:schemeClr val="accent3">
                    <a:lumMod val="75000"/>
                  </a:schemeClr>
                </a:solidFill>
              </a:rPr>
              <a:t>02/00Z</a:t>
            </a:r>
            <a:endParaRPr lang="en-US" sz="1600" b="1" dirty="0">
              <a:solidFill>
                <a:schemeClr val="accent3">
                  <a:lumMod val="75000"/>
                </a:schemeClr>
              </a:solidFill>
            </a:endParaRPr>
          </a:p>
        </p:txBody>
      </p:sp>
      <p:sp>
        <p:nvSpPr>
          <p:cNvPr id="6" name="TextBox 5"/>
          <p:cNvSpPr txBox="1"/>
          <p:nvPr/>
        </p:nvSpPr>
        <p:spPr>
          <a:xfrm>
            <a:off x="4402667" y="262351"/>
            <a:ext cx="4631265" cy="3139321"/>
          </a:xfrm>
          <a:prstGeom prst="rect">
            <a:avLst/>
          </a:prstGeom>
          <a:solidFill>
            <a:schemeClr val="accent6">
              <a:lumMod val="20000"/>
              <a:lumOff val="80000"/>
            </a:schemeClr>
          </a:solidFill>
        </p:spPr>
        <p:txBody>
          <a:bodyPr wrap="square" rtlCol="0">
            <a:spAutoFit/>
          </a:bodyPr>
          <a:lstStyle/>
          <a:p>
            <a:pPr algn="ctr"/>
            <a:r>
              <a:rPr lang="en-US" i="1" u="sng" dirty="0" smtClean="0"/>
              <a:t>P27L … AL90</a:t>
            </a:r>
          </a:p>
          <a:p>
            <a:pPr algn="ctr"/>
            <a:r>
              <a:rPr lang="en-US" i="1" u="sng" dirty="0" smtClean="0"/>
              <a:t>Excessive rapid intensification</a:t>
            </a:r>
          </a:p>
          <a:p>
            <a:pPr marL="285750" indent="-285750">
              <a:buFont typeface="Arial"/>
              <a:buChar char="•"/>
            </a:pPr>
            <a:r>
              <a:rPr lang="en-US" i="1" dirty="0" smtClean="0"/>
              <a:t>00Z 2 September 2014 (</a:t>
            </a:r>
            <a:r>
              <a:rPr lang="en-US" i="1" dirty="0" smtClean="0">
                <a:solidFill>
                  <a:schemeClr val="accent3">
                    <a:lumMod val="75000"/>
                  </a:schemeClr>
                </a:solidFill>
              </a:rPr>
              <a:t>green</a:t>
            </a:r>
            <a:r>
              <a:rPr lang="en-US" i="1" dirty="0" smtClean="0"/>
              <a:t>)</a:t>
            </a:r>
          </a:p>
          <a:p>
            <a:pPr marL="285750" indent="-285750">
              <a:buFont typeface="Arial"/>
              <a:buChar char="•"/>
            </a:pPr>
            <a:r>
              <a:rPr lang="en-US" i="1" dirty="0" smtClean="0"/>
              <a:t>Post-48h rapid intensification</a:t>
            </a:r>
          </a:p>
          <a:p>
            <a:pPr marL="742950" lvl="1" indent="-285750">
              <a:buFont typeface="Arial"/>
              <a:buChar char="•"/>
            </a:pPr>
            <a:r>
              <a:rPr lang="en-US" i="1" dirty="0" smtClean="0"/>
              <a:t>Begins upon hitting the Atlantic</a:t>
            </a:r>
          </a:p>
          <a:p>
            <a:pPr marL="285750" indent="-285750">
              <a:buFont typeface="Arial"/>
              <a:buChar char="•"/>
            </a:pPr>
            <a:r>
              <a:rPr lang="en-US" i="1" dirty="0" smtClean="0"/>
              <a:t>Relative humidity structure and value match well with verifying analyses</a:t>
            </a:r>
          </a:p>
          <a:p>
            <a:pPr marL="285750" indent="-285750">
              <a:buFont typeface="Arial"/>
              <a:buChar char="•"/>
            </a:pPr>
            <a:r>
              <a:rPr lang="en-US" i="1" dirty="0" smtClean="0"/>
              <a:t>Verifying analyses indicate P27L was zonally squeezed, but forecast is:</a:t>
            </a:r>
          </a:p>
          <a:p>
            <a:pPr marL="742950" lvl="1" indent="-285750">
              <a:buFont typeface="Arial"/>
              <a:buChar char="•"/>
            </a:pPr>
            <a:r>
              <a:rPr lang="en-US" i="1" dirty="0" smtClean="0"/>
              <a:t> Large, circular system</a:t>
            </a:r>
          </a:p>
          <a:p>
            <a:pPr marL="742950" lvl="1" indent="-285750">
              <a:buFont typeface="Arial"/>
              <a:buChar char="•"/>
            </a:pPr>
            <a:r>
              <a:rPr lang="en-US" i="1" dirty="0" smtClean="0"/>
              <a:t>Slow</a:t>
            </a:r>
          </a:p>
        </p:txBody>
      </p:sp>
      <p:pic>
        <p:nvPicPr>
          <p:cNvPr id="7" name="Picture 6" descr="HWRFGEN-OWfcst-P27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60" y="3762437"/>
            <a:ext cx="4830440" cy="2902770"/>
          </a:xfrm>
          <a:prstGeom prst="rect">
            <a:avLst/>
          </a:prstGeom>
        </p:spPr>
      </p:pic>
      <p:sp>
        <p:nvSpPr>
          <p:cNvPr id="11" name="Donut 10"/>
          <p:cNvSpPr/>
          <p:nvPr/>
        </p:nvSpPr>
        <p:spPr>
          <a:xfrm>
            <a:off x="5931719" y="5677822"/>
            <a:ext cx="229420" cy="221226"/>
          </a:xfrm>
          <a:prstGeom prst="donut">
            <a:avLst>
              <a:gd name="adj" fmla="val 11980"/>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p:cNvSpPr txBox="1"/>
          <p:nvPr/>
        </p:nvSpPr>
        <p:spPr>
          <a:xfrm>
            <a:off x="4759429" y="3495905"/>
            <a:ext cx="4006225" cy="276999"/>
          </a:xfrm>
          <a:prstGeom prst="rect">
            <a:avLst/>
          </a:prstGeom>
          <a:noFill/>
        </p:spPr>
        <p:txBody>
          <a:bodyPr wrap="none" rtlCol="0">
            <a:spAutoFit/>
          </a:bodyPr>
          <a:lstStyle/>
          <a:p>
            <a:r>
              <a:rPr lang="en-US" sz="1200" dirty="0" smtClean="0">
                <a:solidFill>
                  <a:srgbClr val="FF6600"/>
                </a:solidFill>
              </a:rPr>
              <a:t>Operational 3x3 degree box averaged Okubo-Weiss forecasts</a:t>
            </a:r>
            <a:endParaRPr lang="en-US" sz="1200" dirty="0">
              <a:solidFill>
                <a:srgbClr val="FF6600"/>
              </a:solidFill>
            </a:endParaRPr>
          </a:p>
        </p:txBody>
      </p:sp>
      <p:sp>
        <p:nvSpPr>
          <p:cNvPr id="13" name="TextBox 12"/>
          <p:cNvSpPr txBox="1"/>
          <p:nvPr/>
        </p:nvSpPr>
        <p:spPr>
          <a:xfrm>
            <a:off x="1871133" y="289369"/>
            <a:ext cx="1315400" cy="646331"/>
          </a:xfrm>
          <a:prstGeom prst="rect">
            <a:avLst/>
          </a:prstGeom>
          <a:solidFill>
            <a:schemeClr val="accent6">
              <a:lumMod val="20000"/>
              <a:lumOff val="80000"/>
            </a:schemeClr>
          </a:solidFill>
        </p:spPr>
        <p:txBody>
          <a:bodyPr wrap="square" rtlCol="0">
            <a:spAutoFit/>
          </a:bodyPr>
          <a:lstStyle/>
          <a:p>
            <a:pPr algn="ctr"/>
            <a:r>
              <a:rPr lang="en-US" sz="1200" u="sng" dirty="0" smtClean="0"/>
              <a:t>36h</a:t>
            </a:r>
          </a:p>
          <a:p>
            <a:pPr algn="ctr"/>
            <a:r>
              <a:rPr lang="en-US" sz="1200" dirty="0" smtClean="0"/>
              <a:t>Vertically aligned through 500 hPa</a:t>
            </a:r>
          </a:p>
        </p:txBody>
      </p:sp>
    </p:spTree>
    <p:extLst>
      <p:ext uri="{BB962C8B-B14F-4D97-AF65-F5344CB8AC3E}">
        <p14:creationId xmlns:p14="http://schemas.microsoft.com/office/powerpoint/2010/main" val="146158469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27L.OW-hwgen.2014090400-f1.gif"/>
          <p:cNvPicPr>
            <a:picLocks noChangeAspect="1"/>
          </p:cNvPicPr>
          <p:nvPr/>
        </p:nvPicPr>
        <p:blipFill rotWithShape="1">
          <a:blip r:embed="rId2">
            <a:extLst>
              <a:ext uri="{28A0092B-C50C-407E-A947-70E740481C1C}">
                <a14:useLocalDpi xmlns:a14="http://schemas.microsoft.com/office/drawing/2010/main" val="0"/>
              </a:ext>
            </a:extLst>
          </a:blip>
          <a:srcRect r="56389"/>
          <a:stretch/>
        </p:blipFill>
        <p:spPr>
          <a:xfrm>
            <a:off x="4309533" y="0"/>
            <a:ext cx="3987800" cy="6858000"/>
          </a:xfrm>
          <a:prstGeom prst="rect">
            <a:avLst/>
          </a:prstGeom>
        </p:spPr>
      </p:pic>
      <p:pic>
        <p:nvPicPr>
          <p:cNvPr id="3" name="Picture 2" descr="P27L.OW-hwgen.2014090200-f5.gif"/>
          <p:cNvPicPr>
            <a:picLocks noChangeAspect="1"/>
          </p:cNvPicPr>
          <p:nvPr/>
        </p:nvPicPr>
        <p:blipFill rotWithShape="1">
          <a:blip r:embed="rId3">
            <a:extLst>
              <a:ext uri="{28A0092B-C50C-407E-A947-70E740481C1C}">
                <a14:useLocalDpi xmlns:a14="http://schemas.microsoft.com/office/drawing/2010/main" val="0"/>
              </a:ext>
            </a:extLst>
          </a:blip>
          <a:srcRect r="52870"/>
          <a:stretch/>
        </p:blipFill>
        <p:spPr>
          <a:xfrm>
            <a:off x="0" y="0"/>
            <a:ext cx="4309533" cy="6858000"/>
          </a:xfrm>
          <a:prstGeom prst="rect">
            <a:avLst/>
          </a:prstGeom>
        </p:spPr>
      </p:pic>
      <p:sp>
        <p:nvSpPr>
          <p:cNvPr id="8" name="TextBox 7"/>
          <p:cNvSpPr txBox="1"/>
          <p:nvPr/>
        </p:nvSpPr>
        <p:spPr>
          <a:xfrm>
            <a:off x="4058604" y="-76203"/>
            <a:ext cx="502762" cy="338554"/>
          </a:xfrm>
          <a:prstGeom prst="rect">
            <a:avLst/>
          </a:prstGeom>
          <a:noFill/>
        </p:spPr>
        <p:txBody>
          <a:bodyPr wrap="none" rtlCol="0">
            <a:spAutoFit/>
          </a:bodyPr>
          <a:lstStyle/>
          <a:p>
            <a:r>
              <a:rPr lang="en-US" sz="1600" b="1" dirty="0" smtClean="0">
                <a:solidFill>
                  <a:schemeClr val="accent3">
                    <a:lumMod val="75000"/>
                  </a:schemeClr>
                </a:solidFill>
              </a:rPr>
              <a:t>48h</a:t>
            </a:r>
            <a:endParaRPr lang="en-US" sz="1600" b="1" dirty="0">
              <a:solidFill>
                <a:schemeClr val="accent3">
                  <a:lumMod val="75000"/>
                </a:schemeClr>
              </a:solidFill>
            </a:endParaRPr>
          </a:p>
        </p:txBody>
      </p:sp>
      <p:sp>
        <p:nvSpPr>
          <p:cNvPr id="9" name="TextBox 8"/>
          <p:cNvSpPr txBox="1"/>
          <p:nvPr/>
        </p:nvSpPr>
        <p:spPr>
          <a:xfrm>
            <a:off x="3186533" y="-76203"/>
            <a:ext cx="905516" cy="338554"/>
          </a:xfrm>
          <a:prstGeom prst="rect">
            <a:avLst/>
          </a:prstGeom>
          <a:noFill/>
        </p:spPr>
        <p:txBody>
          <a:bodyPr wrap="none" rtlCol="0">
            <a:spAutoFit/>
          </a:bodyPr>
          <a:lstStyle/>
          <a:p>
            <a:r>
              <a:rPr lang="en-US" sz="1600" b="1" dirty="0" smtClean="0">
                <a:solidFill>
                  <a:schemeClr val="accent3">
                    <a:lumMod val="75000"/>
                  </a:schemeClr>
                </a:solidFill>
              </a:rPr>
              <a:t>Forecast</a:t>
            </a:r>
            <a:endParaRPr lang="en-US" sz="1600" b="1" dirty="0">
              <a:solidFill>
                <a:schemeClr val="accent3">
                  <a:lumMod val="75000"/>
                </a:schemeClr>
              </a:solidFill>
            </a:endParaRPr>
          </a:p>
        </p:txBody>
      </p:sp>
      <p:sp>
        <p:nvSpPr>
          <p:cNvPr id="10" name="TextBox 9"/>
          <p:cNvSpPr txBox="1"/>
          <p:nvPr/>
        </p:nvSpPr>
        <p:spPr>
          <a:xfrm>
            <a:off x="3071" y="-76203"/>
            <a:ext cx="786894" cy="338554"/>
          </a:xfrm>
          <a:prstGeom prst="rect">
            <a:avLst/>
          </a:prstGeom>
          <a:noFill/>
        </p:spPr>
        <p:txBody>
          <a:bodyPr wrap="none" rtlCol="0">
            <a:spAutoFit/>
          </a:bodyPr>
          <a:lstStyle/>
          <a:p>
            <a:r>
              <a:rPr lang="en-US" sz="1600" b="1" dirty="0" smtClean="0">
                <a:solidFill>
                  <a:schemeClr val="accent3">
                    <a:lumMod val="75000"/>
                  </a:schemeClr>
                </a:solidFill>
              </a:rPr>
              <a:t>02/00Z</a:t>
            </a:r>
            <a:endParaRPr lang="en-US" sz="1600" b="1" dirty="0">
              <a:solidFill>
                <a:schemeClr val="accent3">
                  <a:lumMod val="75000"/>
                </a:schemeClr>
              </a:solidFill>
            </a:endParaRPr>
          </a:p>
        </p:txBody>
      </p:sp>
      <p:sp>
        <p:nvSpPr>
          <p:cNvPr id="11" name="TextBox 10"/>
          <p:cNvSpPr txBox="1"/>
          <p:nvPr/>
        </p:nvSpPr>
        <p:spPr>
          <a:xfrm>
            <a:off x="8322735" y="1909891"/>
            <a:ext cx="795870" cy="1569660"/>
          </a:xfrm>
          <a:prstGeom prst="rect">
            <a:avLst/>
          </a:prstGeom>
          <a:solidFill>
            <a:schemeClr val="accent6">
              <a:lumMod val="20000"/>
              <a:lumOff val="80000"/>
            </a:schemeClr>
          </a:solidFill>
        </p:spPr>
        <p:txBody>
          <a:bodyPr wrap="square" rtlCol="0">
            <a:spAutoFit/>
          </a:bodyPr>
          <a:lstStyle/>
          <a:p>
            <a:pPr algn="ctr"/>
            <a:r>
              <a:rPr lang="en-US" sz="1200" u="sng" dirty="0" smtClean="0"/>
              <a:t>48h</a:t>
            </a:r>
          </a:p>
          <a:p>
            <a:pPr algn="ctr"/>
            <a:r>
              <a:rPr lang="en-US" sz="1200" dirty="0" smtClean="0"/>
              <a:t>Forecast OW is actually slightly higher than in analysis</a:t>
            </a:r>
          </a:p>
        </p:txBody>
      </p:sp>
      <p:sp>
        <p:nvSpPr>
          <p:cNvPr id="12" name="TextBox 11"/>
          <p:cNvSpPr txBox="1"/>
          <p:nvPr/>
        </p:nvSpPr>
        <p:spPr>
          <a:xfrm>
            <a:off x="575733" y="1914779"/>
            <a:ext cx="1947334" cy="461665"/>
          </a:xfrm>
          <a:prstGeom prst="rect">
            <a:avLst/>
          </a:prstGeom>
          <a:solidFill>
            <a:schemeClr val="accent6">
              <a:lumMod val="20000"/>
              <a:lumOff val="80000"/>
            </a:schemeClr>
          </a:solidFill>
        </p:spPr>
        <p:txBody>
          <a:bodyPr wrap="square" rtlCol="0">
            <a:spAutoFit/>
          </a:bodyPr>
          <a:lstStyle/>
          <a:p>
            <a:pPr algn="ctr"/>
            <a:r>
              <a:rPr lang="en-US" sz="1200" dirty="0" smtClean="0"/>
              <a:t>Forecast slow and with OW more concentrated</a:t>
            </a:r>
          </a:p>
        </p:txBody>
      </p:sp>
      <p:sp>
        <p:nvSpPr>
          <p:cNvPr id="13" name="TextBox 12"/>
          <p:cNvSpPr txBox="1"/>
          <p:nvPr/>
        </p:nvSpPr>
        <p:spPr>
          <a:xfrm>
            <a:off x="7509940" y="-76203"/>
            <a:ext cx="894896" cy="338554"/>
          </a:xfrm>
          <a:prstGeom prst="rect">
            <a:avLst/>
          </a:prstGeom>
          <a:noFill/>
        </p:spPr>
        <p:txBody>
          <a:bodyPr wrap="none" rtlCol="0">
            <a:spAutoFit/>
          </a:bodyPr>
          <a:lstStyle/>
          <a:p>
            <a:r>
              <a:rPr lang="en-US" sz="1600" b="1" dirty="0" smtClean="0">
                <a:solidFill>
                  <a:schemeClr val="accent3">
                    <a:lumMod val="75000"/>
                  </a:schemeClr>
                </a:solidFill>
              </a:rPr>
              <a:t>Analysis</a:t>
            </a:r>
            <a:endParaRPr lang="en-US" sz="1600" b="1" dirty="0">
              <a:solidFill>
                <a:schemeClr val="accent3">
                  <a:lumMod val="75000"/>
                </a:schemeClr>
              </a:solidFill>
            </a:endParaRPr>
          </a:p>
        </p:txBody>
      </p:sp>
    </p:spTree>
    <p:extLst>
      <p:ext uri="{BB962C8B-B14F-4D97-AF65-F5344CB8AC3E}">
        <p14:creationId xmlns:p14="http://schemas.microsoft.com/office/powerpoint/2010/main" val="342599279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27L.OW-hwgen.2014090200-f6.gif"/>
          <p:cNvPicPr>
            <a:picLocks noChangeAspect="1"/>
          </p:cNvPicPr>
          <p:nvPr/>
        </p:nvPicPr>
        <p:blipFill rotWithShape="1">
          <a:blip r:embed="rId2">
            <a:extLst>
              <a:ext uri="{28A0092B-C50C-407E-A947-70E740481C1C}">
                <a14:useLocalDpi xmlns:a14="http://schemas.microsoft.com/office/drawing/2010/main" val="0"/>
              </a:ext>
            </a:extLst>
          </a:blip>
          <a:srcRect r="52870"/>
          <a:stretch/>
        </p:blipFill>
        <p:spPr>
          <a:xfrm>
            <a:off x="0" y="0"/>
            <a:ext cx="4309533" cy="6858000"/>
          </a:xfrm>
          <a:prstGeom prst="rect">
            <a:avLst/>
          </a:prstGeom>
        </p:spPr>
      </p:pic>
      <p:sp>
        <p:nvSpPr>
          <p:cNvPr id="8" name="TextBox 7"/>
          <p:cNvSpPr txBox="1"/>
          <p:nvPr/>
        </p:nvSpPr>
        <p:spPr>
          <a:xfrm>
            <a:off x="4058604" y="-76203"/>
            <a:ext cx="502762" cy="338554"/>
          </a:xfrm>
          <a:prstGeom prst="rect">
            <a:avLst/>
          </a:prstGeom>
          <a:noFill/>
        </p:spPr>
        <p:txBody>
          <a:bodyPr wrap="none" rtlCol="0">
            <a:spAutoFit/>
          </a:bodyPr>
          <a:lstStyle/>
          <a:p>
            <a:r>
              <a:rPr lang="en-US" sz="1600" b="1" dirty="0" smtClean="0">
                <a:solidFill>
                  <a:schemeClr val="accent3">
                    <a:lumMod val="75000"/>
                  </a:schemeClr>
                </a:solidFill>
              </a:rPr>
              <a:t>60h</a:t>
            </a:r>
            <a:endParaRPr lang="en-US" sz="1600" b="1" dirty="0">
              <a:solidFill>
                <a:schemeClr val="accent3">
                  <a:lumMod val="75000"/>
                </a:schemeClr>
              </a:solidFill>
            </a:endParaRPr>
          </a:p>
        </p:txBody>
      </p:sp>
      <p:sp>
        <p:nvSpPr>
          <p:cNvPr id="9" name="TextBox 8"/>
          <p:cNvSpPr txBox="1"/>
          <p:nvPr/>
        </p:nvSpPr>
        <p:spPr>
          <a:xfrm>
            <a:off x="3186533" y="-76203"/>
            <a:ext cx="905516" cy="338554"/>
          </a:xfrm>
          <a:prstGeom prst="rect">
            <a:avLst/>
          </a:prstGeom>
          <a:noFill/>
        </p:spPr>
        <p:txBody>
          <a:bodyPr wrap="none" rtlCol="0">
            <a:spAutoFit/>
          </a:bodyPr>
          <a:lstStyle/>
          <a:p>
            <a:r>
              <a:rPr lang="en-US" sz="1600" b="1" dirty="0" smtClean="0">
                <a:solidFill>
                  <a:schemeClr val="accent3">
                    <a:lumMod val="75000"/>
                  </a:schemeClr>
                </a:solidFill>
              </a:rPr>
              <a:t>Forecast</a:t>
            </a:r>
            <a:endParaRPr lang="en-US" sz="1600" b="1" dirty="0">
              <a:solidFill>
                <a:schemeClr val="accent3">
                  <a:lumMod val="75000"/>
                </a:schemeClr>
              </a:solidFill>
            </a:endParaRPr>
          </a:p>
        </p:txBody>
      </p:sp>
      <p:sp>
        <p:nvSpPr>
          <p:cNvPr id="10" name="TextBox 9"/>
          <p:cNvSpPr txBox="1"/>
          <p:nvPr/>
        </p:nvSpPr>
        <p:spPr>
          <a:xfrm>
            <a:off x="3071" y="-76203"/>
            <a:ext cx="786894" cy="338554"/>
          </a:xfrm>
          <a:prstGeom prst="rect">
            <a:avLst/>
          </a:prstGeom>
          <a:noFill/>
        </p:spPr>
        <p:txBody>
          <a:bodyPr wrap="none" rtlCol="0">
            <a:spAutoFit/>
          </a:bodyPr>
          <a:lstStyle/>
          <a:p>
            <a:r>
              <a:rPr lang="en-US" sz="1600" b="1" dirty="0" smtClean="0">
                <a:solidFill>
                  <a:schemeClr val="accent3">
                    <a:lumMod val="75000"/>
                  </a:schemeClr>
                </a:solidFill>
              </a:rPr>
              <a:t>02/00Z</a:t>
            </a:r>
            <a:endParaRPr lang="en-US" sz="1600" b="1" dirty="0">
              <a:solidFill>
                <a:schemeClr val="accent3">
                  <a:lumMod val="75000"/>
                </a:schemeClr>
              </a:solidFill>
            </a:endParaRPr>
          </a:p>
        </p:txBody>
      </p:sp>
      <p:sp>
        <p:nvSpPr>
          <p:cNvPr id="6" name="TextBox 5"/>
          <p:cNvSpPr txBox="1"/>
          <p:nvPr/>
        </p:nvSpPr>
        <p:spPr>
          <a:xfrm>
            <a:off x="4402667" y="262351"/>
            <a:ext cx="4631265" cy="3139321"/>
          </a:xfrm>
          <a:prstGeom prst="rect">
            <a:avLst/>
          </a:prstGeom>
          <a:solidFill>
            <a:schemeClr val="accent6">
              <a:lumMod val="20000"/>
              <a:lumOff val="80000"/>
            </a:schemeClr>
          </a:solidFill>
        </p:spPr>
        <p:txBody>
          <a:bodyPr wrap="square" rtlCol="0">
            <a:spAutoFit/>
          </a:bodyPr>
          <a:lstStyle/>
          <a:p>
            <a:pPr algn="ctr"/>
            <a:r>
              <a:rPr lang="en-US" i="1" u="sng" dirty="0" smtClean="0"/>
              <a:t>P27L … AL90</a:t>
            </a:r>
          </a:p>
          <a:p>
            <a:pPr algn="ctr"/>
            <a:r>
              <a:rPr lang="en-US" i="1" u="sng" dirty="0" smtClean="0"/>
              <a:t>Excessive rapid intensification</a:t>
            </a:r>
          </a:p>
          <a:p>
            <a:pPr marL="285750" indent="-285750">
              <a:buFont typeface="Arial"/>
              <a:buChar char="•"/>
            </a:pPr>
            <a:r>
              <a:rPr lang="en-US" i="1" dirty="0" smtClean="0"/>
              <a:t>00Z 2 September 2014 (</a:t>
            </a:r>
            <a:r>
              <a:rPr lang="en-US" i="1" dirty="0" smtClean="0">
                <a:solidFill>
                  <a:schemeClr val="accent3">
                    <a:lumMod val="75000"/>
                  </a:schemeClr>
                </a:solidFill>
              </a:rPr>
              <a:t>green</a:t>
            </a:r>
            <a:r>
              <a:rPr lang="en-US" i="1" dirty="0" smtClean="0"/>
              <a:t>)</a:t>
            </a:r>
          </a:p>
          <a:p>
            <a:pPr marL="285750" indent="-285750">
              <a:buFont typeface="Arial"/>
              <a:buChar char="•"/>
            </a:pPr>
            <a:r>
              <a:rPr lang="en-US" i="1" dirty="0" smtClean="0"/>
              <a:t>Post-48h rapid intensification</a:t>
            </a:r>
          </a:p>
          <a:p>
            <a:pPr marL="742950" lvl="1" indent="-285750">
              <a:buFont typeface="Arial"/>
              <a:buChar char="•"/>
            </a:pPr>
            <a:r>
              <a:rPr lang="en-US" i="1" dirty="0" smtClean="0"/>
              <a:t>Begins upon hitting the Atlantic</a:t>
            </a:r>
          </a:p>
          <a:p>
            <a:pPr marL="285750" indent="-285750">
              <a:buFont typeface="Arial"/>
              <a:buChar char="•"/>
            </a:pPr>
            <a:r>
              <a:rPr lang="en-US" i="1" dirty="0" smtClean="0"/>
              <a:t>Relative humidity structure and value match well with verifying analyses</a:t>
            </a:r>
          </a:p>
          <a:p>
            <a:pPr marL="285750" indent="-285750">
              <a:buFont typeface="Arial"/>
              <a:buChar char="•"/>
            </a:pPr>
            <a:r>
              <a:rPr lang="en-US" i="1" dirty="0" smtClean="0"/>
              <a:t>Verifying analyses indicate P27L was zonally squeezed, but forecast is:</a:t>
            </a:r>
          </a:p>
          <a:p>
            <a:pPr marL="742950" lvl="1" indent="-285750">
              <a:buFont typeface="Arial"/>
              <a:buChar char="•"/>
            </a:pPr>
            <a:r>
              <a:rPr lang="en-US" i="1" dirty="0" smtClean="0"/>
              <a:t> Large, circular system</a:t>
            </a:r>
          </a:p>
          <a:p>
            <a:pPr marL="742950" lvl="1" indent="-285750">
              <a:buFont typeface="Arial"/>
              <a:buChar char="•"/>
            </a:pPr>
            <a:r>
              <a:rPr lang="en-US" i="1" dirty="0" smtClean="0"/>
              <a:t>Slow</a:t>
            </a:r>
          </a:p>
        </p:txBody>
      </p:sp>
      <p:pic>
        <p:nvPicPr>
          <p:cNvPr id="7" name="Picture 6" descr="HWRFGEN-OWfcst-P27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60" y="3762437"/>
            <a:ext cx="4830440" cy="2902770"/>
          </a:xfrm>
          <a:prstGeom prst="rect">
            <a:avLst/>
          </a:prstGeom>
        </p:spPr>
      </p:pic>
      <p:sp>
        <p:nvSpPr>
          <p:cNvPr id="11" name="Donut 10"/>
          <p:cNvSpPr/>
          <p:nvPr/>
        </p:nvSpPr>
        <p:spPr>
          <a:xfrm>
            <a:off x="6360344" y="5963572"/>
            <a:ext cx="229420" cy="221226"/>
          </a:xfrm>
          <a:prstGeom prst="donut">
            <a:avLst>
              <a:gd name="adj" fmla="val 11980"/>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p:cNvSpPr txBox="1"/>
          <p:nvPr/>
        </p:nvSpPr>
        <p:spPr>
          <a:xfrm>
            <a:off x="4759429" y="3495905"/>
            <a:ext cx="4006225" cy="276999"/>
          </a:xfrm>
          <a:prstGeom prst="rect">
            <a:avLst/>
          </a:prstGeom>
          <a:noFill/>
        </p:spPr>
        <p:txBody>
          <a:bodyPr wrap="none" rtlCol="0">
            <a:spAutoFit/>
          </a:bodyPr>
          <a:lstStyle/>
          <a:p>
            <a:r>
              <a:rPr lang="en-US" sz="1200" dirty="0" smtClean="0">
                <a:solidFill>
                  <a:srgbClr val="FF6600"/>
                </a:solidFill>
              </a:rPr>
              <a:t>Operational 3x3 degree box averaged Okubo-Weiss forecasts</a:t>
            </a:r>
            <a:endParaRPr lang="en-US" sz="1200" dirty="0">
              <a:solidFill>
                <a:srgbClr val="FF6600"/>
              </a:solidFill>
            </a:endParaRPr>
          </a:p>
        </p:txBody>
      </p:sp>
      <p:sp>
        <p:nvSpPr>
          <p:cNvPr id="13" name="TextBox 12"/>
          <p:cNvSpPr txBox="1"/>
          <p:nvPr/>
        </p:nvSpPr>
        <p:spPr>
          <a:xfrm>
            <a:off x="1227669" y="253884"/>
            <a:ext cx="1447800" cy="646331"/>
          </a:xfrm>
          <a:prstGeom prst="rect">
            <a:avLst/>
          </a:prstGeom>
          <a:solidFill>
            <a:schemeClr val="accent6">
              <a:lumMod val="20000"/>
              <a:lumOff val="80000"/>
            </a:schemeClr>
          </a:solidFill>
        </p:spPr>
        <p:txBody>
          <a:bodyPr wrap="square" rtlCol="0">
            <a:spAutoFit/>
          </a:bodyPr>
          <a:lstStyle/>
          <a:p>
            <a:pPr algn="ctr"/>
            <a:r>
              <a:rPr lang="en-US" sz="1200" u="sng" dirty="0" smtClean="0"/>
              <a:t>60h</a:t>
            </a:r>
          </a:p>
          <a:p>
            <a:pPr algn="ctr"/>
            <a:r>
              <a:rPr lang="en-US" sz="1200" dirty="0" smtClean="0"/>
              <a:t>OW dip: No longer vertically aligned</a:t>
            </a:r>
          </a:p>
        </p:txBody>
      </p:sp>
    </p:spTree>
    <p:extLst>
      <p:ext uri="{BB962C8B-B14F-4D97-AF65-F5344CB8AC3E}">
        <p14:creationId xmlns:p14="http://schemas.microsoft.com/office/powerpoint/2010/main" val="237697951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27L.OW-hwgen.2014090200-f7.gif"/>
          <p:cNvPicPr>
            <a:picLocks noChangeAspect="1"/>
          </p:cNvPicPr>
          <p:nvPr/>
        </p:nvPicPr>
        <p:blipFill rotWithShape="1">
          <a:blip r:embed="rId2">
            <a:extLst>
              <a:ext uri="{28A0092B-C50C-407E-A947-70E740481C1C}">
                <a14:useLocalDpi xmlns:a14="http://schemas.microsoft.com/office/drawing/2010/main" val="0"/>
              </a:ext>
            </a:extLst>
          </a:blip>
          <a:srcRect r="52870"/>
          <a:stretch/>
        </p:blipFill>
        <p:spPr>
          <a:xfrm>
            <a:off x="0" y="0"/>
            <a:ext cx="4309533" cy="6858000"/>
          </a:xfrm>
          <a:prstGeom prst="rect">
            <a:avLst/>
          </a:prstGeom>
        </p:spPr>
      </p:pic>
      <p:sp>
        <p:nvSpPr>
          <p:cNvPr id="8" name="TextBox 7"/>
          <p:cNvSpPr txBox="1"/>
          <p:nvPr/>
        </p:nvSpPr>
        <p:spPr>
          <a:xfrm>
            <a:off x="4058604" y="-76203"/>
            <a:ext cx="502762" cy="338554"/>
          </a:xfrm>
          <a:prstGeom prst="rect">
            <a:avLst/>
          </a:prstGeom>
          <a:noFill/>
        </p:spPr>
        <p:txBody>
          <a:bodyPr wrap="none" rtlCol="0">
            <a:spAutoFit/>
          </a:bodyPr>
          <a:lstStyle/>
          <a:p>
            <a:r>
              <a:rPr lang="en-US" sz="1600" b="1" dirty="0" smtClean="0">
                <a:solidFill>
                  <a:schemeClr val="accent3">
                    <a:lumMod val="75000"/>
                  </a:schemeClr>
                </a:solidFill>
              </a:rPr>
              <a:t>72h</a:t>
            </a:r>
            <a:endParaRPr lang="en-US" sz="1600" b="1" dirty="0">
              <a:solidFill>
                <a:schemeClr val="accent3">
                  <a:lumMod val="75000"/>
                </a:schemeClr>
              </a:solidFill>
            </a:endParaRPr>
          </a:p>
        </p:txBody>
      </p:sp>
      <p:sp>
        <p:nvSpPr>
          <p:cNvPr id="9" name="TextBox 8"/>
          <p:cNvSpPr txBox="1"/>
          <p:nvPr/>
        </p:nvSpPr>
        <p:spPr>
          <a:xfrm>
            <a:off x="3186533" y="-76203"/>
            <a:ext cx="905516" cy="338554"/>
          </a:xfrm>
          <a:prstGeom prst="rect">
            <a:avLst/>
          </a:prstGeom>
          <a:noFill/>
        </p:spPr>
        <p:txBody>
          <a:bodyPr wrap="none" rtlCol="0">
            <a:spAutoFit/>
          </a:bodyPr>
          <a:lstStyle/>
          <a:p>
            <a:r>
              <a:rPr lang="en-US" sz="1600" b="1" dirty="0" smtClean="0">
                <a:solidFill>
                  <a:schemeClr val="accent3">
                    <a:lumMod val="75000"/>
                  </a:schemeClr>
                </a:solidFill>
              </a:rPr>
              <a:t>Forecast</a:t>
            </a:r>
            <a:endParaRPr lang="en-US" sz="1600" b="1" dirty="0">
              <a:solidFill>
                <a:schemeClr val="accent3">
                  <a:lumMod val="75000"/>
                </a:schemeClr>
              </a:solidFill>
            </a:endParaRPr>
          </a:p>
        </p:txBody>
      </p:sp>
      <p:sp>
        <p:nvSpPr>
          <p:cNvPr id="10" name="TextBox 9"/>
          <p:cNvSpPr txBox="1"/>
          <p:nvPr/>
        </p:nvSpPr>
        <p:spPr>
          <a:xfrm>
            <a:off x="3071" y="-76203"/>
            <a:ext cx="786894" cy="338554"/>
          </a:xfrm>
          <a:prstGeom prst="rect">
            <a:avLst/>
          </a:prstGeom>
          <a:noFill/>
        </p:spPr>
        <p:txBody>
          <a:bodyPr wrap="none" rtlCol="0">
            <a:spAutoFit/>
          </a:bodyPr>
          <a:lstStyle/>
          <a:p>
            <a:r>
              <a:rPr lang="en-US" sz="1600" b="1" dirty="0" smtClean="0">
                <a:solidFill>
                  <a:schemeClr val="accent3">
                    <a:lumMod val="75000"/>
                  </a:schemeClr>
                </a:solidFill>
              </a:rPr>
              <a:t>02/00Z</a:t>
            </a:r>
            <a:endParaRPr lang="en-US" sz="1600" b="1" dirty="0">
              <a:solidFill>
                <a:schemeClr val="accent3">
                  <a:lumMod val="75000"/>
                </a:schemeClr>
              </a:solidFill>
            </a:endParaRPr>
          </a:p>
        </p:txBody>
      </p:sp>
      <p:sp>
        <p:nvSpPr>
          <p:cNvPr id="12" name="TextBox 11"/>
          <p:cNvSpPr txBox="1"/>
          <p:nvPr/>
        </p:nvSpPr>
        <p:spPr>
          <a:xfrm>
            <a:off x="3107268" y="1965875"/>
            <a:ext cx="795870" cy="1384995"/>
          </a:xfrm>
          <a:prstGeom prst="rect">
            <a:avLst/>
          </a:prstGeom>
          <a:solidFill>
            <a:schemeClr val="accent6">
              <a:lumMod val="20000"/>
              <a:lumOff val="80000"/>
            </a:schemeClr>
          </a:solidFill>
        </p:spPr>
        <p:txBody>
          <a:bodyPr wrap="square" rtlCol="0">
            <a:spAutoFit/>
          </a:bodyPr>
          <a:lstStyle/>
          <a:p>
            <a:pPr algn="ctr"/>
            <a:r>
              <a:rPr lang="en-US" sz="1200" u="sng" dirty="0" smtClean="0"/>
              <a:t>72h</a:t>
            </a:r>
          </a:p>
          <a:p>
            <a:pPr algn="ctr"/>
            <a:r>
              <a:rPr lang="en-US" sz="1200" dirty="0" smtClean="0"/>
              <a:t>Forecast OW starting to increase at coast</a:t>
            </a:r>
          </a:p>
        </p:txBody>
      </p:sp>
      <p:sp>
        <p:nvSpPr>
          <p:cNvPr id="7" name="TextBox 6"/>
          <p:cNvSpPr txBox="1"/>
          <p:nvPr/>
        </p:nvSpPr>
        <p:spPr>
          <a:xfrm>
            <a:off x="4402667" y="262351"/>
            <a:ext cx="4631265" cy="3139321"/>
          </a:xfrm>
          <a:prstGeom prst="rect">
            <a:avLst/>
          </a:prstGeom>
          <a:solidFill>
            <a:schemeClr val="accent6">
              <a:lumMod val="20000"/>
              <a:lumOff val="80000"/>
            </a:schemeClr>
          </a:solidFill>
        </p:spPr>
        <p:txBody>
          <a:bodyPr wrap="square" rtlCol="0">
            <a:spAutoFit/>
          </a:bodyPr>
          <a:lstStyle/>
          <a:p>
            <a:pPr algn="ctr"/>
            <a:r>
              <a:rPr lang="en-US" i="1" u="sng" dirty="0" smtClean="0"/>
              <a:t>P27L … AL90</a:t>
            </a:r>
          </a:p>
          <a:p>
            <a:pPr algn="ctr"/>
            <a:r>
              <a:rPr lang="en-US" i="1" u="sng" dirty="0" smtClean="0"/>
              <a:t>Excessive rapid intensification</a:t>
            </a:r>
          </a:p>
          <a:p>
            <a:pPr marL="285750" indent="-285750">
              <a:buFont typeface="Arial"/>
              <a:buChar char="•"/>
            </a:pPr>
            <a:r>
              <a:rPr lang="en-US" i="1" dirty="0" smtClean="0"/>
              <a:t>00Z 2 September 2014 (</a:t>
            </a:r>
            <a:r>
              <a:rPr lang="en-US" i="1" dirty="0" smtClean="0">
                <a:solidFill>
                  <a:schemeClr val="accent3">
                    <a:lumMod val="75000"/>
                  </a:schemeClr>
                </a:solidFill>
              </a:rPr>
              <a:t>green</a:t>
            </a:r>
            <a:r>
              <a:rPr lang="en-US" i="1" dirty="0" smtClean="0"/>
              <a:t>)</a:t>
            </a:r>
          </a:p>
          <a:p>
            <a:pPr marL="285750" indent="-285750">
              <a:buFont typeface="Arial"/>
              <a:buChar char="•"/>
            </a:pPr>
            <a:r>
              <a:rPr lang="en-US" i="1" dirty="0" smtClean="0"/>
              <a:t>Post-48h rapid intensification</a:t>
            </a:r>
          </a:p>
          <a:p>
            <a:pPr marL="742950" lvl="1" indent="-285750">
              <a:buFont typeface="Arial"/>
              <a:buChar char="•"/>
            </a:pPr>
            <a:r>
              <a:rPr lang="en-US" i="1" dirty="0" smtClean="0"/>
              <a:t>Begins upon hitting the Atlantic</a:t>
            </a:r>
          </a:p>
          <a:p>
            <a:pPr marL="285750" indent="-285750">
              <a:buFont typeface="Arial"/>
              <a:buChar char="•"/>
            </a:pPr>
            <a:r>
              <a:rPr lang="en-US" i="1" dirty="0" smtClean="0"/>
              <a:t>Relative humidity structure and value match well with verifying analyses</a:t>
            </a:r>
          </a:p>
          <a:p>
            <a:pPr marL="285750" indent="-285750">
              <a:buFont typeface="Arial"/>
              <a:buChar char="•"/>
            </a:pPr>
            <a:r>
              <a:rPr lang="en-US" i="1" dirty="0" smtClean="0"/>
              <a:t>Verifying analyses indicate P27L was zonally squeezed, but forecast is:</a:t>
            </a:r>
          </a:p>
          <a:p>
            <a:pPr marL="742950" lvl="1" indent="-285750">
              <a:buFont typeface="Arial"/>
              <a:buChar char="•"/>
            </a:pPr>
            <a:r>
              <a:rPr lang="en-US" i="1" dirty="0" smtClean="0"/>
              <a:t> Large, circular system</a:t>
            </a:r>
          </a:p>
          <a:p>
            <a:pPr marL="742950" lvl="1" indent="-285750">
              <a:buFont typeface="Arial"/>
              <a:buChar char="•"/>
            </a:pPr>
            <a:r>
              <a:rPr lang="en-US" i="1" dirty="0" smtClean="0"/>
              <a:t>Slow</a:t>
            </a:r>
          </a:p>
        </p:txBody>
      </p:sp>
      <p:pic>
        <p:nvPicPr>
          <p:cNvPr id="11" name="Picture 10" descr="HWRFGEN-OWfcst-P27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60" y="3762437"/>
            <a:ext cx="4830440" cy="2902770"/>
          </a:xfrm>
          <a:prstGeom prst="rect">
            <a:avLst/>
          </a:prstGeom>
        </p:spPr>
      </p:pic>
      <p:sp>
        <p:nvSpPr>
          <p:cNvPr id="13" name="Donut 12"/>
          <p:cNvSpPr/>
          <p:nvPr/>
        </p:nvSpPr>
        <p:spPr>
          <a:xfrm>
            <a:off x="6554019" y="5868322"/>
            <a:ext cx="229420" cy="221226"/>
          </a:xfrm>
          <a:prstGeom prst="donut">
            <a:avLst>
              <a:gd name="adj" fmla="val 11980"/>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8330858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27L.OW-hwgen.2014090512-f1.gif"/>
          <p:cNvPicPr>
            <a:picLocks noChangeAspect="1"/>
          </p:cNvPicPr>
          <p:nvPr/>
        </p:nvPicPr>
        <p:blipFill rotWithShape="1">
          <a:blip r:embed="rId2">
            <a:extLst>
              <a:ext uri="{28A0092B-C50C-407E-A947-70E740481C1C}">
                <a14:useLocalDpi xmlns:a14="http://schemas.microsoft.com/office/drawing/2010/main" val="0"/>
              </a:ext>
            </a:extLst>
          </a:blip>
          <a:srcRect r="56296"/>
          <a:stretch/>
        </p:blipFill>
        <p:spPr>
          <a:xfrm>
            <a:off x="4309533" y="0"/>
            <a:ext cx="3996267" cy="6858000"/>
          </a:xfrm>
          <a:prstGeom prst="rect">
            <a:avLst/>
          </a:prstGeom>
        </p:spPr>
      </p:pic>
      <p:pic>
        <p:nvPicPr>
          <p:cNvPr id="2" name="Picture 1" descr="P27L.OW-hwgen.2014090200-f8.gif"/>
          <p:cNvPicPr>
            <a:picLocks noChangeAspect="1"/>
          </p:cNvPicPr>
          <p:nvPr/>
        </p:nvPicPr>
        <p:blipFill rotWithShape="1">
          <a:blip r:embed="rId3">
            <a:extLst>
              <a:ext uri="{28A0092B-C50C-407E-A947-70E740481C1C}">
                <a14:useLocalDpi xmlns:a14="http://schemas.microsoft.com/office/drawing/2010/main" val="0"/>
              </a:ext>
            </a:extLst>
          </a:blip>
          <a:srcRect r="52870"/>
          <a:stretch/>
        </p:blipFill>
        <p:spPr>
          <a:xfrm>
            <a:off x="0" y="0"/>
            <a:ext cx="4309533" cy="6858000"/>
          </a:xfrm>
          <a:prstGeom prst="rect">
            <a:avLst/>
          </a:prstGeom>
        </p:spPr>
      </p:pic>
      <p:sp>
        <p:nvSpPr>
          <p:cNvPr id="8" name="TextBox 7"/>
          <p:cNvSpPr txBox="1"/>
          <p:nvPr/>
        </p:nvSpPr>
        <p:spPr>
          <a:xfrm>
            <a:off x="4058604" y="-76203"/>
            <a:ext cx="502762" cy="338554"/>
          </a:xfrm>
          <a:prstGeom prst="rect">
            <a:avLst/>
          </a:prstGeom>
          <a:noFill/>
        </p:spPr>
        <p:txBody>
          <a:bodyPr wrap="none" rtlCol="0">
            <a:spAutoFit/>
          </a:bodyPr>
          <a:lstStyle/>
          <a:p>
            <a:r>
              <a:rPr lang="en-US" sz="1600" b="1" dirty="0" smtClean="0">
                <a:solidFill>
                  <a:schemeClr val="accent3">
                    <a:lumMod val="75000"/>
                  </a:schemeClr>
                </a:solidFill>
              </a:rPr>
              <a:t>84h</a:t>
            </a:r>
            <a:endParaRPr lang="en-US" sz="1600" b="1" dirty="0">
              <a:solidFill>
                <a:schemeClr val="accent3">
                  <a:lumMod val="75000"/>
                </a:schemeClr>
              </a:solidFill>
            </a:endParaRPr>
          </a:p>
        </p:txBody>
      </p:sp>
      <p:sp>
        <p:nvSpPr>
          <p:cNvPr id="9" name="TextBox 8"/>
          <p:cNvSpPr txBox="1"/>
          <p:nvPr/>
        </p:nvSpPr>
        <p:spPr>
          <a:xfrm>
            <a:off x="3186533" y="-76203"/>
            <a:ext cx="905516" cy="338554"/>
          </a:xfrm>
          <a:prstGeom prst="rect">
            <a:avLst/>
          </a:prstGeom>
          <a:noFill/>
        </p:spPr>
        <p:txBody>
          <a:bodyPr wrap="none" rtlCol="0">
            <a:spAutoFit/>
          </a:bodyPr>
          <a:lstStyle/>
          <a:p>
            <a:r>
              <a:rPr lang="en-US" sz="1600" b="1" dirty="0" smtClean="0">
                <a:solidFill>
                  <a:schemeClr val="accent3">
                    <a:lumMod val="75000"/>
                  </a:schemeClr>
                </a:solidFill>
              </a:rPr>
              <a:t>Forecast</a:t>
            </a:r>
            <a:endParaRPr lang="en-US" sz="1600" b="1" dirty="0">
              <a:solidFill>
                <a:schemeClr val="accent3">
                  <a:lumMod val="75000"/>
                </a:schemeClr>
              </a:solidFill>
            </a:endParaRPr>
          </a:p>
        </p:txBody>
      </p:sp>
      <p:sp>
        <p:nvSpPr>
          <p:cNvPr id="10" name="TextBox 9"/>
          <p:cNvSpPr txBox="1"/>
          <p:nvPr/>
        </p:nvSpPr>
        <p:spPr>
          <a:xfrm>
            <a:off x="3071" y="-76203"/>
            <a:ext cx="786894" cy="338554"/>
          </a:xfrm>
          <a:prstGeom prst="rect">
            <a:avLst/>
          </a:prstGeom>
          <a:noFill/>
        </p:spPr>
        <p:txBody>
          <a:bodyPr wrap="none" rtlCol="0">
            <a:spAutoFit/>
          </a:bodyPr>
          <a:lstStyle/>
          <a:p>
            <a:r>
              <a:rPr lang="en-US" sz="1600" b="1" dirty="0" smtClean="0">
                <a:solidFill>
                  <a:schemeClr val="accent3">
                    <a:lumMod val="75000"/>
                  </a:schemeClr>
                </a:solidFill>
              </a:rPr>
              <a:t>02/00Z</a:t>
            </a:r>
            <a:endParaRPr lang="en-US" sz="1600" b="1" dirty="0">
              <a:solidFill>
                <a:schemeClr val="accent3">
                  <a:lumMod val="75000"/>
                </a:schemeClr>
              </a:solidFill>
            </a:endParaRPr>
          </a:p>
        </p:txBody>
      </p:sp>
      <p:sp>
        <p:nvSpPr>
          <p:cNvPr id="11" name="TextBox 10"/>
          <p:cNvSpPr txBox="1"/>
          <p:nvPr/>
        </p:nvSpPr>
        <p:spPr>
          <a:xfrm>
            <a:off x="8322735" y="1909891"/>
            <a:ext cx="795870" cy="830997"/>
          </a:xfrm>
          <a:prstGeom prst="rect">
            <a:avLst/>
          </a:prstGeom>
          <a:solidFill>
            <a:schemeClr val="accent6">
              <a:lumMod val="20000"/>
              <a:lumOff val="80000"/>
            </a:schemeClr>
          </a:solidFill>
        </p:spPr>
        <p:txBody>
          <a:bodyPr wrap="square" rtlCol="0">
            <a:spAutoFit/>
          </a:bodyPr>
          <a:lstStyle/>
          <a:p>
            <a:pPr algn="ctr"/>
            <a:r>
              <a:rPr lang="en-US" sz="1200" u="sng" dirty="0" smtClean="0"/>
              <a:t>84h</a:t>
            </a:r>
          </a:p>
          <a:p>
            <a:pPr algn="ctr"/>
            <a:r>
              <a:rPr lang="en-US" sz="1200" dirty="0" smtClean="0"/>
              <a:t>Forecast OW much too high</a:t>
            </a:r>
          </a:p>
        </p:txBody>
      </p:sp>
      <p:sp>
        <p:nvSpPr>
          <p:cNvPr id="12" name="TextBox 11"/>
          <p:cNvSpPr txBox="1"/>
          <p:nvPr/>
        </p:nvSpPr>
        <p:spPr>
          <a:xfrm>
            <a:off x="575733" y="1914779"/>
            <a:ext cx="2794000" cy="276999"/>
          </a:xfrm>
          <a:prstGeom prst="rect">
            <a:avLst/>
          </a:prstGeom>
          <a:solidFill>
            <a:schemeClr val="accent6">
              <a:lumMod val="20000"/>
              <a:lumOff val="80000"/>
            </a:schemeClr>
          </a:solidFill>
        </p:spPr>
        <p:txBody>
          <a:bodyPr wrap="square" rtlCol="0">
            <a:spAutoFit/>
          </a:bodyPr>
          <a:lstStyle/>
          <a:p>
            <a:pPr algn="ctr"/>
            <a:r>
              <a:rPr lang="en-US" sz="1200" dirty="0" smtClean="0"/>
              <a:t>OW increasing rapidly over water</a:t>
            </a:r>
          </a:p>
        </p:txBody>
      </p:sp>
      <p:sp>
        <p:nvSpPr>
          <p:cNvPr id="13" name="TextBox 12"/>
          <p:cNvSpPr txBox="1"/>
          <p:nvPr/>
        </p:nvSpPr>
        <p:spPr>
          <a:xfrm>
            <a:off x="7509940" y="-76203"/>
            <a:ext cx="894896" cy="338554"/>
          </a:xfrm>
          <a:prstGeom prst="rect">
            <a:avLst/>
          </a:prstGeom>
          <a:noFill/>
        </p:spPr>
        <p:txBody>
          <a:bodyPr wrap="none" rtlCol="0">
            <a:spAutoFit/>
          </a:bodyPr>
          <a:lstStyle/>
          <a:p>
            <a:r>
              <a:rPr lang="en-US" sz="1600" b="1" dirty="0" smtClean="0">
                <a:solidFill>
                  <a:schemeClr val="accent3">
                    <a:lumMod val="75000"/>
                  </a:schemeClr>
                </a:solidFill>
              </a:rPr>
              <a:t>Analysis</a:t>
            </a:r>
            <a:endParaRPr lang="en-US" sz="1600" b="1" dirty="0">
              <a:solidFill>
                <a:schemeClr val="accent3">
                  <a:lumMod val="75000"/>
                </a:schemeClr>
              </a:solidFill>
            </a:endParaRPr>
          </a:p>
        </p:txBody>
      </p:sp>
      <p:sp>
        <p:nvSpPr>
          <p:cNvPr id="14" name="TextBox 13"/>
          <p:cNvSpPr txBox="1"/>
          <p:nvPr/>
        </p:nvSpPr>
        <p:spPr>
          <a:xfrm>
            <a:off x="4919133" y="1909891"/>
            <a:ext cx="2794000" cy="461665"/>
          </a:xfrm>
          <a:prstGeom prst="rect">
            <a:avLst/>
          </a:prstGeom>
          <a:solidFill>
            <a:schemeClr val="accent6">
              <a:lumMod val="20000"/>
              <a:lumOff val="80000"/>
            </a:schemeClr>
          </a:solidFill>
        </p:spPr>
        <p:txBody>
          <a:bodyPr wrap="square" rtlCol="0">
            <a:spAutoFit/>
          </a:bodyPr>
          <a:lstStyle/>
          <a:p>
            <a:pPr algn="ctr"/>
            <a:r>
              <a:rPr lang="en-US" sz="1200" dirty="0" smtClean="0"/>
              <a:t>Has actually been over water longer, but is weaker (and zonally squeezed)</a:t>
            </a:r>
          </a:p>
        </p:txBody>
      </p:sp>
      <p:sp>
        <p:nvSpPr>
          <p:cNvPr id="15" name="TextBox 14"/>
          <p:cNvSpPr txBox="1"/>
          <p:nvPr/>
        </p:nvSpPr>
        <p:spPr>
          <a:xfrm>
            <a:off x="1989666" y="2605732"/>
            <a:ext cx="1303867" cy="276999"/>
          </a:xfrm>
          <a:prstGeom prst="rect">
            <a:avLst/>
          </a:prstGeom>
          <a:solidFill>
            <a:schemeClr val="accent6">
              <a:lumMod val="20000"/>
              <a:lumOff val="80000"/>
            </a:schemeClr>
          </a:solidFill>
        </p:spPr>
        <p:txBody>
          <a:bodyPr wrap="square" rtlCol="0">
            <a:spAutoFit/>
          </a:bodyPr>
          <a:lstStyle/>
          <a:p>
            <a:pPr algn="ctr"/>
            <a:r>
              <a:rPr lang="en-US" sz="1200" dirty="0" smtClean="0"/>
              <a:t>Slow: 13N, 20W</a:t>
            </a:r>
          </a:p>
        </p:txBody>
      </p:sp>
      <p:sp>
        <p:nvSpPr>
          <p:cNvPr id="16" name="TextBox 15"/>
          <p:cNvSpPr txBox="1"/>
          <p:nvPr/>
        </p:nvSpPr>
        <p:spPr>
          <a:xfrm>
            <a:off x="6197599" y="2738887"/>
            <a:ext cx="948267" cy="276999"/>
          </a:xfrm>
          <a:prstGeom prst="rect">
            <a:avLst/>
          </a:prstGeom>
          <a:solidFill>
            <a:schemeClr val="accent6">
              <a:lumMod val="20000"/>
              <a:lumOff val="80000"/>
            </a:schemeClr>
          </a:solidFill>
        </p:spPr>
        <p:txBody>
          <a:bodyPr wrap="square" rtlCol="0">
            <a:spAutoFit/>
          </a:bodyPr>
          <a:lstStyle/>
          <a:p>
            <a:pPr algn="ctr"/>
            <a:r>
              <a:rPr lang="en-US" sz="1200" dirty="0" smtClean="0"/>
              <a:t>14N, 24W</a:t>
            </a:r>
          </a:p>
        </p:txBody>
      </p:sp>
    </p:spTree>
    <p:extLst>
      <p:ext uri="{BB962C8B-B14F-4D97-AF65-F5344CB8AC3E}">
        <p14:creationId xmlns:p14="http://schemas.microsoft.com/office/powerpoint/2010/main" val="169288120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27L.OW-hwgen.2014090200-f9.gif"/>
          <p:cNvPicPr>
            <a:picLocks noChangeAspect="1"/>
          </p:cNvPicPr>
          <p:nvPr/>
        </p:nvPicPr>
        <p:blipFill rotWithShape="1">
          <a:blip r:embed="rId2">
            <a:extLst>
              <a:ext uri="{28A0092B-C50C-407E-A947-70E740481C1C}">
                <a14:useLocalDpi xmlns:a14="http://schemas.microsoft.com/office/drawing/2010/main" val="0"/>
              </a:ext>
            </a:extLst>
          </a:blip>
          <a:srcRect r="52870"/>
          <a:stretch/>
        </p:blipFill>
        <p:spPr>
          <a:xfrm>
            <a:off x="0" y="0"/>
            <a:ext cx="4309533" cy="6858000"/>
          </a:xfrm>
          <a:prstGeom prst="rect">
            <a:avLst/>
          </a:prstGeom>
        </p:spPr>
      </p:pic>
      <p:sp>
        <p:nvSpPr>
          <p:cNvPr id="8" name="TextBox 7"/>
          <p:cNvSpPr txBox="1"/>
          <p:nvPr/>
        </p:nvSpPr>
        <p:spPr>
          <a:xfrm>
            <a:off x="4058604" y="-76203"/>
            <a:ext cx="502762" cy="338554"/>
          </a:xfrm>
          <a:prstGeom prst="rect">
            <a:avLst/>
          </a:prstGeom>
          <a:noFill/>
        </p:spPr>
        <p:txBody>
          <a:bodyPr wrap="none" rtlCol="0">
            <a:spAutoFit/>
          </a:bodyPr>
          <a:lstStyle/>
          <a:p>
            <a:r>
              <a:rPr lang="en-US" sz="1600" b="1" dirty="0" smtClean="0">
                <a:solidFill>
                  <a:schemeClr val="accent3">
                    <a:lumMod val="75000"/>
                  </a:schemeClr>
                </a:solidFill>
              </a:rPr>
              <a:t>96h</a:t>
            </a:r>
            <a:endParaRPr lang="en-US" sz="1600" b="1" dirty="0">
              <a:solidFill>
                <a:schemeClr val="accent3">
                  <a:lumMod val="75000"/>
                </a:schemeClr>
              </a:solidFill>
            </a:endParaRPr>
          </a:p>
        </p:txBody>
      </p:sp>
      <p:sp>
        <p:nvSpPr>
          <p:cNvPr id="9" name="TextBox 8"/>
          <p:cNvSpPr txBox="1"/>
          <p:nvPr/>
        </p:nvSpPr>
        <p:spPr>
          <a:xfrm>
            <a:off x="3186533" y="-76203"/>
            <a:ext cx="905516" cy="338554"/>
          </a:xfrm>
          <a:prstGeom prst="rect">
            <a:avLst/>
          </a:prstGeom>
          <a:noFill/>
        </p:spPr>
        <p:txBody>
          <a:bodyPr wrap="none" rtlCol="0">
            <a:spAutoFit/>
          </a:bodyPr>
          <a:lstStyle/>
          <a:p>
            <a:r>
              <a:rPr lang="en-US" sz="1600" b="1" dirty="0" smtClean="0">
                <a:solidFill>
                  <a:schemeClr val="accent3">
                    <a:lumMod val="75000"/>
                  </a:schemeClr>
                </a:solidFill>
              </a:rPr>
              <a:t>Forecast</a:t>
            </a:r>
            <a:endParaRPr lang="en-US" sz="1600" b="1" dirty="0">
              <a:solidFill>
                <a:schemeClr val="accent3">
                  <a:lumMod val="75000"/>
                </a:schemeClr>
              </a:solidFill>
            </a:endParaRPr>
          </a:p>
        </p:txBody>
      </p:sp>
      <p:sp>
        <p:nvSpPr>
          <p:cNvPr id="10" name="TextBox 9"/>
          <p:cNvSpPr txBox="1"/>
          <p:nvPr/>
        </p:nvSpPr>
        <p:spPr>
          <a:xfrm>
            <a:off x="3071" y="-76203"/>
            <a:ext cx="786894" cy="338554"/>
          </a:xfrm>
          <a:prstGeom prst="rect">
            <a:avLst/>
          </a:prstGeom>
          <a:noFill/>
        </p:spPr>
        <p:txBody>
          <a:bodyPr wrap="none" rtlCol="0">
            <a:spAutoFit/>
          </a:bodyPr>
          <a:lstStyle/>
          <a:p>
            <a:r>
              <a:rPr lang="en-US" sz="1600" b="1" dirty="0" smtClean="0">
                <a:solidFill>
                  <a:schemeClr val="accent3">
                    <a:lumMod val="75000"/>
                  </a:schemeClr>
                </a:solidFill>
              </a:rPr>
              <a:t>02/00Z</a:t>
            </a:r>
            <a:endParaRPr lang="en-US" sz="1600" b="1" dirty="0">
              <a:solidFill>
                <a:schemeClr val="accent3">
                  <a:lumMod val="75000"/>
                </a:schemeClr>
              </a:solidFill>
            </a:endParaRPr>
          </a:p>
        </p:txBody>
      </p:sp>
      <p:sp>
        <p:nvSpPr>
          <p:cNvPr id="6" name="TextBox 5"/>
          <p:cNvSpPr txBox="1"/>
          <p:nvPr/>
        </p:nvSpPr>
        <p:spPr>
          <a:xfrm>
            <a:off x="4402667" y="262351"/>
            <a:ext cx="4631265" cy="3139321"/>
          </a:xfrm>
          <a:prstGeom prst="rect">
            <a:avLst/>
          </a:prstGeom>
          <a:solidFill>
            <a:schemeClr val="accent6">
              <a:lumMod val="20000"/>
              <a:lumOff val="80000"/>
            </a:schemeClr>
          </a:solidFill>
        </p:spPr>
        <p:txBody>
          <a:bodyPr wrap="square" rtlCol="0">
            <a:spAutoFit/>
          </a:bodyPr>
          <a:lstStyle/>
          <a:p>
            <a:pPr algn="ctr"/>
            <a:r>
              <a:rPr lang="en-US" i="1" u="sng" dirty="0" smtClean="0"/>
              <a:t>P27L … AL90</a:t>
            </a:r>
          </a:p>
          <a:p>
            <a:pPr algn="ctr"/>
            <a:r>
              <a:rPr lang="en-US" i="1" u="sng" dirty="0" smtClean="0"/>
              <a:t>Excessive rapid intensification</a:t>
            </a:r>
          </a:p>
          <a:p>
            <a:pPr marL="285750" indent="-285750">
              <a:buFont typeface="Arial"/>
              <a:buChar char="•"/>
            </a:pPr>
            <a:r>
              <a:rPr lang="en-US" i="1" dirty="0" smtClean="0"/>
              <a:t>00Z 2 September 2014 (</a:t>
            </a:r>
            <a:r>
              <a:rPr lang="en-US" i="1" dirty="0" smtClean="0">
                <a:solidFill>
                  <a:schemeClr val="accent3">
                    <a:lumMod val="75000"/>
                  </a:schemeClr>
                </a:solidFill>
              </a:rPr>
              <a:t>green</a:t>
            </a:r>
            <a:r>
              <a:rPr lang="en-US" i="1" dirty="0" smtClean="0"/>
              <a:t>)</a:t>
            </a:r>
          </a:p>
          <a:p>
            <a:pPr marL="285750" indent="-285750">
              <a:buFont typeface="Arial"/>
              <a:buChar char="•"/>
            </a:pPr>
            <a:r>
              <a:rPr lang="en-US" i="1" dirty="0" smtClean="0"/>
              <a:t>Post-48h rapid intensification</a:t>
            </a:r>
          </a:p>
          <a:p>
            <a:pPr marL="742950" lvl="1" indent="-285750">
              <a:buFont typeface="Arial"/>
              <a:buChar char="•"/>
            </a:pPr>
            <a:r>
              <a:rPr lang="en-US" i="1" dirty="0" smtClean="0"/>
              <a:t>Begins upon hitting the Atlantic</a:t>
            </a:r>
          </a:p>
          <a:p>
            <a:pPr marL="285750" indent="-285750">
              <a:buFont typeface="Arial"/>
              <a:buChar char="•"/>
            </a:pPr>
            <a:r>
              <a:rPr lang="en-US" i="1" dirty="0" smtClean="0"/>
              <a:t>Relative humidity structure and value match well with verifying analyses</a:t>
            </a:r>
          </a:p>
          <a:p>
            <a:pPr marL="285750" indent="-285750">
              <a:buFont typeface="Arial"/>
              <a:buChar char="•"/>
            </a:pPr>
            <a:r>
              <a:rPr lang="en-US" i="1" dirty="0" smtClean="0"/>
              <a:t>Verifying analyses indicate P27L was zonally squeezed, but forecast is:</a:t>
            </a:r>
          </a:p>
          <a:p>
            <a:pPr marL="742950" lvl="1" indent="-285750">
              <a:buFont typeface="Arial"/>
              <a:buChar char="•"/>
            </a:pPr>
            <a:r>
              <a:rPr lang="en-US" i="1" dirty="0" smtClean="0"/>
              <a:t> Large, circular system</a:t>
            </a:r>
          </a:p>
          <a:p>
            <a:pPr marL="742950" lvl="1" indent="-285750">
              <a:buFont typeface="Arial"/>
              <a:buChar char="•"/>
            </a:pPr>
            <a:r>
              <a:rPr lang="en-US" i="1" dirty="0" smtClean="0"/>
              <a:t>Slow</a:t>
            </a:r>
          </a:p>
        </p:txBody>
      </p:sp>
      <p:pic>
        <p:nvPicPr>
          <p:cNvPr id="7" name="Picture 6" descr="HWRFGEN-OWfcst-P27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60" y="3762437"/>
            <a:ext cx="4830440" cy="2902770"/>
          </a:xfrm>
          <a:prstGeom prst="rect">
            <a:avLst/>
          </a:prstGeom>
        </p:spPr>
      </p:pic>
      <p:sp>
        <p:nvSpPr>
          <p:cNvPr id="11" name="Donut 10"/>
          <p:cNvSpPr/>
          <p:nvPr/>
        </p:nvSpPr>
        <p:spPr>
          <a:xfrm>
            <a:off x="6960419" y="5319047"/>
            <a:ext cx="229420" cy="221226"/>
          </a:xfrm>
          <a:prstGeom prst="donut">
            <a:avLst>
              <a:gd name="adj" fmla="val 11980"/>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p:cNvSpPr txBox="1"/>
          <p:nvPr/>
        </p:nvSpPr>
        <p:spPr>
          <a:xfrm>
            <a:off x="4759429" y="3495905"/>
            <a:ext cx="4006225" cy="276999"/>
          </a:xfrm>
          <a:prstGeom prst="rect">
            <a:avLst/>
          </a:prstGeom>
          <a:noFill/>
        </p:spPr>
        <p:txBody>
          <a:bodyPr wrap="none" rtlCol="0">
            <a:spAutoFit/>
          </a:bodyPr>
          <a:lstStyle/>
          <a:p>
            <a:r>
              <a:rPr lang="en-US" sz="1200" dirty="0" smtClean="0">
                <a:solidFill>
                  <a:srgbClr val="FF6600"/>
                </a:solidFill>
              </a:rPr>
              <a:t>Operational 3x3 degree box averaged Okubo-Weiss forecasts</a:t>
            </a:r>
            <a:endParaRPr lang="en-US" sz="1200" dirty="0">
              <a:solidFill>
                <a:srgbClr val="FF6600"/>
              </a:solidFill>
            </a:endParaRPr>
          </a:p>
        </p:txBody>
      </p:sp>
    </p:spTree>
    <p:extLst>
      <p:ext uri="{BB962C8B-B14F-4D97-AF65-F5344CB8AC3E}">
        <p14:creationId xmlns:p14="http://schemas.microsoft.com/office/powerpoint/2010/main" val="110908307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27L.OW-hwgen.2014090200-f10.gif"/>
          <p:cNvPicPr>
            <a:picLocks noChangeAspect="1"/>
          </p:cNvPicPr>
          <p:nvPr/>
        </p:nvPicPr>
        <p:blipFill rotWithShape="1">
          <a:blip r:embed="rId2">
            <a:extLst>
              <a:ext uri="{28A0092B-C50C-407E-A947-70E740481C1C}">
                <a14:useLocalDpi xmlns:a14="http://schemas.microsoft.com/office/drawing/2010/main" val="0"/>
              </a:ext>
            </a:extLst>
          </a:blip>
          <a:srcRect r="52870"/>
          <a:stretch/>
        </p:blipFill>
        <p:spPr>
          <a:xfrm>
            <a:off x="0" y="0"/>
            <a:ext cx="4309533" cy="6858000"/>
          </a:xfrm>
          <a:prstGeom prst="rect">
            <a:avLst/>
          </a:prstGeom>
        </p:spPr>
      </p:pic>
      <p:sp>
        <p:nvSpPr>
          <p:cNvPr id="8" name="TextBox 7"/>
          <p:cNvSpPr txBox="1"/>
          <p:nvPr/>
        </p:nvSpPr>
        <p:spPr>
          <a:xfrm>
            <a:off x="3957000" y="-76203"/>
            <a:ext cx="606757" cy="338554"/>
          </a:xfrm>
          <a:prstGeom prst="rect">
            <a:avLst/>
          </a:prstGeom>
          <a:noFill/>
        </p:spPr>
        <p:txBody>
          <a:bodyPr wrap="none" rtlCol="0">
            <a:spAutoFit/>
          </a:bodyPr>
          <a:lstStyle/>
          <a:p>
            <a:r>
              <a:rPr lang="en-US" sz="1600" b="1" dirty="0" smtClean="0">
                <a:solidFill>
                  <a:schemeClr val="accent3">
                    <a:lumMod val="75000"/>
                  </a:schemeClr>
                </a:solidFill>
              </a:rPr>
              <a:t>108h</a:t>
            </a:r>
            <a:endParaRPr lang="en-US" sz="1600" b="1" dirty="0">
              <a:solidFill>
                <a:schemeClr val="accent3">
                  <a:lumMod val="75000"/>
                </a:schemeClr>
              </a:solidFill>
            </a:endParaRPr>
          </a:p>
        </p:txBody>
      </p:sp>
      <p:sp>
        <p:nvSpPr>
          <p:cNvPr id="9" name="TextBox 8"/>
          <p:cNvSpPr txBox="1"/>
          <p:nvPr/>
        </p:nvSpPr>
        <p:spPr>
          <a:xfrm>
            <a:off x="3186533" y="-76203"/>
            <a:ext cx="905516" cy="338554"/>
          </a:xfrm>
          <a:prstGeom prst="rect">
            <a:avLst/>
          </a:prstGeom>
          <a:noFill/>
        </p:spPr>
        <p:txBody>
          <a:bodyPr wrap="none" rtlCol="0">
            <a:spAutoFit/>
          </a:bodyPr>
          <a:lstStyle/>
          <a:p>
            <a:r>
              <a:rPr lang="en-US" sz="1600" b="1" dirty="0" smtClean="0">
                <a:solidFill>
                  <a:schemeClr val="accent3">
                    <a:lumMod val="75000"/>
                  </a:schemeClr>
                </a:solidFill>
              </a:rPr>
              <a:t>Forecast</a:t>
            </a:r>
            <a:endParaRPr lang="en-US" sz="1600" b="1" dirty="0">
              <a:solidFill>
                <a:schemeClr val="accent3">
                  <a:lumMod val="75000"/>
                </a:schemeClr>
              </a:solidFill>
            </a:endParaRPr>
          </a:p>
        </p:txBody>
      </p:sp>
      <p:sp>
        <p:nvSpPr>
          <p:cNvPr id="10" name="TextBox 9"/>
          <p:cNvSpPr txBox="1"/>
          <p:nvPr/>
        </p:nvSpPr>
        <p:spPr>
          <a:xfrm>
            <a:off x="3071" y="-76203"/>
            <a:ext cx="786894" cy="338554"/>
          </a:xfrm>
          <a:prstGeom prst="rect">
            <a:avLst/>
          </a:prstGeom>
          <a:noFill/>
        </p:spPr>
        <p:txBody>
          <a:bodyPr wrap="none" rtlCol="0">
            <a:spAutoFit/>
          </a:bodyPr>
          <a:lstStyle/>
          <a:p>
            <a:r>
              <a:rPr lang="en-US" sz="1600" b="1" dirty="0" smtClean="0">
                <a:solidFill>
                  <a:schemeClr val="accent3">
                    <a:lumMod val="75000"/>
                  </a:schemeClr>
                </a:solidFill>
              </a:rPr>
              <a:t>02/00Z</a:t>
            </a:r>
            <a:endParaRPr lang="en-US" sz="1600" b="1" dirty="0">
              <a:solidFill>
                <a:schemeClr val="accent3">
                  <a:lumMod val="75000"/>
                </a:schemeClr>
              </a:solidFill>
            </a:endParaRPr>
          </a:p>
        </p:txBody>
      </p:sp>
      <p:sp>
        <p:nvSpPr>
          <p:cNvPr id="6" name="TextBox 5"/>
          <p:cNvSpPr txBox="1"/>
          <p:nvPr/>
        </p:nvSpPr>
        <p:spPr>
          <a:xfrm>
            <a:off x="4402667" y="262351"/>
            <a:ext cx="4631265" cy="3139321"/>
          </a:xfrm>
          <a:prstGeom prst="rect">
            <a:avLst/>
          </a:prstGeom>
          <a:solidFill>
            <a:schemeClr val="accent6">
              <a:lumMod val="20000"/>
              <a:lumOff val="80000"/>
            </a:schemeClr>
          </a:solidFill>
        </p:spPr>
        <p:txBody>
          <a:bodyPr wrap="square" rtlCol="0">
            <a:spAutoFit/>
          </a:bodyPr>
          <a:lstStyle/>
          <a:p>
            <a:pPr algn="ctr"/>
            <a:r>
              <a:rPr lang="en-US" i="1" u="sng" dirty="0" smtClean="0"/>
              <a:t>P27L … AL90</a:t>
            </a:r>
          </a:p>
          <a:p>
            <a:pPr algn="ctr"/>
            <a:r>
              <a:rPr lang="en-US" i="1" u="sng" dirty="0" smtClean="0"/>
              <a:t>Excessive rapid intensification</a:t>
            </a:r>
          </a:p>
          <a:p>
            <a:pPr marL="285750" indent="-285750">
              <a:buFont typeface="Arial"/>
              <a:buChar char="•"/>
            </a:pPr>
            <a:r>
              <a:rPr lang="en-US" i="1" dirty="0" smtClean="0"/>
              <a:t>00Z 2 September 2014 (</a:t>
            </a:r>
            <a:r>
              <a:rPr lang="en-US" i="1" dirty="0" smtClean="0">
                <a:solidFill>
                  <a:schemeClr val="accent3">
                    <a:lumMod val="75000"/>
                  </a:schemeClr>
                </a:solidFill>
              </a:rPr>
              <a:t>green</a:t>
            </a:r>
            <a:r>
              <a:rPr lang="en-US" i="1" dirty="0" smtClean="0"/>
              <a:t>)</a:t>
            </a:r>
          </a:p>
          <a:p>
            <a:pPr marL="285750" indent="-285750">
              <a:buFont typeface="Arial"/>
              <a:buChar char="•"/>
            </a:pPr>
            <a:r>
              <a:rPr lang="en-US" i="1" dirty="0" smtClean="0"/>
              <a:t>Post-48h rapid intensification</a:t>
            </a:r>
          </a:p>
          <a:p>
            <a:pPr marL="742950" lvl="1" indent="-285750">
              <a:buFont typeface="Arial"/>
              <a:buChar char="•"/>
            </a:pPr>
            <a:r>
              <a:rPr lang="en-US" i="1" dirty="0" smtClean="0"/>
              <a:t>Begins upon hitting the Atlantic</a:t>
            </a:r>
          </a:p>
          <a:p>
            <a:pPr marL="285750" indent="-285750">
              <a:buFont typeface="Arial"/>
              <a:buChar char="•"/>
            </a:pPr>
            <a:r>
              <a:rPr lang="en-US" i="1" dirty="0" smtClean="0"/>
              <a:t>Relative humidity structure and value match well with verifying analyses</a:t>
            </a:r>
          </a:p>
          <a:p>
            <a:pPr marL="285750" indent="-285750">
              <a:buFont typeface="Arial"/>
              <a:buChar char="•"/>
            </a:pPr>
            <a:r>
              <a:rPr lang="en-US" i="1" dirty="0" smtClean="0"/>
              <a:t>Verifying analyses indicate P27L was zonally squeezed, but forecast is:</a:t>
            </a:r>
          </a:p>
          <a:p>
            <a:pPr marL="742950" lvl="1" indent="-285750">
              <a:buFont typeface="Arial"/>
              <a:buChar char="•"/>
            </a:pPr>
            <a:r>
              <a:rPr lang="en-US" i="1" dirty="0" smtClean="0"/>
              <a:t> Large, circular system</a:t>
            </a:r>
          </a:p>
          <a:p>
            <a:pPr marL="742950" lvl="1" indent="-285750">
              <a:buFont typeface="Arial"/>
              <a:buChar char="•"/>
            </a:pPr>
            <a:r>
              <a:rPr lang="en-US" i="1" dirty="0" smtClean="0"/>
              <a:t>Slow</a:t>
            </a:r>
          </a:p>
        </p:txBody>
      </p:sp>
      <p:pic>
        <p:nvPicPr>
          <p:cNvPr id="7" name="Picture 6" descr="HWRFGEN-OWfcst-P27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60" y="3762437"/>
            <a:ext cx="4830440" cy="2902770"/>
          </a:xfrm>
          <a:prstGeom prst="rect">
            <a:avLst/>
          </a:prstGeom>
        </p:spPr>
      </p:pic>
      <p:sp>
        <p:nvSpPr>
          <p:cNvPr id="11" name="Donut 10"/>
          <p:cNvSpPr/>
          <p:nvPr/>
        </p:nvSpPr>
        <p:spPr>
          <a:xfrm>
            <a:off x="7169969" y="4617372"/>
            <a:ext cx="229420" cy="221226"/>
          </a:xfrm>
          <a:prstGeom prst="donut">
            <a:avLst>
              <a:gd name="adj" fmla="val 11980"/>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p:cNvSpPr txBox="1"/>
          <p:nvPr/>
        </p:nvSpPr>
        <p:spPr>
          <a:xfrm>
            <a:off x="4759429" y="3495905"/>
            <a:ext cx="4006225" cy="276999"/>
          </a:xfrm>
          <a:prstGeom prst="rect">
            <a:avLst/>
          </a:prstGeom>
          <a:noFill/>
        </p:spPr>
        <p:txBody>
          <a:bodyPr wrap="none" rtlCol="0">
            <a:spAutoFit/>
          </a:bodyPr>
          <a:lstStyle/>
          <a:p>
            <a:r>
              <a:rPr lang="en-US" sz="1200" dirty="0" smtClean="0">
                <a:solidFill>
                  <a:srgbClr val="FF6600"/>
                </a:solidFill>
              </a:rPr>
              <a:t>Operational 3x3 degree box averaged Okubo-Weiss forecasts</a:t>
            </a:r>
            <a:endParaRPr lang="en-US" sz="1200" dirty="0">
              <a:solidFill>
                <a:srgbClr val="FF6600"/>
              </a:solidFill>
            </a:endParaRPr>
          </a:p>
        </p:txBody>
      </p:sp>
    </p:spTree>
    <p:extLst>
      <p:ext uri="{BB962C8B-B14F-4D97-AF65-F5344CB8AC3E}">
        <p14:creationId xmlns:p14="http://schemas.microsoft.com/office/powerpoint/2010/main" val="171244291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27L.OW-hwgen.2014090200-f11.gif"/>
          <p:cNvPicPr>
            <a:picLocks noChangeAspect="1"/>
          </p:cNvPicPr>
          <p:nvPr/>
        </p:nvPicPr>
        <p:blipFill rotWithShape="1">
          <a:blip r:embed="rId2">
            <a:extLst>
              <a:ext uri="{28A0092B-C50C-407E-A947-70E740481C1C}">
                <a14:useLocalDpi xmlns:a14="http://schemas.microsoft.com/office/drawing/2010/main" val="0"/>
              </a:ext>
            </a:extLst>
          </a:blip>
          <a:srcRect r="52870"/>
          <a:stretch/>
        </p:blipFill>
        <p:spPr>
          <a:xfrm>
            <a:off x="0" y="0"/>
            <a:ext cx="4309533" cy="6858000"/>
          </a:xfrm>
          <a:prstGeom prst="rect">
            <a:avLst/>
          </a:prstGeom>
        </p:spPr>
      </p:pic>
      <p:sp>
        <p:nvSpPr>
          <p:cNvPr id="8" name="TextBox 7"/>
          <p:cNvSpPr txBox="1"/>
          <p:nvPr/>
        </p:nvSpPr>
        <p:spPr>
          <a:xfrm>
            <a:off x="3957000" y="-76203"/>
            <a:ext cx="606757" cy="338554"/>
          </a:xfrm>
          <a:prstGeom prst="rect">
            <a:avLst/>
          </a:prstGeom>
          <a:noFill/>
        </p:spPr>
        <p:txBody>
          <a:bodyPr wrap="none" rtlCol="0">
            <a:spAutoFit/>
          </a:bodyPr>
          <a:lstStyle/>
          <a:p>
            <a:r>
              <a:rPr lang="en-US" sz="1600" b="1" dirty="0" smtClean="0">
                <a:solidFill>
                  <a:schemeClr val="accent3">
                    <a:lumMod val="75000"/>
                  </a:schemeClr>
                </a:solidFill>
              </a:rPr>
              <a:t>120h</a:t>
            </a:r>
            <a:endParaRPr lang="en-US" sz="1600" b="1" dirty="0">
              <a:solidFill>
                <a:schemeClr val="accent3">
                  <a:lumMod val="75000"/>
                </a:schemeClr>
              </a:solidFill>
            </a:endParaRPr>
          </a:p>
        </p:txBody>
      </p:sp>
      <p:sp>
        <p:nvSpPr>
          <p:cNvPr id="9" name="TextBox 8"/>
          <p:cNvSpPr txBox="1"/>
          <p:nvPr/>
        </p:nvSpPr>
        <p:spPr>
          <a:xfrm>
            <a:off x="3186533" y="-76203"/>
            <a:ext cx="905516" cy="338554"/>
          </a:xfrm>
          <a:prstGeom prst="rect">
            <a:avLst/>
          </a:prstGeom>
          <a:noFill/>
        </p:spPr>
        <p:txBody>
          <a:bodyPr wrap="none" rtlCol="0">
            <a:spAutoFit/>
          </a:bodyPr>
          <a:lstStyle/>
          <a:p>
            <a:r>
              <a:rPr lang="en-US" sz="1600" b="1" dirty="0" smtClean="0">
                <a:solidFill>
                  <a:schemeClr val="accent3">
                    <a:lumMod val="75000"/>
                  </a:schemeClr>
                </a:solidFill>
              </a:rPr>
              <a:t>Forecast</a:t>
            </a:r>
            <a:endParaRPr lang="en-US" sz="1600" b="1" dirty="0">
              <a:solidFill>
                <a:schemeClr val="accent3">
                  <a:lumMod val="75000"/>
                </a:schemeClr>
              </a:solidFill>
            </a:endParaRPr>
          </a:p>
        </p:txBody>
      </p:sp>
      <p:sp>
        <p:nvSpPr>
          <p:cNvPr id="10" name="TextBox 9"/>
          <p:cNvSpPr txBox="1"/>
          <p:nvPr/>
        </p:nvSpPr>
        <p:spPr>
          <a:xfrm>
            <a:off x="3071" y="-76203"/>
            <a:ext cx="786894" cy="338554"/>
          </a:xfrm>
          <a:prstGeom prst="rect">
            <a:avLst/>
          </a:prstGeom>
          <a:noFill/>
        </p:spPr>
        <p:txBody>
          <a:bodyPr wrap="none" rtlCol="0">
            <a:spAutoFit/>
          </a:bodyPr>
          <a:lstStyle/>
          <a:p>
            <a:r>
              <a:rPr lang="en-US" sz="1600" b="1" dirty="0" smtClean="0">
                <a:solidFill>
                  <a:schemeClr val="accent3">
                    <a:lumMod val="75000"/>
                  </a:schemeClr>
                </a:solidFill>
              </a:rPr>
              <a:t>02/00Z</a:t>
            </a:r>
            <a:endParaRPr lang="en-US" sz="1600" b="1" dirty="0">
              <a:solidFill>
                <a:schemeClr val="accent3">
                  <a:lumMod val="75000"/>
                </a:schemeClr>
              </a:solidFill>
            </a:endParaRPr>
          </a:p>
        </p:txBody>
      </p:sp>
      <p:sp>
        <p:nvSpPr>
          <p:cNvPr id="7" name="TextBox 6"/>
          <p:cNvSpPr txBox="1"/>
          <p:nvPr/>
        </p:nvSpPr>
        <p:spPr>
          <a:xfrm>
            <a:off x="3084931" y="2138491"/>
            <a:ext cx="795870" cy="1015663"/>
          </a:xfrm>
          <a:prstGeom prst="rect">
            <a:avLst/>
          </a:prstGeom>
          <a:solidFill>
            <a:schemeClr val="accent6">
              <a:lumMod val="20000"/>
              <a:lumOff val="80000"/>
            </a:schemeClr>
          </a:solidFill>
        </p:spPr>
        <p:txBody>
          <a:bodyPr wrap="square" rtlCol="0">
            <a:spAutoFit/>
          </a:bodyPr>
          <a:lstStyle/>
          <a:p>
            <a:pPr algn="ctr"/>
            <a:r>
              <a:rPr lang="en-US" sz="1200" u="sng" dirty="0" smtClean="0"/>
              <a:t>120h</a:t>
            </a:r>
          </a:p>
          <a:p>
            <a:pPr algn="ctr"/>
            <a:r>
              <a:rPr lang="en-US" sz="1200" dirty="0" smtClean="0"/>
              <a:t>Forecast continues to intensify</a:t>
            </a:r>
          </a:p>
        </p:txBody>
      </p:sp>
      <p:sp>
        <p:nvSpPr>
          <p:cNvPr id="11" name="TextBox 10"/>
          <p:cNvSpPr txBox="1"/>
          <p:nvPr/>
        </p:nvSpPr>
        <p:spPr>
          <a:xfrm>
            <a:off x="4402667" y="262351"/>
            <a:ext cx="4631265" cy="3139321"/>
          </a:xfrm>
          <a:prstGeom prst="rect">
            <a:avLst/>
          </a:prstGeom>
          <a:solidFill>
            <a:schemeClr val="accent6">
              <a:lumMod val="20000"/>
              <a:lumOff val="80000"/>
            </a:schemeClr>
          </a:solidFill>
        </p:spPr>
        <p:txBody>
          <a:bodyPr wrap="square" rtlCol="0">
            <a:spAutoFit/>
          </a:bodyPr>
          <a:lstStyle/>
          <a:p>
            <a:pPr algn="ctr"/>
            <a:r>
              <a:rPr lang="en-US" i="1" u="sng" dirty="0" smtClean="0"/>
              <a:t>P27L … AL90</a:t>
            </a:r>
          </a:p>
          <a:p>
            <a:pPr algn="ctr"/>
            <a:r>
              <a:rPr lang="en-US" i="1" u="sng" dirty="0" smtClean="0"/>
              <a:t>Excessive rapid intensification</a:t>
            </a:r>
          </a:p>
          <a:p>
            <a:pPr marL="285750" indent="-285750">
              <a:buFont typeface="Arial"/>
              <a:buChar char="•"/>
            </a:pPr>
            <a:r>
              <a:rPr lang="en-US" i="1" dirty="0" smtClean="0"/>
              <a:t>00Z 2 September 2014 (</a:t>
            </a:r>
            <a:r>
              <a:rPr lang="en-US" i="1" dirty="0" smtClean="0">
                <a:solidFill>
                  <a:schemeClr val="accent3">
                    <a:lumMod val="75000"/>
                  </a:schemeClr>
                </a:solidFill>
              </a:rPr>
              <a:t>green</a:t>
            </a:r>
            <a:r>
              <a:rPr lang="en-US" i="1" dirty="0" smtClean="0"/>
              <a:t>)</a:t>
            </a:r>
          </a:p>
          <a:p>
            <a:pPr marL="285750" indent="-285750">
              <a:buFont typeface="Arial"/>
              <a:buChar char="•"/>
            </a:pPr>
            <a:r>
              <a:rPr lang="en-US" i="1" dirty="0" smtClean="0"/>
              <a:t>Post-48h rapid intensification</a:t>
            </a:r>
          </a:p>
          <a:p>
            <a:pPr marL="742950" lvl="1" indent="-285750">
              <a:buFont typeface="Arial"/>
              <a:buChar char="•"/>
            </a:pPr>
            <a:r>
              <a:rPr lang="en-US" i="1" dirty="0" smtClean="0"/>
              <a:t>Begins upon hitting the Atlantic</a:t>
            </a:r>
          </a:p>
          <a:p>
            <a:pPr marL="285750" indent="-285750">
              <a:buFont typeface="Arial"/>
              <a:buChar char="•"/>
            </a:pPr>
            <a:r>
              <a:rPr lang="en-US" i="1" dirty="0" smtClean="0"/>
              <a:t>Relative humidity structure and value match well with verifying analyses</a:t>
            </a:r>
          </a:p>
          <a:p>
            <a:pPr marL="285750" indent="-285750">
              <a:buFont typeface="Arial"/>
              <a:buChar char="•"/>
            </a:pPr>
            <a:r>
              <a:rPr lang="en-US" i="1" dirty="0" smtClean="0"/>
              <a:t>Verifying analyses indicate P27L was zonally squeezed, but forecast is:</a:t>
            </a:r>
          </a:p>
          <a:p>
            <a:pPr marL="742950" lvl="1" indent="-285750">
              <a:buFont typeface="Arial"/>
              <a:buChar char="•"/>
            </a:pPr>
            <a:r>
              <a:rPr lang="en-US" i="1" dirty="0" smtClean="0"/>
              <a:t> Large, circular system</a:t>
            </a:r>
          </a:p>
          <a:p>
            <a:pPr marL="742950" lvl="1" indent="-285750">
              <a:buFont typeface="Arial"/>
              <a:buChar char="•"/>
            </a:pPr>
            <a:r>
              <a:rPr lang="en-US" i="1" dirty="0" smtClean="0"/>
              <a:t>Slow</a:t>
            </a:r>
          </a:p>
        </p:txBody>
      </p:sp>
      <p:pic>
        <p:nvPicPr>
          <p:cNvPr id="12" name="Picture 11" descr="HWRFGEN-OWfcst-P27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60" y="3762437"/>
            <a:ext cx="4830440" cy="2902770"/>
          </a:xfrm>
          <a:prstGeom prst="rect">
            <a:avLst/>
          </a:prstGeom>
        </p:spPr>
      </p:pic>
      <p:sp>
        <p:nvSpPr>
          <p:cNvPr id="13" name="Donut 12"/>
          <p:cNvSpPr/>
          <p:nvPr/>
        </p:nvSpPr>
        <p:spPr>
          <a:xfrm>
            <a:off x="7376344" y="4223672"/>
            <a:ext cx="229420" cy="221226"/>
          </a:xfrm>
          <a:prstGeom prst="donut">
            <a:avLst>
              <a:gd name="adj" fmla="val 11980"/>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p:cNvSpPr txBox="1"/>
          <p:nvPr/>
        </p:nvSpPr>
        <p:spPr>
          <a:xfrm>
            <a:off x="4759429" y="3495905"/>
            <a:ext cx="4006225" cy="276999"/>
          </a:xfrm>
          <a:prstGeom prst="rect">
            <a:avLst/>
          </a:prstGeom>
          <a:noFill/>
        </p:spPr>
        <p:txBody>
          <a:bodyPr wrap="none" rtlCol="0">
            <a:spAutoFit/>
          </a:bodyPr>
          <a:lstStyle/>
          <a:p>
            <a:r>
              <a:rPr lang="en-US" sz="1200" dirty="0" smtClean="0">
                <a:solidFill>
                  <a:srgbClr val="FF6600"/>
                </a:solidFill>
              </a:rPr>
              <a:t>Operational 3x3 degree box averaged Okubo-Weiss forecasts</a:t>
            </a:r>
            <a:endParaRPr lang="en-US" sz="1200" dirty="0">
              <a:solidFill>
                <a:srgbClr val="FF6600"/>
              </a:solidFill>
            </a:endParaRPr>
          </a:p>
        </p:txBody>
      </p:sp>
    </p:spTree>
    <p:extLst>
      <p:ext uri="{BB962C8B-B14F-4D97-AF65-F5344CB8AC3E}">
        <p14:creationId xmlns:p14="http://schemas.microsoft.com/office/powerpoint/2010/main" val="8749832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467" y="2759902"/>
            <a:ext cx="3661833" cy="830997"/>
          </a:xfrm>
          <a:prstGeom prst="rect">
            <a:avLst/>
          </a:prstGeom>
          <a:noFill/>
        </p:spPr>
        <p:txBody>
          <a:bodyPr wrap="square" rtlCol="0">
            <a:spAutoFit/>
          </a:bodyPr>
          <a:lstStyle/>
          <a:p>
            <a:pPr algn="ctr"/>
            <a:r>
              <a:rPr lang="en-US" sz="2400" dirty="0" smtClean="0">
                <a:solidFill>
                  <a:srgbClr val="FF6600"/>
                </a:solidFill>
                <a:effectLst>
                  <a:outerShdw blurRad="50800" dist="38100" dir="2700000" algn="tl" rotWithShape="0">
                    <a:prstClr val="black">
                      <a:alpha val="40000"/>
                    </a:prstClr>
                  </a:outerShdw>
                </a:effectLst>
              </a:rPr>
              <a:t>Operational 3x3 degree box averaged Okubo-Weiss</a:t>
            </a:r>
            <a:endParaRPr lang="en-US" sz="2400" dirty="0">
              <a:solidFill>
                <a:srgbClr val="FF6600"/>
              </a:solidFill>
              <a:effectLst>
                <a:outerShdw blurRad="50800" dist="38100" dir="2700000" algn="tl" rotWithShape="0">
                  <a:prstClr val="black">
                    <a:alpha val="40000"/>
                  </a:prstClr>
                </a:outerShdw>
              </a:effectLst>
            </a:endParaRPr>
          </a:p>
        </p:txBody>
      </p:sp>
      <p:pic>
        <p:nvPicPr>
          <p:cNvPr id="3" name="Picture 2" descr="P41L.track-hwgen.20141004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
        <p:nvSpPr>
          <p:cNvPr id="4" name="Frame 3"/>
          <p:cNvSpPr/>
          <p:nvPr/>
        </p:nvSpPr>
        <p:spPr>
          <a:xfrm>
            <a:off x="7916333" y="1371598"/>
            <a:ext cx="296334" cy="270934"/>
          </a:xfrm>
          <a:prstGeom prst="frame">
            <a:avLst/>
          </a:prstGeom>
          <a:solidFill>
            <a:srgbClr val="FF6600"/>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8" name="Straight Arrow Connector 7"/>
          <p:cNvCxnSpPr/>
          <p:nvPr/>
        </p:nvCxnSpPr>
        <p:spPr>
          <a:xfrm>
            <a:off x="3644900" y="3429000"/>
            <a:ext cx="711200"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14867" y="4029902"/>
            <a:ext cx="3661833" cy="830997"/>
          </a:xfrm>
          <a:prstGeom prst="rect">
            <a:avLst/>
          </a:prstGeom>
          <a:noFill/>
        </p:spPr>
        <p:txBody>
          <a:bodyPr wrap="square" rtlCol="0">
            <a:spAutoFit/>
          </a:bodyPr>
          <a:lstStyle/>
          <a:p>
            <a:pPr algn="ctr"/>
            <a:r>
              <a:rPr lang="en-US" sz="2400" dirty="0" smtClean="0">
                <a:solidFill>
                  <a:srgbClr val="008000"/>
                </a:solidFill>
                <a:effectLst>
                  <a:outerShdw blurRad="50800" dist="38100" dir="2700000" algn="tl" rotWithShape="0">
                    <a:prstClr val="black">
                      <a:alpha val="40000"/>
                    </a:prstClr>
                  </a:outerShdw>
                </a:effectLst>
              </a:rPr>
              <a:t>Operational 3x3 degree box averaged relative humidity</a:t>
            </a:r>
            <a:endParaRPr lang="en-US" sz="2400" dirty="0">
              <a:solidFill>
                <a:srgbClr val="008000"/>
              </a:solidFill>
              <a:effectLst>
                <a:outerShdw blurRad="50800" dist="38100" dir="2700000" algn="tl" rotWithShape="0">
                  <a:prstClr val="black">
                    <a:alpha val="40000"/>
                  </a:prstClr>
                </a:outerShdw>
              </a:effectLst>
            </a:endParaRPr>
          </a:p>
        </p:txBody>
      </p:sp>
      <p:grpSp>
        <p:nvGrpSpPr>
          <p:cNvPr id="15" name="Group 14"/>
          <p:cNvGrpSpPr/>
          <p:nvPr/>
        </p:nvGrpSpPr>
        <p:grpSpPr>
          <a:xfrm>
            <a:off x="16931" y="176474"/>
            <a:ext cx="4034203" cy="2050834"/>
            <a:chOff x="16931" y="176474"/>
            <a:chExt cx="4034203" cy="2050834"/>
          </a:xfrm>
        </p:grpSpPr>
        <p:sp>
          <p:nvSpPr>
            <p:cNvPr id="12" name="Rectangle 11"/>
            <p:cNvSpPr/>
            <p:nvPr/>
          </p:nvSpPr>
          <p:spPr>
            <a:xfrm>
              <a:off x="76200" y="176474"/>
              <a:ext cx="3924300" cy="2041041"/>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creen Shot 2015-03-24 at 9.43.52 PM.png"/>
            <p:cNvPicPr>
              <a:picLocks noChangeAspect="1"/>
            </p:cNvPicPr>
            <p:nvPr/>
          </p:nvPicPr>
          <p:blipFill rotWithShape="1">
            <a:blip r:embed="rId4">
              <a:extLst>
                <a:ext uri="{28A0092B-C50C-407E-A947-70E740481C1C}">
                  <a14:useLocalDpi xmlns:a14="http://schemas.microsoft.com/office/drawing/2010/main" val="0"/>
                </a:ext>
              </a:extLst>
            </a:blip>
            <a:srcRect r="65854"/>
            <a:stretch/>
          </p:blipFill>
          <p:spPr>
            <a:xfrm>
              <a:off x="414867" y="565380"/>
              <a:ext cx="1066800" cy="649586"/>
            </a:xfrm>
            <a:prstGeom prst="rect">
              <a:avLst/>
            </a:prstGeom>
          </p:spPr>
        </p:pic>
        <p:sp>
          <p:nvSpPr>
            <p:cNvPr id="10" name="TextBox 9"/>
            <p:cNvSpPr txBox="1"/>
            <p:nvPr/>
          </p:nvSpPr>
          <p:spPr>
            <a:xfrm>
              <a:off x="169330" y="1196995"/>
              <a:ext cx="3881804" cy="369332"/>
            </a:xfrm>
            <a:prstGeom prst="rect">
              <a:avLst/>
            </a:prstGeom>
            <a:noFill/>
          </p:spPr>
          <p:txBody>
            <a:bodyPr wrap="none" rtlCol="0">
              <a:spAutoFit/>
            </a:bodyPr>
            <a:lstStyle/>
            <a:p>
              <a:r>
                <a:rPr lang="en-US" i="1" dirty="0" smtClean="0">
                  <a:latin typeface="Times New Roman"/>
                  <a:cs typeface="Times New Roman"/>
                </a:rPr>
                <a:t>OW ~ Relative vorticity - strain - shear</a:t>
              </a:r>
              <a:endParaRPr lang="en-US" i="1" dirty="0">
                <a:latin typeface="Times New Roman"/>
                <a:cs typeface="Times New Roman"/>
              </a:endParaRPr>
            </a:p>
          </p:txBody>
        </p:sp>
        <p:sp>
          <p:nvSpPr>
            <p:cNvPr id="11" name="Rectangle 10"/>
            <p:cNvSpPr/>
            <p:nvPr/>
          </p:nvSpPr>
          <p:spPr>
            <a:xfrm>
              <a:off x="16931" y="1642532"/>
              <a:ext cx="4029862" cy="584776"/>
            </a:xfrm>
            <a:prstGeom prst="rect">
              <a:avLst/>
            </a:prstGeom>
            <a:noFill/>
          </p:spPr>
          <p:txBody>
            <a:bodyPr wrap="square">
              <a:spAutoFit/>
            </a:bodyPr>
            <a:lstStyle/>
            <a:p>
              <a:pPr algn="ctr"/>
              <a:r>
                <a:rPr lang="en-US" sz="1600" dirty="0" smtClean="0"/>
                <a:t>Frame</a:t>
              </a:r>
              <a:r>
                <a:rPr lang="en-US" sz="1600" dirty="0"/>
                <a:t>-independent measure of the tendency for a rotational flow to be shape preserving</a:t>
              </a:r>
            </a:p>
          </p:txBody>
        </p:sp>
        <p:sp>
          <p:nvSpPr>
            <p:cNvPr id="13" name="TextBox 12"/>
            <p:cNvSpPr txBox="1"/>
            <p:nvPr/>
          </p:nvSpPr>
          <p:spPr>
            <a:xfrm>
              <a:off x="766504" y="191061"/>
              <a:ext cx="2492189" cy="369332"/>
            </a:xfrm>
            <a:prstGeom prst="rect">
              <a:avLst/>
            </a:prstGeom>
            <a:noFill/>
          </p:spPr>
          <p:txBody>
            <a:bodyPr wrap="none" rtlCol="0">
              <a:spAutoFit/>
            </a:bodyPr>
            <a:lstStyle/>
            <a:p>
              <a:r>
                <a:rPr lang="en-US" i="1" dirty="0" smtClean="0">
                  <a:latin typeface="Times New Roman"/>
                  <a:cs typeface="Times New Roman"/>
                </a:rPr>
                <a:t>Okubo-Weiss parameter</a:t>
              </a:r>
              <a:endParaRPr lang="en-US" i="1" dirty="0">
                <a:latin typeface="Times New Roman"/>
                <a:cs typeface="Times New Roman"/>
              </a:endParaRPr>
            </a:p>
          </p:txBody>
        </p:sp>
        <p:pic>
          <p:nvPicPr>
            <p:cNvPr id="14" name="Picture 13" descr="Screen Shot 2015-03-24 at 9.43.52 PM.png"/>
            <p:cNvPicPr>
              <a:picLocks noChangeAspect="1"/>
            </p:cNvPicPr>
            <p:nvPr/>
          </p:nvPicPr>
          <p:blipFill rotWithShape="1">
            <a:blip r:embed="rId4">
              <a:extLst>
                <a:ext uri="{28A0092B-C50C-407E-A947-70E740481C1C}">
                  <a14:useLocalDpi xmlns:a14="http://schemas.microsoft.com/office/drawing/2010/main" val="0"/>
                </a:ext>
              </a:extLst>
            </a:blip>
            <a:srcRect l="40651"/>
            <a:stretch/>
          </p:blipFill>
          <p:spPr>
            <a:xfrm>
              <a:off x="1481667" y="571960"/>
              <a:ext cx="1854200" cy="649586"/>
            </a:xfrm>
            <a:prstGeom prst="rect">
              <a:avLst/>
            </a:prstGeom>
          </p:spPr>
        </p:pic>
      </p:grpSp>
    </p:spTree>
    <p:extLst>
      <p:ext uri="{BB962C8B-B14F-4D97-AF65-F5344CB8AC3E}">
        <p14:creationId xmlns:p14="http://schemas.microsoft.com/office/powerpoint/2010/main" val="3545937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9.16667E-6 -2.59259E-6 C -0.01458 -0.00232 -0.02899 -0.0044 -0.04079 -0.00625 C -0.0526 -0.0081 -0.06024 -0.01111 -0.07135 -0.01111 C -0.08246 -0.01111 -0.09808 -0.00787 -0.10746 -0.00625 C -0.11683 -0.00463 -0.12239 -0.00162 -0.12777 -0.00116 C -0.13315 -0.0007 -0.13454 -0.0044 -0.13993 -0.00371 C -0.14531 -0.00301 -0.15156 0.00324 -0.16024 0.0037 C -0.16892 0.00417 -0.18558 -0.00232 -0.19166 -0.00116 C -0.19774 -2.59259E-6 -0.19409 0.01227 -0.19635 0.01111 C -0.19861 0.00995 -0.20208 0.00116 -0.20555 -0.00741 " pathEditMode="relative" ptsTypes="aaaaaaaaaA">
                                      <p:cBhvr>
                                        <p:cTn id="6" dur="4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c-hwrf_P27L_902_0_OW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5868"/>
            <a:ext cx="9144000" cy="4927483"/>
          </a:xfrm>
          <a:prstGeom prst="rect">
            <a:avLst/>
          </a:prstGeom>
        </p:spPr>
      </p:pic>
      <p:sp>
        <p:nvSpPr>
          <p:cNvPr id="2" name="TextBox 1"/>
          <p:cNvSpPr txBox="1"/>
          <p:nvPr/>
        </p:nvSpPr>
        <p:spPr>
          <a:xfrm>
            <a:off x="2125133" y="-8932"/>
            <a:ext cx="4893733" cy="369332"/>
          </a:xfrm>
          <a:prstGeom prst="rect">
            <a:avLst/>
          </a:prstGeom>
          <a:noFill/>
        </p:spPr>
        <p:txBody>
          <a:bodyPr wrap="square" rtlCol="0">
            <a:spAutoFit/>
          </a:bodyPr>
          <a:lstStyle/>
          <a:p>
            <a:r>
              <a:rPr lang="en-US" dirty="0" smtClean="0"/>
              <a:t>Development of P27L during September 2 forecast</a:t>
            </a:r>
            <a:endParaRPr lang="en-US" dirty="0"/>
          </a:p>
        </p:txBody>
      </p:sp>
      <p:sp>
        <p:nvSpPr>
          <p:cNvPr id="3" name="TextBox 2"/>
          <p:cNvSpPr txBox="1"/>
          <p:nvPr/>
        </p:nvSpPr>
        <p:spPr>
          <a:xfrm>
            <a:off x="596101" y="5523351"/>
            <a:ext cx="7879032" cy="923330"/>
          </a:xfrm>
          <a:prstGeom prst="rect">
            <a:avLst/>
          </a:prstGeom>
          <a:noFill/>
        </p:spPr>
        <p:txBody>
          <a:bodyPr wrap="square" rtlCol="0">
            <a:spAutoFit/>
          </a:bodyPr>
          <a:lstStyle/>
          <a:p>
            <a:r>
              <a:rPr lang="en-US" dirty="0" smtClean="0"/>
              <a:t>Both models over-develop P27L.  The HWRF-Genesis model depicts greater Lagrangian OW in the lower troposphere, while the ECMWF model has higher values </a:t>
            </a:r>
            <a:r>
              <a:rPr lang="en-US" dirty="0" smtClean="0"/>
              <a:t>at 500 hPa</a:t>
            </a:r>
            <a:r>
              <a:rPr lang="en-US" dirty="0" smtClean="0"/>
              <a:t>.</a:t>
            </a:r>
            <a:endParaRPr lang="en-US" dirty="0"/>
          </a:p>
        </p:txBody>
      </p:sp>
      <p:sp>
        <p:nvSpPr>
          <p:cNvPr id="5" name="TextBox 4"/>
          <p:cNvSpPr txBox="1"/>
          <p:nvPr/>
        </p:nvSpPr>
        <p:spPr>
          <a:xfrm>
            <a:off x="1549401" y="415541"/>
            <a:ext cx="1634066" cy="369332"/>
          </a:xfrm>
          <a:prstGeom prst="rect">
            <a:avLst/>
          </a:prstGeom>
          <a:noFill/>
        </p:spPr>
        <p:txBody>
          <a:bodyPr wrap="square" rtlCol="0">
            <a:spAutoFit/>
          </a:bodyPr>
          <a:lstStyle/>
          <a:p>
            <a:r>
              <a:rPr lang="en-US" dirty="0" smtClean="0"/>
              <a:t>HWRF-Genesis</a:t>
            </a:r>
            <a:endParaRPr lang="en-US" dirty="0"/>
          </a:p>
        </p:txBody>
      </p:sp>
      <p:sp>
        <p:nvSpPr>
          <p:cNvPr id="6" name="TextBox 5"/>
          <p:cNvSpPr txBox="1"/>
          <p:nvPr/>
        </p:nvSpPr>
        <p:spPr>
          <a:xfrm>
            <a:off x="6273801" y="411202"/>
            <a:ext cx="990598" cy="369332"/>
          </a:xfrm>
          <a:prstGeom prst="rect">
            <a:avLst/>
          </a:prstGeom>
          <a:noFill/>
        </p:spPr>
        <p:txBody>
          <a:bodyPr wrap="square" rtlCol="0">
            <a:spAutoFit/>
          </a:bodyPr>
          <a:lstStyle/>
          <a:p>
            <a:r>
              <a:rPr lang="en-US" dirty="0" smtClean="0"/>
              <a:t>ECMWF</a:t>
            </a:r>
            <a:endParaRPr lang="en-US" dirty="0"/>
          </a:p>
        </p:txBody>
      </p:sp>
      <p:sp>
        <p:nvSpPr>
          <p:cNvPr id="10" name="TextBox 9"/>
          <p:cNvSpPr txBox="1"/>
          <p:nvPr/>
        </p:nvSpPr>
        <p:spPr>
          <a:xfrm>
            <a:off x="3691468" y="340942"/>
            <a:ext cx="1634066" cy="369332"/>
          </a:xfrm>
          <a:prstGeom prst="rect">
            <a:avLst/>
          </a:prstGeom>
          <a:solidFill>
            <a:schemeClr val="accent3">
              <a:lumMod val="20000"/>
              <a:lumOff val="80000"/>
            </a:schemeClr>
          </a:solidFill>
        </p:spPr>
        <p:txBody>
          <a:bodyPr wrap="square" rtlCol="0">
            <a:spAutoFit/>
          </a:bodyPr>
          <a:lstStyle/>
          <a:p>
            <a:r>
              <a:rPr lang="en-US" dirty="0" smtClean="0"/>
              <a:t>Lagrangian OW</a:t>
            </a:r>
            <a:endParaRPr lang="en-US" dirty="0"/>
          </a:p>
        </p:txBody>
      </p:sp>
      <p:sp>
        <p:nvSpPr>
          <p:cNvPr id="11" name="TextBox 10"/>
          <p:cNvSpPr txBox="1"/>
          <p:nvPr/>
        </p:nvSpPr>
        <p:spPr>
          <a:xfrm>
            <a:off x="4080935" y="1737267"/>
            <a:ext cx="761998" cy="307777"/>
          </a:xfrm>
          <a:prstGeom prst="rect">
            <a:avLst/>
          </a:prstGeom>
          <a:noFill/>
        </p:spPr>
        <p:txBody>
          <a:bodyPr wrap="square" rtlCol="0">
            <a:spAutoFit/>
          </a:bodyPr>
          <a:lstStyle/>
          <a:p>
            <a:r>
              <a:rPr lang="en-US" sz="1400" dirty="0" smtClean="0"/>
              <a:t>500 hPa</a:t>
            </a:r>
            <a:endParaRPr lang="en-US" sz="1400" dirty="0"/>
          </a:p>
        </p:txBody>
      </p:sp>
      <p:sp>
        <p:nvSpPr>
          <p:cNvPr id="12" name="TextBox 11"/>
          <p:cNvSpPr txBox="1"/>
          <p:nvPr/>
        </p:nvSpPr>
        <p:spPr>
          <a:xfrm>
            <a:off x="4080935" y="3330601"/>
            <a:ext cx="761998" cy="307777"/>
          </a:xfrm>
          <a:prstGeom prst="rect">
            <a:avLst/>
          </a:prstGeom>
          <a:noFill/>
        </p:spPr>
        <p:txBody>
          <a:bodyPr wrap="square" rtlCol="0">
            <a:spAutoFit/>
          </a:bodyPr>
          <a:lstStyle/>
          <a:p>
            <a:r>
              <a:rPr lang="en-US" sz="1400" dirty="0"/>
              <a:t>7</a:t>
            </a:r>
            <a:r>
              <a:rPr lang="en-US" sz="1400" dirty="0" smtClean="0"/>
              <a:t>00 hPa</a:t>
            </a:r>
            <a:endParaRPr lang="en-US" sz="1400" dirty="0"/>
          </a:p>
        </p:txBody>
      </p:sp>
      <p:sp>
        <p:nvSpPr>
          <p:cNvPr id="13" name="TextBox 12"/>
          <p:cNvSpPr txBox="1"/>
          <p:nvPr/>
        </p:nvSpPr>
        <p:spPr>
          <a:xfrm>
            <a:off x="4080935" y="4946134"/>
            <a:ext cx="761998" cy="307777"/>
          </a:xfrm>
          <a:prstGeom prst="rect">
            <a:avLst/>
          </a:prstGeom>
          <a:noFill/>
        </p:spPr>
        <p:txBody>
          <a:bodyPr wrap="square" rtlCol="0">
            <a:spAutoFit/>
          </a:bodyPr>
          <a:lstStyle/>
          <a:p>
            <a:r>
              <a:rPr lang="en-US" sz="1400" dirty="0" smtClean="0"/>
              <a:t>850 hPa</a:t>
            </a:r>
            <a:endParaRPr lang="en-US" sz="1400" dirty="0"/>
          </a:p>
        </p:txBody>
      </p:sp>
    </p:spTree>
    <p:extLst>
      <p:ext uri="{BB962C8B-B14F-4D97-AF65-F5344CB8AC3E}">
        <p14:creationId xmlns:p14="http://schemas.microsoft.com/office/powerpoint/2010/main" val="273738759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c-hwrf_P27L_902_12_OW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200"/>
            <a:ext cx="9144000" cy="4927483"/>
          </a:xfrm>
          <a:prstGeom prst="rect">
            <a:avLst/>
          </a:prstGeom>
        </p:spPr>
      </p:pic>
      <p:sp>
        <p:nvSpPr>
          <p:cNvPr id="3" name="TextBox 2"/>
          <p:cNvSpPr txBox="1"/>
          <p:nvPr/>
        </p:nvSpPr>
        <p:spPr>
          <a:xfrm>
            <a:off x="2125133" y="-8932"/>
            <a:ext cx="4893733" cy="369332"/>
          </a:xfrm>
          <a:prstGeom prst="rect">
            <a:avLst/>
          </a:prstGeom>
          <a:noFill/>
        </p:spPr>
        <p:txBody>
          <a:bodyPr wrap="square" rtlCol="0">
            <a:spAutoFit/>
          </a:bodyPr>
          <a:lstStyle/>
          <a:p>
            <a:r>
              <a:rPr lang="en-US" dirty="0" smtClean="0"/>
              <a:t>Development of P27L during September 2 forecast</a:t>
            </a:r>
            <a:endParaRPr lang="en-US" dirty="0"/>
          </a:p>
        </p:txBody>
      </p:sp>
      <p:sp>
        <p:nvSpPr>
          <p:cNvPr id="4" name="TextBox 3"/>
          <p:cNvSpPr txBox="1"/>
          <p:nvPr/>
        </p:nvSpPr>
        <p:spPr>
          <a:xfrm>
            <a:off x="1549401" y="415541"/>
            <a:ext cx="1634066" cy="369332"/>
          </a:xfrm>
          <a:prstGeom prst="rect">
            <a:avLst/>
          </a:prstGeom>
          <a:noFill/>
        </p:spPr>
        <p:txBody>
          <a:bodyPr wrap="square" rtlCol="0">
            <a:spAutoFit/>
          </a:bodyPr>
          <a:lstStyle/>
          <a:p>
            <a:r>
              <a:rPr lang="en-US" dirty="0" smtClean="0"/>
              <a:t>HWRF-Genesis</a:t>
            </a:r>
            <a:endParaRPr lang="en-US" dirty="0"/>
          </a:p>
        </p:txBody>
      </p:sp>
      <p:sp>
        <p:nvSpPr>
          <p:cNvPr id="5" name="TextBox 4"/>
          <p:cNvSpPr txBox="1"/>
          <p:nvPr/>
        </p:nvSpPr>
        <p:spPr>
          <a:xfrm>
            <a:off x="6273801" y="411202"/>
            <a:ext cx="990598" cy="369332"/>
          </a:xfrm>
          <a:prstGeom prst="rect">
            <a:avLst/>
          </a:prstGeom>
          <a:noFill/>
        </p:spPr>
        <p:txBody>
          <a:bodyPr wrap="square" rtlCol="0">
            <a:spAutoFit/>
          </a:bodyPr>
          <a:lstStyle/>
          <a:p>
            <a:r>
              <a:rPr lang="en-US" dirty="0" smtClean="0"/>
              <a:t>ECMWF</a:t>
            </a:r>
            <a:endParaRPr lang="en-US" dirty="0"/>
          </a:p>
        </p:txBody>
      </p:sp>
      <p:sp>
        <p:nvSpPr>
          <p:cNvPr id="6" name="TextBox 5"/>
          <p:cNvSpPr txBox="1"/>
          <p:nvPr/>
        </p:nvSpPr>
        <p:spPr>
          <a:xfrm>
            <a:off x="3691468" y="340942"/>
            <a:ext cx="1634066" cy="369332"/>
          </a:xfrm>
          <a:prstGeom prst="rect">
            <a:avLst/>
          </a:prstGeom>
          <a:solidFill>
            <a:schemeClr val="accent3">
              <a:lumMod val="20000"/>
              <a:lumOff val="80000"/>
            </a:schemeClr>
          </a:solidFill>
        </p:spPr>
        <p:txBody>
          <a:bodyPr wrap="square" rtlCol="0">
            <a:spAutoFit/>
          </a:bodyPr>
          <a:lstStyle/>
          <a:p>
            <a:r>
              <a:rPr lang="en-US" dirty="0" smtClean="0"/>
              <a:t>Lagrangian OW</a:t>
            </a:r>
            <a:endParaRPr lang="en-US" dirty="0"/>
          </a:p>
        </p:txBody>
      </p:sp>
      <p:sp>
        <p:nvSpPr>
          <p:cNvPr id="7" name="TextBox 6"/>
          <p:cNvSpPr txBox="1"/>
          <p:nvPr/>
        </p:nvSpPr>
        <p:spPr>
          <a:xfrm>
            <a:off x="4080935" y="1737267"/>
            <a:ext cx="761998" cy="307777"/>
          </a:xfrm>
          <a:prstGeom prst="rect">
            <a:avLst/>
          </a:prstGeom>
          <a:noFill/>
        </p:spPr>
        <p:txBody>
          <a:bodyPr wrap="square" rtlCol="0">
            <a:spAutoFit/>
          </a:bodyPr>
          <a:lstStyle/>
          <a:p>
            <a:r>
              <a:rPr lang="en-US" sz="1400" dirty="0" smtClean="0"/>
              <a:t>500 hPa</a:t>
            </a:r>
            <a:endParaRPr lang="en-US" sz="1400" dirty="0"/>
          </a:p>
        </p:txBody>
      </p:sp>
      <p:sp>
        <p:nvSpPr>
          <p:cNvPr id="8" name="TextBox 7"/>
          <p:cNvSpPr txBox="1"/>
          <p:nvPr/>
        </p:nvSpPr>
        <p:spPr>
          <a:xfrm>
            <a:off x="4080935" y="3330601"/>
            <a:ext cx="761998" cy="307777"/>
          </a:xfrm>
          <a:prstGeom prst="rect">
            <a:avLst/>
          </a:prstGeom>
          <a:noFill/>
        </p:spPr>
        <p:txBody>
          <a:bodyPr wrap="square" rtlCol="0">
            <a:spAutoFit/>
          </a:bodyPr>
          <a:lstStyle/>
          <a:p>
            <a:r>
              <a:rPr lang="en-US" sz="1400" dirty="0"/>
              <a:t>7</a:t>
            </a:r>
            <a:r>
              <a:rPr lang="en-US" sz="1400" dirty="0" smtClean="0"/>
              <a:t>00 hPa</a:t>
            </a:r>
            <a:endParaRPr lang="en-US" sz="1400" dirty="0"/>
          </a:p>
        </p:txBody>
      </p:sp>
      <p:sp>
        <p:nvSpPr>
          <p:cNvPr id="9" name="TextBox 8"/>
          <p:cNvSpPr txBox="1"/>
          <p:nvPr/>
        </p:nvSpPr>
        <p:spPr>
          <a:xfrm>
            <a:off x="4080935" y="4946134"/>
            <a:ext cx="761998" cy="307777"/>
          </a:xfrm>
          <a:prstGeom prst="rect">
            <a:avLst/>
          </a:prstGeom>
          <a:noFill/>
        </p:spPr>
        <p:txBody>
          <a:bodyPr wrap="square" rtlCol="0">
            <a:spAutoFit/>
          </a:bodyPr>
          <a:lstStyle/>
          <a:p>
            <a:r>
              <a:rPr lang="en-US" sz="1400" dirty="0" smtClean="0"/>
              <a:t>850 hPa</a:t>
            </a:r>
            <a:endParaRPr lang="en-US" sz="1400" dirty="0"/>
          </a:p>
        </p:txBody>
      </p:sp>
    </p:spTree>
    <p:extLst>
      <p:ext uri="{BB962C8B-B14F-4D97-AF65-F5344CB8AC3E}">
        <p14:creationId xmlns:p14="http://schemas.microsoft.com/office/powerpoint/2010/main" val="407908053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c-hwrf_P27L_902_24_OW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200"/>
            <a:ext cx="9144000" cy="4927483"/>
          </a:xfrm>
          <a:prstGeom prst="rect">
            <a:avLst/>
          </a:prstGeom>
        </p:spPr>
      </p:pic>
      <p:sp>
        <p:nvSpPr>
          <p:cNvPr id="4" name="TextBox 3"/>
          <p:cNvSpPr txBox="1"/>
          <p:nvPr/>
        </p:nvSpPr>
        <p:spPr>
          <a:xfrm>
            <a:off x="2125133" y="-8932"/>
            <a:ext cx="4893733" cy="369332"/>
          </a:xfrm>
          <a:prstGeom prst="rect">
            <a:avLst/>
          </a:prstGeom>
          <a:noFill/>
        </p:spPr>
        <p:txBody>
          <a:bodyPr wrap="square" rtlCol="0">
            <a:spAutoFit/>
          </a:bodyPr>
          <a:lstStyle/>
          <a:p>
            <a:r>
              <a:rPr lang="en-US" dirty="0" smtClean="0"/>
              <a:t>Development of P27L during September 2 forecast</a:t>
            </a:r>
            <a:endParaRPr lang="en-US" dirty="0"/>
          </a:p>
        </p:txBody>
      </p:sp>
      <p:sp>
        <p:nvSpPr>
          <p:cNvPr id="5" name="TextBox 4"/>
          <p:cNvSpPr txBox="1"/>
          <p:nvPr/>
        </p:nvSpPr>
        <p:spPr>
          <a:xfrm>
            <a:off x="1549401" y="415541"/>
            <a:ext cx="1634066" cy="369332"/>
          </a:xfrm>
          <a:prstGeom prst="rect">
            <a:avLst/>
          </a:prstGeom>
          <a:noFill/>
        </p:spPr>
        <p:txBody>
          <a:bodyPr wrap="square" rtlCol="0">
            <a:spAutoFit/>
          </a:bodyPr>
          <a:lstStyle/>
          <a:p>
            <a:r>
              <a:rPr lang="en-US" dirty="0" smtClean="0"/>
              <a:t>HWRF-Genesis</a:t>
            </a:r>
            <a:endParaRPr lang="en-US" dirty="0"/>
          </a:p>
        </p:txBody>
      </p:sp>
      <p:sp>
        <p:nvSpPr>
          <p:cNvPr id="6" name="TextBox 5"/>
          <p:cNvSpPr txBox="1"/>
          <p:nvPr/>
        </p:nvSpPr>
        <p:spPr>
          <a:xfrm>
            <a:off x="6273801" y="411202"/>
            <a:ext cx="990598" cy="369332"/>
          </a:xfrm>
          <a:prstGeom prst="rect">
            <a:avLst/>
          </a:prstGeom>
          <a:noFill/>
        </p:spPr>
        <p:txBody>
          <a:bodyPr wrap="square" rtlCol="0">
            <a:spAutoFit/>
          </a:bodyPr>
          <a:lstStyle/>
          <a:p>
            <a:r>
              <a:rPr lang="en-US" dirty="0" smtClean="0"/>
              <a:t>ECMWF</a:t>
            </a:r>
            <a:endParaRPr lang="en-US" dirty="0"/>
          </a:p>
        </p:txBody>
      </p:sp>
      <p:sp>
        <p:nvSpPr>
          <p:cNvPr id="7" name="TextBox 6"/>
          <p:cNvSpPr txBox="1"/>
          <p:nvPr/>
        </p:nvSpPr>
        <p:spPr>
          <a:xfrm>
            <a:off x="3691468" y="340942"/>
            <a:ext cx="1634066" cy="369332"/>
          </a:xfrm>
          <a:prstGeom prst="rect">
            <a:avLst/>
          </a:prstGeom>
          <a:solidFill>
            <a:schemeClr val="accent3">
              <a:lumMod val="20000"/>
              <a:lumOff val="80000"/>
            </a:schemeClr>
          </a:solidFill>
        </p:spPr>
        <p:txBody>
          <a:bodyPr wrap="square" rtlCol="0">
            <a:spAutoFit/>
          </a:bodyPr>
          <a:lstStyle/>
          <a:p>
            <a:r>
              <a:rPr lang="en-US" dirty="0" smtClean="0"/>
              <a:t>Lagrangian OW</a:t>
            </a:r>
            <a:endParaRPr lang="en-US" dirty="0"/>
          </a:p>
        </p:txBody>
      </p:sp>
      <p:sp>
        <p:nvSpPr>
          <p:cNvPr id="8" name="TextBox 7"/>
          <p:cNvSpPr txBox="1"/>
          <p:nvPr/>
        </p:nvSpPr>
        <p:spPr>
          <a:xfrm>
            <a:off x="4080935" y="1737267"/>
            <a:ext cx="761998" cy="307777"/>
          </a:xfrm>
          <a:prstGeom prst="rect">
            <a:avLst/>
          </a:prstGeom>
          <a:noFill/>
        </p:spPr>
        <p:txBody>
          <a:bodyPr wrap="square" rtlCol="0">
            <a:spAutoFit/>
          </a:bodyPr>
          <a:lstStyle/>
          <a:p>
            <a:r>
              <a:rPr lang="en-US" sz="1400" dirty="0" smtClean="0"/>
              <a:t>500 hPa</a:t>
            </a:r>
            <a:endParaRPr lang="en-US" sz="1400" dirty="0"/>
          </a:p>
        </p:txBody>
      </p:sp>
      <p:sp>
        <p:nvSpPr>
          <p:cNvPr id="9" name="TextBox 8"/>
          <p:cNvSpPr txBox="1"/>
          <p:nvPr/>
        </p:nvSpPr>
        <p:spPr>
          <a:xfrm>
            <a:off x="4080935" y="3330601"/>
            <a:ext cx="761998" cy="307777"/>
          </a:xfrm>
          <a:prstGeom prst="rect">
            <a:avLst/>
          </a:prstGeom>
          <a:noFill/>
        </p:spPr>
        <p:txBody>
          <a:bodyPr wrap="square" rtlCol="0">
            <a:spAutoFit/>
          </a:bodyPr>
          <a:lstStyle/>
          <a:p>
            <a:r>
              <a:rPr lang="en-US" sz="1400" dirty="0"/>
              <a:t>7</a:t>
            </a:r>
            <a:r>
              <a:rPr lang="en-US" sz="1400" dirty="0" smtClean="0"/>
              <a:t>00 hPa</a:t>
            </a:r>
            <a:endParaRPr lang="en-US" sz="1400" dirty="0"/>
          </a:p>
        </p:txBody>
      </p:sp>
      <p:sp>
        <p:nvSpPr>
          <p:cNvPr id="10" name="TextBox 9"/>
          <p:cNvSpPr txBox="1"/>
          <p:nvPr/>
        </p:nvSpPr>
        <p:spPr>
          <a:xfrm>
            <a:off x="4080935" y="4946134"/>
            <a:ext cx="761998" cy="307777"/>
          </a:xfrm>
          <a:prstGeom prst="rect">
            <a:avLst/>
          </a:prstGeom>
          <a:noFill/>
        </p:spPr>
        <p:txBody>
          <a:bodyPr wrap="square" rtlCol="0">
            <a:spAutoFit/>
          </a:bodyPr>
          <a:lstStyle/>
          <a:p>
            <a:r>
              <a:rPr lang="en-US" sz="1400" dirty="0" smtClean="0"/>
              <a:t>850 hPa</a:t>
            </a:r>
            <a:endParaRPr lang="en-US" sz="1400" dirty="0"/>
          </a:p>
        </p:txBody>
      </p:sp>
    </p:spTree>
    <p:extLst>
      <p:ext uri="{BB962C8B-B14F-4D97-AF65-F5344CB8AC3E}">
        <p14:creationId xmlns:p14="http://schemas.microsoft.com/office/powerpoint/2010/main" val="223087990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c-hwrf_P27L_902_36_OW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200"/>
            <a:ext cx="9144000" cy="4927483"/>
          </a:xfrm>
          <a:prstGeom prst="rect">
            <a:avLst/>
          </a:prstGeom>
        </p:spPr>
      </p:pic>
      <p:sp>
        <p:nvSpPr>
          <p:cNvPr id="3" name="TextBox 2"/>
          <p:cNvSpPr txBox="1"/>
          <p:nvPr/>
        </p:nvSpPr>
        <p:spPr>
          <a:xfrm>
            <a:off x="4080935" y="1737267"/>
            <a:ext cx="761998" cy="307777"/>
          </a:xfrm>
          <a:prstGeom prst="rect">
            <a:avLst/>
          </a:prstGeom>
          <a:noFill/>
        </p:spPr>
        <p:txBody>
          <a:bodyPr wrap="square" rtlCol="0">
            <a:spAutoFit/>
          </a:bodyPr>
          <a:lstStyle/>
          <a:p>
            <a:r>
              <a:rPr lang="en-US" sz="1400" dirty="0" smtClean="0"/>
              <a:t>500 hPa</a:t>
            </a:r>
            <a:endParaRPr lang="en-US" sz="1400" dirty="0"/>
          </a:p>
        </p:txBody>
      </p:sp>
      <p:sp>
        <p:nvSpPr>
          <p:cNvPr id="4" name="TextBox 3"/>
          <p:cNvSpPr txBox="1"/>
          <p:nvPr/>
        </p:nvSpPr>
        <p:spPr>
          <a:xfrm>
            <a:off x="4080935" y="3330601"/>
            <a:ext cx="761998" cy="307777"/>
          </a:xfrm>
          <a:prstGeom prst="rect">
            <a:avLst/>
          </a:prstGeom>
          <a:noFill/>
        </p:spPr>
        <p:txBody>
          <a:bodyPr wrap="square" rtlCol="0">
            <a:spAutoFit/>
          </a:bodyPr>
          <a:lstStyle/>
          <a:p>
            <a:r>
              <a:rPr lang="en-US" sz="1400" dirty="0"/>
              <a:t>7</a:t>
            </a:r>
            <a:r>
              <a:rPr lang="en-US" sz="1400" dirty="0" smtClean="0"/>
              <a:t>00 hPa</a:t>
            </a:r>
            <a:endParaRPr lang="en-US" sz="1400" dirty="0"/>
          </a:p>
        </p:txBody>
      </p:sp>
      <p:sp>
        <p:nvSpPr>
          <p:cNvPr id="5" name="TextBox 4"/>
          <p:cNvSpPr txBox="1"/>
          <p:nvPr/>
        </p:nvSpPr>
        <p:spPr>
          <a:xfrm>
            <a:off x="4080935" y="4946134"/>
            <a:ext cx="761998" cy="307777"/>
          </a:xfrm>
          <a:prstGeom prst="rect">
            <a:avLst/>
          </a:prstGeom>
          <a:noFill/>
        </p:spPr>
        <p:txBody>
          <a:bodyPr wrap="square" rtlCol="0">
            <a:spAutoFit/>
          </a:bodyPr>
          <a:lstStyle/>
          <a:p>
            <a:r>
              <a:rPr lang="en-US" sz="1400" dirty="0" smtClean="0"/>
              <a:t>850 hPa</a:t>
            </a:r>
            <a:endParaRPr lang="en-US" sz="1400" dirty="0"/>
          </a:p>
        </p:txBody>
      </p:sp>
      <p:sp>
        <p:nvSpPr>
          <p:cNvPr id="6" name="TextBox 5"/>
          <p:cNvSpPr txBox="1"/>
          <p:nvPr/>
        </p:nvSpPr>
        <p:spPr>
          <a:xfrm>
            <a:off x="2125133" y="-8932"/>
            <a:ext cx="4893733" cy="369332"/>
          </a:xfrm>
          <a:prstGeom prst="rect">
            <a:avLst/>
          </a:prstGeom>
          <a:noFill/>
        </p:spPr>
        <p:txBody>
          <a:bodyPr wrap="square" rtlCol="0">
            <a:spAutoFit/>
          </a:bodyPr>
          <a:lstStyle/>
          <a:p>
            <a:r>
              <a:rPr lang="en-US" dirty="0" smtClean="0"/>
              <a:t>Development of P27L during September 2 forecast</a:t>
            </a:r>
            <a:endParaRPr lang="en-US" dirty="0"/>
          </a:p>
        </p:txBody>
      </p:sp>
      <p:sp>
        <p:nvSpPr>
          <p:cNvPr id="7" name="TextBox 6"/>
          <p:cNvSpPr txBox="1"/>
          <p:nvPr/>
        </p:nvSpPr>
        <p:spPr>
          <a:xfrm>
            <a:off x="1549401" y="415541"/>
            <a:ext cx="1634066" cy="369332"/>
          </a:xfrm>
          <a:prstGeom prst="rect">
            <a:avLst/>
          </a:prstGeom>
          <a:noFill/>
        </p:spPr>
        <p:txBody>
          <a:bodyPr wrap="square" rtlCol="0">
            <a:spAutoFit/>
          </a:bodyPr>
          <a:lstStyle/>
          <a:p>
            <a:r>
              <a:rPr lang="en-US" dirty="0" smtClean="0"/>
              <a:t>HWRF-Genesis</a:t>
            </a:r>
            <a:endParaRPr lang="en-US" dirty="0"/>
          </a:p>
        </p:txBody>
      </p:sp>
      <p:sp>
        <p:nvSpPr>
          <p:cNvPr id="8" name="TextBox 7"/>
          <p:cNvSpPr txBox="1"/>
          <p:nvPr/>
        </p:nvSpPr>
        <p:spPr>
          <a:xfrm>
            <a:off x="6273801" y="411202"/>
            <a:ext cx="990598" cy="369332"/>
          </a:xfrm>
          <a:prstGeom prst="rect">
            <a:avLst/>
          </a:prstGeom>
          <a:noFill/>
        </p:spPr>
        <p:txBody>
          <a:bodyPr wrap="square" rtlCol="0">
            <a:spAutoFit/>
          </a:bodyPr>
          <a:lstStyle/>
          <a:p>
            <a:r>
              <a:rPr lang="en-US" dirty="0" smtClean="0"/>
              <a:t>ECMWF</a:t>
            </a:r>
            <a:endParaRPr lang="en-US" dirty="0"/>
          </a:p>
        </p:txBody>
      </p:sp>
      <p:sp>
        <p:nvSpPr>
          <p:cNvPr id="9" name="TextBox 8"/>
          <p:cNvSpPr txBox="1"/>
          <p:nvPr/>
        </p:nvSpPr>
        <p:spPr>
          <a:xfrm>
            <a:off x="3691468" y="340942"/>
            <a:ext cx="1634066" cy="369332"/>
          </a:xfrm>
          <a:prstGeom prst="rect">
            <a:avLst/>
          </a:prstGeom>
          <a:solidFill>
            <a:schemeClr val="accent3">
              <a:lumMod val="20000"/>
              <a:lumOff val="80000"/>
            </a:schemeClr>
          </a:solidFill>
        </p:spPr>
        <p:txBody>
          <a:bodyPr wrap="square" rtlCol="0">
            <a:spAutoFit/>
          </a:bodyPr>
          <a:lstStyle/>
          <a:p>
            <a:r>
              <a:rPr lang="en-US" dirty="0" smtClean="0"/>
              <a:t>Lagrangian OW</a:t>
            </a:r>
            <a:endParaRPr lang="en-US" dirty="0"/>
          </a:p>
        </p:txBody>
      </p:sp>
    </p:spTree>
    <p:extLst>
      <p:ext uri="{BB962C8B-B14F-4D97-AF65-F5344CB8AC3E}">
        <p14:creationId xmlns:p14="http://schemas.microsoft.com/office/powerpoint/2010/main" val="8099867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c-hwrf_P27L_902_48_OW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200"/>
            <a:ext cx="9144000" cy="4927483"/>
          </a:xfrm>
          <a:prstGeom prst="rect">
            <a:avLst/>
          </a:prstGeom>
        </p:spPr>
      </p:pic>
      <p:sp>
        <p:nvSpPr>
          <p:cNvPr id="3" name="TextBox 2"/>
          <p:cNvSpPr txBox="1"/>
          <p:nvPr/>
        </p:nvSpPr>
        <p:spPr>
          <a:xfrm>
            <a:off x="4080935" y="1737267"/>
            <a:ext cx="761998" cy="307777"/>
          </a:xfrm>
          <a:prstGeom prst="rect">
            <a:avLst/>
          </a:prstGeom>
          <a:noFill/>
        </p:spPr>
        <p:txBody>
          <a:bodyPr wrap="square" rtlCol="0">
            <a:spAutoFit/>
          </a:bodyPr>
          <a:lstStyle/>
          <a:p>
            <a:r>
              <a:rPr lang="en-US" sz="1400" dirty="0" smtClean="0"/>
              <a:t>500 hPa</a:t>
            </a:r>
            <a:endParaRPr lang="en-US" sz="1400" dirty="0"/>
          </a:p>
        </p:txBody>
      </p:sp>
      <p:sp>
        <p:nvSpPr>
          <p:cNvPr id="4" name="TextBox 3"/>
          <p:cNvSpPr txBox="1"/>
          <p:nvPr/>
        </p:nvSpPr>
        <p:spPr>
          <a:xfrm>
            <a:off x="4080935" y="3330601"/>
            <a:ext cx="761998" cy="307777"/>
          </a:xfrm>
          <a:prstGeom prst="rect">
            <a:avLst/>
          </a:prstGeom>
          <a:noFill/>
        </p:spPr>
        <p:txBody>
          <a:bodyPr wrap="square" rtlCol="0">
            <a:spAutoFit/>
          </a:bodyPr>
          <a:lstStyle/>
          <a:p>
            <a:r>
              <a:rPr lang="en-US" sz="1400" dirty="0"/>
              <a:t>7</a:t>
            </a:r>
            <a:r>
              <a:rPr lang="en-US" sz="1400" dirty="0" smtClean="0"/>
              <a:t>00 hPa</a:t>
            </a:r>
            <a:endParaRPr lang="en-US" sz="1400" dirty="0"/>
          </a:p>
        </p:txBody>
      </p:sp>
      <p:sp>
        <p:nvSpPr>
          <p:cNvPr id="5" name="TextBox 4"/>
          <p:cNvSpPr txBox="1"/>
          <p:nvPr/>
        </p:nvSpPr>
        <p:spPr>
          <a:xfrm>
            <a:off x="4080935" y="4946134"/>
            <a:ext cx="761998" cy="307777"/>
          </a:xfrm>
          <a:prstGeom prst="rect">
            <a:avLst/>
          </a:prstGeom>
          <a:noFill/>
        </p:spPr>
        <p:txBody>
          <a:bodyPr wrap="square" rtlCol="0">
            <a:spAutoFit/>
          </a:bodyPr>
          <a:lstStyle/>
          <a:p>
            <a:r>
              <a:rPr lang="en-US" sz="1400" dirty="0" smtClean="0"/>
              <a:t>850 hPa</a:t>
            </a:r>
            <a:endParaRPr lang="en-US" sz="1400" dirty="0"/>
          </a:p>
        </p:txBody>
      </p:sp>
      <p:sp>
        <p:nvSpPr>
          <p:cNvPr id="6" name="TextBox 5"/>
          <p:cNvSpPr txBox="1"/>
          <p:nvPr/>
        </p:nvSpPr>
        <p:spPr>
          <a:xfrm>
            <a:off x="2125133" y="-8932"/>
            <a:ext cx="4893733" cy="369332"/>
          </a:xfrm>
          <a:prstGeom prst="rect">
            <a:avLst/>
          </a:prstGeom>
          <a:noFill/>
        </p:spPr>
        <p:txBody>
          <a:bodyPr wrap="square" rtlCol="0">
            <a:spAutoFit/>
          </a:bodyPr>
          <a:lstStyle/>
          <a:p>
            <a:r>
              <a:rPr lang="en-US" dirty="0" smtClean="0"/>
              <a:t>Development of P27L during September 2 forecast</a:t>
            </a:r>
            <a:endParaRPr lang="en-US" dirty="0"/>
          </a:p>
        </p:txBody>
      </p:sp>
      <p:sp>
        <p:nvSpPr>
          <p:cNvPr id="7" name="TextBox 6"/>
          <p:cNvSpPr txBox="1"/>
          <p:nvPr/>
        </p:nvSpPr>
        <p:spPr>
          <a:xfrm>
            <a:off x="1549401" y="415541"/>
            <a:ext cx="1634066" cy="369332"/>
          </a:xfrm>
          <a:prstGeom prst="rect">
            <a:avLst/>
          </a:prstGeom>
          <a:noFill/>
        </p:spPr>
        <p:txBody>
          <a:bodyPr wrap="square" rtlCol="0">
            <a:spAutoFit/>
          </a:bodyPr>
          <a:lstStyle/>
          <a:p>
            <a:r>
              <a:rPr lang="en-US" dirty="0" smtClean="0"/>
              <a:t>HWRF-Genesis</a:t>
            </a:r>
            <a:endParaRPr lang="en-US" dirty="0"/>
          </a:p>
        </p:txBody>
      </p:sp>
      <p:sp>
        <p:nvSpPr>
          <p:cNvPr id="8" name="TextBox 7"/>
          <p:cNvSpPr txBox="1"/>
          <p:nvPr/>
        </p:nvSpPr>
        <p:spPr>
          <a:xfrm>
            <a:off x="6273801" y="411202"/>
            <a:ext cx="990598" cy="369332"/>
          </a:xfrm>
          <a:prstGeom prst="rect">
            <a:avLst/>
          </a:prstGeom>
          <a:noFill/>
        </p:spPr>
        <p:txBody>
          <a:bodyPr wrap="square" rtlCol="0">
            <a:spAutoFit/>
          </a:bodyPr>
          <a:lstStyle/>
          <a:p>
            <a:r>
              <a:rPr lang="en-US" dirty="0" smtClean="0"/>
              <a:t>ECMWF</a:t>
            </a:r>
            <a:endParaRPr lang="en-US" dirty="0"/>
          </a:p>
        </p:txBody>
      </p:sp>
      <p:sp>
        <p:nvSpPr>
          <p:cNvPr id="9" name="TextBox 8"/>
          <p:cNvSpPr txBox="1"/>
          <p:nvPr/>
        </p:nvSpPr>
        <p:spPr>
          <a:xfrm>
            <a:off x="3691468" y="340942"/>
            <a:ext cx="1634066" cy="369332"/>
          </a:xfrm>
          <a:prstGeom prst="rect">
            <a:avLst/>
          </a:prstGeom>
          <a:solidFill>
            <a:schemeClr val="accent3">
              <a:lumMod val="20000"/>
              <a:lumOff val="80000"/>
            </a:schemeClr>
          </a:solidFill>
        </p:spPr>
        <p:txBody>
          <a:bodyPr wrap="square" rtlCol="0">
            <a:spAutoFit/>
          </a:bodyPr>
          <a:lstStyle/>
          <a:p>
            <a:r>
              <a:rPr lang="en-US" dirty="0" smtClean="0"/>
              <a:t>Lagrangian OW</a:t>
            </a:r>
            <a:endParaRPr lang="en-US" dirty="0"/>
          </a:p>
        </p:txBody>
      </p:sp>
    </p:spTree>
    <p:extLst>
      <p:ext uri="{BB962C8B-B14F-4D97-AF65-F5344CB8AC3E}">
        <p14:creationId xmlns:p14="http://schemas.microsoft.com/office/powerpoint/2010/main" val="8099867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c-hwrf_P27L_902_60_OW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200"/>
            <a:ext cx="9144000" cy="4927483"/>
          </a:xfrm>
          <a:prstGeom prst="rect">
            <a:avLst/>
          </a:prstGeom>
        </p:spPr>
      </p:pic>
      <p:sp>
        <p:nvSpPr>
          <p:cNvPr id="3" name="TextBox 2"/>
          <p:cNvSpPr txBox="1"/>
          <p:nvPr/>
        </p:nvSpPr>
        <p:spPr>
          <a:xfrm>
            <a:off x="4080935" y="1737267"/>
            <a:ext cx="761998" cy="307777"/>
          </a:xfrm>
          <a:prstGeom prst="rect">
            <a:avLst/>
          </a:prstGeom>
          <a:noFill/>
        </p:spPr>
        <p:txBody>
          <a:bodyPr wrap="square" rtlCol="0">
            <a:spAutoFit/>
          </a:bodyPr>
          <a:lstStyle/>
          <a:p>
            <a:r>
              <a:rPr lang="en-US" sz="1400" dirty="0" smtClean="0"/>
              <a:t>500 hPa</a:t>
            </a:r>
            <a:endParaRPr lang="en-US" sz="1400" dirty="0"/>
          </a:p>
        </p:txBody>
      </p:sp>
      <p:sp>
        <p:nvSpPr>
          <p:cNvPr id="4" name="TextBox 3"/>
          <p:cNvSpPr txBox="1"/>
          <p:nvPr/>
        </p:nvSpPr>
        <p:spPr>
          <a:xfrm>
            <a:off x="4080935" y="3330601"/>
            <a:ext cx="761998" cy="307777"/>
          </a:xfrm>
          <a:prstGeom prst="rect">
            <a:avLst/>
          </a:prstGeom>
          <a:noFill/>
        </p:spPr>
        <p:txBody>
          <a:bodyPr wrap="square" rtlCol="0">
            <a:spAutoFit/>
          </a:bodyPr>
          <a:lstStyle/>
          <a:p>
            <a:r>
              <a:rPr lang="en-US" sz="1400" dirty="0"/>
              <a:t>7</a:t>
            </a:r>
            <a:r>
              <a:rPr lang="en-US" sz="1400" dirty="0" smtClean="0"/>
              <a:t>00 hPa</a:t>
            </a:r>
            <a:endParaRPr lang="en-US" sz="1400" dirty="0"/>
          </a:p>
        </p:txBody>
      </p:sp>
      <p:sp>
        <p:nvSpPr>
          <p:cNvPr id="5" name="TextBox 4"/>
          <p:cNvSpPr txBox="1"/>
          <p:nvPr/>
        </p:nvSpPr>
        <p:spPr>
          <a:xfrm>
            <a:off x="4080935" y="4946134"/>
            <a:ext cx="761998" cy="307777"/>
          </a:xfrm>
          <a:prstGeom prst="rect">
            <a:avLst/>
          </a:prstGeom>
          <a:noFill/>
        </p:spPr>
        <p:txBody>
          <a:bodyPr wrap="square" rtlCol="0">
            <a:spAutoFit/>
          </a:bodyPr>
          <a:lstStyle/>
          <a:p>
            <a:r>
              <a:rPr lang="en-US" sz="1400" dirty="0" smtClean="0"/>
              <a:t>850 hPa</a:t>
            </a:r>
            <a:endParaRPr lang="en-US" sz="1400" dirty="0"/>
          </a:p>
        </p:txBody>
      </p:sp>
      <p:sp>
        <p:nvSpPr>
          <p:cNvPr id="6" name="TextBox 5"/>
          <p:cNvSpPr txBox="1"/>
          <p:nvPr/>
        </p:nvSpPr>
        <p:spPr>
          <a:xfrm>
            <a:off x="2125133" y="-8932"/>
            <a:ext cx="4893733" cy="369332"/>
          </a:xfrm>
          <a:prstGeom prst="rect">
            <a:avLst/>
          </a:prstGeom>
          <a:noFill/>
        </p:spPr>
        <p:txBody>
          <a:bodyPr wrap="square" rtlCol="0">
            <a:spAutoFit/>
          </a:bodyPr>
          <a:lstStyle/>
          <a:p>
            <a:r>
              <a:rPr lang="en-US" dirty="0" smtClean="0"/>
              <a:t>Development of P27L during September 2 forecast</a:t>
            </a:r>
            <a:endParaRPr lang="en-US" dirty="0"/>
          </a:p>
        </p:txBody>
      </p:sp>
      <p:sp>
        <p:nvSpPr>
          <p:cNvPr id="7" name="TextBox 6"/>
          <p:cNvSpPr txBox="1"/>
          <p:nvPr/>
        </p:nvSpPr>
        <p:spPr>
          <a:xfrm>
            <a:off x="1549401" y="415541"/>
            <a:ext cx="1634066" cy="369332"/>
          </a:xfrm>
          <a:prstGeom prst="rect">
            <a:avLst/>
          </a:prstGeom>
          <a:noFill/>
        </p:spPr>
        <p:txBody>
          <a:bodyPr wrap="square" rtlCol="0">
            <a:spAutoFit/>
          </a:bodyPr>
          <a:lstStyle/>
          <a:p>
            <a:r>
              <a:rPr lang="en-US" dirty="0" smtClean="0"/>
              <a:t>HWRF-Genesis</a:t>
            </a:r>
            <a:endParaRPr lang="en-US" dirty="0"/>
          </a:p>
        </p:txBody>
      </p:sp>
      <p:sp>
        <p:nvSpPr>
          <p:cNvPr id="8" name="TextBox 7"/>
          <p:cNvSpPr txBox="1"/>
          <p:nvPr/>
        </p:nvSpPr>
        <p:spPr>
          <a:xfrm>
            <a:off x="6273801" y="411202"/>
            <a:ext cx="990598" cy="369332"/>
          </a:xfrm>
          <a:prstGeom prst="rect">
            <a:avLst/>
          </a:prstGeom>
          <a:noFill/>
        </p:spPr>
        <p:txBody>
          <a:bodyPr wrap="square" rtlCol="0">
            <a:spAutoFit/>
          </a:bodyPr>
          <a:lstStyle/>
          <a:p>
            <a:r>
              <a:rPr lang="en-US" dirty="0" smtClean="0"/>
              <a:t>ECMWF</a:t>
            </a:r>
            <a:endParaRPr lang="en-US" dirty="0"/>
          </a:p>
        </p:txBody>
      </p:sp>
      <p:sp>
        <p:nvSpPr>
          <p:cNvPr id="9" name="TextBox 8"/>
          <p:cNvSpPr txBox="1"/>
          <p:nvPr/>
        </p:nvSpPr>
        <p:spPr>
          <a:xfrm>
            <a:off x="3691468" y="340942"/>
            <a:ext cx="1634066" cy="369332"/>
          </a:xfrm>
          <a:prstGeom prst="rect">
            <a:avLst/>
          </a:prstGeom>
          <a:solidFill>
            <a:schemeClr val="accent3">
              <a:lumMod val="20000"/>
              <a:lumOff val="80000"/>
            </a:schemeClr>
          </a:solidFill>
        </p:spPr>
        <p:txBody>
          <a:bodyPr wrap="square" rtlCol="0">
            <a:spAutoFit/>
          </a:bodyPr>
          <a:lstStyle/>
          <a:p>
            <a:r>
              <a:rPr lang="en-US" dirty="0" smtClean="0"/>
              <a:t>Lagrangian OW</a:t>
            </a:r>
            <a:endParaRPr lang="en-US" dirty="0"/>
          </a:p>
        </p:txBody>
      </p:sp>
    </p:spTree>
    <p:extLst>
      <p:ext uri="{BB962C8B-B14F-4D97-AF65-F5344CB8AC3E}">
        <p14:creationId xmlns:p14="http://schemas.microsoft.com/office/powerpoint/2010/main" val="8099867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c-hwrf_P27L_902_72_OW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200"/>
            <a:ext cx="9144000" cy="4927483"/>
          </a:xfrm>
          <a:prstGeom prst="rect">
            <a:avLst/>
          </a:prstGeom>
        </p:spPr>
      </p:pic>
      <p:sp>
        <p:nvSpPr>
          <p:cNvPr id="3" name="TextBox 2"/>
          <p:cNvSpPr txBox="1"/>
          <p:nvPr/>
        </p:nvSpPr>
        <p:spPr>
          <a:xfrm>
            <a:off x="4080935" y="1737267"/>
            <a:ext cx="761998" cy="307777"/>
          </a:xfrm>
          <a:prstGeom prst="rect">
            <a:avLst/>
          </a:prstGeom>
          <a:noFill/>
        </p:spPr>
        <p:txBody>
          <a:bodyPr wrap="square" rtlCol="0">
            <a:spAutoFit/>
          </a:bodyPr>
          <a:lstStyle/>
          <a:p>
            <a:r>
              <a:rPr lang="en-US" sz="1400" dirty="0" smtClean="0"/>
              <a:t>500 hPa</a:t>
            </a:r>
            <a:endParaRPr lang="en-US" sz="1400" dirty="0"/>
          </a:p>
        </p:txBody>
      </p:sp>
      <p:sp>
        <p:nvSpPr>
          <p:cNvPr id="4" name="TextBox 3"/>
          <p:cNvSpPr txBox="1"/>
          <p:nvPr/>
        </p:nvSpPr>
        <p:spPr>
          <a:xfrm>
            <a:off x="4080935" y="3330601"/>
            <a:ext cx="761998" cy="307777"/>
          </a:xfrm>
          <a:prstGeom prst="rect">
            <a:avLst/>
          </a:prstGeom>
          <a:noFill/>
        </p:spPr>
        <p:txBody>
          <a:bodyPr wrap="square" rtlCol="0">
            <a:spAutoFit/>
          </a:bodyPr>
          <a:lstStyle/>
          <a:p>
            <a:r>
              <a:rPr lang="en-US" sz="1400" dirty="0"/>
              <a:t>7</a:t>
            </a:r>
            <a:r>
              <a:rPr lang="en-US" sz="1400" dirty="0" smtClean="0"/>
              <a:t>00 hPa</a:t>
            </a:r>
            <a:endParaRPr lang="en-US" sz="1400" dirty="0"/>
          </a:p>
        </p:txBody>
      </p:sp>
      <p:sp>
        <p:nvSpPr>
          <p:cNvPr id="5" name="TextBox 4"/>
          <p:cNvSpPr txBox="1"/>
          <p:nvPr/>
        </p:nvSpPr>
        <p:spPr>
          <a:xfrm>
            <a:off x="4080935" y="4946134"/>
            <a:ext cx="761998" cy="307777"/>
          </a:xfrm>
          <a:prstGeom prst="rect">
            <a:avLst/>
          </a:prstGeom>
          <a:noFill/>
        </p:spPr>
        <p:txBody>
          <a:bodyPr wrap="square" rtlCol="0">
            <a:spAutoFit/>
          </a:bodyPr>
          <a:lstStyle/>
          <a:p>
            <a:r>
              <a:rPr lang="en-US" sz="1400" dirty="0" smtClean="0"/>
              <a:t>850 hPa</a:t>
            </a:r>
            <a:endParaRPr lang="en-US" sz="1400" dirty="0"/>
          </a:p>
        </p:txBody>
      </p:sp>
      <p:sp>
        <p:nvSpPr>
          <p:cNvPr id="6" name="TextBox 5"/>
          <p:cNvSpPr txBox="1"/>
          <p:nvPr/>
        </p:nvSpPr>
        <p:spPr>
          <a:xfrm>
            <a:off x="2125133" y="-8932"/>
            <a:ext cx="4893733" cy="369332"/>
          </a:xfrm>
          <a:prstGeom prst="rect">
            <a:avLst/>
          </a:prstGeom>
          <a:noFill/>
        </p:spPr>
        <p:txBody>
          <a:bodyPr wrap="square" rtlCol="0">
            <a:spAutoFit/>
          </a:bodyPr>
          <a:lstStyle/>
          <a:p>
            <a:r>
              <a:rPr lang="en-US" dirty="0" smtClean="0"/>
              <a:t>Development of P27L during September 2 forecast</a:t>
            </a:r>
            <a:endParaRPr lang="en-US" dirty="0"/>
          </a:p>
        </p:txBody>
      </p:sp>
      <p:sp>
        <p:nvSpPr>
          <p:cNvPr id="7" name="TextBox 6"/>
          <p:cNvSpPr txBox="1"/>
          <p:nvPr/>
        </p:nvSpPr>
        <p:spPr>
          <a:xfrm>
            <a:off x="1549401" y="415541"/>
            <a:ext cx="1634066" cy="369332"/>
          </a:xfrm>
          <a:prstGeom prst="rect">
            <a:avLst/>
          </a:prstGeom>
          <a:noFill/>
        </p:spPr>
        <p:txBody>
          <a:bodyPr wrap="square" rtlCol="0">
            <a:spAutoFit/>
          </a:bodyPr>
          <a:lstStyle/>
          <a:p>
            <a:r>
              <a:rPr lang="en-US" dirty="0" smtClean="0"/>
              <a:t>HWRF-Genesis</a:t>
            </a:r>
            <a:endParaRPr lang="en-US" dirty="0"/>
          </a:p>
        </p:txBody>
      </p:sp>
      <p:sp>
        <p:nvSpPr>
          <p:cNvPr id="8" name="TextBox 7"/>
          <p:cNvSpPr txBox="1"/>
          <p:nvPr/>
        </p:nvSpPr>
        <p:spPr>
          <a:xfrm>
            <a:off x="6273801" y="411202"/>
            <a:ext cx="990598" cy="369332"/>
          </a:xfrm>
          <a:prstGeom prst="rect">
            <a:avLst/>
          </a:prstGeom>
          <a:noFill/>
        </p:spPr>
        <p:txBody>
          <a:bodyPr wrap="square" rtlCol="0">
            <a:spAutoFit/>
          </a:bodyPr>
          <a:lstStyle/>
          <a:p>
            <a:r>
              <a:rPr lang="en-US" dirty="0" smtClean="0"/>
              <a:t>ECMWF</a:t>
            </a:r>
            <a:endParaRPr lang="en-US" dirty="0"/>
          </a:p>
        </p:txBody>
      </p:sp>
      <p:sp>
        <p:nvSpPr>
          <p:cNvPr id="9" name="TextBox 8"/>
          <p:cNvSpPr txBox="1"/>
          <p:nvPr/>
        </p:nvSpPr>
        <p:spPr>
          <a:xfrm>
            <a:off x="3691468" y="340942"/>
            <a:ext cx="1634066" cy="369332"/>
          </a:xfrm>
          <a:prstGeom prst="rect">
            <a:avLst/>
          </a:prstGeom>
          <a:solidFill>
            <a:schemeClr val="accent3">
              <a:lumMod val="20000"/>
              <a:lumOff val="80000"/>
            </a:schemeClr>
          </a:solidFill>
        </p:spPr>
        <p:txBody>
          <a:bodyPr wrap="square" rtlCol="0">
            <a:spAutoFit/>
          </a:bodyPr>
          <a:lstStyle/>
          <a:p>
            <a:r>
              <a:rPr lang="en-US" dirty="0" smtClean="0"/>
              <a:t>Lagrangian OW</a:t>
            </a:r>
            <a:endParaRPr lang="en-US" dirty="0"/>
          </a:p>
        </p:txBody>
      </p:sp>
    </p:spTree>
    <p:extLst>
      <p:ext uri="{BB962C8B-B14F-4D97-AF65-F5344CB8AC3E}">
        <p14:creationId xmlns:p14="http://schemas.microsoft.com/office/powerpoint/2010/main" val="8099867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c-hwrf_P27L_902_84_OW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200"/>
            <a:ext cx="9144000" cy="4927483"/>
          </a:xfrm>
          <a:prstGeom prst="rect">
            <a:avLst/>
          </a:prstGeom>
        </p:spPr>
      </p:pic>
      <p:sp>
        <p:nvSpPr>
          <p:cNvPr id="3" name="TextBox 2"/>
          <p:cNvSpPr txBox="1"/>
          <p:nvPr/>
        </p:nvSpPr>
        <p:spPr>
          <a:xfrm>
            <a:off x="4080935" y="1737267"/>
            <a:ext cx="761998" cy="307777"/>
          </a:xfrm>
          <a:prstGeom prst="rect">
            <a:avLst/>
          </a:prstGeom>
          <a:noFill/>
        </p:spPr>
        <p:txBody>
          <a:bodyPr wrap="square" rtlCol="0">
            <a:spAutoFit/>
          </a:bodyPr>
          <a:lstStyle/>
          <a:p>
            <a:r>
              <a:rPr lang="en-US" sz="1400" dirty="0" smtClean="0"/>
              <a:t>500 hPa</a:t>
            </a:r>
            <a:endParaRPr lang="en-US" sz="1400" dirty="0"/>
          </a:p>
        </p:txBody>
      </p:sp>
      <p:sp>
        <p:nvSpPr>
          <p:cNvPr id="4" name="TextBox 3"/>
          <p:cNvSpPr txBox="1"/>
          <p:nvPr/>
        </p:nvSpPr>
        <p:spPr>
          <a:xfrm>
            <a:off x="4080935" y="3330601"/>
            <a:ext cx="761998" cy="307777"/>
          </a:xfrm>
          <a:prstGeom prst="rect">
            <a:avLst/>
          </a:prstGeom>
          <a:noFill/>
        </p:spPr>
        <p:txBody>
          <a:bodyPr wrap="square" rtlCol="0">
            <a:spAutoFit/>
          </a:bodyPr>
          <a:lstStyle/>
          <a:p>
            <a:r>
              <a:rPr lang="en-US" sz="1400" dirty="0"/>
              <a:t>7</a:t>
            </a:r>
            <a:r>
              <a:rPr lang="en-US" sz="1400" dirty="0" smtClean="0"/>
              <a:t>00 hPa</a:t>
            </a:r>
            <a:endParaRPr lang="en-US" sz="1400" dirty="0"/>
          </a:p>
        </p:txBody>
      </p:sp>
      <p:sp>
        <p:nvSpPr>
          <p:cNvPr id="5" name="TextBox 4"/>
          <p:cNvSpPr txBox="1"/>
          <p:nvPr/>
        </p:nvSpPr>
        <p:spPr>
          <a:xfrm>
            <a:off x="4080935" y="4946134"/>
            <a:ext cx="761998" cy="307777"/>
          </a:xfrm>
          <a:prstGeom prst="rect">
            <a:avLst/>
          </a:prstGeom>
          <a:noFill/>
        </p:spPr>
        <p:txBody>
          <a:bodyPr wrap="square" rtlCol="0">
            <a:spAutoFit/>
          </a:bodyPr>
          <a:lstStyle/>
          <a:p>
            <a:r>
              <a:rPr lang="en-US" sz="1400" dirty="0" smtClean="0"/>
              <a:t>850 hPa</a:t>
            </a:r>
            <a:endParaRPr lang="en-US" sz="1400" dirty="0"/>
          </a:p>
        </p:txBody>
      </p:sp>
      <p:sp>
        <p:nvSpPr>
          <p:cNvPr id="6" name="TextBox 5"/>
          <p:cNvSpPr txBox="1"/>
          <p:nvPr/>
        </p:nvSpPr>
        <p:spPr>
          <a:xfrm>
            <a:off x="2125133" y="-8932"/>
            <a:ext cx="4893733" cy="369332"/>
          </a:xfrm>
          <a:prstGeom prst="rect">
            <a:avLst/>
          </a:prstGeom>
          <a:noFill/>
        </p:spPr>
        <p:txBody>
          <a:bodyPr wrap="square" rtlCol="0">
            <a:spAutoFit/>
          </a:bodyPr>
          <a:lstStyle/>
          <a:p>
            <a:r>
              <a:rPr lang="en-US" dirty="0" smtClean="0"/>
              <a:t>Development of P27L during September 2 forecast</a:t>
            </a:r>
            <a:endParaRPr lang="en-US" dirty="0"/>
          </a:p>
        </p:txBody>
      </p:sp>
      <p:sp>
        <p:nvSpPr>
          <p:cNvPr id="7" name="TextBox 6"/>
          <p:cNvSpPr txBox="1"/>
          <p:nvPr/>
        </p:nvSpPr>
        <p:spPr>
          <a:xfrm>
            <a:off x="1549401" y="415541"/>
            <a:ext cx="1634066" cy="369332"/>
          </a:xfrm>
          <a:prstGeom prst="rect">
            <a:avLst/>
          </a:prstGeom>
          <a:noFill/>
        </p:spPr>
        <p:txBody>
          <a:bodyPr wrap="square" rtlCol="0">
            <a:spAutoFit/>
          </a:bodyPr>
          <a:lstStyle/>
          <a:p>
            <a:r>
              <a:rPr lang="en-US" dirty="0" smtClean="0"/>
              <a:t>HWRF-Genesis</a:t>
            </a:r>
            <a:endParaRPr lang="en-US" dirty="0"/>
          </a:p>
        </p:txBody>
      </p:sp>
      <p:sp>
        <p:nvSpPr>
          <p:cNvPr id="8" name="TextBox 7"/>
          <p:cNvSpPr txBox="1"/>
          <p:nvPr/>
        </p:nvSpPr>
        <p:spPr>
          <a:xfrm>
            <a:off x="6273801" y="411202"/>
            <a:ext cx="990598" cy="369332"/>
          </a:xfrm>
          <a:prstGeom prst="rect">
            <a:avLst/>
          </a:prstGeom>
          <a:noFill/>
        </p:spPr>
        <p:txBody>
          <a:bodyPr wrap="square" rtlCol="0">
            <a:spAutoFit/>
          </a:bodyPr>
          <a:lstStyle/>
          <a:p>
            <a:r>
              <a:rPr lang="en-US" dirty="0" smtClean="0"/>
              <a:t>ECMWF</a:t>
            </a:r>
            <a:endParaRPr lang="en-US" dirty="0"/>
          </a:p>
        </p:txBody>
      </p:sp>
      <p:sp>
        <p:nvSpPr>
          <p:cNvPr id="9" name="TextBox 8"/>
          <p:cNvSpPr txBox="1"/>
          <p:nvPr/>
        </p:nvSpPr>
        <p:spPr>
          <a:xfrm>
            <a:off x="3691468" y="340942"/>
            <a:ext cx="1634066" cy="369332"/>
          </a:xfrm>
          <a:prstGeom prst="rect">
            <a:avLst/>
          </a:prstGeom>
          <a:solidFill>
            <a:schemeClr val="accent3">
              <a:lumMod val="20000"/>
              <a:lumOff val="80000"/>
            </a:schemeClr>
          </a:solidFill>
        </p:spPr>
        <p:txBody>
          <a:bodyPr wrap="square" rtlCol="0">
            <a:spAutoFit/>
          </a:bodyPr>
          <a:lstStyle/>
          <a:p>
            <a:r>
              <a:rPr lang="en-US" dirty="0" smtClean="0"/>
              <a:t>Lagrangian OW</a:t>
            </a:r>
            <a:endParaRPr lang="en-US" dirty="0"/>
          </a:p>
        </p:txBody>
      </p:sp>
    </p:spTree>
    <p:extLst>
      <p:ext uri="{BB962C8B-B14F-4D97-AF65-F5344CB8AC3E}">
        <p14:creationId xmlns:p14="http://schemas.microsoft.com/office/powerpoint/2010/main" val="8099867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41L.OW-hwgen.2014100600-f1.gif"/>
          <p:cNvPicPr>
            <a:picLocks noChangeAspect="1"/>
          </p:cNvPicPr>
          <p:nvPr/>
        </p:nvPicPr>
        <p:blipFill rotWithShape="1">
          <a:blip r:embed="rId2">
            <a:extLst>
              <a:ext uri="{28A0092B-C50C-407E-A947-70E740481C1C}">
                <a14:useLocalDpi xmlns:a14="http://schemas.microsoft.com/office/drawing/2010/main" val="0"/>
              </a:ext>
            </a:extLst>
          </a:blip>
          <a:srcRect r="52826"/>
          <a:stretch/>
        </p:blipFill>
        <p:spPr>
          <a:xfrm>
            <a:off x="0" y="0"/>
            <a:ext cx="4313560" cy="6858000"/>
          </a:xfrm>
          <a:prstGeom prst="rect">
            <a:avLst/>
          </a:prstGeom>
        </p:spPr>
      </p:pic>
      <p:pic>
        <p:nvPicPr>
          <p:cNvPr id="4" name="Picture 3" descr="HWRFGEN-OWfcst-P41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60" y="3754416"/>
            <a:ext cx="4841648" cy="2910791"/>
          </a:xfrm>
          <a:prstGeom prst="rect">
            <a:avLst/>
          </a:prstGeom>
        </p:spPr>
      </p:pic>
      <p:sp>
        <p:nvSpPr>
          <p:cNvPr id="7" name="TextBox 6"/>
          <p:cNvSpPr txBox="1"/>
          <p:nvPr/>
        </p:nvSpPr>
        <p:spPr>
          <a:xfrm>
            <a:off x="4402667" y="262351"/>
            <a:ext cx="4631265" cy="2308324"/>
          </a:xfrm>
          <a:prstGeom prst="rect">
            <a:avLst/>
          </a:prstGeom>
          <a:solidFill>
            <a:schemeClr val="accent6">
              <a:lumMod val="20000"/>
              <a:lumOff val="80000"/>
            </a:schemeClr>
          </a:solidFill>
        </p:spPr>
        <p:txBody>
          <a:bodyPr wrap="square" rtlCol="0">
            <a:spAutoFit/>
          </a:bodyPr>
          <a:lstStyle/>
          <a:p>
            <a:pPr algn="ctr"/>
            <a:r>
              <a:rPr lang="en-US" i="1" u="sng" dirty="0" smtClean="0"/>
              <a:t>P41L</a:t>
            </a:r>
          </a:p>
          <a:p>
            <a:pPr algn="ctr"/>
            <a:r>
              <a:rPr lang="en-US" i="1" u="sng" dirty="0" smtClean="0"/>
              <a:t>Third excessive intensification forecast</a:t>
            </a:r>
          </a:p>
          <a:p>
            <a:pPr marL="285750" indent="-285750">
              <a:buFont typeface="Arial"/>
              <a:buChar char="•"/>
            </a:pPr>
            <a:r>
              <a:rPr lang="en-US" i="1" dirty="0" smtClean="0"/>
              <a:t>00Z </a:t>
            </a:r>
            <a:r>
              <a:rPr lang="en-US" i="1" dirty="0"/>
              <a:t>6</a:t>
            </a:r>
            <a:r>
              <a:rPr lang="en-US" i="1" dirty="0" smtClean="0"/>
              <a:t> October 2014 (</a:t>
            </a:r>
            <a:r>
              <a:rPr lang="en-US" i="1" dirty="0" smtClean="0">
                <a:effectLst>
                  <a:outerShdw blurRad="50800" dist="38100" dir="2700000" algn="tl" rotWithShape="0">
                    <a:srgbClr val="FFFF00">
                      <a:alpha val="40000"/>
                    </a:srgbClr>
                  </a:outerShdw>
                </a:effectLst>
              </a:rPr>
              <a:t>yellow</a:t>
            </a:r>
            <a:r>
              <a:rPr lang="en-US" i="1" dirty="0" smtClean="0"/>
              <a:t>)</a:t>
            </a:r>
          </a:p>
          <a:p>
            <a:pPr marL="285750" indent="-285750">
              <a:buFont typeface="Arial"/>
              <a:buChar char="•"/>
            </a:pPr>
            <a:r>
              <a:rPr lang="en-US" i="1" dirty="0" smtClean="0"/>
              <a:t>First 24 h:  Too strong and north</a:t>
            </a:r>
          </a:p>
          <a:p>
            <a:pPr marL="285750" indent="-285750">
              <a:buFont typeface="Arial"/>
              <a:buChar char="•"/>
            </a:pPr>
            <a:r>
              <a:rPr lang="en-US" i="1" dirty="0" smtClean="0"/>
              <a:t>Next 24 h:  A little too fast</a:t>
            </a:r>
          </a:p>
          <a:p>
            <a:pPr marL="285750" indent="-285750">
              <a:buFont typeface="Arial"/>
              <a:buChar char="•"/>
            </a:pPr>
            <a:r>
              <a:rPr lang="en-US" i="1" dirty="0" smtClean="0"/>
              <a:t>Last 3 days: Intensifies over Central America and turns northward over land</a:t>
            </a:r>
          </a:p>
          <a:p>
            <a:pPr marL="285750" indent="-285750">
              <a:buFont typeface="Arial"/>
              <a:buChar char="•"/>
            </a:pPr>
            <a:endParaRPr lang="en-US" i="1" dirty="0" smtClean="0"/>
          </a:p>
        </p:txBody>
      </p:sp>
      <p:sp>
        <p:nvSpPr>
          <p:cNvPr id="8" name="TextBox 7"/>
          <p:cNvSpPr txBox="1"/>
          <p:nvPr/>
        </p:nvSpPr>
        <p:spPr>
          <a:xfrm>
            <a:off x="4058604" y="-76203"/>
            <a:ext cx="502762"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0000"/>
                    </a:srgbClr>
                  </a:outerShdw>
                </a:effectLst>
              </a:rPr>
              <a:t>00h</a:t>
            </a:r>
            <a:endParaRPr lang="en-US" sz="1600" b="1" dirty="0">
              <a:effectLst>
                <a:outerShdw blurRad="50800" dist="38100" dir="2700000" algn="tl" rotWithShape="0">
                  <a:srgbClr val="FFFF00">
                    <a:alpha val="40000"/>
                  </a:srgbClr>
                </a:outerShdw>
              </a:effectLst>
            </a:endParaRPr>
          </a:p>
        </p:txBody>
      </p:sp>
      <p:sp>
        <p:nvSpPr>
          <p:cNvPr id="9" name="TextBox 8"/>
          <p:cNvSpPr txBox="1"/>
          <p:nvPr/>
        </p:nvSpPr>
        <p:spPr>
          <a:xfrm>
            <a:off x="3186533" y="-76203"/>
            <a:ext cx="905516"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3000"/>
                    </a:srgbClr>
                  </a:outerShdw>
                </a:effectLst>
              </a:rPr>
              <a:t>Forecast</a:t>
            </a:r>
            <a:endParaRPr lang="en-US" sz="1600" b="1" dirty="0">
              <a:effectLst>
                <a:outerShdw blurRad="50800" dist="38100" dir="2700000" algn="tl" rotWithShape="0">
                  <a:srgbClr val="FFFF00">
                    <a:alpha val="43000"/>
                  </a:srgbClr>
                </a:outerShdw>
              </a:effectLst>
            </a:endParaRPr>
          </a:p>
        </p:txBody>
      </p:sp>
      <p:sp>
        <p:nvSpPr>
          <p:cNvPr id="11" name="TextBox 10"/>
          <p:cNvSpPr txBox="1"/>
          <p:nvPr/>
        </p:nvSpPr>
        <p:spPr>
          <a:xfrm>
            <a:off x="4016269" y="2857531"/>
            <a:ext cx="1707198" cy="276999"/>
          </a:xfrm>
          <a:prstGeom prst="rect">
            <a:avLst/>
          </a:prstGeom>
          <a:solidFill>
            <a:schemeClr val="accent6">
              <a:lumMod val="20000"/>
              <a:lumOff val="80000"/>
            </a:schemeClr>
          </a:solidFill>
        </p:spPr>
        <p:txBody>
          <a:bodyPr wrap="square" rtlCol="0">
            <a:spAutoFit/>
          </a:bodyPr>
          <a:lstStyle/>
          <a:p>
            <a:pPr algn="ctr"/>
            <a:r>
              <a:rPr lang="en-US" sz="1200" dirty="0" smtClean="0"/>
              <a:t>Largest OW at 925 hPa</a:t>
            </a:r>
          </a:p>
        </p:txBody>
      </p:sp>
      <p:sp>
        <p:nvSpPr>
          <p:cNvPr id="12" name="TextBox 11"/>
          <p:cNvSpPr txBox="1"/>
          <p:nvPr/>
        </p:nvSpPr>
        <p:spPr>
          <a:xfrm>
            <a:off x="3071" y="-76203"/>
            <a:ext cx="786894"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0000"/>
                    </a:srgbClr>
                  </a:outerShdw>
                </a:effectLst>
              </a:rPr>
              <a:t>06/00Z</a:t>
            </a:r>
            <a:endParaRPr lang="en-US" sz="1600" b="1" dirty="0">
              <a:effectLst>
                <a:outerShdw blurRad="50800" dist="38100" dir="2700000" algn="tl" rotWithShape="0">
                  <a:srgbClr val="FFFF00">
                    <a:alpha val="40000"/>
                  </a:srgbClr>
                </a:outerShdw>
              </a:effectLst>
            </a:endParaRPr>
          </a:p>
        </p:txBody>
      </p:sp>
      <p:sp>
        <p:nvSpPr>
          <p:cNvPr id="10" name="Donut 9"/>
          <p:cNvSpPr/>
          <p:nvPr/>
        </p:nvSpPr>
        <p:spPr>
          <a:xfrm>
            <a:off x="6863053" y="5958281"/>
            <a:ext cx="229420" cy="221226"/>
          </a:xfrm>
          <a:prstGeom prst="donut">
            <a:avLst>
              <a:gd name="adj" fmla="val 11980"/>
            </a:avLst>
          </a:prstGeom>
          <a:solidFill>
            <a:srgbClr val="FFFF00"/>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59198213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41L.OW-hwgen.2014100600-f2.gif"/>
          <p:cNvPicPr>
            <a:picLocks noChangeAspect="1"/>
          </p:cNvPicPr>
          <p:nvPr/>
        </p:nvPicPr>
        <p:blipFill rotWithShape="1">
          <a:blip r:embed="rId2">
            <a:extLst>
              <a:ext uri="{28A0092B-C50C-407E-A947-70E740481C1C}">
                <a14:useLocalDpi xmlns:a14="http://schemas.microsoft.com/office/drawing/2010/main" val="0"/>
              </a:ext>
            </a:extLst>
          </a:blip>
          <a:srcRect r="52826"/>
          <a:stretch/>
        </p:blipFill>
        <p:spPr>
          <a:xfrm>
            <a:off x="0" y="0"/>
            <a:ext cx="4313560" cy="6858000"/>
          </a:xfrm>
          <a:prstGeom prst="rect">
            <a:avLst/>
          </a:prstGeom>
        </p:spPr>
      </p:pic>
      <p:pic>
        <p:nvPicPr>
          <p:cNvPr id="4" name="Picture 3" descr="HWRFGEN-OWfcst-P41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60" y="3754416"/>
            <a:ext cx="4841648" cy="2910791"/>
          </a:xfrm>
          <a:prstGeom prst="rect">
            <a:avLst/>
          </a:prstGeom>
        </p:spPr>
      </p:pic>
      <p:sp>
        <p:nvSpPr>
          <p:cNvPr id="11" name="Donut 10"/>
          <p:cNvSpPr/>
          <p:nvPr/>
        </p:nvSpPr>
        <p:spPr>
          <a:xfrm>
            <a:off x="6964645" y="5920184"/>
            <a:ext cx="229420" cy="221226"/>
          </a:xfrm>
          <a:prstGeom prst="donut">
            <a:avLst>
              <a:gd name="adj" fmla="val 11980"/>
            </a:avLst>
          </a:prstGeom>
          <a:solidFill>
            <a:srgbClr val="FFFF00"/>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p:cNvSpPr txBox="1"/>
          <p:nvPr/>
        </p:nvSpPr>
        <p:spPr>
          <a:xfrm>
            <a:off x="3071" y="-76203"/>
            <a:ext cx="786894"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0000"/>
                    </a:srgbClr>
                  </a:outerShdw>
                </a:effectLst>
              </a:rPr>
              <a:t>06/00Z</a:t>
            </a:r>
            <a:endParaRPr lang="en-US" sz="1600" b="1" dirty="0">
              <a:effectLst>
                <a:outerShdw blurRad="50800" dist="38100" dir="2700000" algn="tl" rotWithShape="0">
                  <a:srgbClr val="FFFF00">
                    <a:alpha val="40000"/>
                  </a:srgbClr>
                </a:outerShdw>
              </a:effectLst>
            </a:endParaRPr>
          </a:p>
        </p:txBody>
      </p:sp>
      <p:sp>
        <p:nvSpPr>
          <p:cNvPr id="14" name="TextBox 13"/>
          <p:cNvSpPr txBox="1"/>
          <p:nvPr/>
        </p:nvSpPr>
        <p:spPr>
          <a:xfrm>
            <a:off x="3186533" y="-76203"/>
            <a:ext cx="905516"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3000"/>
                    </a:srgbClr>
                  </a:outerShdw>
                </a:effectLst>
              </a:rPr>
              <a:t>Forecast</a:t>
            </a:r>
            <a:endParaRPr lang="en-US" sz="1600" b="1" dirty="0">
              <a:effectLst>
                <a:outerShdw blurRad="50800" dist="38100" dir="2700000" algn="tl" rotWithShape="0">
                  <a:srgbClr val="FFFF00">
                    <a:alpha val="43000"/>
                  </a:srgbClr>
                </a:outerShdw>
              </a:effectLst>
            </a:endParaRPr>
          </a:p>
        </p:txBody>
      </p:sp>
      <p:sp>
        <p:nvSpPr>
          <p:cNvPr id="15" name="TextBox 14"/>
          <p:cNvSpPr txBox="1"/>
          <p:nvPr/>
        </p:nvSpPr>
        <p:spPr>
          <a:xfrm>
            <a:off x="4058604" y="-76203"/>
            <a:ext cx="502762"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0000"/>
                    </a:srgbClr>
                  </a:outerShdw>
                </a:effectLst>
              </a:rPr>
              <a:t>12h</a:t>
            </a:r>
            <a:endParaRPr lang="en-US" sz="1600" b="1" dirty="0">
              <a:effectLst>
                <a:outerShdw blurRad="50800" dist="38100" dir="2700000" algn="tl" rotWithShape="0">
                  <a:srgbClr val="FFFF00">
                    <a:alpha val="40000"/>
                  </a:srgbClr>
                </a:outerShdw>
              </a:effectLst>
            </a:endParaRPr>
          </a:p>
        </p:txBody>
      </p:sp>
      <p:sp>
        <p:nvSpPr>
          <p:cNvPr id="16" name="TextBox 15"/>
          <p:cNvSpPr txBox="1"/>
          <p:nvPr/>
        </p:nvSpPr>
        <p:spPr>
          <a:xfrm>
            <a:off x="4402667" y="262351"/>
            <a:ext cx="4631265" cy="2308324"/>
          </a:xfrm>
          <a:prstGeom prst="rect">
            <a:avLst/>
          </a:prstGeom>
          <a:solidFill>
            <a:schemeClr val="accent6">
              <a:lumMod val="20000"/>
              <a:lumOff val="80000"/>
            </a:schemeClr>
          </a:solidFill>
        </p:spPr>
        <p:txBody>
          <a:bodyPr wrap="square" rtlCol="0">
            <a:spAutoFit/>
          </a:bodyPr>
          <a:lstStyle/>
          <a:p>
            <a:pPr algn="ctr"/>
            <a:r>
              <a:rPr lang="en-US" i="1" u="sng" dirty="0" smtClean="0"/>
              <a:t>P41L</a:t>
            </a:r>
          </a:p>
          <a:p>
            <a:pPr algn="ctr"/>
            <a:r>
              <a:rPr lang="en-US" i="1" u="sng" dirty="0" smtClean="0"/>
              <a:t>Third excessive intensification forecast</a:t>
            </a:r>
          </a:p>
          <a:p>
            <a:pPr marL="285750" indent="-285750">
              <a:buFont typeface="Arial"/>
              <a:buChar char="•"/>
            </a:pPr>
            <a:r>
              <a:rPr lang="en-US" i="1" dirty="0" smtClean="0"/>
              <a:t>00Z </a:t>
            </a:r>
            <a:r>
              <a:rPr lang="en-US" i="1" dirty="0"/>
              <a:t>6</a:t>
            </a:r>
            <a:r>
              <a:rPr lang="en-US" i="1" dirty="0" smtClean="0"/>
              <a:t> October 2014 (</a:t>
            </a:r>
            <a:r>
              <a:rPr lang="en-US" i="1" dirty="0" smtClean="0">
                <a:effectLst>
                  <a:outerShdw blurRad="50800" dist="38100" dir="2700000" algn="tl" rotWithShape="0">
                    <a:srgbClr val="FFFF00">
                      <a:alpha val="40000"/>
                    </a:srgbClr>
                  </a:outerShdw>
                </a:effectLst>
              </a:rPr>
              <a:t>yellow</a:t>
            </a:r>
            <a:r>
              <a:rPr lang="en-US" i="1" dirty="0" smtClean="0"/>
              <a:t>)</a:t>
            </a:r>
          </a:p>
          <a:p>
            <a:pPr marL="285750" indent="-285750">
              <a:buFont typeface="Arial"/>
              <a:buChar char="•"/>
            </a:pPr>
            <a:r>
              <a:rPr lang="en-US" i="1" dirty="0" smtClean="0"/>
              <a:t>First 24 h:  Too strong and north</a:t>
            </a:r>
          </a:p>
          <a:p>
            <a:pPr marL="285750" indent="-285750">
              <a:buFont typeface="Arial"/>
              <a:buChar char="•"/>
            </a:pPr>
            <a:r>
              <a:rPr lang="en-US" i="1" dirty="0" smtClean="0"/>
              <a:t>Next 24 h:  A little too fast</a:t>
            </a:r>
          </a:p>
          <a:p>
            <a:pPr marL="285750" indent="-285750">
              <a:buFont typeface="Arial"/>
              <a:buChar char="•"/>
            </a:pPr>
            <a:r>
              <a:rPr lang="en-US" i="1" dirty="0" smtClean="0"/>
              <a:t>Last 3 days: Intensifies over Central America and turns northward over land</a:t>
            </a:r>
          </a:p>
          <a:p>
            <a:pPr marL="285750" indent="-285750">
              <a:buFont typeface="Arial"/>
              <a:buChar char="•"/>
            </a:pPr>
            <a:endParaRPr lang="en-US" i="1" dirty="0" smtClean="0"/>
          </a:p>
        </p:txBody>
      </p:sp>
    </p:spTree>
    <p:extLst>
      <p:ext uri="{BB962C8B-B14F-4D97-AF65-F5344CB8AC3E}">
        <p14:creationId xmlns:p14="http://schemas.microsoft.com/office/powerpoint/2010/main" val="237941027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691268458"/>
              </p:ext>
            </p:extLst>
          </p:nvPr>
        </p:nvGraphicFramePr>
        <p:xfrm>
          <a:off x="38100" y="647700"/>
          <a:ext cx="9067800" cy="5562600"/>
        </p:xfrm>
        <a:graphic>
          <a:graphicData uri="http://schemas.openxmlformats.org/drawingml/2006/chart">
            <c:chart xmlns:c="http://schemas.openxmlformats.org/drawingml/2006/chart" xmlns:r="http://schemas.openxmlformats.org/officeDocument/2006/relationships" r:id="rId2"/>
          </a:graphicData>
        </a:graphic>
      </p:graphicFrame>
      <p:sp>
        <p:nvSpPr>
          <p:cNvPr id="9" name="Left Brace 8"/>
          <p:cNvSpPr/>
          <p:nvPr/>
        </p:nvSpPr>
        <p:spPr>
          <a:xfrm rot="16200000">
            <a:off x="1015230" y="4417274"/>
            <a:ext cx="300167" cy="1009861"/>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TextBox 9"/>
          <p:cNvSpPr txBox="1"/>
          <p:nvPr/>
        </p:nvSpPr>
        <p:spPr>
          <a:xfrm>
            <a:off x="845130" y="4999952"/>
            <a:ext cx="624992" cy="507831"/>
          </a:xfrm>
          <a:prstGeom prst="rect">
            <a:avLst/>
          </a:prstGeom>
          <a:noFill/>
        </p:spPr>
        <p:txBody>
          <a:bodyPr wrap="square" rtlCol="0">
            <a:spAutoFit/>
          </a:bodyPr>
          <a:lstStyle/>
          <a:p>
            <a:pPr algn="ctr"/>
            <a:r>
              <a:rPr lang="en-US" sz="900" dirty="0" smtClean="0"/>
              <a:t>No actual intensity values</a:t>
            </a:r>
            <a:endParaRPr lang="en-US" sz="900" dirty="0"/>
          </a:p>
        </p:txBody>
      </p:sp>
      <p:sp>
        <p:nvSpPr>
          <p:cNvPr id="11" name="TextBox 10"/>
          <p:cNvSpPr txBox="1"/>
          <p:nvPr/>
        </p:nvSpPr>
        <p:spPr>
          <a:xfrm>
            <a:off x="1539394" y="5987149"/>
            <a:ext cx="7668010" cy="369332"/>
          </a:xfrm>
          <a:prstGeom prst="rect">
            <a:avLst/>
          </a:prstGeom>
          <a:noFill/>
        </p:spPr>
        <p:txBody>
          <a:bodyPr wrap="none" rtlCol="0">
            <a:spAutoFit/>
          </a:bodyPr>
          <a:lstStyle/>
          <a:p>
            <a:r>
              <a:rPr lang="en-US" dirty="0"/>
              <a:t>6</a:t>
            </a:r>
            <a:r>
              <a:rPr lang="en-US" dirty="0" smtClean="0"/>
              <a:t>0             24          11         </a:t>
            </a:r>
            <a:r>
              <a:rPr lang="en-US" dirty="0"/>
              <a:t>1</a:t>
            </a:r>
            <a:r>
              <a:rPr lang="en-US" dirty="0" smtClean="0"/>
              <a:t>5                15                      14                11        Total: 150</a:t>
            </a:r>
            <a:endParaRPr lang="en-US" dirty="0"/>
          </a:p>
        </p:txBody>
      </p:sp>
      <p:sp>
        <p:nvSpPr>
          <p:cNvPr id="6" name="Frame 5"/>
          <p:cNvSpPr/>
          <p:nvPr/>
        </p:nvSpPr>
        <p:spPr>
          <a:xfrm>
            <a:off x="8001000" y="5987149"/>
            <a:ext cx="1104900" cy="369332"/>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TextBox 1"/>
          <p:cNvSpPr txBox="1"/>
          <p:nvPr/>
        </p:nvSpPr>
        <p:spPr>
          <a:xfrm>
            <a:off x="1389695" y="416867"/>
            <a:ext cx="6611305" cy="461665"/>
          </a:xfrm>
          <a:prstGeom prst="rect">
            <a:avLst/>
          </a:prstGeom>
          <a:noFill/>
        </p:spPr>
        <p:txBody>
          <a:bodyPr wrap="none" rtlCol="0">
            <a:spAutoFit/>
          </a:bodyPr>
          <a:lstStyle/>
          <a:p>
            <a:r>
              <a:rPr lang="en-US" sz="2400" dirty="0" smtClean="0">
                <a:solidFill>
                  <a:srgbClr val="FF6600"/>
                </a:solidFill>
              </a:rPr>
              <a:t>Operational 3x3 degree box averaged Okubo-Weiss</a:t>
            </a:r>
            <a:endParaRPr lang="en-US" sz="2400" dirty="0">
              <a:solidFill>
                <a:srgbClr val="FF6600"/>
              </a:solidFill>
            </a:endParaRPr>
          </a:p>
        </p:txBody>
      </p:sp>
      <p:sp>
        <p:nvSpPr>
          <p:cNvPr id="3" name="TextBox 2"/>
          <p:cNvSpPr txBox="1"/>
          <p:nvPr/>
        </p:nvSpPr>
        <p:spPr>
          <a:xfrm>
            <a:off x="6299788" y="6334664"/>
            <a:ext cx="2916183" cy="369332"/>
          </a:xfrm>
          <a:prstGeom prst="rect">
            <a:avLst/>
          </a:prstGeom>
          <a:noFill/>
        </p:spPr>
        <p:txBody>
          <a:bodyPr wrap="none" rtlCol="0">
            <a:spAutoFit/>
          </a:bodyPr>
          <a:lstStyle/>
          <a:p>
            <a:r>
              <a:rPr lang="en-US" b="1" dirty="0" smtClean="0">
                <a:solidFill>
                  <a:schemeClr val="accent4">
                    <a:lumMod val="75000"/>
                  </a:schemeClr>
                </a:solidFill>
                <a:effectLst>
                  <a:outerShdw blurRad="50800" dist="38100" dir="2700000" algn="tl" rotWithShape="0">
                    <a:prstClr val="black">
                      <a:alpha val="40000"/>
                    </a:prstClr>
                  </a:outerShdw>
                </a:effectLst>
              </a:rPr>
              <a:t>30 August – 31 October 2014</a:t>
            </a:r>
            <a:endParaRPr lang="en-US" b="1" dirty="0">
              <a:solidFill>
                <a:schemeClr val="accent4">
                  <a:lumMod val="75000"/>
                </a:schemeClr>
              </a:solidFill>
              <a:effectLst>
                <a:outerShdw blurRad="50800" dist="38100" dir="2700000" algn="tl" rotWithShape="0">
                  <a:prstClr val="black">
                    <a:alpha val="40000"/>
                  </a:prstClr>
                </a:outerShdw>
              </a:effectLst>
            </a:endParaRPr>
          </a:p>
        </p:txBody>
      </p:sp>
      <p:sp>
        <p:nvSpPr>
          <p:cNvPr id="4" name="TextBox 3"/>
          <p:cNvSpPr txBox="1"/>
          <p:nvPr/>
        </p:nvSpPr>
        <p:spPr>
          <a:xfrm>
            <a:off x="1888066" y="4813045"/>
            <a:ext cx="609474" cy="369332"/>
          </a:xfrm>
          <a:prstGeom prst="rect">
            <a:avLst/>
          </a:prstGeom>
          <a:noFill/>
        </p:spPr>
        <p:txBody>
          <a:bodyPr wrap="none" rtlCol="0">
            <a:spAutoFit/>
          </a:bodyPr>
          <a:lstStyle/>
          <a:p>
            <a:r>
              <a:rPr lang="en-US" b="1" dirty="0" smtClean="0">
                <a:solidFill>
                  <a:srgbClr val="FF0000"/>
                </a:solidFill>
              </a:rPr>
              <a:t>25kt</a:t>
            </a:r>
            <a:endParaRPr lang="en-US" b="1" dirty="0">
              <a:solidFill>
                <a:srgbClr val="FF0000"/>
              </a:solidFill>
            </a:endParaRPr>
          </a:p>
        </p:txBody>
      </p:sp>
      <p:grpSp>
        <p:nvGrpSpPr>
          <p:cNvPr id="20" name="Group 19"/>
          <p:cNvGrpSpPr/>
          <p:nvPr/>
        </p:nvGrpSpPr>
        <p:grpSpPr>
          <a:xfrm>
            <a:off x="739775" y="4495800"/>
            <a:ext cx="1448746" cy="317245"/>
            <a:chOff x="739775" y="4495800"/>
            <a:chExt cx="1448746" cy="317245"/>
          </a:xfrm>
        </p:grpSpPr>
        <p:cxnSp>
          <p:nvCxnSpPr>
            <p:cNvPr id="8" name="Straight Connector 7"/>
            <p:cNvCxnSpPr/>
            <p:nvPr/>
          </p:nvCxnSpPr>
          <p:spPr>
            <a:xfrm>
              <a:off x="2182170" y="4495800"/>
              <a:ext cx="0" cy="3172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739775" y="4502150"/>
              <a:ext cx="1448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0" y="4260334"/>
            <a:ext cx="766819" cy="646331"/>
          </a:xfrm>
          <a:prstGeom prst="rect">
            <a:avLst/>
          </a:prstGeom>
          <a:noFill/>
        </p:spPr>
        <p:txBody>
          <a:bodyPr wrap="none" rtlCol="0">
            <a:spAutoFit/>
          </a:bodyPr>
          <a:lstStyle/>
          <a:p>
            <a:pPr algn="ctr"/>
            <a:r>
              <a:rPr lang="en-US" b="1" dirty="0" smtClean="0">
                <a:solidFill>
                  <a:srgbClr val="FF0000"/>
                </a:solidFill>
              </a:rPr>
              <a:t>9x10</a:t>
            </a:r>
            <a:r>
              <a:rPr lang="en-US" b="1" baseline="30000" dirty="0" smtClean="0">
                <a:solidFill>
                  <a:srgbClr val="FF0000"/>
                </a:solidFill>
              </a:rPr>
              <a:t>-9</a:t>
            </a:r>
            <a:endParaRPr lang="en-US" b="1" dirty="0">
              <a:solidFill>
                <a:srgbClr val="FF0000"/>
              </a:solidFill>
            </a:endParaRPr>
          </a:p>
          <a:p>
            <a:pPr algn="ctr"/>
            <a:r>
              <a:rPr lang="en-US" b="1" dirty="0" smtClean="0">
                <a:solidFill>
                  <a:srgbClr val="FF0000"/>
                </a:solidFill>
              </a:rPr>
              <a:t>s</a:t>
            </a:r>
            <a:r>
              <a:rPr lang="en-US" b="1" baseline="30000" dirty="0" smtClean="0">
                <a:solidFill>
                  <a:srgbClr val="FF0000"/>
                </a:solidFill>
              </a:rPr>
              <a:t>-2</a:t>
            </a:r>
            <a:endParaRPr lang="en-US" b="1" baseline="30000" dirty="0">
              <a:solidFill>
                <a:srgbClr val="FF0000"/>
              </a:solidFill>
            </a:endParaRPr>
          </a:p>
        </p:txBody>
      </p:sp>
      <p:grpSp>
        <p:nvGrpSpPr>
          <p:cNvPr id="23" name="Group 22"/>
          <p:cNvGrpSpPr/>
          <p:nvPr/>
        </p:nvGrpSpPr>
        <p:grpSpPr>
          <a:xfrm>
            <a:off x="304769" y="3186670"/>
            <a:ext cx="2277261" cy="1315480"/>
            <a:chOff x="304769" y="3186670"/>
            <a:chExt cx="2277261" cy="1315480"/>
          </a:xfrm>
        </p:grpSpPr>
        <p:sp>
          <p:nvSpPr>
            <p:cNvPr id="21" name="Frame 20"/>
            <p:cNvSpPr/>
            <p:nvPr/>
          </p:nvSpPr>
          <p:spPr>
            <a:xfrm>
              <a:off x="845130" y="3496733"/>
              <a:ext cx="975203" cy="1005417"/>
            </a:xfrm>
            <a:prstGeom prst="frame">
              <a:avLst>
                <a:gd name="adj1" fmla="val 711"/>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p:cNvSpPr txBox="1"/>
            <p:nvPr/>
          </p:nvSpPr>
          <p:spPr>
            <a:xfrm>
              <a:off x="304769" y="3186670"/>
              <a:ext cx="2277261" cy="369332"/>
            </a:xfrm>
            <a:prstGeom prst="rect">
              <a:avLst/>
            </a:prstGeom>
            <a:noFill/>
          </p:spPr>
          <p:txBody>
            <a:bodyPr wrap="none" rtlCol="0">
              <a:spAutoFit/>
            </a:bodyPr>
            <a:lstStyle/>
            <a:p>
              <a:r>
                <a:rPr lang="en-US" b="1" dirty="0" smtClean="0"/>
                <a:t>Analyses too intense?</a:t>
              </a:r>
              <a:endParaRPr lang="en-US" b="1" dirty="0"/>
            </a:p>
          </p:txBody>
        </p:sp>
      </p:grpSp>
      <p:sp>
        <p:nvSpPr>
          <p:cNvPr id="17" name="TextBox 16"/>
          <p:cNvSpPr txBox="1"/>
          <p:nvPr/>
        </p:nvSpPr>
        <p:spPr>
          <a:xfrm>
            <a:off x="1365113" y="84926"/>
            <a:ext cx="6703127" cy="461665"/>
          </a:xfrm>
          <a:prstGeom prst="rect">
            <a:avLst/>
          </a:prstGeom>
          <a:solidFill>
            <a:schemeClr val="accent5">
              <a:lumMod val="20000"/>
              <a:lumOff val="80000"/>
            </a:schemeClr>
          </a:solidFill>
        </p:spPr>
        <p:txBody>
          <a:bodyPr wrap="none" rtlCol="0">
            <a:spAutoFit/>
          </a:bodyPr>
          <a:lstStyle/>
          <a:p>
            <a:r>
              <a:rPr lang="en-US" sz="2400" i="1" dirty="0" smtClean="0">
                <a:effectLst>
                  <a:outerShdw blurRad="50800" dist="38100" dir="2700000" algn="tl" rotWithShape="0">
                    <a:prstClr val="black">
                      <a:alpha val="40000"/>
                    </a:prstClr>
                  </a:outerShdw>
                </a:effectLst>
              </a:rPr>
              <a:t>What does a developed TD+ look like in HWRF-Gen?</a:t>
            </a:r>
            <a:endParaRPr lang="en-US" sz="2400" i="1" dirty="0">
              <a:effectLst>
                <a:outerShdw blurRad="50800" dist="38100" dir="2700000" algn="tl" rotWithShape="0">
                  <a:prstClr val="black">
                    <a:alpha val="40000"/>
                  </a:prstClr>
                </a:outerShdw>
              </a:effectLst>
            </a:endParaRPr>
          </a:p>
        </p:txBody>
      </p:sp>
      <p:sp>
        <p:nvSpPr>
          <p:cNvPr id="18" name="Rectangle 17"/>
          <p:cNvSpPr/>
          <p:nvPr/>
        </p:nvSpPr>
        <p:spPr>
          <a:xfrm>
            <a:off x="2582030" y="1437405"/>
            <a:ext cx="4343400" cy="1196001"/>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p:cNvSpPr txBox="1"/>
          <p:nvPr/>
        </p:nvSpPr>
        <p:spPr>
          <a:xfrm>
            <a:off x="2582031" y="1442552"/>
            <a:ext cx="4343400" cy="1200329"/>
          </a:xfrm>
          <a:prstGeom prst="rect">
            <a:avLst/>
          </a:prstGeom>
          <a:noFill/>
        </p:spPr>
        <p:txBody>
          <a:bodyPr wrap="square" rtlCol="0">
            <a:spAutoFit/>
          </a:bodyPr>
          <a:lstStyle/>
          <a:p>
            <a:pPr algn="ctr"/>
            <a:r>
              <a:rPr lang="en-US" i="1" dirty="0" smtClean="0"/>
              <a:t>HWRF-Gen analysis OW for developed systems correlates well with NHC intensities, suggesting a threshold of 9x10</a:t>
            </a:r>
            <a:r>
              <a:rPr lang="en-US" i="1" baseline="30000" dirty="0" smtClean="0"/>
              <a:t>-9</a:t>
            </a:r>
            <a:r>
              <a:rPr lang="en-US" i="1" dirty="0" smtClean="0"/>
              <a:t> s</a:t>
            </a:r>
            <a:r>
              <a:rPr lang="en-US" i="1" baseline="30000" dirty="0" smtClean="0"/>
              <a:t>-2</a:t>
            </a:r>
            <a:r>
              <a:rPr lang="en-US" i="1" dirty="0" smtClean="0"/>
              <a:t> for TD development</a:t>
            </a:r>
            <a:endParaRPr lang="en-US" i="1" u="sng" dirty="0" smtClean="0"/>
          </a:p>
        </p:txBody>
      </p:sp>
    </p:spTree>
    <p:extLst>
      <p:ext uri="{BB962C8B-B14F-4D97-AF65-F5344CB8AC3E}">
        <p14:creationId xmlns:p14="http://schemas.microsoft.com/office/powerpoint/2010/main" val="272188691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41L.OW-hwgen.2014100700-f1.gif"/>
          <p:cNvPicPr>
            <a:picLocks noChangeAspect="1"/>
          </p:cNvPicPr>
          <p:nvPr/>
        </p:nvPicPr>
        <p:blipFill rotWithShape="1">
          <a:blip r:embed="rId2">
            <a:extLst>
              <a:ext uri="{28A0092B-C50C-407E-A947-70E740481C1C}">
                <a14:useLocalDpi xmlns:a14="http://schemas.microsoft.com/office/drawing/2010/main" val="0"/>
              </a:ext>
            </a:extLst>
          </a:blip>
          <a:srcRect r="56296"/>
          <a:stretch/>
        </p:blipFill>
        <p:spPr>
          <a:xfrm>
            <a:off x="4309533" y="0"/>
            <a:ext cx="3996267" cy="6858000"/>
          </a:xfrm>
          <a:prstGeom prst="rect">
            <a:avLst/>
          </a:prstGeom>
        </p:spPr>
      </p:pic>
      <p:pic>
        <p:nvPicPr>
          <p:cNvPr id="3" name="Picture 2" descr="P41L.OW-hwgen.2014100600-f3.gif"/>
          <p:cNvPicPr>
            <a:picLocks noChangeAspect="1"/>
          </p:cNvPicPr>
          <p:nvPr/>
        </p:nvPicPr>
        <p:blipFill rotWithShape="1">
          <a:blip r:embed="rId3">
            <a:extLst>
              <a:ext uri="{28A0092B-C50C-407E-A947-70E740481C1C}">
                <a14:useLocalDpi xmlns:a14="http://schemas.microsoft.com/office/drawing/2010/main" val="0"/>
              </a:ext>
            </a:extLst>
          </a:blip>
          <a:srcRect r="52870"/>
          <a:stretch/>
        </p:blipFill>
        <p:spPr>
          <a:xfrm>
            <a:off x="0" y="0"/>
            <a:ext cx="4309533" cy="6858000"/>
          </a:xfrm>
          <a:prstGeom prst="rect">
            <a:avLst/>
          </a:prstGeom>
        </p:spPr>
      </p:pic>
      <p:sp>
        <p:nvSpPr>
          <p:cNvPr id="7" name="TextBox 6"/>
          <p:cNvSpPr txBox="1"/>
          <p:nvPr/>
        </p:nvSpPr>
        <p:spPr>
          <a:xfrm>
            <a:off x="3071" y="-76203"/>
            <a:ext cx="786894"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0000"/>
                    </a:srgbClr>
                  </a:outerShdw>
                </a:effectLst>
              </a:rPr>
              <a:t>06/00Z</a:t>
            </a:r>
            <a:endParaRPr lang="en-US" sz="1600" b="1" dirty="0">
              <a:effectLst>
                <a:outerShdw blurRad="50800" dist="38100" dir="2700000" algn="tl" rotWithShape="0">
                  <a:srgbClr val="FFFF00">
                    <a:alpha val="40000"/>
                  </a:srgbClr>
                </a:outerShdw>
              </a:effectLst>
            </a:endParaRPr>
          </a:p>
        </p:txBody>
      </p:sp>
      <p:sp>
        <p:nvSpPr>
          <p:cNvPr id="10" name="TextBox 9"/>
          <p:cNvSpPr txBox="1"/>
          <p:nvPr/>
        </p:nvSpPr>
        <p:spPr>
          <a:xfrm>
            <a:off x="3186533" y="-76203"/>
            <a:ext cx="905516"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3000"/>
                    </a:srgbClr>
                  </a:outerShdw>
                </a:effectLst>
              </a:rPr>
              <a:t>Forecast</a:t>
            </a:r>
            <a:endParaRPr lang="en-US" sz="1600" b="1" dirty="0">
              <a:effectLst>
                <a:outerShdw blurRad="50800" dist="38100" dir="2700000" algn="tl" rotWithShape="0">
                  <a:srgbClr val="FFFF00">
                    <a:alpha val="43000"/>
                  </a:srgbClr>
                </a:outerShdw>
              </a:effectLst>
            </a:endParaRPr>
          </a:p>
        </p:txBody>
      </p:sp>
      <p:sp>
        <p:nvSpPr>
          <p:cNvPr id="11" name="TextBox 10"/>
          <p:cNvSpPr txBox="1"/>
          <p:nvPr/>
        </p:nvSpPr>
        <p:spPr>
          <a:xfrm>
            <a:off x="4058604" y="-76203"/>
            <a:ext cx="502762"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0000"/>
                    </a:srgbClr>
                  </a:outerShdw>
                </a:effectLst>
              </a:rPr>
              <a:t>24h</a:t>
            </a:r>
            <a:endParaRPr lang="en-US" sz="1600" b="1" dirty="0">
              <a:effectLst>
                <a:outerShdw blurRad="50800" dist="38100" dir="2700000" algn="tl" rotWithShape="0">
                  <a:srgbClr val="FFFF00">
                    <a:alpha val="40000"/>
                  </a:srgbClr>
                </a:outerShdw>
              </a:effectLst>
            </a:endParaRPr>
          </a:p>
        </p:txBody>
      </p:sp>
    </p:spTree>
    <p:extLst>
      <p:ext uri="{BB962C8B-B14F-4D97-AF65-F5344CB8AC3E}">
        <p14:creationId xmlns:p14="http://schemas.microsoft.com/office/powerpoint/2010/main" val="58441981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41L.OW-hwgen.2014100600-f4.gif"/>
          <p:cNvPicPr>
            <a:picLocks noChangeAspect="1"/>
          </p:cNvPicPr>
          <p:nvPr/>
        </p:nvPicPr>
        <p:blipFill rotWithShape="1">
          <a:blip r:embed="rId2">
            <a:extLst>
              <a:ext uri="{28A0092B-C50C-407E-A947-70E740481C1C}">
                <a14:useLocalDpi xmlns:a14="http://schemas.microsoft.com/office/drawing/2010/main" val="0"/>
              </a:ext>
            </a:extLst>
          </a:blip>
          <a:srcRect r="52826"/>
          <a:stretch/>
        </p:blipFill>
        <p:spPr>
          <a:xfrm>
            <a:off x="0" y="0"/>
            <a:ext cx="4313560" cy="6858000"/>
          </a:xfrm>
          <a:prstGeom prst="rect">
            <a:avLst/>
          </a:prstGeom>
        </p:spPr>
      </p:pic>
      <p:pic>
        <p:nvPicPr>
          <p:cNvPr id="4" name="Picture 3" descr="HWRFGEN-OWfcst-P41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60" y="3754416"/>
            <a:ext cx="4841648" cy="2910791"/>
          </a:xfrm>
          <a:prstGeom prst="rect">
            <a:avLst/>
          </a:prstGeom>
        </p:spPr>
      </p:pic>
      <p:sp>
        <p:nvSpPr>
          <p:cNvPr id="11" name="Donut 10"/>
          <p:cNvSpPr/>
          <p:nvPr/>
        </p:nvSpPr>
        <p:spPr>
          <a:xfrm>
            <a:off x="7163596" y="5894786"/>
            <a:ext cx="229420" cy="221226"/>
          </a:xfrm>
          <a:prstGeom prst="donut">
            <a:avLst>
              <a:gd name="adj" fmla="val 11980"/>
            </a:avLst>
          </a:prstGeom>
          <a:solidFill>
            <a:srgbClr val="FFFF00"/>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p:cNvSpPr txBox="1"/>
          <p:nvPr/>
        </p:nvSpPr>
        <p:spPr>
          <a:xfrm>
            <a:off x="3071" y="-76203"/>
            <a:ext cx="786894"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0000"/>
                    </a:srgbClr>
                  </a:outerShdw>
                </a:effectLst>
              </a:rPr>
              <a:t>06/00Z</a:t>
            </a:r>
            <a:endParaRPr lang="en-US" sz="1600" b="1" dirty="0">
              <a:effectLst>
                <a:outerShdw blurRad="50800" dist="38100" dir="2700000" algn="tl" rotWithShape="0">
                  <a:srgbClr val="FFFF00">
                    <a:alpha val="40000"/>
                  </a:srgbClr>
                </a:outerShdw>
              </a:effectLst>
            </a:endParaRPr>
          </a:p>
        </p:txBody>
      </p:sp>
      <p:sp>
        <p:nvSpPr>
          <p:cNvPr id="14" name="TextBox 13"/>
          <p:cNvSpPr txBox="1"/>
          <p:nvPr/>
        </p:nvSpPr>
        <p:spPr>
          <a:xfrm>
            <a:off x="3186533" y="-76203"/>
            <a:ext cx="905516"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3000"/>
                    </a:srgbClr>
                  </a:outerShdw>
                </a:effectLst>
              </a:rPr>
              <a:t>Forecast</a:t>
            </a:r>
            <a:endParaRPr lang="en-US" sz="1600" b="1" dirty="0">
              <a:effectLst>
                <a:outerShdw blurRad="50800" dist="38100" dir="2700000" algn="tl" rotWithShape="0">
                  <a:srgbClr val="FFFF00">
                    <a:alpha val="43000"/>
                  </a:srgbClr>
                </a:outerShdw>
              </a:effectLst>
            </a:endParaRPr>
          </a:p>
        </p:txBody>
      </p:sp>
      <p:sp>
        <p:nvSpPr>
          <p:cNvPr id="15" name="TextBox 14"/>
          <p:cNvSpPr txBox="1"/>
          <p:nvPr/>
        </p:nvSpPr>
        <p:spPr>
          <a:xfrm>
            <a:off x="4058604" y="-76203"/>
            <a:ext cx="502762"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0000"/>
                    </a:srgbClr>
                  </a:outerShdw>
                </a:effectLst>
              </a:rPr>
              <a:t>36h</a:t>
            </a:r>
            <a:endParaRPr lang="en-US" sz="1600" b="1" dirty="0">
              <a:effectLst>
                <a:outerShdw blurRad="50800" dist="38100" dir="2700000" algn="tl" rotWithShape="0">
                  <a:srgbClr val="FFFF00">
                    <a:alpha val="40000"/>
                  </a:srgbClr>
                </a:outerShdw>
              </a:effectLst>
            </a:endParaRPr>
          </a:p>
        </p:txBody>
      </p:sp>
      <p:sp>
        <p:nvSpPr>
          <p:cNvPr id="16" name="TextBox 15"/>
          <p:cNvSpPr txBox="1"/>
          <p:nvPr/>
        </p:nvSpPr>
        <p:spPr>
          <a:xfrm>
            <a:off x="4402667" y="262351"/>
            <a:ext cx="4631265" cy="2308324"/>
          </a:xfrm>
          <a:prstGeom prst="rect">
            <a:avLst/>
          </a:prstGeom>
          <a:solidFill>
            <a:schemeClr val="accent6">
              <a:lumMod val="20000"/>
              <a:lumOff val="80000"/>
            </a:schemeClr>
          </a:solidFill>
        </p:spPr>
        <p:txBody>
          <a:bodyPr wrap="square" rtlCol="0">
            <a:spAutoFit/>
          </a:bodyPr>
          <a:lstStyle/>
          <a:p>
            <a:pPr algn="ctr"/>
            <a:r>
              <a:rPr lang="en-US" i="1" u="sng" dirty="0" smtClean="0"/>
              <a:t>P41L</a:t>
            </a:r>
          </a:p>
          <a:p>
            <a:pPr algn="ctr"/>
            <a:r>
              <a:rPr lang="en-US" i="1" u="sng" dirty="0" smtClean="0"/>
              <a:t>Third excessive intensification forecast</a:t>
            </a:r>
          </a:p>
          <a:p>
            <a:pPr marL="285750" indent="-285750">
              <a:buFont typeface="Arial"/>
              <a:buChar char="•"/>
            </a:pPr>
            <a:r>
              <a:rPr lang="en-US" i="1" dirty="0" smtClean="0"/>
              <a:t>00Z </a:t>
            </a:r>
            <a:r>
              <a:rPr lang="en-US" i="1" dirty="0"/>
              <a:t>6</a:t>
            </a:r>
            <a:r>
              <a:rPr lang="en-US" i="1" dirty="0" smtClean="0"/>
              <a:t> October 2014 (</a:t>
            </a:r>
            <a:r>
              <a:rPr lang="en-US" i="1" dirty="0" smtClean="0">
                <a:effectLst>
                  <a:outerShdw blurRad="50800" dist="38100" dir="2700000" algn="tl" rotWithShape="0">
                    <a:srgbClr val="FFFF00">
                      <a:alpha val="40000"/>
                    </a:srgbClr>
                  </a:outerShdw>
                </a:effectLst>
              </a:rPr>
              <a:t>yellow</a:t>
            </a:r>
            <a:r>
              <a:rPr lang="en-US" i="1" dirty="0" smtClean="0"/>
              <a:t>)</a:t>
            </a:r>
          </a:p>
          <a:p>
            <a:pPr marL="285750" indent="-285750">
              <a:buFont typeface="Arial"/>
              <a:buChar char="•"/>
            </a:pPr>
            <a:r>
              <a:rPr lang="en-US" i="1" dirty="0" smtClean="0"/>
              <a:t>First 24 h:  Too strong and north</a:t>
            </a:r>
          </a:p>
          <a:p>
            <a:pPr marL="285750" indent="-285750">
              <a:buFont typeface="Arial"/>
              <a:buChar char="•"/>
            </a:pPr>
            <a:r>
              <a:rPr lang="en-US" i="1" dirty="0" smtClean="0"/>
              <a:t>Next 24 h:  A little too fast</a:t>
            </a:r>
          </a:p>
          <a:p>
            <a:pPr marL="285750" indent="-285750">
              <a:buFont typeface="Arial"/>
              <a:buChar char="•"/>
            </a:pPr>
            <a:r>
              <a:rPr lang="en-US" i="1" dirty="0" smtClean="0"/>
              <a:t>Last 3 days: Intensifies over Central America and turns northward over land</a:t>
            </a:r>
          </a:p>
          <a:p>
            <a:pPr marL="285750" indent="-285750">
              <a:buFont typeface="Arial"/>
              <a:buChar char="•"/>
            </a:pPr>
            <a:endParaRPr lang="en-US" i="1" dirty="0" smtClean="0"/>
          </a:p>
        </p:txBody>
      </p:sp>
    </p:spTree>
    <p:extLst>
      <p:ext uri="{BB962C8B-B14F-4D97-AF65-F5344CB8AC3E}">
        <p14:creationId xmlns:p14="http://schemas.microsoft.com/office/powerpoint/2010/main" val="208935693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41L.OW-hwgen.2014100800-f1.gif"/>
          <p:cNvPicPr>
            <a:picLocks noChangeAspect="1"/>
          </p:cNvPicPr>
          <p:nvPr/>
        </p:nvPicPr>
        <p:blipFill rotWithShape="1">
          <a:blip r:embed="rId2">
            <a:extLst>
              <a:ext uri="{28A0092B-C50C-407E-A947-70E740481C1C}">
                <a14:useLocalDpi xmlns:a14="http://schemas.microsoft.com/office/drawing/2010/main" val="0"/>
              </a:ext>
            </a:extLst>
          </a:blip>
          <a:srcRect r="56296"/>
          <a:stretch/>
        </p:blipFill>
        <p:spPr>
          <a:xfrm>
            <a:off x="4309533" y="0"/>
            <a:ext cx="3996267" cy="6858000"/>
          </a:xfrm>
          <a:prstGeom prst="rect">
            <a:avLst/>
          </a:prstGeom>
        </p:spPr>
      </p:pic>
      <p:pic>
        <p:nvPicPr>
          <p:cNvPr id="2" name="Picture 1" descr="P41L.OW-hwgen.2014100600-f5.gif"/>
          <p:cNvPicPr>
            <a:picLocks noChangeAspect="1"/>
          </p:cNvPicPr>
          <p:nvPr/>
        </p:nvPicPr>
        <p:blipFill rotWithShape="1">
          <a:blip r:embed="rId3">
            <a:extLst>
              <a:ext uri="{28A0092B-C50C-407E-A947-70E740481C1C}">
                <a14:useLocalDpi xmlns:a14="http://schemas.microsoft.com/office/drawing/2010/main" val="0"/>
              </a:ext>
            </a:extLst>
          </a:blip>
          <a:srcRect r="52870"/>
          <a:stretch/>
        </p:blipFill>
        <p:spPr>
          <a:xfrm>
            <a:off x="0" y="0"/>
            <a:ext cx="4309533" cy="6858000"/>
          </a:xfrm>
          <a:prstGeom prst="rect">
            <a:avLst/>
          </a:prstGeom>
        </p:spPr>
      </p:pic>
      <p:sp>
        <p:nvSpPr>
          <p:cNvPr id="7" name="TextBox 6"/>
          <p:cNvSpPr txBox="1"/>
          <p:nvPr/>
        </p:nvSpPr>
        <p:spPr>
          <a:xfrm>
            <a:off x="3071" y="-76203"/>
            <a:ext cx="786894"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0000"/>
                    </a:srgbClr>
                  </a:outerShdw>
                </a:effectLst>
              </a:rPr>
              <a:t>06/00Z</a:t>
            </a:r>
            <a:endParaRPr lang="en-US" sz="1600" b="1" dirty="0">
              <a:effectLst>
                <a:outerShdw blurRad="50800" dist="38100" dir="2700000" algn="tl" rotWithShape="0">
                  <a:srgbClr val="FFFF00">
                    <a:alpha val="40000"/>
                  </a:srgbClr>
                </a:outerShdw>
              </a:effectLst>
            </a:endParaRPr>
          </a:p>
        </p:txBody>
      </p:sp>
      <p:sp>
        <p:nvSpPr>
          <p:cNvPr id="10" name="TextBox 9"/>
          <p:cNvSpPr txBox="1"/>
          <p:nvPr/>
        </p:nvSpPr>
        <p:spPr>
          <a:xfrm>
            <a:off x="3186533" y="-76203"/>
            <a:ext cx="905516"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3000"/>
                    </a:srgbClr>
                  </a:outerShdw>
                </a:effectLst>
              </a:rPr>
              <a:t>Forecast</a:t>
            </a:r>
            <a:endParaRPr lang="en-US" sz="1600" b="1" dirty="0">
              <a:effectLst>
                <a:outerShdw blurRad="50800" dist="38100" dir="2700000" algn="tl" rotWithShape="0">
                  <a:srgbClr val="FFFF00">
                    <a:alpha val="43000"/>
                  </a:srgbClr>
                </a:outerShdw>
              </a:effectLst>
            </a:endParaRPr>
          </a:p>
        </p:txBody>
      </p:sp>
      <p:sp>
        <p:nvSpPr>
          <p:cNvPr id="11" name="TextBox 10"/>
          <p:cNvSpPr txBox="1"/>
          <p:nvPr/>
        </p:nvSpPr>
        <p:spPr>
          <a:xfrm>
            <a:off x="4058604" y="-76203"/>
            <a:ext cx="502762"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0000"/>
                    </a:srgbClr>
                  </a:outerShdw>
                </a:effectLst>
              </a:rPr>
              <a:t>48h</a:t>
            </a:r>
            <a:endParaRPr lang="en-US" sz="1600" b="1" dirty="0">
              <a:effectLst>
                <a:outerShdw blurRad="50800" dist="38100" dir="2700000" algn="tl" rotWithShape="0">
                  <a:srgbClr val="FFFF00">
                    <a:alpha val="40000"/>
                  </a:srgbClr>
                </a:outerShdw>
              </a:effectLst>
            </a:endParaRPr>
          </a:p>
        </p:txBody>
      </p:sp>
    </p:spTree>
    <p:extLst>
      <p:ext uri="{BB962C8B-B14F-4D97-AF65-F5344CB8AC3E}">
        <p14:creationId xmlns:p14="http://schemas.microsoft.com/office/powerpoint/2010/main" val="385799910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41L.OW-hwgen.2014100600-f6.gif"/>
          <p:cNvPicPr>
            <a:picLocks noChangeAspect="1"/>
          </p:cNvPicPr>
          <p:nvPr/>
        </p:nvPicPr>
        <p:blipFill rotWithShape="1">
          <a:blip r:embed="rId2">
            <a:extLst>
              <a:ext uri="{28A0092B-C50C-407E-A947-70E740481C1C}">
                <a14:useLocalDpi xmlns:a14="http://schemas.microsoft.com/office/drawing/2010/main" val="0"/>
              </a:ext>
            </a:extLst>
          </a:blip>
          <a:srcRect r="52826"/>
          <a:stretch/>
        </p:blipFill>
        <p:spPr>
          <a:xfrm>
            <a:off x="0" y="0"/>
            <a:ext cx="4313560" cy="6858000"/>
          </a:xfrm>
          <a:prstGeom prst="rect">
            <a:avLst/>
          </a:prstGeom>
        </p:spPr>
      </p:pic>
      <p:pic>
        <p:nvPicPr>
          <p:cNvPr id="4" name="Picture 3" descr="HWRFGEN-OWfcst-P41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60" y="3754416"/>
            <a:ext cx="4841648" cy="2910791"/>
          </a:xfrm>
          <a:prstGeom prst="rect">
            <a:avLst/>
          </a:prstGeom>
        </p:spPr>
      </p:pic>
      <p:sp>
        <p:nvSpPr>
          <p:cNvPr id="11" name="TextBox 10"/>
          <p:cNvSpPr txBox="1"/>
          <p:nvPr/>
        </p:nvSpPr>
        <p:spPr>
          <a:xfrm>
            <a:off x="4394194" y="2728481"/>
            <a:ext cx="4241806" cy="276999"/>
          </a:xfrm>
          <a:prstGeom prst="rect">
            <a:avLst/>
          </a:prstGeom>
          <a:solidFill>
            <a:schemeClr val="accent6">
              <a:lumMod val="20000"/>
              <a:lumOff val="80000"/>
            </a:schemeClr>
          </a:solidFill>
        </p:spPr>
        <p:txBody>
          <a:bodyPr wrap="square" rtlCol="0">
            <a:spAutoFit/>
          </a:bodyPr>
          <a:lstStyle/>
          <a:p>
            <a:pPr algn="ctr"/>
            <a:r>
              <a:rPr lang="en-US" sz="1200" dirty="0" smtClean="0"/>
              <a:t>OW spike begins. Eastern OW maxima in SW </a:t>
            </a:r>
            <a:r>
              <a:rPr lang="en-US" sz="1200" dirty="0" smtClean="0"/>
              <a:t>Caribbean </a:t>
            </a:r>
            <a:r>
              <a:rPr lang="en-US" sz="1200" dirty="0" smtClean="0"/>
              <a:t>appear.</a:t>
            </a:r>
          </a:p>
        </p:txBody>
      </p:sp>
      <p:sp>
        <p:nvSpPr>
          <p:cNvPr id="13" name="Donut 12"/>
          <p:cNvSpPr/>
          <p:nvPr/>
        </p:nvSpPr>
        <p:spPr>
          <a:xfrm>
            <a:off x="7379479" y="5666204"/>
            <a:ext cx="229420" cy="221226"/>
          </a:xfrm>
          <a:prstGeom prst="donut">
            <a:avLst>
              <a:gd name="adj" fmla="val 11980"/>
            </a:avLst>
          </a:prstGeom>
          <a:solidFill>
            <a:srgbClr val="FFFF00"/>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p:cNvSpPr txBox="1"/>
          <p:nvPr/>
        </p:nvSpPr>
        <p:spPr>
          <a:xfrm>
            <a:off x="3071" y="-76203"/>
            <a:ext cx="786894"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0000"/>
                    </a:srgbClr>
                  </a:outerShdw>
                </a:effectLst>
              </a:rPr>
              <a:t>06/00Z</a:t>
            </a:r>
            <a:endParaRPr lang="en-US" sz="1600" b="1" dirty="0">
              <a:effectLst>
                <a:outerShdw blurRad="50800" dist="38100" dir="2700000" algn="tl" rotWithShape="0">
                  <a:srgbClr val="FFFF00">
                    <a:alpha val="40000"/>
                  </a:srgbClr>
                </a:outerShdw>
              </a:effectLst>
            </a:endParaRPr>
          </a:p>
        </p:txBody>
      </p:sp>
      <p:sp>
        <p:nvSpPr>
          <p:cNvPr id="15" name="TextBox 14"/>
          <p:cNvSpPr txBox="1"/>
          <p:nvPr/>
        </p:nvSpPr>
        <p:spPr>
          <a:xfrm>
            <a:off x="3186533" y="-76203"/>
            <a:ext cx="905516"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3000"/>
                    </a:srgbClr>
                  </a:outerShdw>
                </a:effectLst>
              </a:rPr>
              <a:t>Forecast</a:t>
            </a:r>
            <a:endParaRPr lang="en-US" sz="1600" b="1" dirty="0">
              <a:effectLst>
                <a:outerShdw blurRad="50800" dist="38100" dir="2700000" algn="tl" rotWithShape="0">
                  <a:srgbClr val="FFFF00">
                    <a:alpha val="43000"/>
                  </a:srgbClr>
                </a:outerShdw>
              </a:effectLst>
            </a:endParaRPr>
          </a:p>
        </p:txBody>
      </p:sp>
      <p:sp>
        <p:nvSpPr>
          <p:cNvPr id="16" name="TextBox 15"/>
          <p:cNvSpPr txBox="1"/>
          <p:nvPr/>
        </p:nvSpPr>
        <p:spPr>
          <a:xfrm>
            <a:off x="4058604" y="-76203"/>
            <a:ext cx="502762" cy="338554"/>
          </a:xfrm>
          <a:prstGeom prst="rect">
            <a:avLst/>
          </a:prstGeom>
          <a:noFill/>
        </p:spPr>
        <p:txBody>
          <a:bodyPr wrap="none" rtlCol="0">
            <a:spAutoFit/>
          </a:bodyPr>
          <a:lstStyle/>
          <a:p>
            <a:r>
              <a:rPr lang="en-US" sz="1600" b="1" dirty="0">
                <a:effectLst>
                  <a:outerShdw blurRad="50800" dist="38100" dir="2700000" algn="tl" rotWithShape="0">
                    <a:srgbClr val="FFFF00">
                      <a:alpha val="40000"/>
                    </a:srgbClr>
                  </a:outerShdw>
                </a:effectLst>
              </a:rPr>
              <a:t>6</a:t>
            </a:r>
            <a:r>
              <a:rPr lang="en-US" sz="1600" b="1" dirty="0" smtClean="0">
                <a:effectLst>
                  <a:outerShdw blurRad="50800" dist="38100" dir="2700000" algn="tl" rotWithShape="0">
                    <a:srgbClr val="FFFF00">
                      <a:alpha val="40000"/>
                    </a:srgbClr>
                  </a:outerShdw>
                </a:effectLst>
              </a:rPr>
              <a:t>0h</a:t>
            </a:r>
            <a:endParaRPr lang="en-US" sz="1600" b="1" dirty="0">
              <a:effectLst>
                <a:outerShdw blurRad="50800" dist="38100" dir="2700000" algn="tl" rotWithShape="0">
                  <a:srgbClr val="FFFF00">
                    <a:alpha val="40000"/>
                  </a:srgbClr>
                </a:outerShdw>
              </a:effectLst>
            </a:endParaRPr>
          </a:p>
        </p:txBody>
      </p:sp>
      <p:sp>
        <p:nvSpPr>
          <p:cNvPr id="17" name="TextBox 16"/>
          <p:cNvSpPr txBox="1"/>
          <p:nvPr/>
        </p:nvSpPr>
        <p:spPr>
          <a:xfrm>
            <a:off x="4402667" y="262351"/>
            <a:ext cx="4631265" cy="2308324"/>
          </a:xfrm>
          <a:prstGeom prst="rect">
            <a:avLst/>
          </a:prstGeom>
          <a:solidFill>
            <a:schemeClr val="accent6">
              <a:lumMod val="20000"/>
              <a:lumOff val="80000"/>
            </a:schemeClr>
          </a:solidFill>
        </p:spPr>
        <p:txBody>
          <a:bodyPr wrap="square" rtlCol="0">
            <a:spAutoFit/>
          </a:bodyPr>
          <a:lstStyle/>
          <a:p>
            <a:pPr algn="ctr"/>
            <a:r>
              <a:rPr lang="en-US" i="1" u="sng" dirty="0" smtClean="0"/>
              <a:t>P41L</a:t>
            </a:r>
          </a:p>
          <a:p>
            <a:pPr algn="ctr"/>
            <a:r>
              <a:rPr lang="en-US" i="1" u="sng" dirty="0" smtClean="0"/>
              <a:t>Third excessive intensification forecast</a:t>
            </a:r>
          </a:p>
          <a:p>
            <a:pPr marL="285750" indent="-285750">
              <a:buFont typeface="Arial"/>
              <a:buChar char="•"/>
            </a:pPr>
            <a:r>
              <a:rPr lang="en-US" i="1" dirty="0" smtClean="0"/>
              <a:t>00Z </a:t>
            </a:r>
            <a:r>
              <a:rPr lang="en-US" i="1" dirty="0"/>
              <a:t>6</a:t>
            </a:r>
            <a:r>
              <a:rPr lang="en-US" i="1" dirty="0" smtClean="0"/>
              <a:t> October 2014 (</a:t>
            </a:r>
            <a:r>
              <a:rPr lang="en-US" i="1" dirty="0" smtClean="0">
                <a:effectLst>
                  <a:outerShdw blurRad="50800" dist="38100" dir="2700000" algn="tl" rotWithShape="0">
                    <a:srgbClr val="FFFF00">
                      <a:alpha val="40000"/>
                    </a:srgbClr>
                  </a:outerShdw>
                </a:effectLst>
              </a:rPr>
              <a:t>yellow</a:t>
            </a:r>
            <a:r>
              <a:rPr lang="en-US" i="1" dirty="0" smtClean="0"/>
              <a:t>)</a:t>
            </a:r>
          </a:p>
          <a:p>
            <a:pPr marL="285750" indent="-285750">
              <a:buFont typeface="Arial"/>
              <a:buChar char="•"/>
            </a:pPr>
            <a:r>
              <a:rPr lang="en-US" i="1" dirty="0" smtClean="0"/>
              <a:t>First 24 h:  Too strong and north</a:t>
            </a:r>
          </a:p>
          <a:p>
            <a:pPr marL="285750" indent="-285750">
              <a:buFont typeface="Arial"/>
              <a:buChar char="•"/>
            </a:pPr>
            <a:r>
              <a:rPr lang="en-US" i="1" dirty="0" smtClean="0"/>
              <a:t>Next 24 h:  A little too fast</a:t>
            </a:r>
          </a:p>
          <a:p>
            <a:pPr marL="285750" indent="-285750">
              <a:buFont typeface="Arial"/>
              <a:buChar char="•"/>
            </a:pPr>
            <a:r>
              <a:rPr lang="en-US" i="1" dirty="0" smtClean="0"/>
              <a:t>Last 3 days: Intensifies over Central America and turns northward over land</a:t>
            </a:r>
          </a:p>
          <a:p>
            <a:pPr marL="285750" indent="-285750">
              <a:buFont typeface="Arial"/>
              <a:buChar char="•"/>
            </a:pPr>
            <a:endParaRPr lang="en-US" i="1" dirty="0" smtClean="0"/>
          </a:p>
        </p:txBody>
      </p:sp>
    </p:spTree>
    <p:extLst>
      <p:ext uri="{BB962C8B-B14F-4D97-AF65-F5344CB8AC3E}">
        <p14:creationId xmlns:p14="http://schemas.microsoft.com/office/powerpoint/2010/main" val="38705805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41L.OW-hwgen.2014100600-f7.gif"/>
          <p:cNvPicPr>
            <a:picLocks noChangeAspect="1"/>
          </p:cNvPicPr>
          <p:nvPr/>
        </p:nvPicPr>
        <p:blipFill rotWithShape="1">
          <a:blip r:embed="rId2">
            <a:extLst>
              <a:ext uri="{28A0092B-C50C-407E-A947-70E740481C1C}">
                <a14:useLocalDpi xmlns:a14="http://schemas.microsoft.com/office/drawing/2010/main" val="0"/>
              </a:ext>
            </a:extLst>
          </a:blip>
          <a:srcRect r="52826"/>
          <a:stretch/>
        </p:blipFill>
        <p:spPr>
          <a:xfrm>
            <a:off x="0" y="0"/>
            <a:ext cx="4313560" cy="6858000"/>
          </a:xfrm>
          <a:prstGeom prst="rect">
            <a:avLst/>
          </a:prstGeom>
        </p:spPr>
      </p:pic>
      <p:pic>
        <p:nvPicPr>
          <p:cNvPr id="4" name="Picture 3" descr="HWRFGEN-OWfcst-P41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60" y="3754416"/>
            <a:ext cx="4841648" cy="2910791"/>
          </a:xfrm>
          <a:prstGeom prst="rect">
            <a:avLst/>
          </a:prstGeom>
        </p:spPr>
      </p:pic>
      <p:sp>
        <p:nvSpPr>
          <p:cNvPr id="11" name="Donut 10"/>
          <p:cNvSpPr/>
          <p:nvPr/>
        </p:nvSpPr>
        <p:spPr>
          <a:xfrm>
            <a:off x="7485304" y="5213273"/>
            <a:ext cx="229420" cy="221226"/>
          </a:xfrm>
          <a:prstGeom prst="donut">
            <a:avLst>
              <a:gd name="adj" fmla="val 11980"/>
            </a:avLst>
          </a:prstGeom>
          <a:solidFill>
            <a:srgbClr val="FFFF00"/>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p:cNvSpPr txBox="1"/>
          <p:nvPr/>
        </p:nvSpPr>
        <p:spPr>
          <a:xfrm>
            <a:off x="3071" y="-76203"/>
            <a:ext cx="786894"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0000"/>
                    </a:srgbClr>
                  </a:outerShdw>
                </a:effectLst>
              </a:rPr>
              <a:t>06/00Z</a:t>
            </a:r>
            <a:endParaRPr lang="en-US" sz="1600" b="1" dirty="0">
              <a:effectLst>
                <a:outerShdw blurRad="50800" dist="38100" dir="2700000" algn="tl" rotWithShape="0">
                  <a:srgbClr val="FFFF00">
                    <a:alpha val="40000"/>
                  </a:srgbClr>
                </a:outerShdw>
              </a:effectLst>
            </a:endParaRPr>
          </a:p>
        </p:txBody>
      </p:sp>
      <p:sp>
        <p:nvSpPr>
          <p:cNvPr id="14" name="TextBox 13"/>
          <p:cNvSpPr txBox="1"/>
          <p:nvPr/>
        </p:nvSpPr>
        <p:spPr>
          <a:xfrm>
            <a:off x="3186533" y="-76203"/>
            <a:ext cx="905516"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3000"/>
                    </a:srgbClr>
                  </a:outerShdw>
                </a:effectLst>
              </a:rPr>
              <a:t>Forecast</a:t>
            </a:r>
            <a:endParaRPr lang="en-US" sz="1600" b="1" dirty="0">
              <a:effectLst>
                <a:outerShdw blurRad="50800" dist="38100" dir="2700000" algn="tl" rotWithShape="0">
                  <a:srgbClr val="FFFF00">
                    <a:alpha val="43000"/>
                  </a:srgbClr>
                </a:outerShdw>
              </a:effectLst>
            </a:endParaRPr>
          </a:p>
        </p:txBody>
      </p:sp>
      <p:sp>
        <p:nvSpPr>
          <p:cNvPr id="15" name="TextBox 14"/>
          <p:cNvSpPr txBox="1"/>
          <p:nvPr/>
        </p:nvSpPr>
        <p:spPr>
          <a:xfrm>
            <a:off x="4058604" y="-76203"/>
            <a:ext cx="502762"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0000"/>
                    </a:srgbClr>
                  </a:outerShdw>
                </a:effectLst>
              </a:rPr>
              <a:t>72h</a:t>
            </a:r>
            <a:endParaRPr lang="en-US" sz="1600" b="1" dirty="0">
              <a:effectLst>
                <a:outerShdw blurRad="50800" dist="38100" dir="2700000" algn="tl" rotWithShape="0">
                  <a:srgbClr val="FFFF00">
                    <a:alpha val="40000"/>
                  </a:srgbClr>
                </a:outerShdw>
              </a:effectLst>
            </a:endParaRPr>
          </a:p>
        </p:txBody>
      </p:sp>
      <p:sp>
        <p:nvSpPr>
          <p:cNvPr id="16" name="TextBox 15"/>
          <p:cNvSpPr txBox="1"/>
          <p:nvPr/>
        </p:nvSpPr>
        <p:spPr>
          <a:xfrm>
            <a:off x="4402667" y="262351"/>
            <a:ext cx="4631265" cy="2308324"/>
          </a:xfrm>
          <a:prstGeom prst="rect">
            <a:avLst/>
          </a:prstGeom>
          <a:solidFill>
            <a:schemeClr val="accent6">
              <a:lumMod val="20000"/>
              <a:lumOff val="80000"/>
            </a:schemeClr>
          </a:solidFill>
        </p:spPr>
        <p:txBody>
          <a:bodyPr wrap="square" rtlCol="0">
            <a:spAutoFit/>
          </a:bodyPr>
          <a:lstStyle/>
          <a:p>
            <a:pPr algn="ctr"/>
            <a:r>
              <a:rPr lang="en-US" i="1" u="sng" dirty="0" smtClean="0"/>
              <a:t>P41L</a:t>
            </a:r>
          </a:p>
          <a:p>
            <a:pPr algn="ctr"/>
            <a:r>
              <a:rPr lang="en-US" i="1" u="sng" dirty="0" smtClean="0"/>
              <a:t>Third excessive intensification forecast</a:t>
            </a:r>
          </a:p>
          <a:p>
            <a:pPr marL="285750" indent="-285750">
              <a:buFont typeface="Arial"/>
              <a:buChar char="•"/>
            </a:pPr>
            <a:r>
              <a:rPr lang="en-US" i="1" dirty="0" smtClean="0"/>
              <a:t>00Z </a:t>
            </a:r>
            <a:r>
              <a:rPr lang="en-US" i="1" dirty="0"/>
              <a:t>6</a:t>
            </a:r>
            <a:r>
              <a:rPr lang="en-US" i="1" dirty="0" smtClean="0"/>
              <a:t> October 2014 (</a:t>
            </a:r>
            <a:r>
              <a:rPr lang="en-US" i="1" dirty="0" smtClean="0">
                <a:effectLst>
                  <a:outerShdw blurRad="50800" dist="38100" dir="2700000" algn="tl" rotWithShape="0">
                    <a:srgbClr val="FFFF00">
                      <a:alpha val="40000"/>
                    </a:srgbClr>
                  </a:outerShdw>
                </a:effectLst>
              </a:rPr>
              <a:t>yellow</a:t>
            </a:r>
            <a:r>
              <a:rPr lang="en-US" i="1" dirty="0" smtClean="0"/>
              <a:t>)</a:t>
            </a:r>
          </a:p>
          <a:p>
            <a:pPr marL="285750" indent="-285750">
              <a:buFont typeface="Arial"/>
              <a:buChar char="•"/>
            </a:pPr>
            <a:r>
              <a:rPr lang="en-US" i="1" dirty="0" smtClean="0"/>
              <a:t>First 24 h:  Too strong and north</a:t>
            </a:r>
          </a:p>
          <a:p>
            <a:pPr marL="285750" indent="-285750">
              <a:buFont typeface="Arial"/>
              <a:buChar char="•"/>
            </a:pPr>
            <a:r>
              <a:rPr lang="en-US" i="1" dirty="0" smtClean="0"/>
              <a:t>Next 24 h:  A little too fast</a:t>
            </a:r>
          </a:p>
          <a:p>
            <a:pPr marL="285750" indent="-285750">
              <a:buFont typeface="Arial"/>
              <a:buChar char="•"/>
            </a:pPr>
            <a:r>
              <a:rPr lang="en-US" i="1" dirty="0" smtClean="0"/>
              <a:t>Last 3 days: Intensifies over Central America and turns northward over land</a:t>
            </a:r>
          </a:p>
          <a:p>
            <a:pPr marL="285750" indent="-285750">
              <a:buFont typeface="Arial"/>
              <a:buChar char="•"/>
            </a:pPr>
            <a:endParaRPr lang="en-US" i="1" dirty="0" smtClean="0"/>
          </a:p>
        </p:txBody>
      </p:sp>
    </p:spTree>
    <p:extLst>
      <p:ext uri="{BB962C8B-B14F-4D97-AF65-F5344CB8AC3E}">
        <p14:creationId xmlns:p14="http://schemas.microsoft.com/office/powerpoint/2010/main" val="34278931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41L.OW-hwgen.2014100600-f8.gif"/>
          <p:cNvPicPr>
            <a:picLocks noChangeAspect="1"/>
          </p:cNvPicPr>
          <p:nvPr/>
        </p:nvPicPr>
        <p:blipFill rotWithShape="1">
          <a:blip r:embed="rId2">
            <a:extLst>
              <a:ext uri="{28A0092B-C50C-407E-A947-70E740481C1C}">
                <a14:useLocalDpi xmlns:a14="http://schemas.microsoft.com/office/drawing/2010/main" val="0"/>
              </a:ext>
            </a:extLst>
          </a:blip>
          <a:srcRect r="52826"/>
          <a:stretch/>
        </p:blipFill>
        <p:spPr>
          <a:xfrm>
            <a:off x="0" y="0"/>
            <a:ext cx="4313560" cy="6858000"/>
          </a:xfrm>
          <a:prstGeom prst="rect">
            <a:avLst/>
          </a:prstGeom>
        </p:spPr>
      </p:pic>
      <p:pic>
        <p:nvPicPr>
          <p:cNvPr id="4" name="Picture 3" descr="HWRFGEN-OWfcst-P41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60" y="3754416"/>
            <a:ext cx="4841648" cy="2910791"/>
          </a:xfrm>
          <a:prstGeom prst="rect">
            <a:avLst/>
          </a:prstGeom>
        </p:spPr>
      </p:pic>
      <p:sp>
        <p:nvSpPr>
          <p:cNvPr id="11" name="TextBox 10"/>
          <p:cNvSpPr txBox="1"/>
          <p:nvPr/>
        </p:nvSpPr>
        <p:spPr>
          <a:xfrm>
            <a:off x="4394194" y="2728481"/>
            <a:ext cx="4013206" cy="461665"/>
          </a:xfrm>
          <a:prstGeom prst="rect">
            <a:avLst/>
          </a:prstGeom>
          <a:solidFill>
            <a:schemeClr val="accent6">
              <a:lumMod val="20000"/>
              <a:lumOff val="80000"/>
            </a:schemeClr>
          </a:solidFill>
        </p:spPr>
        <p:txBody>
          <a:bodyPr wrap="square" rtlCol="0">
            <a:spAutoFit/>
          </a:bodyPr>
          <a:lstStyle/>
          <a:p>
            <a:pPr algn="ctr"/>
            <a:r>
              <a:rPr lang="en-US" sz="1200" dirty="0" smtClean="0"/>
              <a:t>Eastern OW maxima in SW Caribbean </a:t>
            </a:r>
            <a:r>
              <a:rPr lang="en-US" sz="1200" dirty="0" smtClean="0"/>
              <a:t>are </a:t>
            </a:r>
            <a:r>
              <a:rPr lang="en-US" sz="1200" dirty="0" smtClean="0"/>
              <a:t>small</a:t>
            </a:r>
            <a:r>
              <a:rPr lang="en-US" sz="1200" dirty="0" smtClean="0"/>
              <a:t>er </a:t>
            </a:r>
            <a:r>
              <a:rPr lang="en-US" sz="1200" dirty="0" smtClean="0"/>
              <a:t>than P41L, so they rotate to NW and dissipate or are absorbed.</a:t>
            </a:r>
          </a:p>
        </p:txBody>
      </p:sp>
      <p:sp>
        <p:nvSpPr>
          <p:cNvPr id="13" name="Donut 12"/>
          <p:cNvSpPr/>
          <p:nvPr/>
        </p:nvSpPr>
        <p:spPr>
          <a:xfrm>
            <a:off x="7586896" y="4392071"/>
            <a:ext cx="229420" cy="221226"/>
          </a:xfrm>
          <a:prstGeom prst="donut">
            <a:avLst>
              <a:gd name="adj" fmla="val 11980"/>
            </a:avLst>
          </a:prstGeom>
          <a:solidFill>
            <a:srgbClr val="FFFF00"/>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p:cNvSpPr txBox="1"/>
          <p:nvPr/>
        </p:nvSpPr>
        <p:spPr>
          <a:xfrm>
            <a:off x="3071" y="-76203"/>
            <a:ext cx="786894"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0000"/>
                    </a:srgbClr>
                  </a:outerShdw>
                </a:effectLst>
              </a:rPr>
              <a:t>06/00Z</a:t>
            </a:r>
            <a:endParaRPr lang="en-US" sz="1600" b="1" dirty="0">
              <a:effectLst>
                <a:outerShdw blurRad="50800" dist="38100" dir="2700000" algn="tl" rotWithShape="0">
                  <a:srgbClr val="FFFF00">
                    <a:alpha val="40000"/>
                  </a:srgbClr>
                </a:outerShdw>
              </a:effectLst>
            </a:endParaRPr>
          </a:p>
        </p:txBody>
      </p:sp>
      <p:sp>
        <p:nvSpPr>
          <p:cNvPr id="15" name="TextBox 14"/>
          <p:cNvSpPr txBox="1"/>
          <p:nvPr/>
        </p:nvSpPr>
        <p:spPr>
          <a:xfrm>
            <a:off x="3186533" y="-76203"/>
            <a:ext cx="905516"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3000"/>
                    </a:srgbClr>
                  </a:outerShdw>
                </a:effectLst>
              </a:rPr>
              <a:t>Forecast</a:t>
            </a:r>
            <a:endParaRPr lang="en-US" sz="1600" b="1" dirty="0">
              <a:effectLst>
                <a:outerShdw blurRad="50800" dist="38100" dir="2700000" algn="tl" rotWithShape="0">
                  <a:srgbClr val="FFFF00">
                    <a:alpha val="43000"/>
                  </a:srgbClr>
                </a:outerShdw>
              </a:effectLst>
            </a:endParaRPr>
          </a:p>
        </p:txBody>
      </p:sp>
      <p:sp>
        <p:nvSpPr>
          <p:cNvPr id="16" name="TextBox 15"/>
          <p:cNvSpPr txBox="1"/>
          <p:nvPr/>
        </p:nvSpPr>
        <p:spPr>
          <a:xfrm>
            <a:off x="4058604" y="-76203"/>
            <a:ext cx="502762"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0000"/>
                    </a:srgbClr>
                  </a:outerShdw>
                </a:effectLst>
              </a:rPr>
              <a:t>84h</a:t>
            </a:r>
            <a:endParaRPr lang="en-US" sz="1600" b="1" dirty="0">
              <a:effectLst>
                <a:outerShdw blurRad="50800" dist="38100" dir="2700000" algn="tl" rotWithShape="0">
                  <a:srgbClr val="FFFF00">
                    <a:alpha val="40000"/>
                  </a:srgbClr>
                </a:outerShdw>
              </a:effectLst>
            </a:endParaRPr>
          </a:p>
        </p:txBody>
      </p:sp>
      <p:sp>
        <p:nvSpPr>
          <p:cNvPr id="17" name="TextBox 16"/>
          <p:cNvSpPr txBox="1"/>
          <p:nvPr/>
        </p:nvSpPr>
        <p:spPr>
          <a:xfrm>
            <a:off x="4402667" y="262351"/>
            <a:ext cx="4631265" cy="2308324"/>
          </a:xfrm>
          <a:prstGeom prst="rect">
            <a:avLst/>
          </a:prstGeom>
          <a:solidFill>
            <a:schemeClr val="accent6">
              <a:lumMod val="20000"/>
              <a:lumOff val="80000"/>
            </a:schemeClr>
          </a:solidFill>
        </p:spPr>
        <p:txBody>
          <a:bodyPr wrap="square" rtlCol="0">
            <a:spAutoFit/>
          </a:bodyPr>
          <a:lstStyle/>
          <a:p>
            <a:pPr algn="ctr"/>
            <a:r>
              <a:rPr lang="en-US" i="1" u="sng" dirty="0" smtClean="0"/>
              <a:t>P41L</a:t>
            </a:r>
          </a:p>
          <a:p>
            <a:pPr algn="ctr"/>
            <a:r>
              <a:rPr lang="en-US" i="1" u="sng" dirty="0" smtClean="0"/>
              <a:t>Third excessive intensification forecast</a:t>
            </a:r>
          </a:p>
          <a:p>
            <a:pPr marL="285750" indent="-285750">
              <a:buFont typeface="Arial"/>
              <a:buChar char="•"/>
            </a:pPr>
            <a:r>
              <a:rPr lang="en-US" i="1" dirty="0" smtClean="0"/>
              <a:t>00Z </a:t>
            </a:r>
            <a:r>
              <a:rPr lang="en-US" i="1" dirty="0"/>
              <a:t>6</a:t>
            </a:r>
            <a:r>
              <a:rPr lang="en-US" i="1" dirty="0" smtClean="0"/>
              <a:t> October 2014 (</a:t>
            </a:r>
            <a:r>
              <a:rPr lang="en-US" i="1" dirty="0" smtClean="0">
                <a:effectLst>
                  <a:outerShdw blurRad="50800" dist="38100" dir="2700000" algn="tl" rotWithShape="0">
                    <a:srgbClr val="FFFF00">
                      <a:alpha val="40000"/>
                    </a:srgbClr>
                  </a:outerShdw>
                </a:effectLst>
              </a:rPr>
              <a:t>yellow</a:t>
            </a:r>
            <a:r>
              <a:rPr lang="en-US" i="1" dirty="0" smtClean="0"/>
              <a:t>)</a:t>
            </a:r>
          </a:p>
          <a:p>
            <a:pPr marL="285750" indent="-285750">
              <a:buFont typeface="Arial"/>
              <a:buChar char="•"/>
            </a:pPr>
            <a:r>
              <a:rPr lang="en-US" i="1" dirty="0" smtClean="0"/>
              <a:t>First 24 h:  Too strong and north</a:t>
            </a:r>
          </a:p>
          <a:p>
            <a:pPr marL="285750" indent="-285750">
              <a:buFont typeface="Arial"/>
              <a:buChar char="•"/>
            </a:pPr>
            <a:r>
              <a:rPr lang="en-US" i="1" dirty="0" smtClean="0"/>
              <a:t>Next 24 h:  A little too fast</a:t>
            </a:r>
          </a:p>
          <a:p>
            <a:pPr marL="285750" indent="-285750">
              <a:buFont typeface="Arial"/>
              <a:buChar char="•"/>
            </a:pPr>
            <a:r>
              <a:rPr lang="en-US" i="1" dirty="0" smtClean="0"/>
              <a:t>Last 3 days: Intensifies over Central America and turns northward over land</a:t>
            </a:r>
          </a:p>
          <a:p>
            <a:pPr marL="285750" indent="-285750">
              <a:buFont typeface="Arial"/>
              <a:buChar char="•"/>
            </a:pPr>
            <a:endParaRPr lang="en-US" i="1" dirty="0" smtClean="0"/>
          </a:p>
        </p:txBody>
      </p:sp>
    </p:spTree>
    <p:extLst>
      <p:ext uri="{BB962C8B-B14F-4D97-AF65-F5344CB8AC3E}">
        <p14:creationId xmlns:p14="http://schemas.microsoft.com/office/powerpoint/2010/main" val="103750622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41L.OW-hwgen.2014100600-f9.gif"/>
          <p:cNvPicPr>
            <a:picLocks noChangeAspect="1"/>
          </p:cNvPicPr>
          <p:nvPr/>
        </p:nvPicPr>
        <p:blipFill rotWithShape="1">
          <a:blip r:embed="rId2">
            <a:extLst>
              <a:ext uri="{28A0092B-C50C-407E-A947-70E740481C1C}">
                <a14:useLocalDpi xmlns:a14="http://schemas.microsoft.com/office/drawing/2010/main" val="0"/>
              </a:ext>
            </a:extLst>
          </a:blip>
          <a:srcRect r="52826"/>
          <a:stretch/>
        </p:blipFill>
        <p:spPr>
          <a:xfrm>
            <a:off x="0" y="0"/>
            <a:ext cx="4313560" cy="6858000"/>
          </a:xfrm>
          <a:prstGeom prst="rect">
            <a:avLst/>
          </a:prstGeom>
        </p:spPr>
      </p:pic>
      <p:pic>
        <p:nvPicPr>
          <p:cNvPr id="4" name="Picture 3" descr="HWRFGEN-OWfcst-P41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60" y="3754416"/>
            <a:ext cx="4841648" cy="2910791"/>
          </a:xfrm>
          <a:prstGeom prst="rect">
            <a:avLst/>
          </a:prstGeom>
        </p:spPr>
      </p:pic>
      <p:sp>
        <p:nvSpPr>
          <p:cNvPr id="11" name="Donut 10"/>
          <p:cNvSpPr/>
          <p:nvPr/>
        </p:nvSpPr>
        <p:spPr>
          <a:xfrm>
            <a:off x="7675789" y="4908497"/>
            <a:ext cx="229420" cy="221226"/>
          </a:xfrm>
          <a:prstGeom prst="donut">
            <a:avLst>
              <a:gd name="adj" fmla="val 11980"/>
            </a:avLst>
          </a:prstGeom>
          <a:solidFill>
            <a:srgbClr val="FFFF00"/>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p:cNvSpPr txBox="1"/>
          <p:nvPr/>
        </p:nvSpPr>
        <p:spPr>
          <a:xfrm>
            <a:off x="3071" y="-76203"/>
            <a:ext cx="786894"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0000"/>
                    </a:srgbClr>
                  </a:outerShdw>
                </a:effectLst>
              </a:rPr>
              <a:t>06/00Z</a:t>
            </a:r>
            <a:endParaRPr lang="en-US" sz="1600" b="1" dirty="0">
              <a:effectLst>
                <a:outerShdw blurRad="50800" dist="38100" dir="2700000" algn="tl" rotWithShape="0">
                  <a:srgbClr val="FFFF00">
                    <a:alpha val="40000"/>
                  </a:srgbClr>
                </a:outerShdw>
              </a:effectLst>
            </a:endParaRPr>
          </a:p>
        </p:txBody>
      </p:sp>
      <p:sp>
        <p:nvSpPr>
          <p:cNvPr id="14" name="TextBox 13"/>
          <p:cNvSpPr txBox="1"/>
          <p:nvPr/>
        </p:nvSpPr>
        <p:spPr>
          <a:xfrm>
            <a:off x="3186533" y="-76203"/>
            <a:ext cx="905516"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3000"/>
                    </a:srgbClr>
                  </a:outerShdw>
                </a:effectLst>
              </a:rPr>
              <a:t>Forecast</a:t>
            </a:r>
            <a:endParaRPr lang="en-US" sz="1600" b="1" dirty="0">
              <a:effectLst>
                <a:outerShdw blurRad="50800" dist="38100" dir="2700000" algn="tl" rotWithShape="0">
                  <a:srgbClr val="FFFF00">
                    <a:alpha val="43000"/>
                  </a:srgbClr>
                </a:outerShdw>
              </a:effectLst>
            </a:endParaRPr>
          </a:p>
        </p:txBody>
      </p:sp>
      <p:sp>
        <p:nvSpPr>
          <p:cNvPr id="15" name="TextBox 14"/>
          <p:cNvSpPr txBox="1"/>
          <p:nvPr/>
        </p:nvSpPr>
        <p:spPr>
          <a:xfrm>
            <a:off x="4058604" y="-76203"/>
            <a:ext cx="502762"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0000"/>
                    </a:srgbClr>
                  </a:outerShdw>
                </a:effectLst>
              </a:rPr>
              <a:t>96h</a:t>
            </a:r>
            <a:endParaRPr lang="en-US" sz="1600" b="1" dirty="0">
              <a:effectLst>
                <a:outerShdw blurRad="50800" dist="38100" dir="2700000" algn="tl" rotWithShape="0">
                  <a:srgbClr val="FFFF00">
                    <a:alpha val="40000"/>
                  </a:srgbClr>
                </a:outerShdw>
              </a:effectLst>
            </a:endParaRPr>
          </a:p>
        </p:txBody>
      </p:sp>
      <p:sp>
        <p:nvSpPr>
          <p:cNvPr id="16" name="TextBox 15"/>
          <p:cNvSpPr txBox="1"/>
          <p:nvPr/>
        </p:nvSpPr>
        <p:spPr>
          <a:xfrm>
            <a:off x="4402667" y="262351"/>
            <a:ext cx="4631265" cy="2308324"/>
          </a:xfrm>
          <a:prstGeom prst="rect">
            <a:avLst/>
          </a:prstGeom>
          <a:solidFill>
            <a:schemeClr val="accent6">
              <a:lumMod val="20000"/>
              <a:lumOff val="80000"/>
            </a:schemeClr>
          </a:solidFill>
        </p:spPr>
        <p:txBody>
          <a:bodyPr wrap="square" rtlCol="0">
            <a:spAutoFit/>
          </a:bodyPr>
          <a:lstStyle/>
          <a:p>
            <a:pPr algn="ctr"/>
            <a:r>
              <a:rPr lang="en-US" i="1" u="sng" dirty="0" smtClean="0"/>
              <a:t>P41L</a:t>
            </a:r>
          </a:p>
          <a:p>
            <a:pPr algn="ctr"/>
            <a:r>
              <a:rPr lang="en-US" i="1" u="sng" dirty="0" smtClean="0"/>
              <a:t>Third excessive intensification forecast</a:t>
            </a:r>
          </a:p>
          <a:p>
            <a:pPr marL="285750" indent="-285750">
              <a:buFont typeface="Arial"/>
              <a:buChar char="•"/>
            </a:pPr>
            <a:r>
              <a:rPr lang="en-US" i="1" dirty="0" smtClean="0"/>
              <a:t>00Z </a:t>
            </a:r>
            <a:r>
              <a:rPr lang="en-US" i="1" dirty="0"/>
              <a:t>6</a:t>
            </a:r>
            <a:r>
              <a:rPr lang="en-US" i="1" dirty="0" smtClean="0"/>
              <a:t> October 2014 (</a:t>
            </a:r>
            <a:r>
              <a:rPr lang="en-US" i="1" dirty="0" smtClean="0">
                <a:effectLst>
                  <a:outerShdw blurRad="50800" dist="38100" dir="2700000" algn="tl" rotWithShape="0">
                    <a:srgbClr val="FFFF00">
                      <a:alpha val="40000"/>
                    </a:srgbClr>
                  </a:outerShdw>
                </a:effectLst>
              </a:rPr>
              <a:t>yellow</a:t>
            </a:r>
            <a:r>
              <a:rPr lang="en-US" i="1" dirty="0" smtClean="0"/>
              <a:t>)</a:t>
            </a:r>
          </a:p>
          <a:p>
            <a:pPr marL="285750" indent="-285750">
              <a:buFont typeface="Arial"/>
              <a:buChar char="•"/>
            </a:pPr>
            <a:r>
              <a:rPr lang="en-US" i="1" dirty="0" smtClean="0"/>
              <a:t>First 24 h:  Too strong and north</a:t>
            </a:r>
          </a:p>
          <a:p>
            <a:pPr marL="285750" indent="-285750">
              <a:buFont typeface="Arial"/>
              <a:buChar char="•"/>
            </a:pPr>
            <a:r>
              <a:rPr lang="en-US" i="1" dirty="0" smtClean="0"/>
              <a:t>Next 24 h:  A little too fast</a:t>
            </a:r>
          </a:p>
          <a:p>
            <a:pPr marL="285750" indent="-285750">
              <a:buFont typeface="Arial"/>
              <a:buChar char="•"/>
            </a:pPr>
            <a:r>
              <a:rPr lang="en-US" i="1" dirty="0" smtClean="0"/>
              <a:t>Last 3 days: Intensifies over Central America and turns northward over land</a:t>
            </a:r>
          </a:p>
          <a:p>
            <a:pPr marL="285750" indent="-285750">
              <a:buFont typeface="Arial"/>
              <a:buChar char="•"/>
            </a:pPr>
            <a:endParaRPr lang="en-US" i="1" dirty="0" smtClean="0"/>
          </a:p>
        </p:txBody>
      </p:sp>
    </p:spTree>
    <p:extLst>
      <p:ext uri="{BB962C8B-B14F-4D97-AF65-F5344CB8AC3E}">
        <p14:creationId xmlns:p14="http://schemas.microsoft.com/office/powerpoint/2010/main" val="79631784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41L.OW-hwgen.2014100600-f10.gif"/>
          <p:cNvPicPr>
            <a:picLocks noChangeAspect="1"/>
          </p:cNvPicPr>
          <p:nvPr/>
        </p:nvPicPr>
        <p:blipFill rotWithShape="1">
          <a:blip r:embed="rId2">
            <a:extLst>
              <a:ext uri="{28A0092B-C50C-407E-A947-70E740481C1C}">
                <a14:useLocalDpi xmlns:a14="http://schemas.microsoft.com/office/drawing/2010/main" val="0"/>
              </a:ext>
            </a:extLst>
          </a:blip>
          <a:srcRect r="52826"/>
          <a:stretch/>
        </p:blipFill>
        <p:spPr>
          <a:xfrm>
            <a:off x="0" y="0"/>
            <a:ext cx="4313560" cy="6858000"/>
          </a:xfrm>
          <a:prstGeom prst="rect">
            <a:avLst/>
          </a:prstGeom>
        </p:spPr>
      </p:pic>
      <p:pic>
        <p:nvPicPr>
          <p:cNvPr id="4" name="Picture 3" descr="HWRFGEN-OWfcst-P41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60" y="3754416"/>
            <a:ext cx="4841648" cy="2910791"/>
          </a:xfrm>
          <a:prstGeom prst="rect">
            <a:avLst/>
          </a:prstGeom>
        </p:spPr>
      </p:pic>
      <p:sp>
        <p:nvSpPr>
          <p:cNvPr id="11" name="Donut 10"/>
          <p:cNvSpPr/>
          <p:nvPr/>
        </p:nvSpPr>
        <p:spPr>
          <a:xfrm>
            <a:off x="7790080" y="4709546"/>
            <a:ext cx="229420" cy="221226"/>
          </a:xfrm>
          <a:prstGeom prst="donut">
            <a:avLst>
              <a:gd name="adj" fmla="val 11980"/>
            </a:avLst>
          </a:prstGeom>
          <a:solidFill>
            <a:srgbClr val="FFFF00"/>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p:cNvSpPr txBox="1"/>
          <p:nvPr/>
        </p:nvSpPr>
        <p:spPr>
          <a:xfrm>
            <a:off x="3071" y="-76203"/>
            <a:ext cx="786894"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0000"/>
                    </a:srgbClr>
                  </a:outerShdw>
                </a:effectLst>
              </a:rPr>
              <a:t>06/00Z</a:t>
            </a:r>
            <a:endParaRPr lang="en-US" sz="1600" b="1" dirty="0">
              <a:effectLst>
                <a:outerShdw blurRad="50800" dist="38100" dir="2700000" algn="tl" rotWithShape="0">
                  <a:srgbClr val="FFFF00">
                    <a:alpha val="40000"/>
                  </a:srgbClr>
                </a:outerShdw>
              </a:effectLst>
            </a:endParaRPr>
          </a:p>
        </p:txBody>
      </p:sp>
      <p:sp>
        <p:nvSpPr>
          <p:cNvPr id="14" name="TextBox 13"/>
          <p:cNvSpPr txBox="1"/>
          <p:nvPr/>
        </p:nvSpPr>
        <p:spPr>
          <a:xfrm>
            <a:off x="3186533" y="-76203"/>
            <a:ext cx="905516"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3000"/>
                    </a:srgbClr>
                  </a:outerShdw>
                </a:effectLst>
              </a:rPr>
              <a:t>Forecast</a:t>
            </a:r>
            <a:endParaRPr lang="en-US" sz="1600" b="1" dirty="0">
              <a:effectLst>
                <a:outerShdw blurRad="50800" dist="38100" dir="2700000" algn="tl" rotWithShape="0">
                  <a:srgbClr val="FFFF00">
                    <a:alpha val="43000"/>
                  </a:srgbClr>
                </a:outerShdw>
              </a:effectLst>
            </a:endParaRPr>
          </a:p>
        </p:txBody>
      </p:sp>
      <p:sp>
        <p:nvSpPr>
          <p:cNvPr id="15" name="TextBox 14"/>
          <p:cNvSpPr txBox="1"/>
          <p:nvPr/>
        </p:nvSpPr>
        <p:spPr>
          <a:xfrm>
            <a:off x="3957000" y="-76203"/>
            <a:ext cx="606757"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0000"/>
                    </a:srgbClr>
                  </a:outerShdw>
                </a:effectLst>
              </a:rPr>
              <a:t>108h</a:t>
            </a:r>
            <a:endParaRPr lang="en-US" sz="1600" b="1" dirty="0">
              <a:effectLst>
                <a:outerShdw blurRad="50800" dist="38100" dir="2700000" algn="tl" rotWithShape="0">
                  <a:srgbClr val="FFFF00">
                    <a:alpha val="40000"/>
                  </a:srgbClr>
                </a:outerShdw>
              </a:effectLst>
            </a:endParaRPr>
          </a:p>
        </p:txBody>
      </p:sp>
      <p:sp>
        <p:nvSpPr>
          <p:cNvPr id="16" name="TextBox 15"/>
          <p:cNvSpPr txBox="1"/>
          <p:nvPr/>
        </p:nvSpPr>
        <p:spPr>
          <a:xfrm>
            <a:off x="4402667" y="262351"/>
            <a:ext cx="4631265" cy="2308324"/>
          </a:xfrm>
          <a:prstGeom prst="rect">
            <a:avLst/>
          </a:prstGeom>
          <a:solidFill>
            <a:schemeClr val="accent6">
              <a:lumMod val="20000"/>
              <a:lumOff val="80000"/>
            </a:schemeClr>
          </a:solidFill>
        </p:spPr>
        <p:txBody>
          <a:bodyPr wrap="square" rtlCol="0">
            <a:spAutoFit/>
          </a:bodyPr>
          <a:lstStyle/>
          <a:p>
            <a:pPr algn="ctr"/>
            <a:r>
              <a:rPr lang="en-US" i="1" u="sng" dirty="0" smtClean="0"/>
              <a:t>P41L</a:t>
            </a:r>
          </a:p>
          <a:p>
            <a:pPr algn="ctr"/>
            <a:r>
              <a:rPr lang="en-US" i="1" u="sng" dirty="0" smtClean="0"/>
              <a:t>Third excessive intensification forecast</a:t>
            </a:r>
          </a:p>
          <a:p>
            <a:pPr marL="285750" indent="-285750">
              <a:buFont typeface="Arial"/>
              <a:buChar char="•"/>
            </a:pPr>
            <a:r>
              <a:rPr lang="en-US" i="1" dirty="0" smtClean="0"/>
              <a:t>00Z </a:t>
            </a:r>
            <a:r>
              <a:rPr lang="en-US" i="1" dirty="0"/>
              <a:t>6</a:t>
            </a:r>
            <a:r>
              <a:rPr lang="en-US" i="1" dirty="0" smtClean="0"/>
              <a:t> October 2014 (</a:t>
            </a:r>
            <a:r>
              <a:rPr lang="en-US" i="1" dirty="0" smtClean="0">
                <a:effectLst>
                  <a:outerShdw blurRad="50800" dist="38100" dir="2700000" algn="tl" rotWithShape="0">
                    <a:srgbClr val="FFFF00">
                      <a:alpha val="40000"/>
                    </a:srgbClr>
                  </a:outerShdw>
                </a:effectLst>
              </a:rPr>
              <a:t>yellow</a:t>
            </a:r>
            <a:r>
              <a:rPr lang="en-US" i="1" dirty="0" smtClean="0"/>
              <a:t>)</a:t>
            </a:r>
          </a:p>
          <a:p>
            <a:pPr marL="285750" indent="-285750">
              <a:buFont typeface="Arial"/>
              <a:buChar char="•"/>
            </a:pPr>
            <a:r>
              <a:rPr lang="en-US" i="1" dirty="0" smtClean="0"/>
              <a:t>First 24 h:  Too strong and north</a:t>
            </a:r>
          </a:p>
          <a:p>
            <a:pPr marL="285750" indent="-285750">
              <a:buFont typeface="Arial"/>
              <a:buChar char="•"/>
            </a:pPr>
            <a:r>
              <a:rPr lang="en-US" i="1" dirty="0" smtClean="0"/>
              <a:t>Next 24 h:  A little too fast</a:t>
            </a:r>
          </a:p>
          <a:p>
            <a:pPr marL="285750" indent="-285750">
              <a:buFont typeface="Arial"/>
              <a:buChar char="•"/>
            </a:pPr>
            <a:r>
              <a:rPr lang="en-US" i="1" dirty="0" smtClean="0"/>
              <a:t>Last 3 days: Intensifies over Central America and turns northward over land</a:t>
            </a:r>
          </a:p>
          <a:p>
            <a:pPr marL="285750" indent="-285750">
              <a:buFont typeface="Arial"/>
              <a:buChar char="•"/>
            </a:pPr>
            <a:endParaRPr lang="en-US" i="1" dirty="0" smtClean="0"/>
          </a:p>
        </p:txBody>
      </p:sp>
    </p:spTree>
    <p:extLst>
      <p:ext uri="{BB962C8B-B14F-4D97-AF65-F5344CB8AC3E}">
        <p14:creationId xmlns:p14="http://schemas.microsoft.com/office/powerpoint/2010/main" val="235781023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41L.OW-hwgen.2014101100-f1.gif"/>
          <p:cNvPicPr>
            <a:picLocks noChangeAspect="1"/>
          </p:cNvPicPr>
          <p:nvPr/>
        </p:nvPicPr>
        <p:blipFill rotWithShape="1">
          <a:blip r:embed="rId2">
            <a:extLst>
              <a:ext uri="{28A0092B-C50C-407E-A947-70E740481C1C}">
                <a14:useLocalDpi xmlns:a14="http://schemas.microsoft.com/office/drawing/2010/main" val="0"/>
              </a:ext>
            </a:extLst>
          </a:blip>
          <a:srcRect r="56018"/>
          <a:stretch/>
        </p:blipFill>
        <p:spPr>
          <a:xfrm>
            <a:off x="4313560" y="0"/>
            <a:ext cx="4021667" cy="6858000"/>
          </a:xfrm>
          <a:prstGeom prst="rect">
            <a:avLst/>
          </a:prstGeom>
        </p:spPr>
      </p:pic>
      <p:pic>
        <p:nvPicPr>
          <p:cNvPr id="3" name="Picture 2" descr="P41L.OW-hwgen.2014100600-f11.gif"/>
          <p:cNvPicPr>
            <a:picLocks noChangeAspect="1"/>
          </p:cNvPicPr>
          <p:nvPr/>
        </p:nvPicPr>
        <p:blipFill rotWithShape="1">
          <a:blip r:embed="rId3">
            <a:extLst>
              <a:ext uri="{28A0092B-C50C-407E-A947-70E740481C1C}">
                <a14:useLocalDpi xmlns:a14="http://schemas.microsoft.com/office/drawing/2010/main" val="0"/>
              </a:ext>
            </a:extLst>
          </a:blip>
          <a:srcRect r="52826"/>
          <a:stretch/>
        </p:blipFill>
        <p:spPr>
          <a:xfrm>
            <a:off x="0" y="0"/>
            <a:ext cx="4313560" cy="6858000"/>
          </a:xfrm>
          <a:prstGeom prst="rect">
            <a:avLst/>
          </a:prstGeom>
        </p:spPr>
      </p:pic>
      <p:sp>
        <p:nvSpPr>
          <p:cNvPr id="10" name="TextBox 9"/>
          <p:cNvSpPr txBox="1"/>
          <p:nvPr/>
        </p:nvSpPr>
        <p:spPr>
          <a:xfrm>
            <a:off x="4707459" y="1856413"/>
            <a:ext cx="1608673" cy="276999"/>
          </a:xfrm>
          <a:prstGeom prst="rect">
            <a:avLst/>
          </a:prstGeom>
          <a:solidFill>
            <a:schemeClr val="accent6">
              <a:lumMod val="20000"/>
              <a:lumOff val="80000"/>
            </a:schemeClr>
          </a:solidFill>
        </p:spPr>
        <p:txBody>
          <a:bodyPr wrap="square" rtlCol="0">
            <a:spAutoFit/>
          </a:bodyPr>
          <a:lstStyle/>
          <a:p>
            <a:pPr algn="ctr"/>
            <a:r>
              <a:rPr lang="en-US" sz="1200" dirty="0" smtClean="0"/>
              <a:t>Westward into Eastpac</a:t>
            </a:r>
          </a:p>
        </p:txBody>
      </p:sp>
      <p:sp>
        <p:nvSpPr>
          <p:cNvPr id="11" name="TextBox 10"/>
          <p:cNvSpPr txBox="1"/>
          <p:nvPr/>
        </p:nvSpPr>
        <p:spPr>
          <a:xfrm>
            <a:off x="3071" y="-76203"/>
            <a:ext cx="786894"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0000"/>
                    </a:srgbClr>
                  </a:outerShdw>
                </a:effectLst>
              </a:rPr>
              <a:t>06/00Z</a:t>
            </a:r>
            <a:endParaRPr lang="en-US" sz="1600" b="1" dirty="0">
              <a:effectLst>
                <a:outerShdw blurRad="50800" dist="38100" dir="2700000" algn="tl" rotWithShape="0">
                  <a:srgbClr val="FFFF00">
                    <a:alpha val="40000"/>
                  </a:srgbClr>
                </a:outerShdw>
              </a:effectLst>
            </a:endParaRPr>
          </a:p>
        </p:txBody>
      </p:sp>
      <p:sp>
        <p:nvSpPr>
          <p:cNvPr id="13" name="TextBox 12"/>
          <p:cNvSpPr txBox="1"/>
          <p:nvPr/>
        </p:nvSpPr>
        <p:spPr>
          <a:xfrm>
            <a:off x="3186533" y="-76203"/>
            <a:ext cx="905516"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3000"/>
                    </a:srgbClr>
                  </a:outerShdw>
                </a:effectLst>
              </a:rPr>
              <a:t>Forecast</a:t>
            </a:r>
            <a:endParaRPr lang="en-US" sz="1600" b="1" dirty="0">
              <a:effectLst>
                <a:outerShdw blurRad="50800" dist="38100" dir="2700000" algn="tl" rotWithShape="0">
                  <a:srgbClr val="FFFF00">
                    <a:alpha val="43000"/>
                  </a:srgbClr>
                </a:outerShdw>
              </a:effectLst>
            </a:endParaRPr>
          </a:p>
        </p:txBody>
      </p:sp>
      <p:sp>
        <p:nvSpPr>
          <p:cNvPr id="14" name="TextBox 13"/>
          <p:cNvSpPr txBox="1"/>
          <p:nvPr/>
        </p:nvSpPr>
        <p:spPr>
          <a:xfrm>
            <a:off x="3957000" y="-76203"/>
            <a:ext cx="606757" cy="338554"/>
          </a:xfrm>
          <a:prstGeom prst="rect">
            <a:avLst/>
          </a:prstGeom>
          <a:noFill/>
        </p:spPr>
        <p:txBody>
          <a:bodyPr wrap="none" rtlCol="0">
            <a:spAutoFit/>
          </a:bodyPr>
          <a:lstStyle/>
          <a:p>
            <a:r>
              <a:rPr lang="en-US" sz="1600" b="1" dirty="0" smtClean="0">
                <a:effectLst>
                  <a:outerShdw blurRad="50800" dist="38100" dir="2700000" algn="tl" rotWithShape="0">
                    <a:srgbClr val="FFFF00">
                      <a:alpha val="40000"/>
                    </a:srgbClr>
                  </a:outerShdw>
                </a:effectLst>
              </a:rPr>
              <a:t>120h</a:t>
            </a:r>
            <a:endParaRPr lang="en-US" sz="1600" b="1" dirty="0">
              <a:effectLst>
                <a:outerShdw blurRad="50800" dist="38100" dir="2700000" algn="tl" rotWithShape="0">
                  <a:srgbClr val="FFFF00">
                    <a:alpha val="40000"/>
                  </a:srgbClr>
                </a:outerShdw>
              </a:effectLst>
            </a:endParaRPr>
          </a:p>
        </p:txBody>
      </p:sp>
    </p:spTree>
    <p:extLst>
      <p:ext uri="{BB962C8B-B14F-4D97-AF65-F5344CB8AC3E}">
        <p14:creationId xmlns:p14="http://schemas.microsoft.com/office/powerpoint/2010/main" val="12952577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80"/>
            <a:ext cx="8229600" cy="1143000"/>
          </a:xfrm>
        </p:spPr>
        <p:txBody>
          <a:bodyPr>
            <a:normAutofit fontScale="90000"/>
          </a:bodyPr>
          <a:lstStyle/>
          <a:p>
            <a:r>
              <a:rPr lang="en-US" dirty="0" smtClean="0"/>
              <a:t>Conclusions: HWRF-Genesis Analyses	</a:t>
            </a:r>
            <a:endParaRPr lang="en-US" dirty="0"/>
          </a:p>
        </p:txBody>
      </p:sp>
      <p:grpSp>
        <p:nvGrpSpPr>
          <p:cNvPr id="5" name="Group 4"/>
          <p:cNvGrpSpPr/>
          <p:nvPr/>
        </p:nvGrpSpPr>
        <p:grpSpPr>
          <a:xfrm>
            <a:off x="5554419" y="1903248"/>
            <a:ext cx="3131430" cy="919646"/>
            <a:chOff x="3359355" y="3169754"/>
            <a:chExt cx="3990258" cy="1738180"/>
          </a:xfrm>
        </p:grpSpPr>
        <p:sp>
          <p:nvSpPr>
            <p:cNvPr id="6" name="Rectangle 5"/>
            <p:cNvSpPr/>
            <p:nvPr/>
          </p:nvSpPr>
          <p:spPr>
            <a:xfrm>
              <a:off x="3359355" y="3202089"/>
              <a:ext cx="3990258" cy="1705845"/>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3414805" y="3169754"/>
              <a:ext cx="3846485" cy="923329"/>
            </a:xfrm>
            <a:prstGeom prst="rect">
              <a:avLst/>
            </a:prstGeom>
            <a:noFill/>
          </p:spPr>
          <p:txBody>
            <a:bodyPr wrap="square" rtlCol="0">
              <a:spAutoFit/>
            </a:bodyPr>
            <a:lstStyle/>
            <a:p>
              <a:pPr algn="ctr"/>
              <a:r>
                <a:rPr lang="en-US" i="1" u="sng" dirty="0" smtClean="0"/>
                <a:t>HWRF-Gen developed systems</a:t>
              </a:r>
            </a:p>
            <a:p>
              <a:pPr algn="ctr"/>
              <a:r>
                <a:rPr lang="en-US" i="1" dirty="0" smtClean="0"/>
                <a:t>OW &gt; 9x10</a:t>
              </a:r>
              <a:r>
                <a:rPr lang="en-US" i="1" baseline="30000" dirty="0" smtClean="0"/>
                <a:t>-9</a:t>
              </a:r>
              <a:r>
                <a:rPr lang="en-US" i="1" dirty="0" smtClean="0"/>
                <a:t> s</a:t>
              </a:r>
              <a:r>
                <a:rPr lang="en-US" i="1" baseline="30000" dirty="0" smtClean="0"/>
                <a:t>-2</a:t>
              </a:r>
            </a:p>
            <a:p>
              <a:pPr algn="ctr"/>
              <a:r>
                <a:rPr lang="en-US" i="1" dirty="0" smtClean="0"/>
                <a:t>RH &gt; 70%</a:t>
              </a:r>
            </a:p>
          </p:txBody>
        </p:sp>
      </p:grpSp>
      <p:pic>
        <p:nvPicPr>
          <p:cNvPr id="8" name="Picture 7" descr="ec-700averages.eps"/>
          <p:cNvPicPr>
            <a:picLocks noChangeAspect="1"/>
          </p:cNvPicPr>
          <p:nvPr/>
        </p:nvPicPr>
        <p:blipFill rotWithShape="1">
          <a:blip r:embed="rId2">
            <a:extLst>
              <a:ext uri="{28A0092B-C50C-407E-A947-70E740481C1C}">
                <a14:useLocalDpi xmlns:a14="http://schemas.microsoft.com/office/drawing/2010/main" val="0"/>
              </a:ext>
            </a:extLst>
          </a:blip>
          <a:srcRect l="9090" t="7002" r="7785" b="7124"/>
          <a:stretch/>
        </p:blipFill>
        <p:spPr>
          <a:xfrm>
            <a:off x="6315186" y="3092777"/>
            <a:ext cx="2540000" cy="1971507"/>
          </a:xfrm>
          <a:prstGeom prst="rect">
            <a:avLst/>
          </a:prstGeom>
        </p:spPr>
      </p:pic>
      <p:sp>
        <p:nvSpPr>
          <p:cNvPr id="10" name="TextBox 9"/>
          <p:cNvSpPr txBox="1"/>
          <p:nvPr/>
        </p:nvSpPr>
        <p:spPr>
          <a:xfrm>
            <a:off x="651586" y="597991"/>
            <a:ext cx="7738877" cy="1815882"/>
          </a:xfrm>
          <a:prstGeom prst="rect">
            <a:avLst/>
          </a:prstGeom>
          <a:noFill/>
        </p:spPr>
        <p:txBody>
          <a:bodyPr wrap="square" rtlCol="0">
            <a:spAutoFit/>
          </a:bodyPr>
          <a:lstStyle/>
          <a:p>
            <a:r>
              <a:rPr lang="en-US" sz="2800" dirty="0"/>
              <a:t>We have diagnosed the value of the HWRF-Genesis model to accurately depict cyclogenesis based </a:t>
            </a:r>
            <a:r>
              <a:rPr lang="en-US" sz="2800" dirty="0" smtClean="0"/>
              <a:t>on standard pouch products of </a:t>
            </a:r>
            <a:r>
              <a:rPr lang="en-US" sz="2800" dirty="0"/>
              <a:t>analysis Okubo-Weiss and relative humidity quantities.</a:t>
            </a:r>
          </a:p>
        </p:txBody>
      </p:sp>
      <p:sp>
        <p:nvSpPr>
          <p:cNvPr id="13" name="TextBox 12"/>
          <p:cNvSpPr txBox="1"/>
          <p:nvPr/>
        </p:nvSpPr>
        <p:spPr>
          <a:xfrm>
            <a:off x="676987" y="2813505"/>
            <a:ext cx="5698410" cy="3108544"/>
          </a:xfrm>
          <a:prstGeom prst="rect">
            <a:avLst/>
          </a:prstGeom>
          <a:noFill/>
        </p:spPr>
        <p:txBody>
          <a:bodyPr wrap="square" rtlCol="0">
            <a:spAutoFit/>
          </a:bodyPr>
          <a:lstStyle/>
          <a:p>
            <a:r>
              <a:rPr lang="en-US" sz="2800" dirty="0" smtClean="0"/>
              <a:t>New Lagrangian </a:t>
            </a:r>
            <a:r>
              <a:rPr lang="en-US" sz="2800" dirty="0"/>
              <a:t>OW field and radial profiles along the streamfunction contours provide a way for averaging the very noisy data sets so that the above results can be generalized over a large data set (in progress)</a:t>
            </a:r>
            <a:r>
              <a:rPr lang="en-US" sz="2800" dirty="0" smtClean="0"/>
              <a:t>.  Suggest formation threshold:</a:t>
            </a:r>
            <a:endParaRPr lang="en-US" sz="2800" dirty="0"/>
          </a:p>
        </p:txBody>
      </p:sp>
      <p:sp>
        <p:nvSpPr>
          <p:cNvPr id="12" name="TextBox 11"/>
          <p:cNvSpPr txBox="1"/>
          <p:nvPr/>
        </p:nvSpPr>
        <p:spPr>
          <a:xfrm>
            <a:off x="872083" y="5770572"/>
            <a:ext cx="8601879" cy="923330"/>
          </a:xfrm>
          <a:prstGeom prst="rect">
            <a:avLst/>
          </a:prstGeom>
          <a:noFill/>
        </p:spPr>
        <p:txBody>
          <a:bodyPr wrap="square" rtlCol="0">
            <a:spAutoFit/>
          </a:bodyPr>
          <a:lstStyle/>
          <a:p>
            <a:r>
              <a:rPr lang="en-US" dirty="0" smtClean="0"/>
              <a:t>1.  High OW or Lagrangian OW values (&gt;3) near center throughout 850-500 hPa layer</a:t>
            </a:r>
          </a:p>
          <a:p>
            <a:r>
              <a:rPr lang="en-US" dirty="0" smtClean="0"/>
              <a:t>2.  Vertically aligned within 1 degree throughout 850-500 hPa layer</a:t>
            </a:r>
          </a:p>
          <a:p>
            <a:r>
              <a:rPr lang="en-US" dirty="0" smtClean="0"/>
              <a:t>3.  Horizontal shear sheath within 3 streamfunction contour  </a:t>
            </a:r>
            <a:r>
              <a:rPr lang="en-US" dirty="0" smtClean="0">
                <a:solidFill>
                  <a:srgbClr val="000090"/>
                </a:solidFill>
              </a:rPr>
              <a:t>(Negative Lag OW ring)</a:t>
            </a:r>
            <a:endParaRPr lang="en-US" dirty="0">
              <a:solidFill>
                <a:srgbClr val="000090"/>
              </a:solidFill>
            </a:endParaRPr>
          </a:p>
        </p:txBody>
      </p:sp>
    </p:spTree>
    <p:extLst>
      <p:ext uri="{BB962C8B-B14F-4D97-AF65-F5344CB8AC3E}">
        <p14:creationId xmlns:p14="http://schemas.microsoft.com/office/powerpoint/2010/main" val="31130342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466773366"/>
              </p:ext>
            </p:extLst>
          </p:nvPr>
        </p:nvGraphicFramePr>
        <p:xfrm>
          <a:off x="38100" y="647700"/>
          <a:ext cx="9067800" cy="5562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962732" y="5987149"/>
            <a:ext cx="7016539" cy="369332"/>
          </a:xfrm>
          <a:prstGeom prst="rect">
            <a:avLst/>
          </a:prstGeom>
          <a:noFill/>
        </p:spPr>
        <p:txBody>
          <a:bodyPr wrap="none" rtlCol="0">
            <a:spAutoFit/>
          </a:bodyPr>
          <a:lstStyle/>
          <a:p>
            <a:r>
              <a:rPr lang="en-US" dirty="0"/>
              <a:t>6</a:t>
            </a:r>
            <a:r>
              <a:rPr lang="en-US" dirty="0" smtClean="0"/>
              <a:t>0             24          11         </a:t>
            </a:r>
            <a:r>
              <a:rPr lang="en-US" dirty="0"/>
              <a:t>1</a:t>
            </a:r>
            <a:r>
              <a:rPr lang="en-US" dirty="0" smtClean="0"/>
              <a:t>5                15                      14               Total: 139</a:t>
            </a:r>
            <a:endParaRPr lang="en-US" dirty="0"/>
          </a:p>
        </p:txBody>
      </p:sp>
      <p:cxnSp>
        <p:nvCxnSpPr>
          <p:cNvPr id="7" name="Straight Connector 6"/>
          <p:cNvCxnSpPr/>
          <p:nvPr/>
        </p:nvCxnSpPr>
        <p:spPr>
          <a:xfrm flipH="1">
            <a:off x="705907" y="4637616"/>
            <a:ext cx="82733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46638" y="4328070"/>
            <a:ext cx="1036199" cy="369332"/>
          </a:xfrm>
          <a:prstGeom prst="rect">
            <a:avLst/>
          </a:prstGeom>
          <a:noFill/>
        </p:spPr>
        <p:txBody>
          <a:bodyPr wrap="none" rtlCol="0">
            <a:spAutoFit/>
          </a:bodyPr>
          <a:lstStyle/>
          <a:p>
            <a:pPr algn="ctr"/>
            <a:r>
              <a:rPr lang="en-US" b="1" dirty="0" smtClean="0">
                <a:solidFill>
                  <a:srgbClr val="FF0000"/>
                </a:solidFill>
              </a:rPr>
              <a:t>9x10</a:t>
            </a:r>
            <a:r>
              <a:rPr lang="en-US" b="1" baseline="30000" dirty="0" smtClean="0">
                <a:solidFill>
                  <a:srgbClr val="FF0000"/>
                </a:solidFill>
              </a:rPr>
              <a:t>-9</a:t>
            </a:r>
            <a:r>
              <a:rPr lang="en-US" b="1" dirty="0" smtClean="0">
                <a:solidFill>
                  <a:srgbClr val="FF0000"/>
                </a:solidFill>
              </a:rPr>
              <a:t> s</a:t>
            </a:r>
            <a:r>
              <a:rPr lang="en-US" b="1" baseline="30000" dirty="0" smtClean="0">
                <a:solidFill>
                  <a:srgbClr val="FF0000"/>
                </a:solidFill>
              </a:rPr>
              <a:t>-2</a:t>
            </a:r>
            <a:endParaRPr lang="en-US" b="1" baseline="30000" dirty="0">
              <a:solidFill>
                <a:srgbClr val="FF0000"/>
              </a:solidFill>
            </a:endParaRPr>
          </a:p>
        </p:txBody>
      </p:sp>
      <p:sp>
        <p:nvSpPr>
          <p:cNvPr id="9" name="TextBox 8"/>
          <p:cNvSpPr txBox="1"/>
          <p:nvPr/>
        </p:nvSpPr>
        <p:spPr>
          <a:xfrm>
            <a:off x="2335077" y="1703402"/>
            <a:ext cx="1669184" cy="369332"/>
          </a:xfrm>
          <a:prstGeom prst="rect">
            <a:avLst/>
          </a:prstGeom>
          <a:noFill/>
        </p:spPr>
        <p:txBody>
          <a:bodyPr wrap="none" rtlCol="0">
            <a:spAutoFit/>
          </a:bodyPr>
          <a:lstStyle/>
          <a:p>
            <a:r>
              <a:rPr lang="en-US" dirty="0" smtClean="0"/>
              <a:t>Dry subtropical</a:t>
            </a:r>
            <a:endParaRPr lang="en-US" dirty="0"/>
          </a:p>
        </p:txBody>
      </p:sp>
      <p:sp>
        <p:nvSpPr>
          <p:cNvPr id="10" name="TextBox 9"/>
          <p:cNvSpPr txBox="1"/>
          <p:nvPr/>
        </p:nvSpPr>
        <p:spPr>
          <a:xfrm>
            <a:off x="2335077" y="2660133"/>
            <a:ext cx="1611589" cy="369332"/>
          </a:xfrm>
          <a:prstGeom prst="rect">
            <a:avLst/>
          </a:prstGeom>
          <a:noFill/>
        </p:spPr>
        <p:txBody>
          <a:bodyPr wrap="none" rtlCol="0">
            <a:spAutoFit/>
          </a:bodyPr>
          <a:lstStyle/>
          <a:p>
            <a:r>
              <a:rPr lang="en-US" dirty="0" smtClean="0"/>
              <a:t>Dry subtropical</a:t>
            </a:r>
            <a:endParaRPr lang="en-US" dirty="0"/>
          </a:p>
        </p:txBody>
      </p:sp>
      <p:sp>
        <p:nvSpPr>
          <p:cNvPr id="11" name="TextBox 10"/>
          <p:cNvSpPr txBox="1"/>
          <p:nvPr/>
        </p:nvSpPr>
        <p:spPr>
          <a:xfrm>
            <a:off x="2335077" y="2937460"/>
            <a:ext cx="1669184" cy="369332"/>
          </a:xfrm>
          <a:prstGeom prst="rect">
            <a:avLst/>
          </a:prstGeom>
          <a:noFill/>
        </p:spPr>
        <p:txBody>
          <a:bodyPr wrap="none" rtlCol="0">
            <a:spAutoFit/>
          </a:bodyPr>
          <a:lstStyle/>
          <a:p>
            <a:r>
              <a:rPr lang="en-US" dirty="0" smtClean="0"/>
              <a:t>Dry subtropical</a:t>
            </a:r>
            <a:endParaRPr lang="en-US" dirty="0"/>
          </a:p>
        </p:txBody>
      </p:sp>
      <p:sp>
        <p:nvSpPr>
          <p:cNvPr id="12" name="TextBox 11"/>
          <p:cNvSpPr txBox="1"/>
          <p:nvPr/>
        </p:nvSpPr>
        <p:spPr>
          <a:xfrm>
            <a:off x="2335077" y="3989398"/>
            <a:ext cx="1669184" cy="369332"/>
          </a:xfrm>
          <a:prstGeom prst="rect">
            <a:avLst/>
          </a:prstGeom>
          <a:noFill/>
        </p:spPr>
        <p:txBody>
          <a:bodyPr wrap="none" rtlCol="0">
            <a:spAutoFit/>
          </a:bodyPr>
          <a:lstStyle/>
          <a:p>
            <a:r>
              <a:rPr lang="en-US" dirty="0" smtClean="0"/>
              <a:t>Dry subtropical</a:t>
            </a:r>
            <a:endParaRPr lang="en-US" dirty="0"/>
          </a:p>
        </p:txBody>
      </p:sp>
      <p:sp>
        <p:nvSpPr>
          <p:cNvPr id="13" name="TextBox 12"/>
          <p:cNvSpPr txBox="1"/>
          <p:nvPr/>
        </p:nvSpPr>
        <p:spPr>
          <a:xfrm>
            <a:off x="1828804" y="3772466"/>
            <a:ext cx="2166466" cy="369332"/>
          </a:xfrm>
          <a:prstGeom prst="rect">
            <a:avLst/>
          </a:prstGeom>
          <a:noFill/>
        </p:spPr>
        <p:txBody>
          <a:bodyPr wrap="none" rtlCol="0">
            <a:spAutoFit/>
          </a:bodyPr>
          <a:lstStyle/>
          <a:p>
            <a:r>
              <a:rPr lang="en-US" dirty="0" smtClean="0"/>
              <a:t>Brief convective flare</a:t>
            </a:r>
            <a:endParaRPr lang="en-US" dirty="0"/>
          </a:p>
        </p:txBody>
      </p:sp>
      <p:sp>
        <p:nvSpPr>
          <p:cNvPr id="14" name="TextBox 13"/>
          <p:cNvSpPr txBox="1"/>
          <p:nvPr/>
        </p:nvSpPr>
        <p:spPr>
          <a:xfrm>
            <a:off x="1837795" y="4184128"/>
            <a:ext cx="2166466" cy="369332"/>
          </a:xfrm>
          <a:prstGeom prst="rect">
            <a:avLst/>
          </a:prstGeom>
          <a:noFill/>
        </p:spPr>
        <p:txBody>
          <a:bodyPr wrap="none" rtlCol="0">
            <a:spAutoFit/>
          </a:bodyPr>
          <a:lstStyle/>
          <a:p>
            <a:r>
              <a:rPr lang="en-US" dirty="0" smtClean="0"/>
              <a:t>Brief convective flare</a:t>
            </a:r>
            <a:endParaRPr lang="en-US" dirty="0"/>
          </a:p>
        </p:txBody>
      </p:sp>
      <p:sp>
        <p:nvSpPr>
          <p:cNvPr id="15" name="TextBox 14"/>
          <p:cNvSpPr txBox="1"/>
          <p:nvPr/>
        </p:nvSpPr>
        <p:spPr>
          <a:xfrm>
            <a:off x="4038601" y="4156659"/>
            <a:ext cx="1611589" cy="369332"/>
          </a:xfrm>
          <a:prstGeom prst="rect">
            <a:avLst/>
          </a:prstGeom>
          <a:noFill/>
        </p:spPr>
        <p:txBody>
          <a:bodyPr wrap="none" rtlCol="0">
            <a:spAutoFit/>
          </a:bodyPr>
          <a:lstStyle/>
          <a:p>
            <a:r>
              <a:rPr lang="en-US" dirty="0" smtClean="0"/>
              <a:t>Dry subtropical</a:t>
            </a:r>
            <a:endParaRPr lang="en-US" dirty="0"/>
          </a:p>
        </p:txBody>
      </p:sp>
      <p:sp>
        <p:nvSpPr>
          <p:cNvPr id="16" name="TextBox 15"/>
          <p:cNvSpPr txBox="1"/>
          <p:nvPr/>
        </p:nvSpPr>
        <p:spPr>
          <a:xfrm>
            <a:off x="7841897" y="3306792"/>
            <a:ext cx="1107996" cy="369332"/>
          </a:xfrm>
          <a:prstGeom prst="rect">
            <a:avLst/>
          </a:prstGeom>
          <a:noFill/>
        </p:spPr>
        <p:txBody>
          <a:bodyPr wrap="none" rtlCol="0">
            <a:spAutoFit/>
          </a:bodyPr>
          <a:lstStyle/>
          <a:p>
            <a:r>
              <a:rPr lang="en-US" dirty="0" smtClean="0"/>
              <a:t>21 h early</a:t>
            </a:r>
            <a:endParaRPr lang="en-US" dirty="0"/>
          </a:p>
        </p:txBody>
      </p:sp>
      <p:sp>
        <p:nvSpPr>
          <p:cNvPr id="17" name="TextBox 16"/>
          <p:cNvSpPr txBox="1"/>
          <p:nvPr/>
        </p:nvSpPr>
        <p:spPr>
          <a:xfrm>
            <a:off x="6515941" y="3686183"/>
            <a:ext cx="2434719" cy="369332"/>
          </a:xfrm>
          <a:prstGeom prst="rect">
            <a:avLst/>
          </a:prstGeom>
          <a:noFill/>
        </p:spPr>
        <p:txBody>
          <a:bodyPr wrap="none" rtlCol="0">
            <a:spAutoFit/>
          </a:bodyPr>
          <a:lstStyle/>
          <a:p>
            <a:r>
              <a:rPr lang="en-US" dirty="0" smtClean="0"/>
              <a:t>87 h early. African coast</a:t>
            </a:r>
            <a:endParaRPr lang="en-US" dirty="0"/>
          </a:p>
        </p:txBody>
      </p:sp>
      <p:sp>
        <p:nvSpPr>
          <p:cNvPr id="18" name="TextBox 17"/>
          <p:cNvSpPr txBox="1"/>
          <p:nvPr/>
        </p:nvSpPr>
        <p:spPr>
          <a:xfrm>
            <a:off x="6515941" y="4225931"/>
            <a:ext cx="2434719" cy="369332"/>
          </a:xfrm>
          <a:prstGeom prst="rect">
            <a:avLst/>
          </a:prstGeom>
          <a:noFill/>
        </p:spPr>
        <p:txBody>
          <a:bodyPr wrap="none" rtlCol="0">
            <a:spAutoFit/>
          </a:bodyPr>
          <a:lstStyle/>
          <a:p>
            <a:r>
              <a:rPr lang="en-US" dirty="0" smtClean="0"/>
              <a:t>63 h early. African coast</a:t>
            </a:r>
            <a:endParaRPr lang="en-US" dirty="0"/>
          </a:p>
        </p:txBody>
      </p:sp>
      <p:sp>
        <p:nvSpPr>
          <p:cNvPr id="19" name="TextBox 18"/>
          <p:cNvSpPr txBox="1"/>
          <p:nvPr/>
        </p:nvSpPr>
        <p:spPr>
          <a:xfrm>
            <a:off x="7945204" y="4033330"/>
            <a:ext cx="992579" cy="369332"/>
          </a:xfrm>
          <a:prstGeom prst="rect">
            <a:avLst/>
          </a:prstGeom>
          <a:noFill/>
        </p:spPr>
        <p:txBody>
          <a:bodyPr wrap="none" rtlCol="0">
            <a:spAutoFit/>
          </a:bodyPr>
          <a:lstStyle/>
          <a:p>
            <a:r>
              <a:rPr lang="en-US" dirty="0"/>
              <a:t>9</a:t>
            </a:r>
            <a:r>
              <a:rPr lang="en-US" dirty="0" smtClean="0"/>
              <a:t> h early</a:t>
            </a:r>
            <a:endParaRPr lang="en-US" dirty="0"/>
          </a:p>
        </p:txBody>
      </p:sp>
      <p:sp>
        <p:nvSpPr>
          <p:cNvPr id="20" name="TextBox 19"/>
          <p:cNvSpPr txBox="1"/>
          <p:nvPr/>
        </p:nvSpPr>
        <p:spPr>
          <a:xfrm>
            <a:off x="6198464" y="2990323"/>
            <a:ext cx="2871023" cy="369332"/>
          </a:xfrm>
          <a:prstGeom prst="rect">
            <a:avLst/>
          </a:prstGeom>
          <a:noFill/>
        </p:spPr>
        <p:txBody>
          <a:bodyPr wrap="none" rtlCol="0">
            <a:spAutoFit/>
          </a:bodyPr>
          <a:lstStyle/>
          <a:p>
            <a:r>
              <a:rPr lang="en-US" u="sng" dirty="0" smtClean="0"/>
              <a:t>Prior to NHC TD designation</a:t>
            </a:r>
            <a:r>
              <a:rPr lang="en-US" dirty="0" smtClean="0"/>
              <a:t>:</a:t>
            </a:r>
            <a:endParaRPr lang="en-US" dirty="0"/>
          </a:p>
        </p:txBody>
      </p:sp>
      <p:grpSp>
        <p:nvGrpSpPr>
          <p:cNvPr id="25" name="Group 24"/>
          <p:cNvGrpSpPr/>
          <p:nvPr/>
        </p:nvGrpSpPr>
        <p:grpSpPr>
          <a:xfrm>
            <a:off x="5326505" y="1183133"/>
            <a:ext cx="2916183" cy="1708633"/>
            <a:chOff x="5326505" y="1183133"/>
            <a:chExt cx="2916183" cy="1708633"/>
          </a:xfrm>
        </p:grpSpPr>
        <p:sp>
          <p:nvSpPr>
            <p:cNvPr id="24" name="Rectangle 23"/>
            <p:cNvSpPr/>
            <p:nvPr/>
          </p:nvSpPr>
          <p:spPr>
            <a:xfrm>
              <a:off x="5326505" y="1183133"/>
              <a:ext cx="2916183" cy="1708633"/>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5326505" y="1183133"/>
              <a:ext cx="2916183" cy="1708633"/>
              <a:chOff x="5326505" y="1183133"/>
              <a:chExt cx="2916183" cy="1708633"/>
            </a:xfrm>
          </p:grpSpPr>
          <p:sp>
            <p:nvSpPr>
              <p:cNvPr id="21" name="TextBox 20"/>
              <p:cNvSpPr txBox="1"/>
              <p:nvPr/>
            </p:nvSpPr>
            <p:spPr>
              <a:xfrm>
                <a:off x="5451374" y="1183133"/>
                <a:ext cx="2584524" cy="646331"/>
              </a:xfrm>
              <a:prstGeom prst="rect">
                <a:avLst/>
              </a:prstGeom>
              <a:noFill/>
            </p:spPr>
            <p:txBody>
              <a:bodyPr wrap="none" rtlCol="0">
                <a:spAutoFit/>
              </a:bodyPr>
              <a:lstStyle/>
              <a:p>
                <a:pPr algn="ctr"/>
                <a:r>
                  <a:rPr lang="en-US" i="1" dirty="0" smtClean="0"/>
                  <a:t>Only 11 intense analyses</a:t>
                </a:r>
              </a:p>
              <a:p>
                <a:pPr algn="ctr"/>
                <a:r>
                  <a:rPr lang="en-US" i="1" u="sng" dirty="0" smtClean="0"/>
                  <a:t>10 invests + 1 post-invest</a:t>
                </a:r>
              </a:p>
            </p:txBody>
          </p:sp>
          <p:sp>
            <p:nvSpPr>
              <p:cNvPr id="22" name="TextBox 21"/>
              <p:cNvSpPr txBox="1"/>
              <p:nvPr/>
            </p:nvSpPr>
            <p:spPr>
              <a:xfrm>
                <a:off x="5326505" y="1691437"/>
                <a:ext cx="2916183" cy="1200329"/>
              </a:xfrm>
              <a:prstGeom prst="rect">
                <a:avLst/>
              </a:prstGeom>
              <a:noFill/>
            </p:spPr>
            <p:txBody>
              <a:bodyPr wrap="none" rtlCol="0">
                <a:spAutoFit/>
              </a:bodyPr>
              <a:lstStyle/>
              <a:p>
                <a:pPr marL="285750" indent="-285750">
                  <a:buFont typeface="Arial"/>
                  <a:buChar char="•"/>
                </a:pPr>
                <a:r>
                  <a:rPr lang="en-US" i="1" dirty="0" smtClean="0"/>
                  <a:t>5 large but dry subtropical</a:t>
                </a:r>
              </a:p>
              <a:p>
                <a:pPr marL="285750" indent="-285750">
                  <a:buFont typeface="Arial"/>
                  <a:buChar char="•"/>
                </a:pPr>
                <a:r>
                  <a:rPr lang="en-US" i="1" dirty="0" smtClean="0"/>
                  <a:t>2 briefly convective</a:t>
                </a:r>
              </a:p>
              <a:p>
                <a:pPr marL="285750" indent="-285750">
                  <a:buFont typeface="Arial"/>
                  <a:buChar char="•"/>
                </a:pPr>
                <a:r>
                  <a:rPr lang="en-US" i="1" dirty="0" smtClean="0"/>
                  <a:t>2 less than a day from TD</a:t>
                </a:r>
              </a:p>
              <a:p>
                <a:pPr marL="285750" indent="-285750">
                  <a:buFont typeface="Arial"/>
                  <a:buChar char="•"/>
                </a:pPr>
                <a:r>
                  <a:rPr lang="en-US" i="1" dirty="0" smtClean="0"/>
                  <a:t>2 near the African coast </a:t>
                </a:r>
                <a:endParaRPr lang="en-US" i="1" dirty="0"/>
              </a:p>
            </p:txBody>
          </p:sp>
        </p:grpSp>
      </p:grpSp>
      <p:sp>
        <p:nvSpPr>
          <p:cNvPr id="26" name="TextBox 25"/>
          <p:cNvSpPr txBox="1"/>
          <p:nvPr/>
        </p:nvSpPr>
        <p:spPr>
          <a:xfrm>
            <a:off x="1389695" y="186035"/>
            <a:ext cx="6611305" cy="461665"/>
          </a:xfrm>
          <a:prstGeom prst="rect">
            <a:avLst/>
          </a:prstGeom>
          <a:noFill/>
        </p:spPr>
        <p:txBody>
          <a:bodyPr wrap="none" rtlCol="0">
            <a:spAutoFit/>
          </a:bodyPr>
          <a:lstStyle/>
          <a:p>
            <a:r>
              <a:rPr lang="en-US" sz="2400" dirty="0" smtClean="0">
                <a:solidFill>
                  <a:srgbClr val="FF6600"/>
                </a:solidFill>
              </a:rPr>
              <a:t>Operational 3x3 degree box averaged Okubo-Weiss</a:t>
            </a:r>
            <a:endParaRPr lang="en-US" sz="2400" dirty="0">
              <a:solidFill>
                <a:srgbClr val="FF6600"/>
              </a:solidFill>
            </a:endParaRPr>
          </a:p>
        </p:txBody>
      </p:sp>
    </p:spTree>
    <p:extLst>
      <p:ext uri="{BB962C8B-B14F-4D97-AF65-F5344CB8AC3E}">
        <p14:creationId xmlns:p14="http://schemas.microsoft.com/office/powerpoint/2010/main" val="42338262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80"/>
            <a:ext cx="8229600" cy="1143000"/>
          </a:xfrm>
        </p:spPr>
        <p:txBody>
          <a:bodyPr>
            <a:normAutofit fontScale="90000"/>
          </a:bodyPr>
          <a:lstStyle/>
          <a:p>
            <a:r>
              <a:rPr lang="en-US" dirty="0" smtClean="0"/>
              <a:t>Conclusions: HWRF-Genesis Forecasts</a:t>
            </a:r>
            <a:endParaRPr lang="en-US" dirty="0"/>
          </a:p>
        </p:txBody>
      </p:sp>
      <p:sp>
        <p:nvSpPr>
          <p:cNvPr id="11" name="TextBox 10"/>
          <p:cNvSpPr txBox="1"/>
          <p:nvPr/>
        </p:nvSpPr>
        <p:spPr>
          <a:xfrm>
            <a:off x="762001" y="775429"/>
            <a:ext cx="7814732" cy="3108544"/>
          </a:xfrm>
          <a:prstGeom prst="rect">
            <a:avLst/>
          </a:prstGeom>
          <a:noFill/>
        </p:spPr>
        <p:txBody>
          <a:bodyPr wrap="square" rtlCol="0">
            <a:spAutoFit/>
          </a:bodyPr>
          <a:lstStyle/>
          <a:p>
            <a:r>
              <a:rPr lang="en-US" sz="2800" dirty="0" smtClean="0"/>
              <a:t>HWRF-Genesis has a </a:t>
            </a:r>
            <a:r>
              <a:rPr lang="en-US" sz="2800" dirty="0"/>
              <a:t>consistent </a:t>
            </a:r>
            <a:r>
              <a:rPr lang="en-US" sz="2800" dirty="0" smtClean="0"/>
              <a:t>forecast bias </a:t>
            </a:r>
            <a:r>
              <a:rPr lang="en-US" sz="2800" dirty="0"/>
              <a:t>toward producing storms that are too strong in the OW field</a:t>
            </a:r>
            <a:r>
              <a:rPr lang="en-US" sz="2800" dirty="0" smtClean="0"/>
              <a:t>.</a:t>
            </a:r>
          </a:p>
          <a:p>
            <a:pPr marL="457200" indent="-457200">
              <a:buFont typeface="Arial"/>
              <a:buChar char="•"/>
            </a:pPr>
            <a:r>
              <a:rPr lang="en-US" sz="2800" dirty="0" smtClean="0"/>
              <a:t>Merges small circulations</a:t>
            </a:r>
          </a:p>
          <a:p>
            <a:pPr marL="457200" indent="-457200">
              <a:buFont typeface="Arial"/>
              <a:buChar char="•"/>
            </a:pPr>
            <a:r>
              <a:rPr lang="en-US" sz="2800" dirty="0" smtClean="0"/>
              <a:t>Common locations of excessive intensification</a:t>
            </a:r>
            <a:endParaRPr lang="en-US" sz="2800" dirty="0" smtClean="0"/>
          </a:p>
          <a:p>
            <a:pPr marL="914400" lvl="1" indent="-457200">
              <a:buFont typeface="Arial"/>
              <a:buChar char="•"/>
            </a:pPr>
            <a:r>
              <a:rPr lang="en-US" sz="2800" dirty="0" smtClean="0"/>
              <a:t>West African coast</a:t>
            </a:r>
            <a:endParaRPr lang="en-US" sz="2800" dirty="0" smtClean="0"/>
          </a:p>
          <a:p>
            <a:pPr marL="914400" lvl="1" indent="-457200">
              <a:buFont typeface="Arial"/>
              <a:buChar char="•"/>
            </a:pPr>
            <a:r>
              <a:rPr lang="en-US" sz="2800" dirty="0" smtClean="0"/>
              <a:t>Over Central America</a:t>
            </a:r>
            <a:endParaRPr lang="en-US" sz="2800" dirty="0"/>
          </a:p>
        </p:txBody>
      </p:sp>
      <p:sp>
        <p:nvSpPr>
          <p:cNvPr id="12" name="TextBox 11"/>
          <p:cNvSpPr txBox="1"/>
          <p:nvPr/>
        </p:nvSpPr>
        <p:spPr>
          <a:xfrm>
            <a:off x="762001" y="4102828"/>
            <a:ext cx="7984066" cy="1815882"/>
          </a:xfrm>
          <a:prstGeom prst="rect">
            <a:avLst/>
          </a:prstGeom>
          <a:noFill/>
        </p:spPr>
        <p:txBody>
          <a:bodyPr wrap="square" rtlCol="0">
            <a:spAutoFit/>
          </a:bodyPr>
          <a:lstStyle/>
          <a:p>
            <a:r>
              <a:rPr lang="en-US" sz="2800" dirty="0" smtClean="0"/>
              <a:t>A detailed comparison for P27L suggests that HWRF-Genesis depicts high Lagrangian OW values at early times at lower levels (while ECMWF has initially high Lagrangian OW values at 500 hPa).</a:t>
            </a:r>
          </a:p>
        </p:txBody>
      </p:sp>
    </p:spTree>
    <p:extLst>
      <p:ext uri="{BB962C8B-B14F-4D97-AF65-F5344CB8AC3E}">
        <p14:creationId xmlns:p14="http://schemas.microsoft.com/office/powerpoint/2010/main" val="352707988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80"/>
            <a:ext cx="8229600" cy="1143000"/>
          </a:xfrm>
        </p:spPr>
        <p:txBody>
          <a:bodyPr>
            <a:normAutofit/>
          </a:bodyPr>
          <a:lstStyle/>
          <a:p>
            <a:r>
              <a:rPr lang="en-US" dirty="0" smtClean="0"/>
              <a:t>Future Work	</a:t>
            </a:r>
            <a:endParaRPr lang="en-US" dirty="0"/>
          </a:p>
        </p:txBody>
      </p:sp>
      <p:sp>
        <p:nvSpPr>
          <p:cNvPr id="11" name="TextBox 10"/>
          <p:cNvSpPr txBox="1"/>
          <p:nvPr/>
        </p:nvSpPr>
        <p:spPr>
          <a:xfrm>
            <a:off x="762001" y="775429"/>
            <a:ext cx="7814732" cy="2677656"/>
          </a:xfrm>
          <a:prstGeom prst="rect">
            <a:avLst/>
          </a:prstGeom>
          <a:noFill/>
        </p:spPr>
        <p:txBody>
          <a:bodyPr wrap="square" rtlCol="0">
            <a:spAutoFit/>
          </a:bodyPr>
          <a:lstStyle/>
          <a:p>
            <a:r>
              <a:rPr lang="en-US" sz="2800" dirty="0" smtClean="0"/>
              <a:t>We have been assessing kinematic and dynamic processes via OW and Lagrangian OW.</a:t>
            </a:r>
          </a:p>
          <a:p>
            <a:r>
              <a:rPr lang="en-US" sz="2800" dirty="0" smtClean="0"/>
              <a:t>We will soon examine:</a:t>
            </a:r>
          </a:p>
          <a:p>
            <a:pPr marL="914400" lvl="1" indent="-457200">
              <a:buFont typeface="Arial"/>
              <a:buChar char="•"/>
            </a:pPr>
            <a:r>
              <a:rPr lang="en-US" sz="2800" dirty="0" smtClean="0"/>
              <a:t>Thermodynamic (Advected </a:t>
            </a:r>
            <a:r>
              <a:rPr lang="en-US" sz="2800" b="1" i="1" dirty="0" smtClean="0">
                <a:latin typeface="Symbol Proportional BT" charset="2"/>
                <a:cs typeface="Symbol Proportional BT" charset="2"/>
              </a:rPr>
              <a:t>q</a:t>
            </a:r>
            <a:r>
              <a:rPr lang="en-US" sz="2800" b="1" i="1" baseline="-25000" dirty="0" smtClean="0">
                <a:cs typeface="Times New Roman"/>
              </a:rPr>
              <a:t>e</a:t>
            </a:r>
            <a:r>
              <a:rPr lang="en-US" sz="2800" dirty="0" smtClean="0"/>
              <a:t>)</a:t>
            </a:r>
          </a:p>
          <a:p>
            <a:pPr marL="914400" lvl="1" indent="-457200">
              <a:buFont typeface="Arial"/>
              <a:buChar char="•"/>
            </a:pPr>
            <a:r>
              <a:rPr lang="en-US" sz="2800" dirty="0" smtClean="0"/>
              <a:t>Vertical shear</a:t>
            </a:r>
          </a:p>
          <a:p>
            <a:pPr marL="914400" lvl="1" indent="-457200">
              <a:buFont typeface="Arial"/>
              <a:buChar char="•"/>
            </a:pPr>
            <a:r>
              <a:rPr lang="en-US" sz="2800" dirty="0" smtClean="0"/>
              <a:t>Ventilation index</a:t>
            </a:r>
          </a:p>
        </p:txBody>
      </p:sp>
    </p:spTree>
    <p:extLst>
      <p:ext uri="{BB962C8B-B14F-4D97-AF65-F5344CB8AC3E}">
        <p14:creationId xmlns:p14="http://schemas.microsoft.com/office/powerpoint/2010/main" val="11951823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38100" y="647700"/>
          <a:ext cx="9067800" cy="5562600"/>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Straight Connector 2"/>
          <p:cNvCxnSpPr/>
          <p:nvPr/>
        </p:nvCxnSpPr>
        <p:spPr>
          <a:xfrm flipH="1">
            <a:off x="705907" y="2950091"/>
            <a:ext cx="81586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392876" y="2876345"/>
            <a:ext cx="586932" cy="369332"/>
          </a:xfrm>
          <a:prstGeom prst="rect">
            <a:avLst/>
          </a:prstGeom>
          <a:noFill/>
        </p:spPr>
        <p:txBody>
          <a:bodyPr wrap="none" rtlCol="0">
            <a:spAutoFit/>
          </a:bodyPr>
          <a:lstStyle/>
          <a:p>
            <a:pPr algn="ctr"/>
            <a:r>
              <a:rPr lang="en-US" b="1" dirty="0" smtClean="0">
                <a:solidFill>
                  <a:srgbClr val="FF0000"/>
                </a:solidFill>
              </a:rPr>
              <a:t>70%</a:t>
            </a:r>
            <a:endParaRPr lang="en-US" b="1" baseline="30000" dirty="0">
              <a:solidFill>
                <a:srgbClr val="FF0000"/>
              </a:solidFill>
            </a:endParaRPr>
          </a:p>
        </p:txBody>
      </p:sp>
      <p:sp>
        <p:nvSpPr>
          <p:cNvPr id="6" name="TextBox 5"/>
          <p:cNvSpPr txBox="1"/>
          <p:nvPr/>
        </p:nvSpPr>
        <p:spPr>
          <a:xfrm>
            <a:off x="1034095" y="186035"/>
            <a:ext cx="7075675" cy="461665"/>
          </a:xfrm>
          <a:prstGeom prst="rect">
            <a:avLst/>
          </a:prstGeom>
          <a:noFill/>
        </p:spPr>
        <p:txBody>
          <a:bodyPr wrap="none" rtlCol="0">
            <a:spAutoFit/>
          </a:bodyPr>
          <a:lstStyle/>
          <a:p>
            <a:r>
              <a:rPr lang="en-US" sz="2400" dirty="0" smtClean="0">
                <a:solidFill>
                  <a:srgbClr val="008000"/>
                </a:solidFill>
              </a:rPr>
              <a:t>Operational 3x3 degree box averaged relative humidity</a:t>
            </a:r>
            <a:endParaRPr lang="en-US" sz="2400" dirty="0">
              <a:solidFill>
                <a:srgbClr val="008000"/>
              </a:solidFill>
            </a:endParaRPr>
          </a:p>
        </p:txBody>
      </p:sp>
      <p:sp>
        <p:nvSpPr>
          <p:cNvPr id="7" name="TextBox 6"/>
          <p:cNvSpPr txBox="1"/>
          <p:nvPr/>
        </p:nvSpPr>
        <p:spPr>
          <a:xfrm>
            <a:off x="1539394" y="5987149"/>
            <a:ext cx="7668010" cy="369332"/>
          </a:xfrm>
          <a:prstGeom prst="rect">
            <a:avLst/>
          </a:prstGeom>
          <a:noFill/>
        </p:spPr>
        <p:txBody>
          <a:bodyPr wrap="none" rtlCol="0">
            <a:spAutoFit/>
          </a:bodyPr>
          <a:lstStyle/>
          <a:p>
            <a:r>
              <a:rPr lang="en-US" dirty="0"/>
              <a:t>6</a:t>
            </a:r>
            <a:r>
              <a:rPr lang="en-US" dirty="0" smtClean="0"/>
              <a:t>0             24          11         </a:t>
            </a:r>
            <a:r>
              <a:rPr lang="en-US" dirty="0"/>
              <a:t>1</a:t>
            </a:r>
            <a:r>
              <a:rPr lang="en-US" dirty="0" smtClean="0"/>
              <a:t>5                15                      14                11        Total: 150</a:t>
            </a:r>
            <a:endParaRPr lang="en-US" dirty="0"/>
          </a:p>
        </p:txBody>
      </p:sp>
      <p:sp>
        <p:nvSpPr>
          <p:cNvPr id="8" name="Frame 7"/>
          <p:cNvSpPr/>
          <p:nvPr/>
        </p:nvSpPr>
        <p:spPr>
          <a:xfrm>
            <a:off x="8001000" y="5987149"/>
            <a:ext cx="1104900" cy="369332"/>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9" name="TextBox 8"/>
          <p:cNvSpPr txBox="1"/>
          <p:nvPr/>
        </p:nvSpPr>
        <p:spPr>
          <a:xfrm>
            <a:off x="6299788" y="6334664"/>
            <a:ext cx="2916183" cy="369332"/>
          </a:xfrm>
          <a:prstGeom prst="rect">
            <a:avLst/>
          </a:prstGeom>
          <a:noFill/>
        </p:spPr>
        <p:txBody>
          <a:bodyPr wrap="none" rtlCol="0">
            <a:spAutoFit/>
          </a:bodyPr>
          <a:lstStyle/>
          <a:p>
            <a:r>
              <a:rPr lang="en-US" b="1" dirty="0" smtClean="0">
                <a:solidFill>
                  <a:schemeClr val="accent4">
                    <a:lumMod val="75000"/>
                  </a:schemeClr>
                </a:solidFill>
                <a:effectLst>
                  <a:outerShdw blurRad="50800" dist="38100" dir="2700000" algn="tl" rotWithShape="0">
                    <a:prstClr val="black">
                      <a:alpha val="40000"/>
                    </a:prstClr>
                  </a:outerShdw>
                </a:effectLst>
              </a:rPr>
              <a:t>30 August – 31 October 2014</a:t>
            </a:r>
            <a:endParaRPr lang="en-US" b="1" dirty="0">
              <a:solidFill>
                <a:schemeClr val="accent4">
                  <a:lumMod val="75000"/>
                </a:schemeClr>
              </a:solidFill>
              <a:effectLst>
                <a:outerShdw blurRad="50800" dist="38100" dir="2700000" algn="tl" rotWithShape="0">
                  <a:prstClr val="black">
                    <a:alpha val="40000"/>
                  </a:prstClr>
                </a:outerShdw>
              </a:effectLst>
            </a:endParaRPr>
          </a:p>
        </p:txBody>
      </p:sp>
      <p:grpSp>
        <p:nvGrpSpPr>
          <p:cNvPr id="18" name="Group 17"/>
          <p:cNvGrpSpPr/>
          <p:nvPr/>
        </p:nvGrpSpPr>
        <p:grpSpPr>
          <a:xfrm>
            <a:off x="3359355" y="2977949"/>
            <a:ext cx="3990258" cy="2246768"/>
            <a:chOff x="3359355" y="3169753"/>
            <a:chExt cx="3990258" cy="1568941"/>
          </a:xfrm>
        </p:grpSpPr>
        <p:sp>
          <p:nvSpPr>
            <p:cNvPr id="11" name="Rectangle 10"/>
            <p:cNvSpPr/>
            <p:nvPr/>
          </p:nvSpPr>
          <p:spPr>
            <a:xfrm>
              <a:off x="3359355" y="3196178"/>
              <a:ext cx="3990258" cy="1536606"/>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3414806" y="3169753"/>
              <a:ext cx="3846485" cy="1568941"/>
            </a:xfrm>
            <a:prstGeom prst="rect">
              <a:avLst/>
            </a:prstGeom>
            <a:noFill/>
          </p:spPr>
          <p:txBody>
            <a:bodyPr wrap="square" rtlCol="0">
              <a:spAutoFit/>
            </a:bodyPr>
            <a:lstStyle/>
            <a:p>
              <a:pPr algn="ctr"/>
              <a:r>
                <a:rPr lang="en-US" i="1" dirty="0" smtClean="0"/>
                <a:t>HWRF-Gen analysis RH provides an additional tool to exclude the high-OW but dry systems.</a:t>
              </a:r>
            </a:p>
            <a:p>
              <a:pPr algn="ctr"/>
              <a:r>
                <a:rPr lang="en-US" i="1" u="sng" dirty="0" smtClean="0"/>
                <a:t>HWRF-Gen developed systems</a:t>
              </a:r>
            </a:p>
            <a:p>
              <a:pPr algn="ctr"/>
              <a:r>
                <a:rPr lang="en-US" i="1" dirty="0" smtClean="0"/>
                <a:t>OW &gt; 9x10</a:t>
              </a:r>
              <a:r>
                <a:rPr lang="en-US" i="1" baseline="30000" dirty="0" smtClean="0"/>
                <a:t>-9</a:t>
              </a:r>
              <a:r>
                <a:rPr lang="en-US" i="1" dirty="0" smtClean="0"/>
                <a:t> s</a:t>
              </a:r>
              <a:r>
                <a:rPr lang="en-US" i="1" baseline="30000" dirty="0" smtClean="0"/>
                <a:t>-2</a:t>
              </a:r>
            </a:p>
            <a:p>
              <a:pPr algn="ctr"/>
              <a:r>
                <a:rPr lang="en-US" i="1" dirty="0" smtClean="0"/>
                <a:t>RH &gt; 70%</a:t>
              </a:r>
            </a:p>
            <a:p>
              <a:pPr algn="ctr"/>
              <a:endParaRPr lang="en-US" i="1" dirty="0"/>
            </a:p>
            <a:p>
              <a:pPr algn="ctr"/>
              <a:r>
                <a:rPr lang="en-US" sz="1400" i="1" dirty="0" smtClean="0"/>
                <a:t>Limitation #1: Values for only the one tracked level</a:t>
              </a:r>
            </a:p>
          </p:txBody>
        </p:sp>
      </p:grpSp>
      <p:sp>
        <p:nvSpPr>
          <p:cNvPr id="16" name="TextBox 15"/>
          <p:cNvSpPr txBox="1"/>
          <p:nvPr/>
        </p:nvSpPr>
        <p:spPr>
          <a:xfrm>
            <a:off x="843850" y="3824675"/>
            <a:ext cx="1669184" cy="369332"/>
          </a:xfrm>
          <a:prstGeom prst="rect">
            <a:avLst/>
          </a:prstGeom>
          <a:noFill/>
        </p:spPr>
        <p:txBody>
          <a:bodyPr wrap="none" rtlCol="0">
            <a:spAutoFit/>
          </a:bodyPr>
          <a:lstStyle/>
          <a:p>
            <a:r>
              <a:rPr lang="en-US" dirty="0" smtClean="0"/>
              <a:t>Dry subtropical</a:t>
            </a:r>
            <a:endParaRPr lang="en-US" dirty="0"/>
          </a:p>
        </p:txBody>
      </p:sp>
      <p:cxnSp>
        <p:nvCxnSpPr>
          <p:cNvPr id="10" name="Straight Arrow Connector 9"/>
          <p:cNvCxnSpPr/>
          <p:nvPr/>
        </p:nvCxnSpPr>
        <p:spPr>
          <a:xfrm flipV="1">
            <a:off x="1076772" y="3433097"/>
            <a:ext cx="0" cy="49980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034095" y="751007"/>
            <a:ext cx="7196665" cy="369332"/>
          </a:xfrm>
          <a:prstGeom prst="rect">
            <a:avLst/>
          </a:prstGeom>
          <a:solidFill>
            <a:schemeClr val="bg1"/>
          </a:solidFill>
        </p:spPr>
        <p:txBody>
          <a:bodyPr wrap="square" rtlCol="0">
            <a:spAutoFit/>
          </a:bodyPr>
          <a:lstStyle/>
          <a:p>
            <a:pPr algn="ctr"/>
            <a:r>
              <a:rPr lang="en-US" b="1" dirty="0" smtClean="0"/>
              <a:t>HWRF-GEN Analysis RH (%) and NHC   2014</a:t>
            </a:r>
            <a:endParaRPr lang="en-US" b="1" dirty="0"/>
          </a:p>
        </p:txBody>
      </p:sp>
    </p:spTree>
    <p:extLst>
      <p:ext uri="{BB962C8B-B14F-4D97-AF65-F5344CB8AC3E}">
        <p14:creationId xmlns:p14="http://schemas.microsoft.com/office/powerpoint/2010/main" val="78682571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c700-owstream.eps"/>
          <p:cNvPicPr>
            <a:picLocks noChangeAspect="1"/>
          </p:cNvPicPr>
          <p:nvPr/>
        </p:nvPicPr>
        <p:blipFill rotWithShape="1">
          <a:blip r:embed="rId2">
            <a:extLst>
              <a:ext uri="{28A0092B-C50C-407E-A947-70E740481C1C}">
                <a14:useLocalDpi xmlns:a14="http://schemas.microsoft.com/office/drawing/2010/main" val="0"/>
              </a:ext>
            </a:extLst>
          </a:blip>
          <a:srcRect t="16032"/>
          <a:stretch/>
        </p:blipFill>
        <p:spPr>
          <a:xfrm>
            <a:off x="1011766" y="550332"/>
            <a:ext cx="7099300" cy="4478867"/>
          </a:xfrm>
          <a:prstGeom prst="rect">
            <a:avLst/>
          </a:prstGeom>
        </p:spPr>
      </p:pic>
      <p:sp>
        <p:nvSpPr>
          <p:cNvPr id="3" name="TextBox 2"/>
          <p:cNvSpPr txBox="1"/>
          <p:nvPr/>
        </p:nvSpPr>
        <p:spPr>
          <a:xfrm>
            <a:off x="718434" y="4687669"/>
            <a:ext cx="7934499" cy="369332"/>
          </a:xfrm>
          <a:prstGeom prst="rect">
            <a:avLst/>
          </a:prstGeom>
          <a:noFill/>
        </p:spPr>
        <p:txBody>
          <a:bodyPr wrap="square" rtlCol="0">
            <a:spAutoFit/>
          </a:bodyPr>
          <a:lstStyle/>
          <a:p>
            <a:r>
              <a:rPr lang="en-US" dirty="0" smtClean="0"/>
              <a:t>Maxima of the OW field also occur at the maximal value of the streamfunction.  </a:t>
            </a:r>
            <a:endParaRPr lang="en-US" dirty="0"/>
          </a:p>
        </p:txBody>
      </p:sp>
      <p:sp>
        <p:nvSpPr>
          <p:cNvPr id="4" name="TextBox 3"/>
          <p:cNvSpPr txBox="1"/>
          <p:nvPr/>
        </p:nvSpPr>
        <p:spPr>
          <a:xfrm>
            <a:off x="7670800" y="1966540"/>
            <a:ext cx="541866" cy="369332"/>
          </a:xfrm>
          <a:prstGeom prst="rect">
            <a:avLst/>
          </a:prstGeom>
          <a:solidFill>
            <a:schemeClr val="accent3">
              <a:lumMod val="20000"/>
              <a:lumOff val="80000"/>
            </a:schemeClr>
          </a:solidFill>
        </p:spPr>
        <p:txBody>
          <a:bodyPr wrap="square" rtlCol="0">
            <a:spAutoFit/>
          </a:bodyPr>
          <a:lstStyle/>
          <a:p>
            <a:r>
              <a:rPr lang="en-US" dirty="0" smtClean="0"/>
              <a:t>OW</a:t>
            </a:r>
            <a:endParaRPr lang="en-US" dirty="0"/>
          </a:p>
        </p:txBody>
      </p:sp>
      <p:sp>
        <p:nvSpPr>
          <p:cNvPr id="5" name="TextBox 4"/>
          <p:cNvSpPr txBox="1"/>
          <p:nvPr/>
        </p:nvSpPr>
        <p:spPr>
          <a:xfrm>
            <a:off x="2828184" y="272652"/>
            <a:ext cx="3471016" cy="369332"/>
          </a:xfrm>
          <a:prstGeom prst="rect">
            <a:avLst/>
          </a:prstGeom>
          <a:noFill/>
        </p:spPr>
        <p:txBody>
          <a:bodyPr wrap="square" rtlCol="0">
            <a:spAutoFit/>
          </a:bodyPr>
          <a:lstStyle/>
          <a:p>
            <a:r>
              <a:rPr lang="en-US" dirty="0" smtClean="0"/>
              <a:t>Streamfunction Coordinate </a:t>
            </a:r>
            <a:r>
              <a:rPr lang="en-US" dirty="0"/>
              <a:t>S</a:t>
            </a:r>
            <a:r>
              <a:rPr lang="en-US" dirty="0" smtClean="0"/>
              <a:t>ystem </a:t>
            </a:r>
            <a:endParaRPr lang="en-US" dirty="0"/>
          </a:p>
        </p:txBody>
      </p:sp>
      <p:sp>
        <p:nvSpPr>
          <p:cNvPr id="6" name="TextBox 5"/>
          <p:cNvSpPr txBox="1"/>
          <p:nvPr/>
        </p:nvSpPr>
        <p:spPr>
          <a:xfrm>
            <a:off x="2828184" y="5471736"/>
            <a:ext cx="3132668" cy="369332"/>
          </a:xfrm>
          <a:prstGeom prst="rect">
            <a:avLst/>
          </a:prstGeom>
          <a:solidFill>
            <a:schemeClr val="accent3">
              <a:lumMod val="20000"/>
              <a:lumOff val="80000"/>
            </a:schemeClr>
          </a:solidFill>
        </p:spPr>
        <p:txBody>
          <a:bodyPr wrap="square" rtlCol="0">
            <a:spAutoFit/>
          </a:bodyPr>
          <a:lstStyle/>
          <a:p>
            <a:r>
              <a:rPr lang="en-US" i="1" dirty="0" smtClean="0"/>
              <a:t>Limitation #2:  OW can be noisy</a:t>
            </a:r>
            <a:endParaRPr lang="en-US" i="1" dirty="0"/>
          </a:p>
        </p:txBody>
      </p:sp>
    </p:spTree>
    <p:extLst>
      <p:ext uri="{BB962C8B-B14F-4D97-AF65-F5344CB8AC3E}">
        <p14:creationId xmlns:p14="http://schemas.microsoft.com/office/powerpoint/2010/main" val="24302005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c-700LagOW-stream.eps"/>
          <p:cNvPicPr>
            <a:picLocks noChangeAspect="1"/>
          </p:cNvPicPr>
          <p:nvPr/>
        </p:nvPicPr>
        <p:blipFill rotWithShape="1">
          <a:blip r:embed="rId4">
            <a:extLst>
              <a:ext uri="{28A0092B-C50C-407E-A947-70E740481C1C}">
                <a14:useLocalDpi xmlns:a14="http://schemas.microsoft.com/office/drawing/2010/main" val="0"/>
              </a:ext>
            </a:extLst>
          </a:blip>
          <a:srcRect t="18068"/>
          <a:stretch/>
        </p:blipFill>
        <p:spPr>
          <a:xfrm>
            <a:off x="1016000" y="650450"/>
            <a:ext cx="7099300" cy="4370283"/>
          </a:xfrm>
          <a:prstGeom prst="rect">
            <a:avLst/>
          </a:prstGeom>
        </p:spPr>
      </p:pic>
      <p:sp>
        <p:nvSpPr>
          <p:cNvPr id="4" name="TextBox 3"/>
          <p:cNvSpPr txBox="1"/>
          <p:nvPr/>
        </p:nvSpPr>
        <p:spPr>
          <a:xfrm>
            <a:off x="558800" y="5605386"/>
            <a:ext cx="7934119" cy="1200329"/>
          </a:xfrm>
          <a:prstGeom prst="rect">
            <a:avLst/>
          </a:prstGeom>
          <a:noFill/>
        </p:spPr>
        <p:txBody>
          <a:bodyPr wrap="square" rtlCol="0">
            <a:spAutoFit/>
          </a:bodyPr>
          <a:lstStyle/>
          <a:p>
            <a:r>
              <a:rPr lang="en-US" dirty="0" smtClean="0"/>
              <a:t>Values of the nondivergent streamfunction increase monotonically toward center.  </a:t>
            </a:r>
          </a:p>
          <a:p>
            <a:r>
              <a:rPr lang="en-US" dirty="0" smtClean="0"/>
              <a:t>The contours approximate the Lagrangian flow, and the contour number can be used as a flow-relative radius.</a:t>
            </a:r>
          </a:p>
          <a:p>
            <a:r>
              <a:rPr lang="en-US" dirty="0" smtClean="0"/>
              <a:t>Averages along these contours give a radial profile of dynamic quantities. </a:t>
            </a:r>
            <a:endParaRPr lang="en-US" dirty="0"/>
          </a:p>
        </p:txBody>
      </p:sp>
      <p:sp>
        <p:nvSpPr>
          <p:cNvPr id="5" name="TextBox 4"/>
          <p:cNvSpPr txBox="1"/>
          <p:nvPr/>
        </p:nvSpPr>
        <p:spPr>
          <a:xfrm>
            <a:off x="7298267" y="1887349"/>
            <a:ext cx="1634066" cy="369332"/>
          </a:xfrm>
          <a:prstGeom prst="rect">
            <a:avLst/>
          </a:prstGeom>
          <a:solidFill>
            <a:schemeClr val="accent3">
              <a:lumMod val="20000"/>
              <a:lumOff val="80000"/>
            </a:schemeClr>
          </a:solidFill>
        </p:spPr>
        <p:txBody>
          <a:bodyPr wrap="square" rtlCol="0">
            <a:spAutoFit/>
          </a:bodyPr>
          <a:lstStyle/>
          <a:p>
            <a:r>
              <a:rPr lang="en-US" dirty="0" smtClean="0"/>
              <a:t>Lagrangian OW</a:t>
            </a:r>
            <a:endParaRPr lang="en-US" dirty="0"/>
          </a:p>
        </p:txBody>
      </p:sp>
      <p:sp>
        <p:nvSpPr>
          <p:cNvPr id="7" name="Rectangle 6"/>
          <p:cNvSpPr/>
          <p:nvPr/>
        </p:nvSpPr>
        <p:spPr>
          <a:xfrm>
            <a:off x="1473201" y="3992583"/>
            <a:ext cx="3924300" cy="1634066"/>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473201" y="4307449"/>
            <a:ext cx="3742267" cy="646331"/>
          </a:xfrm>
          <a:prstGeom prst="rect">
            <a:avLst/>
          </a:prstGeom>
          <a:noFill/>
        </p:spPr>
        <p:txBody>
          <a:bodyPr wrap="square" rtlCol="0">
            <a:spAutoFit/>
          </a:bodyPr>
          <a:lstStyle/>
          <a:p>
            <a:pPr algn="ctr"/>
            <a:r>
              <a:rPr lang="en-US" i="1" dirty="0" smtClean="0">
                <a:latin typeface="Times New Roman"/>
                <a:cs typeface="Times New Roman"/>
              </a:rPr>
              <a:t>Time integral (-36h to +36h) of </a:t>
            </a:r>
            <a:r>
              <a:rPr lang="en-US" i="1" dirty="0" err="1" smtClean="0">
                <a:latin typeface="Times New Roman"/>
                <a:cs typeface="Times New Roman"/>
              </a:rPr>
              <a:t>sqrt</a:t>
            </a:r>
            <a:r>
              <a:rPr lang="en-US" i="1" dirty="0" smtClean="0">
                <a:latin typeface="Times New Roman"/>
                <a:cs typeface="Times New Roman"/>
              </a:rPr>
              <a:t>(OW) along particle trajectories</a:t>
            </a:r>
            <a:endParaRPr lang="en-US" i="1" dirty="0">
              <a:latin typeface="Times New Roman"/>
              <a:cs typeface="Times New Roman"/>
            </a:endParaRPr>
          </a:p>
        </p:txBody>
      </p:sp>
      <p:sp>
        <p:nvSpPr>
          <p:cNvPr id="10" name="Rectangle 9"/>
          <p:cNvSpPr/>
          <p:nvPr/>
        </p:nvSpPr>
        <p:spPr>
          <a:xfrm>
            <a:off x="1490135" y="4953780"/>
            <a:ext cx="3801536" cy="584776"/>
          </a:xfrm>
          <a:prstGeom prst="rect">
            <a:avLst/>
          </a:prstGeom>
          <a:noFill/>
        </p:spPr>
        <p:txBody>
          <a:bodyPr wrap="square">
            <a:spAutoFit/>
          </a:bodyPr>
          <a:lstStyle/>
          <a:p>
            <a:pPr algn="ctr"/>
            <a:r>
              <a:rPr lang="en-US" sz="1600" dirty="0" smtClean="0"/>
              <a:t>Provides time-smoothing of OW and the promise of fewer false alarms</a:t>
            </a:r>
            <a:endParaRPr lang="en-US" sz="1600" dirty="0"/>
          </a:p>
        </p:txBody>
      </p:sp>
      <p:sp>
        <p:nvSpPr>
          <p:cNvPr id="11" name="TextBox 10"/>
          <p:cNvSpPr txBox="1"/>
          <p:nvPr/>
        </p:nvSpPr>
        <p:spPr>
          <a:xfrm>
            <a:off x="2163505" y="4005844"/>
            <a:ext cx="2620792" cy="369332"/>
          </a:xfrm>
          <a:prstGeom prst="rect">
            <a:avLst/>
          </a:prstGeom>
          <a:noFill/>
        </p:spPr>
        <p:txBody>
          <a:bodyPr wrap="none" rtlCol="0">
            <a:spAutoFit/>
          </a:bodyPr>
          <a:lstStyle/>
          <a:p>
            <a:r>
              <a:rPr lang="en-US" i="1" u="sng" dirty="0" smtClean="0">
                <a:latin typeface="Times New Roman"/>
                <a:cs typeface="Times New Roman"/>
              </a:rPr>
              <a:t>Lagrangian Okubo-Weiss</a:t>
            </a:r>
            <a:endParaRPr lang="en-US" i="1" u="sng" dirty="0">
              <a:latin typeface="Times New Roman"/>
              <a:cs typeface="Times New Roman"/>
            </a:endParaRPr>
          </a:p>
        </p:txBody>
      </p:sp>
      <p:sp>
        <p:nvSpPr>
          <p:cNvPr id="12" name="TextBox 11"/>
          <p:cNvSpPr txBox="1"/>
          <p:nvPr/>
        </p:nvSpPr>
        <p:spPr>
          <a:xfrm>
            <a:off x="2828184" y="272652"/>
            <a:ext cx="3471016" cy="369332"/>
          </a:xfrm>
          <a:prstGeom prst="rect">
            <a:avLst/>
          </a:prstGeom>
          <a:noFill/>
        </p:spPr>
        <p:txBody>
          <a:bodyPr wrap="square" rtlCol="0">
            <a:spAutoFit/>
          </a:bodyPr>
          <a:lstStyle/>
          <a:p>
            <a:r>
              <a:rPr lang="en-US" dirty="0" smtClean="0"/>
              <a:t>Streamfunction Coordinate </a:t>
            </a:r>
            <a:r>
              <a:rPr lang="en-US" dirty="0"/>
              <a:t>S</a:t>
            </a:r>
            <a:r>
              <a:rPr lang="en-US" dirty="0" smtClean="0"/>
              <a:t>ystem </a:t>
            </a:r>
            <a:endParaRPr lang="en-US" dirty="0"/>
          </a:p>
        </p:txBody>
      </p:sp>
      <p:sp>
        <p:nvSpPr>
          <p:cNvPr id="13" name="TextBox 12"/>
          <p:cNvSpPr txBox="1"/>
          <p:nvPr/>
        </p:nvSpPr>
        <p:spPr>
          <a:xfrm>
            <a:off x="7361766" y="2523519"/>
            <a:ext cx="1507067" cy="369332"/>
          </a:xfrm>
          <a:prstGeom prst="rect">
            <a:avLst/>
          </a:prstGeom>
          <a:noFill/>
        </p:spPr>
        <p:txBody>
          <a:bodyPr wrap="square" rtlCol="0">
            <a:spAutoFit/>
          </a:bodyPr>
          <a:lstStyle/>
          <a:p>
            <a:r>
              <a:rPr lang="en-US" dirty="0" smtClean="0"/>
              <a:t>Units: radians</a:t>
            </a:r>
            <a:endParaRPr lang="en-US" dirty="0"/>
          </a:p>
        </p:txBody>
      </p:sp>
      <p:graphicFrame>
        <p:nvGraphicFramePr>
          <p:cNvPr id="14" name="Object 13"/>
          <p:cNvGraphicFramePr>
            <a:graphicFrameLocks noChangeAspect="1"/>
          </p:cNvGraphicFramePr>
          <p:nvPr>
            <p:extLst>
              <p:ext uri="{D42A27DB-BD31-4B8C-83A1-F6EECF244321}">
                <p14:modId xmlns:p14="http://schemas.microsoft.com/office/powerpoint/2010/main" val="3866798234"/>
              </p:ext>
            </p:extLst>
          </p:nvPr>
        </p:nvGraphicFramePr>
        <p:xfrm>
          <a:off x="5482166" y="4502333"/>
          <a:ext cx="2743200" cy="518400"/>
        </p:xfrm>
        <a:graphic>
          <a:graphicData uri="http://schemas.openxmlformats.org/presentationml/2006/ole">
            <mc:AlternateContent xmlns:mc="http://schemas.openxmlformats.org/markup-compatibility/2006">
              <mc:Choice xmlns:v="urn:schemas-microsoft-com:vml" Requires="v">
                <p:oleObj spid="_x0000_s2052" name="Equation" r:id="rId5" imgW="1612900" imgH="304800" progId="Equation.3">
                  <p:embed/>
                </p:oleObj>
              </mc:Choice>
              <mc:Fallback>
                <p:oleObj name="Equation" r:id="rId5" imgW="1612900" imgH="304800" progId="Equation.3">
                  <p:embed/>
                  <p:pic>
                    <p:nvPicPr>
                      <p:cNvPr id="0" name=""/>
                      <p:cNvPicPr/>
                      <p:nvPr/>
                    </p:nvPicPr>
                    <p:blipFill>
                      <a:blip r:embed="rId6"/>
                      <a:stretch>
                        <a:fillRect/>
                      </a:stretch>
                    </p:blipFill>
                    <p:spPr>
                      <a:xfrm>
                        <a:off x="5482166" y="4502333"/>
                        <a:ext cx="2743200" cy="518400"/>
                      </a:xfrm>
                      <a:prstGeom prst="rect">
                        <a:avLst/>
                      </a:prstGeom>
                    </p:spPr>
                  </p:pic>
                </p:oleObj>
              </mc:Fallback>
            </mc:AlternateContent>
          </a:graphicData>
        </a:graphic>
      </p:graphicFrame>
      <p:sp>
        <p:nvSpPr>
          <p:cNvPr id="3" name="TextBox 2"/>
          <p:cNvSpPr txBox="1"/>
          <p:nvPr/>
        </p:nvSpPr>
        <p:spPr>
          <a:xfrm>
            <a:off x="6265332" y="4895336"/>
            <a:ext cx="515949" cy="307777"/>
          </a:xfrm>
          <a:prstGeom prst="rect">
            <a:avLst/>
          </a:prstGeom>
          <a:noFill/>
        </p:spPr>
        <p:txBody>
          <a:bodyPr wrap="none" rtlCol="0">
            <a:spAutoFit/>
          </a:bodyPr>
          <a:lstStyle/>
          <a:p>
            <a:r>
              <a:rPr lang="en-US" sz="1400" dirty="0" smtClean="0"/>
              <a:t>-36h</a:t>
            </a:r>
            <a:endParaRPr lang="en-US" sz="1400" dirty="0"/>
          </a:p>
        </p:txBody>
      </p:sp>
      <p:sp>
        <p:nvSpPr>
          <p:cNvPr id="15" name="TextBox 14"/>
          <p:cNvSpPr txBox="1"/>
          <p:nvPr/>
        </p:nvSpPr>
        <p:spPr>
          <a:xfrm>
            <a:off x="6383346" y="4323043"/>
            <a:ext cx="550401" cy="307777"/>
          </a:xfrm>
          <a:prstGeom prst="rect">
            <a:avLst/>
          </a:prstGeom>
          <a:noFill/>
        </p:spPr>
        <p:txBody>
          <a:bodyPr wrap="none" rtlCol="0">
            <a:spAutoFit/>
          </a:bodyPr>
          <a:lstStyle/>
          <a:p>
            <a:r>
              <a:rPr lang="en-US" sz="1400" dirty="0"/>
              <a:t>+</a:t>
            </a:r>
            <a:r>
              <a:rPr lang="en-US" sz="1400" dirty="0" smtClean="0"/>
              <a:t>36h</a:t>
            </a:r>
            <a:endParaRPr lang="en-US" sz="1400" dirty="0"/>
          </a:p>
        </p:txBody>
      </p:sp>
    </p:spTree>
    <p:extLst>
      <p:ext uri="{BB962C8B-B14F-4D97-AF65-F5344CB8AC3E}">
        <p14:creationId xmlns:p14="http://schemas.microsoft.com/office/powerpoint/2010/main" val="104845585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c-700average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268" y="278457"/>
            <a:ext cx="7099300" cy="5334000"/>
          </a:xfrm>
          <a:prstGeom prst="rect">
            <a:avLst/>
          </a:prstGeom>
        </p:spPr>
      </p:pic>
      <p:sp>
        <p:nvSpPr>
          <p:cNvPr id="3" name="TextBox 2"/>
          <p:cNvSpPr txBox="1"/>
          <p:nvPr/>
        </p:nvSpPr>
        <p:spPr>
          <a:xfrm>
            <a:off x="821068" y="5495835"/>
            <a:ext cx="7440926" cy="1200329"/>
          </a:xfrm>
          <a:prstGeom prst="rect">
            <a:avLst/>
          </a:prstGeom>
          <a:noFill/>
        </p:spPr>
        <p:txBody>
          <a:bodyPr wrap="square" rtlCol="0">
            <a:spAutoFit/>
          </a:bodyPr>
          <a:lstStyle/>
          <a:p>
            <a:r>
              <a:rPr lang="en-US" dirty="0" smtClean="0"/>
              <a:t>The averages of dynamic quantities are taken along streamfunction contours.</a:t>
            </a:r>
          </a:p>
          <a:p>
            <a:r>
              <a:rPr lang="en-US" dirty="0" smtClean="0"/>
              <a:t>The Lagrangian OW average provides a significant smoothing that denoises the data set, and will allow us to draw more general conclusions about model performance.</a:t>
            </a:r>
            <a:endParaRPr lang="en-US" dirty="0"/>
          </a:p>
        </p:txBody>
      </p:sp>
      <p:sp>
        <p:nvSpPr>
          <p:cNvPr id="4" name="TextBox 3"/>
          <p:cNvSpPr txBox="1"/>
          <p:nvPr/>
        </p:nvSpPr>
        <p:spPr>
          <a:xfrm>
            <a:off x="2373399" y="161835"/>
            <a:ext cx="6004057" cy="369332"/>
          </a:xfrm>
          <a:prstGeom prst="rect">
            <a:avLst/>
          </a:prstGeom>
          <a:noFill/>
        </p:spPr>
        <p:txBody>
          <a:bodyPr wrap="square" rtlCol="0">
            <a:spAutoFit/>
          </a:bodyPr>
          <a:lstStyle/>
          <a:p>
            <a:r>
              <a:rPr lang="en-US" dirty="0" smtClean="0"/>
              <a:t>Averages along streamfunction contours</a:t>
            </a:r>
            <a:endParaRPr lang="en-US" dirty="0"/>
          </a:p>
        </p:txBody>
      </p:sp>
      <p:pic>
        <p:nvPicPr>
          <p:cNvPr id="5" name="Picture 4" descr="ec-700LagOW-stream.eps"/>
          <p:cNvPicPr>
            <a:picLocks noChangeAspect="1"/>
          </p:cNvPicPr>
          <p:nvPr/>
        </p:nvPicPr>
        <p:blipFill rotWithShape="1">
          <a:blip r:embed="rId4">
            <a:alphaModFix/>
            <a:extLst>
              <a:ext uri="{28A0092B-C50C-407E-A947-70E740481C1C}">
                <a14:useLocalDpi xmlns:a14="http://schemas.microsoft.com/office/drawing/2010/main" val="0"/>
              </a:ext>
            </a:extLst>
          </a:blip>
          <a:srcRect l="18016" t="13912"/>
          <a:stretch/>
        </p:blipFill>
        <p:spPr>
          <a:xfrm>
            <a:off x="5874690" y="1583271"/>
            <a:ext cx="3190461" cy="2149623"/>
          </a:xfrm>
          <a:prstGeom prst="rect">
            <a:avLst/>
          </a:prstGeom>
        </p:spPr>
      </p:pic>
      <p:sp>
        <p:nvSpPr>
          <p:cNvPr id="6" name="TextBox 5"/>
          <p:cNvSpPr txBox="1"/>
          <p:nvPr/>
        </p:nvSpPr>
        <p:spPr>
          <a:xfrm>
            <a:off x="2314130" y="4359531"/>
            <a:ext cx="971904" cy="646331"/>
          </a:xfrm>
          <a:prstGeom prst="rect">
            <a:avLst/>
          </a:prstGeom>
          <a:noFill/>
        </p:spPr>
        <p:txBody>
          <a:bodyPr wrap="square" rtlCol="0">
            <a:spAutoFit/>
          </a:bodyPr>
          <a:lstStyle/>
          <a:p>
            <a:r>
              <a:rPr lang="en-US" dirty="0" smtClean="0"/>
              <a:t>Pouch center</a:t>
            </a:r>
            <a:endParaRPr lang="en-US" dirty="0"/>
          </a:p>
        </p:txBody>
      </p:sp>
      <p:sp>
        <p:nvSpPr>
          <p:cNvPr id="7" name="TextBox 6"/>
          <p:cNvSpPr txBox="1"/>
          <p:nvPr/>
        </p:nvSpPr>
        <p:spPr>
          <a:xfrm>
            <a:off x="6999308" y="4402267"/>
            <a:ext cx="1153327" cy="646331"/>
          </a:xfrm>
          <a:prstGeom prst="rect">
            <a:avLst/>
          </a:prstGeom>
          <a:noFill/>
        </p:spPr>
        <p:txBody>
          <a:bodyPr wrap="square" rtlCol="0">
            <a:spAutoFit/>
          </a:bodyPr>
          <a:lstStyle/>
          <a:p>
            <a:r>
              <a:rPr lang="en-US" dirty="0" smtClean="0"/>
              <a:t>Edge of pouch</a:t>
            </a:r>
          </a:p>
        </p:txBody>
      </p:sp>
      <p:sp>
        <p:nvSpPr>
          <p:cNvPr id="8" name="TextBox 7"/>
          <p:cNvSpPr txBox="1"/>
          <p:nvPr/>
        </p:nvSpPr>
        <p:spPr>
          <a:xfrm>
            <a:off x="287868" y="2413673"/>
            <a:ext cx="1701800" cy="923330"/>
          </a:xfrm>
          <a:prstGeom prst="rect">
            <a:avLst/>
          </a:prstGeom>
          <a:solidFill>
            <a:schemeClr val="accent3">
              <a:lumMod val="20000"/>
              <a:lumOff val="80000"/>
            </a:schemeClr>
          </a:solidFill>
        </p:spPr>
        <p:txBody>
          <a:bodyPr wrap="square" rtlCol="0">
            <a:spAutoFit/>
          </a:bodyPr>
          <a:lstStyle/>
          <a:p>
            <a:r>
              <a:rPr lang="en-US" dirty="0" smtClean="0"/>
              <a:t>High Lagrangian OW value near center</a:t>
            </a:r>
            <a:endParaRPr lang="en-US" dirty="0"/>
          </a:p>
        </p:txBody>
      </p:sp>
      <p:cxnSp>
        <p:nvCxnSpPr>
          <p:cNvPr id="10" name="Straight Arrow Connector 9"/>
          <p:cNvCxnSpPr/>
          <p:nvPr/>
        </p:nvCxnSpPr>
        <p:spPr>
          <a:xfrm>
            <a:off x="2099733" y="2734733"/>
            <a:ext cx="516467" cy="592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32561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3419</TotalTime>
  <Words>3358</Words>
  <Application>Microsoft Macintosh PowerPoint</Application>
  <PresentationFormat>On-screen Show (4:3)</PresentationFormat>
  <Paragraphs>555</Paragraphs>
  <Slides>51</Slides>
  <Notes>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54" baseType="lpstr">
      <vt:lpstr>Office Theme</vt:lpstr>
      <vt:lpstr>Document</vt:lpstr>
      <vt:lpstr>Equation</vt:lpstr>
      <vt:lpstr>PowerPoint Presentation</vt:lpstr>
      <vt:lpstr>Project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Small-scale Vortex Mergers</vt:lpstr>
      <vt:lpstr>2014 HWRF-GEN Forecast Characteristics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HWRF-Genesis Analyses </vt:lpstr>
      <vt:lpstr>Conclusions: HWRF-Genesis Forecasts</vt:lpstr>
      <vt:lpstr>Future Work </vt:lpstr>
    </vt:vector>
  </TitlesOfParts>
  <Company>Naval Postgraduate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Boothe</dc:creator>
  <cp:lastModifiedBy>Mark Boothe</cp:lastModifiedBy>
  <cp:revision>77</cp:revision>
  <dcterms:created xsi:type="dcterms:W3CDTF">2015-02-25T16:20:30Z</dcterms:created>
  <dcterms:modified xsi:type="dcterms:W3CDTF">2015-03-25T15:18:57Z</dcterms:modified>
</cp:coreProperties>
</file>