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6"/>
  </p:notesMasterIdLst>
  <p:sldIdLst>
    <p:sldId id="334" r:id="rId2"/>
    <p:sldId id="333" r:id="rId3"/>
    <p:sldId id="400" r:id="rId4"/>
    <p:sldId id="402" r:id="rId5"/>
    <p:sldId id="347" r:id="rId6"/>
    <p:sldId id="416" r:id="rId7"/>
    <p:sldId id="447" r:id="rId8"/>
    <p:sldId id="404" r:id="rId9"/>
    <p:sldId id="349" r:id="rId10"/>
    <p:sldId id="350" r:id="rId11"/>
    <p:sldId id="354" r:id="rId12"/>
    <p:sldId id="348" r:id="rId13"/>
    <p:sldId id="408" r:id="rId14"/>
    <p:sldId id="418" r:id="rId15"/>
    <p:sldId id="306" r:id="rId16"/>
    <p:sldId id="372" r:id="rId17"/>
    <p:sldId id="335" r:id="rId18"/>
    <p:sldId id="337" r:id="rId19"/>
    <p:sldId id="405" r:id="rId20"/>
    <p:sldId id="338" r:id="rId21"/>
    <p:sldId id="355" r:id="rId22"/>
    <p:sldId id="356" r:id="rId23"/>
    <p:sldId id="357" r:id="rId24"/>
    <p:sldId id="358" r:id="rId25"/>
    <p:sldId id="344" r:id="rId26"/>
    <p:sldId id="396" r:id="rId27"/>
    <p:sldId id="410" r:id="rId28"/>
    <p:sldId id="446" r:id="rId29"/>
    <p:sldId id="373" r:id="rId30"/>
    <p:sldId id="376" r:id="rId31"/>
    <p:sldId id="377" r:id="rId32"/>
    <p:sldId id="378" r:id="rId33"/>
    <p:sldId id="379" r:id="rId34"/>
    <p:sldId id="380" r:id="rId35"/>
    <p:sldId id="383" r:id="rId36"/>
    <p:sldId id="397" r:id="rId37"/>
    <p:sldId id="414" r:id="rId38"/>
    <p:sldId id="445" r:id="rId39"/>
    <p:sldId id="384" r:id="rId40"/>
    <p:sldId id="415" r:id="rId41"/>
    <p:sldId id="417" r:id="rId42"/>
    <p:sldId id="443" r:id="rId43"/>
    <p:sldId id="419" r:id="rId44"/>
    <p:sldId id="420" r:id="rId45"/>
    <p:sldId id="421" r:id="rId46"/>
    <p:sldId id="422" r:id="rId47"/>
    <p:sldId id="423" r:id="rId48"/>
    <p:sldId id="424" r:id="rId49"/>
    <p:sldId id="425" r:id="rId50"/>
    <p:sldId id="427" r:id="rId51"/>
    <p:sldId id="428" r:id="rId52"/>
    <p:sldId id="429" r:id="rId53"/>
    <p:sldId id="430" r:id="rId54"/>
    <p:sldId id="431" r:id="rId55"/>
    <p:sldId id="432" r:id="rId56"/>
    <p:sldId id="433" r:id="rId57"/>
    <p:sldId id="434" r:id="rId58"/>
    <p:sldId id="435" r:id="rId59"/>
    <p:sldId id="436" r:id="rId60"/>
    <p:sldId id="438" r:id="rId61"/>
    <p:sldId id="439" r:id="rId62"/>
    <p:sldId id="440" r:id="rId63"/>
    <p:sldId id="441" r:id="rId64"/>
    <p:sldId id="442" r:id="rId65"/>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15" autoAdjust="0"/>
    <p:restoredTop sz="94660"/>
  </p:normalViewPr>
  <p:slideViewPr>
    <p:cSldViewPr>
      <p:cViewPr>
        <p:scale>
          <a:sx n="73" d="100"/>
          <a:sy n="73" d="100"/>
        </p:scale>
        <p:origin x="-1866" y="-19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Sheet1!$A$1:$A$40</c:f>
              <c:strCache>
                <c:ptCount val="40"/>
                <c:pt idx="0">
                  <c:v>2011/16l/N51</c:v>
                </c:pt>
                <c:pt idx="1">
                  <c:v>2012/07l/N20</c:v>
                </c:pt>
                <c:pt idx="2">
                  <c:v>2013/07l/N28</c:v>
                </c:pt>
                <c:pt idx="3">
                  <c:v>2011/05l/N20</c:v>
                </c:pt>
                <c:pt idx="4">
                  <c:v>2011/09l/N34</c:v>
                </c:pt>
                <c:pt idx="5">
                  <c:v>2012/17l/N24</c:v>
                </c:pt>
                <c:pt idx="6">
                  <c:v>2012/14l/N92</c:v>
                </c:pt>
                <c:pt idx="7">
                  <c:v>2012/06l/N13</c:v>
                </c:pt>
                <c:pt idx="8">
                  <c:v>2011/13l/N14</c:v>
                </c:pt>
                <c:pt idx="9">
                  <c:v>2012/05l/N33</c:v>
                </c:pt>
                <c:pt idx="10">
                  <c:v>2014/09l/N7</c:v>
                </c:pt>
                <c:pt idx="11">
                  <c:v>2011/03l/N7</c:v>
                </c:pt>
                <c:pt idx="12">
                  <c:v>2011/02l/N19</c:v>
                </c:pt>
                <c:pt idx="13">
                  <c:v>2012/11l/N18</c:v>
                </c:pt>
                <c:pt idx="14">
                  <c:v>2012/09l/N36</c:v>
                </c:pt>
                <c:pt idx="15">
                  <c:v>2012/18l/N34</c:v>
                </c:pt>
                <c:pt idx="16">
                  <c:v>2012/15l/N8</c:v>
                </c:pt>
                <c:pt idx="17">
                  <c:v>2014/08l/N12</c:v>
                </c:pt>
                <c:pt idx="18">
                  <c:v>2013/09l/N42</c:v>
                </c:pt>
                <c:pt idx="19">
                  <c:v>2011/14l/N36</c:v>
                </c:pt>
                <c:pt idx="20">
                  <c:v>2012/08l/N14</c:v>
                </c:pt>
                <c:pt idx="21">
                  <c:v>2012/13l/N32</c:v>
                </c:pt>
                <c:pt idx="22">
                  <c:v>2014/06l/N31</c:v>
                </c:pt>
                <c:pt idx="23">
                  <c:v>2011/07l/N12</c:v>
                </c:pt>
                <c:pt idx="24">
                  <c:v>2014/07l/N17</c:v>
                </c:pt>
                <c:pt idx="25">
                  <c:v>2013/03l/N14</c:v>
                </c:pt>
                <c:pt idx="26">
                  <c:v>2011/12l/N50</c:v>
                </c:pt>
                <c:pt idx="27">
                  <c:v>2011/08l/N11</c:v>
                </c:pt>
                <c:pt idx="28">
                  <c:v>2011/10l/N3</c:v>
                </c:pt>
                <c:pt idx="29">
                  <c:v>2013/13l/N3</c:v>
                </c:pt>
                <c:pt idx="30">
                  <c:v>2014/05l/N5</c:v>
                </c:pt>
                <c:pt idx="31">
                  <c:v>2011/04l/N7</c:v>
                </c:pt>
                <c:pt idx="32">
                  <c:v>2012/10l/N6</c:v>
                </c:pt>
                <c:pt idx="33">
                  <c:v>2011/15l/N14</c:v>
                </c:pt>
                <c:pt idx="34">
                  <c:v>2013/04l/N18</c:v>
                </c:pt>
                <c:pt idx="35">
                  <c:v>2011/01l/N6</c:v>
                </c:pt>
                <c:pt idx="36">
                  <c:v>2013/11l/N18</c:v>
                </c:pt>
                <c:pt idx="37">
                  <c:v>2012/12l/N37</c:v>
                </c:pt>
                <c:pt idx="38">
                  <c:v>2012/16l/N6</c:v>
                </c:pt>
                <c:pt idx="39">
                  <c:v>2012/04l/N16</c:v>
                </c:pt>
              </c:strCache>
            </c:strRef>
          </c:cat>
          <c:val>
            <c:numRef>
              <c:f>Sheet1!$B$1:$B$40</c:f>
              <c:numCache>
                <c:formatCode>General</c:formatCode>
                <c:ptCount val="40"/>
                <c:pt idx="0">
                  <c:v>-0.61797000000000113</c:v>
                </c:pt>
                <c:pt idx="1">
                  <c:v>-0.58348800000000001</c:v>
                </c:pt>
                <c:pt idx="2">
                  <c:v>-0.48564800000000002</c:v>
                </c:pt>
                <c:pt idx="3">
                  <c:v>-0.37809400000000032</c:v>
                </c:pt>
                <c:pt idx="4">
                  <c:v>-0.36521000000000031</c:v>
                </c:pt>
                <c:pt idx="5">
                  <c:v>-0.33467800000000075</c:v>
                </c:pt>
                <c:pt idx="6">
                  <c:v>-0.30796700000000032</c:v>
                </c:pt>
                <c:pt idx="7">
                  <c:v>-0.22825200000000037</c:v>
                </c:pt>
                <c:pt idx="8">
                  <c:v>-0.20533899999999999</c:v>
                </c:pt>
                <c:pt idx="9">
                  <c:v>-0.19826200000000044</c:v>
                </c:pt>
                <c:pt idx="10">
                  <c:v>-0.19660200000000028</c:v>
                </c:pt>
                <c:pt idx="11">
                  <c:v>-0.19379800000000047</c:v>
                </c:pt>
                <c:pt idx="12">
                  <c:v>-0.19347200000000031</c:v>
                </c:pt>
                <c:pt idx="13">
                  <c:v>-0.18994800000000056</c:v>
                </c:pt>
                <c:pt idx="14">
                  <c:v>-0.17275000000000001</c:v>
                </c:pt>
                <c:pt idx="15">
                  <c:v>-0.16244000000000053</c:v>
                </c:pt>
                <c:pt idx="16">
                  <c:v>-0.16046800000000053</c:v>
                </c:pt>
                <c:pt idx="17">
                  <c:v>-0.15169600000000025</c:v>
                </c:pt>
                <c:pt idx="18">
                  <c:v>-0.14645300000000028</c:v>
                </c:pt>
                <c:pt idx="19">
                  <c:v>-0.13286800000000001</c:v>
                </c:pt>
                <c:pt idx="20">
                  <c:v>-0.12308500000000012</c:v>
                </c:pt>
                <c:pt idx="21">
                  <c:v>-0.1225950000000002</c:v>
                </c:pt>
                <c:pt idx="22">
                  <c:v>-0.114957</c:v>
                </c:pt>
                <c:pt idx="23">
                  <c:v>-9.7750200000000065E-2</c:v>
                </c:pt>
                <c:pt idx="24">
                  <c:v>-8.537210000000002E-2</c:v>
                </c:pt>
                <c:pt idx="25">
                  <c:v>-8.4774200000000202E-2</c:v>
                </c:pt>
                <c:pt idx="26">
                  <c:v>-7.5069100000000014E-2</c:v>
                </c:pt>
                <c:pt idx="27">
                  <c:v>-5.387720000000009E-2</c:v>
                </c:pt>
                <c:pt idx="28">
                  <c:v>-4.8009000000000003E-2</c:v>
                </c:pt>
                <c:pt idx="29">
                  <c:v>-4.3053100000000004E-2</c:v>
                </c:pt>
                <c:pt idx="30">
                  <c:v>-1.4082400000000023E-2</c:v>
                </c:pt>
                <c:pt idx="31">
                  <c:v>-1.2375000000000001E-2</c:v>
                </c:pt>
                <c:pt idx="32">
                  <c:v>-1.21659E-3</c:v>
                </c:pt>
                <c:pt idx="33">
                  <c:v>2.2983900000000078E-2</c:v>
                </c:pt>
                <c:pt idx="34">
                  <c:v>3.1421200000000087E-2</c:v>
                </c:pt>
                <c:pt idx="35">
                  <c:v>3.1803500000000068E-2</c:v>
                </c:pt>
                <c:pt idx="36">
                  <c:v>3.8463600000000042E-2</c:v>
                </c:pt>
                <c:pt idx="37">
                  <c:v>6.8232600000000143E-2</c:v>
                </c:pt>
                <c:pt idx="38">
                  <c:v>0.102816</c:v>
                </c:pt>
                <c:pt idx="39">
                  <c:v>0.20403900000000025</c:v>
                </c:pt>
              </c:numCache>
            </c:numRef>
          </c:val>
        </c:ser>
        <c:dLbls>
          <c:showLegendKey val="0"/>
          <c:showVal val="0"/>
          <c:showCatName val="0"/>
          <c:showSerName val="0"/>
          <c:showPercent val="0"/>
          <c:showBubbleSize val="0"/>
        </c:dLbls>
        <c:gapWidth val="150"/>
        <c:axId val="180491776"/>
        <c:axId val="180493312"/>
      </c:barChart>
      <c:catAx>
        <c:axId val="180491776"/>
        <c:scaling>
          <c:orientation val="minMax"/>
        </c:scaling>
        <c:delete val="0"/>
        <c:axPos val="b"/>
        <c:numFmt formatCode="General" sourceLinked="0"/>
        <c:majorTickMark val="out"/>
        <c:minorTickMark val="none"/>
        <c:tickLblPos val="low"/>
        <c:txPr>
          <a:bodyPr rot="-5400000" vert="horz"/>
          <a:lstStyle/>
          <a:p>
            <a:pPr>
              <a:defRPr/>
            </a:pPr>
            <a:endParaRPr lang="en-US"/>
          </a:p>
        </c:txPr>
        <c:crossAx val="180493312"/>
        <c:crosses val="autoZero"/>
        <c:auto val="1"/>
        <c:lblAlgn val="ctr"/>
        <c:lblOffset val="100"/>
        <c:tickLblSkip val="1"/>
        <c:noMultiLvlLbl val="0"/>
      </c:catAx>
      <c:valAx>
        <c:axId val="180493312"/>
        <c:scaling>
          <c:orientation val="minMax"/>
        </c:scaling>
        <c:delete val="0"/>
        <c:axPos val="l"/>
        <c:majorGridlines/>
        <c:numFmt formatCode="General" sourceLinked="1"/>
        <c:majorTickMark val="out"/>
        <c:minorTickMark val="none"/>
        <c:tickLblPos val="nextTo"/>
        <c:crossAx val="180491776"/>
        <c:crosses val="autoZero"/>
        <c:crossBetween val="between"/>
      </c:valAx>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Sheet1!$A$1:$A$16</c:f>
              <c:strCache>
                <c:ptCount val="16"/>
                <c:pt idx="0">
                  <c:v>2012/12l/N33</c:v>
                </c:pt>
                <c:pt idx="1">
                  <c:v>2012/09l/N26</c:v>
                </c:pt>
                <c:pt idx="2">
                  <c:v>2011/14l/N19</c:v>
                </c:pt>
                <c:pt idx="3">
                  <c:v>2014/08l/N12</c:v>
                </c:pt>
                <c:pt idx="4">
                  <c:v>2012/05l/N17</c:v>
                </c:pt>
                <c:pt idx="5">
                  <c:v>2012/14l/N76</c:v>
                </c:pt>
                <c:pt idx="6">
                  <c:v>2014/06l/N15</c:v>
                </c:pt>
                <c:pt idx="7">
                  <c:v>2012/13l/N16</c:v>
                </c:pt>
                <c:pt idx="8">
                  <c:v>2012/18l/N18</c:v>
                </c:pt>
                <c:pt idx="9">
                  <c:v>2011/05l/N5</c:v>
                </c:pt>
                <c:pt idx="10">
                  <c:v>2011/09l/N18</c:v>
                </c:pt>
                <c:pt idx="11">
                  <c:v>2014/09l/N4</c:v>
                </c:pt>
                <c:pt idx="12">
                  <c:v>2013/09l/N26</c:v>
                </c:pt>
                <c:pt idx="13">
                  <c:v>2013/07l/N15</c:v>
                </c:pt>
                <c:pt idx="14">
                  <c:v>2011/12l/N36</c:v>
                </c:pt>
                <c:pt idx="15">
                  <c:v>2011/16l/N34</c:v>
                </c:pt>
              </c:strCache>
            </c:strRef>
          </c:cat>
          <c:val>
            <c:numRef>
              <c:f>Sheet1!$B$1:$B$16</c:f>
              <c:numCache>
                <c:formatCode>General</c:formatCode>
                <c:ptCount val="16"/>
                <c:pt idx="0">
                  <c:v>-0.54121799999999887</c:v>
                </c:pt>
                <c:pt idx="1">
                  <c:v>-0.45697500000000002</c:v>
                </c:pt>
                <c:pt idx="2">
                  <c:v>-0.358242</c:v>
                </c:pt>
                <c:pt idx="3">
                  <c:v>-0.31698900000000063</c:v>
                </c:pt>
                <c:pt idx="4">
                  <c:v>-0.31171100000000002</c:v>
                </c:pt>
                <c:pt idx="5">
                  <c:v>-0.24915699999999999</c:v>
                </c:pt>
                <c:pt idx="6">
                  <c:v>-0.220166</c:v>
                </c:pt>
                <c:pt idx="7">
                  <c:v>-0.14684500000000028</c:v>
                </c:pt>
                <c:pt idx="8">
                  <c:v>-0.12162199999999999</c:v>
                </c:pt>
                <c:pt idx="9">
                  <c:v>-0.10630600000000009</c:v>
                </c:pt>
                <c:pt idx="10">
                  <c:v>-3.6175100000000064E-2</c:v>
                </c:pt>
                <c:pt idx="11">
                  <c:v>-2.9729700000000001E-2</c:v>
                </c:pt>
                <c:pt idx="12">
                  <c:v>0.19223100000000001</c:v>
                </c:pt>
                <c:pt idx="13">
                  <c:v>0.20450299999999999</c:v>
                </c:pt>
                <c:pt idx="14">
                  <c:v>0.35116800000000031</c:v>
                </c:pt>
                <c:pt idx="15">
                  <c:v>0.49140100000000031</c:v>
                </c:pt>
              </c:numCache>
            </c:numRef>
          </c:val>
        </c:ser>
        <c:dLbls>
          <c:showLegendKey val="0"/>
          <c:showVal val="0"/>
          <c:showCatName val="0"/>
          <c:showSerName val="0"/>
          <c:showPercent val="0"/>
          <c:showBubbleSize val="0"/>
        </c:dLbls>
        <c:gapWidth val="150"/>
        <c:axId val="172856832"/>
        <c:axId val="172858368"/>
      </c:barChart>
      <c:catAx>
        <c:axId val="172856832"/>
        <c:scaling>
          <c:orientation val="minMax"/>
        </c:scaling>
        <c:delete val="0"/>
        <c:axPos val="b"/>
        <c:numFmt formatCode="General" sourceLinked="0"/>
        <c:majorTickMark val="out"/>
        <c:minorTickMark val="none"/>
        <c:tickLblPos val="low"/>
        <c:txPr>
          <a:bodyPr rot="-5400000" vert="horz"/>
          <a:lstStyle/>
          <a:p>
            <a:pPr>
              <a:defRPr/>
            </a:pPr>
            <a:endParaRPr lang="en-US"/>
          </a:p>
        </c:txPr>
        <c:crossAx val="172858368"/>
        <c:crosses val="autoZero"/>
        <c:auto val="1"/>
        <c:lblAlgn val="ctr"/>
        <c:lblOffset val="100"/>
        <c:tickLblSkip val="1"/>
        <c:noMultiLvlLbl val="0"/>
      </c:catAx>
      <c:valAx>
        <c:axId val="172858368"/>
        <c:scaling>
          <c:orientation val="minMax"/>
        </c:scaling>
        <c:delete val="0"/>
        <c:axPos val="l"/>
        <c:majorGridlines/>
        <c:numFmt formatCode="General" sourceLinked="1"/>
        <c:majorTickMark val="out"/>
        <c:minorTickMark val="none"/>
        <c:tickLblPos val="nextTo"/>
        <c:crossAx val="172856832"/>
        <c:crosses val="autoZero"/>
        <c:crossBetween val="between"/>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Sheet1!$A$1:$A$53</c:f>
              <c:strCache>
                <c:ptCount val="53"/>
                <c:pt idx="0">
                  <c:v>2013/13e/N22</c:v>
                </c:pt>
                <c:pt idx="1">
                  <c:v>2014/16e/N13</c:v>
                </c:pt>
                <c:pt idx="2">
                  <c:v>2014/21e/N26</c:v>
                </c:pt>
                <c:pt idx="3">
                  <c:v>2012/13e/N26</c:v>
                </c:pt>
                <c:pt idx="4">
                  <c:v>2014/08e/N16</c:v>
                </c:pt>
                <c:pt idx="5">
                  <c:v>2013/06e/N18</c:v>
                </c:pt>
                <c:pt idx="6">
                  <c:v>2014/11e/N54</c:v>
                </c:pt>
                <c:pt idx="7">
                  <c:v>2012/11e/N19</c:v>
                </c:pt>
                <c:pt idx="8">
                  <c:v>2012/12e/N20</c:v>
                </c:pt>
                <c:pt idx="9">
                  <c:v>2012/15e/N15</c:v>
                </c:pt>
                <c:pt idx="10">
                  <c:v>2011/01e/N20</c:v>
                </c:pt>
                <c:pt idx="11">
                  <c:v>2013/08e/N14</c:v>
                </c:pt>
                <c:pt idx="12">
                  <c:v>2014/04e/N23</c:v>
                </c:pt>
                <c:pt idx="13">
                  <c:v>2012/08e/N26</c:v>
                </c:pt>
                <c:pt idx="14">
                  <c:v>2013/17e/N24</c:v>
                </c:pt>
                <c:pt idx="15">
                  <c:v>2014/18e/N26</c:v>
                </c:pt>
                <c:pt idx="16">
                  <c:v>2013/10e/N5</c:v>
                </c:pt>
                <c:pt idx="17">
                  <c:v>2013/12e/N10</c:v>
                </c:pt>
                <c:pt idx="18">
                  <c:v>2011/07e/N20</c:v>
                </c:pt>
                <c:pt idx="19">
                  <c:v>2014/19e/N21</c:v>
                </c:pt>
                <c:pt idx="20">
                  <c:v>2014/14e/N22</c:v>
                </c:pt>
                <c:pt idx="21">
                  <c:v>2014/10e/N44</c:v>
                </c:pt>
                <c:pt idx="22">
                  <c:v>2014/17e/N23</c:v>
                </c:pt>
                <c:pt idx="23">
                  <c:v>2013/18e/N6</c:v>
                </c:pt>
                <c:pt idx="24">
                  <c:v>2012/16e/N15</c:v>
                </c:pt>
                <c:pt idx="25">
                  <c:v>2011/02e/N6</c:v>
                </c:pt>
                <c:pt idx="26">
                  <c:v>2013/04e/N27</c:v>
                </c:pt>
                <c:pt idx="27">
                  <c:v>2014/03e/N2</c:v>
                </c:pt>
                <c:pt idx="28">
                  <c:v>2013/15e/N8</c:v>
                </c:pt>
                <c:pt idx="29">
                  <c:v>2013/16e/N9</c:v>
                </c:pt>
                <c:pt idx="30">
                  <c:v>2014/09e/N36</c:v>
                </c:pt>
                <c:pt idx="31">
                  <c:v>2012/06e/N27</c:v>
                </c:pt>
                <c:pt idx="32">
                  <c:v>2011/06e/N19</c:v>
                </c:pt>
                <c:pt idx="33">
                  <c:v>2013/09e/N13</c:v>
                </c:pt>
                <c:pt idx="34">
                  <c:v>2014/06e/N2</c:v>
                </c:pt>
                <c:pt idx="35">
                  <c:v>2011/11e/N44</c:v>
                </c:pt>
                <c:pt idx="36">
                  <c:v>2013/03e/N17</c:v>
                </c:pt>
                <c:pt idx="37">
                  <c:v>2014/13e/N27</c:v>
                </c:pt>
                <c:pt idx="38">
                  <c:v>2011/04e/N26</c:v>
                </c:pt>
                <c:pt idx="39">
                  <c:v>2013/11e/N9</c:v>
                </c:pt>
                <c:pt idx="40">
                  <c:v>2014/12e/N22</c:v>
                </c:pt>
                <c:pt idx="41">
                  <c:v>2013/14e/N17</c:v>
                </c:pt>
                <c:pt idx="42">
                  <c:v>2014/05e/N5</c:v>
                </c:pt>
                <c:pt idx="43">
                  <c:v>2012/09e/N24</c:v>
                </c:pt>
                <c:pt idx="44">
                  <c:v>2011/03e/N11</c:v>
                </c:pt>
                <c:pt idx="45">
                  <c:v>2012/07e/N20</c:v>
                </c:pt>
                <c:pt idx="46">
                  <c:v>2014/07e/N53</c:v>
                </c:pt>
                <c:pt idx="47">
                  <c:v>2011/09e/N39</c:v>
                </c:pt>
                <c:pt idx="48">
                  <c:v>2014/15e/N30</c:v>
                </c:pt>
                <c:pt idx="49">
                  <c:v>2011/05e/N25</c:v>
                </c:pt>
                <c:pt idx="50">
                  <c:v>2012/10e/N12</c:v>
                </c:pt>
                <c:pt idx="51">
                  <c:v>2013/05e/N18</c:v>
                </c:pt>
                <c:pt idx="52">
                  <c:v>2011/10e/N24</c:v>
                </c:pt>
              </c:strCache>
            </c:strRef>
          </c:cat>
          <c:val>
            <c:numRef>
              <c:f>Sheet1!$B$1:$B$53</c:f>
              <c:numCache>
                <c:formatCode>General</c:formatCode>
                <c:ptCount val="53"/>
                <c:pt idx="0">
                  <c:v>-0.52115400000000001</c:v>
                </c:pt>
                <c:pt idx="1">
                  <c:v>-0.50946999999999987</c:v>
                </c:pt>
                <c:pt idx="2">
                  <c:v>-0.35300700000000002</c:v>
                </c:pt>
                <c:pt idx="3">
                  <c:v>-0.34756100000000001</c:v>
                </c:pt>
                <c:pt idx="4">
                  <c:v>-0.33553700000000009</c:v>
                </c:pt>
                <c:pt idx="5">
                  <c:v>-0.31792900000000007</c:v>
                </c:pt>
                <c:pt idx="6">
                  <c:v>-0.29716700000000001</c:v>
                </c:pt>
                <c:pt idx="7">
                  <c:v>-0.27046700000000001</c:v>
                </c:pt>
                <c:pt idx="8">
                  <c:v>-0.26396500000000001</c:v>
                </c:pt>
                <c:pt idx="9">
                  <c:v>-0.25384200000000001</c:v>
                </c:pt>
                <c:pt idx="10">
                  <c:v>-0.24754900000000002</c:v>
                </c:pt>
                <c:pt idx="11">
                  <c:v>-0.221134</c:v>
                </c:pt>
                <c:pt idx="12">
                  <c:v>-0.220164</c:v>
                </c:pt>
                <c:pt idx="13">
                  <c:v>-0.199574</c:v>
                </c:pt>
                <c:pt idx="14">
                  <c:v>-0.195827</c:v>
                </c:pt>
                <c:pt idx="15">
                  <c:v>-0.16986499999999999</c:v>
                </c:pt>
                <c:pt idx="16">
                  <c:v>-0.15377000000000002</c:v>
                </c:pt>
                <c:pt idx="17">
                  <c:v>-0.15294600000000005</c:v>
                </c:pt>
                <c:pt idx="18">
                  <c:v>-0.14789500000000003</c:v>
                </c:pt>
                <c:pt idx="19">
                  <c:v>-0.127023</c:v>
                </c:pt>
                <c:pt idx="20">
                  <c:v>-0.12545400000000001</c:v>
                </c:pt>
                <c:pt idx="21">
                  <c:v>-0.10800000000000001</c:v>
                </c:pt>
                <c:pt idx="22">
                  <c:v>-6.4477400000000018E-2</c:v>
                </c:pt>
                <c:pt idx="23">
                  <c:v>-5.6412500000000011E-2</c:v>
                </c:pt>
                <c:pt idx="24">
                  <c:v>-5.2395000000000011E-2</c:v>
                </c:pt>
                <c:pt idx="25">
                  <c:v>-4.9854000000000009E-2</c:v>
                </c:pt>
                <c:pt idx="26">
                  <c:v>-4.458680000000001E-2</c:v>
                </c:pt>
                <c:pt idx="27">
                  <c:v>-2.9969800000000001E-2</c:v>
                </c:pt>
                <c:pt idx="28">
                  <c:v>-2.7694500000000004E-2</c:v>
                </c:pt>
                <c:pt idx="29">
                  <c:v>-2.7221700000000005E-2</c:v>
                </c:pt>
                <c:pt idx="30">
                  <c:v>-2.6584400000000001E-2</c:v>
                </c:pt>
                <c:pt idx="31">
                  <c:v>-1.7218600000000001E-2</c:v>
                </c:pt>
                <c:pt idx="32">
                  <c:v>-1.6407399999999999E-2</c:v>
                </c:pt>
                <c:pt idx="33">
                  <c:v>-1.4882600000000001E-2</c:v>
                </c:pt>
                <c:pt idx="34">
                  <c:v>-8.9969100000000021E-3</c:v>
                </c:pt>
                <c:pt idx="35">
                  <c:v>-4.1159999999999999E-3</c:v>
                </c:pt>
                <c:pt idx="36">
                  <c:v>8.0719100000000016E-3</c:v>
                </c:pt>
                <c:pt idx="37">
                  <c:v>1.29526E-2</c:v>
                </c:pt>
                <c:pt idx="38">
                  <c:v>1.8949299999999999E-2</c:v>
                </c:pt>
                <c:pt idx="39">
                  <c:v>3.2763300000000002E-2</c:v>
                </c:pt>
                <c:pt idx="40">
                  <c:v>3.9750000000000001E-2</c:v>
                </c:pt>
                <c:pt idx="41">
                  <c:v>4.6635599999999992E-2</c:v>
                </c:pt>
                <c:pt idx="42">
                  <c:v>6.4957300000000009E-2</c:v>
                </c:pt>
                <c:pt idx="43">
                  <c:v>8.7822500000000026E-2</c:v>
                </c:pt>
                <c:pt idx="44">
                  <c:v>9.5596000000000028E-2</c:v>
                </c:pt>
                <c:pt idx="45">
                  <c:v>0.10945600000000001</c:v>
                </c:pt>
                <c:pt idx="46">
                  <c:v>0.112538</c:v>
                </c:pt>
                <c:pt idx="47">
                  <c:v>0.12367599999999999</c:v>
                </c:pt>
                <c:pt idx="48">
                  <c:v>0.16511200000000001</c:v>
                </c:pt>
                <c:pt idx="49">
                  <c:v>0.17080699999999999</c:v>
                </c:pt>
                <c:pt idx="50">
                  <c:v>0.17636800000000002</c:v>
                </c:pt>
                <c:pt idx="51">
                  <c:v>0.17851600000000004</c:v>
                </c:pt>
                <c:pt idx="52">
                  <c:v>0.18984700000000002</c:v>
                </c:pt>
              </c:numCache>
            </c:numRef>
          </c:val>
        </c:ser>
        <c:dLbls>
          <c:showLegendKey val="0"/>
          <c:showVal val="0"/>
          <c:showCatName val="0"/>
          <c:showSerName val="0"/>
          <c:showPercent val="0"/>
          <c:showBubbleSize val="0"/>
        </c:dLbls>
        <c:gapWidth val="150"/>
        <c:axId val="172893696"/>
        <c:axId val="172895232"/>
      </c:barChart>
      <c:catAx>
        <c:axId val="172893696"/>
        <c:scaling>
          <c:orientation val="minMax"/>
        </c:scaling>
        <c:delete val="0"/>
        <c:axPos val="b"/>
        <c:majorTickMark val="out"/>
        <c:minorTickMark val="none"/>
        <c:tickLblPos val="low"/>
        <c:txPr>
          <a:bodyPr rot="-5400000" vert="horz"/>
          <a:lstStyle/>
          <a:p>
            <a:pPr>
              <a:defRPr/>
            </a:pPr>
            <a:endParaRPr lang="en-US"/>
          </a:p>
        </c:txPr>
        <c:crossAx val="172895232"/>
        <c:crosses val="autoZero"/>
        <c:auto val="1"/>
        <c:lblAlgn val="ctr"/>
        <c:lblOffset val="100"/>
        <c:tickLblSkip val="1"/>
        <c:noMultiLvlLbl val="0"/>
      </c:catAx>
      <c:valAx>
        <c:axId val="172895232"/>
        <c:scaling>
          <c:orientation val="minMax"/>
        </c:scaling>
        <c:delete val="0"/>
        <c:axPos val="l"/>
        <c:majorGridlines/>
        <c:numFmt formatCode="General" sourceLinked="1"/>
        <c:majorTickMark val="out"/>
        <c:minorTickMark val="none"/>
        <c:tickLblPos val="nextTo"/>
        <c:crossAx val="172893696"/>
        <c:crosses val="autoZero"/>
        <c:crossBetween val="between"/>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Sheet1!$C$1:$C$49</c:f>
              <c:strCache>
                <c:ptCount val="49"/>
                <c:pt idx="0">
                  <c:v>2012/06e/N26</c:v>
                </c:pt>
                <c:pt idx="1">
                  <c:v>2014/16e/N7</c:v>
                </c:pt>
                <c:pt idx="2">
                  <c:v>2011/01e/N19</c:v>
                </c:pt>
                <c:pt idx="3">
                  <c:v>2014/18e/N22</c:v>
                </c:pt>
                <c:pt idx="4">
                  <c:v>2012/11e/N15</c:v>
                </c:pt>
                <c:pt idx="5">
                  <c:v>2013/12e/N6</c:v>
                </c:pt>
                <c:pt idx="6">
                  <c:v>2011/06e/N15</c:v>
                </c:pt>
                <c:pt idx="7">
                  <c:v>2013/06e/N16</c:v>
                </c:pt>
                <c:pt idx="8">
                  <c:v>2014/21e/N24</c:v>
                </c:pt>
                <c:pt idx="9">
                  <c:v>2012/15e/N11</c:v>
                </c:pt>
                <c:pt idx="10">
                  <c:v>2013/15e/N5</c:v>
                </c:pt>
                <c:pt idx="11">
                  <c:v>2013/08e/N14</c:v>
                </c:pt>
                <c:pt idx="12">
                  <c:v>2013/09e/N9</c:v>
                </c:pt>
                <c:pt idx="13">
                  <c:v>2012/08e/N26</c:v>
                </c:pt>
                <c:pt idx="14">
                  <c:v>2014/08e/N15</c:v>
                </c:pt>
                <c:pt idx="15">
                  <c:v>2014/14e/N18</c:v>
                </c:pt>
                <c:pt idx="16">
                  <c:v>2012/13e/N26</c:v>
                </c:pt>
                <c:pt idx="17">
                  <c:v>2014/07e/N49</c:v>
                </c:pt>
                <c:pt idx="18">
                  <c:v>2012/16e/N11</c:v>
                </c:pt>
                <c:pt idx="19">
                  <c:v>2014/04e/N21</c:v>
                </c:pt>
                <c:pt idx="20">
                  <c:v>2014/13e/N23</c:v>
                </c:pt>
                <c:pt idx="21">
                  <c:v>2014/10e/N40</c:v>
                </c:pt>
                <c:pt idx="22">
                  <c:v>2014/19e/N17</c:v>
                </c:pt>
                <c:pt idx="23">
                  <c:v>2011/05e/N25</c:v>
                </c:pt>
                <c:pt idx="24">
                  <c:v>2011/02e/N2</c:v>
                </c:pt>
                <c:pt idx="25">
                  <c:v>2014/17e/N19</c:v>
                </c:pt>
                <c:pt idx="26">
                  <c:v>2013/16e/N5</c:v>
                </c:pt>
                <c:pt idx="27">
                  <c:v>2014/03e/N2</c:v>
                </c:pt>
                <c:pt idx="28">
                  <c:v>2011/07e/N17</c:v>
                </c:pt>
                <c:pt idx="29">
                  <c:v>2013/05e/N14</c:v>
                </c:pt>
                <c:pt idx="30">
                  <c:v>2011/10e/N20</c:v>
                </c:pt>
                <c:pt idx="31">
                  <c:v>2013/17e/N24</c:v>
                </c:pt>
                <c:pt idx="32">
                  <c:v>2013/03e/N13</c:v>
                </c:pt>
                <c:pt idx="33">
                  <c:v>2012/12e/N19</c:v>
                </c:pt>
                <c:pt idx="34">
                  <c:v>2014/09e/N31</c:v>
                </c:pt>
                <c:pt idx="35">
                  <c:v>2014/12e/N18</c:v>
                </c:pt>
                <c:pt idx="36">
                  <c:v>2011/03e/N11</c:v>
                </c:pt>
                <c:pt idx="37">
                  <c:v>2011/04e/N23</c:v>
                </c:pt>
                <c:pt idx="38">
                  <c:v>2012/09e/N24</c:v>
                </c:pt>
                <c:pt idx="39">
                  <c:v>2013/18e/N6</c:v>
                </c:pt>
                <c:pt idx="40">
                  <c:v>2013/14e/N15</c:v>
                </c:pt>
                <c:pt idx="41">
                  <c:v>2013/11e/N5</c:v>
                </c:pt>
                <c:pt idx="42">
                  <c:v>2014/11e/N50</c:v>
                </c:pt>
                <c:pt idx="43">
                  <c:v>2014/15e/N26</c:v>
                </c:pt>
                <c:pt idx="44">
                  <c:v>2013/13e/N13</c:v>
                </c:pt>
                <c:pt idx="45">
                  <c:v>2011/09e/N39</c:v>
                </c:pt>
                <c:pt idx="46">
                  <c:v>2012/07e/N20</c:v>
                </c:pt>
                <c:pt idx="47">
                  <c:v>2013/04e/N23</c:v>
                </c:pt>
                <c:pt idx="48">
                  <c:v>2011/11e/N42</c:v>
                </c:pt>
              </c:strCache>
            </c:strRef>
          </c:cat>
          <c:val>
            <c:numRef>
              <c:f>Sheet1!$D$1:$D$49</c:f>
              <c:numCache>
                <c:formatCode>General</c:formatCode>
                <c:ptCount val="49"/>
                <c:pt idx="0">
                  <c:v>-0.74631599999999998</c:v>
                </c:pt>
                <c:pt idx="1">
                  <c:v>-0.69926999999999984</c:v>
                </c:pt>
                <c:pt idx="2">
                  <c:v>-0.48473000000000011</c:v>
                </c:pt>
                <c:pt idx="3">
                  <c:v>-0.39838500000000021</c:v>
                </c:pt>
                <c:pt idx="4">
                  <c:v>-0.39568000000000009</c:v>
                </c:pt>
                <c:pt idx="5">
                  <c:v>-0.35622700000000002</c:v>
                </c:pt>
                <c:pt idx="6">
                  <c:v>-0.277505</c:v>
                </c:pt>
                <c:pt idx="7">
                  <c:v>-0.27440400000000004</c:v>
                </c:pt>
                <c:pt idx="8">
                  <c:v>-0.261965</c:v>
                </c:pt>
                <c:pt idx="9">
                  <c:v>-0.24626900000000002</c:v>
                </c:pt>
                <c:pt idx="10">
                  <c:v>-0.222112</c:v>
                </c:pt>
                <c:pt idx="11">
                  <c:v>-0.21295600000000003</c:v>
                </c:pt>
                <c:pt idx="12">
                  <c:v>-0.20903600000000003</c:v>
                </c:pt>
                <c:pt idx="13">
                  <c:v>-0.17810400000000001</c:v>
                </c:pt>
                <c:pt idx="14">
                  <c:v>-0.13292000000000001</c:v>
                </c:pt>
                <c:pt idx="15">
                  <c:v>-0.13006300000000001</c:v>
                </c:pt>
                <c:pt idx="16">
                  <c:v>-0.12369500000000003</c:v>
                </c:pt>
                <c:pt idx="17">
                  <c:v>-9.2105400000000004E-2</c:v>
                </c:pt>
                <c:pt idx="18">
                  <c:v>-6.379180000000001E-2</c:v>
                </c:pt>
                <c:pt idx="19">
                  <c:v>-5.722E-2</c:v>
                </c:pt>
                <c:pt idx="20">
                  <c:v>-5.6862100000000006E-2</c:v>
                </c:pt>
                <c:pt idx="21">
                  <c:v>-4.887989999999999E-2</c:v>
                </c:pt>
                <c:pt idx="22">
                  <c:v>-4.7164600000000008E-2</c:v>
                </c:pt>
                <c:pt idx="23">
                  <c:v>-3.6811900000000009E-2</c:v>
                </c:pt>
                <c:pt idx="24">
                  <c:v>-3.1743000000000007E-2</c:v>
                </c:pt>
                <c:pt idx="25">
                  <c:v>-2.1402800000000003E-2</c:v>
                </c:pt>
                <c:pt idx="26">
                  <c:v>-1.50584E-2</c:v>
                </c:pt>
                <c:pt idx="27">
                  <c:v>-6.8395300000000008E-3</c:v>
                </c:pt>
                <c:pt idx="28">
                  <c:v>-3.8317700000000004E-3</c:v>
                </c:pt>
                <c:pt idx="29">
                  <c:v>2.6661000000000002E-3</c:v>
                </c:pt>
                <c:pt idx="30">
                  <c:v>2.0561099999999995E-2</c:v>
                </c:pt>
                <c:pt idx="31">
                  <c:v>3.9693100000000009E-2</c:v>
                </c:pt>
                <c:pt idx="32">
                  <c:v>5.6183200000000003E-2</c:v>
                </c:pt>
                <c:pt idx="33">
                  <c:v>6.2831200000000004E-2</c:v>
                </c:pt>
                <c:pt idx="34">
                  <c:v>8.4905700000000014E-2</c:v>
                </c:pt>
                <c:pt idx="35">
                  <c:v>8.8814000000000018E-2</c:v>
                </c:pt>
                <c:pt idx="36">
                  <c:v>9.513070000000004E-2</c:v>
                </c:pt>
                <c:pt idx="37">
                  <c:v>0.11744400000000002</c:v>
                </c:pt>
                <c:pt idx="38">
                  <c:v>0.17747499999999999</c:v>
                </c:pt>
                <c:pt idx="39">
                  <c:v>0.19454900000000003</c:v>
                </c:pt>
                <c:pt idx="40">
                  <c:v>0.19541300000000003</c:v>
                </c:pt>
                <c:pt idx="41">
                  <c:v>0.21526000000000003</c:v>
                </c:pt>
                <c:pt idx="42">
                  <c:v>0.29462800000000006</c:v>
                </c:pt>
                <c:pt idx="43">
                  <c:v>0.32073400000000002</c:v>
                </c:pt>
                <c:pt idx="44">
                  <c:v>0.33352500000000007</c:v>
                </c:pt>
                <c:pt idx="45">
                  <c:v>0.45968200000000004</c:v>
                </c:pt>
                <c:pt idx="46">
                  <c:v>0.49049100000000001</c:v>
                </c:pt>
                <c:pt idx="47">
                  <c:v>0.79664800000000013</c:v>
                </c:pt>
                <c:pt idx="48">
                  <c:v>0.88753499999999985</c:v>
                </c:pt>
              </c:numCache>
            </c:numRef>
          </c:val>
        </c:ser>
        <c:dLbls>
          <c:showLegendKey val="0"/>
          <c:showVal val="0"/>
          <c:showCatName val="0"/>
          <c:showSerName val="0"/>
          <c:showPercent val="0"/>
          <c:showBubbleSize val="0"/>
        </c:dLbls>
        <c:gapWidth val="150"/>
        <c:axId val="172916736"/>
        <c:axId val="172918272"/>
      </c:barChart>
      <c:catAx>
        <c:axId val="172916736"/>
        <c:scaling>
          <c:orientation val="minMax"/>
        </c:scaling>
        <c:delete val="0"/>
        <c:axPos val="b"/>
        <c:majorTickMark val="out"/>
        <c:minorTickMark val="none"/>
        <c:tickLblPos val="low"/>
        <c:txPr>
          <a:bodyPr rot="-5400000" vert="horz"/>
          <a:lstStyle/>
          <a:p>
            <a:pPr>
              <a:defRPr/>
            </a:pPr>
            <a:endParaRPr lang="en-US"/>
          </a:p>
        </c:txPr>
        <c:crossAx val="172918272"/>
        <c:crosses val="autoZero"/>
        <c:auto val="1"/>
        <c:lblAlgn val="ctr"/>
        <c:lblOffset val="100"/>
        <c:tickLblSkip val="1"/>
        <c:noMultiLvlLbl val="0"/>
      </c:catAx>
      <c:valAx>
        <c:axId val="172918272"/>
        <c:scaling>
          <c:orientation val="minMax"/>
        </c:scaling>
        <c:delete val="0"/>
        <c:axPos val="l"/>
        <c:majorGridlines/>
        <c:numFmt formatCode="General" sourceLinked="1"/>
        <c:majorTickMark val="out"/>
        <c:minorTickMark val="none"/>
        <c:tickLblPos val="nextTo"/>
        <c:crossAx val="172916736"/>
        <c:crosses val="autoZero"/>
        <c:crossBetween val="between"/>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Sheet1!$E$1:$E$42</c:f>
              <c:strCache>
                <c:ptCount val="42"/>
                <c:pt idx="0">
                  <c:v>2012/09e/N24</c:v>
                </c:pt>
                <c:pt idx="1">
                  <c:v>2014/07e/N45</c:v>
                </c:pt>
                <c:pt idx="2">
                  <c:v>2011/01e/N15</c:v>
                </c:pt>
                <c:pt idx="3">
                  <c:v>2012/06e/N22</c:v>
                </c:pt>
                <c:pt idx="4">
                  <c:v>2014/18e/N18</c:v>
                </c:pt>
                <c:pt idx="5">
                  <c:v>2014/16e/N2</c:v>
                </c:pt>
                <c:pt idx="6">
                  <c:v>2011/06e/N12</c:v>
                </c:pt>
                <c:pt idx="7">
                  <c:v>2011/05e/N25</c:v>
                </c:pt>
                <c:pt idx="8">
                  <c:v>2013/06e/N12</c:v>
                </c:pt>
                <c:pt idx="9">
                  <c:v>2011/09e/N37</c:v>
                </c:pt>
                <c:pt idx="10">
                  <c:v>2014/19e/N13</c:v>
                </c:pt>
                <c:pt idx="11">
                  <c:v>2014/21e/N20</c:v>
                </c:pt>
                <c:pt idx="12">
                  <c:v>2013/08e/N14</c:v>
                </c:pt>
                <c:pt idx="13">
                  <c:v>2013/13e/N4</c:v>
                </c:pt>
                <c:pt idx="14">
                  <c:v>2014/10e/N36</c:v>
                </c:pt>
                <c:pt idx="15">
                  <c:v>2012/11e/N11</c:v>
                </c:pt>
                <c:pt idx="16">
                  <c:v>2014/08e/N11</c:v>
                </c:pt>
                <c:pt idx="17">
                  <c:v>2013/18e/N5</c:v>
                </c:pt>
                <c:pt idx="18">
                  <c:v>2012/08e/N26</c:v>
                </c:pt>
                <c:pt idx="19">
                  <c:v>2011/07e/N13</c:v>
                </c:pt>
                <c:pt idx="20">
                  <c:v>2011/04e/N19</c:v>
                </c:pt>
                <c:pt idx="21">
                  <c:v>2014/13e/N19</c:v>
                </c:pt>
                <c:pt idx="22">
                  <c:v>2014/04e/N17</c:v>
                </c:pt>
                <c:pt idx="23">
                  <c:v>2014/14e/N14</c:v>
                </c:pt>
                <c:pt idx="24">
                  <c:v>2014/17e/N15</c:v>
                </c:pt>
                <c:pt idx="25">
                  <c:v>2014/03e/N2</c:v>
                </c:pt>
                <c:pt idx="26">
                  <c:v>2013/05e/N10</c:v>
                </c:pt>
                <c:pt idx="27">
                  <c:v>2013/14e/N11</c:v>
                </c:pt>
                <c:pt idx="28">
                  <c:v>2013/09e/N5</c:v>
                </c:pt>
                <c:pt idx="29">
                  <c:v>2014/09e/N28</c:v>
                </c:pt>
                <c:pt idx="30">
                  <c:v>2012/13e/N26</c:v>
                </c:pt>
                <c:pt idx="31">
                  <c:v>2013/03e/N9</c:v>
                </c:pt>
                <c:pt idx="32">
                  <c:v>2012/16e/N7</c:v>
                </c:pt>
                <c:pt idx="33">
                  <c:v>2013/17e/N24</c:v>
                </c:pt>
                <c:pt idx="34">
                  <c:v>2014/12e/N14</c:v>
                </c:pt>
                <c:pt idx="35">
                  <c:v>2011/10e/N16</c:v>
                </c:pt>
                <c:pt idx="36">
                  <c:v>2012/12e/N15</c:v>
                </c:pt>
                <c:pt idx="37">
                  <c:v>2014/11e/N46</c:v>
                </c:pt>
                <c:pt idx="38">
                  <c:v>2012/07e/N17</c:v>
                </c:pt>
                <c:pt idx="39">
                  <c:v>2013/04e/N19</c:v>
                </c:pt>
                <c:pt idx="40">
                  <c:v>2014/15e/N22</c:v>
                </c:pt>
                <c:pt idx="41">
                  <c:v>2011/11e/N38</c:v>
                </c:pt>
              </c:strCache>
            </c:strRef>
          </c:cat>
          <c:val>
            <c:numRef>
              <c:f>Sheet1!$F$1:$F$42</c:f>
              <c:numCache>
                <c:formatCode>General</c:formatCode>
                <c:ptCount val="42"/>
                <c:pt idx="0">
                  <c:v>-1.7134999999999998</c:v>
                </c:pt>
                <c:pt idx="1">
                  <c:v>-1.69432</c:v>
                </c:pt>
                <c:pt idx="2">
                  <c:v>-1.25203</c:v>
                </c:pt>
                <c:pt idx="3">
                  <c:v>-1.1686799999999999</c:v>
                </c:pt>
                <c:pt idx="4">
                  <c:v>-1.13686</c:v>
                </c:pt>
                <c:pt idx="5">
                  <c:v>-0.75310800000000011</c:v>
                </c:pt>
                <c:pt idx="6">
                  <c:v>-0.73962600000000012</c:v>
                </c:pt>
                <c:pt idx="7">
                  <c:v>-0.64955799999999997</c:v>
                </c:pt>
                <c:pt idx="8">
                  <c:v>-0.58762000000000003</c:v>
                </c:pt>
                <c:pt idx="9">
                  <c:v>-0.58373599999999992</c:v>
                </c:pt>
                <c:pt idx="10">
                  <c:v>-0.56654400000000005</c:v>
                </c:pt>
                <c:pt idx="11">
                  <c:v>-0.56588400000000005</c:v>
                </c:pt>
                <c:pt idx="12">
                  <c:v>-0.39671000000000006</c:v>
                </c:pt>
                <c:pt idx="13">
                  <c:v>-0.37229600000000002</c:v>
                </c:pt>
                <c:pt idx="14">
                  <c:v>-0.34223299999999995</c:v>
                </c:pt>
                <c:pt idx="15">
                  <c:v>-0.33650900000000006</c:v>
                </c:pt>
                <c:pt idx="16">
                  <c:v>-0.29916500000000001</c:v>
                </c:pt>
                <c:pt idx="17">
                  <c:v>-0.27793200000000001</c:v>
                </c:pt>
                <c:pt idx="18">
                  <c:v>-0.26054900000000003</c:v>
                </c:pt>
                <c:pt idx="19">
                  <c:v>-0.230879</c:v>
                </c:pt>
                <c:pt idx="20">
                  <c:v>-0.15349400000000002</c:v>
                </c:pt>
                <c:pt idx="21">
                  <c:v>-4.1035499999999996E-2</c:v>
                </c:pt>
                <c:pt idx="22">
                  <c:v>-3.474010000000001E-2</c:v>
                </c:pt>
                <c:pt idx="23">
                  <c:v>-2.5922199999999996E-2</c:v>
                </c:pt>
                <c:pt idx="24">
                  <c:v>-2.5784999999999999E-2</c:v>
                </c:pt>
                <c:pt idx="25">
                  <c:v>-3.9577800000000011E-4</c:v>
                </c:pt>
                <c:pt idx="26">
                  <c:v>4.5382600000000016E-2</c:v>
                </c:pt>
                <c:pt idx="27">
                  <c:v>7.5299199999999997E-2</c:v>
                </c:pt>
                <c:pt idx="28">
                  <c:v>0.10309500000000003</c:v>
                </c:pt>
                <c:pt idx="29">
                  <c:v>0.17131700000000002</c:v>
                </c:pt>
                <c:pt idx="30">
                  <c:v>0.18066900000000002</c:v>
                </c:pt>
                <c:pt idx="31">
                  <c:v>0.23424700000000004</c:v>
                </c:pt>
                <c:pt idx="32">
                  <c:v>0.24878600000000003</c:v>
                </c:pt>
                <c:pt idx="33">
                  <c:v>0.26748300000000008</c:v>
                </c:pt>
                <c:pt idx="34">
                  <c:v>0.2816860000000001</c:v>
                </c:pt>
                <c:pt idx="35">
                  <c:v>0.33823700000000001</c:v>
                </c:pt>
                <c:pt idx="36">
                  <c:v>0.38783100000000009</c:v>
                </c:pt>
                <c:pt idx="37">
                  <c:v>0.42455900000000002</c:v>
                </c:pt>
                <c:pt idx="38">
                  <c:v>0.88056899999999994</c:v>
                </c:pt>
                <c:pt idx="39">
                  <c:v>0.88819000000000004</c:v>
                </c:pt>
                <c:pt idx="40">
                  <c:v>1.0108999999999997</c:v>
                </c:pt>
                <c:pt idx="41">
                  <c:v>1.9402100000000002</c:v>
                </c:pt>
              </c:numCache>
            </c:numRef>
          </c:val>
        </c:ser>
        <c:dLbls>
          <c:showLegendKey val="0"/>
          <c:showVal val="0"/>
          <c:showCatName val="0"/>
          <c:showSerName val="0"/>
          <c:showPercent val="0"/>
          <c:showBubbleSize val="0"/>
        </c:dLbls>
        <c:gapWidth val="150"/>
        <c:axId val="172964480"/>
        <c:axId val="172966272"/>
      </c:barChart>
      <c:catAx>
        <c:axId val="172964480"/>
        <c:scaling>
          <c:orientation val="minMax"/>
        </c:scaling>
        <c:delete val="0"/>
        <c:axPos val="b"/>
        <c:majorTickMark val="out"/>
        <c:minorTickMark val="none"/>
        <c:tickLblPos val="low"/>
        <c:txPr>
          <a:bodyPr rot="-5400000" vert="horz"/>
          <a:lstStyle/>
          <a:p>
            <a:pPr>
              <a:defRPr/>
            </a:pPr>
            <a:endParaRPr lang="en-US"/>
          </a:p>
        </c:txPr>
        <c:crossAx val="172966272"/>
        <c:crosses val="autoZero"/>
        <c:auto val="1"/>
        <c:lblAlgn val="ctr"/>
        <c:lblOffset val="100"/>
        <c:tickLblSkip val="1"/>
        <c:noMultiLvlLbl val="0"/>
      </c:catAx>
      <c:valAx>
        <c:axId val="172966272"/>
        <c:scaling>
          <c:orientation val="minMax"/>
        </c:scaling>
        <c:delete val="0"/>
        <c:axPos val="l"/>
        <c:majorGridlines/>
        <c:numFmt formatCode="General" sourceLinked="1"/>
        <c:majorTickMark val="out"/>
        <c:minorTickMark val="none"/>
        <c:tickLblPos val="nextTo"/>
        <c:crossAx val="172964480"/>
        <c:crosses val="autoZero"/>
        <c:crossBetween val="between"/>
      </c:valAx>
    </c:plotArea>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Sheet1!$G$1:$G$33</c:f>
              <c:strCache>
                <c:ptCount val="33"/>
                <c:pt idx="0">
                  <c:v>2012/09e/N23</c:v>
                </c:pt>
                <c:pt idx="1">
                  <c:v>2014/07e/N41</c:v>
                </c:pt>
                <c:pt idx="2">
                  <c:v>2011/01e/N11</c:v>
                </c:pt>
                <c:pt idx="3">
                  <c:v>2011/09e/N34</c:v>
                </c:pt>
                <c:pt idx="4">
                  <c:v>2011/05e/N23</c:v>
                </c:pt>
                <c:pt idx="5">
                  <c:v>2013/06e/N8</c:v>
                </c:pt>
                <c:pt idx="6">
                  <c:v>2014/18e/N14</c:v>
                </c:pt>
                <c:pt idx="7">
                  <c:v>2014/10e/N32</c:v>
                </c:pt>
                <c:pt idx="8">
                  <c:v>2014/21e/N16</c:v>
                </c:pt>
                <c:pt idx="9">
                  <c:v>2012/06e/N18</c:v>
                </c:pt>
                <c:pt idx="10">
                  <c:v>2014/19e/N9</c:v>
                </c:pt>
                <c:pt idx="11">
                  <c:v>2012/11e/N7</c:v>
                </c:pt>
                <c:pt idx="12">
                  <c:v>2013/08e/N14</c:v>
                </c:pt>
                <c:pt idx="13">
                  <c:v>2011/07e/N9</c:v>
                </c:pt>
                <c:pt idx="14">
                  <c:v>2011/04e/N15</c:v>
                </c:pt>
                <c:pt idx="15">
                  <c:v>2014/14e/N10</c:v>
                </c:pt>
                <c:pt idx="16">
                  <c:v>2014/13e/N15</c:v>
                </c:pt>
                <c:pt idx="17">
                  <c:v>2014/03e/N2</c:v>
                </c:pt>
                <c:pt idx="18">
                  <c:v>2014/04e/N13</c:v>
                </c:pt>
                <c:pt idx="19">
                  <c:v>2012/08e/N22</c:v>
                </c:pt>
                <c:pt idx="20">
                  <c:v>2014/17e/N10</c:v>
                </c:pt>
                <c:pt idx="21">
                  <c:v>2013/03e/N5</c:v>
                </c:pt>
                <c:pt idx="22">
                  <c:v>2012/07e/N13</c:v>
                </c:pt>
                <c:pt idx="23">
                  <c:v>2013/04e/N15</c:v>
                </c:pt>
                <c:pt idx="24">
                  <c:v>2014/12e/N10</c:v>
                </c:pt>
                <c:pt idx="25">
                  <c:v>2014/09e/N23</c:v>
                </c:pt>
                <c:pt idx="26">
                  <c:v>2013/05e/N6</c:v>
                </c:pt>
                <c:pt idx="27">
                  <c:v>2011/10e/N12</c:v>
                </c:pt>
                <c:pt idx="28">
                  <c:v>2012/13e/N26</c:v>
                </c:pt>
                <c:pt idx="29">
                  <c:v>2013/17e/N23</c:v>
                </c:pt>
                <c:pt idx="30">
                  <c:v>2014/15e/N18</c:v>
                </c:pt>
                <c:pt idx="31">
                  <c:v>2014/11e/N42</c:v>
                </c:pt>
                <c:pt idx="32">
                  <c:v>2011/11e/N34</c:v>
                </c:pt>
              </c:strCache>
            </c:strRef>
          </c:cat>
          <c:val>
            <c:numRef>
              <c:f>Sheet1!$H$1:$H$33</c:f>
              <c:numCache>
                <c:formatCode>General</c:formatCode>
                <c:ptCount val="33"/>
                <c:pt idx="0">
                  <c:v>-7.1383099999999997</c:v>
                </c:pt>
                <c:pt idx="1">
                  <c:v>-3.2321599999999995</c:v>
                </c:pt>
                <c:pt idx="2">
                  <c:v>-2.7787000000000002</c:v>
                </c:pt>
                <c:pt idx="3">
                  <c:v>-2.6669399999999999</c:v>
                </c:pt>
                <c:pt idx="4">
                  <c:v>-1.9251400000000001</c:v>
                </c:pt>
                <c:pt idx="5">
                  <c:v>-1.60836</c:v>
                </c:pt>
                <c:pt idx="6">
                  <c:v>-1.52858</c:v>
                </c:pt>
                <c:pt idx="7">
                  <c:v>-0.98747599999999991</c:v>
                </c:pt>
                <c:pt idx="8">
                  <c:v>-0.86670899999999995</c:v>
                </c:pt>
                <c:pt idx="9">
                  <c:v>-0.78083899999999984</c:v>
                </c:pt>
                <c:pt idx="10">
                  <c:v>-0.70402600000000004</c:v>
                </c:pt>
                <c:pt idx="11">
                  <c:v>-0.58610999999999991</c:v>
                </c:pt>
                <c:pt idx="12">
                  <c:v>-0.48496700000000009</c:v>
                </c:pt>
                <c:pt idx="13">
                  <c:v>-0.46894200000000008</c:v>
                </c:pt>
                <c:pt idx="14">
                  <c:v>-0.46466000000000002</c:v>
                </c:pt>
                <c:pt idx="15">
                  <c:v>-0.30273300000000003</c:v>
                </c:pt>
                <c:pt idx="16">
                  <c:v>-0.25423300000000004</c:v>
                </c:pt>
                <c:pt idx="17">
                  <c:v>-0.10273599999999999</c:v>
                </c:pt>
                <c:pt idx="18">
                  <c:v>6.5794100000000021E-4</c:v>
                </c:pt>
                <c:pt idx="19">
                  <c:v>7.4446799999999994E-2</c:v>
                </c:pt>
                <c:pt idx="20">
                  <c:v>8.6945900000000007E-2</c:v>
                </c:pt>
                <c:pt idx="21">
                  <c:v>0.200651</c:v>
                </c:pt>
                <c:pt idx="22">
                  <c:v>0.2608390000000001</c:v>
                </c:pt>
                <c:pt idx="23">
                  <c:v>0.44</c:v>
                </c:pt>
                <c:pt idx="24">
                  <c:v>0.82611199999999996</c:v>
                </c:pt>
                <c:pt idx="25">
                  <c:v>0.89567900000000011</c:v>
                </c:pt>
                <c:pt idx="26">
                  <c:v>0.95280600000000004</c:v>
                </c:pt>
                <c:pt idx="27">
                  <c:v>0.97817799999999999</c:v>
                </c:pt>
                <c:pt idx="28">
                  <c:v>1.09554</c:v>
                </c:pt>
                <c:pt idx="29">
                  <c:v>1.10067</c:v>
                </c:pt>
                <c:pt idx="30">
                  <c:v>1.4783899999999999</c:v>
                </c:pt>
                <c:pt idx="31">
                  <c:v>1.9899100000000001</c:v>
                </c:pt>
                <c:pt idx="32">
                  <c:v>2.7260499999999994</c:v>
                </c:pt>
              </c:numCache>
            </c:numRef>
          </c:val>
        </c:ser>
        <c:dLbls>
          <c:showLegendKey val="0"/>
          <c:showVal val="0"/>
          <c:showCatName val="0"/>
          <c:showSerName val="0"/>
          <c:showPercent val="0"/>
          <c:showBubbleSize val="0"/>
        </c:dLbls>
        <c:gapWidth val="150"/>
        <c:axId val="172143744"/>
        <c:axId val="172145280"/>
      </c:barChart>
      <c:catAx>
        <c:axId val="172143744"/>
        <c:scaling>
          <c:orientation val="minMax"/>
        </c:scaling>
        <c:delete val="0"/>
        <c:axPos val="b"/>
        <c:majorTickMark val="out"/>
        <c:minorTickMark val="none"/>
        <c:tickLblPos val="low"/>
        <c:txPr>
          <a:bodyPr rot="-5400000" vert="horz"/>
          <a:lstStyle/>
          <a:p>
            <a:pPr>
              <a:defRPr/>
            </a:pPr>
            <a:endParaRPr lang="en-US"/>
          </a:p>
        </c:txPr>
        <c:crossAx val="172145280"/>
        <c:crosses val="autoZero"/>
        <c:auto val="1"/>
        <c:lblAlgn val="ctr"/>
        <c:lblOffset val="100"/>
        <c:tickLblSkip val="1"/>
        <c:noMultiLvlLbl val="0"/>
      </c:catAx>
      <c:valAx>
        <c:axId val="172145280"/>
        <c:scaling>
          <c:orientation val="minMax"/>
        </c:scaling>
        <c:delete val="0"/>
        <c:axPos val="l"/>
        <c:majorGridlines/>
        <c:numFmt formatCode="General" sourceLinked="1"/>
        <c:majorTickMark val="out"/>
        <c:minorTickMark val="none"/>
        <c:tickLblPos val="nextTo"/>
        <c:crossAx val="172143744"/>
        <c:crosses val="autoZero"/>
        <c:crossBetween val="between"/>
      </c:valAx>
    </c:plotArea>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Sheet1!$I$1:$I$27</c:f>
              <c:strCache>
                <c:ptCount val="27"/>
                <c:pt idx="0">
                  <c:v>2012/08e/N18</c:v>
                </c:pt>
                <c:pt idx="1">
                  <c:v>2012/09e/N19</c:v>
                </c:pt>
                <c:pt idx="2">
                  <c:v>2011/09e/N30</c:v>
                </c:pt>
                <c:pt idx="3">
                  <c:v>2014/07e/N34</c:v>
                </c:pt>
                <c:pt idx="4">
                  <c:v>2014/10e/N28</c:v>
                </c:pt>
                <c:pt idx="5">
                  <c:v>2011/05e/N19</c:v>
                </c:pt>
                <c:pt idx="6">
                  <c:v>2014/18e/N10</c:v>
                </c:pt>
                <c:pt idx="7">
                  <c:v>2011/04e/N11</c:v>
                </c:pt>
                <c:pt idx="8">
                  <c:v>2013/06e/N4</c:v>
                </c:pt>
                <c:pt idx="9">
                  <c:v>2013/08e/N12</c:v>
                </c:pt>
                <c:pt idx="10">
                  <c:v>2014/21e/N12</c:v>
                </c:pt>
                <c:pt idx="11">
                  <c:v>2014/03e/N2</c:v>
                </c:pt>
                <c:pt idx="12">
                  <c:v>2014/19e/N5</c:v>
                </c:pt>
                <c:pt idx="13">
                  <c:v>2013/04e/N11</c:v>
                </c:pt>
                <c:pt idx="14">
                  <c:v>2014/13e/N11</c:v>
                </c:pt>
                <c:pt idx="15">
                  <c:v>2014/17e/N6</c:v>
                </c:pt>
                <c:pt idx="16">
                  <c:v>2014/14e/N6</c:v>
                </c:pt>
                <c:pt idx="17">
                  <c:v>2014/09e/N21</c:v>
                </c:pt>
                <c:pt idx="18">
                  <c:v>2014/04e/N9</c:v>
                </c:pt>
                <c:pt idx="19">
                  <c:v>2011/10e/N8</c:v>
                </c:pt>
                <c:pt idx="20">
                  <c:v>2014/12e/N6</c:v>
                </c:pt>
                <c:pt idx="21">
                  <c:v>2013/17e/N23</c:v>
                </c:pt>
                <c:pt idx="22">
                  <c:v>2012/06e/N13</c:v>
                </c:pt>
                <c:pt idx="23">
                  <c:v>2014/15e/N14</c:v>
                </c:pt>
                <c:pt idx="24">
                  <c:v>2011/11e/N30</c:v>
                </c:pt>
                <c:pt idx="25">
                  <c:v>2014/11e/N38</c:v>
                </c:pt>
                <c:pt idx="26">
                  <c:v>2012/13e/N24</c:v>
                </c:pt>
              </c:strCache>
            </c:strRef>
          </c:cat>
          <c:val>
            <c:numRef>
              <c:f>Sheet1!$J$1:$J$27</c:f>
              <c:numCache>
                <c:formatCode>General</c:formatCode>
                <c:ptCount val="27"/>
                <c:pt idx="0">
                  <c:v>-9.9089599999999987</c:v>
                </c:pt>
                <c:pt idx="1">
                  <c:v>-9.7688199999999998</c:v>
                </c:pt>
                <c:pt idx="2">
                  <c:v>-7.4428999999999998</c:v>
                </c:pt>
                <c:pt idx="3">
                  <c:v>-6.332419999999999</c:v>
                </c:pt>
                <c:pt idx="4">
                  <c:v>-4.6989799999999988</c:v>
                </c:pt>
                <c:pt idx="5">
                  <c:v>-2.3312199999999996</c:v>
                </c:pt>
                <c:pt idx="6">
                  <c:v>-1.64493</c:v>
                </c:pt>
                <c:pt idx="7">
                  <c:v>-1.47255</c:v>
                </c:pt>
                <c:pt idx="8">
                  <c:v>-1.3619199999999998</c:v>
                </c:pt>
                <c:pt idx="9">
                  <c:v>-1.3081400000000001</c:v>
                </c:pt>
                <c:pt idx="10">
                  <c:v>-0.57185699999999984</c:v>
                </c:pt>
                <c:pt idx="11">
                  <c:v>-0.32644300000000009</c:v>
                </c:pt>
                <c:pt idx="12">
                  <c:v>-0.19306599999999999</c:v>
                </c:pt>
                <c:pt idx="13">
                  <c:v>-0.10631599999999998</c:v>
                </c:pt>
                <c:pt idx="14">
                  <c:v>6.0435099999999999E-2</c:v>
                </c:pt>
                <c:pt idx="15">
                  <c:v>0.19474500000000003</c:v>
                </c:pt>
                <c:pt idx="16">
                  <c:v>0.440774</c:v>
                </c:pt>
                <c:pt idx="17">
                  <c:v>0.63782500000000009</c:v>
                </c:pt>
                <c:pt idx="18">
                  <c:v>0.82224799999999998</c:v>
                </c:pt>
                <c:pt idx="19">
                  <c:v>0.83175500000000013</c:v>
                </c:pt>
                <c:pt idx="20">
                  <c:v>1.06216</c:v>
                </c:pt>
                <c:pt idx="21">
                  <c:v>1.21065</c:v>
                </c:pt>
                <c:pt idx="22">
                  <c:v>1.39029</c:v>
                </c:pt>
                <c:pt idx="23">
                  <c:v>2.1079200000000005</c:v>
                </c:pt>
                <c:pt idx="24">
                  <c:v>2.7924099999999994</c:v>
                </c:pt>
                <c:pt idx="25">
                  <c:v>4.1056099999999995</c:v>
                </c:pt>
                <c:pt idx="26">
                  <c:v>9.3990600000000004</c:v>
                </c:pt>
              </c:numCache>
            </c:numRef>
          </c:val>
        </c:ser>
        <c:dLbls>
          <c:showLegendKey val="0"/>
          <c:showVal val="0"/>
          <c:showCatName val="0"/>
          <c:showSerName val="0"/>
          <c:showPercent val="0"/>
          <c:showBubbleSize val="0"/>
        </c:dLbls>
        <c:gapWidth val="150"/>
        <c:axId val="172994560"/>
        <c:axId val="172996096"/>
      </c:barChart>
      <c:catAx>
        <c:axId val="172994560"/>
        <c:scaling>
          <c:orientation val="minMax"/>
        </c:scaling>
        <c:delete val="0"/>
        <c:axPos val="b"/>
        <c:majorTickMark val="out"/>
        <c:minorTickMark val="none"/>
        <c:tickLblPos val="low"/>
        <c:txPr>
          <a:bodyPr rot="-5400000" vert="horz"/>
          <a:lstStyle/>
          <a:p>
            <a:pPr>
              <a:defRPr/>
            </a:pPr>
            <a:endParaRPr lang="en-US"/>
          </a:p>
        </c:txPr>
        <c:crossAx val="172996096"/>
        <c:crosses val="autoZero"/>
        <c:auto val="1"/>
        <c:lblAlgn val="ctr"/>
        <c:lblOffset val="100"/>
        <c:tickLblSkip val="1"/>
        <c:noMultiLvlLbl val="0"/>
      </c:catAx>
      <c:valAx>
        <c:axId val="172996096"/>
        <c:scaling>
          <c:orientation val="minMax"/>
        </c:scaling>
        <c:delete val="0"/>
        <c:axPos val="l"/>
        <c:majorGridlines/>
        <c:numFmt formatCode="General" sourceLinked="1"/>
        <c:majorTickMark val="out"/>
        <c:minorTickMark val="none"/>
        <c:tickLblPos val="nextTo"/>
        <c:crossAx val="172994560"/>
        <c:crosses val="autoZero"/>
        <c:crossBetween val="between"/>
      </c:valAx>
    </c:plotArea>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Sheet1!$K$1:$K$53</c:f>
              <c:strCache>
                <c:ptCount val="53"/>
                <c:pt idx="0">
                  <c:v>2012/13e/N26</c:v>
                </c:pt>
                <c:pt idx="1">
                  <c:v>2013/17e/N24</c:v>
                </c:pt>
                <c:pt idx="2">
                  <c:v>2014/18e/N26</c:v>
                </c:pt>
                <c:pt idx="3">
                  <c:v>2013/13e/N22</c:v>
                </c:pt>
                <c:pt idx="4">
                  <c:v>2011/02e/N6</c:v>
                </c:pt>
                <c:pt idx="5">
                  <c:v>2011/09e/N39</c:v>
                </c:pt>
                <c:pt idx="6">
                  <c:v>2014/11e/N54</c:v>
                </c:pt>
                <c:pt idx="7">
                  <c:v>2013/16e/N9</c:v>
                </c:pt>
                <c:pt idx="8">
                  <c:v>2013/18e/N6</c:v>
                </c:pt>
                <c:pt idx="9">
                  <c:v>2013/05e/N18</c:v>
                </c:pt>
                <c:pt idx="10">
                  <c:v>2013/15e/N8</c:v>
                </c:pt>
                <c:pt idx="11">
                  <c:v>2012/15e/N15</c:v>
                </c:pt>
                <c:pt idx="12">
                  <c:v>2012/16e/N15</c:v>
                </c:pt>
                <c:pt idx="13">
                  <c:v>2013/12e/N10</c:v>
                </c:pt>
                <c:pt idx="14">
                  <c:v>2014/06e/N2</c:v>
                </c:pt>
                <c:pt idx="15">
                  <c:v>2013/09e/N13</c:v>
                </c:pt>
                <c:pt idx="16">
                  <c:v>2014/17e/N23</c:v>
                </c:pt>
                <c:pt idx="17">
                  <c:v>2014/03e/N2</c:v>
                </c:pt>
                <c:pt idx="18">
                  <c:v>2014/04e/N23</c:v>
                </c:pt>
                <c:pt idx="19">
                  <c:v>2013/06e/N18</c:v>
                </c:pt>
                <c:pt idx="20">
                  <c:v>2011/06e/N19</c:v>
                </c:pt>
                <c:pt idx="21">
                  <c:v>2013/10e/N5</c:v>
                </c:pt>
                <c:pt idx="22">
                  <c:v>2012/11e/N19</c:v>
                </c:pt>
                <c:pt idx="23">
                  <c:v>2014/16e/N13</c:v>
                </c:pt>
                <c:pt idx="24">
                  <c:v>2014/21e/N26</c:v>
                </c:pt>
                <c:pt idx="25">
                  <c:v>2011/10e/N24</c:v>
                </c:pt>
                <c:pt idx="26">
                  <c:v>2013/08e/N14</c:v>
                </c:pt>
                <c:pt idx="27">
                  <c:v>2012/07e/N20</c:v>
                </c:pt>
                <c:pt idx="28">
                  <c:v>2014/19e/N21</c:v>
                </c:pt>
                <c:pt idx="29">
                  <c:v>2013/04e/N27</c:v>
                </c:pt>
                <c:pt idx="30">
                  <c:v>2011/11e/N44</c:v>
                </c:pt>
                <c:pt idx="31">
                  <c:v>2013/14e/N17</c:v>
                </c:pt>
                <c:pt idx="32">
                  <c:v>2014/12e/N22</c:v>
                </c:pt>
                <c:pt idx="33">
                  <c:v>2013/11e/N9</c:v>
                </c:pt>
                <c:pt idx="34">
                  <c:v>2014/05e/N5</c:v>
                </c:pt>
                <c:pt idx="35">
                  <c:v>2012/10e/N12</c:v>
                </c:pt>
                <c:pt idx="36">
                  <c:v>2012/09e/N24</c:v>
                </c:pt>
                <c:pt idx="37">
                  <c:v>2011/07e/N20</c:v>
                </c:pt>
                <c:pt idx="38">
                  <c:v>2013/03e/N17</c:v>
                </c:pt>
                <c:pt idx="39">
                  <c:v>2011/03e/N11</c:v>
                </c:pt>
                <c:pt idx="40">
                  <c:v>2014/07e/N53</c:v>
                </c:pt>
                <c:pt idx="41">
                  <c:v>2012/08e/N26</c:v>
                </c:pt>
                <c:pt idx="42">
                  <c:v>2014/14e/N22</c:v>
                </c:pt>
                <c:pt idx="43">
                  <c:v>2014/08e/N16</c:v>
                </c:pt>
                <c:pt idx="44">
                  <c:v>2014/15e/N30</c:v>
                </c:pt>
                <c:pt idx="45">
                  <c:v>2011/01e/N20</c:v>
                </c:pt>
                <c:pt idx="46">
                  <c:v>2011/05e/N25</c:v>
                </c:pt>
                <c:pt idx="47">
                  <c:v>2011/04e/N26</c:v>
                </c:pt>
                <c:pt idx="48">
                  <c:v>2012/12e/N20</c:v>
                </c:pt>
                <c:pt idx="49">
                  <c:v>2012/06e/N27</c:v>
                </c:pt>
                <c:pt idx="50">
                  <c:v>2014/09e/N36</c:v>
                </c:pt>
                <c:pt idx="51">
                  <c:v>2014/13e/N27</c:v>
                </c:pt>
                <c:pt idx="52">
                  <c:v>2014/10e/N44</c:v>
                </c:pt>
              </c:strCache>
            </c:strRef>
          </c:cat>
          <c:val>
            <c:numRef>
              <c:f>Sheet1!$L$1:$L$53</c:f>
              <c:numCache>
                <c:formatCode>General</c:formatCode>
                <c:ptCount val="53"/>
                <c:pt idx="0">
                  <c:v>-9.8565500000000028E-2</c:v>
                </c:pt>
                <c:pt idx="1">
                  <c:v>-8.2885100000000003E-2</c:v>
                </c:pt>
                <c:pt idx="2">
                  <c:v>-6.961050000000002E-2</c:v>
                </c:pt>
                <c:pt idx="3">
                  <c:v>-5.8462000000000014E-2</c:v>
                </c:pt>
                <c:pt idx="4">
                  <c:v>-3.4155699999999997E-2</c:v>
                </c:pt>
                <c:pt idx="5">
                  <c:v>-3.0909300000000004E-2</c:v>
                </c:pt>
                <c:pt idx="6">
                  <c:v>-3.0524200000000001E-2</c:v>
                </c:pt>
                <c:pt idx="7">
                  <c:v>-2.3376599999999997E-2</c:v>
                </c:pt>
                <c:pt idx="8">
                  <c:v>-2.1818199999999999E-2</c:v>
                </c:pt>
                <c:pt idx="9">
                  <c:v>-1.7727200000000002E-2</c:v>
                </c:pt>
                <c:pt idx="10">
                  <c:v>-1.6969700000000004E-2</c:v>
                </c:pt>
                <c:pt idx="11">
                  <c:v>-1.6363600000000002E-2</c:v>
                </c:pt>
                <c:pt idx="12">
                  <c:v>-1.5909500000000004E-2</c:v>
                </c:pt>
                <c:pt idx="13">
                  <c:v>-1.46754E-2</c:v>
                </c:pt>
                <c:pt idx="14">
                  <c:v>-1.4545499999999999E-2</c:v>
                </c:pt>
                <c:pt idx="15">
                  <c:v>-1.30682E-2</c:v>
                </c:pt>
                <c:pt idx="16">
                  <c:v>-9.1341400000000007E-3</c:v>
                </c:pt>
                <c:pt idx="17">
                  <c:v>-9.0909100000000007E-3</c:v>
                </c:pt>
                <c:pt idx="18">
                  <c:v>-6.4069600000000006E-3</c:v>
                </c:pt>
                <c:pt idx="19">
                  <c:v>-2.6136000000000002E-3</c:v>
                </c:pt>
                <c:pt idx="20">
                  <c:v>-1.9697800000000004E-3</c:v>
                </c:pt>
                <c:pt idx="21">
                  <c:v>0</c:v>
                </c:pt>
                <c:pt idx="22">
                  <c:v>1.4545400000000003E-3</c:v>
                </c:pt>
                <c:pt idx="23">
                  <c:v>4.8181500000000002E-3</c:v>
                </c:pt>
                <c:pt idx="24">
                  <c:v>6.4054500000000009E-3</c:v>
                </c:pt>
                <c:pt idx="25">
                  <c:v>7.7083600000000018E-3</c:v>
                </c:pt>
                <c:pt idx="26">
                  <c:v>8.67185E-3</c:v>
                </c:pt>
                <c:pt idx="27">
                  <c:v>1.0279599999999998E-2</c:v>
                </c:pt>
                <c:pt idx="28">
                  <c:v>1.0908500000000002E-2</c:v>
                </c:pt>
                <c:pt idx="29">
                  <c:v>1.2290899999999999E-2</c:v>
                </c:pt>
                <c:pt idx="30">
                  <c:v>1.3968000000000001E-2</c:v>
                </c:pt>
                <c:pt idx="31">
                  <c:v>1.7851499999999999E-2</c:v>
                </c:pt>
                <c:pt idx="32">
                  <c:v>1.8138600000000001E-2</c:v>
                </c:pt>
                <c:pt idx="33">
                  <c:v>1.8961300000000004E-2</c:v>
                </c:pt>
                <c:pt idx="34">
                  <c:v>2.3939499999999996E-2</c:v>
                </c:pt>
                <c:pt idx="35">
                  <c:v>2.9090899999999999E-2</c:v>
                </c:pt>
                <c:pt idx="36">
                  <c:v>3.153100000000001E-2</c:v>
                </c:pt>
                <c:pt idx="37">
                  <c:v>3.4849100000000008E-2</c:v>
                </c:pt>
                <c:pt idx="38">
                  <c:v>3.699340000000001E-2</c:v>
                </c:pt>
                <c:pt idx="39">
                  <c:v>3.9611000000000007E-2</c:v>
                </c:pt>
                <c:pt idx="40">
                  <c:v>4.2700200000000008E-2</c:v>
                </c:pt>
                <c:pt idx="41">
                  <c:v>4.3232300000000001E-2</c:v>
                </c:pt>
                <c:pt idx="42">
                  <c:v>4.8585999999999997E-2</c:v>
                </c:pt>
                <c:pt idx="43">
                  <c:v>5.151519999999999E-2</c:v>
                </c:pt>
                <c:pt idx="44">
                  <c:v>5.62227E-2</c:v>
                </c:pt>
                <c:pt idx="45">
                  <c:v>5.7576400000000007E-2</c:v>
                </c:pt>
                <c:pt idx="46">
                  <c:v>6.7954500000000001E-2</c:v>
                </c:pt>
                <c:pt idx="47">
                  <c:v>7.5619800000000001E-2</c:v>
                </c:pt>
                <c:pt idx="48">
                  <c:v>8.4132700000000005E-2</c:v>
                </c:pt>
                <c:pt idx="49">
                  <c:v>0.10584399999999998</c:v>
                </c:pt>
                <c:pt idx="50">
                  <c:v>0.12218400000000001</c:v>
                </c:pt>
                <c:pt idx="51">
                  <c:v>0.12567299999999998</c:v>
                </c:pt>
                <c:pt idx="52">
                  <c:v>0.12892400000000001</c:v>
                </c:pt>
              </c:numCache>
            </c:numRef>
          </c:val>
        </c:ser>
        <c:dLbls>
          <c:showLegendKey val="0"/>
          <c:showVal val="0"/>
          <c:showCatName val="0"/>
          <c:showSerName val="0"/>
          <c:showPercent val="0"/>
          <c:showBubbleSize val="0"/>
        </c:dLbls>
        <c:gapWidth val="150"/>
        <c:axId val="172217472"/>
        <c:axId val="172219008"/>
      </c:barChart>
      <c:catAx>
        <c:axId val="172217472"/>
        <c:scaling>
          <c:orientation val="minMax"/>
        </c:scaling>
        <c:delete val="0"/>
        <c:axPos val="b"/>
        <c:majorTickMark val="out"/>
        <c:minorTickMark val="none"/>
        <c:tickLblPos val="low"/>
        <c:txPr>
          <a:bodyPr rot="-5400000" vert="horz"/>
          <a:lstStyle/>
          <a:p>
            <a:pPr>
              <a:defRPr/>
            </a:pPr>
            <a:endParaRPr lang="en-US"/>
          </a:p>
        </c:txPr>
        <c:crossAx val="172219008"/>
        <c:crosses val="autoZero"/>
        <c:auto val="1"/>
        <c:lblAlgn val="ctr"/>
        <c:lblOffset val="100"/>
        <c:tickLblSkip val="1"/>
        <c:noMultiLvlLbl val="0"/>
      </c:catAx>
      <c:valAx>
        <c:axId val="172219008"/>
        <c:scaling>
          <c:orientation val="minMax"/>
        </c:scaling>
        <c:delete val="0"/>
        <c:axPos val="l"/>
        <c:majorGridlines/>
        <c:numFmt formatCode="General" sourceLinked="1"/>
        <c:majorTickMark val="out"/>
        <c:minorTickMark val="none"/>
        <c:tickLblPos val="nextTo"/>
        <c:crossAx val="172217472"/>
        <c:crosses val="autoZero"/>
        <c:crossBetween val="between"/>
      </c:valAx>
    </c:plotArea>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Sheet1!$M$1:$M$49</c:f>
              <c:strCache>
                <c:ptCount val="49"/>
                <c:pt idx="0">
                  <c:v>2013/18e/N6</c:v>
                </c:pt>
                <c:pt idx="1">
                  <c:v>2012/13e/N26</c:v>
                </c:pt>
                <c:pt idx="2">
                  <c:v>2014/19e/N17</c:v>
                </c:pt>
                <c:pt idx="3">
                  <c:v>2014/11e/N50</c:v>
                </c:pt>
                <c:pt idx="4">
                  <c:v>2013/17e/N24</c:v>
                </c:pt>
                <c:pt idx="5">
                  <c:v>2014/07e/N49</c:v>
                </c:pt>
                <c:pt idx="6">
                  <c:v>2013/05e/N14</c:v>
                </c:pt>
                <c:pt idx="7">
                  <c:v>2013/13e/N13</c:v>
                </c:pt>
                <c:pt idx="8">
                  <c:v>2013/09e/N9</c:v>
                </c:pt>
                <c:pt idx="9">
                  <c:v>2011/10e/N20</c:v>
                </c:pt>
                <c:pt idx="10">
                  <c:v>2013/11e/N5</c:v>
                </c:pt>
                <c:pt idx="11">
                  <c:v>2013/04e/N23</c:v>
                </c:pt>
                <c:pt idx="12">
                  <c:v>2012/15e/N11</c:v>
                </c:pt>
                <c:pt idx="13">
                  <c:v>2013/12e/N6</c:v>
                </c:pt>
                <c:pt idx="14">
                  <c:v>2012/11e/N15</c:v>
                </c:pt>
                <c:pt idx="15">
                  <c:v>2011/06e/N15</c:v>
                </c:pt>
                <c:pt idx="16">
                  <c:v>2014/16e/N7</c:v>
                </c:pt>
                <c:pt idx="17">
                  <c:v>2011/02e/N2</c:v>
                </c:pt>
                <c:pt idx="18">
                  <c:v>2014/04e/N21</c:v>
                </c:pt>
                <c:pt idx="19">
                  <c:v>2011/11e/N42</c:v>
                </c:pt>
                <c:pt idx="20">
                  <c:v>2013/08e/N14</c:v>
                </c:pt>
                <c:pt idx="21">
                  <c:v>2013/15e/N5</c:v>
                </c:pt>
                <c:pt idx="22">
                  <c:v>2014/03e/N2</c:v>
                </c:pt>
                <c:pt idx="23">
                  <c:v>2012/07e/N20</c:v>
                </c:pt>
                <c:pt idx="24">
                  <c:v>2014/14e/N18</c:v>
                </c:pt>
                <c:pt idx="25">
                  <c:v>2014/17e/N19</c:v>
                </c:pt>
                <c:pt idx="26">
                  <c:v>2013/16e/N5</c:v>
                </c:pt>
                <c:pt idx="27">
                  <c:v>2014/18e/N22</c:v>
                </c:pt>
                <c:pt idx="28">
                  <c:v>2014/15e/N26</c:v>
                </c:pt>
                <c:pt idx="29">
                  <c:v>2013/06e/N16</c:v>
                </c:pt>
                <c:pt idx="30">
                  <c:v>2014/21e/N24</c:v>
                </c:pt>
                <c:pt idx="31">
                  <c:v>2014/12e/N18</c:v>
                </c:pt>
                <c:pt idx="32">
                  <c:v>2014/08e/N15</c:v>
                </c:pt>
                <c:pt idx="33">
                  <c:v>2011/04e/N23</c:v>
                </c:pt>
                <c:pt idx="34">
                  <c:v>2012/16e/N11</c:v>
                </c:pt>
                <c:pt idx="35">
                  <c:v>2013/03e/N13</c:v>
                </c:pt>
                <c:pt idx="36">
                  <c:v>2011/05e/N25</c:v>
                </c:pt>
                <c:pt idx="37">
                  <c:v>2012/09e/N24</c:v>
                </c:pt>
                <c:pt idx="38">
                  <c:v>2014/13e/N23</c:v>
                </c:pt>
                <c:pt idx="39">
                  <c:v>2011/03e/N11</c:v>
                </c:pt>
                <c:pt idx="40">
                  <c:v>2012/06e/N26</c:v>
                </c:pt>
                <c:pt idx="41">
                  <c:v>2014/10e/N40</c:v>
                </c:pt>
                <c:pt idx="42">
                  <c:v>2011/09e/N39</c:v>
                </c:pt>
                <c:pt idx="43">
                  <c:v>2012/12e/N19</c:v>
                </c:pt>
                <c:pt idx="44">
                  <c:v>2012/08e/N26</c:v>
                </c:pt>
                <c:pt idx="45">
                  <c:v>2013/14e/N15</c:v>
                </c:pt>
                <c:pt idx="46">
                  <c:v>2011/07e/N17</c:v>
                </c:pt>
                <c:pt idx="47">
                  <c:v>2014/09e/N31</c:v>
                </c:pt>
                <c:pt idx="48">
                  <c:v>2011/01e/N19</c:v>
                </c:pt>
              </c:strCache>
            </c:strRef>
          </c:cat>
          <c:val>
            <c:numRef>
              <c:f>Sheet1!$N$1:$N$49</c:f>
              <c:numCache>
                <c:formatCode>General</c:formatCode>
                <c:ptCount val="49"/>
                <c:pt idx="0">
                  <c:v>-0.15409200000000003</c:v>
                </c:pt>
                <c:pt idx="1">
                  <c:v>-0.12540000000000001</c:v>
                </c:pt>
                <c:pt idx="2">
                  <c:v>-0.12221200000000002</c:v>
                </c:pt>
                <c:pt idx="3">
                  <c:v>-9.7502700000000012E-2</c:v>
                </c:pt>
                <c:pt idx="4">
                  <c:v>-9.4949200000000011E-2</c:v>
                </c:pt>
                <c:pt idx="5">
                  <c:v>-8.3953000000000014E-2</c:v>
                </c:pt>
                <c:pt idx="6">
                  <c:v>-6.0928999999999997E-2</c:v>
                </c:pt>
                <c:pt idx="7">
                  <c:v>-4.02309E-2</c:v>
                </c:pt>
                <c:pt idx="8">
                  <c:v>-3.5069400000000001E-2</c:v>
                </c:pt>
                <c:pt idx="9">
                  <c:v>-3.5069099999999999E-2</c:v>
                </c:pt>
                <c:pt idx="10">
                  <c:v>-3.3652099999999997E-2</c:v>
                </c:pt>
                <c:pt idx="11">
                  <c:v>-2.6769899999999999E-2</c:v>
                </c:pt>
                <c:pt idx="12">
                  <c:v>-2.3379399999999998E-2</c:v>
                </c:pt>
                <c:pt idx="13">
                  <c:v>-2.1254000000000002E-2</c:v>
                </c:pt>
                <c:pt idx="14">
                  <c:v>-1.3525300000000002E-2</c:v>
                </c:pt>
                <c:pt idx="15">
                  <c:v>-1.1689600000000001E-2</c:v>
                </c:pt>
                <c:pt idx="16">
                  <c:v>-1.0804100000000002E-2</c:v>
                </c:pt>
                <c:pt idx="17">
                  <c:v>-8.8559000000000068E-3</c:v>
                </c:pt>
                <c:pt idx="18">
                  <c:v>-3.5423300000000002E-3</c:v>
                </c:pt>
                <c:pt idx="19">
                  <c:v>-3.1868199999999999E-3</c:v>
                </c:pt>
                <c:pt idx="20">
                  <c:v>-8.167910000000003E-4</c:v>
                </c:pt>
                <c:pt idx="21">
                  <c:v>-7.0844800000000009E-4</c:v>
                </c:pt>
                <c:pt idx="22">
                  <c:v>0</c:v>
                </c:pt>
                <c:pt idx="23">
                  <c:v>3.7785300000000009E-3</c:v>
                </c:pt>
                <c:pt idx="24">
                  <c:v>5.3139199999999998E-3</c:v>
                </c:pt>
                <c:pt idx="25">
                  <c:v>6.439000000000002E-3</c:v>
                </c:pt>
                <c:pt idx="26">
                  <c:v>8.5015900000000033E-3</c:v>
                </c:pt>
                <c:pt idx="27">
                  <c:v>2.50674E-2</c:v>
                </c:pt>
                <c:pt idx="28">
                  <c:v>2.6762600000000001E-2</c:v>
                </c:pt>
                <c:pt idx="29">
                  <c:v>2.8120699999999992E-2</c:v>
                </c:pt>
                <c:pt idx="30">
                  <c:v>2.9047400000000001E-2</c:v>
                </c:pt>
                <c:pt idx="31">
                  <c:v>3.4694099999999999E-2</c:v>
                </c:pt>
                <c:pt idx="32">
                  <c:v>3.6131800000000006E-2</c:v>
                </c:pt>
                <c:pt idx="33">
                  <c:v>4.0737600000000006E-2</c:v>
                </c:pt>
                <c:pt idx="34">
                  <c:v>4.1445799999999991E-2</c:v>
                </c:pt>
                <c:pt idx="35">
                  <c:v>4.4987500000000007E-2</c:v>
                </c:pt>
                <c:pt idx="36">
                  <c:v>6.0839500000000005E-2</c:v>
                </c:pt>
                <c:pt idx="37">
                  <c:v>6.779940000000001E-2</c:v>
                </c:pt>
                <c:pt idx="38">
                  <c:v>7.7376300000000009E-2</c:v>
                </c:pt>
                <c:pt idx="39">
                  <c:v>9.1746500000000022E-2</c:v>
                </c:pt>
                <c:pt idx="40">
                  <c:v>0.10714700000000002</c:v>
                </c:pt>
                <c:pt idx="41">
                  <c:v>0.10768500000000002</c:v>
                </c:pt>
                <c:pt idx="42">
                  <c:v>0.10931200000000002</c:v>
                </c:pt>
                <c:pt idx="43">
                  <c:v>0.11902200000000002</c:v>
                </c:pt>
                <c:pt idx="44">
                  <c:v>0.124488</c:v>
                </c:pt>
                <c:pt idx="45">
                  <c:v>0.12949700000000003</c:v>
                </c:pt>
                <c:pt idx="46">
                  <c:v>0.131388</c:v>
                </c:pt>
                <c:pt idx="47">
                  <c:v>0.14227699999999999</c:v>
                </c:pt>
                <c:pt idx="48">
                  <c:v>0.17476600000000003</c:v>
                </c:pt>
              </c:numCache>
            </c:numRef>
          </c:val>
        </c:ser>
        <c:dLbls>
          <c:showLegendKey val="0"/>
          <c:showVal val="0"/>
          <c:showCatName val="0"/>
          <c:showSerName val="0"/>
          <c:showPercent val="0"/>
          <c:showBubbleSize val="0"/>
        </c:dLbls>
        <c:gapWidth val="150"/>
        <c:axId val="172166528"/>
        <c:axId val="172246144"/>
      </c:barChart>
      <c:catAx>
        <c:axId val="172166528"/>
        <c:scaling>
          <c:orientation val="minMax"/>
        </c:scaling>
        <c:delete val="0"/>
        <c:axPos val="b"/>
        <c:majorTickMark val="out"/>
        <c:minorTickMark val="none"/>
        <c:tickLblPos val="low"/>
        <c:txPr>
          <a:bodyPr rot="-5400000" vert="horz"/>
          <a:lstStyle/>
          <a:p>
            <a:pPr>
              <a:defRPr/>
            </a:pPr>
            <a:endParaRPr lang="en-US"/>
          </a:p>
        </c:txPr>
        <c:crossAx val="172246144"/>
        <c:crosses val="autoZero"/>
        <c:auto val="1"/>
        <c:lblAlgn val="ctr"/>
        <c:lblOffset val="100"/>
        <c:tickLblSkip val="1"/>
        <c:noMultiLvlLbl val="0"/>
      </c:catAx>
      <c:valAx>
        <c:axId val="172246144"/>
        <c:scaling>
          <c:orientation val="minMax"/>
        </c:scaling>
        <c:delete val="0"/>
        <c:axPos val="l"/>
        <c:majorGridlines/>
        <c:numFmt formatCode="General" sourceLinked="1"/>
        <c:majorTickMark val="out"/>
        <c:minorTickMark val="none"/>
        <c:tickLblPos val="nextTo"/>
        <c:crossAx val="172166528"/>
        <c:crosses val="autoZero"/>
        <c:crossBetween val="between"/>
      </c:valAx>
    </c:plotArea>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Sheet1!$O$1:$O$42</c:f>
              <c:strCache>
                <c:ptCount val="42"/>
                <c:pt idx="0">
                  <c:v>2013/09e/N5</c:v>
                </c:pt>
                <c:pt idx="1">
                  <c:v>2014/21e/N20</c:v>
                </c:pt>
                <c:pt idx="2">
                  <c:v>2014/16e/N2</c:v>
                </c:pt>
                <c:pt idx="3">
                  <c:v>2013/18e/N5</c:v>
                </c:pt>
                <c:pt idx="4">
                  <c:v>2013/14e/N11</c:v>
                </c:pt>
                <c:pt idx="5">
                  <c:v>2011/10e/N16</c:v>
                </c:pt>
                <c:pt idx="6">
                  <c:v>2013/05e/N10</c:v>
                </c:pt>
                <c:pt idx="7">
                  <c:v>2013/08e/N14</c:v>
                </c:pt>
                <c:pt idx="8">
                  <c:v>2013/03e/N9</c:v>
                </c:pt>
                <c:pt idx="9">
                  <c:v>2014/13e/N19</c:v>
                </c:pt>
                <c:pt idx="10">
                  <c:v>2013/17e/N24</c:v>
                </c:pt>
                <c:pt idx="11">
                  <c:v>2011/11e/N38</c:v>
                </c:pt>
                <c:pt idx="12">
                  <c:v>2014/04e/N17</c:v>
                </c:pt>
                <c:pt idx="13">
                  <c:v>2011/05e/N25</c:v>
                </c:pt>
                <c:pt idx="14">
                  <c:v>2012/07e/N17</c:v>
                </c:pt>
                <c:pt idx="15">
                  <c:v>2011/01e/N15</c:v>
                </c:pt>
                <c:pt idx="16">
                  <c:v>2014/03e/N2</c:v>
                </c:pt>
                <c:pt idx="17">
                  <c:v>2012/16e/N7</c:v>
                </c:pt>
                <c:pt idx="18">
                  <c:v>2013/06e/N12</c:v>
                </c:pt>
                <c:pt idx="19">
                  <c:v>2014/12e/N14</c:v>
                </c:pt>
                <c:pt idx="20">
                  <c:v>2014/15e/N22</c:v>
                </c:pt>
                <c:pt idx="21">
                  <c:v>2014/14e/N14</c:v>
                </c:pt>
                <c:pt idx="22">
                  <c:v>2012/11e/N11</c:v>
                </c:pt>
                <c:pt idx="23">
                  <c:v>2014/18e/N18</c:v>
                </c:pt>
                <c:pt idx="24">
                  <c:v>2012/09e/N24</c:v>
                </c:pt>
                <c:pt idx="25">
                  <c:v>2011/04e/N19</c:v>
                </c:pt>
                <c:pt idx="26">
                  <c:v>2011/09e/N37</c:v>
                </c:pt>
                <c:pt idx="27">
                  <c:v>2011/06e/N12</c:v>
                </c:pt>
                <c:pt idx="28">
                  <c:v>2014/19e/N13</c:v>
                </c:pt>
                <c:pt idx="29">
                  <c:v>2014/17e/N15</c:v>
                </c:pt>
                <c:pt idx="30">
                  <c:v>2014/07e/N45</c:v>
                </c:pt>
                <c:pt idx="31">
                  <c:v>2013/13e/N4</c:v>
                </c:pt>
                <c:pt idx="32">
                  <c:v>2012/06e/N22</c:v>
                </c:pt>
                <c:pt idx="33">
                  <c:v>2012/12e/N15</c:v>
                </c:pt>
                <c:pt idx="34">
                  <c:v>2014/08e/N11</c:v>
                </c:pt>
                <c:pt idx="35">
                  <c:v>2012/13e/N26</c:v>
                </c:pt>
                <c:pt idx="36">
                  <c:v>2014/10e/N36</c:v>
                </c:pt>
                <c:pt idx="37">
                  <c:v>2014/11e/N46</c:v>
                </c:pt>
                <c:pt idx="38">
                  <c:v>2013/04e/N19</c:v>
                </c:pt>
                <c:pt idx="39">
                  <c:v>2011/07e/N13</c:v>
                </c:pt>
                <c:pt idx="40">
                  <c:v>2014/09e/N28</c:v>
                </c:pt>
                <c:pt idx="41">
                  <c:v>2012/08e/N26</c:v>
                </c:pt>
              </c:strCache>
            </c:strRef>
          </c:cat>
          <c:val>
            <c:numRef>
              <c:f>Sheet1!$P$1:$P$42</c:f>
              <c:numCache>
                <c:formatCode>General</c:formatCode>
                <c:ptCount val="42"/>
                <c:pt idx="0">
                  <c:v>-0.10290199999999998</c:v>
                </c:pt>
                <c:pt idx="1">
                  <c:v>-9.7247999999999987E-2</c:v>
                </c:pt>
                <c:pt idx="2">
                  <c:v>-9.498680000000001E-2</c:v>
                </c:pt>
                <c:pt idx="3">
                  <c:v>-8.970980000000002E-2</c:v>
                </c:pt>
                <c:pt idx="4">
                  <c:v>-8.8390400000000036E-2</c:v>
                </c:pt>
                <c:pt idx="5">
                  <c:v>-8.4432700000000027E-2</c:v>
                </c:pt>
                <c:pt idx="6">
                  <c:v>-7.6187299999999999E-2</c:v>
                </c:pt>
                <c:pt idx="7">
                  <c:v>-7.5502100000000003E-2</c:v>
                </c:pt>
                <c:pt idx="8">
                  <c:v>-5.8047599999999998E-2</c:v>
                </c:pt>
                <c:pt idx="9">
                  <c:v>-5.36236E-2</c:v>
                </c:pt>
                <c:pt idx="10">
                  <c:v>-5.0707100000000005E-2</c:v>
                </c:pt>
                <c:pt idx="11">
                  <c:v>-3.6324099999999998E-2</c:v>
                </c:pt>
                <c:pt idx="12">
                  <c:v>-3.1662200000000001E-2</c:v>
                </c:pt>
                <c:pt idx="13">
                  <c:v>-2.7925499999999999E-2</c:v>
                </c:pt>
                <c:pt idx="14">
                  <c:v>-2.4538299999999999E-2</c:v>
                </c:pt>
                <c:pt idx="15">
                  <c:v>-2.4122699999999997E-2</c:v>
                </c:pt>
                <c:pt idx="16">
                  <c:v>-1.71504E-2</c:v>
                </c:pt>
                <c:pt idx="17">
                  <c:v>-1.1213799999999999E-2</c:v>
                </c:pt>
                <c:pt idx="18">
                  <c:v>-6.1565700000000001E-3</c:v>
                </c:pt>
                <c:pt idx="19">
                  <c:v>-2.3340100000000001E-3</c:v>
                </c:pt>
                <c:pt idx="20">
                  <c:v>1.4656999999999999E-3</c:v>
                </c:pt>
                <c:pt idx="21">
                  <c:v>2.3752000000000001E-3</c:v>
                </c:pt>
                <c:pt idx="22">
                  <c:v>3.0154200000000004E-3</c:v>
                </c:pt>
                <c:pt idx="23">
                  <c:v>5.1744099999999999E-3</c:v>
                </c:pt>
                <c:pt idx="24">
                  <c:v>1.2473E-2</c:v>
                </c:pt>
                <c:pt idx="25">
                  <c:v>3.1472800000000009E-2</c:v>
                </c:pt>
                <c:pt idx="26">
                  <c:v>4.7597199999999999E-2</c:v>
                </c:pt>
                <c:pt idx="27">
                  <c:v>4.8812600000000005E-2</c:v>
                </c:pt>
                <c:pt idx="28">
                  <c:v>5.0132300000000005E-2</c:v>
                </c:pt>
                <c:pt idx="29">
                  <c:v>5.4494700000000014E-2</c:v>
                </c:pt>
                <c:pt idx="30">
                  <c:v>6.2097600000000017E-2</c:v>
                </c:pt>
                <c:pt idx="31">
                  <c:v>6.332450000000002E-2</c:v>
                </c:pt>
                <c:pt idx="32">
                  <c:v>7.7023200000000014E-2</c:v>
                </c:pt>
                <c:pt idx="33">
                  <c:v>8.8391200000000003E-2</c:v>
                </c:pt>
                <c:pt idx="34">
                  <c:v>9.1029100000000002E-2</c:v>
                </c:pt>
                <c:pt idx="35">
                  <c:v>0.10602000000000002</c:v>
                </c:pt>
                <c:pt idx="36">
                  <c:v>0.10825200000000001</c:v>
                </c:pt>
                <c:pt idx="37">
                  <c:v>0.11909599999999999</c:v>
                </c:pt>
                <c:pt idx="38">
                  <c:v>0.119898</c:v>
                </c:pt>
                <c:pt idx="39">
                  <c:v>0.15642700000000004</c:v>
                </c:pt>
                <c:pt idx="40">
                  <c:v>0.21887699999999999</c:v>
                </c:pt>
                <c:pt idx="41">
                  <c:v>0.24881300000000003</c:v>
                </c:pt>
              </c:numCache>
            </c:numRef>
          </c:val>
        </c:ser>
        <c:dLbls>
          <c:showLegendKey val="0"/>
          <c:showVal val="0"/>
          <c:showCatName val="0"/>
          <c:showSerName val="0"/>
          <c:showPercent val="0"/>
          <c:showBubbleSize val="0"/>
        </c:dLbls>
        <c:gapWidth val="150"/>
        <c:axId val="172284160"/>
        <c:axId val="172285952"/>
      </c:barChart>
      <c:catAx>
        <c:axId val="172284160"/>
        <c:scaling>
          <c:orientation val="minMax"/>
        </c:scaling>
        <c:delete val="0"/>
        <c:axPos val="b"/>
        <c:majorTickMark val="out"/>
        <c:minorTickMark val="none"/>
        <c:tickLblPos val="low"/>
        <c:txPr>
          <a:bodyPr rot="-5400000" vert="horz"/>
          <a:lstStyle/>
          <a:p>
            <a:pPr>
              <a:defRPr/>
            </a:pPr>
            <a:endParaRPr lang="en-US"/>
          </a:p>
        </c:txPr>
        <c:crossAx val="172285952"/>
        <c:crosses val="autoZero"/>
        <c:auto val="1"/>
        <c:lblAlgn val="ctr"/>
        <c:lblOffset val="100"/>
        <c:tickLblSkip val="1"/>
        <c:noMultiLvlLbl val="0"/>
      </c:catAx>
      <c:valAx>
        <c:axId val="172285952"/>
        <c:scaling>
          <c:orientation val="minMax"/>
        </c:scaling>
        <c:delete val="0"/>
        <c:axPos val="l"/>
        <c:majorGridlines/>
        <c:numFmt formatCode="General" sourceLinked="1"/>
        <c:majorTickMark val="out"/>
        <c:minorTickMark val="none"/>
        <c:tickLblPos val="nextTo"/>
        <c:crossAx val="172284160"/>
        <c:crosses val="autoZero"/>
        <c:crossBetween val="between"/>
      </c:valAx>
    </c:plotArea>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Sheet1!$Q$1:$Q$33</c:f>
              <c:strCache>
                <c:ptCount val="33"/>
                <c:pt idx="0">
                  <c:v>2014/14e/N10</c:v>
                </c:pt>
                <c:pt idx="1">
                  <c:v>2011/05e/N23</c:v>
                </c:pt>
                <c:pt idx="2">
                  <c:v>2014/19e/N9</c:v>
                </c:pt>
                <c:pt idx="3">
                  <c:v>2014/18e/N14</c:v>
                </c:pt>
                <c:pt idx="4">
                  <c:v>2014/21e/N16</c:v>
                </c:pt>
                <c:pt idx="5">
                  <c:v>2012/09e/N23</c:v>
                </c:pt>
                <c:pt idx="6">
                  <c:v>2014/03e/N2</c:v>
                </c:pt>
                <c:pt idx="7">
                  <c:v>2013/03e/N5</c:v>
                </c:pt>
                <c:pt idx="8">
                  <c:v>2011/07e/N9</c:v>
                </c:pt>
                <c:pt idx="9">
                  <c:v>2014/07e/N41</c:v>
                </c:pt>
                <c:pt idx="10">
                  <c:v>2013/08e/N14</c:v>
                </c:pt>
                <c:pt idx="11">
                  <c:v>2013/17e/N23</c:v>
                </c:pt>
                <c:pt idx="12">
                  <c:v>2012/08e/N22</c:v>
                </c:pt>
                <c:pt idx="13">
                  <c:v>2011/01e/N11</c:v>
                </c:pt>
                <c:pt idx="14">
                  <c:v>2012/06e/N18</c:v>
                </c:pt>
                <c:pt idx="15">
                  <c:v>2014/12e/N10</c:v>
                </c:pt>
                <c:pt idx="16">
                  <c:v>2014/13e/N15</c:v>
                </c:pt>
                <c:pt idx="17">
                  <c:v>2012/11e/N7</c:v>
                </c:pt>
                <c:pt idx="18">
                  <c:v>2014/04e/N13</c:v>
                </c:pt>
                <c:pt idx="19">
                  <c:v>2013/05e/N6</c:v>
                </c:pt>
                <c:pt idx="20">
                  <c:v>2011/11e/N34</c:v>
                </c:pt>
                <c:pt idx="21">
                  <c:v>2014/11e/N42</c:v>
                </c:pt>
                <c:pt idx="22">
                  <c:v>2013/06e/N8</c:v>
                </c:pt>
                <c:pt idx="23">
                  <c:v>2014/10e/N32</c:v>
                </c:pt>
                <c:pt idx="24">
                  <c:v>2011/09e/N34</c:v>
                </c:pt>
                <c:pt idx="25">
                  <c:v>2011/04e/N15</c:v>
                </c:pt>
                <c:pt idx="26">
                  <c:v>2012/07e/N13</c:v>
                </c:pt>
                <c:pt idx="27">
                  <c:v>2014/17e/N10</c:v>
                </c:pt>
                <c:pt idx="28">
                  <c:v>2011/10e/N12</c:v>
                </c:pt>
                <c:pt idx="29">
                  <c:v>2014/15e/N18</c:v>
                </c:pt>
                <c:pt idx="30">
                  <c:v>2013/04e/N15</c:v>
                </c:pt>
                <c:pt idx="31">
                  <c:v>2014/09e/N23</c:v>
                </c:pt>
                <c:pt idx="32">
                  <c:v>2012/13e/N26</c:v>
                </c:pt>
              </c:strCache>
            </c:strRef>
          </c:cat>
          <c:val>
            <c:numRef>
              <c:f>Sheet1!$R$1:$R$33</c:f>
              <c:numCache>
                <c:formatCode>General</c:formatCode>
                <c:ptCount val="33"/>
                <c:pt idx="0">
                  <c:v>-0.20709800000000003</c:v>
                </c:pt>
                <c:pt idx="1">
                  <c:v>-0.20549900000000001</c:v>
                </c:pt>
                <c:pt idx="2">
                  <c:v>-0.20069799999999999</c:v>
                </c:pt>
                <c:pt idx="3">
                  <c:v>-0.13922899999999999</c:v>
                </c:pt>
                <c:pt idx="4">
                  <c:v>-0.11902300000000002</c:v>
                </c:pt>
                <c:pt idx="5">
                  <c:v>-0.11643000000000002</c:v>
                </c:pt>
                <c:pt idx="6">
                  <c:v>-0.109948</c:v>
                </c:pt>
                <c:pt idx="7">
                  <c:v>-9.0750400000000037E-2</c:v>
                </c:pt>
                <c:pt idx="8">
                  <c:v>-6.1081999999999997E-2</c:v>
                </c:pt>
                <c:pt idx="9">
                  <c:v>-5.5285599999999997E-2</c:v>
                </c:pt>
                <c:pt idx="10">
                  <c:v>-5.4367900000000011E-2</c:v>
                </c:pt>
                <c:pt idx="11">
                  <c:v>-5.2358100000000005E-2</c:v>
                </c:pt>
                <c:pt idx="12">
                  <c:v>-4.7702000000000015E-2</c:v>
                </c:pt>
                <c:pt idx="13">
                  <c:v>-4.5958099999999995E-2</c:v>
                </c:pt>
                <c:pt idx="14">
                  <c:v>-4.5375099999999995E-2</c:v>
                </c:pt>
                <c:pt idx="15">
                  <c:v>-3.89761E-2</c:v>
                </c:pt>
                <c:pt idx="16">
                  <c:v>-3.83953E-2</c:v>
                </c:pt>
                <c:pt idx="17">
                  <c:v>-3.6649200000000007E-2</c:v>
                </c:pt>
                <c:pt idx="18">
                  <c:v>-3.3682499999999997E-2</c:v>
                </c:pt>
                <c:pt idx="19">
                  <c:v>-3.2286200000000008E-2</c:v>
                </c:pt>
                <c:pt idx="20">
                  <c:v>-5.1011900000000011E-3</c:v>
                </c:pt>
                <c:pt idx="21">
                  <c:v>-5.2335100000000013E-4</c:v>
                </c:pt>
                <c:pt idx="22">
                  <c:v>1.6753900000000002E-2</c:v>
                </c:pt>
                <c:pt idx="23">
                  <c:v>1.8071900000000002E-2</c:v>
                </c:pt>
                <c:pt idx="24">
                  <c:v>2.9170000000000001E-2</c:v>
                </c:pt>
                <c:pt idx="25">
                  <c:v>4.973820000000001E-2</c:v>
                </c:pt>
                <c:pt idx="26">
                  <c:v>6.6317700000000007E-2</c:v>
                </c:pt>
                <c:pt idx="27">
                  <c:v>8.3769600000000013E-2</c:v>
                </c:pt>
                <c:pt idx="28">
                  <c:v>0.10820299999999999</c:v>
                </c:pt>
                <c:pt idx="29">
                  <c:v>0.124907</c:v>
                </c:pt>
                <c:pt idx="30">
                  <c:v>0.15894800000000006</c:v>
                </c:pt>
                <c:pt idx="31">
                  <c:v>0.30706000000000006</c:v>
                </c:pt>
                <c:pt idx="32">
                  <c:v>0.401146</c:v>
                </c:pt>
              </c:numCache>
            </c:numRef>
          </c:val>
        </c:ser>
        <c:dLbls>
          <c:showLegendKey val="0"/>
          <c:showVal val="0"/>
          <c:showCatName val="0"/>
          <c:showSerName val="0"/>
          <c:showPercent val="0"/>
          <c:showBubbleSize val="0"/>
        </c:dLbls>
        <c:gapWidth val="150"/>
        <c:axId val="172278528"/>
        <c:axId val="172280064"/>
      </c:barChart>
      <c:catAx>
        <c:axId val="172278528"/>
        <c:scaling>
          <c:orientation val="minMax"/>
        </c:scaling>
        <c:delete val="0"/>
        <c:axPos val="b"/>
        <c:majorTickMark val="out"/>
        <c:minorTickMark val="none"/>
        <c:tickLblPos val="low"/>
        <c:txPr>
          <a:bodyPr rot="-5400000" vert="horz"/>
          <a:lstStyle/>
          <a:p>
            <a:pPr>
              <a:defRPr/>
            </a:pPr>
            <a:endParaRPr lang="en-US"/>
          </a:p>
        </c:txPr>
        <c:crossAx val="172280064"/>
        <c:crosses val="autoZero"/>
        <c:auto val="1"/>
        <c:lblAlgn val="ctr"/>
        <c:lblOffset val="100"/>
        <c:tickLblSkip val="1"/>
        <c:noMultiLvlLbl val="0"/>
      </c:catAx>
      <c:valAx>
        <c:axId val="172280064"/>
        <c:scaling>
          <c:orientation val="minMax"/>
        </c:scaling>
        <c:delete val="0"/>
        <c:axPos val="l"/>
        <c:majorGridlines/>
        <c:numFmt formatCode="General" sourceLinked="1"/>
        <c:majorTickMark val="out"/>
        <c:minorTickMark val="none"/>
        <c:tickLblPos val="nextTo"/>
        <c:crossAx val="17227852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Sheet1!$A$1:$A$32</c:f>
              <c:strCache>
                <c:ptCount val="32"/>
                <c:pt idx="0">
                  <c:v>2012/07l/N14</c:v>
                </c:pt>
                <c:pt idx="1">
                  <c:v>2014/07l/N14</c:v>
                </c:pt>
                <c:pt idx="2">
                  <c:v>2012/14l/N88</c:v>
                </c:pt>
                <c:pt idx="3">
                  <c:v>2012/17l/N28</c:v>
                </c:pt>
                <c:pt idx="4">
                  <c:v>2012/11l/N14</c:v>
                </c:pt>
                <c:pt idx="5">
                  <c:v>2011/16l/N47</c:v>
                </c:pt>
                <c:pt idx="6">
                  <c:v>2013/07l/N23</c:v>
                </c:pt>
                <c:pt idx="7">
                  <c:v>2011/07l/N8</c:v>
                </c:pt>
                <c:pt idx="8">
                  <c:v>2012/05l/N29</c:v>
                </c:pt>
                <c:pt idx="9">
                  <c:v>2014/06l/N27</c:v>
                </c:pt>
                <c:pt idx="10">
                  <c:v>2011/08l/N7</c:v>
                </c:pt>
                <c:pt idx="11">
                  <c:v>2012/08l/N14</c:v>
                </c:pt>
                <c:pt idx="12">
                  <c:v>2012/13l/N28</c:v>
                </c:pt>
                <c:pt idx="13">
                  <c:v>2011/09l/N30</c:v>
                </c:pt>
                <c:pt idx="14">
                  <c:v>2011/04l/N3</c:v>
                </c:pt>
                <c:pt idx="15">
                  <c:v>2011/15l/N10</c:v>
                </c:pt>
                <c:pt idx="16">
                  <c:v>2014/08l/N12</c:v>
                </c:pt>
                <c:pt idx="17">
                  <c:v>2012/09l/N36</c:v>
                </c:pt>
                <c:pt idx="18">
                  <c:v>2011/02l/N15</c:v>
                </c:pt>
                <c:pt idx="19">
                  <c:v>2013/13l/N3</c:v>
                </c:pt>
                <c:pt idx="20">
                  <c:v>2013/04l/N15</c:v>
                </c:pt>
                <c:pt idx="21">
                  <c:v>2012/18l/N30</c:v>
                </c:pt>
                <c:pt idx="22">
                  <c:v>2013/09l/N38</c:v>
                </c:pt>
                <c:pt idx="23">
                  <c:v>2011/01l/N2</c:v>
                </c:pt>
                <c:pt idx="24">
                  <c:v>2012/12l/N37</c:v>
                </c:pt>
                <c:pt idx="25">
                  <c:v>2013/03l/N10</c:v>
                </c:pt>
                <c:pt idx="26">
                  <c:v>2011/12l/N49</c:v>
                </c:pt>
                <c:pt idx="27">
                  <c:v>2013/11l/N14</c:v>
                </c:pt>
                <c:pt idx="28">
                  <c:v>2012/04l/N12</c:v>
                </c:pt>
                <c:pt idx="29">
                  <c:v>2011/05l/N14</c:v>
                </c:pt>
                <c:pt idx="30">
                  <c:v>2011/14l/N32</c:v>
                </c:pt>
                <c:pt idx="31">
                  <c:v>2012/06l/N12</c:v>
                </c:pt>
              </c:strCache>
            </c:strRef>
          </c:cat>
          <c:val>
            <c:numRef>
              <c:f>Sheet1!$B$1:$B$32</c:f>
              <c:numCache>
                <c:formatCode>General</c:formatCode>
                <c:ptCount val="32"/>
                <c:pt idx="0">
                  <c:v>-1.3101</c:v>
                </c:pt>
                <c:pt idx="1">
                  <c:v>-1.0713999999999977</c:v>
                </c:pt>
                <c:pt idx="2">
                  <c:v>-1.0292299999999976</c:v>
                </c:pt>
                <c:pt idx="3">
                  <c:v>-0.84069300000000124</c:v>
                </c:pt>
                <c:pt idx="4">
                  <c:v>-0.76127699999999998</c:v>
                </c:pt>
                <c:pt idx="5">
                  <c:v>-0.53788400000000003</c:v>
                </c:pt>
                <c:pt idx="6">
                  <c:v>-0.51675400000000005</c:v>
                </c:pt>
                <c:pt idx="7">
                  <c:v>-0.48536800000000063</c:v>
                </c:pt>
                <c:pt idx="8">
                  <c:v>-0.36044000000000032</c:v>
                </c:pt>
                <c:pt idx="9">
                  <c:v>-0.30882300000000062</c:v>
                </c:pt>
                <c:pt idx="10">
                  <c:v>-0.26956000000000002</c:v>
                </c:pt>
                <c:pt idx="11">
                  <c:v>-0.252662</c:v>
                </c:pt>
                <c:pt idx="12">
                  <c:v>-0.20948700000000031</c:v>
                </c:pt>
                <c:pt idx="13">
                  <c:v>-0.19337199999999988</c:v>
                </c:pt>
                <c:pt idx="14">
                  <c:v>-0.14963599999999999</c:v>
                </c:pt>
                <c:pt idx="15">
                  <c:v>-0.13698199999999999</c:v>
                </c:pt>
                <c:pt idx="16">
                  <c:v>-0.125886</c:v>
                </c:pt>
                <c:pt idx="17">
                  <c:v>-9.4370300000000004E-2</c:v>
                </c:pt>
                <c:pt idx="18">
                  <c:v>-5.9914000000000099E-2</c:v>
                </c:pt>
                <c:pt idx="19">
                  <c:v>-4.9979599999999999E-2</c:v>
                </c:pt>
                <c:pt idx="20">
                  <c:v>-4.1588799999999995E-2</c:v>
                </c:pt>
                <c:pt idx="21">
                  <c:v>-3.8181800000000002E-2</c:v>
                </c:pt>
                <c:pt idx="22">
                  <c:v>2.1450100000000038E-2</c:v>
                </c:pt>
                <c:pt idx="23">
                  <c:v>7.0082200000000122E-2</c:v>
                </c:pt>
                <c:pt idx="24">
                  <c:v>0.18326100000000031</c:v>
                </c:pt>
                <c:pt idx="25">
                  <c:v>0.21089500000000028</c:v>
                </c:pt>
                <c:pt idx="26">
                  <c:v>0.21396900000000044</c:v>
                </c:pt>
                <c:pt idx="27">
                  <c:v>0.28516900000000001</c:v>
                </c:pt>
                <c:pt idx="28">
                  <c:v>0.30608100000000038</c:v>
                </c:pt>
                <c:pt idx="29">
                  <c:v>0.43715200000000032</c:v>
                </c:pt>
                <c:pt idx="30">
                  <c:v>0.87022100000000124</c:v>
                </c:pt>
                <c:pt idx="31">
                  <c:v>1.19889</c:v>
                </c:pt>
              </c:numCache>
            </c:numRef>
          </c:val>
        </c:ser>
        <c:dLbls>
          <c:showLegendKey val="0"/>
          <c:showVal val="0"/>
          <c:showCatName val="0"/>
          <c:showSerName val="0"/>
          <c:showPercent val="0"/>
          <c:showBubbleSize val="0"/>
        </c:dLbls>
        <c:gapWidth val="150"/>
        <c:axId val="180003584"/>
        <c:axId val="180005120"/>
      </c:barChart>
      <c:catAx>
        <c:axId val="180003584"/>
        <c:scaling>
          <c:orientation val="minMax"/>
        </c:scaling>
        <c:delete val="0"/>
        <c:axPos val="b"/>
        <c:numFmt formatCode="General" sourceLinked="0"/>
        <c:majorTickMark val="out"/>
        <c:minorTickMark val="none"/>
        <c:tickLblPos val="low"/>
        <c:spPr>
          <a:noFill/>
        </c:spPr>
        <c:txPr>
          <a:bodyPr rot="-5400000" vert="horz"/>
          <a:lstStyle/>
          <a:p>
            <a:pPr>
              <a:defRPr/>
            </a:pPr>
            <a:endParaRPr lang="en-US"/>
          </a:p>
        </c:txPr>
        <c:crossAx val="180005120"/>
        <c:crosses val="autoZero"/>
        <c:auto val="1"/>
        <c:lblAlgn val="ctr"/>
        <c:lblOffset val="100"/>
        <c:tickLblSkip val="1"/>
        <c:noMultiLvlLbl val="0"/>
      </c:catAx>
      <c:valAx>
        <c:axId val="180005120"/>
        <c:scaling>
          <c:orientation val="minMax"/>
        </c:scaling>
        <c:delete val="0"/>
        <c:axPos val="l"/>
        <c:majorGridlines/>
        <c:numFmt formatCode="General" sourceLinked="1"/>
        <c:majorTickMark val="out"/>
        <c:minorTickMark val="none"/>
        <c:tickLblPos val="nextTo"/>
        <c:crossAx val="180003584"/>
        <c:crosses val="autoZero"/>
        <c:crossBetween val="between"/>
      </c:valAx>
    </c:plotArea>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Sheet1!$S$1:$S$27</c:f>
              <c:strCache>
                <c:ptCount val="27"/>
                <c:pt idx="0">
                  <c:v>2014/15e/N14</c:v>
                </c:pt>
                <c:pt idx="1">
                  <c:v>2011/11e/N30</c:v>
                </c:pt>
                <c:pt idx="2">
                  <c:v>2014/19e/N5</c:v>
                </c:pt>
                <c:pt idx="3">
                  <c:v>2013/04e/N11</c:v>
                </c:pt>
                <c:pt idx="4">
                  <c:v>2014/07e/N34</c:v>
                </c:pt>
                <c:pt idx="5">
                  <c:v>2014/04e/N9</c:v>
                </c:pt>
                <c:pt idx="6">
                  <c:v>2012/08e/N18</c:v>
                </c:pt>
                <c:pt idx="7">
                  <c:v>2014/14e/N6</c:v>
                </c:pt>
                <c:pt idx="8">
                  <c:v>2014/03e/N2</c:v>
                </c:pt>
                <c:pt idx="9">
                  <c:v>2011/10e/N8</c:v>
                </c:pt>
                <c:pt idx="10">
                  <c:v>2014/17e/N6</c:v>
                </c:pt>
                <c:pt idx="11">
                  <c:v>2014/18e/N10</c:v>
                </c:pt>
                <c:pt idx="12">
                  <c:v>2014/13e/N11</c:v>
                </c:pt>
                <c:pt idx="13">
                  <c:v>2014/12e/N6</c:v>
                </c:pt>
                <c:pt idx="14">
                  <c:v>2014/10e/N28</c:v>
                </c:pt>
                <c:pt idx="15">
                  <c:v>2012/09e/N19</c:v>
                </c:pt>
                <c:pt idx="16">
                  <c:v>2011/04e/N11</c:v>
                </c:pt>
                <c:pt idx="17">
                  <c:v>2013/06e/N4</c:v>
                </c:pt>
                <c:pt idx="18">
                  <c:v>2012/06e/N13</c:v>
                </c:pt>
                <c:pt idx="19">
                  <c:v>2013/08e/N12</c:v>
                </c:pt>
                <c:pt idx="20">
                  <c:v>2014/09e/N21</c:v>
                </c:pt>
                <c:pt idx="21">
                  <c:v>2013/17e/N23</c:v>
                </c:pt>
                <c:pt idx="22">
                  <c:v>2014/11e/N38</c:v>
                </c:pt>
                <c:pt idx="23">
                  <c:v>2011/05e/N19</c:v>
                </c:pt>
                <c:pt idx="24">
                  <c:v>2014/21e/N12</c:v>
                </c:pt>
                <c:pt idx="25">
                  <c:v>2011/09e/N30</c:v>
                </c:pt>
                <c:pt idx="26">
                  <c:v>2012/13e/N24</c:v>
                </c:pt>
              </c:strCache>
            </c:strRef>
          </c:cat>
          <c:val>
            <c:numRef>
              <c:f>Sheet1!$T$1:$T$27</c:f>
              <c:numCache>
                <c:formatCode>General</c:formatCode>
                <c:ptCount val="27"/>
                <c:pt idx="0">
                  <c:v>-0.268397</c:v>
                </c:pt>
                <c:pt idx="1">
                  <c:v>-0.26479399999999997</c:v>
                </c:pt>
                <c:pt idx="2">
                  <c:v>-0.18160399999999999</c:v>
                </c:pt>
                <c:pt idx="3">
                  <c:v>-0.17482200000000001</c:v>
                </c:pt>
                <c:pt idx="4">
                  <c:v>-9.5753300000000027E-2</c:v>
                </c:pt>
                <c:pt idx="5">
                  <c:v>-8.844260000000001E-2</c:v>
                </c:pt>
                <c:pt idx="6">
                  <c:v>-8.7264300000000017E-2</c:v>
                </c:pt>
                <c:pt idx="7">
                  <c:v>-5.4244799999999996E-2</c:v>
                </c:pt>
                <c:pt idx="8">
                  <c:v>-4.0094300000000006E-2</c:v>
                </c:pt>
                <c:pt idx="9">
                  <c:v>-3.3018899999999997E-2</c:v>
                </c:pt>
                <c:pt idx="10">
                  <c:v>-2.8773099999999999E-2</c:v>
                </c:pt>
                <c:pt idx="11">
                  <c:v>4.71698E-3</c:v>
                </c:pt>
                <c:pt idx="12">
                  <c:v>1.7819700000000001E-2</c:v>
                </c:pt>
                <c:pt idx="13">
                  <c:v>1.9339700000000001E-2</c:v>
                </c:pt>
                <c:pt idx="14">
                  <c:v>4.6385599999999999E-2</c:v>
                </c:pt>
                <c:pt idx="15">
                  <c:v>8.0974500000000005E-2</c:v>
                </c:pt>
                <c:pt idx="16">
                  <c:v>0.106919</c:v>
                </c:pt>
                <c:pt idx="17">
                  <c:v>0.12971700000000003</c:v>
                </c:pt>
                <c:pt idx="18">
                  <c:v>0.13820700000000002</c:v>
                </c:pt>
                <c:pt idx="19">
                  <c:v>0.14644000000000001</c:v>
                </c:pt>
                <c:pt idx="20">
                  <c:v>0.16155600000000001</c:v>
                </c:pt>
                <c:pt idx="21">
                  <c:v>0.29031500000000016</c:v>
                </c:pt>
                <c:pt idx="22">
                  <c:v>0.293765</c:v>
                </c:pt>
                <c:pt idx="23">
                  <c:v>0.34964600000000001</c:v>
                </c:pt>
                <c:pt idx="24">
                  <c:v>0.355661</c:v>
                </c:pt>
                <c:pt idx="25">
                  <c:v>0.43312500000000009</c:v>
                </c:pt>
                <c:pt idx="26">
                  <c:v>1.3891500000000001</c:v>
                </c:pt>
              </c:numCache>
            </c:numRef>
          </c:val>
        </c:ser>
        <c:dLbls>
          <c:showLegendKey val="0"/>
          <c:showVal val="0"/>
          <c:showCatName val="0"/>
          <c:showSerName val="0"/>
          <c:showPercent val="0"/>
          <c:showBubbleSize val="0"/>
        </c:dLbls>
        <c:gapWidth val="150"/>
        <c:axId val="172174720"/>
        <c:axId val="172352640"/>
      </c:barChart>
      <c:catAx>
        <c:axId val="172174720"/>
        <c:scaling>
          <c:orientation val="minMax"/>
        </c:scaling>
        <c:delete val="0"/>
        <c:axPos val="b"/>
        <c:majorTickMark val="out"/>
        <c:minorTickMark val="none"/>
        <c:tickLblPos val="low"/>
        <c:txPr>
          <a:bodyPr rot="-5400000" vert="horz"/>
          <a:lstStyle/>
          <a:p>
            <a:pPr>
              <a:defRPr/>
            </a:pPr>
            <a:endParaRPr lang="en-US"/>
          </a:p>
        </c:txPr>
        <c:crossAx val="172352640"/>
        <c:crosses val="autoZero"/>
        <c:auto val="1"/>
        <c:lblAlgn val="ctr"/>
        <c:lblOffset val="100"/>
        <c:tickLblSkip val="1"/>
        <c:noMultiLvlLbl val="0"/>
      </c:catAx>
      <c:valAx>
        <c:axId val="172352640"/>
        <c:scaling>
          <c:orientation val="minMax"/>
        </c:scaling>
        <c:delete val="0"/>
        <c:axPos val="l"/>
        <c:majorGridlines/>
        <c:numFmt formatCode="General" sourceLinked="1"/>
        <c:majorTickMark val="out"/>
        <c:minorTickMark val="none"/>
        <c:tickLblPos val="nextTo"/>
        <c:crossAx val="172174720"/>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Sheet1!$A$1:$A$24</c:f>
              <c:strCache>
                <c:ptCount val="24"/>
                <c:pt idx="0">
                  <c:v>2012/14l/N84</c:v>
                </c:pt>
                <c:pt idx="1">
                  <c:v>2011/05l/N10</c:v>
                </c:pt>
                <c:pt idx="2">
                  <c:v>2012/11l/N10</c:v>
                </c:pt>
                <c:pt idx="3">
                  <c:v>2012/18l/N26</c:v>
                </c:pt>
                <c:pt idx="4">
                  <c:v>2012/17l/N29</c:v>
                </c:pt>
                <c:pt idx="5">
                  <c:v>2014/08l/N12</c:v>
                </c:pt>
                <c:pt idx="6">
                  <c:v>2011/16l/N43</c:v>
                </c:pt>
                <c:pt idx="7">
                  <c:v>2012/13l/N24</c:v>
                </c:pt>
                <c:pt idx="8">
                  <c:v>2011/12l/N46</c:v>
                </c:pt>
                <c:pt idx="9">
                  <c:v>2013/11l/N10</c:v>
                </c:pt>
                <c:pt idx="10">
                  <c:v>2012/12l/N37</c:v>
                </c:pt>
                <c:pt idx="11">
                  <c:v>2011/08l/N3</c:v>
                </c:pt>
                <c:pt idx="12">
                  <c:v>2012/05l/N25</c:v>
                </c:pt>
                <c:pt idx="13">
                  <c:v>2012/04l/N8</c:v>
                </c:pt>
                <c:pt idx="14">
                  <c:v>2012/08l/N14</c:v>
                </c:pt>
                <c:pt idx="15">
                  <c:v>2011/15l/N6</c:v>
                </c:pt>
                <c:pt idx="16">
                  <c:v>2013/07l/N19</c:v>
                </c:pt>
                <c:pt idx="17">
                  <c:v>2011/09l/N26</c:v>
                </c:pt>
                <c:pt idx="18">
                  <c:v>2011/02l/N9</c:v>
                </c:pt>
                <c:pt idx="19">
                  <c:v>2013/09l/N34</c:v>
                </c:pt>
                <c:pt idx="20">
                  <c:v>2014/06l/N23</c:v>
                </c:pt>
                <c:pt idx="21">
                  <c:v>2013/04l/N12</c:v>
                </c:pt>
                <c:pt idx="22">
                  <c:v>2011/14l/N28</c:v>
                </c:pt>
                <c:pt idx="23">
                  <c:v>2012/09l/N36</c:v>
                </c:pt>
              </c:strCache>
            </c:strRef>
          </c:cat>
          <c:val>
            <c:numRef>
              <c:f>Sheet1!$B$1:$B$24</c:f>
              <c:numCache>
                <c:formatCode>General</c:formatCode>
                <c:ptCount val="24"/>
                <c:pt idx="0">
                  <c:v>-1.6135599999999999</c:v>
                </c:pt>
                <c:pt idx="1">
                  <c:v>-1.273989999999998</c:v>
                </c:pt>
                <c:pt idx="2">
                  <c:v>-1.1360600000000001</c:v>
                </c:pt>
                <c:pt idx="3">
                  <c:v>-0.64751800000000004</c:v>
                </c:pt>
                <c:pt idx="4">
                  <c:v>-0.50709599999999999</c:v>
                </c:pt>
                <c:pt idx="5">
                  <c:v>-0.43809000000000031</c:v>
                </c:pt>
                <c:pt idx="6">
                  <c:v>-0.43546900000000038</c:v>
                </c:pt>
                <c:pt idx="7">
                  <c:v>-0.40361000000000002</c:v>
                </c:pt>
                <c:pt idx="8">
                  <c:v>-0.34432700000000038</c:v>
                </c:pt>
                <c:pt idx="9">
                  <c:v>-0.32390200000000063</c:v>
                </c:pt>
                <c:pt idx="10">
                  <c:v>-0.12174500000000017</c:v>
                </c:pt>
                <c:pt idx="11">
                  <c:v>-0.10910100000000014</c:v>
                </c:pt>
                <c:pt idx="12">
                  <c:v>-6.9947700000000002E-2</c:v>
                </c:pt>
                <c:pt idx="13">
                  <c:v>-5.0703800000000014E-2</c:v>
                </c:pt>
                <c:pt idx="14">
                  <c:v>1.2341500000000023E-2</c:v>
                </c:pt>
                <c:pt idx="15">
                  <c:v>7.5357500000000022E-2</c:v>
                </c:pt>
                <c:pt idx="16">
                  <c:v>0.107909</c:v>
                </c:pt>
                <c:pt idx="17">
                  <c:v>0.12610499999999997</c:v>
                </c:pt>
                <c:pt idx="18">
                  <c:v>0.32247400000000087</c:v>
                </c:pt>
                <c:pt idx="19">
                  <c:v>0.334314000000001</c:v>
                </c:pt>
                <c:pt idx="20">
                  <c:v>0.54662699999999997</c:v>
                </c:pt>
                <c:pt idx="21">
                  <c:v>0.65367600000000126</c:v>
                </c:pt>
                <c:pt idx="22">
                  <c:v>0.76482900000000176</c:v>
                </c:pt>
                <c:pt idx="23">
                  <c:v>0.91081299999999887</c:v>
                </c:pt>
              </c:numCache>
            </c:numRef>
          </c:val>
        </c:ser>
        <c:dLbls>
          <c:showLegendKey val="0"/>
          <c:showVal val="0"/>
          <c:showCatName val="0"/>
          <c:showSerName val="0"/>
          <c:showPercent val="0"/>
          <c:showBubbleSize val="0"/>
        </c:dLbls>
        <c:gapWidth val="150"/>
        <c:axId val="172464768"/>
        <c:axId val="172470656"/>
      </c:barChart>
      <c:catAx>
        <c:axId val="172464768"/>
        <c:scaling>
          <c:orientation val="minMax"/>
        </c:scaling>
        <c:delete val="0"/>
        <c:axPos val="b"/>
        <c:numFmt formatCode="General" sourceLinked="0"/>
        <c:majorTickMark val="out"/>
        <c:minorTickMark val="none"/>
        <c:tickLblPos val="low"/>
        <c:txPr>
          <a:bodyPr rot="-5400000" vert="horz"/>
          <a:lstStyle/>
          <a:p>
            <a:pPr>
              <a:defRPr/>
            </a:pPr>
            <a:endParaRPr lang="en-US"/>
          </a:p>
        </c:txPr>
        <c:crossAx val="172470656"/>
        <c:crosses val="autoZero"/>
        <c:auto val="1"/>
        <c:lblAlgn val="ctr"/>
        <c:lblOffset val="100"/>
        <c:tickLblSkip val="1"/>
        <c:noMultiLvlLbl val="0"/>
      </c:catAx>
      <c:valAx>
        <c:axId val="172470656"/>
        <c:scaling>
          <c:orientation val="minMax"/>
        </c:scaling>
        <c:delete val="0"/>
        <c:axPos val="l"/>
        <c:majorGridlines/>
        <c:numFmt formatCode="General" sourceLinked="1"/>
        <c:majorTickMark val="out"/>
        <c:minorTickMark val="none"/>
        <c:tickLblPos val="nextTo"/>
        <c:crossAx val="172464768"/>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Sheet1!$A$1:$A$21</c:f>
              <c:strCache>
                <c:ptCount val="21"/>
                <c:pt idx="0">
                  <c:v>2012/12l/N37</c:v>
                </c:pt>
                <c:pt idx="1">
                  <c:v>2012/11l/N6</c:v>
                </c:pt>
                <c:pt idx="2">
                  <c:v>2012/17l/N27</c:v>
                </c:pt>
                <c:pt idx="3">
                  <c:v>2011/12l/N40</c:v>
                </c:pt>
                <c:pt idx="4">
                  <c:v>2012/14l/N80</c:v>
                </c:pt>
                <c:pt idx="5">
                  <c:v>2012/18l/N22</c:v>
                </c:pt>
                <c:pt idx="6">
                  <c:v>2013/11l/N6</c:v>
                </c:pt>
                <c:pt idx="7">
                  <c:v>2012/13l/N20</c:v>
                </c:pt>
                <c:pt idx="8">
                  <c:v>2012/08l/N10</c:v>
                </c:pt>
                <c:pt idx="9">
                  <c:v>2011/16l/N39</c:v>
                </c:pt>
                <c:pt idx="10">
                  <c:v>2011/09l/N22</c:v>
                </c:pt>
                <c:pt idx="11">
                  <c:v>2011/02l/N7</c:v>
                </c:pt>
                <c:pt idx="12">
                  <c:v>2011/15l/N2</c:v>
                </c:pt>
                <c:pt idx="13">
                  <c:v>2014/08l/N12</c:v>
                </c:pt>
                <c:pt idx="14">
                  <c:v>2013/09l/N30</c:v>
                </c:pt>
                <c:pt idx="15">
                  <c:v>2014/06l/N19</c:v>
                </c:pt>
                <c:pt idx="16">
                  <c:v>2011/14l/N24</c:v>
                </c:pt>
                <c:pt idx="17">
                  <c:v>2012/05l/N21</c:v>
                </c:pt>
                <c:pt idx="18">
                  <c:v>2011/05l/N7</c:v>
                </c:pt>
                <c:pt idx="19">
                  <c:v>2012/09l/N31</c:v>
                </c:pt>
                <c:pt idx="20">
                  <c:v>2013/07l/N15</c:v>
                </c:pt>
              </c:strCache>
            </c:strRef>
          </c:cat>
          <c:val>
            <c:numRef>
              <c:f>Sheet1!$B$1:$B$21</c:f>
              <c:numCache>
                <c:formatCode>General</c:formatCode>
                <c:ptCount val="21"/>
                <c:pt idx="0">
                  <c:v>-3.8232599999999977</c:v>
                </c:pt>
                <c:pt idx="1">
                  <c:v>-2.7665700000000002</c:v>
                </c:pt>
                <c:pt idx="2">
                  <c:v>-2.5261499999999977</c:v>
                </c:pt>
                <c:pt idx="3">
                  <c:v>-1.29887</c:v>
                </c:pt>
                <c:pt idx="4">
                  <c:v>-1.27111</c:v>
                </c:pt>
                <c:pt idx="5">
                  <c:v>-0.88536899999999863</c:v>
                </c:pt>
                <c:pt idx="6">
                  <c:v>-0.87284300000000126</c:v>
                </c:pt>
                <c:pt idx="7">
                  <c:v>-0.46524099999999996</c:v>
                </c:pt>
                <c:pt idx="8">
                  <c:v>-0.43857400000000063</c:v>
                </c:pt>
                <c:pt idx="9">
                  <c:v>-0.25861000000000001</c:v>
                </c:pt>
                <c:pt idx="10">
                  <c:v>-0.22461200000000001</c:v>
                </c:pt>
                <c:pt idx="11">
                  <c:v>-0.14349300000000031</c:v>
                </c:pt>
                <c:pt idx="12">
                  <c:v>-3.345490000000001E-2</c:v>
                </c:pt>
                <c:pt idx="13">
                  <c:v>3.9605000000000064E-2</c:v>
                </c:pt>
                <c:pt idx="14">
                  <c:v>0.22836500000000001</c:v>
                </c:pt>
                <c:pt idx="15">
                  <c:v>0.48384300000000002</c:v>
                </c:pt>
                <c:pt idx="16">
                  <c:v>0.77700600000000064</c:v>
                </c:pt>
                <c:pt idx="17">
                  <c:v>0.81239600000000001</c:v>
                </c:pt>
                <c:pt idx="18">
                  <c:v>1.2413899999999998</c:v>
                </c:pt>
                <c:pt idx="19">
                  <c:v>1.8847</c:v>
                </c:pt>
                <c:pt idx="20">
                  <c:v>3.0357499999999962</c:v>
                </c:pt>
              </c:numCache>
            </c:numRef>
          </c:val>
        </c:ser>
        <c:dLbls>
          <c:showLegendKey val="0"/>
          <c:showVal val="0"/>
          <c:showCatName val="0"/>
          <c:showSerName val="0"/>
          <c:showPercent val="0"/>
          <c:showBubbleSize val="0"/>
        </c:dLbls>
        <c:gapWidth val="150"/>
        <c:axId val="179996160"/>
        <c:axId val="179997696"/>
      </c:barChart>
      <c:catAx>
        <c:axId val="179996160"/>
        <c:scaling>
          <c:orientation val="minMax"/>
        </c:scaling>
        <c:delete val="0"/>
        <c:axPos val="b"/>
        <c:numFmt formatCode="General" sourceLinked="0"/>
        <c:majorTickMark val="out"/>
        <c:minorTickMark val="none"/>
        <c:tickLblPos val="low"/>
        <c:txPr>
          <a:bodyPr rot="-5400000" vert="horz"/>
          <a:lstStyle/>
          <a:p>
            <a:pPr>
              <a:defRPr/>
            </a:pPr>
            <a:endParaRPr lang="en-US"/>
          </a:p>
        </c:txPr>
        <c:crossAx val="179997696"/>
        <c:crosses val="autoZero"/>
        <c:auto val="1"/>
        <c:lblAlgn val="ctr"/>
        <c:lblOffset val="100"/>
        <c:tickLblSkip val="1"/>
        <c:noMultiLvlLbl val="0"/>
      </c:catAx>
      <c:valAx>
        <c:axId val="179997696"/>
        <c:scaling>
          <c:orientation val="minMax"/>
        </c:scaling>
        <c:delete val="0"/>
        <c:axPos val="l"/>
        <c:majorGridlines/>
        <c:numFmt formatCode="General" sourceLinked="1"/>
        <c:majorTickMark val="out"/>
        <c:minorTickMark val="none"/>
        <c:tickLblPos val="nextTo"/>
        <c:crossAx val="179996160"/>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Sheet1!$A$1:$A$16</c:f>
              <c:strCache>
                <c:ptCount val="16"/>
                <c:pt idx="0">
                  <c:v>2011/12l/N36</c:v>
                </c:pt>
                <c:pt idx="1">
                  <c:v>2013/09l/N26</c:v>
                </c:pt>
                <c:pt idx="2">
                  <c:v>2012/12l/N33</c:v>
                </c:pt>
                <c:pt idx="3">
                  <c:v>2011/16l/N34</c:v>
                </c:pt>
                <c:pt idx="4">
                  <c:v>2012/18l/N18</c:v>
                </c:pt>
                <c:pt idx="5">
                  <c:v>2011/09l/N18</c:v>
                </c:pt>
                <c:pt idx="6">
                  <c:v>2014/09l/N4</c:v>
                </c:pt>
                <c:pt idx="7">
                  <c:v>2014/08l/N12</c:v>
                </c:pt>
                <c:pt idx="8">
                  <c:v>2014/06l/N15</c:v>
                </c:pt>
                <c:pt idx="9">
                  <c:v>2012/13l/N16</c:v>
                </c:pt>
                <c:pt idx="10">
                  <c:v>2011/05l/N5</c:v>
                </c:pt>
                <c:pt idx="11">
                  <c:v>2012/14l/N76</c:v>
                </c:pt>
                <c:pt idx="12">
                  <c:v>2012/05l/N17</c:v>
                </c:pt>
                <c:pt idx="13">
                  <c:v>2011/14l/N19</c:v>
                </c:pt>
                <c:pt idx="14">
                  <c:v>2013/07l/N15</c:v>
                </c:pt>
                <c:pt idx="15">
                  <c:v>2012/09l/N26</c:v>
                </c:pt>
              </c:strCache>
            </c:strRef>
          </c:cat>
          <c:val>
            <c:numRef>
              <c:f>Sheet1!$B$1:$B$16</c:f>
              <c:numCache>
                <c:formatCode>General</c:formatCode>
                <c:ptCount val="16"/>
                <c:pt idx="0">
                  <c:v>-4.4779099999999996</c:v>
                </c:pt>
                <c:pt idx="1">
                  <c:v>-3.4583499999999967</c:v>
                </c:pt>
                <c:pt idx="2">
                  <c:v>-2.4648300000000001</c:v>
                </c:pt>
                <c:pt idx="3">
                  <c:v>-1.519619999999998</c:v>
                </c:pt>
                <c:pt idx="4">
                  <c:v>-1.4270099999999977</c:v>
                </c:pt>
                <c:pt idx="5">
                  <c:v>-0.47364300000000004</c:v>
                </c:pt>
                <c:pt idx="6">
                  <c:v>-0.28840000000000032</c:v>
                </c:pt>
                <c:pt idx="7">
                  <c:v>-0.11740500000000002</c:v>
                </c:pt>
                <c:pt idx="8">
                  <c:v>0.23983800000000025</c:v>
                </c:pt>
                <c:pt idx="9">
                  <c:v>0.82317799999999997</c:v>
                </c:pt>
                <c:pt idx="10">
                  <c:v>0.85794600000000065</c:v>
                </c:pt>
                <c:pt idx="11">
                  <c:v>0.89043199999999956</c:v>
                </c:pt>
                <c:pt idx="12">
                  <c:v>2.2234200000000039</c:v>
                </c:pt>
                <c:pt idx="13">
                  <c:v>3.0860099999999977</c:v>
                </c:pt>
                <c:pt idx="14">
                  <c:v>3.9678200000000001</c:v>
                </c:pt>
                <c:pt idx="15">
                  <c:v>4.3568999999999996</c:v>
                </c:pt>
              </c:numCache>
            </c:numRef>
          </c:val>
        </c:ser>
        <c:dLbls>
          <c:showLegendKey val="0"/>
          <c:showVal val="0"/>
          <c:showCatName val="0"/>
          <c:showSerName val="0"/>
          <c:showPercent val="0"/>
          <c:showBubbleSize val="0"/>
        </c:dLbls>
        <c:gapWidth val="150"/>
        <c:axId val="172625280"/>
        <c:axId val="172655744"/>
      </c:barChart>
      <c:catAx>
        <c:axId val="172625280"/>
        <c:scaling>
          <c:orientation val="minMax"/>
        </c:scaling>
        <c:delete val="0"/>
        <c:axPos val="b"/>
        <c:numFmt formatCode="General" sourceLinked="0"/>
        <c:majorTickMark val="out"/>
        <c:minorTickMark val="none"/>
        <c:tickLblPos val="low"/>
        <c:txPr>
          <a:bodyPr rot="-5400000" vert="horz"/>
          <a:lstStyle/>
          <a:p>
            <a:pPr>
              <a:defRPr/>
            </a:pPr>
            <a:endParaRPr lang="en-US"/>
          </a:p>
        </c:txPr>
        <c:crossAx val="172655744"/>
        <c:crosses val="autoZero"/>
        <c:auto val="1"/>
        <c:lblAlgn val="ctr"/>
        <c:lblOffset val="100"/>
        <c:tickLblSkip val="1"/>
        <c:noMultiLvlLbl val="0"/>
      </c:catAx>
      <c:valAx>
        <c:axId val="172655744"/>
        <c:scaling>
          <c:orientation val="minMax"/>
        </c:scaling>
        <c:delete val="0"/>
        <c:axPos val="l"/>
        <c:majorGridlines/>
        <c:numFmt formatCode="General" sourceLinked="1"/>
        <c:majorTickMark val="out"/>
        <c:minorTickMark val="none"/>
        <c:tickLblPos val="nextTo"/>
        <c:crossAx val="172625280"/>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Sheet1!$A$1:$A$40</c:f>
              <c:strCache>
                <c:ptCount val="40"/>
                <c:pt idx="0">
                  <c:v>2012/12l/N37</c:v>
                </c:pt>
                <c:pt idx="1">
                  <c:v>2012/11l/N18</c:v>
                </c:pt>
                <c:pt idx="2">
                  <c:v>2013/07l/N28</c:v>
                </c:pt>
                <c:pt idx="3">
                  <c:v>2014/06l/N31</c:v>
                </c:pt>
                <c:pt idx="4">
                  <c:v>2012/10l/N6</c:v>
                </c:pt>
                <c:pt idx="5">
                  <c:v>2012/09l/N36</c:v>
                </c:pt>
                <c:pt idx="6">
                  <c:v>2011/05l/N20</c:v>
                </c:pt>
                <c:pt idx="7">
                  <c:v>2012/18l/N34</c:v>
                </c:pt>
                <c:pt idx="8">
                  <c:v>2013/09l/N42</c:v>
                </c:pt>
                <c:pt idx="9">
                  <c:v>2012/04l/N16</c:v>
                </c:pt>
                <c:pt idx="10">
                  <c:v>2011/03l/N7</c:v>
                </c:pt>
                <c:pt idx="11">
                  <c:v>2014/05l/N5</c:v>
                </c:pt>
                <c:pt idx="12">
                  <c:v>2012/07l/N20</c:v>
                </c:pt>
                <c:pt idx="13">
                  <c:v>2013/11l/N18</c:v>
                </c:pt>
                <c:pt idx="14">
                  <c:v>2011/08l/N11</c:v>
                </c:pt>
                <c:pt idx="15">
                  <c:v>2011/13l/N14</c:v>
                </c:pt>
                <c:pt idx="16">
                  <c:v>2014/09l/N7</c:v>
                </c:pt>
                <c:pt idx="17">
                  <c:v>2013/03l/N14</c:v>
                </c:pt>
                <c:pt idx="18">
                  <c:v>2011/15l/N14</c:v>
                </c:pt>
                <c:pt idx="19">
                  <c:v>2013/04l/N18</c:v>
                </c:pt>
                <c:pt idx="20">
                  <c:v>2012/05l/N33</c:v>
                </c:pt>
                <c:pt idx="21">
                  <c:v>2011/10l/N3</c:v>
                </c:pt>
                <c:pt idx="22">
                  <c:v>2014/08l/N12</c:v>
                </c:pt>
                <c:pt idx="23">
                  <c:v>2011/01l/N6</c:v>
                </c:pt>
                <c:pt idx="24">
                  <c:v>2011/07l/N12</c:v>
                </c:pt>
                <c:pt idx="25">
                  <c:v>2012/14l/N92</c:v>
                </c:pt>
                <c:pt idx="26">
                  <c:v>2011/04l/N7</c:v>
                </c:pt>
                <c:pt idx="27">
                  <c:v>2011/14l/N36</c:v>
                </c:pt>
                <c:pt idx="28">
                  <c:v>2013/13l/N3</c:v>
                </c:pt>
                <c:pt idx="29">
                  <c:v>2011/16l/N51</c:v>
                </c:pt>
                <c:pt idx="30">
                  <c:v>2012/16l/N6</c:v>
                </c:pt>
                <c:pt idx="31">
                  <c:v>2012/13l/N32</c:v>
                </c:pt>
                <c:pt idx="32">
                  <c:v>2011/02l/N19</c:v>
                </c:pt>
                <c:pt idx="33">
                  <c:v>2012/17l/N24</c:v>
                </c:pt>
                <c:pt idx="34">
                  <c:v>2011/12l/N50</c:v>
                </c:pt>
                <c:pt idx="35">
                  <c:v>2012/08l/N14</c:v>
                </c:pt>
                <c:pt idx="36">
                  <c:v>2014/07l/N17</c:v>
                </c:pt>
                <c:pt idx="37">
                  <c:v>2012/15l/N8</c:v>
                </c:pt>
                <c:pt idx="38">
                  <c:v>2011/09l/N34</c:v>
                </c:pt>
                <c:pt idx="39">
                  <c:v>2012/06l/N13</c:v>
                </c:pt>
              </c:strCache>
            </c:strRef>
          </c:cat>
          <c:val>
            <c:numRef>
              <c:f>Sheet1!$B$1:$B$40</c:f>
              <c:numCache>
                <c:formatCode>General</c:formatCode>
                <c:ptCount val="40"/>
                <c:pt idx="0">
                  <c:v>-0.18459500000000031</c:v>
                </c:pt>
                <c:pt idx="1">
                  <c:v>-0.10852600000000023</c:v>
                </c:pt>
                <c:pt idx="2">
                  <c:v>-6.8181900000000004E-2</c:v>
                </c:pt>
                <c:pt idx="3">
                  <c:v>-6.308610000000002E-2</c:v>
                </c:pt>
                <c:pt idx="4">
                  <c:v>-3.7442400000000015E-2</c:v>
                </c:pt>
                <c:pt idx="5">
                  <c:v>-3.5295300000000064E-2</c:v>
                </c:pt>
                <c:pt idx="6">
                  <c:v>-3.3410099999999998E-2</c:v>
                </c:pt>
                <c:pt idx="7">
                  <c:v>-3.2258099999999998E-2</c:v>
                </c:pt>
                <c:pt idx="8">
                  <c:v>-3.1393999999999998E-2</c:v>
                </c:pt>
                <c:pt idx="9">
                  <c:v>-3.1106000000000002E-2</c:v>
                </c:pt>
                <c:pt idx="10">
                  <c:v>-2.4481500000000038E-2</c:v>
                </c:pt>
                <c:pt idx="11">
                  <c:v>-2.2657400000000012E-2</c:v>
                </c:pt>
                <c:pt idx="12">
                  <c:v>-2.2218700000000001E-2</c:v>
                </c:pt>
                <c:pt idx="13">
                  <c:v>-1.7972399999999999E-2</c:v>
                </c:pt>
                <c:pt idx="14">
                  <c:v>-1.6385100000000031E-2</c:v>
                </c:pt>
                <c:pt idx="15">
                  <c:v>-1.49769E-2</c:v>
                </c:pt>
                <c:pt idx="16">
                  <c:v>-1.1520700000000028E-2</c:v>
                </c:pt>
                <c:pt idx="17">
                  <c:v>-1.0368700000000003E-2</c:v>
                </c:pt>
                <c:pt idx="18">
                  <c:v>-8.064520000000016E-3</c:v>
                </c:pt>
                <c:pt idx="19">
                  <c:v>-6.2212000000000109E-3</c:v>
                </c:pt>
                <c:pt idx="20">
                  <c:v>-5.8343100000000014E-3</c:v>
                </c:pt>
                <c:pt idx="21">
                  <c:v>-5.7603800000000024E-3</c:v>
                </c:pt>
                <c:pt idx="22">
                  <c:v>-4.443320000000011E-3</c:v>
                </c:pt>
                <c:pt idx="23">
                  <c:v>-2.3041900000000054E-3</c:v>
                </c:pt>
                <c:pt idx="24">
                  <c:v>-1.1516100000000019E-3</c:v>
                </c:pt>
                <c:pt idx="25">
                  <c:v>-5.8294900000000112E-4</c:v>
                </c:pt>
                <c:pt idx="26">
                  <c:v>4.800320000000009E-3</c:v>
                </c:pt>
                <c:pt idx="27">
                  <c:v>4.8965000000000024E-3</c:v>
                </c:pt>
                <c:pt idx="28">
                  <c:v>1.0368700000000003E-2</c:v>
                </c:pt>
                <c:pt idx="29">
                  <c:v>1.4127799999999999E-2</c:v>
                </c:pt>
                <c:pt idx="30">
                  <c:v>1.4400899999999999E-2</c:v>
                </c:pt>
                <c:pt idx="31">
                  <c:v>2.7815700000000054E-2</c:v>
                </c:pt>
                <c:pt idx="32">
                  <c:v>2.9493100000000012E-2</c:v>
                </c:pt>
                <c:pt idx="33">
                  <c:v>3.202760000000001E-2</c:v>
                </c:pt>
                <c:pt idx="34">
                  <c:v>3.5074899999999999E-2</c:v>
                </c:pt>
                <c:pt idx="35">
                  <c:v>4.9538700000000033E-2</c:v>
                </c:pt>
                <c:pt idx="36">
                  <c:v>5.4291500000000013E-2</c:v>
                </c:pt>
                <c:pt idx="37">
                  <c:v>6.2212000000000101E-2</c:v>
                </c:pt>
                <c:pt idx="38">
                  <c:v>7.0555499999999993E-2</c:v>
                </c:pt>
                <c:pt idx="39">
                  <c:v>9.8885800000000204E-2</c:v>
                </c:pt>
              </c:numCache>
            </c:numRef>
          </c:val>
        </c:ser>
        <c:dLbls>
          <c:showLegendKey val="0"/>
          <c:showVal val="0"/>
          <c:showCatName val="0"/>
          <c:showSerName val="0"/>
          <c:showPercent val="0"/>
          <c:showBubbleSize val="0"/>
        </c:dLbls>
        <c:gapWidth val="150"/>
        <c:axId val="172688128"/>
        <c:axId val="172689664"/>
      </c:barChart>
      <c:catAx>
        <c:axId val="172688128"/>
        <c:scaling>
          <c:orientation val="minMax"/>
        </c:scaling>
        <c:delete val="0"/>
        <c:axPos val="b"/>
        <c:numFmt formatCode="General" sourceLinked="0"/>
        <c:majorTickMark val="out"/>
        <c:minorTickMark val="none"/>
        <c:tickLblPos val="low"/>
        <c:txPr>
          <a:bodyPr rot="-5400000" vert="horz"/>
          <a:lstStyle/>
          <a:p>
            <a:pPr>
              <a:defRPr/>
            </a:pPr>
            <a:endParaRPr lang="en-US"/>
          </a:p>
        </c:txPr>
        <c:crossAx val="172689664"/>
        <c:crosses val="autoZero"/>
        <c:auto val="1"/>
        <c:lblAlgn val="ctr"/>
        <c:lblOffset val="100"/>
        <c:tickLblSkip val="1"/>
        <c:noMultiLvlLbl val="0"/>
      </c:catAx>
      <c:valAx>
        <c:axId val="172689664"/>
        <c:scaling>
          <c:orientation val="minMax"/>
        </c:scaling>
        <c:delete val="0"/>
        <c:axPos val="l"/>
        <c:majorGridlines/>
        <c:numFmt formatCode="General" sourceLinked="1"/>
        <c:majorTickMark val="out"/>
        <c:minorTickMark val="none"/>
        <c:tickLblPos val="nextTo"/>
        <c:crossAx val="172688128"/>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Sheet1!$A$1:$A$32</c:f>
              <c:strCache>
                <c:ptCount val="32"/>
                <c:pt idx="0">
                  <c:v>2012/12l/N37</c:v>
                </c:pt>
                <c:pt idx="1">
                  <c:v>2013/07l/N23</c:v>
                </c:pt>
                <c:pt idx="2">
                  <c:v>2014/06l/N27</c:v>
                </c:pt>
                <c:pt idx="3">
                  <c:v>2012/11l/N14</c:v>
                </c:pt>
                <c:pt idx="4">
                  <c:v>2011/07l/N8</c:v>
                </c:pt>
                <c:pt idx="5">
                  <c:v>2012/09l/N36</c:v>
                </c:pt>
                <c:pt idx="6">
                  <c:v>2011/05l/N14</c:v>
                </c:pt>
                <c:pt idx="7">
                  <c:v>2014/08l/N12</c:v>
                </c:pt>
                <c:pt idx="8">
                  <c:v>2011/14l/N32</c:v>
                </c:pt>
                <c:pt idx="9">
                  <c:v>2011/09l/N30</c:v>
                </c:pt>
                <c:pt idx="10">
                  <c:v>2013/09l/N38</c:v>
                </c:pt>
                <c:pt idx="11">
                  <c:v>2011/12l/N49</c:v>
                </c:pt>
                <c:pt idx="12">
                  <c:v>2013/03l/N10</c:v>
                </c:pt>
                <c:pt idx="13">
                  <c:v>2011/02l/N15</c:v>
                </c:pt>
                <c:pt idx="14">
                  <c:v>2011/04l/N3</c:v>
                </c:pt>
                <c:pt idx="15">
                  <c:v>2012/07l/N14</c:v>
                </c:pt>
                <c:pt idx="16">
                  <c:v>2013/13l/N3</c:v>
                </c:pt>
                <c:pt idx="17">
                  <c:v>2011/01l/N2</c:v>
                </c:pt>
                <c:pt idx="18">
                  <c:v>2011/08l/N7</c:v>
                </c:pt>
                <c:pt idx="19">
                  <c:v>2013/04l/N15</c:v>
                </c:pt>
                <c:pt idx="20">
                  <c:v>2013/11l/N14</c:v>
                </c:pt>
                <c:pt idx="21">
                  <c:v>2012/08l/N14</c:v>
                </c:pt>
                <c:pt idx="22">
                  <c:v>2012/18l/N30</c:v>
                </c:pt>
                <c:pt idx="23">
                  <c:v>2012/14l/N88</c:v>
                </c:pt>
                <c:pt idx="24">
                  <c:v>2012/04l/N12</c:v>
                </c:pt>
                <c:pt idx="25">
                  <c:v>2012/06l/N12</c:v>
                </c:pt>
                <c:pt idx="26">
                  <c:v>2012/13l/N28</c:v>
                </c:pt>
                <c:pt idx="27">
                  <c:v>2011/15l/N10</c:v>
                </c:pt>
                <c:pt idx="28">
                  <c:v>2012/05l/N29</c:v>
                </c:pt>
                <c:pt idx="29">
                  <c:v>2014/07l/N14</c:v>
                </c:pt>
                <c:pt idx="30">
                  <c:v>2012/17l/N28</c:v>
                </c:pt>
                <c:pt idx="31">
                  <c:v>2011/16l/N47</c:v>
                </c:pt>
              </c:strCache>
            </c:strRef>
          </c:cat>
          <c:val>
            <c:numRef>
              <c:f>Sheet1!$B$1:$B$32</c:f>
              <c:numCache>
                <c:formatCode>General</c:formatCode>
                <c:ptCount val="32"/>
                <c:pt idx="0">
                  <c:v>-0.223775</c:v>
                </c:pt>
                <c:pt idx="1">
                  <c:v>-0.171873</c:v>
                </c:pt>
                <c:pt idx="2">
                  <c:v>-0.15815199999999999</c:v>
                </c:pt>
                <c:pt idx="3">
                  <c:v>-0.12320399999999999</c:v>
                </c:pt>
                <c:pt idx="4">
                  <c:v>-0.10209799999999998</c:v>
                </c:pt>
                <c:pt idx="5">
                  <c:v>-9.79014E-2</c:v>
                </c:pt>
                <c:pt idx="6">
                  <c:v>-8.3915800000000068E-2</c:v>
                </c:pt>
                <c:pt idx="7">
                  <c:v>-8.3716400000000218E-2</c:v>
                </c:pt>
                <c:pt idx="8">
                  <c:v>-8.1518500000000021E-2</c:v>
                </c:pt>
                <c:pt idx="9">
                  <c:v>-7.6082500000000011E-2</c:v>
                </c:pt>
                <c:pt idx="10">
                  <c:v>-7.0029999999999995E-2</c:v>
                </c:pt>
                <c:pt idx="11">
                  <c:v>-4.8677899999999975E-2</c:v>
                </c:pt>
                <c:pt idx="12">
                  <c:v>-3.776220000000001E-2</c:v>
                </c:pt>
                <c:pt idx="13">
                  <c:v>-3.1405000000000065E-2</c:v>
                </c:pt>
                <c:pt idx="14">
                  <c:v>-2.5874100000000046E-2</c:v>
                </c:pt>
                <c:pt idx="15">
                  <c:v>-2.37763E-2</c:v>
                </c:pt>
                <c:pt idx="16">
                  <c:v>-1.8881100000000036E-2</c:v>
                </c:pt>
                <c:pt idx="17">
                  <c:v>-8.3916100000000007E-3</c:v>
                </c:pt>
                <c:pt idx="18">
                  <c:v>-6.5268399999999999E-3</c:v>
                </c:pt>
                <c:pt idx="19">
                  <c:v>2.167830000000005E-2</c:v>
                </c:pt>
                <c:pt idx="20">
                  <c:v>2.199630000000001E-2</c:v>
                </c:pt>
                <c:pt idx="21">
                  <c:v>2.5810900000000012E-2</c:v>
                </c:pt>
                <c:pt idx="22">
                  <c:v>3.5855200000000052E-2</c:v>
                </c:pt>
                <c:pt idx="23">
                  <c:v>3.6562499999999998E-2</c:v>
                </c:pt>
                <c:pt idx="24">
                  <c:v>3.8461599999999999E-2</c:v>
                </c:pt>
                <c:pt idx="25">
                  <c:v>6.5734300000000023E-2</c:v>
                </c:pt>
                <c:pt idx="26">
                  <c:v>6.6667400000000002E-2</c:v>
                </c:pt>
                <c:pt idx="27">
                  <c:v>0.10163200000000013</c:v>
                </c:pt>
                <c:pt idx="28">
                  <c:v>0.10831300000000002</c:v>
                </c:pt>
                <c:pt idx="29">
                  <c:v>0.18321600000000043</c:v>
                </c:pt>
                <c:pt idx="30">
                  <c:v>0.190083</c:v>
                </c:pt>
                <c:pt idx="31">
                  <c:v>0.22739500000000001</c:v>
                </c:pt>
              </c:numCache>
            </c:numRef>
          </c:val>
        </c:ser>
        <c:dLbls>
          <c:showLegendKey val="0"/>
          <c:showVal val="0"/>
          <c:showCatName val="0"/>
          <c:showSerName val="0"/>
          <c:showPercent val="0"/>
          <c:showBubbleSize val="0"/>
        </c:dLbls>
        <c:gapWidth val="150"/>
        <c:axId val="172731776"/>
        <c:axId val="172741760"/>
      </c:barChart>
      <c:catAx>
        <c:axId val="172731776"/>
        <c:scaling>
          <c:orientation val="minMax"/>
        </c:scaling>
        <c:delete val="0"/>
        <c:axPos val="b"/>
        <c:numFmt formatCode="General" sourceLinked="0"/>
        <c:majorTickMark val="out"/>
        <c:minorTickMark val="none"/>
        <c:tickLblPos val="low"/>
        <c:txPr>
          <a:bodyPr rot="-5400000" vert="horz"/>
          <a:lstStyle/>
          <a:p>
            <a:pPr>
              <a:defRPr/>
            </a:pPr>
            <a:endParaRPr lang="en-US"/>
          </a:p>
        </c:txPr>
        <c:crossAx val="172741760"/>
        <c:crosses val="autoZero"/>
        <c:auto val="1"/>
        <c:lblAlgn val="ctr"/>
        <c:lblOffset val="100"/>
        <c:tickLblSkip val="1"/>
        <c:noMultiLvlLbl val="0"/>
      </c:catAx>
      <c:valAx>
        <c:axId val="172741760"/>
        <c:scaling>
          <c:orientation val="minMax"/>
        </c:scaling>
        <c:delete val="0"/>
        <c:axPos val="l"/>
        <c:majorGridlines/>
        <c:numFmt formatCode="General" sourceLinked="1"/>
        <c:majorTickMark val="out"/>
        <c:minorTickMark val="none"/>
        <c:tickLblPos val="nextTo"/>
        <c:crossAx val="172731776"/>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Sheet1!$A$1:$A$24</c:f>
              <c:strCache>
                <c:ptCount val="24"/>
                <c:pt idx="0">
                  <c:v>2011/05l/N10</c:v>
                </c:pt>
                <c:pt idx="1">
                  <c:v>2012/12l/N37</c:v>
                </c:pt>
                <c:pt idx="2">
                  <c:v>2014/08l/N12</c:v>
                </c:pt>
                <c:pt idx="3">
                  <c:v>2012/09l/N36</c:v>
                </c:pt>
                <c:pt idx="4">
                  <c:v>2012/14l/N84</c:v>
                </c:pt>
                <c:pt idx="5">
                  <c:v>2014/06l/N23</c:v>
                </c:pt>
                <c:pt idx="6">
                  <c:v>2012/11l/N10</c:v>
                </c:pt>
                <c:pt idx="7">
                  <c:v>2011/14l/N28</c:v>
                </c:pt>
                <c:pt idx="8">
                  <c:v>2013/07l/N19</c:v>
                </c:pt>
                <c:pt idx="9">
                  <c:v>2013/09l/N34</c:v>
                </c:pt>
                <c:pt idx="10">
                  <c:v>2011/09l/N26</c:v>
                </c:pt>
                <c:pt idx="11">
                  <c:v>2012/08l/N14</c:v>
                </c:pt>
                <c:pt idx="12">
                  <c:v>2012/18l/N26</c:v>
                </c:pt>
                <c:pt idx="13">
                  <c:v>2012/13l/N24</c:v>
                </c:pt>
                <c:pt idx="14">
                  <c:v>2011/02l/N9</c:v>
                </c:pt>
                <c:pt idx="15">
                  <c:v>2013/04l/N12</c:v>
                </c:pt>
                <c:pt idx="16">
                  <c:v>2013/11l/N10</c:v>
                </c:pt>
                <c:pt idx="17">
                  <c:v>2011/08l/N3</c:v>
                </c:pt>
                <c:pt idx="18">
                  <c:v>2012/17l/N29</c:v>
                </c:pt>
                <c:pt idx="19">
                  <c:v>2011/15l/N6</c:v>
                </c:pt>
                <c:pt idx="20">
                  <c:v>2012/05l/N25</c:v>
                </c:pt>
                <c:pt idx="21">
                  <c:v>2012/04l/N8</c:v>
                </c:pt>
                <c:pt idx="22">
                  <c:v>2011/12l/N46</c:v>
                </c:pt>
                <c:pt idx="23">
                  <c:v>2011/16l/N43</c:v>
                </c:pt>
              </c:strCache>
            </c:strRef>
          </c:cat>
          <c:val>
            <c:numRef>
              <c:f>Sheet1!$B$1:$B$24</c:f>
              <c:numCache>
                <c:formatCode>General</c:formatCode>
                <c:ptCount val="24"/>
                <c:pt idx="0">
                  <c:v>-0.31707300000000038</c:v>
                </c:pt>
                <c:pt idx="1">
                  <c:v>-0.29462300000000002</c:v>
                </c:pt>
                <c:pt idx="2">
                  <c:v>-0.29044400000000031</c:v>
                </c:pt>
                <c:pt idx="3">
                  <c:v>-0.19401399999999999</c:v>
                </c:pt>
                <c:pt idx="4">
                  <c:v>-0.13399900000000031</c:v>
                </c:pt>
                <c:pt idx="5">
                  <c:v>-0.12319400000000023</c:v>
                </c:pt>
                <c:pt idx="6">
                  <c:v>-0.11896500000000013</c:v>
                </c:pt>
                <c:pt idx="7">
                  <c:v>-0.11632300000000002</c:v>
                </c:pt>
                <c:pt idx="8">
                  <c:v>-0.114328</c:v>
                </c:pt>
                <c:pt idx="9">
                  <c:v>-0.11324300000000002</c:v>
                </c:pt>
                <c:pt idx="10">
                  <c:v>-8.3458200000000024E-2</c:v>
                </c:pt>
                <c:pt idx="11">
                  <c:v>-2.264630000000005E-2</c:v>
                </c:pt>
                <c:pt idx="12">
                  <c:v>-1.1034100000000003E-2</c:v>
                </c:pt>
                <c:pt idx="13">
                  <c:v>1.5332400000000001E-2</c:v>
                </c:pt>
                <c:pt idx="14">
                  <c:v>2.4141300000000011E-2</c:v>
                </c:pt>
                <c:pt idx="15">
                  <c:v>2.61324E-2</c:v>
                </c:pt>
                <c:pt idx="16">
                  <c:v>3.1856599999999999E-2</c:v>
                </c:pt>
                <c:pt idx="17">
                  <c:v>4.1811799999999996E-2</c:v>
                </c:pt>
                <c:pt idx="18">
                  <c:v>6.3713600000000134E-2</c:v>
                </c:pt>
                <c:pt idx="19">
                  <c:v>6.6550899999999996E-2</c:v>
                </c:pt>
                <c:pt idx="20">
                  <c:v>8.1197700000000012E-2</c:v>
                </c:pt>
                <c:pt idx="21">
                  <c:v>0.13414599999999999</c:v>
                </c:pt>
                <c:pt idx="22">
                  <c:v>0.141871</c:v>
                </c:pt>
                <c:pt idx="23">
                  <c:v>0.48165200000000002</c:v>
                </c:pt>
              </c:numCache>
            </c:numRef>
          </c:val>
        </c:ser>
        <c:dLbls>
          <c:showLegendKey val="0"/>
          <c:showVal val="0"/>
          <c:showCatName val="0"/>
          <c:showSerName val="0"/>
          <c:showPercent val="0"/>
          <c:showBubbleSize val="0"/>
        </c:dLbls>
        <c:gapWidth val="150"/>
        <c:axId val="172709760"/>
        <c:axId val="172711296"/>
      </c:barChart>
      <c:catAx>
        <c:axId val="172709760"/>
        <c:scaling>
          <c:orientation val="minMax"/>
        </c:scaling>
        <c:delete val="0"/>
        <c:axPos val="b"/>
        <c:numFmt formatCode="General" sourceLinked="0"/>
        <c:majorTickMark val="out"/>
        <c:minorTickMark val="none"/>
        <c:tickLblPos val="low"/>
        <c:txPr>
          <a:bodyPr rot="-5400000" vert="horz"/>
          <a:lstStyle/>
          <a:p>
            <a:pPr>
              <a:defRPr/>
            </a:pPr>
            <a:endParaRPr lang="en-US"/>
          </a:p>
        </c:txPr>
        <c:crossAx val="172711296"/>
        <c:crosses val="autoZero"/>
        <c:auto val="1"/>
        <c:lblAlgn val="ctr"/>
        <c:lblOffset val="100"/>
        <c:tickLblSkip val="1"/>
        <c:noMultiLvlLbl val="0"/>
      </c:catAx>
      <c:valAx>
        <c:axId val="172711296"/>
        <c:scaling>
          <c:orientation val="minMax"/>
        </c:scaling>
        <c:delete val="0"/>
        <c:axPos val="l"/>
        <c:majorGridlines/>
        <c:numFmt formatCode="General" sourceLinked="1"/>
        <c:majorTickMark val="out"/>
        <c:minorTickMark val="none"/>
        <c:tickLblPos val="nextTo"/>
        <c:crossAx val="172709760"/>
        <c:crosses val="autoZero"/>
        <c:crossBetween val="between"/>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Sheet1!$A$1:$A$21</c:f>
              <c:strCache>
                <c:ptCount val="21"/>
                <c:pt idx="0">
                  <c:v>2012/14l/N80</c:v>
                </c:pt>
                <c:pt idx="1">
                  <c:v>2014/08l/N12</c:v>
                </c:pt>
                <c:pt idx="2">
                  <c:v>2012/12l/N37</c:v>
                </c:pt>
                <c:pt idx="3">
                  <c:v>2011/14l/N24</c:v>
                </c:pt>
                <c:pt idx="4">
                  <c:v>2013/07l/N15</c:v>
                </c:pt>
                <c:pt idx="5">
                  <c:v>2013/09l/N30</c:v>
                </c:pt>
                <c:pt idx="6">
                  <c:v>2014/06l/N19</c:v>
                </c:pt>
                <c:pt idx="7">
                  <c:v>2012/13l/N20</c:v>
                </c:pt>
                <c:pt idx="8">
                  <c:v>2011/15l/N2</c:v>
                </c:pt>
                <c:pt idx="9">
                  <c:v>2011/09l/N22</c:v>
                </c:pt>
                <c:pt idx="10">
                  <c:v>2012/05l/N21</c:v>
                </c:pt>
                <c:pt idx="11">
                  <c:v>2012/17l/N27</c:v>
                </c:pt>
                <c:pt idx="12">
                  <c:v>2012/09l/N31</c:v>
                </c:pt>
                <c:pt idx="13">
                  <c:v>2013/11l/N6</c:v>
                </c:pt>
                <c:pt idx="14">
                  <c:v>2011/02l/N7</c:v>
                </c:pt>
                <c:pt idx="15">
                  <c:v>2012/11l/N6</c:v>
                </c:pt>
                <c:pt idx="16">
                  <c:v>2012/18l/N22</c:v>
                </c:pt>
                <c:pt idx="17">
                  <c:v>2012/08l/N10</c:v>
                </c:pt>
                <c:pt idx="18">
                  <c:v>2011/05l/N7</c:v>
                </c:pt>
                <c:pt idx="19">
                  <c:v>2011/12l/N40</c:v>
                </c:pt>
                <c:pt idx="20">
                  <c:v>2011/16l/N39</c:v>
                </c:pt>
              </c:strCache>
            </c:strRef>
          </c:cat>
          <c:val>
            <c:numRef>
              <c:f>Sheet1!$B$1:$B$21</c:f>
              <c:numCache>
                <c:formatCode>General</c:formatCode>
                <c:ptCount val="21"/>
                <c:pt idx="0">
                  <c:v>-0.63956599999999997</c:v>
                </c:pt>
                <c:pt idx="1">
                  <c:v>-0.36627900000000002</c:v>
                </c:pt>
                <c:pt idx="2">
                  <c:v>-0.224971</c:v>
                </c:pt>
                <c:pt idx="3">
                  <c:v>-0.20125799999999999</c:v>
                </c:pt>
                <c:pt idx="4">
                  <c:v>-0.19811300000000001</c:v>
                </c:pt>
                <c:pt idx="5">
                  <c:v>-0.17610100000000001</c:v>
                </c:pt>
                <c:pt idx="6">
                  <c:v>-0.14033699999999999</c:v>
                </c:pt>
                <c:pt idx="7">
                  <c:v>-0.12002100000000013</c:v>
                </c:pt>
                <c:pt idx="8">
                  <c:v>-0.10482200000000012</c:v>
                </c:pt>
                <c:pt idx="9">
                  <c:v>-4.5877099999999997E-2</c:v>
                </c:pt>
                <c:pt idx="10">
                  <c:v>-3.3542799999999998E-2</c:v>
                </c:pt>
                <c:pt idx="11">
                  <c:v>-2.93502E-2</c:v>
                </c:pt>
                <c:pt idx="12">
                  <c:v>-7.7337500000000141E-3</c:v>
                </c:pt>
                <c:pt idx="13">
                  <c:v>4.1929599999999956E-3</c:v>
                </c:pt>
                <c:pt idx="14">
                  <c:v>3.4241700000000055E-2</c:v>
                </c:pt>
                <c:pt idx="15">
                  <c:v>6.708550000000002E-2</c:v>
                </c:pt>
                <c:pt idx="16">
                  <c:v>0.116802</c:v>
                </c:pt>
                <c:pt idx="17">
                  <c:v>0.13067699999999988</c:v>
                </c:pt>
                <c:pt idx="18">
                  <c:v>0.163523</c:v>
                </c:pt>
                <c:pt idx="19">
                  <c:v>0.23524500000000034</c:v>
                </c:pt>
                <c:pt idx="20">
                  <c:v>0.51572399999999996</c:v>
                </c:pt>
              </c:numCache>
            </c:numRef>
          </c:val>
        </c:ser>
        <c:dLbls>
          <c:showLegendKey val="0"/>
          <c:showVal val="0"/>
          <c:showCatName val="0"/>
          <c:showSerName val="0"/>
          <c:showPercent val="0"/>
          <c:showBubbleSize val="0"/>
        </c:dLbls>
        <c:gapWidth val="150"/>
        <c:axId val="172871680"/>
        <c:axId val="172873216"/>
      </c:barChart>
      <c:catAx>
        <c:axId val="172871680"/>
        <c:scaling>
          <c:orientation val="minMax"/>
        </c:scaling>
        <c:delete val="0"/>
        <c:axPos val="b"/>
        <c:numFmt formatCode="General" sourceLinked="0"/>
        <c:majorTickMark val="out"/>
        <c:minorTickMark val="none"/>
        <c:tickLblPos val="low"/>
        <c:txPr>
          <a:bodyPr rot="-5400000" vert="horz"/>
          <a:lstStyle/>
          <a:p>
            <a:pPr>
              <a:defRPr/>
            </a:pPr>
            <a:endParaRPr lang="en-US"/>
          </a:p>
        </c:txPr>
        <c:crossAx val="172873216"/>
        <c:crosses val="autoZero"/>
        <c:auto val="1"/>
        <c:lblAlgn val="ctr"/>
        <c:lblOffset val="100"/>
        <c:tickLblSkip val="1"/>
        <c:noMultiLvlLbl val="0"/>
      </c:catAx>
      <c:valAx>
        <c:axId val="172873216"/>
        <c:scaling>
          <c:orientation val="minMax"/>
        </c:scaling>
        <c:delete val="0"/>
        <c:axPos val="l"/>
        <c:majorGridlines/>
        <c:numFmt formatCode="General" sourceLinked="1"/>
        <c:majorTickMark val="out"/>
        <c:minorTickMark val="none"/>
        <c:tickLblPos val="nextTo"/>
        <c:crossAx val="172871680"/>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1440" tIns="45720" rIns="91440" bIns="45720" rtlCol="0"/>
          <a:lstStyle>
            <a:lvl1pPr algn="r">
              <a:defRPr sz="1200"/>
            </a:lvl1pPr>
          </a:lstStyle>
          <a:p>
            <a:fld id="{1E602484-CFB6-4E72-86AE-327B78D36680}" type="datetimeFigureOut">
              <a:rPr lang="en-US" smtClean="0"/>
              <a:pPr/>
              <a:t>3/26/2015</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10075"/>
            <a:ext cx="5588000" cy="417671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8563"/>
            <a:ext cx="3027363"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18563"/>
            <a:ext cx="3027363" cy="463550"/>
          </a:xfrm>
          <a:prstGeom prst="rect">
            <a:avLst/>
          </a:prstGeom>
        </p:spPr>
        <p:txBody>
          <a:bodyPr vert="horz" lIns="91440" tIns="45720" rIns="91440" bIns="45720" rtlCol="0" anchor="b"/>
          <a:lstStyle>
            <a:lvl1pPr algn="r">
              <a:defRPr sz="1200"/>
            </a:lvl1pPr>
          </a:lstStyle>
          <a:p>
            <a:fld id="{6DCD210E-FC69-4C1A-A905-D98B71E947FA}" type="slidenum">
              <a:rPr lang="en-US" smtClean="0"/>
              <a:pPr/>
              <a:t>‹#›</a:t>
            </a:fld>
            <a:endParaRPr lang="en-US"/>
          </a:p>
        </p:txBody>
      </p:sp>
    </p:spTree>
    <p:extLst>
      <p:ext uri="{BB962C8B-B14F-4D97-AF65-F5344CB8AC3E}">
        <p14:creationId xmlns:p14="http://schemas.microsoft.com/office/powerpoint/2010/main" val="4039617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p:nvPr>
        </p:nvSpPr>
        <p:spPr>
          <a:noFill/>
        </p:spPr>
        <p:txBody>
          <a:bodyPr/>
          <a:lstStyle/>
          <a:p>
            <a:pPr defTabSz="414272">
              <a:tabLst>
                <a:tab pos="660293" algn="l"/>
                <a:tab pos="1320587" algn="l"/>
                <a:tab pos="1980880" algn="l"/>
                <a:tab pos="2641175" algn="l"/>
              </a:tabLst>
            </a:pPr>
            <a:fld id="{5D3C185D-155D-4DF7-9340-8154A1D560DE}" type="slidenum">
              <a:rPr lang="en-US" smtClean="0">
                <a:solidFill>
                  <a:prstClr val="black"/>
                </a:solidFill>
                <a:latin typeface="Times New Roman" pitchFamily="18" charset="0"/>
                <a:ea typeface="DejaVu LGC Sans"/>
                <a:cs typeface="DejaVu LGC Sans"/>
              </a:rPr>
              <a:pPr defTabSz="414272">
                <a:tabLst>
                  <a:tab pos="660293" algn="l"/>
                  <a:tab pos="1320587" algn="l"/>
                  <a:tab pos="1980880" algn="l"/>
                  <a:tab pos="2641175" algn="l"/>
                </a:tabLst>
              </a:pPr>
              <a:t>1</a:t>
            </a:fld>
            <a:endParaRPr lang="en-US" smtClean="0">
              <a:solidFill>
                <a:prstClr val="black"/>
              </a:solidFill>
              <a:latin typeface="Times New Roman" pitchFamily="18" charset="0"/>
              <a:ea typeface="DejaVu LGC Sans"/>
              <a:cs typeface="DejaVu LGC Sans"/>
            </a:endParaRPr>
          </a:p>
        </p:txBody>
      </p:sp>
      <p:sp>
        <p:nvSpPr>
          <p:cNvPr id="25603" name="Rectangle 7"/>
          <p:cNvSpPr txBox="1">
            <a:spLocks noGrp="1" noChangeArrowheads="1"/>
          </p:cNvSpPr>
          <p:nvPr/>
        </p:nvSpPr>
        <p:spPr bwMode="auto">
          <a:xfrm>
            <a:off x="3956050" y="8815389"/>
            <a:ext cx="3027363" cy="466725"/>
          </a:xfrm>
          <a:prstGeom prst="rect">
            <a:avLst/>
          </a:prstGeom>
          <a:noFill/>
          <a:ln w="9525">
            <a:noFill/>
            <a:miter lim="800000"/>
            <a:headEnd/>
            <a:tailEnd/>
          </a:ln>
        </p:spPr>
        <p:txBody>
          <a:bodyPr lIns="92893" tIns="46448" rIns="92893" bIns="46448" anchor="b"/>
          <a:lstStyle/>
          <a:p>
            <a:pPr algn="r" defTabSz="1019011" hangingPunct="0">
              <a:lnSpc>
                <a:spcPct val="93000"/>
              </a:lnSpc>
              <a:buClr>
                <a:srgbClr val="000000"/>
              </a:buClr>
              <a:buSzPct val="100000"/>
            </a:pPr>
            <a:fld id="{8072E297-CA53-43B5-A1C7-64F59647750C}" type="slidenum">
              <a:rPr lang="en-US" sz="1200">
                <a:solidFill>
                  <a:prstClr val="black"/>
                </a:solidFill>
              </a:rPr>
              <a:pPr algn="r" defTabSz="1019011" hangingPunct="0">
                <a:lnSpc>
                  <a:spcPct val="93000"/>
                </a:lnSpc>
                <a:buClr>
                  <a:srgbClr val="000000"/>
                </a:buClr>
                <a:buSzPct val="100000"/>
              </a:pPr>
              <a:t>1</a:t>
            </a:fld>
            <a:endParaRPr lang="en-US" sz="1200">
              <a:solidFill>
                <a:prstClr val="black"/>
              </a:solidFill>
            </a:endParaRPr>
          </a:p>
        </p:txBody>
      </p:sp>
      <p:sp>
        <p:nvSpPr>
          <p:cNvPr id="25604" name="Rectangle 7"/>
          <p:cNvSpPr txBox="1">
            <a:spLocks noGrp="1" noChangeArrowheads="1"/>
          </p:cNvSpPr>
          <p:nvPr/>
        </p:nvSpPr>
        <p:spPr bwMode="auto">
          <a:xfrm>
            <a:off x="3956050" y="8816975"/>
            <a:ext cx="3027363" cy="465138"/>
          </a:xfrm>
          <a:prstGeom prst="rect">
            <a:avLst/>
          </a:prstGeom>
          <a:noFill/>
          <a:ln w="9525">
            <a:noFill/>
            <a:miter lim="800000"/>
            <a:headEnd/>
            <a:tailEnd/>
          </a:ln>
        </p:spPr>
        <p:txBody>
          <a:bodyPr lIns="91863" tIns="45934" rIns="91863" bIns="45934" anchor="b"/>
          <a:lstStyle/>
          <a:p>
            <a:pPr algn="r" defTabSz="1006313" hangingPunct="0">
              <a:lnSpc>
                <a:spcPct val="93000"/>
              </a:lnSpc>
              <a:buClr>
                <a:srgbClr val="000000"/>
              </a:buClr>
              <a:buSzPct val="100000"/>
            </a:pPr>
            <a:fld id="{62CDD752-8213-418F-99B6-9A3D8A060F6D}" type="slidenum">
              <a:rPr lang="en-US" sz="1200">
                <a:solidFill>
                  <a:prstClr val="black"/>
                </a:solidFill>
              </a:rPr>
              <a:pPr algn="r" defTabSz="1006313" hangingPunct="0">
                <a:lnSpc>
                  <a:spcPct val="93000"/>
                </a:lnSpc>
                <a:buClr>
                  <a:srgbClr val="000000"/>
                </a:buClr>
                <a:buSzPct val="100000"/>
              </a:pPr>
              <a:t>1</a:t>
            </a:fld>
            <a:endParaRPr lang="en-US" sz="1200">
              <a:solidFill>
                <a:prstClr val="black"/>
              </a:solidFill>
            </a:endParaRPr>
          </a:p>
        </p:txBody>
      </p:sp>
      <p:sp>
        <p:nvSpPr>
          <p:cNvPr id="25605" name="Rectangle 2"/>
          <p:cNvSpPr>
            <a:spLocks noGrp="1" noRot="1" noChangeAspect="1" noChangeArrowheads="1" noTextEdit="1"/>
          </p:cNvSpPr>
          <p:nvPr>
            <p:ph type="sldImg"/>
          </p:nvPr>
        </p:nvSpPr>
        <p:spPr>
          <a:xfrm>
            <a:off x="1181100" y="701675"/>
            <a:ext cx="4624388" cy="3468688"/>
          </a:xfrm>
          <a:ln w="12700" cap="flat">
            <a:solidFill>
              <a:schemeClr val="tx1"/>
            </a:solidFill>
          </a:ln>
        </p:spPr>
      </p:sp>
      <p:sp>
        <p:nvSpPr>
          <p:cNvPr id="25606" name="Rectangle 3"/>
          <p:cNvSpPr>
            <a:spLocks noGrp="1" noChangeArrowheads="1"/>
          </p:cNvSpPr>
          <p:nvPr>
            <p:ph type="body" idx="1"/>
          </p:nvPr>
        </p:nvSpPr>
        <p:spPr>
          <a:xfrm>
            <a:off x="962027" y="4408490"/>
            <a:ext cx="5060950" cy="4181475"/>
          </a:xfrm>
          <a:noFill/>
          <a:ln/>
        </p:spPr>
        <p:txBody>
          <a:bodyPr lIns="93322" tIns="45870" rIns="93322" bIns="45870"/>
          <a:lstStyle/>
          <a:p>
            <a:pPr eaLnBrk="1" hangingPunct="1"/>
            <a:endParaRPr lang="en-US" smtClean="0">
              <a:latin typeface="Times New Roman" pitchFamily="18" charset="0"/>
            </a:endParaRPr>
          </a:p>
        </p:txBody>
      </p:sp>
    </p:spTree>
    <p:extLst>
      <p:ext uri="{BB962C8B-B14F-4D97-AF65-F5344CB8AC3E}">
        <p14:creationId xmlns:p14="http://schemas.microsoft.com/office/powerpoint/2010/main" val="1550237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extLst/>
        </p:spPr>
        <p:txBody>
          <a:bodyPr/>
          <a:lstStyle>
            <a:lvl1pPr defTabSz="937489" eaLnBrk="0" hangingPunct="0">
              <a:spcBef>
                <a:spcPct val="30000"/>
              </a:spcBef>
              <a:defRPr sz="1200">
                <a:solidFill>
                  <a:schemeClr val="tx1"/>
                </a:solidFill>
                <a:latin typeface="Arial" pitchFamily="34" charset="0"/>
              </a:defRPr>
            </a:lvl1pPr>
            <a:lvl2pPr marL="743036" indent="-284567" defTabSz="937489" eaLnBrk="0" hangingPunct="0">
              <a:spcBef>
                <a:spcPct val="30000"/>
              </a:spcBef>
              <a:defRPr sz="1200">
                <a:solidFill>
                  <a:schemeClr val="tx1"/>
                </a:solidFill>
                <a:latin typeface="Arial" pitchFamily="34" charset="0"/>
              </a:defRPr>
            </a:lvl2pPr>
            <a:lvl3pPr marL="1143009" indent="-227654" defTabSz="937489" eaLnBrk="0" hangingPunct="0">
              <a:spcBef>
                <a:spcPct val="30000"/>
              </a:spcBef>
              <a:defRPr sz="1200">
                <a:solidFill>
                  <a:schemeClr val="tx1"/>
                </a:solidFill>
                <a:latin typeface="Arial" pitchFamily="34" charset="0"/>
              </a:defRPr>
            </a:lvl3pPr>
            <a:lvl4pPr marL="1601477" indent="-227654" defTabSz="937489" eaLnBrk="0" hangingPunct="0">
              <a:spcBef>
                <a:spcPct val="30000"/>
              </a:spcBef>
              <a:defRPr sz="1200">
                <a:solidFill>
                  <a:schemeClr val="tx1"/>
                </a:solidFill>
                <a:latin typeface="Arial" pitchFamily="34" charset="0"/>
              </a:defRPr>
            </a:lvl4pPr>
            <a:lvl5pPr marL="2058365" indent="-227654" defTabSz="937489" eaLnBrk="0" hangingPunct="0">
              <a:spcBef>
                <a:spcPct val="30000"/>
              </a:spcBef>
              <a:defRPr sz="1200">
                <a:solidFill>
                  <a:schemeClr val="tx1"/>
                </a:solidFill>
                <a:latin typeface="Arial" pitchFamily="34" charset="0"/>
              </a:defRPr>
            </a:lvl5pPr>
            <a:lvl6pPr marL="2513671" indent="-227654" defTabSz="937489" eaLnBrk="0" fontAlgn="base" hangingPunct="0">
              <a:spcBef>
                <a:spcPct val="30000"/>
              </a:spcBef>
              <a:spcAft>
                <a:spcPct val="0"/>
              </a:spcAft>
              <a:defRPr sz="1200">
                <a:solidFill>
                  <a:schemeClr val="tx1"/>
                </a:solidFill>
                <a:latin typeface="Arial" pitchFamily="34" charset="0"/>
              </a:defRPr>
            </a:lvl6pPr>
            <a:lvl7pPr marL="2968979" indent="-227654" defTabSz="937489" eaLnBrk="0" fontAlgn="base" hangingPunct="0">
              <a:spcBef>
                <a:spcPct val="30000"/>
              </a:spcBef>
              <a:spcAft>
                <a:spcPct val="0"/>
              </a:spcAft>
              <a:defRPr sz="1200">
                <a:solidFill>
                  <a:schemeClr val="tx1"/>
                </a:solidFill>
                <a:latin typeface="Arial" pitchFamily="34" charset="0"/>
              </a:defRPr>
            </a:lvl7pPr>
            <a:lvl8pPr marL="3424284" indent="-227654" defTabSz="937489" eaLnBrk="0" fontAlgn="base" hangingPunct="0">
              <a:spcBef>
                <a:spcPct val="30000"/>
              </a:spcBef>
              <a:spcAft>
                <a:spcPct val="0"/>
              </a:spcAft>
              <a:defRPr sz="1200">
                <a:solidFill>
                  <a:schemeClr val="tx1"/>
                </a:solidFill>
                <a:latin typeface="Arial" pitchFamily="34" charset="0"/>
              </a:defRPr>
            </a:lvl8pPr>
            <a:lvl9pPr marL="3879592" indent="-227654" defTabSz="937489"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defRPr/>
            </a:pPr>
            <a:fld id="{97225DE4-141E-4435-B5D6-56C8C45572D9}" type="slidenum">
              <a:rPr lang="en-US" altLang="en-US" smtClean="0"/>
              <a:pPr eaLnBrk="1" hangingPunct="1">
                <a:spcBef>
                  <a:spcPct val="0"/>
                </a:spcBef>
                <a:defRPr/>
              </a:pPr>
              <a:t>3</a:t>
            </a:fld>
            <a:endParaRPr lang="en-US" altLang="en-US" smtClean="0"/>
          </a:p>
        </p:txBody>
      </p:sp>
      <p:sp>
        <p:nvSpPr>
          <p:cNvPr id="144387" name="Rectangle 2"/>
          <p:cNvSpPr>
            <a:spLocks noGrp="1" noRot="1" noChangeAspect="1" noChangeArrowheads="1" noTextEdit="1"/>
          </p:cNvSpPr>
          <p:nvPr>
            <p:ph type="sldImg"/>
          </p:nvPr>
        </p:nvSpPr>
        <p:spPr>
          <a:xfrm>
            <a:off x="1174750" y="692150"/>
            <a:ext cx="4641850" cy="3481388"/>
          </a:xfrm>
          <a:ln/>
        </p:spPr>
      </p:sp>
      <p:sp>
        <p:nvSpPr>
          <p:cNvPr id="144388" name="Rectangle 3"/>
          <p:cNvSpPr>
            <a:spLocks noGrp="1" noChangeArrowheads="1"/>
          </p:cNvSpPr>
          <p:nvPr>
            <p:ph type="body" idx="1"/>
          </p:nvPr>
        </p:nvSpPr>
        <p:spPr>
          <a:xfrm>
            <a:off x="700120" y="4410392"/>
            <a:ext cx="5584767" cy="4182104"/>
          </a:xfrm>
          <a:noFill/>
          <a:ln/>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3114820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71575" y="704850"/>
            <a:ext cx="4641850" cy="3481388"/>
          </a:xfrm>
          <a:solidFill>
            <a:srgbClr val="729FCF"/>
          </a:solidFill>
          <a:ln w="25400">
            <a:solidFill>
              <a:srgbClr val="3465AF"/>
            </a:solidFill>
            <a:prstDash val="solid"/>
          </a:ln>
        </p:spPr>
      </p:sp>
      <p:sp>
        <p:nvSpPr>
          <p:cNvPr id="3" name="Notes Placeholder 2"/>
          <p:cNvSpPr txBox="1">
            <a:spLocks noGrp="1"/>
          </p:cNvSpPr>
          <p:nvPr>
            <p:ph type="body" sz="quarter" idx="1"/>
          </p:nvPr>
        </p:nvSpPr>
        <p:spPr>
          <a:xfrm>
            <a:off x="698500" y="4409758"/>
            <a:ext cx="5588000" cy="281231"/>
          </a:xfrm>
        </p:spPr>
        <p:txBody>
          <a:bodyPr>
            <a:sp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054020F-3FE3-4EF5-A33A-DA047E3678EF}" type="datetime1">
              <a:rPr lang="en-US" smtClean="0">
                <a:solidFill>
                  <a:prstClr val="black">
                    <a:tint val="75000"/>
                  </a:prstClr>
                </a:solidFill>
              </a:rPr>
              <a:pPr/>
              <a:t>3/26/2015</a:t>
            </a:fld>
            <a:endParaRPr lang="en-US">
              <a:solidFill>
                <a:prstClr val="black">
                  <a:tint val="75000"/>
                </a:prstClr>
              </a:solidFill>
            </a:endParaRPr>
          </a:p>
        </p:txBody>
      </p:sp>
      <p:sp>
        <p:nvSpPr>
          <p:cNvPr id="19" name="Footer Placeholder 18"/>
          <p:cNvSpPr>
            <a:spLocks noGrp="1"/>
          </p:cNvSpPr>
          <p:nvPr>
            <p:ph type="ftr" sz="quarter" idx="11"/>
          </p:nvPr>
        </p:nvSpPr>
        <p:spPr/>
        <p:txBody>
          <a:bodyPr/>
          <a:lstStyle/>
          <a:p>
            <a:endParaRPr lang="en-US">
              <a:solidFill>
                <a:prstClr val="black">
                  <a:tint val="75000"/>
                </a:prstClr>
              </a:solidFill>
            </a:endParaRPr>
          </a:p>
        </p:txBody>
      </p:sp>
      <p:sp>
        <p:nvSpPr>
          <p:cNvPr id="27" name="Slide Number Placeholder 26"/>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1CC44AC-E0DB-4535-B6FE-DA0CC774955B}" type="datetime1">
              <a:rPr lang="en-US" smtClean="0">
                <a:solidFill>
                  <a:prstClr val="black">
                    <a:tint val="75000"/>
                  </a:prstClr>
                </a:solidFill>
              </a:rPr>
              <a:pPr/>
              <a:t>3/26/2015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4155472-1FFB-4E5B-8F51-32189CCC179D}" type="datetime1">
              <a:rPr lang="en-US" smtClean="0">
                <a:solidFill>
                  <a:prstClr val="black">
                    <a:tint val="75000"/>
                  </a:prstClr>
                </a:solidFill>
              </a:rPr>
              <a:pPr/>
              <a:t>3/26/2015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A6A9D3D-003F-46B5-B497-FBCBADF12AA7}" type="datetime1">
              <a:rPr lang="en-US" smtClean="0">
                <a:solidFill>
                  <a:prstClr val="black">
                    <a:tint val="75000"/>
                  </a:prstClr>
                </a:solidFill>
              </a:rPr>
              <a:pPr/>
              <a:t>3/26/2015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63E2ED7-92E3-4F8D-A72D-D558732C1988}" type="datetime1">
              <a:rPr lang="en-US" smtClean="0">
                <a:solidFill>
                  <a:prstClr val="black">
                    <a:tint val="75000"/>
                  </a:prstClr>
                </a:solidFill>
              </a:rPr>
              <a:pPr/>
              <a:t>3/26/2015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4C6425C-AD45-4F9F-9157-7988D1047011}" type="datetime1">
              <a:rPr lang="en-US" smtClean="0">
                <a:solidFill>
                  <a:prstClr val="black">
                    <a:tint val="75000"/>
                  </a:prstClr>
                </a:solidFill>
              </a:rPr>
              <a:pPr/>
              <a:t>3/26/2015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8256BBC-6B5B-4133-B8E3-883007E03260}" type="datetime1">
              <a:rPr lang="en-US" smtClean="0">
                <a:solidFill>
                  <a:prstClr val="black">
                    <a:tint val="75000"/>
                  </a:prstClr>
                </a:solidFill>
              </a:rPr>
              <a:pPr/>
              <a:t>3/26/2015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19A7A06-7B08-47FC-A57A-76ABE45EB362}" type="datetime1">
              <a:rPr lang="en-US" smtClean="0">
                <a:solidFill>
                  <a:prstClr val="black">
                    <a:tint val="75000"/>
                  </a:prstClr>
                </a:solidFill>
              </a:rPr>
              <a:pPr/>
              <a:t>3/26/2015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340B18-4F77-4CB6-92CD-A0903CD4C8D6}" type="datetime1">
              <a:rPr lang="en-US" smtClean="0">
                <a:solidFill>
                  <a:prstClr val="black">
                    <a:tint val="75000"/>
                  </a:prstClr>
                </a:solidFill>
              </a:rPr>
              <a:pPr/>
              <a:t>3/26/2015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1F0E260-399F-4F8B-96D5-D5DDA48A74DB}" type="datetime1">
              <a:rPr lang="en-US" smtClean="0">
                <a:solidFill>
                  <a:prstClr val="black">
                    <a:tint val="75000"/>
                  </a:prstClr>
                </a:solidFill>
              </a:rPr>
              <a:pPr/>
              <a:t>3/26/2015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22083F0-A174-4232-B49B-51008786533C}" type="datetime1">
              <a:rPr lang="en-US" smtClean="0">
                <a:solidFill>
                  <a:prstClr val="black">
                    <a:tint val="75000"/>
                  </a:prstClr>
                </a:solidFill>
              </a:rPr>
              <a:pPr/>
              <a:t>3/26/2015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CD687EC-C69E-4CC5-B5DF-A444D66325D8}" type="datetime1">
              <a:rPr lang="en-US" smtClean="0"/>
              <a:pPr/>
              <a:t>3/26/2015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06A4578-7824-4D68-BF6B-D3351EF6A15D}"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notesSlide" Target="../notesSlides/notesSlide1.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wmf"/><Relationship Id="rId11" Type="http://schemas.openxmlformats.org/officeDocument/2006/relationships/image" Target="../media/image6.png"/><Relationship Id="rId5" Type="http://schemas.openxmlformats.org/officeDocument/2006/relationships/oleObject" Target="../embeddings/oleObject1.bin"/><Relationship Id="rId10" Type="http://schemas.openxmlformats.org/officeDocument/2006/relationships/image" Target="../media/image4.wmf"/><Relationship Id="rId4" Type="http://schemas.openxmlformats.org/officeDocument/2006/relationships/image" Target="../media/image5.jpeg"/><Relationship Id="rId9" Type="http://schemas.openxmlformats.org/officeDocument/2006/relationships/oleObject" Target="../embeddings/oleObject3.bin"/></Relationships>
</file>

<file path=ppt/slides/_rels/slide1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1.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20.wmf"/><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HFIP"/>
          <p:cNvPicPr>
            <a:picLocks noChangeAspect="1" noChangeArrowheads="1"/>
          </p:cNvPicPr>
          <p:nvPr/>
        </p:nvPicPr>
        <p:blipFill>
          <a:blip r:embed="rId4" cstate="print"/>
          <a:srcRect/>
          <a:stretch>
            <a:fillRect/>
          </a:stretch>
        </p:blipFill>
        <p:spPr bwMode="auto">
          <a:xfrm>
            <a:off x="1073761" y="6076950"/>
            <a:ext cx="7031038" cy="7810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29C3BC5B-148B-4219-9C71-EEA48E8D9E7E}" type="slidenum">
              <a:rPr lang="en-US" smtClean="0">
                <a:solidFill>
                  <a:prstClr val="black">
                    <a:tint val="75000"/>
                  </a:prstClr>
                </a:solidFill>
              </a:rPr>
              <a:pPr/>
              <a:t>1</a:t>
            </a:fld>
            <a:endParaRPr lang="en-US">
              <a:solidFill>
                <a:prstClr val="black">
                  <a:tint val="75000"/>
                </a:prstClr>
              </a:solidFill>
            </a:endParaRPr>
          </a:p>
        </p:txBody>
      </p:sp>
      <p:sp>
        <p:nvSpPr>
          <p:cNvPr id="1030" name="Rectangle 2"/>
          <p:cNvSpPr>
            <a:spLocks noGrp="1" noChangeArrowheads="1"/>
          </p:cNvSpPr>
          <p:nvPr>
            <p:ph type="ctrTitle" idx="4294967295"/>
          </p:nvPr>
        </p:nvSpPr>
        <p:spPr>
          <a:xfrm>
            <a:off x="253440" y="1925281"/>
            <a:ext cx="8598945" cy="1136650"/>
          </a:xfrm>
        </p:spPr>
        <p:txBody>
          <a:bodyPr lIns="92065" tIns="46034" rIns="92065" bIns="46034">
            <a:noAutofit/>
          </a:bodyPr>
          <a:lstStyle/>
          <a:p>
            <a:pPr algn="ctr">
              <a:spcBef>
                <a:spcPts val="1800"/>
              </a:spcBef>
              <a:spcAft>
                <a:spcPts val="600"/>
              </a:spcAft>
              <a:tabLst>
                <a:tab pos="655210" algn="l"/>
                <a:tab pos="1311860" algn="l"/>
                <a:tab pos="1968510" algn="l"/>
                <a:tab pos="2625159" algn="l"/>
                <a:tab pos="3281809" algn="l"/>
                <a:tab pos="3938459" algn="l"/>
                <a:tab pos="4595108" algn="l"/>
                <a:tab pos="5251758" algn="l"/>
                <a:tab pos="5908408" algn="l"/>
                <a:tab pos="6565057" algn="l"/>
                <a:tab pos="7221707" algn="l"/>
                <a:tab pos="7878357" algn="l"/>
              </a:tabLst>
            </a:pPr>
            <a:r>
              <a:rPr lang="en-US" sz="3600" b="1" dirty="0" smtClean="0">
                <a:solidFill>
                  <a:srgbClr val="000099"/>
                </a:solidFill>
                <a:effectLst>
                  <a:outerShdw blurRad="38100" dist="38100" dir="2700000" algn="tl">
                    <a:srgbClr val="000000">
                      <a:alpha val="43137"/>
                    </a:srgbClr>
                  </a:outerShdw>
                </a:effectLst>
              </a:rPr>
              <a:t>Evaluation of Proposed FY15 Upgrades for NCEP Operational HWRF</a:t>
            </a:r>
            <a:r>
              <a:rPr lang="en-US" sz="3600" b="1" dirty="0">
                <a:solidFill>
                  <a:srgbClr val="000099"/>
                </a:solidFill>
                <a:effectLst>
                  <a:outerShdw blurRad="38100" dist="38100" dir="2700000" algn="tl">
                    <a:srgbClr val="000000">
                      <a:alpha val="43137"/>
                    </a:srgbClr>
                  </a:outerShdw>
                </a:effectLst>
              </a:rPr>
              <a:t/>
            </a:r>
            <a:br>
              <a:rPr lang="en-US" sz="3600" b="1" dirty="0">
                <a:solidFill>
                  <a:srgbClr val="000099"/>
                </a:solidFill>
                <a:effectLst>
                  <a:outerShdw blurRad="38100" dist="38100" dir="2700000" algn="tl">
                    <a:srgbClr val="000000">
                      <a:alpha val="43137"/>
                    </a:srgbClr>
                  </a:outerShdw>
                </a:effectLst>
              </a:rPr>
            </a:br>
            <a:r>
              <a:rPr lang="en-US" sz="3600" b="1" dirty="0" smtClean="0">
                <a:solidFill>
                  <a:srgbClr val="000099"/>
                </a:solidFill>
                <a:effectLst>
                  <a:outerShdw blurRad="38100" dist="38100" dir="2700000" algn="tl">
                    <a:srgbClr val="000000">
                      <a:alpha val="43137"/>
                    </a:srgbClr>
                  </a:outerShdw>
                </a:effectLst>
              </a:rPr>
              <a:t>NATL/EPAC Storms, 2011-2014</a:t>
            </a:r>
            <a:endParaRPr lang="en-US" sz="3200" b="1" i="1" dirty="0">
              <a:solidFill>
                <a:schemeClr val="accent3">
                  <a:lumMod val="50000"/>
                </a:schemeClr>
              </a:solidFill>
              <a:effectLst>
                <a:outerShdw blurRad="38100" dist="38100" dir="2700000" algn="tl">
                  <a:srgbClr val="000000">
                    <a:alpha val="43137"/>
                  </a:srgbClr>
                </a:outerShdw>
              </a:effectLst>
            </a:endParaRPr>
          </a:p>
        </p:txBody>
      </p:sp>
      <p:sp>
        <p:nvSpPr>
          <p:cNvPr id="1031" name="Rectangle 4"/>
          <p:cNvSpPr>
            <a:spLocks noChangeArrowheads="1"/>
          </p:cNvSpPr>
          <p:nvPr/>
        </p:nvSpPr>
        <p:spPr bwMode="auto">
          <a:xfrm>
            <a:off x="257760" y="181458"/>
            <a:ext cx="8628480" cy="6600341"/>
          </a:xfrm>
          <a:prstGeom prst="rect">
            <a:avLst/>
          </a:prstGeom>
          <a:noFill/>
          <a:ln w="57150" cmpd="tri">
            <a:solidFill>
              <a:srgbClr val="0000FF"/>
            </a:solidFill>
            <a:miter lim="800000"/>
            <a:headEnd/>
            <a:tailEnd/>
          </a:ln>
        </p:spPr>
        <p:txBody>
          <a:bodyPr wrap="none" lIns="91430" tIns="45715" rIns="91430" bIns="45715" anchor="ctr"/>
          <a:lstStyle/>
          <a:p>
            <a:pPr algn="ctr" hangingPunct="0">
              <a:lnSpc>
                <a:spcPct val="93000"/>
              </a:lnSpc>
              <a:buClr>
                <a:srgbClr val="000000"/>
              </a:buClr>
              <a:buSzPct val="100000"/>
              <a:buFont typeface="Times New Roman" pitchFamily="18" charset="0"/>
              <a:buNone/>
            </a:pPr>
            <a:endParaRPr lang="en-US" sz="1200">
              <a:solidFill>
                <a:prstClr val="black"/>
              </a:solidFill>
            </a:endParaRPr>
          </a:p>
        </p:txBody>
      </p:sp>
      <p:graphicFrame>
        <p:nvGraphicFramePr>
          <p:cNvPr id="1026" name="Object 7"/>
          <p:cNvGraphicFramePr>
            <a:graphicFrameLocks/>
          </p:cNvGraphicFramePr>
          <p:nvPr/>
        </p:nvGraphicFramePr>
        <p:xfrm>
          <a:off x="391680" y="315394"/>
          <a:ext cx="708480" cy="708554"/>
        </p:xfrm>
        <a:graphic>
          <a:graphicData uri="http://schemas.openxmlformats.org/presentationml/2006/ole">
            <mc:AlternateContent xmlns:mc="http://schemas.openxmlformats.org/markup-compatibility/2006">
              <mc:Choice xmlns:v="urn:schemas-microsoft-com:vml" Requires="v">
                <p:oleObj spid="_x0000_s1170" name="Drawing" r:id="rId5" imgW="725474" imgH="725474" progId="">
                  <p:embed/>
                </p:oleObj>
              </mc:Choice>
              <mc:Fallback>
                <p:oleObj name="Drawing" r:id="rId5" imgW="725474" imgH="725474" progId="">
                  <p:embed/>
                  <p:pic>
                    <p:nvPicPr>
                      <p:cNvPr id="0" name="Picture 13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680" y="315394"/>
                        <a:ext cx="708480" cy="70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8"/>
          <p:cNvGraphicFramePr>
            <a:graphicFrameLocks/>
          </p:cNvGraphicFramePr>
          <p:nvPr>
            <p:extLst>
              <p:ext uri="{D42A27DB-BD31-4B8C-83A1-F6EECF244321}">
                <p14:modId xmlns:p14="http://schemas.microsoft.com/office/powerpoint/2010/main" val="1759850318"/>
              </p:ext>
            </p:extLst>
          </p:nvPr>
        </p:nvGraphicFramePr>
        <p:xfrm>
          <a:off x="1600200" y="213781"/>
          <a:ext cx="2043720" cy="929220"/>
        </p:xfrm>
        <a:graphic>
          <a:graphicData uri="http://schemas.openxmlformats.org/presentationml/2006/ole">
            <mc:AlternateContent xmlns:mc="http://schemas.openxmlformats.org/markup-compatibility/2006">
              <mc:Choice xmlns:v="urn:schemas-microsoft-com:vml" Requires="v">
                <p:oleObj spid="_x0000_s1171" name="Drawing" r:id="rId7" imgW="2857500" imgH="1569720" progId="">
                  <p:embed/>
                </p:oleObj>
              </mc:Choice>
              <mc:Fallback>
                <p:oleObj name="Drawing" r:id="rId7" imgW="2857500" imgH="1569720" progId="">
                  <p:embed/>
                  <p:pic>
                    <p:nvPicPr>
                      <p:cNvPr id="0" name="Picture 13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0200" y="213781"/>
                        <a:ext cx="2043720" cy="929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9"/>
          <p:cNvGraphicFramePr>
            <a:graphicFrameLocks/>
          </p:cNvGraphicFramePr>
          <p:nvPr>
            <p:extLst>
              <p:ext uri="{D42A27DB-BD31-4B8C-83A1-F6EECF244321}">
                <p14:modId xmlns:p14="http://schemas.microsoft.com/office/powerpoint/2010/main" val="2490969400"/>
              </p:ext>
            </p:extLst>
          </p:nvPr>
        </p:nvGraphicFramePr>
        <p:xfrm>
          <a:off x="4235760" y="304800"/>
          <a:ext cx="707040" cy="669671"/>
        </p:xfrm>
        <a:graphic>
          <a:graphicData uri="http://schemas.openxmlformats.org/presentationml/2006/ole">
            <mc:AlternateContent xmlns:mc="http://schemas.openxmlformats.org/markup-compatibility/2006">
              <mc:Choice xmlns:v="urn:schemas-microsoft-com:vml" Requires="v">
                <p:oleObj spid="_x0000_s1172" name="Drawing" r:id="rId9" imgW="725474" imgH="687689" progId="">
                  <p:embed/>
                </p:oleObj>
              </mc:Choice>
              <mc:Fallback>
                <p:oleObj name="Drawing" r:id="rId9" imgW="725474" imgH="687689" progId="">
                  <p:embed/>
                  <p:pic>
                    <p:nvPicPr>
                      <p:cNvPr id="0" name="Picture 13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35760" y="304800"/>
                        <a:ext cx="707040" cy="669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3" name="Picture 9"/>
          <p:cNvPicPr>
            <a:picLocks noChangeAspect="1" noChangeArrowheads="1"/>
          </p:cNvPicPr>
          <p:nvPr/>
        </p:nvPicPr>
        <p:blipFill>
          <a:blip r:embed="rId11" cstate="print"/>
          <a:srcRect/>
          <a:stretch>
            <a:fillRect/>
          </a:stretch>
        </p:blipFill>
        <p:spPr bwMode="auto">
          <a:xfrm>
            <a:off x="5562600" y="200183"/>
            <a:ext cx="3327960" cy="866617"/>
          </a:xfrm>
          <a:prstGeom prst="rect">
            <a:avLst/>
          </a:prstGeom>
          <a:noFill/>
          <a:ln w="9525" algn="ctr">
            <a:noFill/>
            <a:miter lim="800000"/>
            <a:headEnd/>
            <a:tailEnd/>
          </a:ln>
        </p:spPr>
      </p:pic>
      <p:sp>
        <p:nvSpPr>
          <p:cNvPr id="1034" name="Text Box 12"/>
          <p:cNvSpPr txBox="1">
            <a:spLocks noChangeArrowheads="1"/>
          </p:cNvSpPr>
          <p:nvPr/>
        </p:nvSpPr>
        <p:spPr bwMode="auto">
          <a:xfrm>
            <a:off x="253440" y="3657600"/>
            <a:ext cx="8505240" cy="2535556"/>
          </a:xfrm>
          <a:prstGeom prst="rect">
            <a:avLst/>
          </a:prstGeom>
          <a:noFill/>
          <a:ln w="9525">
            <a:noFill/>
            <a:miter lim="800000"/>
            <a:headEnd/>
            <a:tailEnd/>
          </a:ln>
        </p:spPr>
        <p:txBody>
          <a:bodyPr wrap="square" lIns="91430" tIns="45715" rIns="91430" bIns="45715">
            <a:spAutoFit/>
          </a:bodyPr>
          <a:lstStyle/>
          <a:p>
            <a:pPr algn="ctr" defTabSz="414683" hangingPunct="0">
              <a:lnSpc>
                <a:spcPct val="93000"/>
              </a:lnSpc>
              <a:spcBef>
                <a:spcPct val="50000"/>
              </a:spcBef>
              <a:buClr>
                <a:srgbClr val="000000"/>
              </a:buClr>
              <a:buSzPct val="100000"/>
              <a:defRPr/>
            </a:pPr>
            <a:r>
              <a:rPr lang="en-US" sz="2400" b="1" dirty="0"/>
              <a:t>HWRF Team @</a:t>
            </a:r>
            <a:r>
              <a:rPr lang="en-US" sz="2400" b="1" dirty="0" smtClean="0"/>
              <a:t>EMC, in collaboration with</a:t>
            </a:r>
          </a:p>
          <a:p>
            <a:pPr algn="ctr" defTabSz="414683" hangingPunct="0">
              <a:lnSpc>
                <a:spcPct val="93000"/>
              </a:lnSpc>
              <a:spcBef>
                <a:spcPct val="50000"/>
              </a:spcBef>
              <a:buClr>
                <a:srgbClr val="000000"/>
              </a:buClr>
              <a:buSzPct val="100000"/>
              <a:defRPr/>
            </a:pPr>
            <a:r>
              <a:rPr lang="en-US" sz="2400" b="1" dirty="0" smtClean="0"/>
              <a:t>NHC</a:t>
            </a:r>
            <a:r>
              <a:rPr lang="en-US" sz="2400" b="1" dirty="0"/>
              <a:t>, DTC, GFDL, URI, UCLA, Purdue/NSF, HRD</a:t>
            </a:r>
            <a:endParaRPr lang="en-US" sz="2400" b="1" dirty="0" smtClean="0">
              <a:solidFill>
                <a:srgbClr val="003300"/>
              </a:solidFill>
              <a:effectLst>
                <a:outerShdw blurRad="38100" dist="38100" dir="2700000" algn="tl">
                  <a:srgbClr val="000000">
                    <a:alpha val="43137"/>
                  </a:srgbClr>
                </a:outerShdw>
              </a:effectLst>
            </a:endParaRPr>
          </a:p>
          <a:p>
            <a:pPr algn="ctr" defTabSz="414683" hangingPunct="0">
              <a:lnSpc>
                <a:spcPct val="93000"/>
              </a:lnSpc>
              <a:spcBef>
                <a:spcPct val="50000"/>
              </a:spcBef>
              <a:buClr>
                <a:srgbClr val="000000"/>
              </a:buClr>
              <a:buSzPct val="100000"/>
              <a:defRPr/>
            </a:pPr>
            <a:r>
              <a:rPr lang="en-US" sz="2400" b="1" dirty="0" smtClean="0">
                <a:solidFill>
                  <a:srgbClr val="003300"/>
                </a:solidFill>
                <a:effectLst>
                  <a:outerShdw blurRad="38100" dist="38100" dir="2700000" algn="tl">
                    <a:srgbClr val="000000">
                      <a:alpha val="43137"/>
                    </a:srgbClr>
                  </a:outerShdw>
                </a:effectLst>
              </a:rPr>
              <a:t>Presented by</a:t>
            </a:r>
          </a:p>
          <a:p>
            <a:pPr algn="ctr" defTabSz="414683" hangingPunct="0">
              <a:lnSpc>
                <a:spcPct val="93000"/>
              </a:lnSpc>
              <a:spcBef>
                <a:spcPct val="50000"/>
              </a:spcBef>
              <a:buClr>
                <a:srgbClr val="000000"/>
              </a:buClr>
              <a:buSzPct val="100000"/>
              <a:defRPr/>
            </a:pPr>
            <a:r>
              <a:rPr lang="en-US" sz="2400" b="1" dirty="0">
                <a:solidFill>
                  <a:srgbClr val="003300"/>
                </a:solidFill>
                <a:effectLst>
                  <a:outerShdw blurRad="38100" dist="38100" dir="2700000" algn="tl">
                    <a:srgbClr val="000000">
                      <a:alpha val="43137"/>
                    </a:srgbClr>
                  </a:outerShdw>
                </a:effectLst>
              </a:rPr>
              <a:t>Vijay </a:t>
            </a:r>
            <a:r>
              <a:rPr lang="en-US" sz="2400" b="1" dirty="0" err="1">
                <a:solidFill>
                  <a:srgbClr val="003300"/>
                </a:solidFill>
                <a:effectLst>
                  <a:outerShdw blurRad="38100" dist="38100" dir="2700000" algn="tl">
                    <a:srgbClr val="000000">
                      <a:alpha val="43137"/>
                    </a:srgbClr>
                  </a:outerShdw>
                </a:effectLst>
              </a:rPr>
              <a:t>Tallapragada</a:t>
            </a:r>
            <a:endParaRPr lang="en-US" b="1" dirty="0">
              <a:solidFill>
                <a:srgbClr val="003300"/>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endParaRPr lang="en-US" b="1" dirty="0" smtClean="0">
              <a:solidFill>
                <a:srgbClr val="003300"/>
              </a:solidFill>
              <a:effectLst>
                <a:outerShdw blurRad="38100" dist="38100" dir="2700000" algn="tl">
                  <a:srgbClr val="000000">
                    <a:alpha val="43137"/>
                  </a:srgbClr>
                </a:outerShdw>
              </a:effectLst>
            </a:endParaRPr>
          </a:p>
          <a:p>
            <a:pPr algn="r" defTabSz="414683" hangingPunct="0">
              <a:lnSpc>
                <a:spcPct val="93000"/>
              </a:lnSpc>
              <a:buClr>
                <a:srgbClr val="000000"/>
              </a:buClr>
              <a:buSzPct val="100000"/>
              <a:defRPr/>
            </a:pPr>
            <a:r>
              <a:rPr lang="en-US" b="1" dirty="0" smtClean="0">
                <a:solidFill>
                  <a:srgbClr val="002060"/>
                </a:solidFill>
                <a:effectLst>
                  <a:outerShdw blurRad="38100" dist="38100" dir="2700000" algn="tl">
                    <a:srgbClr val="000000">
                      <a:alpha val="43137"/>
                    </a:srgbClr>
                  </a:outerShdw>
                </a:effectLst>
              </a:rPr>
              <a:t>HWRF Weekly Meeting, March  26, 2015</a:t>
            </a:r>
            <a:endParaRPr lang="en-US"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802576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66800" y="228600"/>
            <a:ext cx="7330414" cy="762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Upgraded Hi-Res Ferrier-</a:t>
            </a:r>
            <a:r>
              <a:rPr lang="en-US" sz="3200" dirty="0" err="1" smtClean="0"/>
              <a:t>Aligo</a:t>
            </a:r>
            <a:r>
              <a:rPr lang="en-US" sz="3200" dirty="0" smtClean="0"/>
              <a:t> Microphysics</a:t>
            </a:r>
            <a:endParaRPr lang="en-US" sz="3200" dirty="0"/>
          </a:p>
        </p:txBody>
      </p:sp>
      <p:sp>
        <p:nvSpPr>
          <p:cNvPr id="3" name="TextBox 2"/>
          <p:cNvSpPr txBox="1"/>
          <p:nvPr/>
        </p:nvSpPr>
        <p:spPr>
          <a:xfrm>
            <a:off x="0" y="1143000"/>
            <a:ext cx="3273487" cy="5632311"/>
          </a:xfrm>
          <a:prstGeom prst="rect">
            <a:avLst/>
          </a:prstGeom>
          <a:noFill/>
        </p:spPr>
        <p:txBody>
          <a:bodyPr wrap="square" rtlCol="0">
            <a:spAutoFit/>
          </a:bodyPr>
          <a:lstStyle/>
          <a:p>
            <a:pPr marL="342900" indent="-342900">
              <a:buAutoNum type="arabicPeriod"/>
            </a:pPr>
            <a:r>
              <a:rPr lang="en-US" dirty="0" smtClean="0"/>
              <a:t>New </a:t>
            </a:r>
            <a:r>
              <a:rPr lang="en-US" dirty="0"/>
              <a:t>ice nucleation scheme to reduce </a:t>
            </a:r>
            <a:r>
              <a:rPr lang="en-US" dirty="0" smtClean="0"/>
              <a:t>no. concentration </a:t>
            </a:r>
            <a:r>
              <a:rPr lang="en-US" dirty="0"/>
              <a:t>of small ice </a:t>
            </a:r>
            <a:r>
              <a:rPr lang="en-US" dirty="0" smtClean="0"/>
              <a:t>crystals</a:t>
            </a:r>
          </a:p>
          <a:p>
            <a:pPr marL="342900" indent="-342900">
              <a:buAutoNum type="arabicPeriod"/>
            </a:pPr>
            <a:r>
              <a:rPr lang="en-US" dirty="0"/>
              <a:t>New, simpler closure for diagnosing small ice crystals and large, precipitating ice particles from ice mixing </a:t>
            </a:r>
            <a:r>
              <a:rPr lang="en-US" dirty="0" smtClean="0"/>
              <a:t>ratios</a:t>
            </a:r>
          </a:p>
          <a:p>
            <a:pPr marL="342900" indent="-342900">
              <a:buAutoNum type="arabicPeriod"/>
            </a:pPr>
            <a:r>
              <a:rPr lang="en-US" dirty="0" smtClean="0"/>
              <a:t>Slightly </a:t>
            </a:r>
            <a:r>
              <a:rPr lang="en-US" dirty="0"/>
              <a:t>slower fall speeds of rimed </a:t>
            </a:r>
            <a:r>
              <a:rPr lang="en-US" dirty="0" smtClean="0"/>
              <a:t>ice</a:t>
            </a:r>
          </a:p>
          <a:p>
            <a:pPr marL="342900" indent="-342900">
              <a:buAutoNum type="arabicPeriod"/>
            </a:pPr>
            <a:r>
              <a:rPr lang="en-US" dirty="0" smtClean="0"/>
              <a:t>Increase </a:t>
            </a:r>
            <a:r>
              <a:rPr lang="en-US" dirty="0"/>
              <a:t>the </a:t>
            </a:r>
            <a:r>
              <a:rPr lang="en-US" dirty="0" smtClean="0"/>
              <a:t>maximum (minimum) </a:t>
            </a:r>
            <a:r>
              <a:rPr lang="en-US" dirty="0"/>
              <a:t>number concentration of </a:t>
            </a:r>
            <a:r>
              <a:rPr lang="en-US" dirty="0" smtClean="0"/>
              <a:t>small (large) ice in order to simulate better anvil cloud</a:t>
            </a:r>
          </a:p>
          <a:p>
            <a:endParaRPr lang="en-US" dirty="0"/>
          </a:p>
          <a:p>
            <a:r>
              <a:rPr lang="en-US" b="1" dirty="0" smtClean="0">
                <a:solidFill>
                  <a:srgbClr val="FF0000"/>
                </a:solidFill>
              </a:rPr>
              <a:t>Individual test showed positive impacts on structure and intensity forecasts</a:t>
            </a:r>
          </a:p>
        </p:txBody>
      </p:sp>
      <p:pic>
        <p:nvPicPr>
          <p:cNvPr id="1026" name="Picture 2" descr="http://www.emc.ncep.noaa.gov/mmb/ea/OK2/refc/frame23.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9583" y="1295400"/>
            <a:ext cx="5834417" cy="48251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83796" y="2807463"/>
            <a:ext cx="1164404" cy="369332"/>
          </a:xfrm>
          <a:prstGeom prst="rect">
            <a:avLst/>
          </a:prstGeom>
          <a:solidFill>
            <a:schemeClr val="bg1"/>
          </a:solidFill>
        </p:spPr>
        <p:txBody>
          <a:bodyPr wrap="square" rtlCol="0">
            <a:spAutoFit/>
          </a:bodyPr>
          <a:lstStyle/>
          <a:p>
            <a:r>
              <a:rPr lang="en-US" dirty="0" smtClean="0"/>
              <a:t>operation</a:t>
            </a:r>
            <a:endParaRPr lang="en-US" dirty="0"/>
          </a:p>
        </p:txBody>
      </p:sp>
      <p:sp>
        <p:nvSpPr>
          <p:cNvPr id="6" name="TextBox 5"/>
          <p:cNvSpPr txBox="1"/>
          <p:nvPr/>
        </p:nvSpPr>
        <p:spPr>
          <a:xfrm>
            <a:off x="3451712" y="4876800"/>
            <a:ext cx="1272688" cy="923330"/>
          </a:xfrm>
          <a:prstGeom prst="rect">
            <a:avLst/>
          </a:prstGeom>
          <a:noFill/>
        </p:spPr>
        <p:txBody>
          <a:bodyPr wrap="square" rtlCol="0">
            <a:spAutoFit/>
          </a:bodyPr>
          <a:lstStyle/>
          <a:p>
            <a:r>
              <a:rPr lang="en-US" dirty="0" smtClean="0"/>
              <a:t>With upgraded Ferrier</a:t>
            </a:r>
            <a:endParaRPr lang="en-US" dirty="0"/>
          </a:p>
        </p:txBody>
      </p:sp>
      <p:sp>
        <p:nvSpPr>
          <p:cNvPr id="7" name="TextBox 6"/>
          <p:cNvSpPr txBox="1"/>
          <p:nvPr/>
        </p:nvSpPr>
        <p:spPr>
          <a:xfrm>
            <a:off x="6400800" y="5378253"/>
            <a:ext cx="685800" cy="369332"/>
          </a:xfrm>
          <a:prstGeom prst="rect">
            <a:avLst/>
          </a:prstGeom>
          <a:solidFill>
            <a:schemeClr val="bg1"/>
          </a:solidFill>
        </p:spPr>
        <p:txBody>
          <a:bodyPr wrap="square" rtlCol="0">
            <a:spAutoFit/>
          </a:bodyPr>
          <a:lstStyle/>
          <a:p>
            <a:r>
              <a:rPr lang="en-US" dirty="0" err="1" smtClean="0"/>
              <a:t>obs</a:t>
            </a:r>
            <a:endParaRPr lang="en-US" dirty="0"/>
          </a:p>
        </p:txBody>
      </p:sp>
      <p:sp>
        <p:nvSpPr>
          <p:cNvPr id="8" name="TextBox 7"/>
          <p:cNvSpPr txBox="1"/>
          <p:nvPr/>
        </p:nvSpPr>
        <p:spPr>
          <a:xfrm>
            <a:off x="6412832" y="2668963"/>
            <a:ext cx="1164814" cy="646331"/>
          </a:xfrm>
          <a:prstGeom prst="rect">
            <a:avLst/>
          </a:prstGeom>
          <a:solidFill>
            <a:schemeClr val="bg1"/>
          </a:solidFill>
        </p:spPr>
        <p:txBody>
          <a:bodyPr wrap="square" rtlCol="0">
            <a:spAutoFit/>
          </a:bodyPr>
          <a:lstStyle/>
          <a:p>
            <a:r>
              <a:rPr lang="en-US" dirty="0" smtClean="0"/>
              <a:t>NAM Parallel</a:t>
            </a:r>
            <a:endParaRPr lang="en-US" dirty="0"/>
          </a:p>
        </p:txBody>
      </p:sp>
      <p:sp>
        <p:nvSpPr>
          <p:cNvPr id="5" name="Slide Number Placeholder 4"/>
          <p:cNvSpPr>
            <a:spLocks noGrp="1"/>
          </p:cNvSpPr>
          <p:nvPr>
            <p:ph type="sldNum" sz="quarter" idx="12"/>
          </p:nvPr>
        </p:nvSpPr>
        <p:spPr/>
        <p:txBody>
          <a:bodyPr/>
          <a:lstStyle/>
          <a:p>
            <a:fld id="{29981558-129F-4680-8B8B-8498508A5939}" type="slidenum">
              <a:rPr lang="en-US" smtClean="0"/>
              <a:pPr/>
              <a:t>10</a:t>
            </a:fld>
            <a:endParaRPr lang="en-US"/>
          </a:p>
        </p:txBody>
      </p:sp>
    </p:spTree>
    <p:extLst>
      <p:ext uri="{BB962C8B-B14F-4D97-AF65-F5344CB8AC3E}">
        <p14:creationId xmlns:p14="http://schemas.microsoft.com/office/powerpoint/2010/main" val="3314533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0"/>
            <a:ext cx="7924800" cy="954107"/>
          </a:xfrm>
          <a:prstGeom prst="rect">
            <a:avLst/>
          </a:prstGeom>
          <a:noFill/>
        </p:spPr>
        <p:txBody>
          <a:bodyPr wrap="square" rtlCol="0">
            <a:spAutoFit/>
          </a:bodyPr>
          <a:lstStyle/>
          <a:p>
            <a:pPr marL="0" lvl="1" algn="ctr"/>
            <a:r>
              <a:rPr lang="en-US" sz="2800" dirty="0" smtClean="0"/>
              <a:t>Upgrade surface physics and PBL, momentum and enthalpy exchange coefficients(</a:t>
            </a:r>
            <a:r>
              <a:rPr lang="en-US" sz="2800" dirty="0" err="1" smtClean="0"/>
              <a:t>Cd</a:t>
            </a:r>
            <a:r>
              <a:rPr lang="en-US" sz="2800" dirty="0" smtClean="0"/>
              <a:t>/Ch) (H15U)</a:t>
            </a:r>
          </a:p>
        </p:txBody>
      </p:sp>
      <p:pic>
        <p:nvPicPr>
          <p:cNvPr id="2" name="Picture 2" descr="ftp://ftp.emc.ncep.noaa.gov/mmb/wd20ww/cp-tmp/compare_cdch-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5958"/>
          <a:stretch/>
        </p:blipFill>
        <p:spPr bwMode="auto">
          <a:xfrm>
            <a:off x="3200400" y="1905000"/>
            <a:ext cx="5715749" cy="3733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8600" y="2133600"/>
            <a:ext cx="2895600" cy="3416320"/>
          </a:xfrm>
          <a:prstGeom prst="rect">
            <a:avLst/>
          </a:prstGeom>
          <a:noFill/>
        </p:spPr>
        <p:txBody>
          <a:bodyPr wrap="square" rtlCol="0">
            <a:spAutoFit/>
          </a:bodyPr>
          <a:lstStyle/>
          <a:p>
            <a:r>
              <a:rPr lang="en-US" sz="2400" dirty="0" err="1" smtClean="0"/>
              <a:t>Cd</a:t>
            </a:r>
            <a:r>
              <a:rPr lang="en-US" sz="2400" dirty="0" smtClean="0"/>
              <a:t>/Ch change, suggested by URI, to better match observations values.  The modified configuration provides improved intensity bias.</a:t>
            </a:r>
          </a:p>
          <a:p>
            <a:endParaRPr lang="en-US" sz="2400" dirty="0"/>
          </a:p>
        </p:txBody>
      </p:sp>
      <p:sp>
        <p:nvSpPr>
          <p:cNvPr id="9" name="Slide Number Placeholder 8"/>
          <p:cNvSpPr>
            <a:spLocks noGrp="1"/>
          </p:cNvSpPr>
          <p:nvPr>
            <p:ph type="sldNum" sz="quarter" idx="12"/>
          </p:nvPr>
        </p:nvSpPr>
        <p:spPr/>
        <p:txBody>
          <a:bodyPr/>
          <a:lstStyle/>
          <a:p>
            <a:fld id="{29981558-129F-4680-8B8B-8498508A5939}" type="slidenum">
              <a:rPr lang="en-US" smtClean="0">
                <a:solidFill>
                  <a:prstClr val="black">
                    <a:tint val="75000"/>
                  </a:prstClr>
                </a:solidFill>
              </a:rPr>
              <a:pPr/>
              <a:t>11</a:t>
            </a:fld>
            <a:endParaRPr lang="en-US">
              <a:solidFill>
                <a:prstClr val="black">
                  <a:tint val="75000"/>
                </a:prstClr>
              </a:solidFill>
            </a:endParaRPr>
          </a:p>
        </p:txBody>
      </p:sp>
      <p:sp>
        <p:nvSpPr>
          <p:cNvPr id="4" name="Rectangle 3"/>
          <p:cNvSpPr/>
          <p:nvPr/>
        </p:nvSpPr>
        <p:spPr>
          <a:xfrm>
            <a:off x="0" y="5697140"/>
            <a:ext cx="8687549" cy="923330"/>
          </a:xfrm>
          <a:prstGeom prst="rect">
            <a:avLst/>
          </a:prstGeom>
        </p:spPr>
        <p:txBody>
          <a:bodyPr wrap="square">
            <a:spAutoFit/>
          </a:bodyPr>
          <a:lstStyle/>
          <a:p>
            <a:r>
              <a:rPr lang="en-US" dirty="0">
                <a:solidFill>
                  <a:srgbClr val="FF0000"/>
                </a:solidFill>
              </a:rPr>
              <a:t>Increase of </a:t>
            </a:r>
            <a:r>
              <a:rPr lang="en-US" dirty="0" err="1">
                <a:solidFill>
                  <a:srgbClr val="FF0000"/>
                </a:solidFill>
              </a:rPr>
              <a:t>Ch</a:t>
            </a:r>
            <a:r>
              <a:rPr lang="en-US" dirty="0">
                <a:solidFill>
                  <a:srgbClr val="FF0000"/>
                </a:solidFill>
              </a:rPr>
              <a:t> at higher wind speeds </a:t>
            </a:r>
            <a:r>
              <a:rPr lang="en-US" dirty="0" smtClean="0">
                <a:solidFill>
                  <a:srgbClr val="FF0000"/>
                </a:solidFill>
              </a:rPr>
              <a:t>(as implemented in GFDL</a:t>
            </a:r>
            <a:r>
              <a:rPr lang="en-US" dirty="0">
                <a:solidFill>
                  <a:srgbClr val="FF0000"/>
                </a:solidFill>
              </a:rPr>
              <a:t>) was causing model to become unstable and crash for stronger </a:t>
            </a:r>
            <a:r>
              <a:rPr lang="en-US" dirty="0" smtClean="0">
                <a:solidFill>
                  <a:srgbClr val="FF0000"/>
                </a:solidFill>
              </a:rPr>
              <a:t>storms, suggestive of strong dependency of heat exchange coefficients at air-sea interface on model horizontal resolution</a:t>
            </a:r>
            <a:endParaRPr lang="en-US" dirty="0">
              <a:solidFill>
                <a:srgbClr val="FF0000"/>
              </a:solidFill>
            </a:endParaRPr>
          </a:p>
        </p:txBody>
      </p:sp>
    </p:spTree>
    <p:extLst>
      <p:ext uri="{BB962C8B-B14F-4D97-AF65-F5344CB8AC3E}">
        <p14:creationId xmlns:p14="http://schemas.microsoft.com/office/powerpoint/2010/main" val="24229139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2400"/>
            <a:ext cx="7566207" cy="914400"/>
          </a:xfrm>
          <a:prstGeom prst="rect">
            <a:avLst/>
          </a:prstGeom>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dirty="0" smtClean="0"/>
              <a:t>Upgraded SW/LW radiation schemes</a:t>
            </a:r>
          </a:p>
          <a:p>
            <a:r>
              <a:rPr lang="en-US" sz="3000" dirty="0" smtClean="0"/>
              <a:t>(GFDL radiation to RRTMG)</a:t>
            </a:r>
            <a:endParaRPr lang="en-US" sz="3000" dirty="0"/>
          </a:p>
        </p:txBody>
      </p:sp>
      <p:sp>
        <p:nvSpPr>
          <p:cNvPr id="3" name="TextBox 2"/>
          <p:cNvSpPr txBox="1"/>
          <p:nvPr/>
        </p:nvSpPr>
        <p:spPr>
          <a:xfrm>
            <a:off x="21771" y="1066800"/>
            <a:ext cx="8763000" cy="2862322"/>
          </a:xfrm>
          <a:prstGeom prst="rect">
            <a:avLst/>
          </a:prstGeom>
          <a:noFill/>
        </p:spPr>
        <p:txBody>
          <a:bodyPr wrap="square" rtlCol="0">
            <a:spAutoFit/>
          </a:bodyPr>
          <a:lstStyle/>
          <a:p>
            <a:pPr marL="342900" indent="-342900">
              <a:buAutoNum type="arabicPeriod"/>
            </a:pPr>
            <a:r>
              <a:rPr lang="en-US" dirty="0" smtClean="0"/>
              <a:t>GFDL radiation schemes have problems of proper representations of cloud-radiation interactions, especially net cloud top cooling and net cloud base warming.</a:t>
            </a:r>
          </a:p>
          <a:p>
            <a:pPr marL="342900" indent="-342900">
              <a:buAutoNum type="arabicPeriod"/>
            </a:pPr>
            <a:r>
              <a:rPr lang="en-US" dirty="0" smtClean="0"/>
              <a:t>Introduced much improved RRTMG radiation with parameterized sub-grid scale cloudiness  and variable (wind-speed dependent) vertical mixing coefficient        (following work done by Robert </a:t>
            </a:r>
            <a:r>
              <a:rPr lang="en-US" dirty="0" err="1" smtClean="0"/>
              <a:t>Fovell</a:t>
            </a:r>
            <a:r>
              <a:rPr lang="en-US" dirty="0" smtClean="0"/>
              <a:t>, UCLA; Greg Thompson, NCAR; </a:t>
            </a:r>
            <a:r>
              <a:rPr lang="en-US" dirty="0" err="1" smtClean="0"/>
              <a:t>Ligia</a:t>
            </a:r>
            <a:r>
              <a:rPr lang="en-US" dirty="0" smtClean="0"/>
              <a:t> </a:t>
            </a:r>
            <a:r>
              <a:rPr lang="en-US" dirty="0" err="1" smtClean="0"/>
              <a:t>Bernardet</a:t>
            </a:r>
            <a:r>
              <a:rPr lang="en-US" dirty="0" smtClean="0"/>
              <a:t>/Christina </a:t>
            </a:r>
            <a:r>
              <a:rPr lang="en-US" dirty="0" err="1" smtClean="0"/>
              <a:t>Holt,DTC</a:t>
            </a:r>
            <a:r>
              <a:rPr lang="en-US" dirty="0" smtClean="0"/>
              <a:t>).</a:t>
            </a:r>
          </a:p>
          <a:p>
            <a:pPr marL="342900" indent="-342900">
              <a:buFontTx/>
              <a:buAutoNum type="arabicPeriod"/>
            </a:pPr>
            <a:r>
              <a:rPr lang="en-US" i="1" dirty="0">
                <a:solidFill>
                  <a:srgbClr val="FF0000"/>
                </a:solidFill>
              </a:rPr>
              <a:t>Identified a problem in RRTMG related to O</a:t>
            </a:r>
            <a:r>
              <a:rPr lang="en-US" i="1" baseline="-25000" dirty="0">
                <a:solidFill>
                  <a:srgbClr val="FF0000"/>
                </a:solidFill>
              </a:rPr>
              <a:t>3</a:t>
            </a:r>
            <a:r>
              <a:rPr lang="en-US" i="1" dirty="0">
                <a:solidFill>
                  <a:srgbClr val="FF0000"/>
                </a:solidFill>
              </a:rPr>
              <a:t>/CO</a:t>
            </a:r>
            <a:r>
              <a:rPr lang="en-US" i="1" baseline="-25000" dirty="0">
                <a:solidFill>
                  <a:srgbClr val="FF0000"/>
                </a:solidFill>
              </a:rPr>
              <a:t>2</a:t>
            </a:r>
            <a:r>
              <a:rPr lang="en-US" i="1" dirty="0">
                <a:solidFill>
                  <a:srgbClr val="FF0000"/>
                </a:solidFill>
              </a:rPr>
              <a:t> initialization.  This problem is fixed in final H215 configuration</a:t>
            </a:r>
          </a:p>
          <a:p>
            <a:endParaRPr lang="en-US" dirty="0" smtClean="0"/>
          </a:p>
          <a:p>
            <a:pPr marL="342900" indent="-342900">
              <a:buAutoNum type="arabicPeriod"/>
            </a:pP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137" y="3593432"/>
            <a:ext cx="7785052"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96000" y="3136612"/>
            <a:ext cx="3048000" cy="584775"/>
          </a:xfrm>
          <a:prstGeom prst="rect">
            <a:avLst/>
          </a:prstGeom>
          <a:solidFill>
            <a:schemeClr val="bg1"/>
          </a:solidFill>
        </p:spPr>
        <p:txBody>
          <a:bodyPr wrap="square" rtlCol="0">
            <a:spAutoFit/>
          </a:bodyPr>
          <a:lstStyle/>
          <a:p>
            <a:r>
              <a:rPr lang="en-US" sz="1600" dirty="0" smtClean="0">
                <a:solidFill>
                  <a:srgbClr val="FF0000"/>
                </a:solidFill>
              </a:rPr>
              <a:t>Cloud top cooling due to radiation</a:t>
            </a:r>
            <a:endParaRPr lang="en-US" sz="1600" dirty="0">
              <a:solidFill>
                <a:srgbClr val="FF0000"/>
              </a:solidFill>
            </a:endParaRPr>
          </a:p>
        </p:txBody>
      </p:sp>
      <p:cxnSp>
        <p:nvCxnSpPr>
          <p:cNvPr id="6" name="Straight Arrow Connector 5"/>
          <p:cNvCxnSpPr>
            <a:stCxn id="4" idx="2"/>
          </p:cNvCxnSpPr>
          <p:nvPr/>
        </p:nvCxnSpPr>
        <p:spPr>
          <a:xfrm flipH="1">
            <a:off x="7419164" y="3721387"/>
            <a:ext cx="200836" cy="20732"/>
          </a:xfrm>
          <a:prstGeom prst="straightConnector1">
            <a:avLst/>
          </a:prstGeom>
          <a:ln w="508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29981558-129F-4680-8B8B-8498508A5939}" type="slidenum">
              <a:rPr lang="en-US" smtClean="0"/>
              <a:pPr/>
              <a:t>12</a:t>
            </a:fld>
            <a:endParaRPr lang="en-US"/>
          </a:p>
        </p:txBody>
      </p:sp>
      <p:graphicFrame>
        <p:nvGraphicFramePr>
          <p:cNvPr id="8" name="Object 7"/>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31788" name="Equation" r:id="rId4" imgW="114151" imgH="215619" progId="Equation.3">
                  <p:embed/>
                </p:oleObj>
              </mc:Choice>
              <mc:Fallback>
                <p:oleObj name="Equation" r:id="rId4" imgW="114151" imgH="215619" progId="Equation.3">
                  <p:embed/>
                  <p:pic>
                    <p:nvPicPr>
                      <p:cNvPr id="0"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532" name="Object 4"/>
          <p:cNvGraphicFramePr>
            <a:graphicFrameLocks noChangeAspect="1"/>
          </p:cNvGraphicFramePr>
          <p:nvPr>
            <p:extLst>
              <p:ext uri="{D42A27DB-BD31-4B8C-83A1-F6EECF244321}">
                <p14:modId xmlns:p14="http://schemas.microsoft.com/office/powerpoint/2010/main" val="3223468448"/>
              </p:ext>
            </p:extLst>
          </p:nvPr>
        </p:nvGraphicFramePr>
        <p:xfrm>
          <a:off x="7985307" y="2163517"/>
          <a:ext cx="419100" cy="265705"/>
        </p:xfrm>
        <a:graphic>
          <a:graphicData uri="http://schemas.openxmlformats.org/presentationml/2006/ole">
            <mc:AlternateContent xmlns:mc="http://schemas.openxmlformats.org/markup-compatibility/2006">
              <mc:Choice xmlns:v="urn:schemas-microsoft-com:vml" Requires="v">
                <p:oleObj spid="_x0000_s31789" name="Equation" r:id="rId6" imgW="190335" imgH="177646" progId="Equation.3">
                  <p:embed/>
                </p:oleObj>
              </mc:Choice>
              <mc:Fallback>
                <p:oleObj name="Equation" r:id="rId6" imgW="190335" imgH="177646" progId="Equation.3">
                  <p:embed/>
                  <p:pic>
                    <p:nvPicPr>
                      <p:cNvPr id="0" name="Picture 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5307" y="2163517"/>
                        <a:ext cx="419100" cy="2657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Arrow Connector 11"/>
          <p:cNvCxnSpPr/>
          <p:nvPr/>
        </p:nvCxnSpPr>
        <p:spPr>
          <a:xfrm>
            <a:off x="7086600" y="3429000"/>
            <a:ext cx="76200" cy="1524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7865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219200" y="108099"/>
            <a:ext cx="6781800" cy="1200329"/>
          </a:xfrm>
          <a:prstGeom prst="rect">
            <a:avLst/>
          </a:prstGeom>
          <a:noFill/>
        </p:spPr>
        <p:txBody>
          <a:bodyPr wrap="square" rtlCol="0">
            <a:spAutoFit/>
          </a:bodyPr>
          <a:lstStyle/>
          <a:p>
            <a:pPr algn="ctr"/>
            <a:r>
              <a:rPr lang="en-US" sz="3600" dirty="0" smtClean="0"/>
              <a:t>Code Optimization &amp; Workflow Modifications</a:t>
            </a:r>
            <a:endParaRPr lang="en-US" sz="3600" dirty="0"/>
          </a:p>
        </p:txBody>
      </p:sp>
      <p:sp>
        <p:nvSpPr>
          <p:cNvPr id="12" name="TextBox 11"/>
          <p:cNvSpPr txBox="1"/>
          <p:nvPr/>
        </p:nvSpPr>
        <p:spPr>
          <a:xfrm>
            <a:off x="304800" y="1410355"/>
            <a:ext cx="8613244" cy="4770537"/>
          </a:xfrm>
          <a:prstGeom prst="rect">
            <a:avLst/>
          </a:prstGeom>
          <a:noFill/>
        </p:spPr>
        <p:txBody>
          <a:bodyPr wrap="square" rtlCol="0">
            <a:spAutoFit/>
          </a:bodyPr>
          <a:lstStyle/>
          <a:p>
            <a:pPr marL="342900" lvl="1" indent="-342900">
              <a:buFont typeface="Wingdings" pitchFamily="2" charset="2"/>
              <a:buChar char="Ø"/>
            </a:pPr>
            <a:r>
              <a:rPr lang="en-US" sz="2400" dirty="0"/>
              <a:t>Sped up 2015 HWRF from 160 minutes to 96 </a:t>
            </a:r>
            <a:r>
              <a:rPr lang="en-US" sz="2400" dirty="0" smtClean="0"/>
              <a:t>minutes</a:t>
            </a:r>
          </a:p>
          <a:p>
            <a:pPr marL="800100" lvl="2" indent="-342900">
              <a:buFont typeface="Wingdings" pitchFamily="2" charset="2"/>
              <a:buChar char="Ø"/>
            </a:pPr>
            <a:r>
              <a:rPr lang="en-US" sz="2000" dirty="0">
                <a:latin typeface="+mj-lt"/>
              </a:rPr>
              <a:t>Increase from 13 compute nodes to </a:t>
            </a:r>
            <a:r>
              <a:rPr lang="en-US" sz="2000" dirty="0" smtClean="0">
                <a:latin typeface="+mj-lt"/>
              </a:rPr>
              <a:t>22 (~2.5x increase w.r.t. WCOSS Phase 1 16 core nodes, to fit of new 24 core Phase 2 compute nodes). </a:t>
            </a:r>
            <a:endParaRPr lang="en-US" sz="2000" dirty="0" smtClean="0">
              <a:latin typeface="+mj-lt"/>
            </a:endParaRPr>
          </a:p>
          <a:p>
            <a:pPr marL="800100" lvl="2" indent="-342900">
              <a:buFont typeface="Wingdings" pitchFamily="2" charset="2"/>
              <a:buChar char="Ø"/>
            </a:pPr>
            <a:r>
              <a:rPr lang="en-US" sz="2000" dirty="0" smtClean="0">
                <a:latin typeface="+mj-lt"/>
              </a:rPr>
              <a:t>Change </a:t>
            </a:r>
            <a:r>
              <a:rPr lang="en-US" sz="2000" dirty="0">
                <a:latin typeface="+mj-lt"/>
              </a:rPr>
              <a:t>the task geometry so that WRF compute processors within one compute node are adjacent to one another in a 4x4 grid.  </a:t>
            </a:r>
            <a:endParaRPr lang="en-US" sz="2000" dirty="0" smtClean="0">
              <a:latin typeface="+mj-lt"/>
            </a:endParaRPr>
          </a:p>
          <a:p>
            <a:pPr marL="800100" lvl="2" indent="-342900">
              <a:buFont typeface="Wingdings" pitchFamily="2" charset="2"/>
              <a:buChar char="Ø"/>
            </a:pPr>
            <a:r>
              <a:rPr lang="en-US" sz="2000" dirty="0" smtClean="0">
                <a:latin typeface="+mj-lt"/>
              </a:rPr>
              <a:t>Switch </a:t>
            </a:r>
            <a:r>
              <a:rPr lang="en-US" sz="2000" dirty="0">
                <a:latin typeface="+mj-lt"/>
              </a:rPr>
              <a:t>to the </a:t>
            </a:r>
            <a:r>
              <a:rPr lang="en-US" sz="2000" dirty="0" err="1">
                <a:latin typeface="+mj-lt"/>
              </a:rPr>
              <a:t>quilt_pnc</a:t>
            </a:r>
            <a:r>
              <a:rPr lang="en-US" sz="2000" dirty="0">
                <a:latin typeface="+mj-lt"/>
              </a:rPr>
              <a:t> implementation of WRF I/O servers.  This gained us about 30-35 minutes of runtime.  </a:t>
            </a:r>
            <a:endParaRPr lang="en-US" sz="2000" dirty="0" smtClean="0">
              <a:latin typeface="+mj-lt"/>
            </a:endParaRPr>
          </a:p>
          <a:p>
            <a:pPr marL="800100" lvl="2" indent="-342900">
              <a:buFont typeface="Wingdings" pitchFamily="2" charset="2"/>
              <a:buChar char="Ø"/>
            </a:pPr>
            <a:r>
              <a:rPr lang="en-US" sz="2000" dirty="0" smtClean="0">
                <a:latin typeface="+mj-lt"/>
              </a:rPr>
              <a:t>Turn </a:t>
            </a:r>
            <a:r>
              <a:rPr lang="en-US" sz="2000" dirty="0">
                <a:latin typeface="+mj-lt"/>
              </a:rPr>
              <a:t>off the logging from all WRF processors.  This gained us </a:t>
            </a:r>
            <a:r>
              <a:rPr lang="en-US" sz="2000" dirty="0" smtClean="0">
                <a:latin typeface="+mj-lt"/>
              </a:rPr>
              <a:t>about </a:t>
            </a:r>
            <a:r>
              <a:rPr lang="en-US" sz="2000" dirty="0">
                <a:latin typeface="+mj-lt"/>
              </a:rPr>
              <a:t>8 minutes of runtime.</a:t>
            </a:r>
          </a:p>
          <a:p>
            <a:pPr marL="342900" lvl="1" indent="-342900">
              <a:buFont typeface="Wingdings" pitchFamily="2" charset="2"/>
              <a:buChar char="Ø"/>
            </a:pPr>
            <a:r>
              <a:rPr lang="en-US" sz="2400" dirty="0" smtClean="0">
                <a:latin typeface="+mj-lt"/>
              </a:rPr>
              <a:t>End-to-end HWRF </a:t>
            </a:r>
            <a:r>
              <a:rPr lang="en-US" sz="2400" dirty="0">
                <a:latin typeface="+mj-lt"/>
              </a:rPr>
              <a:t>scripting system </a:t>
            </a:r>
            <a:r>
              <a:rPr lang="en-US" sz="2400" dirty="0" smtClean="0">
                <a:latin typeface="+mj-lt"/>
              </a:rPr>
              <a:t>in Python for all global ocean basins</a:t>
            </a:r>
            <a:endParaRPr lang="en-US" sz="2400" dirty="0">
              <a:latin typeface="+mj-lt"/>
            </a:endParaRPr>
          </a:p>
          <a:p>
            <a:pPr marL="342900" lvl="1" indent="-342900">
              <a:buFont typeface="Wingdings" pitchFamily="2" charset="2"/>
              <a:buChar char="Ø"/>
            </a:pPr>
            <a:r>
              <a:rPr lang="en-US" sz="2400" dirty="0" smtClean="0">
                <a:latin typeface="+mj-lt"/>
              </a:rPr>
              <a:t>Switch to 100% GRIB2 output from HWRF</a:t>
            </a:r>
          </a:p>
          <a:p>
            <a:pPr marL="342900" lvl="1" indent="-342900">
              <a:buFont typeface="Wingdings" pitchFamily="2" charset="2"/>
              <a:buChar char="Ø"/>
            </a:pPr>
            <a:r>
              <a:rPr lang="en-US" sz="2400" dirty="0" smtClean="0">
                <a:latin typeface="+mj-lt"/>
              </a:rPr>
              <a:t>Further changes to the HWRF workflow to improve the timing and reliability of forecast delivery</a:t>
            </a:r>
            <a:endParaRPr lang="en-US" sz="2400" dirty="0">
              <a:latin typeface="+mj-lt"/>
            </a:endParaRPr>
          </a:p>
        </p:txBody>
      </p:sp>
      <p:sp>
        <p:nvSpPr>
          <p:cNvPr id="4" name="Slide Number Placeholder 3"/>
          <p:cNvSpPr>
            <a:spLocks noGrp="1"/>
          </p:cNvSpPr>
          <p:nvPr>
            <p:ph type="sldNum" sz="quarter" idx="12"/>
          </p:nvPr>
        </p:nvSpPr>
        <p:spPr/>
        <p:txBody>
          <a:bodyPr/>
          <a:lstStyle/>
          <a:p>
            <a:fld id="{29981558-129F-4680-8B8B-8498508A5939}" type="slidenum">
              <a:rPr lang="en-US" smtClean="0"/>
              <a:pPr/>
              <a:t>13</a:t>
            </a:fld>
            <a:endParaRPr lang="en-US"/>
          </a:p>
        </p:txBody>
      </p:sp>
    </p:spTree>
    <p:extLst>
      <p:ext uri="{BB962C8B-B14F-4D97-AF65-F5344CB8AC3E}">
        <p14:creationId xmlns:p14="http://schemas.microsoft.com/office/powerpoint/2010/main" val="14490749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04DEF7B-3EDF-4309-91A2-334F25FF17AC}" type="slidenum">
              <a:rPr lang="en-US" smtClean="0"/>
              <a:pPr>
                <a:defRPr/>
              </a:pPr>
              <a:t>14</a:t>
            </a:fld>
            <a:endParaRPr lang="en-US"/>
          </a:p>
        </p:txBody>
      </p:sp>
      <p:sp>
        <p:nvSpPr>
          <p:cNvPr id="4" name="TextBox 3"/>
          <p:cNvSpPr txBox="1"/>
          <p:nvPr/>
        </p:nvSpPr>
        <p:spPr>
          <a:xfrm>
            <a:off x="1277353" y="219742"/>
            <a:ext cx="7086600" cy="523220"/>
          </a:xfrm>
          <a:prstGeom prst="rect">
            <a:avLst/>
          </a:prstGeom>
          <a:noFill/>
        </p:spPr>
        <p:txBody>
          <a:bodyPr wrap="square" rtlCol="0">
            <a:spAutoFit/>
          </a:bodyPr>
          <a:lstStyle/>
          <a:p>
            <a:r>
              <a:rPr lang="en-US" sz="2800" dirty="0" smtClean="0"/>
              <a:t>WCOSS Development </a:t>
            </a:r>
            <a:r>
              <a:rPr lang="en-US" sz="2800" dirty="0" smtClean="0"/>
              <a:t>Machine 03/18/2015 </a:t>
            </a:r>
            <a:endParaRPr lang="en-US" sz="2800"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471"/>
          <a:stretch/>
        </p:blipFill>
        <p:spPr bwMode="auto">
          <a:xfrm>
            <a:off x="230188" y="712270"/>
            <a:ext cx="8682037" cy="583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52600" y="1905000"/>
            <a:ext cx="990600" cy="381000"/>
          </a:xfrm>
          <a:prstGeom prst="rect">
            <a:avLst/>
          </a:prstGeom>
          <a:noFill/>
        </p:spPr>
        <p:txBody>
          <a:bodyPr wrap="square" rtlCol="0">
            <a:spAutoFit/>
          </a:bodyPr>
          <a:lstStyle/>
          <a:p>
            <a:r>
              <a:rPr lang="en-US" dirty="0" smtClean="0"/>
              <a:t>HWRF</a:t>
            </a:r>
            <a:endParaRPr lang="en-US" dirty="0"/>
          </a:p>
        </p:txBody>
      </p:sp>
      <p:sp>
        <p:nvSpPr>
          <p:cNvPr id="8" name="TextBox 7"/>
          <p:cNvSpPr txBox="1"/>
          <p:nvPr/>
        </p:nvSpPr>
        <p:spPr>
          <a:xfrm>
            <a:off x="3962400" y="3440351"/>
            <a:ext cx="723106" cy="381000"/>
          </a:xfrm>
          <a:prstGeom prst="rect">
            <a:avLst/>
          </a:prstGeom>
          <a:noFill/>
        </p:spPr>
        <p:txBody>
          <a:bodyPr wrap="square" rtlCol="0">
            <a:spAutoFit/>
          </a:bodyPr>
          <a:lstStyle/>
          <a:p>
            <a:r>
              <a:rPr lang="en-US" dirty="0" smtClean="0"/>
              <a:t>GFS</a:t>
            </a:r>
            <a:endParaRPr lang="en-US" dirty="0"/>
          </a:p>
        </p:txBody>
      </p:sp>
      <p:sp>
        <p:nvSpPr>
          <p:cNvPr id="10" name="TextBox 9"/>
          <p:cNvSpPr txBox="1"/>
          <p:nvPr/>
        </p:nvSpPr>
        <p:spPr>
          <a:xfrm>
            <a:off x="1277353" y="1143000"/>
            <a:ext cx="990600" cy="381000"/>
          </a:xfrm>
          <a:prstGeom prst="rect">
            <a:avLst/>
          </a:prstGeom>
          <a:noFill/>
        </p:spPr>
        <p:txBody>
          <a:bodyPr wrap="square" rtlCol="0">
            <a:spAutoFit/>
          </a:bodyPr>
          <a:lstStyle/>
          <a:p>
            <a:r>
              <a:rPr lang="en-US" dirty="0" smtClean="0"/>
              <a:t>RTOFS</a:t>
            </a:r>
            <a:endParaRPr lang="en-US" dirty="0"/>
          </a:p>
        </p:txBody>
      </p:sp>
      <p:sp>
        <p:nvSpPr>
          <p:cNvPr id="11" name="TextBox 10"/>
          <p:cNvSpPr txBox="1"/>
          <p:nvPr/>
        </p:nvSpPr>
        <p:spPr>
          <a:xfrm>
            <a:off x="882316" y="5486400"/>
            <a:ext cx="990600" cy="381000"/>
          </a:xfrm>
          <a:prstGeom prst="rect">
            <a:avLst/>
          </a:prstGeom>
          <a:noFill/>
        </p:spPr>
        <p:txBody>
          <a:bodyPr wrap="square" rtlCol="0">
            <a:spAutoFit/>
          </a:bodyPr>
          <a:lstStyle/>
          <a:p>
            <a:r>
              <a:rPr lang="en-US" dirty="0" smtClean="0"/>
              <a:t>SREF</a:t>
            </a:r>
            <a:endParaRPr lang="en-US" dirty="0"/>
          </a:p>
        </p:txBody>
      </p:sp>
      <p:sp>
        <p:nvSpPr>
          <p:cNvPr id="12" name="TextBox 11"/>
          <p:cNvSpPr txBox="1"/>
          <p:nvPr/>
        </p:nvSpPr>
        <p:spPr>
          <a:xfrm>
            <a:off x="2215816" y="5289483"/>
            <a:ext cx="990600" cy="381000"/>
          </a:xfrm>
          <a:prstGeom prst="rect">
            <a:avLst/>
          </a:prstGeom>
          <a:noFill/>
        </p:spPr>
        <p:txBody>
          <a:bodyPr wrap="square" rtlCol="0">
            <a:spAutoFit/>
          </a:bodyPr>
          <a:lstStyle/>
          <a:p>
            <a:r>
              <a:rPr lang="en-US" dirty="0" smtClean="0"/>
              <a:t>GEFS</a:t>
            </a:r>
            <a:endParaRPr lang="en-US" dirty="0"/>
          </a:p>
        </p:txBody>
      </p:sp>
      <p:sp>
        <p:nvSpPr>
          <p:cNvPr id="13" name="TextBox 12"/>
          <p:cNvSpPr txBox="1"/>
          <p:nvPr/>
        </p:nvSpPr>
        <p:spPr>
          <a:xfrm>
            <a:off x="5410200" y="2514600"/>
            <a:ext cx="990600" cy="381000"/>
          </a:xfrm>
          <a:prstGeom prst="rect">
            <a:avLst/>
          </a:prstGeom>
          <a:noFill/>
        </p:spPr>
        <p:txBody>
          <a:bodyPr wrap="square" rtlCol="0">
            <a:spAutoFit/>
          </a:bodyPr>
          <a:lstStyle/>
          <a:p>
            <a:r>
              <a:rPr lang="en-US" dirty="0" smtClean="0"/>
              <a:t>NAM</a:t>
            </a:r>
            <a:endParaRPr lang="en-US" dirty="0"/>
          </a:p>
        </p:txBody>
      </p:sp>
      <p:sp>
        <p:nvSpPr>
          <p:cNvPr id="14" name="TextBox 13"/>
          <p:cNvSpPr txBox="1"/>
          <p:nvPr/>
        </p:nvSpPr>
        <p:spPr>
          <a:xfrm>
            <a:off x="2368216" y="4419600"/>
            <a:ext cx="990600" cy="381000"/>
          </a:xfrm>
          <a:prstGeom prst="rect">
            <a:avLst/>
          </a:prstGeom>
          <a:noFill/>
        </p:spPr>
        <p:txBody>
          <a:bodyPr wrap="square" rtlCol="0">
            <a:spAutoFit/>
          </a:bodyPr>
          <a:lstStyle/>
          <a:p>
            <a:r>
              <a:rPr lang="en-US" dirty="0" smtClean="0"/>
              <a:t>CFSV2</a:t>
            </a:r>
            <a:endParaRPr lang="en-US" dirty="0"/>
          </a:p>
        </p:txBody>
      </p:sp>
    </p:spTree>
    <p:extLst>
      <p:ext uri="{BB962C8B-B14F-4D97-AF65-F5344CB8AC3E}">
        <p14:creationId xmlns:p14="http://schemas.microsoft.com/office/powerpoint/2010/main" val="159827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685800"/>
            <a:ext cx="8534400" cy="5078313"/>
          </a:xfrm>
          <a:prstGeom prst="rect">
            <a:avLst/>
          </a:prstGeom>
          <a:noFill/>
        </p:spPr>
        <p:txBody>
          <a:bodyPr wrap="square" rtlCol="0">
            <a:spAutoFit/>
          </a:bodyPr>
          <a:lstStyle/>
          <a:p>
            <a:r>
              <a:rPr lang="en-US" sz="4000" dirty="0" smtClean="0">
                <a:solidFill>
                  <a:prstClr val="black"/>
                </a:solidFill>
              </a:rPr>
              <a:t>Acronyms</a:t>
            </a:r>
          </a:p>
          <a:p>
            <a:endParaRPr lang="en-US" sz="2400" dirty="0" smtClean="0">
              <a:solidFill>
                <a:prstClr val="black"/>
              </a:solidFill>
            </a:endParaRPr>
          </a:p>
          <a:p>
            <a:pPr>
              <a:buFont typeface="Wingdings" pitchFamily="2" charset="2"/>
              <a:buChar char="Ø"/>
            </a:pPr>
            <a:r>
              <a:rPr lang="en-US" sz="2000" b="1" dirty="0" smtClean="0"/>
              <a:t>H15B</a:t>
            </a:r>
            <a:r>
              <a:rPr lang="en-US" sz="2000" dirty="0" smtClean="0">
                <a:solidFill>
                  <a:prstClr val="black"/>
                </a:solidFill>
              </a:rPr>
              <a:t>: FY15 HWRF baseline, 18/6/2km resolution, L61,  input: T1534L64 GFS (Spectral files for both IC and BC);</a:t>
            </a:r>
          </a:p>
          <a:p>
            <a:endParaRPr lang="en-US" sz="2000" dirty="0">
              <a:solidFill>
                <a:prstClr val="black"/>
              </a:solidFill>
            </a:endParaRPr>
          </a:p>
          <a:p>
            <a:pPr>
              <a:buFont typeface="Wingdings" pitchFamily="2" charset="2"/>
              <a:buChar char="Ø"/>
            </a:pPr>
            <a:r>
              <a:rPr lang="en-US" sz="2000" b="1" dirty="0"/>
              <a:t>H214</a:t>
            </a:r>
            <a:r>
              <a:rPr lang="en-US" sz="2000" dirty="0">
                <a:solidFill>
                  <a:prstClr val="black"/>
                </a:solidFill>
              </a:rPr>
              <a:t>: 2014 version of operational HWRF, 27/9/3km resolution, L61, input: T574 L64 GFS (Spectral files for both IC and BC</a:t>
            </a:r>
            <a:r>
              <a:rPr lang="en-US" sz="2000" dirty="0" smtClean="0">
                <a:solidFill>
                  <a:prstClr val="black"/>
                </a:solidFill>
              </a:rPr>
              <a:t>);</a:t>
            </a:r>
          </a:p>
          <a:p>
            <a:pPr>
              <a:buFont typeface="Wingdings" pitchFamily="2" charset="2"/>
              <a:buChar char="Ø"/>
            </a:pPr>
            <a:endParaRPr lang="en-US" sz="2000" dirty="0">
              <a:solidFill>
                <a:prstClr val="black"/>
              </a:solidFill>
            </a:endParaRPr>
          </a:p>
          <a:p>
            <a:pPr>
              <a:buFont typeface="Wingdings" pitchFamily="2" charset="2"/>
              <a:buChar char="Ø"/>
            </a:pPr>
            <a:r>
              <a:rPr lang="en-US" sz="2000" b="1" dirty="0" smtClean="0"/>
              <a:t>H15Z</a:t>
            </a:r>
            <a:r>
              <a:rPr lang="en-US" sz="2000" dirty="0" smtClean="0">
                <a:solidFill>
                  <a:prstClr val="black"/>
                </a:solidFill>
              </a:rPr>
              <a:t>: H214 driven by New GFS (Control)</a:t>
            </a:r>
          </a:p>
          <a:p>
            <a:endParaRPr lang="en-US" sz="2000" dirty="0">
              <a:solidFill>
                <a:prstClr val="black"/>
              </a:solidFill>
            </a:endParaRPr>
          </a:p>
          <a:p>
            <a:pPr>
              <a:buFont typeface="Wingdings" pitchFamily="2" charset="2"/>
              <a:buChar char="Ø"/>
            </a:pPr>
            <a:r>
              <a:rPr lang="en-US" sz="2000" b="1" dirty="0" smtClean="0">
                <a:solidFill>
                  <a:srgbClr val="FF0000"/>
                </a:solidFill>
              </a:rPr>
              <a:t>H215</a:t>
            </a:r>
            <a:r>
              <a:rPr lang="en-US" sz="2000" dirty="0" smtClean="0">
                <a:solidFill>
                  <a:srgbClr val="FF0000"/>
                </a:solidFill>
              </a:rPr>
              <a:t>: H15B + All Physics upgrades;</a:t>
            </a:r>
          </a:p>
          <a:p>
            <a:pPr>
              <a:buFont typeface="Wingdings" pitchFamily="2" charset="2"/>
              <a:buChar char="Ø"/>
            </a:pPr>
            <a:endParaRPr lang="en-US" sz="2000" dirty="0" smtClean="0">
              <a:solidFill>
                <a:prstClr val="black"/>
              </a:solidFill>
            </a:endParaRPr>
          </a:p>
          <a:p>
            <a:pPr>
              <a:buFont typeface="Wingdings" pitchFamily="2" charset="2"/>
              <a:buChar char="Ø"/>
            </a:pPr>
            <a:r>
              <a:rPr lang="en-US" sz="2000" b="1" dirty="0" smtClean="0"/>
              <a:t>H15T:</a:t>
            </a:r>
            <a:r>
              <a:rPr lang="en-US" sz="2000" dirty="0" smtClean="0">
                <a:solidFill>
                  <a:prstClr val="black"/>
                </a:solidFill>
              </a:rPr>
              <a:t> </a:t>
            </a:r>
            <a:r>
              <a:rPr lang="en-US" sz="2000" dirty="0" smtClean="0">
                <a:solidFill>
                  <a:prstClr val="black"/>
                </a:solidFill>
              </a:rPr>
              <a:t>Combined </a:t>
            </a:r>
            <a:r>
              <a:rPr lang="en-US" sz="2000" dirty="0" smtClean="0">
                <a:solidFill>
                  <a:prstClr val="black"/>
                </a:solidFill>
              </a:rPr>
              <a:t>with H215, and tested for TDR </a:t>
            </a:r>
            <a:r>
              <a:rPr lang="en-US" sz="2000" dirty="0" smtClean="0">
                <a:solidFill>
                  <a:prstClr val="black"/>
                </a:solidFill>
              </a:rPr>
              <a:t>storms for high-resolution ENSDA.</a:t>
            </a:r>
            <a:endParaRPr lang="en-US" sz="2000" dirty="0" smtClean="0">
              <a:solidFill>
                <a:prstClr val="black"/>
              </a:solidFill>
            </a:endParaRPr>
          </a:p>
          <a:p>
            <a:endParaRPr lang="en-US" sz="2000" dirty="0" smtClean="0">
              <a:solidFill>
                <a:prstClr val="black"/>
              </a:solidFill>
            </a:endParaRPr>
          </a:p>
        </p:txBody>
      </p:sp>
      <p:sp>
        <p:nvSpPr>
          <p:cNvPr id="3" name="Slide Number Placeholder 2"/>
          <p:cNvSpPr>
            <a:spLocks noGrp="1"/>
          </p:cNvSpPr>
          <p:nvPr>
            <p:ph type="sldNum" sz="quarter" idx="12"/>
          </p:nvPr>
        </p:nvSpPr>
        <p:spPr/>
        <p:txBody>
          <a:bodyPr/>
          <a:lstStyle/>
          <a:p>
            <a:fld id="{29981558-129F-4680-8B8B-8498508A5939}"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40807208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16</a:t>
            </a:fld>
            <a:endParaRPr lang="en-US">
              <a:solidFill>
                <a:prstClr val="black">
                  <a:tint val="75000"/>
                </a:prstClr>
              </a:solidFill>
            </a:endParaRPr>
          </a:p>
        </p:txBody>
      </p:sp>
      <p:sp>
        <p:nvSpPr>
          <p:cNvPr id="3" name="TextBox 2"/>
          <p:cNvSpPr txBox="1"/>
          <p:nvPr/>
        </p:nvSpPr>
        <p:spPr>
          <a:xfrm>
            <a:off x="1295400" y="2286000"/>
            <a:ext cx="7010400" cy="1200329"/>
          </a:xfrm>
          <a:prstGeom prst="rect">
            <a:avLst/>
          </a:prstGeom>
          <a:noFill/>
        </p:spPr>
        <p:txBody>
          <a:bodyPr wrap="square" rtlCol="0">
            <a:spAutoFit/>
          </a:bodyPr>
          <a:lstStyle/>
          <a:p>
            <a:pPr algn="ctr"/>
            <a:r>
              <a:rPr lang="en-US" sz="3600" dirty="0" smtClean="0"/>
              <a:t>Verification for Atlantic Storms (2011-2014)</a:t>
            </a:r>
            <a:endParaRPr lang="en-US" sz="3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57177" y="314980"/>
            <a:ext cx="6705600" cy="523220"/>
          </a:xfrm>
          <a:prstGeom prst="rect">
            <a:avLst/>
          </a:prstGeom>
          <a:noFill/>
        </p:spPr>
        <p:txBody>
          <a:bodyPr wrap="square" rtlCol="0">
            <a:spAutoFit/>
          </a:bodyPr>
          <a:lstStyle/>
          <a:p>
            <a:pPr algn="ctr"/>
            <a:r>
              <a:rPr lang="en-US" sz="2800" dirty="0" smtClean="0"/>
              <a:t>Impact of New GFS, </a:t>
            </a:r>
            <a:r>
              <a:rPr lang="en-US" sz="2800" dirty="0" smtClean="0"/>
              <a:t>NATL </a:t>
            </a:r>
            <a:endParaRPr lang="en-US" sz="2800" dirty="0"/>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17</a:t>
            </a:fld>
            <a:endParaRPr lang="en-US">
              <a:solidFill>
                <a:prstClr val="black">
                  <a:tint val="75000"/>
                </a:prstClr>
              </a:solidFill>
            </a:endParaRPr>
          </a:p>
        </p:txBody>
      </p:sp>
      <p:pic>
        <p:nvPicPr>
          <p:cNvPr id="51202" name="Picture 2" descr="http://www.emc.ncep.noaa.gov/gc_wmb/vxt/zack/temp1/ALAL1114_H15Z_combine.png"/>
          <p:cNvPicPr>
            <a:picLocks noChangeAspect="1" noChangeArrowheads="1"/>
          </p:cNvPicPr>
          <p:nvPr/>
        </p:nvPicPr>
        <p:blipFill>
          <a:blip r:embed="rId2" cstate="print"/>
          <a:srcRect/>
          <a:stretch>
            <a:fillRect/>
          </a:stretch>
        </p:blipFill>
        <p:spPr bwMode="auto">
          <a:xfrm>
            <a:off x="-10141" y="1219200"/>
            <a:ext cx="9133295" cy="4419600"/>
          </a:xfrm>
          <a:prstGeom prst="rect">
            <a:avLst/>
          </a:prstGeom>
          <a:noFill/>
        </p:spPr>
      </p:pic>
      <p:sp>
        <p:nvSpPr>
          <p:cNvPr id="7" name="TextBox 6"/>
          <p:cNvSpPr txBox="1"/>
          <p:nvPr/>
        </p:nvSpPr>
        <p:spPr>
          <a:xfrm>
            <a:off x="6324600" y="4191000"/>
            <a:ext cx="2514600" cy="923330"/>
          </a:xfrm>
          <a:prstGeom prst="rect">
            <a:avLst/>
          </a:prstGeom>
          <a:noFill/>
        </p:spPr>
        <p:txBody>
          <a:bodyPr wrap="square" rtlCol="0">
            <a:spAutoFit/>
          </a:bodyPr>
          <a:lstStyle/>
          <a:p>
            <a:r>
              <a:rPr lang="en-US" dirty="0" smtClean="0"/>
              <a:t>New GFS degraded track/intensity forecasts at later hours</a:t>
            </a:r>
            <a:endParaRPr lang="en-US" dirty="0"/>
          </a:p>
        </p:txBody>
      </p:sp>
    </p:spTree>
    <p:extLst>
      <p:ext uri="{BB962C8B-B14F-4D97-AF65-F5344CB8AC3E}">
        <p14:creationId xmlns:p14="http://schemas.microsoft.com/office/powerpoint/2010/main" val="18596122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57177" y="416649"/>
            <a:ext cx="6705600" cy="523220"/>
          </a:xfrm>
          <a:prstGeom prst="rect">
            <a:avLst/>
          </a:prstGeom>
          <a:noFill/>
        </p:spPr>
        <p:txBody>
          <a:bodyPr wrap="square" rtlCol="0">
            <a:spAutoFit/>
          </a:bodyPr>
          <a:lstStyle/>
          <a:p>
            <a:pPr algn="ctr"/>
            <a:r>
              <a:rPr lang="en-US" sz="2800" dirty="0" smtClean="0"/>
              <a:t>Impact of HWRF Resolution, </a:t>
            </a:r>
            <a:r>
              <a:rPr lang="en-US" sz="2800" dirty="0" smtClean="0"/>
              <a:t>NATL</a:t>
            </a:r>
            <a:endParaRPr lang="en-US" sz="2800" dirty="0"/>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18</a:t>
            </a:fld>
            <a:endParaRPr lang="en-US">
              <a:solidFill>
                <a:prstClr val="black">
                  <a:tint val="75000"/>
                </a:prstClr>
              </a:solidFill>
            </a:endParaRPr>
          </a:p>
        </p:txBody>
      </p:sp>
      <p:sp>
        <p:nvSpPr>
          <p:cNvPr id="2" name="TextBox 1"/>
          <p:cNvSpPr txBox="1"/>
          <p:nvPr/>
        </p:nvSpPr>
        <p:spPr>
          <a:xfrm>
            <a:off x="157899" y="6135220"/>
            <a:ext cx="8153400" cy="646331"/>
          </a:xfrm>
          <a:prstGeom prst="rect">
            <a:avLst/>
          </a:prstGeom>
          <a:noFill/>
        </p:spPr>
        <p:txBody>
          <a:bodyPr wrap="square" rtlCol="0">
            <a:spAutoFit/>
          </a:bodyPr>
          <a:lstStyle/>
          <a:p>
            <a:r>
              <a:rPr lang="en-US" b="1" i="1" dirty="0" smtClean="0">
                <a:solidFill>
                  <a:srgbClr val="FF0000"/>
                </a:solidFill>
              </a:rPr>
              <a:t>Resolution upgrades and vortex initialization changes have offset the loss of skill due to new GFS</a:t>
            </a:r>
            <a:endParaRPr lang="en-US" b="1" i="1" dirty="0">
              <a:solidFill>
                <a:srgbClr val="FF0000"/>
              </a:solidFill>
            </a:endParaRPr>
          </a:p>
        </p:txBody>
      </p:sp>
      <p:pic>
        <p:nvPicPr>
          <p:cNvPr id="50178" name="Picture 2" descr="http://www.emc.ncep.noaa.gov/gc_wmb/vxt/zack/temp1/ALAL1114_H15ZB_combine.png"/>
          <p:cNvPicPr>
            <a:picLocks noChangeAspect="1" noChangeArrowheads="1"/>
          </p:cNvPicPr>
          <p:nvPr/>
        </p:nvPicPr>
        <p:blipFill>
          <a:blip r:embed="rId2" cstate="print"/>
          <a:srcRect/>
          <a:stretch>
            <a:fillRect/>
          </a:stretch>
        </p:blipFill>
        <p:spPr bwMode="auto">
          <a:xfrm>
            <a:off x="0" y="1143000"/>
            <a:ext cx="9165971" cy="4419600"/>
          </a:xfrm>
          <a:prstGeom prst="rect">
            <a:avLst/>
          </a:prstGeom>
          <a:noFill/>
        </p:spPr>
      </p:pic>
      <p:sp>
        <p:nvSpPr>
          <p:cNvPr id="8" name="TextBox 7"/>
          <p:cNvSpPr txBox="1"/>
          <p:nvPr/>
        </p:nvSpPr>
        <p:spPr>
          <a:xfrm>
            <a:off x="6308651" y="3962400"/>
            <a:ext cx="2514600" cy="1477328"/>
          </a:xfrm>
          <a:prstGeom prst="rect">
            <a:avLst/>
          </a:prstGeom>
          <a:noFill/>
        </p:spPr>
        <p:txBody>
          <a:bodyPr wrap="square" rtlCol="0">
            <a:spAutoFit/>
          </a:bodyPr>
          <a:lstStyle/>
          <a:p>
            <a:r>
              <a:rPr lang="en-US" dirty="0" smtClean="0"/>
              <a:t>Neutral track impact;</a:t>
            </a:r>
          </a:p>
          <a:p>
            <a:r>
              <a:rPr lang="en-US" dirty="0" smtClean="0"/>
              <a:t>Neutral to positive intensity impact;</a:t>
            </a:r>
          </a:p>
          <a:p>
            <a:r>
              <a:rPr lang="en-US" dirty="0" smtClean="0"/>
              <a:t>Relative large intensity bias;</a:t>
            </a:r>
            <a:endParaRPr lang="en-US" dirty="0"/>
          </a:p>
        </p:txBody>
      </p:sp>
    </p:spTree>
    <p:extLst>
      <p:ext uri="{BB962C8B-B14F-4D97-AF65-F5344CB8AC3E}">
        <p14:creationId xmlns:p14="http://schemas.microsoft.com/office/powerpoint/2010/main" val="3052045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A51038-482A-4A2F-8234-A72E8F7D54EC}" type="slidenum">
              <a:rPr lang="en-US" smtClean="0">
                <a:solidFill>
                  <a:srgbClr val="04617B">
                    <a:shade val="90000"/>
                  </a:srgbClr>
                </a:solidFill>
              </a:rPr>
              <a:pPr/>
              <a:t>19</a:t>
            </a:fld>
            <a:endParaRPr lang="en-US" dirty="0">
              <a:solidFill>
                <a:srgbClr val="04617B">
                  <a:shade val="90000"/>
                </a:srgbClr>
              </a:solidFill>
            </a:endParaRPr>
          </a:p>
        </p:txBody>
      </p:sp>
      <p:pic>
        <p:nvPicPr>
          <p:cNvPr id="3" name="Picture 2"/>
          <p:cNvPicPr>
            <a:picLocks noChangeAspect="1" noChangeArrowheads="1"/>
          </p:cNvPicPr>
          <p:nvPr/>
        </p:nvPicPr>
        <p:blipFill rotWithShape="1">
          <a:blip r:embed="rId2"/>
          <a:srcRect/>
          <a:stretch>
            <a:fillRect/>
          </a:stretch>
        </p:blipFill>
        <p:spPr>
          <a:xfrm>
            <a:off x="152400" y="76200"/>
            <a:ext cx="4427431" cy="3200400"/>
          </a:xfrm>
          <a:prstGeom prst="rect">
            <a:avLst/>
          </a:prstGeom>
          <a:noFill/>
          <a:ln>
            <a:noFill/>
          </a:ln>
        </p:spPr>
      </p:pic>
      <p:sp>
        <p:nvSpPr>
          <p:cNvPr id="4" name="TextBox 3"/>
          <p:cNvSpPr txBox="1"/>
          <p:nvPr/>
        </p:nvSpPr>
        <p:spPr>
          <a:xfrm>
            <a:off x="609600" y="712076"/>
            <a:ext cx="874395" cy="362344"/>
          </a:xfrm>
          <a:prstGeom prst="rect">
            <a:avLst/>
          </a:prstGeom>
          <a:solidFill>
            <a:srgbClr val="FFFF00">
              <a:alpha val="30000"/>
            </a:srgbClr>
          </a:solidFill>
        </p:spPr>
        <p:txBody>
          <a:bodyPr vert="horz" wrap="square" lIns="91440" tIns="45720" rIns="91440" bIns="45720" anchor="t">
            <a:spAutoFit/>
          </a:bodyPr>
          <a:lstStyle/>
          <a:p>
            <a:pPr>
              <a:defRPr lang="en-US"/>
            </a:pPr>
            <a:r>
              <a:rPr lang="en-US">
                <a:solidFill>
                  <a:prstClr val="black"/>
                </a:solidFill>
              </a:rPr>
              <a:t>BIAS</a:t>
            </a:r>
          </a:p>
        </p:txBody>
      </p:sp>
      <p:cxnSp>
        <p:nvCxnSpPr>
          <p:cNvPr id="5" name="Straight Arrow Connector 4"/>
          <p:cNvCxnSpPr/>
          <p:nvPr/>
        </p:nvCxnSpPr>
        <p:spPr>
          <a:xfrm rot="16200000" flipH="1">
            <a:off x="3252222" y="1506270"/>
            <a:ext cx="29296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rotWithShape="1">
          <a:blip r:embed="rId3"/>
          <a:srcRect/>
          <a:stretch>
            <a:fillRect/>
          </a:stretch>
        </p:blipFill>
        <p:spPr>
          <a:xfrm>
            <a:off x="4564169" y="76200"/>
            <a:ext cx="4427431" cy="3200400"/>
          </a:xfrm>
          <a:prstGeom prst="rect">
            <a:avLst/>
          </a:prstGeom>
          <a:noFill/>
          <a:ln>
            <a:noFill/>
          </a:ln>
        </p:spPr>
      </p:pic>
      <p:cxnSp>
        <p:nvCxnSpPr>
          <p:cNvPr id="7" name="Straight Arrow Connector 6"/>
          <p:cNvCxnSpPr/>
          <p:nvPr/>
        </p:nvCxnSpPr>
        <p:spPr>
          <a:xfrm rot="16200000" flipH="1">
            <a:off x="7551971" y="1669864"/>
            <a:ext cx="57607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885264" y="1381373"/>
            <a:ext cx="762000" cy="369332"/>
          </a:xfrm>
          <a:prstGeom prst="rect">
            <a:avLst/>
          </a:prstGeom>
          <a:noFill/>
        </p:spPr>
        <p:txBody>
          <a:bodyPr wrap="square">
            <a:spAutoFit/>
          </a:bodyPr>
          <a:lstStyle/>
          <a:p>
            <a:pPr>
              <a:defRPr lang="en-US"/>
            </a:pPr>
            <a:r>
              <a:rPr lang="en-US" b="1" dirty="0">
                <a:solidFill>
                  <a:srgbClr val="A5C249">
                    <a:lumMod val="75000"/>
                  </a:srgbClr>
                </a:solidFill>
              </a:rPr>
              <a:t>T14C</a:t>
            </a:r>
          </a:p>
        </p:txBody>
      </p:sp>
      <p:sp>
        <p:nvSpPr>
          <p:cNvPr id="9" name="TextBox 8"/>
          <p:cNvSpPr txBox="1"/>
          <p:nvPr/>
        </p:nvSpPr>
        <p:spPr>
          <a:xfrm>
            <a:off x="7958755" y="2029939"/>
            <a:ext cx="762000" cy="369332"/>
          </a:xfrm>
          <a:prstGeom prst="rect">
            <a:avLst/>
          </a:prstGeom>
          <a:noFill/>
        </p:spPr>
        <p:txBody>
          <a:bodyPr wrap="square">
            <a:spAutoFit/>
          </a:bodyPr>
          <a:lstStyle/>
          <a:p>
            <a:pPr>
              <a:defRPr lang="en-US"/>
            </a:pPr>
            <a:r>
              <a:rPr lang="en-US" b="1" dirty="0" smtClean="0">
                <a:solidFill>
                  <a:srgbClr val="FF0000"/>
                </a:solidFill>
              </a:rPr>
              <a:t>H242</a:t>
            </a:r>
            <a:endParaRPr lang="en-US" b="1" dirty="0">
              <a:solidFill>
                <a:srgbClr val="FF0000"/>
              </a:solidFill>
            </a:endParaRPr>
          </a:p>
        </p:txBody>
      </p:sp>
      <p:pic>
        <p:nvPicPr>
          <p:cNvPr id="10" name="Picture 3"/>
          <p:cNvPicPr>
            <a:picLocks noChangeAspect="1" noChangeArrowheads="1"/>
          </p:cNvPicPr>
          <p:nvPr/>
        </p:nvPicPr>
        <p:blipFill rotWithShape="1">
          <a:blip r:embed="rId4"/>
          <a:srcRect/>
          <a:stretch>
            <a:fillRect/>
          </a:stretch>
        </p:blipFill>
        <p:spPr>
          <a:xfrm>
            <a:off x="0" y="3623441"/>
            <a:ext cx="4427431" cy="3200400"/>
          </a:xfrm>
          <a:prstGeom prst="rect">
            <a:avLst/>
          </a:prstGeom>
          <a:noFill/>
          <a:ln>
            <a:noFill/>
          </a:ln>
        </p:spPr>
      </p:pic>
      <p:cxnSp>
        <p:nvCxnSpPr>
          <p:cNvPr id="11" name="Straight Arrow Connector 10"/>
          <p:cNvCxnSpPr/>
          <p:nvPr/>
        </p:nvCxnSpPr>
        <p:spPr>
          <a:xfrm rot="16200000" flipH="1">
            <a:off x="3621595" y="5065335"/>
            <a:ext cx="316611"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19200" y="2214605"/>
            <a:ext cx="1828800" cy="646331"/>
          </a:xfrm>
          <a:prstGeom prst="rect">
            <a:avLst/>
          </a:prstGeom>
          <a:noFill/>
        </p:spPr>
        <p:txBody>
          <a:bodyPr wrap="square" rtlCol="0">
            <a:spAutoFit/>
          </a:bodyPr>
          <a:lstStyle/>
          <a:p>
            <a:r>
              <a:rPr lang="en-US" dirty="0" smtClean="0">
                <a:solidFill>
                  <a:prstClr val="black"/>
                </a:solidFill>
              </a:rPr>
              <a:t>Control configuration</a:t>
            </a:r>
            <a:endParaRPr lang="en-US" dirty="0">
              <a:solidFill>
                <a:prstClr val="black"/>
              </a:solidFill>
            </a:endParaRPr>
          </a:p>
        </p:txBody>
      </p:sp>
      <p:sp>
        <p:nvSpPr>
          <p:cNvPr id="13" name="TextBox 12"/>
          <p:cNvSpPr txBox="1"/>
          <p:nvPr/>
        </p:nvSpPr>
        <p:spPr>
          <a:xfrm>
            <a:off x="5029200" y="2286000"/>
            <a:ext cx="1828800" cy="646331"/>
          </a:xfrm>
          <a:prstGeom prst="rect">
            <a:avLst/>
          </a:prstGeom>
          <a:noFill/>
        </p:spPr>
        <p:txBody>
          <a:bodyPr wrap="square" rtlCol="0">
            <a:spAutoFit/>
          </a:bodyPr>
          <a:lstStyle/>
          <a:p>
            <a:r>
              <a:rPr lang="en-US" dirty="0" smtClean="0">
                <a:solidFill>
                  <a:prstClr val="black"/>
                </a:solidFill>
              </a:rPr>
              <a:t>Microphysics upgrades</a:t>
            </a:r>
            <a:endParaRPr lang="en-US" dirty="0">
              <a:solidFill>
                <a:prstClr val="black"/>
              </a:solidFill>
            </a:endParaRPr>
          </a:p>
        </p:txBody>
      </p:sp>
      <p:sp>
        <p:nvSpPr>
          <p:cNvPr id="14" name="TextBox 13"/>
          <p:cNvSpPr txBox="1"/>
          <p:nvPr/>
        </p:nvSpPr>
        <p:spPr>
          <a:xfrm>
            <a:off x="914400" y="5638800"/>
            <a:ext cx="1828800" cy="646331"/>
          </a:xfrm>
          <a:prstGeom prst="rect">
            <a:avLst/>
          </a:prstGeom>
          <a:noFill/>
        </p:spPr>
        <p:txBody>
          <a:bodyPr wrap="square" rtlCol="0">
            <a:spAutoFit/>
          </a:bodyPr>
          <a:lstStyle/>
          <a:p>
            <a:r>
              <a:rPr lang="en-US" dirty="0" smtClean="0">
                <a:solidFill>
                  <a:prstClr val="black"/>
                </a:solidFill>
              </a:rPr>
              <a:t>Radiation upgrades</a:t>
            </a:r>
            <a:endParaRPr lang="en-US" dirty="0">
              <a:solidFill>
                <a:prstClr val="black"/>
              </a:solidFill>
            </a:endParaRPr>
          </a:p>
        </p:txBody>
      </p:sp>
      <p:pic>
        <p:nvPicPr>
          <p:cNvPr id="15" name="Picture 2"/>
          <p:cNvPicPr>
            <a:picLocks noChangeAspect="1" noChangeArrowheads="1"/>
          </p:cNvPicPr>
          <p:nvPr/>
        </p:nvPicPr>
        <p:blipFill rotWithShape="1">
          <a:blip r:embed="rId5"/>
          <a:srcRect/>
          <a:stretch>
            <a:fillRect/>
          </a:stretch>
        </p:blipFill>
        <p:spPr>
          <a:xfrm>
            <a:off x="4564168" y="3505200"/>
            <a:ext cx="4427431" cy="3200400"/>
          </a:xfrm>
          <a:prstGeom prst="rect">
            <a:avLst/>
          </a:prstGeom>
          <a:noFill/>
          <a:ln>
            <a:noFill/>
          </a:ln>
        </p:spPr>
      </p:pic>
      <p:sp>
        <p:nvSpPr>
          <p:cNvPr id="16" name="TextBox 15"/>
          <p:cNvSpPr txBox="1"/>
          <p:nvPr/>
        </p:nvSpPr>
        <p:spPr>
          <a:xfrm>
            <a:off x="5334000" y="5638799"/>
            <a:ext cx="1828800" cy="369332"/>
          </a:xfrm>
          <a:prstGeom prst="rect">
            <a:avLst/>
          </a:prstGeom>
          <a:noFill/>
        </p:spPr>
        <p:txBody>
          <a:bodyPr wrap="square" rtlCol="0">
            <a:spAutoFit/>
          </a:bodyPr>
          <a:lstStyle/>
          <a:p>
            <a:r>
              <a:rPr lang="en-US" dirty="0" smtClean="0">
                <a:solidFill>
                  <a:prstClr val="black"/>
                </a:solidFill>
              </a:rPr>
              <a:t>Ocean upgrades</a:t>
            </a:r>
            <a:endParaRPr lang="en-US" dirty="0">
              <a:solidFill>
                <a:prstClr val="black"/>
              </a:solidFill>
            </a:endParaRPr>
          </a:p>
        </p:txBody>
      </p:sp>
      <p:grpSp>
        <p:nvGrpSpPr>
          <p:cNvPr id="24" name="Group 23"/>
          <p:cNvGrpSpPr/>
          <p:nvPr/>
        </p:nvGrpSpPr>
        <p:grpSpPr>
          <a:xfrm>
            <a:off x="1905000" y="1501140"/>
            <a:ext cx="5334000" cy="3855720"/>
            <a:chOff x="1905000" y="1501140"/>
            <a:chExt cx="5334000" cy="3855720"/>
          </a:xfrm>
        </p:grpSpPr>
        <p:pic>
          <p:nvPicPr>
            <p:cNvPr id="5122" name="Picture 2" descr="C:\Users\EBSOFT1\Desktop\wrong_fig_ALAL0813_bia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501140"/>
              <a:ext cx="5334000" cy="385572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2590800" y="2133600"/>
              <a:ext cx="4294464" cy="2731532"/>
              <a:chOff x="2590800" y="2133600"/>
              <a:chExt cx="4294464" cy="2731532"/>
            </a:xfrm>
          </p:grpSpPr>
          <p:sp>
            <p:nvSpPr>
              <p:cNvPr id="17" name="TextBox 16"/>
              <p:cNvSpPr txBox="1"/>
              <p:nvPr/>
            </p:nvSpPr>
            <p:spPr>
              <a:xfrm>
                <a:off x="3124200" y="2860936"/>
                <a:ext cx="2133600" cy="369332"/>
              </a:xfrm>
              <a:prstGeom prst="rect">
                <a:avLst/>
              </a:prstGeom>
              <a:noFill/>
            </p:spPr>
            <p:txBody>
              <a:bodyPr wrap="square" rtlCol="0">
                <a:spAutoFit/>
              </a:bodyPr>
              <a:lstStyle/>
              <a:p>
                <a:r>
                  <a:rPr lang="en-US" dirty="0" smtClean="0">
                    <a:solidFill>
                      <a:prstClr val="black"/>
                    </a:solidFill>
                  </a:rPr>
                  <a:t>Combination</a:t>
                </a:r>
                <a:endParaRPr lang="en-US" dirty="0">
                  <a:solidFill>
                    <a:prstClr val="black"/>
                  </a:solidFill>
                </a:endParaRPr>
              </a:p>
            </p:txBody>
          </p:sp>
          <p:cxnSp>
            <p:nvCxnSpPr>
              <p:cNvPr id="19" name="Straight Arrow Connector 18"/>
              <p:cNvCxnSpPr/>
              <p:nvPr/>
            </p:nvCxnSpPr>
            <p:spPr>
              <a:xfrm>
                <a:off x="6096000" y="3691128"/>
                <a:ext cx="0" cy="8808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704792" y="2133600"/>
                <a:ext cx="1705408" cy="184666"/>
              </a:xfrm>
              <a:prstGeom prst="rect">
                <a:avLst/>
              </a:prstGeom>
              <a:solidFill>
                <a:schemeClr val="bg1"/>
              </a:solidFill>
            </p:spPr>
            <p:txBody>
              <a:bodyPr wrap="square" lIns="0" tIns="0" rIns="0" bIns="0" rtlCol="0">
                <a:spAutoFit/>
              </a:bodyPr>
              <a:lstStyle/>
              <a:p>
                <a:r>
                  <a:rPr lang="en-US" sz="1200" dirty="0" smtClean="0">
                    <a:solidFill>
                      <a:srgbClr val="0BD0D9"/>
                    </a:solidFill>
                  </a:rPr>
                  <a:t>Initial combination</a:t>
                </a:r>
                <a:endParaRPr lang="en-US" sz="1200" dirty="0">
                  <a:solidFill>
                    <a:srgbClr val="0BD0D9"/>
                  </a:solidFill>
                </a:endParaRPr>
              </a:p>
            </p:txBody>
          </p:sp>
          <p:sp>
            <p:nvSpPr>
              <p:cNvPr id="22" name="TextBox 21"/>
              <p:cNvSpPr txBox="1"/>
              <p:nvPr/>
            </p:nvSpPr>
            <p:spPr>
              <a:xfrm>
                <a:off x="2590800" y="4495800"/>
                <a:ext cx="4294464" cy="369332"/>
              </a:xfrm>
              <a:prstGeom prst="rect">
                <a:avLst/>
              </a:prstGeom>
              <a:noFill/>
            </p:spPr>
            <p:txBody>
              <a:bodyPr wrap="square" rtlCol="0">
                <a:spAutoFit/>
              </a:bodyPr>
              <a:lstStyle/>
              <a:p>
                <a:r>
                  <a:rPr lang="en-US" b="1" dirty="0" err="1" smtClean="0">
                    <a:solidFill>
                      <a:srgbClr val="0BD0D9"/>
                    </a:solidFill>
                  </a:rPr>
                  <a:t>Infrastructure+MP+Radiation+Ocean</a:t>
                </a:r>
                <a:endParaRPr lang="en-US" b="1" dirty="0">
                  <a:solidFill>
                    <a:srgbClr val="0BD0D9"/>
                  </a:solidFill>
                </a:endParaRPr>
              </a:p>
            </p:txBody>
          </p:sp>
        </p:grpSp>
      </p:grpSp>
    </p:spTree>
    <p:extLst>
      <p:ext uri="{BB962C8B-B14F-4D97-AF65-F5344CB8AC3E}">
        <p14:creationId xmlns:p14="http://schemas.microsoft.com/office/powerpoint/2010/main" val="270578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579358"/>
            <a:ext cx="8382000" cy="6278642"/>
          </a:xfrm>
          <a:prstGeom prst="rect">
            <a:avLst/>
          </a:prstGeom>
          <a:noFill/>
        </p:spPr>
        <p:txBody>
          <a:bodyPr wrap="square" rtlCol="0">
            <a:spAutoFit/>
          </a:bodyPr>
          <a:lstStyle/>
          <a:p>
            <a:pPr marL="342900" indent="-342900">
              <a:buFont typeface="Wingdings" panose="05000000000000000000" pitchFamily="2" charset="2"/>
              <a:buChar char="Ø"/>
              <a:defRPr/>
            </a:pPr>
            <a:r>
              <a:rPr lang="en-US" sz="2400" b="1" dirty="0" smtClean="0"/>
              <a:t>System &amp; Resolution Enhancements</a:t>
            </a:r>
            <a:endParaRPr lang="en-US" sz="2400" b="1" dirty="0" smtClean="0"/>
          </a:p>
          <a:p>
            <a:pPr marL="800100" lvl="1" indent="-342900">
              <a:buFont typeface="Wingdings" panose="05000000000000000000" pitchFamily="2" charset="2"/>
              <a:buChar char="§"/>
              <a:defRPr/>
            </a:pPr>
            <a:r>
              <a:rPr lang="en-US" dirty="0" smtClean="0"/>
              <a:t>Replace </a:t>
            </a:r>
            <a:r>
              <a:rPr lang="en-US" dirty="0"/>
              <a:t>current partial HWRF python based scripts with complete Python based scripts for a unified </a:t>
            </a:r>
            <a:r>
              <a:rPr lang="en-US" dirty="0" smtClean="0"/>
              <a:t>system</a:t>
            </a:r>
          </a:p>
          <a:p>
            <a:pPr marL="800100" lvl="1" indent="-342900">
              <a:buFont typeface="Wingdings" panose="05000000000000000000" pitchFamily="2" charset="2"/>
              <a:buChar char="§"/>
              <a:defRPr/>
            </a:pPr>
            <a:r>
              <a:rPr lang="en-US" dirty="0" smtClean="0"/>
              <a:t>GFS data Upgrades</a:t>
            </a:r>
            <a:endParaRPr lang="en-US" dirty="0"/>
          </a:p>
          <a:p>
            <a:pPr marL="800100" lvl="1" indent="-342900">
              <a:buFont typeface="Wingdings" panose="05000000000000000000" pitchFamily="2" charset="2"/>
              <a:buChar char="§"/>
              <a:defRPr/>
            </a:pPr>
            <a:r>
              <a:rPr lang="en-US" i="1" u="sng" dirty="0">
                <a:solidFill>
                  <a:srgbClr val="000099"/>
                </a:solidFill>
              </a:rPr>
              <a:t>Increase the horizontal resolution of atmospheric model for all domains from 27/9/3 to 18/6/2 km</a:t>
            </a:r>
            <a:r>
              <a:rPr lang="en-US" i="1" u="sng" dirty="0" smtClean="0">
                <a:solidFill>
                  <a:srgbClr val="000099"/>
                </a:solidFill>
              </a:rPr>
              <a:t>.</a:t>
            </a:r>
          </a:p>
          <a:p>
            <a:pPr marL="342900" indent="-342900">
              <a:buFont typeface="Wingdings" panose="05000000000000000000" pitchFamily="2" charset="2"/>
              <a:buChar char="Ø"/>
              <a:defRPr/>
            </a:pPr>
            <a:r>
              <a:rPr lang="en-US" sz="2400" b="1" dirty="0" smtClean="0"/>
              <a:t>Initialization/Data </a:t>
            </a:r>
            <a:r>
              <a:rPr lang="en-US" sz="2400" b="1" dirty="0" smtClean="0"/>
              <a:t>Assimilation Improvements</a:t>
            </a:r>
            <a:endParaRPr lang="en-US" sz="2400" b="1" dirty="0"/>
          </a:p>
          <a:p>
            <a:pPr marL="800100" lvl="1" indent="-342900">
              <a:buFont typeface="Wingdings" panose="05000000000000000000" pitchFamily="2" charset="2"/>
              <a:buChar char="§"/>
              <a:defRPr/>
            </a:pPr>
            <a:r>
              <a:rPr lang="en-US" dirty="0"/>
              <a:t>Upgrade  and improve HWRF vortex initialization scheme in response to both GFS and HWRF resolution </a:t>
            </a:r>
            <a:r>
              <a:rPr lang="en-US" dirty="0" smtClean="0"/>
              <a:t>increases</a:t>
            </a:r>
            <a:endParaRPr lang="en-US" dirty="0"/>
          </a:p>
          <a:p>
            <a:pPr marL="800100" lvl="1" indent="-342900">
              <a:buFont typeface="Wingdings" panose="05000000000000000000" pitchFamily="2" charset="2"/>
              <a:buChar char="§"/>
              <a:defRPr/>
            </a:pPr>
            <a:r>
              <a:rPr lang="en-US" dirty="0"/>
              <a:t>Upgrade Data Assimilation System with hybrid HWRF-based </a:t>
            </a:r>
            <a:r>
              <a:rPr lang="en-US" dirty="0" err="1"/>
              <a:t>EnKF</a:t>
            </a:r>
            <a:r>
              <a:rPr lang="en-US" dirty="0"/>
              <a:t> and GSI system</a:t>
            </a:r>
            <a:r>
              <a:rPr lang="en-US" dirty="0" smtClean="0"/>
              <a:t>.</a:t>
            </a:r>
          </a:p>
          <a:p>
            <a:pPr marL="342900" indent="-342900">
              <a:buFont typeface="Wingdings" panose="05000000000000000000" pitchFamily="2" charset="2"/>
              <a:buChar char="Ø"/>
              <a:defRPr/>
            </a:pPr>
            <a:r>
              <a:rPr lang="en-US" sz="2400" b="1" dirty="0" smtClean="0"/>
              <a:t>Physics Advancements</a:t>
            </a:r>
            <a:endParaRPr lang="en-US" sz="2400" b="1" dirty="0" smtClean="0"/>
          </a:p>
          <a:p>
            <a:pPr marL="800100" lvl="1" indent="-342900">
              <a:buFont typeface="Wingdings" panose="05000000000000000000" pitchFamily="2" charset="2"/>
              <a:buChar char="§"/>
              <a:defRPr/>
            </a:pPr>
            <a:r>
              <a:rPr lang="en-US" dirty="0" smtClean="0"/>
              <a:t>Upgrade Micro-physics process (Ferrier-</a:t>
            </a:r>
            <a:r>
              <a:rPr lang="en-US" dirty="0" err="1" smtClean="0"/>
              <a:t>Aligo</a:t>
            </a:r>
            <a:r>
              <a:rPr lang="en-US" dirty="0" smtClean="0"/>
              <a:t>)</a:t>
            </a:r>
          </a:p>
          <a:p>
            <a:pPr marL="800100" lvl="1" indent="-342900">
              <a:buFont typeface="Wingdings" panose="05000000000000000000" pitchFamily="2" charset="2"/>
              <a:buChar char="§"/>
              <a:defRPr/>
            </a:pPr>
            <a:r>
              <a:rPr lang="en-US" dirty="0" smtClean="0"/>
              <a:t>Upgrade GFDL radiation to RRTMG scheme with partial </a:t>
            </a:r>
            <a:r>
              <a:rPr lang="en-US" dirty="0" err="1" smtClean="0"/>
              <a:t>cloudness</a:t>
            </a:r>
            <a:endParaRPr lang="en-US" dirty="0" smtClean="0"/>
          </a:p>
          <a:p>
            <a:pPr marL="800100" lvl="1" indent="-342900">
              <a:buFont typeface="Wingdings" panose="05000000000000000000" pitchFamily="2" charset="2"/>
              <a:buChar char="§"/>
              <a:defRPr/>
            </a:pPr>
            <a:r>
              <a:rPr lang="en-US" dirty="0" smtClean="0"/>
              <a:t>Upgrade surface physics and PBL, momentum and enthalpy exchange coefficients(Cd/Ch)</a:t>
            </a:r>
            <a:endParaRPr lang="en-US" dirty="0"/>
          </a:p>
          <a:p>
            <a:pPr marL="800100" lvl="1" indent="-342900">
              <a:buFont typeface="Wingdings" panose="05000000000000000000" pitchFamily="2" charset="2"/>
              <a:buChar char="§"/>
              <a:defRPr/>
            </a:pPr>
            <a:r>
              <a:rPr lang="en-US" dirty="0" smtClean="0"/>
              <a:t>Upgrade </a:t>
            </a:r>
            <a:r>
              <a:rPr lang="en-US" dirty="0"/>
              <a:t>current GFDL slab model to NOAH LSM</a:t>
            </a:r>
            <a:r>
              <a:rPr lang="en-US" dirty="0" smtClean="0"/>
              <a:t>.</a:t>
            </a:r>
          </a:p>
          <a:p>
            <a:pPr marL="342900" indent="-342900">
              <a:buFont typeface="Wingdings" panose="05000000000000000000" pitchFamily="2" charset="2"/>
              <a:buChar char="Ø"/>
              <a:defRPr/>
            </a:pPr>
            <a:r>
              <a:rPr lang="en-US" sz="2400" b="1" dirty="0" smtClean="0"/>
              <a:t>First time in 2015….</a:t>
            </a:r>
            <a:endParaRPr lang="en-US" sz="2400" b="1" dirty="0"/>
          </a:p>
          <a:p>
            <a:pPr marL="800100" lvl="1" indent="-342900">
              <a:buFont typeface="Wingdings" panose="05000000000000000000" pitchFamily="2" charset="2"/>
              <a:buChar char="Ø"/>
              <a:defRPr/>
            </a:pPr>
            <a:r>
              <a:rPr lang="en-US" i="1" u="sng" dirty="0" smtClean="0">
                <a:solidFill>
                  <a:srgbClr val="000099"/>
                </a:solidFill>
              </a:rPr>
              <a:t>Self </a:t>
            </a:r>
            <a:r>
              <a:rPr lang="en-US" i="1" u="sng" dirty="0">
                <a:solidFill>
                  <a:srgbClr val="000099"/>
                </a:solidFill>
              </a:rPr>
              <a:t>cycled HWRF ensembles based warm start for TDR DA</a:t>
            </a:r>
          </a:p>
          <a:p>
            <a:pPr marL="800100" lvl="1" indent="-342900">
              <a:buFont typeface="Wingdings" panose="05000000000000000000" pitchFamily="2" charset="2"/>
              <a:buChar char="Ø"/>
              <a:defRPr/>
            </a:pPr>
            <a:r>
              <a:rPr lang="en-US" i="1" u="sng" dirty="0" smtClean="0">
                <a:solidFill>
                  <a:srgbClr val="000099"/>
                </a:solidFill>
              </a:rPr>
              <a:t>Expand </a:t>
            </a:r>
            <a:r>
              <a:rPr lang="en-US" i="1" u="sng" dirty="0">
                <a:solidFill>
                  <a:srgbClr val="000099"/>
                </a:solidFill>
              </a:rPr>
              <a:t>HWRF capabilities to all global (including WP/SH/IO) basins through 7-storm capability in operations to run year </a:t>
            </a:r>
            <a:r>
              <a:rPr lang="en-US" i="1" u="sng" dirty="0" smtClean="0">
                <a:solidFill>
                  <a:srgbClr val="000099"/>
                </a:solidFill>
              </a:rPr>
              <a:t>long</a:t>
            </a:r>
            <a:endParaRPr lang="en-US" i="1" u="sng" dirty="0">
              <a:solidFill>
                <a:srgbClr val="000099"/>
              </a:solidFill>
            </a:endParaRPr>
          </a:p>
        </p:txBody>
      </p:sp>
      <p:sp>
        <p:nvSpPr>
          <p:cNvPr id="5" name="TextBox 4"/>
          <p:cNvSpPr txBox="1"/>
          <p:nvPr/>
        </p:nvSpPr>
        <p:spPr>
          <a:xfrm>
            <a:off x="1109330" y="76200"/>
            <a:ext cx="6858000" cy="584775"/>
          </a:xfrm>
          <a:prstGeom prst="rect">
            <a:avLst/>
          </a:prstGeom>
          <a:noFill/>
        </p:spPr>
        <p:txBody>
          <a:bodyPr wrap="square" rtlCol="0">
            <a:spAutoFit/>
          </a:bodyPr>
          <a:lstStyle/>
          <a:p>
            <a:pPr algn="ctr"/>
            <a:r>
              <a:rPr lang="en-US" sz="3200" dirty="0" smtClean="0"/>
              <a:t>Scope of FY15 </a:t>
            </a:r>
            <a:r>
              <a:rPr lang="en-US" sz="3200" dirty="0" smtClean="0"/>
              <a:t>HWRF  Upgrades</a:t>
            </a:r>
            <a:endParaRPr lang="en-US" sz="3200" dirty="0"/>
          </a:p>
        </p:txBody>
      </p: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22918405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76200"/>
            <a:ext cx="9036614" cy="892552"/>
          </a:xfrm>
          <a:prstGeom prst="rect">
            <a:avLst/>
          </a:prstGeom>
          <a:noFill/>
        </p:spPr>
        <p:txBody>
          <a:bodyPr wrap="square" rtlCol="0">
            <a:spAutoFit/>
          </a:bodyPr>
          <a:lstStyle/>
          <a:p>
            <a:pPr algn="ctr"/>
            <a:r>
              <a:rPr lang="en-US" sz="2400" dirty="0" smtClean="0"/>
              <a:t>Impact of </a:t>
            </a:r>
            <a:r>
              <a:rPr lang="en-US" sz="2400" dirty="0" smtClean="0"/>
              <a:t>Physics, Resolution </a:t>
            </a:r>
            <a:r>
              <a:rPr lang="en-US" sz="2400" dirty="0"/>
              <a:t>&amp; New </a:t>
            </a:r>
            <a:r>
              <a:rPr lang="en-US" sz="2400" dirty="0" smtClean="0"/>
              <a:t>GFS</a:t>
            </a:r>
            <a:r>
              <a:rPr lang="en-US" sz="2400" dirty="0" smtClean="0"/>
              <a:t>, NATL(H215 </a:t>
            </a:r>
            <a:r>
              <a:rPr lang="en-US" sz="2400" dirty="0" smtClean="0"/>
              <a:t>vs H214)</a:t>
            </a:r>
          </a:p>
          <a:p>
            <a:pPr algn="ctr"/>
            <a:r>
              <a:rPr lang="en-US" sz="2800" dirty="0" smtClean="0"/>
              <a:t> </a:t>
            </a:r>
            <a:r>
              <a:rPr lang="en-US" sz="2000" dirty="0" smtClean="0"/>
              <a:t>New Cd, Current </a:t>
            </a:r>
            <a:r>
              <a:rPr lang="en-US" sz="2000" dirty="0" err="1" smtClean="0"/>
              <a:t>Ch</a:t>
            </a:r>
            <a:r>
              <a:rPr lang="en-US" sz="2000" dirty="0" smtClean="0"/>
              <a:t>, Modified PBL, Ferrier-</a:t>
            </a:r>
            <a:r>
              <a:rPr lang="en-US" sz="2000" dirty="0" err="1" smtClean="0"/>
              <a:t>Aligo</a:t>
            </a:r>
            <a:r>
              <a:rPr lang="en-US" sz="2000" dirty="0" smtClean="0"/>
              <a:t> MP, RRTMG, NOAH LSM</a:t>
            </a:r>
            <a:endParaRPr lang="en-US" sz="2000" dirty="0"/>
          </a:p>
        </p:txBody>
      </p:sp>
      <p:sp>
        <p:nvSpPr>
          <p:cNvPr id="2" name="TextBox 1"/>
          <p:cNvSpPr txBox="1"/>
          <p:nvPr/>
        </p:nvSpPr>
        <p:spPr>
          <a:xfrm>
            <a:off x="136451" y="5934670"/>
            <a:ext cx="8686800" cy="646331"/>
          </a:xfrm>
          <a:prstGeom prst="rect">
            <a:avLst/>
          </a:prstGeom>
          <a:noFill/>
        </p:spPr>
        <p:txBody>
          <a:bodyPr wrap="square" rtlCol="0">
            <a:spAutoFit/>
          </a:bodyPr>
          <a:lstStyle/>
          <a:p>
            <a:r>
              <a:rPr lang="en-US" i="1" dirty="0" smtClean="0">
                <a:solidFill>
                  <a:srgbClr val="FF0000"/>
                </a:solidFill>
              </a:rPr>
              <a:t>Physics enhancements were carefully evaluated based on resolution and initialization upgrades to address the negative impacts noted in H214 evaluation</a:t>
            </a:r>
            <a:endParaRPr lang="en-US" i="1" dirty="0">
              <a:solidFill>
                <a:srgbClr val="FF0000"/>
              </a:solidFill>
            </a:endParaRPr>
          </a:p>
        </p:txBody>
      </p:sp>
      <p:sp>
        <p:nvSpPr>
          <p:cNvPr id="9" name="Slide Number Placeholder 8"/>
          <p:cNvSpPr>
            <a:spLocks noGrp="1"/>
          </p:cNvSpPr>
          <p:nvPr>
            <p:ph type="sldNum" sz="quarter" idx="12"/>
          </p:nvPr>
        </p:nvSpPr>
        <p:spPr/>
        <p:txBody>
          <a:bodyPr/>
          <a:lstStyle/>
          <a:p>
            <a:fld id="{29981558-129F-4680-8B8B-8498508A5939}" type="slidenum">
              <a:rPr lang="en-US" smtClean="0">
                <a:solidFill>
                  <a:prstClr val="black">
                    <a:tint val="75000"/>
                  </a:prstClr>
                </a:solidFill>
              </a:rPr>
              <a:pPr/>
              <a:t>20</a:t>
            </a:fld>
            <a:endParaRPr lang="en-US">
              <a:solidFill>
                <a:prstClr val="black">
                  <a:tint val="75000"/>
                </a:prstClr>
              </a:solidFill>
            </a:endParaRPr>
          </a:p>
        </p:txBody>
      </p:sp>
      <p:pic>
        <p:nvPicPr>
          <p:cNvPr id="49154" name="Picture 2" descr="http://www.emc.ncep.noaa.gov/gc_wmb/vxt/zack/temp1/ALAL1114_H215_H214_combine.png"/>
          <p:cNvPicPr>
            <a:picLocks noChangeAspect="1" noChangeArrowheads="1"/>
          </p:cNvPicPr>
          <p:nvPr/>
        </p:nvPicPr>
        <p:blipFill>
          <a:blip r:embed="rId2" cstate="print"/>
          <a:srcRect/>
          <a:stretch>
            <a:fillRect/>
          </a:stretch>
        </p:blipFill>
        <p:spPr bwMode="auto">
          <a:xfrm>
            <a:off x="0" y="1182250"/>
            <a:ext cx="9157660" cy="4532750"/>
          </a:xfrm>
          <a:prstGeom prst="rect">
            <a:avLst/>
          </a:prstGeom>
          <a:noFill/>
        </p:spPr>
      </p:pic>
      <p:sp>
        <p:nvSpPr>
          <p:cNvPr id="10" name="TextBox 9"/>
          <p:cNvSpPr txBox="1"/>
          <p:nvPr/>
        </p:nvSpPr>
        <p:spPr>
          <a:xfrm>
            <a:off x="6308651" y="3962400"/>
            <a:ext cx="2454349" cy="1200329"/>
          </a:xfrm>
          <a:prstGeom prst="rect">
            <a:avLst/>
          </a:prstGeom>
          <a:noFill/>
        </p:spPr>
        <p:txBody>
          <a:bodyPr wrap="square" rtlCol="0">
            <a:spAutoFit/>
          </a:bodyPr>
          <a:lstStyle/>
          <a:p>
            <a:r>
              <a:rPr lang="en-US" dirty="0" smtClean="0"/>
              <a:t>Positive track impact;</a:t>
            </a:r>
          </a:p>
          <a:p>
            <a:r>
              <a:rPr lang="en-US" dirty="0"/>
              <a:t>P</a:t>
            </a:r>
            <a:r>
              <a:rPr lang="en-US" dirty="0" smtClean="0"/>
              <a:t>ositive intensity impact;</a:t>
            </a:r>
          </a:p>
          <a:p>
            <a:r>
              <a:rPr lang="en-US" dirty="0" smtClean="0"/>
              <a:t>Similar intensity bias;</a:t>
            </a:r>
            <a:endParaRPr lang="en-US" dirty="0"/>
          </a:p>
        </p:txBody>
      </p:sp>
    </p:spTree>
    <p:extLst>
      <p:ext uri="{BB962C8B-B14F-4D97-AF65-F5344CB8AC3E}">
        <p14:creationId xmlns:p14="http://schemas.microsoft.com/office/powerpoint/2010/main" val="8294878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76200"/>
            <a:ext cx="9036614" cy="892552"/>
          </a:xfrm>
          <a:prstGeom prst="rect">
            <a:avLst/>
          </a:prstGeom>
          <a:noFill/>
        </p:spPr>
        <p:txBody>
          <a:bodyPr wrap="square" rtlCol="0">
            <a:spAutoFit/>
          </a:bodyPr>
          <a:lstStyle/>
          <a:p>
            <a:pPr algn="ctr"/>
            <a:r>
              <a:rPr lang="en-US" sz="2400" dirty="0" smtClean="0"/>
              <a:t>Impact of </a:t>
            </a:r>
            <a:r>
              <a:rPr lang="en-US" sz="2400" dirty="0" smtClean="0"/>
              <a:t>Physics &amp; Resolution, NATL(H215 </a:t>
            </a:r>
            <a:r>
              <a:rPr lang="en-US" sz="2400" dirty="0" smtClean="0"/>
              <a:t>vs H15Z)</a:t>
            </a:r>
          </a:p>
          <a:p>
            <a:pPr algn="ctr"/>
            <a:r>
              <a:rPr lang="en-US" sz="2800" dirty="0" smtClean="0"/>
              <a:t> </a:t>
            </a:r>
            <a:r>
              <a:rPr lang="en-US" sz="2000" dirty="0" smtClean="0"/>
              <a:t>New Cd, Current </a:t>
            </a:r>
            <a:r>
              <a:rPr lang="en-US" sz="2000" dirty="0" err="1" smtClean="0"/>
              <a:t>Ch</a:t>
            </a:r>
            <a:r>
              <a:rPr lang="en-US" sz="2000" dirty="0" smtClean="0"/>
              <a:t>, Modified PBL, Ferrier-</a:t>
            </a:r>
            <a:r>
              <a:rPr lang="en-US" sz="2000" dirty="0" err="1" smtClean="0"/>
              <a:t>Aligo</a:t>
            </a:r>
            <a:r>
              <a:rPr lang="en-US" sz="2000" dirty="0" smtClean="0"/>
              <a:t> MP, RRTMG, NOAH LSM</a:t>
            </a:r>
            <a:endParaRPr lang="en-US" sz="2000" dirty="0"/>
          </a:p>
        </p:txBody>
      </p:sp>
      <p:sp>
        <p:nvSpPr>
          <p:cNvPr id="10" name="Slide Number Placeholder 9"/>
          <p:cNvSpPr>
            <a:spLocks noGrp="1"/>
          </p:cNvSpPr>
          <p:nvPr>
            <p:ph type="sldNum" sz="quarter" idx="12"/>
          </p:nvPr>
        </p:nvSpPr>
        <p:spPr/>
        <p:txBody>
          <a:bodyPr/>
          <a:lstStyle/>
          <a:p>
            <a:fld id="{29981558-129F-4680-8B8B-8498508A5939}" type="slidenum">
              <a:rPr lang="en-US" smtClean="0">
                <a:solidFill>
                  <a:prstClr val="black">
                    <a:tint val="75000"/>
                  </a:prstClr>
                </a:solidFill>
              </a:rPr>
              <a:pPr/>
              <a:t>21</a:t>
            </a:fld>
            <a:endParaRPr lang="en-US">
              <a:solidFill>
                <a:prstClr val="black">
                  <a:tint val="75000"/>
                </a:prstClr>
              </a:solidFill>
            </a:endParaRPr>
          </a:p>
        </p:txBody>
      </p:sp>
      <p:pic>
        <p:nvPicPr>
          <p:cNvPr id="48130" name="Picture 2" descr="http://www.emc.ncep.noaa.gov/gc_wmb/vxt/zack/temp1/ALAL1114_H215_H15Z_combine.png"/>
          <p:cNvPicPr>
            <a:picLocks noChangeAspect="1" noChangeArrowheads="1"/>
          </p:cNvPicPr>
          <p:nvPr/>
        </p:nvPicPr>
        <p:blipFill>
          <a:blip r:embed="rId2" cstate="print"/>
          <a:srcRect/>
          <a:stretch>
            <a:fillRect/>
          </a:stretch>
        </p:blipFill>
        <p:spPr bwMode="auto">
          <a:xfrm>
            <a:off x="0" y="1185176"/>
            <a:ext cx="9144000" cy="4409006"/>
          </a:xfrm>
          <a:prstGeom prst="rect">
            <a:avLst/>
          </a:prstGeom>
          <a:noFill/>
        </p:spPr>
      </p:pic>
      <p:sp>
        <p:nvSpPr>
          <p:cNvPr id="8" name="TextBox 7"/>
          <p:cNvSpPr txBox="1"/>
          <p:nvPr/>
        </p:nvSpPr>
        <p:spPr>
          <a:xfrm>
            <a:off x="6172200" y="4038600"/>
            <a:ext cx="2667000" cy="1477328"/>
          </a:xfrm>
          <a:prstGeom prst="rect">
            <a:avLst/>
          </a:prstGeom>
          <a:noFill/>
        </p:spPr>
        <p:txBody>
          <a:bodyPr wrap="square" rtlCol="0">
            <a:spAutoFit/>
          </a:bodyPr>
          <a:lstStyle/>
          <a:p>
            <a:r>
              <a:rPr lang="en-US" dirty="0" smtClean="0"/>
              <a:t>Neutral track impact;</a:t>
            </a:r>
          </a:p>
          <a:p>
            <a:r>
              <a:rPr lang="en-US" dirty="0"/>
              <a:t>P</a:t>
            </a:r>
            <a:r>
              <a:rPr lang="en-US" dirty="0" smtClean="0"/>
              <a:t>ositive intensity </a:t>
            </a:r>
            <a:r>
              <a:rPr lang="en-US" dirty="0" smtClean="0"/>
              <a:t>impact</a:t>
            </a:r>
          </a:p>
          <a:p>
            <a:r>
              <a:rPr lang="en-US" dirty="0" smtClean="0"/>
              <a:t>Continued the trend of improvements in intensity forecasts</a:t>
            </a:r>
            <a:r>
              <a:rPr lang="en-US" dirty="0" smtClean="0"/>
              <a:t>;</a:t>
            </a:r>
            <a:endParaRPr lang="en-US" dirty="0" smtClean="0"/>
          </a:p>
        </p:txBody>
      </p:sp>
      <p:sp>
        <p:nvSpPr>
          <p:cNvPr id="9" name="TextBox 8"/>
          <p:cNvSpPr txBox="1"/>
          <p:nvPr/>
        </p:nvSpPr>
        <p:spPr>
          <a:xfrm>
            <a:off x="136451" y="5934670"/>
            <a:ext cx="8686800" cy="646331"/>
          </a:xfrm>
          <a:prstGeom prst="rect">
            <a:avLst/>
          </a:prstGeom>
          <a:noFill/>
        </p:spPr>
        <p:txBody>
          <a:bodyPr wrap="square" rtlCol="0">
            <a:spAutoFit/>
          </a:bodyPr>
          <a:lstStyle/>
          <a:p>
            <a:r>
              <a:rPr lang="en-US" i="1" dirty="0" smtClean="0">
                <a:solidFill>
                  <a:srgbClr val="FF0000"/>
                </a:solidFill>
              </a:rPr>
              <a:t>Physics enhancements were carefully evaluated based on resolution and initialization upgrades to address the negative impacts noted in H214 evaluation</a:t>
            </a:r>
            <a:endParaRPr lang="en-US" i="1" dirty="0">
              <a:solidFill>
                <a:srgbClr val="FF0000"/>
              </a:solidFill>
            </a:endParaRPr>
          </a:p>
        </p:txBody>
      </p:sp>
    </p:spTree>
    <p:extLst>
      <p:ext uri="{BB962C8B-B14F-4D97-AF65-F5344CB8AC3E}">
        <p14:creationId xmlns:p14="http://schemas.microsoft.com/office/powerpoint/2010/main" val="8294878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
            <a:ext cx="9144000" cy="1508105"/>
          </a:xfrm>
          <a:prstGeom prst="rect">
            <a:avLst/>
          </a:prstGeom>
          <a:noFill/>
        </p:spPr>
        <p:txBody>
          <a:bodyPr wrap="square" rtlCol="0">
            <a:spAutoFit/>
          </a:bodyPr>
          <a:lstStyle/>
          <a:p>
            <a:pPr algn="ctr"/>
            <a:r>
              <a:rPr lang="en-US" sz="3200" dirty="0" smtClean="0"/>
              <a:t>Initially Strong Storm verification, </a:t>
            </a:r>
            <a:r>
              <a:rPr lang="en-US" sz="3200" dirty="0" smtClean="0"/>
              <a:t>NATL</a:t>
            </a:r>
            <a:endParaRPr lang="en-US" sz="3200" dirty="0" smtClean="0"/>
          </a:p>
          <a:p>
            <a:pPr algn="ctr"/>
            <a:r>
              <a:rPr lang="en-US" sz="3200" dirty="0" smtClean="0"/>
              <a:t>(H215 </a:t>
            </a:r>
            <a:r>
              <a:rPr lang="en-US" sz="3200" dirty="0" err="1" smtClean="0"/>
              <a:t>vs</a:t>
            </a:r>
            <a:r>
              <a:rPr lang="en-US" sz="3200" dirty="0" smtClean="0"/>
              <a:t> H15Z)</a:t>
            </a:r>
          </a:p>
          <a:p>
            <a:pPr algn="ctr"/>
            <a:r>
              <a:rPr lang="en-US" sz="2800" dirty="0" smtClean="0"/>
              <a:t> </a:t>
            </a:r>
            <a:endParaRPr lang="en-US" sz="2000" dirty="0"/>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22</a:t>
            </a:fld>
            <a:endParaRPr lang="en-US">
              <a:solidFill>
                <a:prstClr val="black">
                  <a:tint val="75000"/>
                </a:prstClr>
              </a:solidFill>
            </a:endParaRPr>
          </a:p>
        </p:txBody>
      </p:sp>
      <p:pic>
        <p:nvPicPr>
          <p:cNvPr id="47106" name="Picture 2" descr="http://www.emc.ncep.noaa.gov/gc_wmb/vxt/zack/temp1/ALAL1114_H215_H15Z_50ktstrong_combine.png"/>
          <p:cNvPicPr>
            <a:picLocks noChangeAspect="1" noChangeArrowheads="1"/>
          </p:cNvPicPr>
          <p:nvPr/>
        </p:nvPicPr>
        <p:blipFill>
          <a:blip r:embed="rId2" cstate="print"/>
          <a:srcRect/>
          <a:stretch>
            <a:fillRect/>
          </a:stretch>
        </p:blipFill>
        <p:spPr bwMode="auto">
          <a:xfrm>
            <a:off x="-21971" y="1447800"/>
            <a:ext cx="9165971" cy="4419600"/>
          </a:xfrm>
          <a:prstGeom prst="rect">
            <a:avLst/>
          </a:prstGeom>
          <a:noFill/>
        </p:spPr>
      </p:pic>
      <p:sp>
        <p:nvSpPr>
          <p:cNvPr id="7" name="TextBox 6"/>
          <p:cNvSpPr txBox="1"/>
          <p:nvPr/>
        </p:nvSpPr>
        <p:spPr>
          <a:xfrm>
            <a:off x="6248400" y="4267200"/>
            <a:ext cx="2895600" cy="1477328"/>
          </a:xfrm>
          <a:prstGeom prst="rect">
            <a:avLst/>
          </a:prstGeom>
          <a:noFill/>
        </p:spPr>
        <p:txBody>
          <a:bodyPr wrap="square" rtlCol="0">
            <a:spAutoFit/>
          </a:bodyPr>
          <a:lstStyle/>
          <a:p>
            <a:r>
              <a:rPr lang="en-US" dirty="0" smtClean="0"/>
              <a:t>Improved track </a:t>
            </a:r>
            <a:r>
              <a:rPr lang="en-US" dirty="0" err="1" smtClean="0"/>
              <a:t>fcst</a:t>
            </a:r>
            <a:r>
              <a:rPr lang="en-US" dirty="0" smtClean="0"/>
              <a:t> at all time except for day3;</a:t>
            </a:r>
          </a:p>
          <a:p>
            <a:r>
              <a:rPr lang="en-US" dirty="0" smtClean="0"/>
              <a:t>Improved intensity </a:t>
            </a:r>
            <a:r>
              <a:rPr lang="en-US" dirty="0" err="1" smtClean="0"/>
              <a:t>fcst</a:t>
            </a:r>
            <a:r>
              <a:rPr lang="en-US" dirty="0" smtClean="0"/>
              <a:t> at all times (&gt;10% improvement beyond day2)</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79737"/>
            <a:ext cx="8915400" cy="1508105"/>
          </a:xfrm>
          <a:prstGeom prst="rect">
            <a:avLst/>
          </a:prstGeom>
          <a:noFill/>
        </p:spPr>
        <p:txBody>
          <a:bodyPr wrap="square" rtlCol="0">
            <a:spAutoFit/>
          </a:bodyPr>
          <a:lstStyle/>
          <a:p>
            <a:pPr algn="ctr"/>
            <a:r>
              <a:rPr lang="en-US" sz="3200" dirty="0" smtClean="0"/>
              <a:t>Initially Weaker Storm verification, </a:t>
            </a:r>
            <a:r>
              <a:rPr lang="en-US" sz="3200" dirty="0" smtClean="0"/>
              <a:t>NATL</a:t>
            </a:r>
            <a:endParaRPr lang="en-US" sz="3200" dirty="0" smtClean="0"/>
          </a:p>
          <a:p>
            <a:pPr algn="ctr"/>
            <a:r>
              <a:rPr lang="en-US" sz="3200" dirty="0" smtClean="0"/>
              <a:t>(H215 </a:t>
            </a:r>
            <a:r>
              <a:rPr lang="en-US" sz="3200" dirty="0" err="1" smtClean="0"/>
              <a:t>vs</a:t>
            </a:r>
            <a:r>
              <a:rPr lang="en-US" sz="3200" dirty="0" smtClean="0"/>
              <a:t> H15Z)</a:t>
            </a:r>
          </a:p>
          <a:p>
            <a:pPr algn="ctr"/>
            <a:r>
              <a:rPr lang="en-US" sz="2800" dirty="0" smtClean="0"/>
              <a:t> </a:t>
            </a:r>
            <a:endParaRPr lang="en-US" sz="2000" dirty="0"/>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23</a:t>
            </a:fld>
            <a:endParaRPr lang="en-US">
              <a:solidFill>
                <a:prstClr val="black">
                  <a:tint val="75000"/>
                </a:prstClr>
              </a:solidFill>
            </a:endParaRPr>
          </a:p>
        </p:txBody>
      </p:sp>
      <p:pic>
        <p:nvPicPr>
          <p:cNvPr id="46082" name="Picture 2" descr="http://www.emc.ncep.noaa.gov/gc_wmb/vxt/zack/temp1/ALAL1114_H215_H15Z_50ktweak_combine.png"/>
          <p:cNvPicPr>
            <a:picLocks noChangeAspect="1" noChangeArrowheads="1"/>
          </p:cNvPicPr>
          <p:nvPr/>
        </p:nvPicPr>
        <p:blipFill>
          <a:blip r:embed="rId2" cstate="print"/>
          <a:srcRect/>
          <a:stretch>
            <a:fillRect/>
          </a:stretch>
        </p:blipFill>
        <p:spPr bwMode="auto">
          <a:xfrm>
            <a:off x="0" y="1489975"/>
            <a:ext cx="9078503" cy="4377425"/>
          </a:xfrm>
          <a:prstGeom prst="rect">
            <a:avLst/>
          </a:prstGeom>
          <a:noFill/>
        </p:spPr>
      </p:pic>
      <p:sp>
        <p:nvSpPr>
          <p:cNvPr id="7" name="TextBox 6"/>
          <p:cNvSpPr txBox="1"/>
          <p:nvPr/>
        </p:nvSpPr>
        <p:spPr>
          <a:xfrm>
            <a:off x="6248400" y="4267200"/>
            <a:ext cx="2895600" cy="1200329"/>
          </a:xfrm>
          <a:prstGeom prst="rect">
            <a:avLst/>
          </a:prstGeom>
          <a:noFill/>
        </p:spPr>
        <p:txBody>
          <a:bodyPr wrap="square" rtlCol="0">
            <a:spAutoFit/>
          </a:bodyPr>
          <a:lstStyle/>
          <a:p>
            <a:r>
              <a:rPr lang="en-US" dirty="0" smtClean="0"/>
              <a:t>Improved track </a:t>
            </a:r>
            <a:r>
              <a:rPr lang="en-US" dirty="0" err="1" smtClean="0"/>
              <a:t>fcst</a:t>
            </a:r>
            <a:r>
              <a:rPr lang="en-US" dirty="0" smtClean="0"/>
              <a:t> up to day 3</a:t>
            </a:r>
          </a:p>
          <a:p>
            <a:r>
              <a:rPr lang="en-US" dirty="0" smtClean="0"/>
              <a:t>Improved intensity </a:t>
            </a:r>
            <a:r>
              <a:rPr lang="en-US" dirty="0" err="1" smtClean="0"/>
              <a:t>fcst</a:t>
            </a:r>
            <a:r>
              <a:rPr lang="en-US" dirty="0" smtClean="0"/>
              <a:t> at all times</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228600"/>
            <a:ext cx="8458200" cy="523220"/>
          </a:xfrm>
          <a:prstGeom prst="rect">
            <a:avLst/>
          </a:prstGeom>
          <a:noFill/>
        </p:spPr>
        <p:txBody>
          <a:bodyPr wrap="square" rtlCol="0">
            <a:spAutoFit/>
          </a:bodyPr>
          <a:lstStyle/>
          <a:p>
            <a:pPr algn="ctr"/>
            <a:r>
              <a:rPr lang="en-US" sz="2800" dirty="0" smtClean="0"/>
              <a:t>Homogenous Verification of H214/H15Z/H215</a:t>
            </a:r>
            <a:r>
              <a:rPr lang="en-US" sz="2800" dirty="0" smtClean="0"/>
              <a:t>, NATL</a:t>
            </a:r>
            <a:endParaRPr lang="en-US" sz="2800" dirty="0"/>
          </a:p>
        </p:txBody>
      </p:sp>
      <p:sp>
        <p:nvSpPr>
          <p:cNvPr id="7" name="Slide Number Placeholder 6"/>
          <p:cNvSpPr>
            <a:spLocks noGrp="1"/>
          </p:cNvSpPr>
          <p:nvPr>
            <p:ph type="sldNum" sz="quarter" idx="12"/>
          </p:nvPr>
        </p:nvSpPr>
        <p:spPr/>
        <p:txBody>
          <a:bodyPr/>
          <a:lstStyle/>
          <a:p>
            <a:fld id="{29981558-129F-4680-8B8B-8498508A5939}" type="slidenum">
              <a:rPr lang="en-US" smtClean="0">
                <a:solidFill>
                  <a:prstClr val="black">
                    <a:tint val="75000"/>
                  </a:prstClr>
                </a:solidFill>
              </a:rPr>
              <a:pPr/>
              <a:t>24</a:t>
            </a:fld>
            <a:endParaRPr lang="en-US">
              <a:solidFill>
                <a:prstClr val="black">
                  <a:tint val="75000"/>
                </a:prstClr>
              </a:solidFill>
            </a:endParaRPr>
          </a:p>
        </p:txBody>
      </p:sp>
      <p:pic>
        <p:nvPicPr>
          <p:cNvPr id="45058" name="Picture 2" descr="http://www.emc.ncep.noaa.gov/gc_wmb/vxt/zack/temp1/ALAL1114_H215_H214_H15Z_combine.png"/>
          <p:cNvPicPr>
            <a:picLocks noChangeAspect="1" noChangeArrowheads="1"/>
          </p:cNvPicPr>
          <p:nvPr/>
        </p:nvPicPr>
        <p:blipFill>
          <a:blip r:embed="rId2" cstate="print"/>
          <a:srcRect/>
          <a:stretch>
            <a:fillRect/>
          </a:stretch>
        </p:blipFill>
        <p:spPr bwMode="auto">
          <a:xfrm>
            <a:off x="0" y="1295400"/>
            <a:ext cx="9144000" cy="4563565"/>
          </a:xfrm>
          <a:prstGeom prst="rect">
            <a:avLst/>
          </a:prstGeom>
          <a:noFill/>
        </p:spPr>
      </p:pic>
      <p:sp>
        <p:nvSpPr>
          <p:cNvPr id="9" name="TextBox 8"/>
          <p:cNvSpPr txBox="1"/>
          <p:nvPr/>
        </p:nvSpPr>
        <p:spPr>
          <a:xfrm>
            <a:off x="6172200" y="3733801"/>
            <a:ext cx="2971800" cy="2554545"/>
          </a:xfrm>
          <a:prstGeom prst="rect">
            <a:avLst/>
          </a:prstGeom>
          <a:noFill/>
        </p:spPr>
        <p:txBody>
          <a:bodyPr wrap="square" rtlCol="0">
            <a:spAutoFit/>
          </a:bodyPr>
          <a:lstStyle/>
          <a:p>
            <a:r>
              <a:rPr lang="en-US" sz="2000" dirty="0" smtClean="0">
                <a:solidFill>
                  <a:srgbClr val="FF0000"/>
                </a:solidFill>
              </a:rPr>
              <a:t>Confirmed that new GFS degraded HWRF track forecasts, FY15 implementation is able to partially recover the skill loss, </a:t>
            </a:r>
            <a:r>
              <a:rPr lang="en-US" sz="2000" dirty="0" smtClean="0">
                <a:solidFill>
                  <a:srgbClr val="FF0000"/>
                </a:solidFill>
              </a:rPr>
              <a:t>also substantially improves </a:t>
            </a:r>
            <a:r>
              <a:rPr lang="en-US" sz="2000" dirty="0" smtClean="0">
                <a:solidFill>
                  <a:srgbClr val="FF0000"/>
                </a:solidFill>
              </a:rPr>
              <a:t>the intensity forecasts. </a:t>
            </a:r>
            <a:endParaRPr lang="en-US" sz="2000" dirty="0">
              <a:solidFill>
                <a:srgbClr val="FF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28600"/>
            <a:ext cx="9144000" cy="523220"/>
          </a:xfrm>
          <a:prstGeom prst="rect">
            <a:avLst/>
          </a:prstGeom>
          <a:noFill/>
        </p:spPr>
        <p:txBody>
          <a:bodyPr wrap="square" rtlCol="0">
            <a:spAutoFit/>
          </a:bodyPr>
          <a:lstStyle/>
          <a:p>
            <a:pPr algn="ctr"/>
            <a:r>
              <a:rPr lang="en-US" sz="2800" dirty="0" smtClean="0"/>
              <a:t>Storm Structure Verification for H215 vs </a:t>
            </a:r>
            <a:r>
              <a:rPr lang="en-US" sz="2800" dirty="0" smtClean="0"/>
              <a:t>H15Z/H214,NATL</a:t>
            </a:r>
            <a:endParaRPr lang="en-US" sz="2800" dirty="0"/>
          </a:p>
        </p:txBody>
      </p:sp>
      <p:sp>
        <p:nvSpPr>
          <p:cNvPr id="15" name="TextBox 14"/>
          <p:cNvSpPr txBox="1"/>
          <p:nvPr/>
        </p:nvSpPr>
        <p:spPr>
          <a:xfrm>
            <a:off x="0" y="6096000"/>
            <a:ext cx="9144000" cy="461665"/>
          </a:xfrm>
          <a:prstGeom prst="rect">
            <a:avLst/>
          </a:prstGeom>
          <a:noFill/>
        </p:spPr>
        <p:txBody>
          <a:bodyPr wrap="square" rtlCol="0">
            <a:spAutoFit/>
          </a:bodyPr>
          <a:lstStyle/>
          <a:p>
            <a:r>
              <a:rPr lang="en-US" sz="2400" dirty="0" smtClean="0">
                <a:solidFill>
                  <a:srgbClr val="FF0000"/>
                </a:solidFill>
              </a:rPr>
              <a:t>Storm sizes are improved in H215 in all three radii for ATL storms.</a:t>
            </a:r>
            <a:endParaRPr lang="en-US" sz="2400" dirty="0">
              <a:solidFill>
                <a:srgbClr val="FF0000"/>
              </a:solidFill>
            </a:endParaRPr>
          </a:p>
        </p:txBody>
      </p:sp>
      <p:sp>
        <p:nvSpPr>
          <p:cNvPr id="28" name="TextBox 27"/>
          <p:cNvSpPr txBox="1"/>
          <p:nvPr/>
        </p:nvSpPr>
        <p:spPr>
          <a:xfrm>
            <a:off x="1447800" y="762000"/>
            <a:ext cx="6096000" cy="461665"/>
          </a:xfrm>
          <a:prstGeom prst="rect">
            <a:avLst/>
          </a:prstGeom>
          <a:noFill/>
        </p:spPr>
        <p:txBody>
          <a:bodyPr wrap="square" rtlCol="0">
            <a:spAutoFit/>
          </a:bodyPr>
          <a:lstStyle/>
          <a:p>
            <a:pPr algn="ctr"/>
            <a:r>
              <a:rPr lang="en-US" sz="2400" dirty="0" smtClean="0">
                <a:solidFill>
                  <a:srgbClr val="FF0000"/>
                </a:solidFill>
              </a:rPr>
              <a:t>Top: H215 </a:t>
            </a:r>
            <a:r>
              <a:rPr lang="en-US" sz="2400" dirty="0" err="1" smtClean="0">
                <a:solidFill>
                  <a:srgbClr val="FF0000"/>
                </a:solidFill>
              </a:rPr>
              <a:t>vs</a:t>
            </a:r>
            <a:r>
              <a:rPr lang="en-US" sz="2400" dirty="0" smtClean="0">
                <a:solidFill>
                  <a:srgbClr val="FF0000"/>
                </a:solidFill>
              </a:rPr>
              <a:t> H15Z, Bottom: H215 </a:t>
            </a:r>
            <a:r>
              <a:rPr lang="en-US" sz="2400" dirty="0" err="1" smtClean="0">
                <a:solidFill>
                  <a:srgbClr val="FF0000"/>
                </a:solidFill>
              </a:rPr>
              <a:t>vs</a:t>
            </a:r>
            <a:r>
              <a:rPr lang="en-US" sz="2400" dirty="0" smtClean="0">
                <a:solidFill>
                  <a:srgbClr val="FF0000"/>
                </a:solidFill>
              </a:rPr>
              <a:t> H214</a:t>
            </a:r>
            <a:endParaRPr lang="en-US" sz="2400" dirty="0">
              <a:solidFill>
                <a:srgbClr val="FF0000"/>
              </a:solidFill>
            </a:endParaRPr>
          </a:p>
        </p:txBody>
      </p:sp>
      <p:sp>
        <p:nvSpPr>
          <p:cNvPr id="29" name="Slide Number Placeholder 28"/>
          <p:cNvSpPr>
            <a:spLocks noGrp="1"/>
          </p:cNvSpPr>
          <p:nvPr>
            <p:ph type="sldNum" sz="quarter" idx="12"/>
          </p:nvPr>
        </p:nvSpPr>
        <p:spPr/>
        <p:txBody>
          <a:bodyPr/>
          <a:lstStyle/>
          <a:p>
            <a:fld id="{29981558-129F-4680-8B8B-8498508A5939}" type="slidenum">
              <a:rPr lang="en-US" smtClean="0">
                <a:solidFill>
                  <a:prstClr val="black">
                    <a:tint val="75000"/>
                  </a:prstClr>
                </a:solidFill>
              </a:rPr>
              <a:pPr/>
              <a:t>25</a:t>
            </a:fld>
            <a:endParaRPr lang="en-US">
              <a:solidFill>
                <a:prstClr val="black">
                  <a:tint val="75000"/>
                </a:prstClr>
              </a:solidFill>
            </a:endParaRPr>
          </a:p>
        </p:txBody>
      </p:sp>
      <p:pic>
        <p:nvPicPr>
          <p:cNvPr id="32770" name="Picture 2" descr="http://www.emc.ncep.noaa.gov/gc_wmb/vxt/zack/temp1/Structure_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26" y="1398473"/>
            <a:ext cx="9117874" cy="439272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066800" y="2057400"/>
            <a:ext cx="1143000" cy="381000"/>
          </a:xfrm>
          <a:prstGeom prst="rect">
            <a:avLst/>
          </a:prstGeom>
          <a:noFill/>
        </p:spPr>
        <p:txBody>
          <a:bodyPr wrap="square" rtlCol="0">
            <a:spAutoFit/>
          </a:bodyPr>
          <a:lstStyle/>
          <a:p>
            <a:r>
              <a:rPr lang="en-US" dirty="0" smtClean="0"/>
              <a:t>AL-R34</a:t>
            </a:r>
            <a:endParaRPr lang="en-US" dirty="0"/>
          </a:p>
        </p:txBody>
      </p:sp>
      <p:sp>
        <p:nvSpPr>
          <p:cNvPr id="23" name="TextBox 22"/>
          <p:cNvSpPr txBox="1"/>
          <p:nvPr/>
        </p:nvSpPr>
        <p:spPr>
          <a:xfrm>
            <a:off x="876300" y="4267200"/>
            <a:ext cx="1143000" cy="381000"/>
          </a:xfrm>
          <a:prstGeom prst="rect">
            <a:avLst/>
          </a:prstGeom>
          <a:noFill/>
        </p:spPr>
        <p:txBody>
          <a:bodyPr wrap="square" rtlCol="0">
            <a:spAutoFit/>
          </a:bodyPr>
          <a:lstStyle/>
          <a:p>
            <a:r>
              <a:rPr lang="en-US" dirty="0" smtClean="0"/>
              <a:t>AL-R34</a:t>
            </a:r>
            <a:endParaRPr lang="en-US" dirty="0"/>
          </a:p>
        </p:txBody>
      </p:sp>
      <p:sp>
        <p:nvSpPr>
          <p:cNvPr id="24" name="TextBox 23"/>
          <p:cNvSpPr txBox="1"/>
          <p:nvPr/>
        </p:nvSpPr>
        <p:spPr>
          <a:xfrm>
            <a:off x="3810000" y="2057400"/>
            <a:ext cx="1143000" cy="381000"/>
          </a:xfrm>
          <a:prstGeom prst="rect">
            <a:avLst/>
          </a:prstGeom>
          <a:noFill/>
        </p:spPr>
        <p:txBody>
          <a:bodyPr wrap="square" rtlCol="0">
            <a:spAutoFit/>
          </a:bodyPr>
          <a:lstStyle/>
          <a:p>
            <a:r>
              <a:rPr lang="en-US" dirty="0" smtClean="0"/>
              <a:t>AL-R50</a:t>
            </a:r>
            <a:endParaRPr lang="en-US" dirty="0"/>
          </a:p>
        </p:txBody>
      </p:sp>
      <p:sp>
        <p:nvSpPr>
          <p:cNvPr id="30" name="TextBox 29"/>
          <p:cNvSpPr txBox="1"/>
          <p:nvPr/>
        </p:nvSpPr>
        <p:spPr>
          <a:xfrm>
            <a:off x="6972300" y="2057511"/>
            <a:ext cx="1143000" cy="381000"/>
          </a:xfrm>
          <a:prstGeom prst="rect">
            <a:avLst/>
          </a:prstGeom>
          <a:noFill/>
        </p:spPr>
        <p:txBody>
          <a:bodyPr wrap="square" rtlCol="0">
            <a:spAutoFit/>
          </a:bodyPr>
          <a:lstStyle/>
          <a:p>
            <a:r>
              <a:rPr lang="en-US" dirty="0" smtClean="0"/>
              <a:t>AL-R65</a:t>
            </a:r>
            <a:endParaRPr lang="en-US" dirty="0"/>
          </a:p>
        </p:txBody>
      </p:sp>
      <p:sp>
        <p:nvSpPr>
          <p:cNvPr id="31" name="TextBox 30"/>
          <p:cNvSpPr txBox="1"/>
          <p:nvPr/>
        </p:nvSpPr>
        <p:spPr>
          <a:xfrm>
            <a:off x="3810000" y="4304432"/>
            <a:ext cx="1143000" cy="381000"/>
          </a:xfrm>
          <a:prstGeom prst="rect">
            <a:avLst/>
          </a:prstGeom>
          <a:noFill/>
        </p:spPr>
        <p:txBody>
          <a:bodyPr wrap="square" rtlCol="0">
            <a:spAutoFit/>
          </a:bodyPr>
          <a:lstStyle/>
          <a:p>
            <a:r>
              <a:rPr lang="en-US" dirty="0" smtClean="0"/>
              <a:t>AL-R50</a:t>
            </a:r>
            <a:endParaRPr lang="en-US" dirty="0"/>
          </a:p>
        </p:txBody>
      </p:sp>
      <p:sp>
        <p:nvSpPr>
          <p:cNvPr id="32" name="TextBox 31"/>
          <p:cNvSpPr txBox="1"/>
          <p:nvPr/>
        </p:nvSpPr>
        <p:spPr>
          <a:xfrm>
            <a:off x="7086600" y="4278196"/>
            <a:ext cx="1143000" cy="381000"/>
          </a:xfrm>
          <a:prstGeom prst="rect">
            <a:avLst/>
          </a:prstGeom>
          <a:noFill/>
        </p:spPr>
        <p:txBody>
          <a:bodyPr wrap="square" rtlCol="0">
            <a:spAutoFit/>
          </a:bodyPr>
          <a:lstStyle/>
          <a:p>
            <a:r>
              <a:rPr lang="en-US" dirty="0" smtClean="0"/>
              <a:t>AL-R65</a:t>
            </a:r>
            <a:endParaRPr lang="en-US" dirty="0"/>
          </a:p>
        </p:txBody>
      </p:sp>
    </p:spTree>
    <p:extLst>
      <p:ext uri="{BB962C8B-B14F-4D97-AF65-F5344CB8AC3E}">
        <p14:creationId xmlns:p14="http://schemas.microsoft.com/office/powerpoint/2010/main" val="26289375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26</a:t>
            </a:fld>
            <a:endParaRPr lang="en-US">
              <a:solidFill>
                <a:prstClr val="black">
                  <a:tint val="75000"/>
                </a:prstClr>
              </a:solidFill>
            </a:endParaRPr>
          </a:p>
        </p:txBody>
      </p:sp>
      <p:pic>
        <p:nvPicPr>
          <p:cNvPr id="39938" name="Picture 2" descr="http://www.emc.ncep.noaa.gov/gc_wmb/vxt/zack/temp/ALAL1114_H215_GFS2/fig_ALAL1114_tker.png"/>
          <p:cNvPicPr>
            <a:picLocks noChangeAspect="1" noChangeArrowheads="1"/>
          </p:cNvPicPr>
          <p:nvPr/>
        </p:nvPicPr>
        <p:blipFill>
          <a:blip r:embed="rId2" cstate="print"/>
          <a:srcRect/>
          <a:stretch>
            <a:fillRect/>
          </a:stretch>
        </p:blipFill>
        <p:spPr bwMode="auto">
          <a:xfrm>
            <a:off x="228600" y="1447800"/>
            <a:ext cx="4038600" cy="2919331"/>
          </a:xfrm>
          <a:prstGeom prst="rect">
            <a:avLst/>
          </a:prstGeom>
          <a:noFill/>
        </p:spPr>
      </p:pic>
      <p:pic>
        <p:nvPicPr>
          <p:cNvPr id="39940" name="Picture 4" descr="http://www.emc.ncep.noaa.gov/gc_wmb/vxt/zack/temp/ALAL1114_H215_GFS2/fig_ALAL1114_wind.png"/>
          <p:cNvPicPr>
            <a:picLocks noChangeAspect="1" noChangeArrowheads="1"/>
          </p:cNvPicPr>
          <p:nvPr/>
        </p:nvPicPr>
        <p:blipFill>
          <a:blip r:embed="rId3" cstate="print"/>
          <a:srcRect/>
          <a:stretch>
            <a:fillRect/>
          </a:stretch>
        </p:blipFill>
        <p:spPr bwMode="auto">
          <a:xfrm>
            <a:off x="4648200" y="1468918"/>
            <a:ext cx="4038600" cy="2919332"/>
          </a:xfrm>
          <a:prstGeom prst="rect">
            <a:avLst/>
          </a:prstGeom>
          <a:noFill/>
        </p:spPr>
      </p:pic>
      <p:sp>
        <p:nvSpPr>
          <p:cNvPr id="5" name="TextBox 4"/>
          <p:cNvSpPr txBox="1"/>
          <p:nvPr/>
        </p:nvSpPr>
        <p:spPr>
          <a:xfrm>
            <a:off x="1600200" y="304800"/>
            <a:ext cx="5867400" cy="523220"/>
          </a:xfrm>
          <a:prstGeom prst="rect">
            <a:avLst/>
          </a:prstGeom>
          <a:noFill/>
        </p:spPr>
        <p:txBody>
          <a:bodyPr wrap="square" rtlCol="0">
            <a:spAutoFit/>
          </a:bodyPr>
          <a:lstStyle/>
          <a:p>
            <a:pPr algn="ctr"/>
            <a:r>
              <a:rPr lang="en-US" sz="2800" dirty="0" smtClean="0"/>
              <a:t>Verification Against new GFS, </a:t>
            </a:r>
            <a:r>
              <a:rPr lang="en-US" sz="2800" dirty="0" smtClean="0"/>
              <a:t>NATL</a:t>
            </a:r>
            <a:endParaRPr lang="en-US" sz="2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14400" y="381000"/>
            <a:ext cx="7162800" cy="461665"/>
          </a:xfrm>
          <a:prstGeom prst="rect">
            <a:avLst/>
          </a:prstGeom>
          <a:noFill/>
        </p:spPr>
        <p:txBody>
          <a:bodyPr wrap="square" rtlCol="0">
            <a:spAutoFit/>
          </a:bodyPr>
          <a:lstStyle/>
          <a:p>
            <a:pPr algn="ctr"/>
            <a:r>
              <a:rPr lang="en-US" sz="2400" dirty="0" smtClean="0"/>
              <a:t>Early Model Verification: H215I vs </a:t>
            </a:r>
            <a:r>
              <a:rPr lang="en-US" sz="2400" dirty="0" smtClean="0"/>
              <a:t>H15ZI,NATL</a:t>
            </a:r>
            <a:endParaRPr lang="en-US" sz="2400" dirty="0"/>
          </a:p>
        </p:txBody>
      </p:sp>
      <p:sp>
        <p:nvSpPr>
          <p:cNvPr id="8" name="Slide Number Placeholder 7"/>
          <p:cNvSpPr>
            <a:spLocks noGrp="1"/>
          </p:cNvSpPr>
          <p:nvPr>
            <p:ph type="sldNum" sz="quarter" idx="12"/>
          </p:nvPr>
        </p:nvSpPr>
        <p:spPr/>
        <p:txBody>
          <a:bodyPr/>
          <a:lstStyle/>
          <a:p>
            <a:fld id="{29981558-129F-4680-8B8B-8498508A5939}" type="slidenum">
              <a:rPr lang="en-US" smtClean="0">
                <a:solidFill>
                  <a:prstClr val="black">
                    <a:tint val="75000"/>
                  </a:prstClr>
                </a:solidFill>
              </a:rPr>
              <a:pPr/>
              <a:t>27</a:t>
            </a:fld>
            <a:endParaRPr lang="en-US">
              <a:solidFill>
                <a:prstClr val="black">
                  <a:tint val="75000"/>
                </a:prstClr>
              </a:solidFill>
            </a:endParaRPr>
          </a:p>
        </p:txBody>
      </p:sp>
      <p:pic>
        <p:nvPicPr>
          <p:cNvPr id="51202" name="Picture 2" descr="ftp://metosrv6.umd.edu/pub/srb/HWRF_INTERP/figures_H15ZH215/ALAL/fig_ALAL1114_tker.png"/>
          <p:cNvPicPr>
            <a:picLocks noChangeAspect="1" noChangeArrowheads="1"/>
          </p:cNvPicPr>
          <p:nvPr/>
        </p:nvPicPr>
        <p:blipFill>
          <a:blip r:embed="rId2" cstate="print"/>
          <a:srcRect/>
          <a:stretch>
            <a:fillRect/>
          </a:stretch>
        </p:blipFill>
        <p:spPr bwMode="auto">
          <a:xfrm>
            <a:off x="0" y="1316518"/>
            <a:ext cx="2971800" cy="2148187"/>
          </a:xfrm>
          <a:prstGeom prst="rect">
            <a:avLst/>
          </a:prstGeom>
          <a:noFill/>
        </p:spPr>
      </p:pic>
      <p:pic>
        <p:nvPicPr>
          <p:cNvPr id="51204" name="Picture 4" descr="ftp://metosrv6.umd.edu/pub/srb/HWRF_INTERP/figures_H15ZH215/ALAL/fig_ALAL1114_wind.png"/>
          <p:cNvPicPr>
            <a:picLocks noChangeAspect="1" noChangeArrowheads="1"/>
          </p:cNvPicPr>
          <p:nvPr/>
        </p:nvPicPr>
        <p:blipFill>
          <a:blip r:embed="rId3" cstate="print"/>
          <a:srcRect/>
          <a:stretch>
            <a:fillRect/>
          </a:stretch>
        </p:blipFill>
        <p:spPr bwMode="auto">
          <a:xfrm>
            <a:off x="3018785" y="1295400"/>
            <a:ext cx="3001015" cy="2169305"/>
          </a:xfrm>
          <a:prstGeom prst="rect">
            <a:avLst/>
          </a:prstGeom>
          <a:noFill/>
        </p:spPr>
      </p:pic>
      <p:pic>
        <p:nvPicPr>
          <p:cNvPr id="51206" name="Picture 6" descr="ftp://metosrv6.umd.edu/pub/srb/HWRF_INTERP/figures_H15ZH215/ALAL/fig_ALAL1114_bias.png"/>
          <p:cNvPicPr>
            <a:picLocks noChangeAspect="1" noChangeArrowheads="1"/>
          </p:cNvPicPr>
          <p:nvPr/>
        </p:nvPicPr>
        <p:blipFill>
          <a:blip r:embed="rId4" cstate="print"/>
          <a:srcRect/>
          <a:stretch>
            <a:fillRect/>
          </a:stretch>
        </p:blipFill>
        <p:spPr bwMode="auto">
          <a:xfrm>
            <a:off x="6096000" y="1295400"/>
            <a:ext cx="2951621" cy="2133600"/>
          </a:xfrm>
          <a:prstGeom prst="rect">
            <a:avLst/>
          </a:prstGeom>
          <a:noFill/>
        </p:spPr>
      </p:pic>
      <p:pic>
        <p:nvPicPr>
          <p:cNvPr id="51208" name="Picture 8" descr="ftp://metosrv6.umd.edu/pub/srb/HWRF_INTERP/figures_H15ZH215/ALAL/fig_ALAL1114_st01.png"/>
          <p:cNvPicPr>
            <a:picLocks noChangeAspect="1" noChangeArrowheads="1"/>
          </p:cNvPicPr>
          <p:nvPr/>
        </p:nvPicPr>
        <p:blipFill>
          <a:blip r:embed="rId5" cstate="print"/>
          <a:srcRect/>
          <a:stretch>
            <a:fillRect/>
          </a:stretch>
        </p:blipFill>
        <p:spPr bwMode="auto">
          <a:xfrm>
            <a:off x="0" y="3816532"/>
            <a:ext cx="3048000" cy="2203268"/>
          </a:xfrm>
          <a:prstGeom prst="rect">
            <a:avLst/>
          </a:prstGeom>
          <a:noFill/>
        </p:spPr>
      </p:pic>
      <p:pic>
        <p:nvPicPr>
          <p:cNvPr id="51210" name="Picture 10" descr="ftp://metosrv6.umd.edu/pub/srb/HWRF_INTERP/figures_H15ZH215/ALAL/fig_ALAL1114_si01.png"/>
          <p:cNvPicPr>
            <a:picLocks noChangeAspect="1" noChangeArrowheads="1"/>
          </p:cNvPicPr>
          <p:nvPr/>
        </p:nvPicPr>
        <p:blipFill>
          <a:blip r:embed="rId6" cstate="print"/>
          <a:srcRect/>
          <a:stretch>
            <a:fillRect/>
          </a:stretch>
        </p:blipFill>
        <p:spPr bwMode="auto">
          <a:xfrm>
            <a:off x="3124200" y="3886200"/>
            <a:ext cx="2982367" cy="2155825"/>
          </a:xfrm>
          <a:prstGeom prst="rect">
            <a:avLst/>
          </a:prstGeom>
          <a:noFill/>
        </p:spPr>
      </p:pic>
      <p:sp>
        <p:nvSpPr>
          <p:cNvPr id="9" name="TextBox 8"/>
          <p:cNvSpPr txBox="1"/>
          <p:nvPr/>
        </p:nvSpPr>
        <p:spPr>
          <a:xfrm>
            <a:off x="6172200" y="4038600"/>
            <a:ext cx="2667000" cy="2585323"/>
          </a:xfrm>
          <a:prstGeom prst="rect">
            <a:avLst/>
          </a:prstGeom>
          <a:noFill/>
        </p:spPr>
        <p:txBody>
          <a:bodyPr wrap="square" rtlCol="0">
            <a:spAutoFit/>
          </a:bodyPr>
          <a:lstStyle/>
          <a:p>
            <a:r>
              <a:rPr lang="en-US" dirty="0" smtClean="0"/>
              <a:t>Positive to neutral </a:t>
            </a:r>
            <a:r>
              <a:rPr lang="en-US" dirty="0" smtClean="0"/>
              <a:t>track impact;</a:t>
            </a:r>
          </a:p>
          <a:p>
            <a:endParaRPr lang="en-US" dirty="0" smtClean="0"/>
          </a:p>
          <a:p>
            <a:r>
              <a:rPr lang="en-US" dirty="0" smtClean="0"/>
              <a:t>Positive </a:t>
            </a:r>
            <a:r>
              <a:rPr lang="en-US" dirty="0" smtClean="0"/>
              <a:t>intensity </a:t>
            </a:r>
            <a:r>
              <a:rPr lang="en-US" dirty="0" smtClean="0"/>
              <a:t>impact at all forecast lead times</a:t>
            </a:r>
          </a:p>
          <a:p>
            <a:endParaRPr lang="en-US" dirty="0" smtClean="0"/>
          </a:p>
          <a:p>
            <a:r>
              <a:rPr lang="en-US" dirty="0" smtClean="0"/>
              <a:t>Continued the trend of improvements in intensity forecasts</a:t>
            </a:r>
            <a:r>
              <a:rPr lang="en-US" dirty="0" smtClean="0"/>
              <a:t>;</a:t>
            </a:r>
            <a:endParaRPr lang="en-US" dirty="0" smtClean="0"/>
          </a:p>
        </p:txBody>
      </p:sp>
    </p:spTree>
    <p:extLst>
      <p:ext uri="{BB962C8B-B14F-4D97-AF65-F5344CB8AC3E}">
        <p14:creationId xmlns:p14="http://schemas.microsoft.com/office/powerpoint/2010/main" val="22123740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0"/>
            <a:ext cx="8534400" cy="461665"/>
          </a:xfrm>
          <a:prstGeom prst="rect">
            <a:avLst/>
          </a:prstGeom>
          <a:noFill/>
        </p:spPr>
        <p:txBody>
          <a:bodyPr wrap="square" rtlCol="0">
            <a:spAutoFit/>
          </a:bodyPr>
          <a:lstStyle/>
          <a:p>
            <a:pPr algn="ctr"/>
            <a:r>
              <a:rPr lang="en-US" sz="2400" dirty="0" smtClean="0"/>
              <a:t>Improvement of Intensity Cumulative Distribution of H215,AL</a:t>
            </a:r>
            <a:endParaRPr lang="en-US" sz="2400" dirty="0"/>
          </a:p>
        </p:txBody>
      </p:sp>
      <p:sp>
        <p:nvSpPr>
          <p:cNvPr id="22" name="Slide Number Placeholder 21"/>
          <p:cNvSpPr>
            <a:spLocks noGrp="1"/>
          </p:cNvSpPr>
          <p:nvPr>
            <p:ph type="sldNum" sz="quarter" idx="12"/>
          </p:nvPr>
        </p:nvSpPr>
        <p:spPr/>
        <p:txBody>
          <a:bodyPr/>
          <a:lstStyle/>
          <a:p>
            <a:fld id="{29981558-129F-4680-8B8B-8498508A5939}" type="slidenum">
              <a:rPr lang="en-US" smtClean="0">
                <a:solidFill>
                  <a:prstClr val="black">
                    <a:tint val="75000"/>
                  </a:prstClr>
                </a:solidFill>
              </a:rPr>
              <a:pPr/>
              <a:t>28</a:t>
            </a:fld>
            <a:endParaRPr lang="en-US">
              <a:solidFill>
                <a:prstClr val="black">
                  <a:tint val="75000"/>
                </a:prstClr>
              </a:solidFill>
            </a:endParaRPr>
          </a:p>
        </p:txBody>
      </p:sp>
      <p:pic>
        <p:nvPicPr>
          <p:cNvPr id="23" name="Picture 22" descr="cumulative_h214_h15u_120h_al.png"/>
          <p:cNvPicPr>
            <a:picLocks noChangeAspect="1"/>
          </p:cNvPicPr>
          <p:nvPr/>
        </p:nvPicPr>
        <p:blipFill>
          <a:blip r:embed="rId2" cstate="print"/>
          <a:stretch>
            <a:fillRect/>
          </a:stretch>
        </p:blipFill>
        <p:spPr>
          <a:xfrm>
            <a:off x="4495801" y="3539837"/>
            <a:ext cx="3998256" cy="3089563"/>
          </a:xfrm>
          <a:prstGeom prst="rect">
            <a:avLst/>
          </a:prstGeom>
        </p:spPr>
      </p:pic>
      <p:pic>
        <p:nvPicPr>
          <p:cNvPr id="24" name="Picture 23" descr="cumulative_h214_h15u_48h_al.png"/>
          <p:cNvPicPr>
            <a:picLocks noChangeAspect="1"/>
          </p:cNvPicPr>
          <p:nvPr/>
        </p:nvPicPr>
        <p:blipFill>
          <a:blip r:embed="rId3" cstate="print"/>
          <a:stretch>
            <a:fillRect/>
          </a:stretch>
        </p:blipFill>
        <p:spPr>
          <a:xfrm>
            <a:off x="322729" y="533401"/>
            <a:ext cx="3944471" cy="3048000"/>
          </a:xfrm>
          <a:prstGeom prst="rect">
            <a:avLst/>
          </a:prstGeom>
        </p:spPr>
      </p:pic>
      <p:sp>
        <p:nvSpPr>
          <p:cNvPr id="25" name="TextBox 24"/>
          <p:cNvSpPr txBox="1"/>
          <p:nvPr/>
        </p:nvSpPr>
        <p:spPr>
          <a:xfrm>
            <a:off x="1524000" y="1752600"/>
            <a:ext cx="1295400" cy="369332"/>
          </a:xfrm>
          <a:prstGeom prst="rect">
            <a:avLst/>
          </a:prstGeom>
          <a:noFill/>
        </p:spPr>
        <p:txBody>
          <a:bodyPr wrap="square" rtlCol="0">
            <a:spAutoFit/>
          </a:bodyPr>
          <a:lstStyle/>
          <a:p>
            <a:r>
              <a:rPr lang="en-US" dirty="0" smtClean="0"/>
              <a:t>Day 2</a:t>
            </a:r>
            <a:endParaRPr lang="en-US" dirty="0"/>
          </a:p>
        </p:txBody>
      </p:sp>
      <p:pic>
        <p:nvPicPr>
          <p:cNvPr id="26" name="Picture 25" descr="cumulative_h214_h15u_72h_al.png"/>
          <p:cNvPicPr>
            <a:picLocks noChangeAspect="1"/>
          </p:cNvPicPr>
          <p:nvPr/>
        </p:nvPicPr>
        <p:blipFill>
          <a:blip r:embed="rId4" cstate="print"/>
          <a:stretch>
            <a:fillRect/>
          </a:stretch>
        </p:blipFill>
        <p:spPr>
          <a:xfrm>
            <a:off x="4419600" y="457200"/>
            <a:ext cx="4132730" cy="3193473"/>
          </a:xfrm>
          <a:prstGeom prst="rect">
            <a:avLst/>
          </a:prstGeom>
        </p:spPr>
      </p:pic>
      <p:pic>
        <p:nvPicPr>
          <p:cNvPr id="27" name="Picture 26" descr="cumulative_h214_h15u_96h_al.png"/>
          <p:cNvPicPr>
            <a:picLocks noChangeAspect="1"/>
          </p:cNvPicPr>
          <p:nvPr/>
        </p:nvPicPr>
        <p:blipFill>
          <a:blip r:embed="rId5" cstate="print"/>
          <a:stretch>
            <a:fillRect/>
          </a:stretch>
        </p:blipFill>
        <p:spPr>
          <a:xfrm>
            <a:off x="304800" y="3560619"/>
            <a:ext cx="3962400" cy="3061854"/>
          </a:xfrm>
          <a:prstGeom prst="rect">
            <a:avLst/>
          </a:prstGeom>
        </p:spPr>
      </p:pic>
      <p:sp>
        <p:nvSpPr>
          <p:cNvPr id="28" name="TextBox 27"/>
          <p:cNvSpPr txBox="1"/>
          <p:nvPr/>
        </p:nvSpPr>
        <p:spPr>
          <a:xfrm>
            <a:off x="5486400" y="4648200"/>
            <a:ext cx="1295400" cy="369332"/>
          </a:xfrm>
          <a:prstGeom prst="rect">
            <a:avLst/>
          </a:prstGeom>
          <a:noFill/>
        </p:spPr>
        <p:txBody>
          <a:bodyPr wrap="square" rtlCol="0">
            <a:spAutoFit/>
          </a:bodyPr>
          <a:lstStyle/>
          <a:p>
            <a:r>
              <a:rPr lang="en-US" dirty="0" smtClean="0"/>
              <a:t>Day 5</a:t>
            </a:r>
            <a:endParaRPr lang="en-US" dirty="0"/>
          </a:p>
        </p:txBody>
      </p:sp>
      <p:sp>
        <p:nvSpPr>
          <p:cNvPr id="29" name="TextBox 28"/>
          <p:cNvSpPr txBox="1"/>
          <p:nvPr/>
        </p:nvSpPr>
        <p:spPr>
          <a:xfrm>
            <a:off x="1371600" y="4724400"/>
            <a:ext cx="1295400" cy="369332"/>
          </a:xfrm>
          <a:prstGeom prst="rect">
            <a:avLst/>
          </a:prstGeom>
          <a:noFill/>
        </p:spPr>
        <p:txBody>
          <a:bodyPr wrap="square" rtlCol="0">
            <a:spAutoFit/>
          </a:bodyPr>
          <a:lstStyle/>
          <a:p>
            <a:r>
              <a:rPr lang="en-US" dirty="0" smtClean="0"/>
              <a:t>Day 4</a:t>
            </a:r>
            <a:endParaRPr lang="en-US" dirty="0"/>
          </a:p>
        </p:txBody>
      </p:sp>
      <p:sp>
        <p:nvSpPr>
          <p:cNvPr id="30" name="TextBox 29"/>
          <p:cNvSpPr txBox="1"/>
          <p:nvPr/>
        </p:nvSpPr>
        <p:spPr>
          <a:xfrm>
            <a:off x="5410200" y="1676400"/>
            <a:ext cx="1295400" cy="369332"/>
          </a:xfrm>
          <a:prstGeom prst="rect">
            <a:avLst/>
          </a:prstGeom>
          <a:noFill/>
        </p:spPr>
        <p:txBody>
          <a:bodyPr wrap="square" rtlCol="0">
            <a:spAutoFit/>
          </a:bodyPr>
          <a:lstStyle/>
          <a:p>
            <a:r>
              <a:rPr lang="en-US" dirty="0" smtClean="0"/>
              <a:t>Day 3</a:t>
            </a:r>
            <a:endParaRPr lang="en-US" dirty="0"/>
          </a:p>
        </p:txBody>
      </p:sp>
    </p:spTree>
    <p:extLst>
      <p:ext uri="{BB962C8B-B14F-4D97-AF65-F5344CB8AC3E}">
        <p14:creationId xmlns:p14="http://schemas.microsoft.com/office/powerpoint/2010/main" val="23682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29</a:t>
            </a:fld>
            <a:endParaRPr lang="en-US">
              <a:solidFill>
                <a:prstClr val="black">
                  <a:tint val="75000"/>
                </a:prstClr>
              </a:solidFill>
            </a:endParaRPr>
          </a:p>
        </p:txBody>
      </p:sp>
      <p:sp>
        <p:nvSpPr>
          <p:cNvPr id="3" name="TextBox 2"/>
          <p:cNvSpPr txBox="1"/>
          <p:nvPr/>
        </p:nvSpPr>
        <p:spPr>
          <a:xfrm>
            <a:off x="533400" y="2286000"/>
            <a:ext cx="7772400" cy="1200329"/>
          </a:xfrm>
          <a:prstGeom prst="rect">
            <a:avLst/>
          </a:prstGeom>
          <a:noFill/>
        </p:spPr>
        <p:txBody>
          <a:bodyPr wrap="square" rtlCol="0">
            <a:spAutoFit/>
          </a:bodyPr>
          <a:lstStyle/>
          <a:p>
            <a:pPr algn="ctr"/>
            <a:r>
              <a:rPr lang="en-US" sz="3600" dirty="0" smtClean="0"/>
              <a:t>Verification for East-Pacific Storms (2011-2014)</a:t>
            </a:r>
            <a:endParaRPr lang="en-US" sz="3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2"/>
          </p:nvPr>
        </p:nvSpPr>
        <p:spPr>
          <a:extLst/>
        </p:spPr>
        <p:txBody>
          <a:bodyPr/>
          <a:lstStyle>
            <a:lvl1pPr eaLnBrk="0" hangingPunct="0">
              <a:spcBef>
                <a:spcPct val="20000"/>
              </a:spcBef>
              <a:buClr>
                <a:srgbClr val="FF3300"/>
              </a:buClr>
              <a:buFont typeface="Wingdings" pitchFamily="2" charset="2"/>
              <a:buChar char="q"/>
              <a:defRPr sz="3200">
                <a:solidFill>
                  <a:schemeClr val="tx1"/>
                </a:solidFill>
                <a:latin typeface="Arial" pitchFamily="34" charset="0"/>
              </a:defRPr>
            </a:lvl1pPr>
            <a:lvl2pPr marL="742950" indent="-285750" eaLnBrk="0" hangingPunct="0">
              <a:spcBef>
                <a:spcPct val="20000"/>
              </a:spcBef>
              <a:buClr>
                <a:srgbClr val="0033CC"/>
              </a:buClr>
              <a:buFont typeface="Wingdings" pitchFamily="2" charset="2"/>
              <a:buChar char="Ø"/>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v"/>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defRPr/>
            </a:pPr>
            <a:fld id="{C8CA88E0-2F2F-4EF5-BB82-69E23A064B55}" type="slidenum">
              <a:rPr lang="en-US" altLang="en-US" sz="1400" smtClean="0"/>
              <a:pPr eaLnBrk="1" hangingPunct="1">
                <a:spcBef>
                  <a:spcPct val="0"/>
                </a:spcBef>
                <a:buClrTx/>
                <a:buFontTx/>
                <a:buNone/>
                <a:defRPr/>
              </a:pPr>
              <a:t>3</a:t>
            </a:fld>
            <a:endParaRPr lang="en-US" altLang="en-US" sz="1400" smtClean="0"/>
          </a:p>
        </p:txBody>
      </p:sp>
      <p:sp>
        <p:nvSpPr>
          <p:cNvPr id="78851" name="Text Box 2"/>
          <p:cNvSpPr txBox="1">
            <a:spLocks noChangeArrowheads="1"/>
          </p:cNvSpPr>
          <p:nvPr/>
        </p:nvSpPr>
        <p:spPr bwMode="auto">
          <a:xfrm>
            <a:off x="2708615" y="20638"/>
            <a:ext cx="3785508" cy="615545"/>
          </a:xfrm>
          <a:prstGeom prst="rect">
            <a:avLst/>
          </a:prstGeom>
          <a:noFill/>
          <a:ln w="9525">
            <a:noFill/>
            <a:miter lim="800000"/>
            <a:headEnd/>
            <a:tailEnd/>
          </a:ln>
        </p:spPr>
        <p:txBody>
          <a:bodyPr wrap="none" lIns="91432" tIns="45716" rIns="91432" bIns="45716">
            <a:spAutoFit/>
          </a:bodyPr>
          <a:lstStyle/>
          <a:p>
            <a:pPr algn="ctr"/>
            <a:r>
              <a:rPr lang="en-US" altLang="en-US" sz="2000" b="1" dirty="0" smtClean="0">
                <a:latin typeface="Times New Roman" pitchFamily="18" charset="0"/>
              </a:rPr>
              <a:t>Q3FY15 </a:t>
            </a:r>
            <a:r>
              <a:rPr lang="en-US" altLang="en-US" sz="2000" b="1" dirty="0">
                <a:latin typeface="Times New Roman" pitchFamily="18" charset="0"/>
              </a:rPr>
              <a:t>Hurricane WRF  </a:t>
            </a:r>
            <a:r>
              <a:rPr lang="en-US" altLang="en-US" sz="2000" b="1" dirty="0" smtClean="0">
                <a:latin typeface="Times New Roman" pitchFamily="18" charset="0"/>
              </a:rPr>
              <a:t>V9.0.0</a:t>
            </a:r>
            <a:endParaRPr lang="en-US" altLang="en-US" sz="2000" b="1" dirty="0">
              <a:latin typeface="Times New Roman" pitchFamily="18" charset="0"/>
            </a:endParaRPr>
          </a:p>
          <a:p>
            <a:pPr algn="ctr"/>
            <a:r>
              <a:rPr lang="en-US" altLang="en-US" sz="1400" b="1" dirty="0">
                <a:latin typeface="Times New Roman" pitchFamily="18" charset="0"/>
              </a:rPr>
              <a:t>Project Status as of  </a:t>
            </a:r>
            <a:r>
              <a:rPr lang="en-US" altLang="en-US" sz="1400" b="1" dirty="0" smtClean="0">
                <a:latin typeface="Times New Roman" pitchFamily="18" charset="0"/>
              </a:rPr>
              <a:t>03/06/2015</a:t>
            </a:r>
            <a:endParaRPr lang="en-US" altLang="en-US" sz="1400" b="1" dirty="0">
              <a:latin typeface="Times New Roman" pitchFamily="18" charset="0"/>
            </a:endParaRPr>
          </a:p>
        </p:txBody>
      </p:sp>
      <p:sp>
        <p:nvSpPr>
          <p:cNvPr id="78852" name="Line 3"/>
          <p:cNvSpPr>
            <a:spLocks noChangeShapeType="1"/>
          </p:cNvSpPr>
          <p:nvPr/>
        </p:nvSpPr>
        <p:spPr bwMode="auto">
          <a:xfrm>
            <a:off x="152400" y="4800600"/>
            <a:ext cx="8763000" cy="0"/>
          </a:xfrm>
          <a:prstGeom prst="line">
            <a:avLst/>
          </a:prstGeom>
          <a:noFill/>
          <a:ln w="12700">
            <a:solidFill>
              <a:schemeClr val="tx1"/>
            </a:solidFill>
            <a:round/>
            <a:headEnd/>
            <a:tailEnd/>
          </a:ln>
        </p:spPr>
        <p:txBody>
          <a:bodyPr/>
          <a:lstStyle/>
          <a:p>
            <a:endParaRPr lang="en-US"/>
          </a:p>
        </p:txBody>
      </p:sp>
      <p:sp>
        <p:nvSpPr>
          <p:cNvPr id="78853" name="Line 4"/>
          <p:cNvSpPr>
            <a:spLocks noChangeShapeType="1"/>
          </p:cNvSpPr>
          <p:nvPr/>
        </p:nvSpPr>
        <p:spPr bwMode="auto">
          <a:xfrm>
            <a:off x="4572000" y="1108075"/>
            <a:ext cx="9525" cy="5095875"/>
          </a:xfrm>
          <a:prstGeom prst="line">
            <a:avLst/>
          </a:prstGeom>
          <a:noFill/>
          <a:ln w="12700">
            <a:solidFill>
              <a:schemeClr val="tx1"/>
            </a:solidFill>
            <a:round/>
            <a:headEnd/>
            <a:tailEnd/>
          </a:ln>
        </p:spPr>
        <p:txBody>
          <a:bodyPr/>
          <a:lstStyle/>
          <a:p>
            <a:endParaRPr lang="en-US"/>
          </a:p>
        </p:txBody>
      </p:sp>
      <p:sp>
        <p:nvSpPr>
          <p:cNvPr id="78854" name="Text Box 5"/>
          <p:cNvSpPr txBox="1">
            <a:spLocks noChangeArrowheads="1"/>
          </p:cNvSpPr>
          <p:nvPr/>
        </p:nvSpPr>
        <p:spPr bwMode="auto">
          <a:xfrm>
            <a:off x="1589686" y="4800600"/>
            <a:ext cx="1106488" cy="304800"/>
          </a:xfrm>
          <a:prstGeom prst="rect">
            <a:avLst/>
          </a:prstGeom>
          <a:noFill/>
          <a:ln w="9525">
            <a:noFill/>
            <a:miter lim="800000"/>
            <a:headEnd/>
            <a:tailEnd/>
          </a:ln>
        </p:spPr>
        <p:txBody>
          <a:bodyPr wrap="none" lIns="91432" tIns="45716" rIns="91432" bIns="45716">
            <a:spAutoFit/>
          </a:bodyPr>
          <a:lstStyle/>
          <a:p>
            <a:r>
              <a:rPr lang="en-US" altLang="en-US" sz="1400" b="1" u="sng" dirty="0">
                <a:latin typeface="Times New Roman" pitchFamily="18" charset="0"/>
              </a:rPr>
              <a:t>Issues/Risks</a:t>
            </a:r>
          </a:p>
        </p:txBody>
      </p:sp>
      <p:sp>
        <p:nvSpPr>
          <p:cNvPr id="2007046" name="Rectangle 6"/>
          <p:cNvSpPr>
            <a:spLocks noChangeArrowheads="1"/>
          </p:cNvSpPr>
          <p:nvPr/>
        </p:nvSpPr>
        <p:spPr bwMode="auto">
          <a:xfrm>
            <a:off x="0" y="5181600"/>
            <a:ext cx="4572000" cy="1219200"/>
          </a:xfrm>
          <a:prstGeom prst="rect">
            <a:avLst/>
          </a:prstGeom>
          <a:noFill/>
          <a:ln w="9525">
            <a:noFill/>
            <a:miter lim="800000"/>
            <a:headEnd/>
            <a:tailEnd/>
          </a:ln>
          <a:effectLst/>
        </p:spPr>
        <p:txBody>
          <a:bodyPr lIns="91432" tIns="45716" rIns="91432" bIns="45716"/>
          <a:lstStyle/>
          <a:p>
            <a:pPr marL="342900" indent="-342900">
              <a:defRPr/>
            </a:pPr>
            <a:r>
              <a:rPr lang="en-US" sz="1200" b="1" u="sng" dirty="0">
                <a:latin typeface="Times New Roman" pitchFamily="18" charset="0"/>
                <a:cs typeface="Times New Roman" pitchFamily="18" charset="0"/>
              </a:rPr>
              <a:t>Issues</a:t>
            </a:r>
            <a:r>
              <a:rPr lang="en-US" sz="1200" b="1" u="sng" dirty="0" smtClean="0">
                <a:latin typeface="Times New Roman" pitchFamily="18" charset="0"/>
                <a:cs typeface="Times New Roman" pitchFamily="18" charset="0"/>
              </a:rPr>
              <a:t>:</a:t>
            </a:r>
            <a:endParaRPr lang="en-CA" sz="1000" dirty="0"/>
          </a:p>
          <a:p>
            <a:pPr>
              <a:defRPr/>
            </a:pPr>
            <a:r>
              <a:rPr lang="en-US" sz="1200" b="1" u="sng" dirty="0">
                <a:latin typeface="Times New Roman" pitchFamily="18" charset="0"/>
                <a:cs typeface="Times New Roman" pitchFamily="18" charset="0"/>
              </a:rPr>
              <a:t>Risks:</a:t>
            </a:r>
          </a:p>
          <a:p>
            <a:pPr>
              <a:defRPr/>
            </a:pPr>
            <a:r>
              <a:rPr lang="en-US" sz="1200" b="1" u="sng" dirty="0" smtClean="0">
                <a:latin typeface="Times New Roman" pitchFamily="18" charset="0"/>
                <a:cs typeface="Times New Roman" pitchFamily="18" charset="0"/>
              </a:rPr>
              <a:t>Mitigation</a:t>
            </a:r>
            <a:r>
              <a:rPr lang="en-US" sz="1000" b="1" u="sng" dirty="0" smtClean="0">
                <a:latin typeface="Times New Roman" pitchFamily="18" charset="0"/>
                <a:cs typeface="Times New Roman" pitchFamily="18" charset="0"/>
              </a:rPr>
              <a:t>: </a:t>
            </a:r>
            <a:endParaRPr lang="en-CA" sz="1000" b="1" dirty="0">
              <a:latin typeface="Times New Roman" pitchFamily="18" charset="0"/>
              <a:cs typeface="Times New Roman" pitchFamily="18" charset="0"/>
            </a:endParaRPr>
          </a:p>
        </p:txBody>
      </p:sp>
      <p:sp>
        <p:nvSpPr>
          <p:cNvPr id="78856" name="Text Box 7"/>
          <p:cNvSpPr txBox="1">
            <a:spLocks noChangeArrowheads="1"/>
          </p:cNvSpPr>
          <p:nvPr/>
        </p:nvSpPr>
        <p:spPr bwMode="auto">
          <a:xfrm>
            <a:off x="6400800" y="4876800"/>
            <a:ext cx="855663" cy="304800"/>
          </a:xfrm>
          <a:prstGeom prst="rect">
            <a:avLst/>
          </a:prstGeom>
          <a:noFill/>
          <a:ln w="9525">
            <a:noFill/>
            <a:miter lim="800000"/>
            <a:headEnd/>
            <a:tailEnd/>
          </a:ln>
        </p:spPr>
        <p:txBody>
          <a:bodyPr wrap="none" lIns="91432" tIns="45716" rIns="91432" bIns="45716">
            <a:spAutoFit/>
          </a:bodyPr>
          <a:lstStyle/>
          <a:p>
            <a:r>
              <a:rPr lang="en-US" altLang="en-US" sz="1400" b="1" u="sng" dirty="0">
                <a:latin typeface="Times New Roman" pitchFamily="18" charset="0"/>
              </a:rPr>
              <a:t>Finances</a:t>
            </a:r>
          </a:p>
        </p:txBody>
      </p:sp>
      <p:sp>
        <p:nvSpPr>
          <p:cNvPr id="78857" name="Text Box 8"/>
          <p:cNvSpPr txBox="1">
            <a:spLocks noChangeArrowheads="1"/>
          </p:cNvSpPr>
          <p:nvPr/>
        </p:nvSpPr>
        <p:spPr bwMode="auto">
          <a:xfrm>
            <a:off x="6096000" y="1066800"/>
            <a:ext cx="1023938" cy="304800"/>
          </a:xfrm>
          <a:prstGeom prst="rect">
            <a:avLst/>
          </a:prstGeom>
          <a:noFill/>
          <a:ln w="9525">
            <a:noFill/>
            <a:miter lim="800000"/>
            <a:headEnd/>
            <a:tailEnd/>
          </a:ln>
        </p:spPr>
        <p:txBody>
          <a:bodyPr wrap="none" lIns="91432" tIns="45716" rIns="91432" bIns="45716">
            <a:spAutoFit/>
          </a:bodyPr>
          <a:lstStyle/>
          <a:p>
            <a:r>
              <a:rPr lang="en-US" altLang="en-US" sz="1400" b="1" u="sng" dirty="0">
                <a:latin typeface="Times New Roman" pitchFamily="18" charset="0"/>
              </a:rPr>
              <a:t>Scheduling</a:t>
            </a:r>
          </a:p>
        </p:txBody>
      </p:sp>
      <p:pic>
        <p:nvPicPr>
          <p:cNvPr id="78858" name="Picture 9" descr="NOAACLBK"/>
          <p:cNvPicPr>
            <a:picLocks noChangeAspect="1" noChangeArrowheads="1"/>
          </p:cNvPicPr>
          <p:nvPr/>
        </p:nvPicPr>
        <p:blipFill>
          <a:blip r:embed="rId3" cstate="print"/>
          <a:srcRect/>
          <a:stretch>
            <a:fillRect/>
          </a:stretch>
        </p:blipFill>
        <p:spPr bwMode="auto">
          <a:xfrm>
            <a:off x="0" y="0"/>
            <a:ext cx="898525" cy="898525"/>
          </a:xfrm>
          <a:prstGeom prst="rect">
            <a:avLst/>
          </a:prstGeom>
          <a:noFill/>
          <a:ln w="9525">
            <a:noFill/>
            <a:miter lim="800000"/>
            <a:headEnd/>
            <a:tailEnd/>
          </a:ln>
        </p:spPr>
      </p:pic>
      <p:sp>
        <p:nvSpPr>
          <p:cNvPr id="78859" name="Text Box 10"/>
          <p:cNvSpPr txBox="1">
            <a:spLocks noChangeArrowheads="1"/>
          </p:cNvSpPr>
          <p:nvPr/>
        </p:nvSpPr>
        <p:spPr bwMode="auto">
          <a:xfrm>
            <a:off x="1143000" y="762000"/>
            <a:ext cx="2871788" cy="304800"/>
          </a:xfrm>
          <a:prstGeom prst="rect">
            <a:avLst/>
          </a:prstGeom>
          <a:noFill/>
          <a:ln w="9525">
            <a:noFill/>
            <a:miter lim="800000"/>
            <a:headEnd/>
            <a:tailEnd/>
          </a:ln>
        </p:spPr>
        <p:txBody>
          <a:bodyPr wrap="none" lIns="91432" tIns="45716" rIns="91432" bIns="45716">
            <a:spAutoFit/>
          </a:bodyPr>
          <a:lstStyle/>
          <a:p>
            <a:r>
              <a:rPr lang="en-US" altLang="en-US" sz="1400" b="1" u="sng">
                <a:latin typeface="Times New Roman" pitchFamily="18" charset="0"/>
              </a:rPr>
              <a:t>Project Information and Highlights</a:t>
            </a:r>
          </a:p>
        </p:txBody>
      </p:sp>
      <p:sp>
        <p:nvSpPr>
          <p:cNvPr id="2007051" name="Rectangle 11"/>
          <p:cNvSpPr>
            <a:spLocks noChangeArrowheads="1"/>
          </p:cNvSpPr>
          <p:nvPr/>
        </p:nvSpPr>
        <p:spPr bwMode="auto">
          <a:xfrm>
            <a:off x="0" y="1219200"/>
            <a:ext cx="4495800" cy="3505200"/>
          </a:xfrm>
          <a:prstGeom prst="rect">
            <a:avLst/>
          </a:prstGeom>
          <a:noFill/>
          <a:ln w="9525">
            <a:noFill/>
            <a:miter lim="800000"/>
            <a:headEnd/>
            <a:tailEnd/>
          </a:ln>
          <a:effectLst/>
        </p:spPr>
        <p:txBody>
          <a:bodyPr lIns="91432" tIns="45716" rIns="91432" bIns="45716"/>
          <a:lstStyle/>
          <a:p>
            <a:pPr marL="342900" indent="-342900">
              <a:defRPr/>
            </a:pPr>
            <a:r>
              <a:rPr lang="en-US" sz="1200" b="1" u="sng" dirty="0">
                <a:latin typeface="Times New Roman" pitchFamily="18" charset="0"/>
              </a:rPr>
              <a:t>Lead</a:t>
            </a:r>
            <a:r>
              <a:rPr lang="en-US" sz="1200" dirty="0">
                <a:latin typeface="Times New Roman" pitchFamily="18" charset="0"/>
              </a:rPr>
              <a:t>: Vijay Tallapragada, EMC and </a:t>
            </a:r>
            <a:r>
              <a:rPr lang="en-US" sz="1200" dirty="0" smtClean="0">
                <a:latin typeface="Times New Roman" pitchFamily="18" charset="0"/>
              </a:rPr>
              <a:t>Becky Cosgrove, </a:t>
            </a:r>
            <a:r>
              <a:rPr lang="en-US" sz="1200" dirty="0">
                <a:latin typeface="Times New Roman" pitchFamily="18" charset="0"/>
              </a:rPr>
              <a:t>NCO</a:t>
            </a:r>
            <a:endParaRPr lang="en-US" sz="1200" b="1" u="sng" dirty="0">
              <a:latin typeface="Times New Roman" pitchFamily="18" charset="0"/>
            </a:endParaRPr>
          </a:p>
          <a:p>
            <a:pPr marL="342900" indent="-342900">
              <a:defRPr/>
            </a:pPr>
            <a:r>
              <a:rPr lang="en-US" sz="1200" b="1" u="sng" dirty="0">
                <a:latin typeface="Times New Roman" pitchFamily="18" charset="0"/>
              </a:rPr>
              <a:t>Scope: </a:t>
            </a:r>
            <a:endParaRPr lang="en-US" sz="1000" dirty="0">
              <a:latin typeface="Times New Roman" pitchFamily="18" charset="0"/>
            </a:endParaRPr>
          </a:p>
          <a:p>
            <a:pPr marL="342900" indent="-342900">
              <a:buFont typeface="+mj-lt"/>
              <a:buAutoNum type="arabicPeriod"/>
              <a:defRPr/>
            </a:pPr>
            <a:r>
              <a:rPr lang="en-US" sz="1000" dirty="0" smtClean="0"/>
              <a:t>Replace current partial HWRF python based scripts with complete Python based scripts for a unified system.</a:t>
            </a:r>
            <a:endParaRPr lang="en-US" sz="1000" dirty="0"/>
          </a:p>
          <a:p>
            <a:pPr marL="342900" indent="-342900">
              <a:buFont typeface="+mj-lt"/>
              <a:buAutoNum type="arabicPeriod"/>
              <a:defRPr/>
            </a:pPr>
            <a:r>
              <a:rPr lang="en-US" sz="1000" dirty="0" smtClean="0"/>
              <a:t>Increase the horizontal resolution of atmospheric model for all domains from 27/9/3 to 18/6/2 km.</a:t>
            </a:r>
          </a:p>
          <a:p>
            <a:pPr marL="342900" indent="-342900">
              <a:buFontTx/>
              <a:buAutoNum type="arabicPeriod" startAt="2"/>
              <a:defRPr/>
            </a:pPr>
            <a:r>
              <a:rPr lang="en-US" sz="1000" dirty="0" smtClean="0"/>
              <a:t>Upgrade  and improve HWRF </a:t>
            </a:r>
            <a:r>
              <a:rPr lang="en-US" sz="1000" dirty="0"/>
              <a:t>vortex initialization </a:t>
            </a:r>
            <a:r>
              <a:rPr lang="en-US" sz="1000" dirty="0" smtClean="0"/>
              <a:t>scheme in response to both GFS and HWRF resolution increases.</a:t>
            </a:r>
          </a:p>
          <a:p>
            <a:pPr marL="342900" indent="-342900">
              <a:buFontTx/>
              <a:buAutoNum type="arabicPeriod" startAt="2"/>
              <a:defRPr/>
            </a:pPr>
            <a:r>
              <a:rPr lang="en-US" sz="1000" dirty="0" smtClean="0"/>
              <a:t>Upgrade Data </a:t>
            </a:r>
            <a:r>
              <a:rPr lang="en-US" sz="1000" dirty="0"/>
              <a:t>Assimilation </a:t>
            </a:r>
            <a:r>
              <a:rPr lang="en-US" sz="1000" dirty="0" smtClean="0"/>
              <a:t>System with hybrid HWRF-based </a:t>
            </a:r>
            <a:r>
              <a:rPr lang="en-US" sz="1000" dirty="0" err="1" smtClean="0"/>
              <a:t>EnKF</a:t>
            </a:r>
            <a:r>
              <a:rPr lang="en-US" sz="1000" dirty="0" smtClean="0"/>
              <a:t> and GSI system.</a:t>
            </a:r>
            <a:endParaRPr lang="en-US" sz="1000" dirty="0"/>
          </a:p>
          <a:p>
            <a:pPr marL="342900" indent="-342900">
              <a:buFontTx/>
              <a:buAutoNum type="arabicPeriod" startAt="2"/>
              <a:defRPr/>
            </a:pPr>
            <a:r>
              <a:rPr lang="en-US" sz="1000" dirty="0" smtClean="0"/>
              <a:t>Upgrade model physics to accommodate model  resolution increase, including micro-physics process, radiation, surface physics and PBL.</a:t>
            </a:r>
            <a:endParaRPr lang="en-US" sz="1000" dirty="0"/>
          </a:p>
          <a:p>
            <a:pPr marL="342900" indent="-342900">
              <a:buFontTx/>
              <a:buAutoNum type="arabicPeriod" startAt="2"/>
              <a:defRPr/>
            </a:pPr>
            <a:r>
              <a:rPr lang="en-US" sz="1000" dirty="0" smtClean="0"/>
              <a:t>Upgrade current GFDL slab model to NOAH LSM.</a:t>
            </a:r>
          </a:p>
          <a:p>
            <a:pPr marL="342900" indent="-342900">
              <a:buFontTx/>
              <a:buAutoNum type="arabicPeriod" startAt="2"/>
              <a:defRPr/>
            </a:pPr>
            <a:r>
              <a:rPr lang="en-US" sz="1000" strike="sngStrike" dirty="0" smtClean="0"/>
              <a:t>Upgrade ocean initialization for MPIPOM</a:t>
            </a:r>
          </a:p>
          <a:p>
            <a:pPr marL="342900" indent="-342900">
              <a:buFontTx/>
              <a:buAutoNum type="arabicPeriod" startAt="2"/>
              <a:defRPr/>
            </a:pPr>
            <a:r>
              <a:rPr lang="en-US" sz="1000" dirty="0" smtClean="0"/>
              <a:t>Self cycled HWRF ensembles based warm start for TDR DA</a:t>
            </a:r>
          </a:p>
          <a:p>
            <a:pPr marL="342900" indent="-342900">
              <a:buFontTx/>
              <a:buAutoNum type="arabicPeriod" startAt="2"/>
              <a:defRPr/>
            </a:pPr>
            <a:r>
              <a:rPr lang="en-US" sz="1000" dirty="0" smtClean="0"/>
              <a:t>Expand HWRF capabilities to all global (including WP/SH/IO) basins through 7-storm capability in operations to run year long</a:t>
            </a:r>
          </a:p>
          <a:p>
            <a:pPr marL="342900" indent="-342900">
              <a:buFontTx/>
              <a:buAutoNum type="arabicPeriod" startAt="2"/>
              <a:defRPr/>
            </a:pPr>
            <a:endParaRPr lang="en-US" sz="1000" dirty="0" smtClean="0"/>
          </a:p>
          <a:p>
            <a:pPr marL="342900" indent="-342900">
              <a:defRPr/>
            </a:pPr>
            <a:r>
              <a:rPr lang="en-US" sz="1000" b="1" u="sng" dirty="0" smtClean="0">
                <a:latin typeface="Times New Roman" pitchFamily="18" charset="0"/>
              </a:rPr>
              <a:t>Expected </a:t>
            </a:r>
            <a:r>
              <a:rPr lang="en-US" sz="1000" b="1" u="sng" dirty="0">
                <a:latin typeface="Times New Roman" pitchFamily="18" charset="0"/>
              </a:rPr>
              <a:t>Benefits</a:t>
            </a:r>
            <a:r>
              <a:rPr lang="en-US" sz="1000" dirty="0">
                <a:latin typeface="+mn-lt"/>
              </a:rPr>
              <a:t>: </a:t>
            </a:r>
          </a:p>
          <a:p>
            <a:pPr marL="342900" indent="-342900">
              <a:buAutoNum type="arabicPeriod"/>
              <a:defRPr/>
            </a:pPr>
            <a:r>
              <a:rPr lang="en-US" sz="1000" dirty="0" smtClean="0">
                <a:latin typeface="+mn-lt"/>
              </a:rPr>
              <a:t>Improved </a:t>
            </a:r>
            <a:r>
              <a:rPr lang="en-US" sz="1000" dirty="0">
                <a:latin typeface="+mn-lt"/>
              </a:rPr>
              <a:t>track &amp; intensity forecast skill and additional model output for </a:t>
            </a:r>
            <a:endParaRPr lang="en-US" sz="1000" dirty="0" smtClean="0">
              <a:latin typeface="+mn-lt"/>
            </a:endParaRPr>
          </a:p>
          <a:p>
            <a:pPr marL="342900" indent="-342900">
              <a:defRPr/>
            </a:pPr>
            <a:r>
              <a:rPr lang="en-US" sz="1000" dirty="0" smtClean="0">
                <a:latin typeface="+mn-lt"/>
              </a:rPr>
              <a:t>downstream </a:t>
            </a:r>
            <a:r>
              <a:rPr lang="en-US" sz="1000" dirty="0">
                <a:latin typeface="+mn-lt"/>
              </a:rPr>
              <a:t>applications</a:t>
            </a:r>
          </a:p>
          <a:p>
            <a:pPr marL="342900" indent="-342900">
              <a:defRPr/>
            </a:pPr>
            <a:endParaRPr lang="en-US" sz="1000" dirty="0">
              <a:latin typeface="+mn-lt"/>
            </a:endParaRPr>
          </a:p>
        </p:txBody>
      </p:sp>
      <p:sp>
        <p:nvSpPr>
          <p:cNvPr id="78861" name="Rectangle 12"/>
          <p:cNvSpPr>
            <a:spLocks noChangeArrowheads="1"/>
          </p:cNvSpPr>
          <p:nvPr/>
        </p:nvSpPr>
        <p:spPr bwMode="auto">
          <a:xfrm>
            <a:off x="4648200" y="5257800"/>
            <a:ext cx="4191000" cy="1066800"/>
          </a:xfrm>
          <a:prstGeom prst="rect">
            <a:avLst/>
          </a:prstGeom>
          <a:noFill/>
          <a:ln w="9525">
            <a:noFill/>
            <a:miter lim="800000"/>
            <a:headEnd/>
            <a:tailEnd/>
          </a:ln>
        </p:spPr>
        <p:txBody>
          <a:bodyPr lIns="91432" tIns="45716" rIns="91432" bIns="45716"/>
          <a:lstStyle/>
          <a:p>
            <a:pPr marL="230188" indent="-230188"/>
            <a:r>
              <a:rPr lang="en-US" altLang="en-US" sz="1200" b="1" u="sng" dirty="0">
                <a:latin typeface="Times New Roman" pitchFamily="18" charset="0"/>
              </a:rPr>
              <a:t>Associated Costs:</a:t>
            </a:r>
          </a:p>
          <a:p>
            <a:pPr marL="230188" indent="-230188"/>
            <a:endParaRPr lang="en-US" altLang="en-US" sz="1200" dirty="0">
              <a:latin typeface="Times New Roman" pitchFamily="18" charset="0"/>
            </a:endParaRPr>
          </a:p>
          <a:p>
            <a:pPr marL="230188" indent="-230188"/>
            <a:r>
              <a:rPr lang="en-US" altLang="en-US" sz="1200" b="1" u="sng" dirty="0">
                <a:latin typeface="Times New Roman" pitchFamily="18" charset="0"/>
              </a:rPr>
              <a:t>Funding Sources</a:t>
            </a:r>
            <a:r>
              <a:rPr lang="en-US" altLang="en-US" sz="1200" dirty="0">
                <a:latin typeface="Times New Roman" pitchFamily="18" charset="0"/>
              </a:rPr>
              <a:t>: EMC Base:  T2O 18 Man-months (3 FTE full time for 6 months). NCO Base: 2 man-months for implementation, 1 man-month annually for maintenance</a:t>
            </a:r>
          </a:p>
        </p:txBody>
      </p:sp>
      <p:graphicFrame>
        <p:nvGraphicFramePr>
          <p:cNvPr id="2007053" name="Group 13"/>
          <p:cNvGraphicFramePr>
            <a:graphicFrameLocks noGrp="1"/>
          </p:cNvGraphicFramePr>
          <p:nvPr/>
        </p:nvGraphicFramePr>
        <p:xfrm>
          <a:off x="965200" y="6372225"/>
          <a:ext cx="7340600" cy="404813"/>
        </p:xfrm>
        <a:graphic>
          <a:graphicData uri="http://schemas.openxmlformats.org/drawingml/2006/table">
            <a:tbl>
              <a:tblPr/>
              <a:tblGrid>
                <a:gridCol w="2692400"/>
                <a:gridCol w="3192463"/>
                <a:gridCol w="1455737"/>
              </a:tblGrid>
              <a:tr h="404813">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1000" b="0" i="0" u="none" strike="noStrike" cap="none" normalizeH="0" baseline="0" dirty="0" smtClean="0">
                          <a:ln>
                            <a:noFill/>
                          </a:ln>
                          <a:solidFill>
                            <a:schemeClr val="tx1"/>
                          </a:solidFill>
                          <a:effectLst/>
                          <a:latin typeface="Arial" charset="0"/>
                        </a:rPr>
                        <a:t>              Management Attention Required</a:t>
                      </a:r>
                    </a:p>
                  </a:txBody>
                  <a:tcPr marL="91432" marR="91432" marT="45716" marB="4571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1000" b="0" i="0" u="none" strike="noStrike" cap="none" normalizeH="0" baseline="0" dirty="0" smtClean="0">
                          <a:ln>
                            <a:noFill/>
                          </a:ln>
                          <a:solidFill>
                            <a:schemeClr val="tx1"/>
                          </a:solidFill>
                          <a:effectLst/>
                          <a:latin typeface="Arial" charset="0"/>
                        </a:rPr>
                        <a:t>                   Potential Management Attention Needed</a:t>
                      </a:r>
                    </a:p>
                  </a:txBody>
                  <a:tcPr marL="91432" marR="91432"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1000" b="0" i="0" u="none" strike="noStrike" cap="none" normalizeH="0" baseline="0" smtClean="0">
                          <a:ln>
                            <a:noFill/>
                          </a:ln>
                          <a:solidFill>
                            <a:schemeClr val="tx1"/>
                          </a:solidFill>
                          <a:effectLst/>
                          <a:latin typeface="Arial" charset="0"/>
                        </a:rPr>
                        <a:t>                On Target</a:t>
                      </a:r>
                    </a:p>
                  </a:txBody>
                  <a:tcPr marL="91432" marR="91432" marT="45716" marB="4571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r>
            </a:tbl>
          </a:graphicData>
        </a:graphic>
      </p:graphicFrame>
      <p:sp>
        <p:nvSpPr>
          <p:cNvPr id="78872" name="Text Box 23"/>
          <p:cNvSpPr txBox="1">
            <a:spLocks noChangeArrowheads="1"/>
          </p:cNvSpPr>
          <p:nvPr/>
        </p:nvSpPr>
        <p:spPr bwMode="auto">
          <a:xfrm>
            <a:off x="1117600" y="6765925"/>
            <a:ext cx="9144000" cy="244475"/>
          </a:xfrm>
          <a:prstGeom prst="rect">
            <a:avLst/>
          </a:prstGeom>
          <a:noFill/>
          <a:ln w="9525">
            <a:noFill/>
            <a:miter lim="800000"/>
            <a:headEnd/>
            <a:tailEnd/>
          </a:ln>
        </p:spPr>
        <p:txBody>
          <a:bodyPr lIns="91432" tIns="45716" rIns="91432" bIns="45716">
            <a:spAutoFit/>
          </a:bodyPr>
          <a:lstStyle/>
          <a:p>
            <a:endParaRPr lang="en-US" altLang="en-US" sz="1000"/>
          </a:p>
        </p:txBody>
      </p:sp>
      <p:sp>
        <p:nvSpPr>
          <p:cNvPr id="78873" name="Oval 24"/>
          <p:cNvSpPr>
            <a:spLocks noChangeArrowheads="1"/>
          </p:cNvSpPr>
          <p:nvPr/>
        </p:nvSpPr>
        <p:spPr bwMode="auto">
          <a:xfrm>
            <a:off x="6962775" y="6391275"/>
            <a:ext cx="334963" cy="333375"/>
          </a:xfrm>
          <a:prstGeom prst="ellipse">
            <a:avLst/>
          </a:prstGeom>
          <a:solidFill>
            <a:srgbClr val="009900"/>
          </a:solidFill>
          <a:ln w="9525">
            <a:solidFill>
              <a:schemeClr val="tx1"/>
            </a:solidFill>
            <a:round/>
            <a:headEnd/>
            <a:tailEnd/>
          </a:ln>
        </p:spPr>
        <p:txBody>
          <a:bodyPr wrap="none" lIns="91432" tIns="45716" rIns="91432" bIns="45716" anchor="ctr"/>
          <a:lstStyle/>
          <a:p>
            <a:pPr algn="ctr"/>
            <a:r>
              <a:rPr lang="en-US" altLang="en-US" sz="1600" b="1"/>
              <a:t>G</a:t>
            </a:r>
          </a:p>
        </p:txBody>
      </p:sp>
      <p:sp>
        <p:nvSpPr>
          <p:cNvPr id="78874" name="Oval 25"/>
          <p:cNvSpPr>
            <a:spLocks noChangeArrowheads="1"/>
          </p:cNvSpPr>
          <p:nvPr/>
        </p:nvSpPr>
        <p:spPr bwMode="auto">
          <a:xfrm>
            <a:off x="1044575" y="6386513"/>
            <a:ext cx="334963" cy="333375"/>
          </a:xfrm>
          <a:prstGeom prst="ellipse">
            <a:avLst/>
          </a:prstGeom>
          <a:solidFill>
            <a:srgbClr val="FF3300"/>
          </a:solidFill>
          <a:ln w="9525">
            <a:solidFill>
              <a:schemeClr val="tx1"/>
            </a:solidFill>
            <a:round/>
            <a:headEnd/>
            <a:tailEnd/>
          </a:ln>
        </p:spPr>
        <p:txBody>
          <a:bodyPr wrap="none" lIns="91432" tIns="45716" rIns="91432" bIns="45716" anchor="ctr"/>
          <a:lstStyle/>
          <a:p>
            <a:pPr algn="ctr"/>
            <a:r>
              <a:rPr lang="en-US" altLang="en-US" sz="1600" b="1"/>
              <a:t>R</a:t>
            </a:r>
          </a:p>
        </p:txBody>
      </p:sp>
      <p:sp>
        <p:nvSpPr>
          <p:cNvPr id="78875" name="Rectangle 26"/>
          <p:cNvSpPr>
            <a:spLocks noChangeArrowheads="1"/>
          </p:cNvSpPr>
          <p:nvPr/>
        </p:nvSpPr>
        <p:spPr bwMode="auto">
          <a:xfrm>
            <a:off x="52388" y="6581775"/>
            <a:ext cx="863600" cy="214313"/>
          </a:xfrm>
          <a:prstGeom prst="rect">
            <a:avLst/>
          </a:prstGeom>
          <a:noFill/>
          <a:ln w="9525">
            <a:noFill/>
            <a:miter lim="800000"/>
            <a:headEnd/>
            <a:tailEnd/>
          </a:ln>
        </p:spPr>
        <p:txBody>
          <a:bodyPr wrap="none" lIns="91432" tIns="45716" rIns="91432" bIns="45716">
            <a:spAutoFit/>
          </a:bodyPr>
          <a:lstStyle/>
          <a:p>
            <a:r>
              <a:rPr lang="en-US" altLang="en-US" sz="800"/>
              <a:t>v1.0  09/14//07</a:t>
            </a:r>
          </a:p>
        </p:txBody>
      </p:sp>
      <p:pic>
        <p:nvPicPr>
          <p:cNvPr id="78876" name="Picture 27" descr="Image of NCEP Logo"/>
          <p:cNvPicPr>
            <a:picLocks noChangeAspect="1" noChangeArrowheads="1"/>
          </p:cNvPicPr>
          <p:nvPr/>
        </p:nvPicPr>
        <p:blipFill>
          <a:blip r:embed="rId4" cstate="print"/>
          <a:srcRect/>
          <a:stretch>
            <a:fillRect/>
          </a:stretch>
        </p:blipFill>
        <p:spPr bwMode="auto">
          <a:xfrm>
            <a:off x="7277100" y="0"/>
            <a:ext cx="1866900" cy="1085850"/>
          </a:xfrm>
          <a:prstGeom prst="rect">
            <a:avLst/>
          </a:prstGeom>
          <a:solidFill>
            <a:srgbClr val="FFFF00"/>
          </a:solidFill>
          <a:ln w="9525">
            <a:noFill/>
            <a:miter lim="800000"/>
            <a:headEnd/>
            <a:tailEnd/>
          </a:ln>
        </p:spPr>
      </p:pic>
      <p:sp>
        <p:nvSpPr>
          <p:cNvPr id="78877" name="Oval 28"/>
          <p:cNvSpPr>
            <a:spLocks noChangeArrowheads="1"/>
          </p:cNvSpPr>
          <p:nvPr/>
        </p:nvSpPr>
        <p:spPr bwMode="auto">
          <a:xfrm>
            <a:off x="3917950" y="6391275"/>
            <a:ext cx="334963" cy="333375"/>
          </a:xfrm>
          <a:prstGeom prst="ellipse">
            <a:avLst/>
          </a:prstGeom>
          <a:solidFill>
            <a:srgbClr val="FFFF00"/>
          </a:solidFill>
          <a:ln w="9525">
            <a:solidFill>
              <a:schemeClr val="tx1"/>
            </a:solidFill>
            <a:round/>
            <a:headEnd/>
            <a:tailEnd/>
          </a:ln>
        </p:spPr>
        <p:txBody>
          <a:bodyPr wrap="none" lIns="91432" tIns="45716" rIns="91432" bIns="45716" anchor="ctr"/>
          <a:lstStyle/>
          <a:p>
            <a:pPr algn="ctr"/>
            <a:r>
              <a:rPr lang="en-US" altLang="en-US" sz="1600" b="1"/>
              <a:t>Y</a:t>
            </a:r>
          </a:p>
        </p:txBody>
      </p:sp>
      <p:graphicFrame>
        <p:nvGraphicFramePr>
          <p:cNvPr id="2007161" name="Group 121"/>
          <p:cNvGraphicFramePr>
            <a:graphicFrameLocks noGrp="1"/>
          </p:cNvGraphicFramePr>
          <p:nvPr>
            <p:extLst>
              <p:ext uri="{D42A27DB-BD31-4B8C-83A1-F6EECF244321}">
                <p14:modId xmlns:p14="http://schemas.microsoft.com/office/powerpoint/2010/main" val="3555831115"/>
              </p:ext>
            </p:extLst>
          </p:nvPr>
        </p:nvGraphicFramePr>
        <p:xfrm>
          <a:off x="4572000" y="1447800"/>
          <a:ext cx="4572000" cy="3340213"/>
        </p:xfrm>
        <a:graphic>
          <a:graphicData uri="http://schemas.openxmlformats.org/drawingml/2006/table">
            <a:tbl>
              <a:tblPr/>
              <a:tblGrid>
                <a:gridCol w="2438400"/>
                <a:gridCol w="1371600"/>
                <a:gridCol w="762000"/>
              </a:tblGrid>
              <a:tr h="228557">
                <a:tc>
                  <a:txBody>
                    <a:bodyPr/>
                    <a:lstStyle/>
                    <a:p>
                      <a:pPr marL="0" marR="0" lvl="0" indent="0" algn="ctr"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900" b="0" i="0" u="none" strike="noStrike" cap="none" normalizeH="0" baseline="0" dirty="0" smtClean="0">
                          <a:ln>
                            <a:noFill/>
                          </a:ln>
                          <a:solidFill>
                            <a:schemeClr val="tx1"/>
                          </a:solidFill>
                          <a:effectLst/>
                          <a:latin typeface="Arial" charset="0"/>
                        </a:rPr>
                        <a:t>Milestone (NCEP)</a:t>
                      </a:r>
                    </a:p>
                  </a:txBody>
                  <a:tcPr marL="91432" marR="91432"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900" b="0" i="0" u="none" strike="noStrike" cap="none" normalizeH="0" baseline="0" smtClean="0">
                          <a:ln>
                            <a:noFill/>
                          </a:ln>
                          <a:solidFill>
                            <a:schemeClr val="tx1"/>
                          </a:solidFill>
                          <a:effectLst/>
                          <a:latin typeface="Arial" charset="0"/>
                        </a:rPr>
                        <a:t>Date</a:t>
                      </a:r>
                    </a:p>
                  </a:txBody>
                  <a:tcPr marL="91432" marR="91432"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900" b="0" i="0" u="none" strike="noStrike" cap="none" normalizeH="0" baseline="0" dirty="0" smtClean="0">
                          <a:ln>
                            <a:noFill/>
                          </a:ln>
                          <a:solidFill>
                            <a:schemeClr val="tx1"/>
                          </a:solidFill>
                          <a:effectLst/>
                          <a:latin typeface="Arial" charset="0"/>
                        </a:rPr>
                        <a:t>Status</a:t>
                      </a:r>
                    </a:p>
                  </a:txBody>
                  <a:tcPr marL="91432" marR="91432"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16">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900" b="0" i="0" u="none" strike="noStrike" cap="none" normalizeH="0" baseline="0" dirty="0" smtClean="0">
                          <a:ln>
                            <a:noFill/>
                          </a:ln>
                          <a:solidFill>
                            <a:schemeClr val="tx1"/>
                          </a:solidFill>
                          <a:effectLst/>
                          <a:latin typeface="Arial" charset="0"/>
                        </a:rPr>
                        <a:t>Initial coordination with SPA team</a:t>
                      </a:r>
                    </a:p>
                  </a:txBody>
                  <a:tcPr marL="91432" marR="91432" marT="45699" marB="4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900" b="0" i="0" u="none" strike="noStrike" cap="none" normalizeH="0" baseline="0" dirty="0" smtClean="0">
                          <a:ln>
                            <a:noFill/>
                          </a:ln>
                          <a:solidFill>
                            <a:schemeClr val="tx1"/>
                          </a:solidFill>
                          <a:effectLst/>
                          <a:latin typeface="Arial" charset="0"/>
                          <a:sym typeface="Wingdings" pitchFamily="2" charset="2"/>
                        </a:rPr>
                        <a:t>1/31/2015  3/13/2015</a:t>
                      </a:r>
                    </a:p>
                  </a:txBody>
                  <a:tcPr marL="91432" marR="91432" marT="45699" marB="4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900" b="0" i="0" u="none" strike="noStrike" cap="none" normalizeH="0" baseline="0" dirty="0" smtClean="0">
                          <a:ln>
                            <a:noFill/>
                          </a:ln>
                          <a:solidFill>
                            <a:schemeClr val="tx1"/>
                          </a:solidFill>
                          <a:effectLst/>
                          <a:latin typeface="Arial" charset="0"/>
                        </a:rPr>
                        <a:t>Complete</a:t>
                      </a:r>
                    </a:p>
                  </a:txBody>
                  <a:tcPr marL="91432" marR="91432" marT="45699" marB="4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16">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900" b="0" i="0" u="none" strike="noStrike" cap="none" normalizeH="0" baseline="0" dirty="0" smtClean="0">
                          <a:ln>
                            <a:noFill/>
                          </a:ln>
                          <a:solidFill>
                            <a:schemeClr val="tx1"/>
                          </a:solidFill>
                          <a:effectLst/>
                          <a:latin typeface="Arial" charset="0"/>
                        </a:rPr>
                        <a:t>EMC testing complete/ EMC CCB approval</a:t>
                      </a:r>
                    </a:p>
                  </a:txBody>
                  <a:tcPr marL="91432" marR="91432" marT="45699" marB="4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900" b="0" i="0" u="none" strike="noStrike" cap="none" normalizeH="0" baseline="0" dirty="0" smtClean="0">
                          <a:ln>
                            <a:noFill/>
                          </a:ln>
                          <a:solidFill>
                            <a:schemeClr val="tx1"/>
                          </a:solidFill>
                          <a:effectLst/>
                          <a:latin typeface="Arial" charset="0"/>
                          <a:sym typeface="Wingdings" pitchFamily="2" charset="2"/>
                        </a:rPr>
                        <a:t>3/31/15 4/15/2015</a:t>
                      </a:r>
                    </a:p>
                  </a:txBody>
                  <a:tcPr marL="91432" marR="91432" marT="45699" marB="4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endParaRPr kumimoji="0" lang="en-US" sz="900" b="0" i="0" u="none" strike="noStrike" cap="none" normalizeH="0" baseline="0" dirty="0" smtClean="0">
                        <a:ln>
                          <a:noFill/>
                        </a:ln>
                        <a:solidFill>
                          <a:schemeClr val="tx1"/>
                        </a:solidFill>
                        <a:effectLst/>
                        <a:latin typeface="Arial" charset="0"/>
                      </a:endParaRPr>
                    </a:p>
                  </a:txBody>
                  <a:tcPr marL="91432" marR="91432" marT="45699" marB="4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557">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900" b="0" i="0" u="none" strike="noStrike" cap="none" normalizeH="0" baseline="0" dirty="0" smtClean="0">
                          <a:ln>
                            <a:noFill/>
                          </a:ln>
                          <a:solidFill>
                            <a:schemeClr val="tx1"/>
                          </a:solidFill>
                          <a:effectLst/>
                          <a:latin typeface="Arial" charset="0"/>
                        </a:rPr>
                        <a:t>Final Code Delivered to NCO</a:t>
                      </a:r>
                    </a:p>
                  </a:txBody>
                  <a:tcPr marL="91432" marR="91432" marT="45699" marB="4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900" b="0" i="0" u="none" strike="noStrike" cap="none" normalizeH="0" baseline="0" dirty="0" smtClean="0">
                          <a:ln>
                            <a:noFill/>
                          </a:ln>
                          <a:solidFill>
                            <a:schemeClr val="tx1"/>
                          </a:solidFill>
                          <a:effectLst/>
                          <a:latin typeface="Arial" charset="0"/>
                          <a:sym typeface="Wingdings" pitchFamily="2" charset="2"/>
                        </a:rPr>
                        <a:t>3/28/2015  4/09 4/16/2015</a:t>
                      </a:r>
                    </a:p>
                  </a:txBody>
                  <a:tcPr marL="91432" marR="91432" marT="45699" marB="4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endParaRPr kumimoji="0" lang="en-US" sz="900" b="0" i="0" u="none" strike="noStrike" cap="none" normalizeH="0" baseline="0" dirty="0" smtClean="0">
                        <a:ln>
                          <a:noFill/>
                        </a:ln>
                        <a:solidFill>
                          <a:schemeClr val="tx1"/>
                        </a:solidFill>
                        <a:effectLst/>
                        <a:latin typeface="Arial" charset="0"/>
                      </a:endParaRPr>
                    </a:p>
                  </a:txBody>
                  <a:tcPr marL="91432" marR="91432" marT="45699" marB="4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557">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900" b="0" i="0" u="none" strike="noStrike" cap="none" normalizeH="0" baseline="0" dirty="0" smtClean="0">
                          <a:ln>
                            <a:noFill/>
                          </a:ln>
                          <a:solidFill>
                            <a:schemeClr val="tx1"/>
                          </a:solidFill>
                          <a:effectLst/>
                          <a:latin typeface="Arial" charset="0"/>
                        </a:rPr>
                        <a:t>Technical Information Notice Issued</a:t>
                      </a:r>
                    </a:p>
                  </a:txBody>
                  <a:tcPr marL="91432" marR="91432" marT="45699" marB="4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900" b="0" i="0" u="none" strike="noStrike" cap="none" normalizeH="0" baseline="0" dirty="0" smtClean="0">
                          <a:ln>
                            <a:noFill/>
                          </a:ln>
                          <a:solidFill>
                            <a:schemeClr val="tx1"/>
                          </a:solidFill>
                          <a:effectLst/>
                          <a:latin typeface="Arial" charset="0"/>
                          <a:sym typeface="Wingdings" pitchFamily="2" charset="2"/>
                        </a:rPr>
                        <a:t>3/17  4/29/2015</a:t>
                      </a:r>
                    </a:p>
                  </a:txBody>
                  <a:tcPr marL="91432" marR="91432" marT="45699" marB="4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defRPr/>
                      </a:pPr>
                      <a:endParaRPr kumimoji="0" lang="en-US" sz="900" b="0" i="0" u="none" strike="noStrike" cap="none" normalizeH="0" baseline="0" dirty="0" smtClean="0">
                        <a:ln>
                          <a:noFill/>
                        </a:ln>
                        <a:solidFill>
                          <a:schemeClr val="tx1"/>
                        </a:solidFill>
                        <a:effectLst/>
                        <a:latin typeface="Arial" charset="0"/>
                      </a:endParaRPr>
                    </a:p>
                  </a:txBody>
                  <a:tcPr marL="91432" marR="91432" marT="45699" marB="4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557">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900" b="0" i="0" u="none" strike="noStrike" cap="none" normalizeH="0" baseline="0" dirty="0" smtClean="0">
                          <a:ln>
                            <a:noFill/>
                          </a:ln>
                          <a:solidFill>
                            <a:schemeClr val="tx1"/>
                          </a:solidFill>
                          <a:effectLst/>
                          <a:latin typeface="Arial" charset="0"/>
                        </a:rPr>
                        <a:t>Initial Test Complete</a:t>
                      </a:r>
                    </a:p>
                  </a:txBody>
                  <a:tcPr marL="91432" marR="91432" marT="45699" marB="4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900" b="0" i="0" u="none" strike="noStrike" cap="none" normalizeH="0" baseline="0" dirty="0" smtClean="0">
                          <a:ln>
                            <a:noFill/>
                          </a:ln>
                          <a:solidFill>
                            <a:schemeClr val="tx1"/>
                          </a:solidFill>
                          <a:effectLst/>
                          <a:latin typeface="Arial" charset="0"/>
                          <a:sym typeface="Wingdings" pitchFamily="2" charset="2"/>
                        </a:rPr>
                        <a:t>4/30  5/15  5/22/2015</a:t>
                      </a:r>
                    </a:p>
                  </a:txBody>
                  <a:tcPr marL="91432" marR="91432" marT="45699" marB="4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endParaRPr kumimoji="0" lang="en-US" sz="900" b="0" i="0" u="none" strike="noStrike" cap="none" normalizeH="0" baseline="0" dirty="0" smtClean="0">
                        <a:ln>
                          <a:noFill/>
                        </a:ln>
                        <a:solidFill>
                          <a:schemeClr val="tx1"/>
                        </a:solidFill>
                        <a:effectLst/>
                        <a:latin typeface="Arial" charset="0"/>
                        <a:sym typeface="Wingdings" pitchFamily="2" charset="2"/>
                      </a:endParaRPr>
                    </a:p>
                  </a:txBody>
                  <a:tcPr marL="91432" marR="91432" marT="45699" marB="4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1196">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900" b="0" i="0" u="none" strike="noStrike" cap="none" normalizeH="0" baseline="0" dirty="0" smtClean="0">
                          <a:ln>
                            <a:noFill/>
                          </a:ln>
                          <a:solidFill>
                            <a:schemeClr val="tx1"/>
                          </a:solidFill>
                          <a:effectLst/>
                          <a:latin typeface="Arial" charset="0"/>
                        </a:rPr>
                        <a:t>Test with specific cases  </a:t>
                      </a:r>
                    </a:p>
                  </a:txBody>
                  <a:tcPr marL="91432" marR="91432" marT="45699" marB="4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900" b="0" i="0" u="none" strike="noStrike" cap="none" normalizeH="0" baseline="0" dirty="0" smtClean="0">
                          <a:ln>
                            <a:noFill/>
                          </a:ln>
                          <a:solidFill>
                            <a:schemeClr val="tx1"/>
                          </a:solidFill>
                          <a:effectLst/>
                          <a:latin typeface="Arial" charset="0"/>
                          <a:sym typeface="Wingdings" pitchFamily="2" charset="2"/>
                        </a:rPr>
                        <a:t>4/17  4/24 4/30/2015</a:t>
                      </a:r>
                    </a:p>
                  </a:txBody>
                  <a:tcPr marL="91432" marR="91432" marT="45699" marB="4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defRPr/>
                      </a:pPr>
                      <a:endParaRPr kumimoji="0" lang="en-US" sz="900" b="0" i="0" u="none" strike="noStrike" cap="none" normalizeH="0" baseline="0" dirty="0" smtClean="0">
                        <a:ln>
                          <a:noFill/>
                        </a:ln>
                        <a:solidFill>
                          <a:schemeClr val="tx1"/>
                        </a:solidFill>
                        <a:effectLst/>
                        <a:latin typeface="Arial" charset="0"/>
                        <a:sym typeface="Wingdings" pitchFamily="2" charset="2"/>
                      </a:endParaRPr>
                    </a:p>
                  </a:txBody>
                  <a:tcPr marL="91432" marR="91432" marT="45699" marB="4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557">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900" b="0" i="0" u="none" strike="noStrike" cap="none" normalizeH="0" baseline="0" smtClean="0">
                          <a:ln>
                            <a:noFill/>
                          </a:ln>
                          <a:solidFill>
                            <a:schemeClr val="tx1"/>
                          </a:solidFill>
                          <a:effectLst/>
                          <a:latin typeface="Arial" charset="0"/>
                        </a:rPr>
                        <a:t>Testing Ends</a:t>
                      </a:r>
                    </a:p>
                  </a:txBody>
                  <a:tcPr marL="91432" marR="91432" marT="45699" marB="4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900" b="0" i="0" u="none" strike="noStrike" cap="none" normalizeH="0" baseline="0" dirty="0" smtClean="0">
                          <a:ln>
                            <a:noFill/>
                          </a:ln>
                          <a:solidFill>
                            <a:schemeClr val="tx1"/>
                          </a:solidFill>
                          <a:effectLst/>
                          <a:latin typeface="Arial" charset="0"/>
                          <a:sym typeface="Wingdings" pitchFamily="2" charset="2"/>
                        </a:rPr>
                        <a:t>4/24 5/04  5/11/2015</a:t>
                      </a:r>
                    </a:p>
                  </a:txBody>
                  <a:tcPr marL="91432" marR="91432" marT="45699" marB="4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defRPr/>
                      </a:pPr>
                      <a:endParaRPr kumimoji="0" lang="en-US" sz="900" b="0" i="0" u="none" strike="noStrike" cap="none" normalizeH="0" baseline="0" dirty="0" smtClean="0">
                        <a:ln>
                          <a:noFill/>
                        </a:ln>
                        <a:solidFill>
                          <a:schemeClr val="tx1"/>
                        </a:solidFill>
                        <a:effectLst/>
                        <a:latin typeface="Arial" charset="0"/>
                        <a:sym typeface="Wingdings" pitchFamily="2" charset="2"/>
                      </a:endParaRPr>
                    </a:p>
                  </a:txBody>
                  <a:tcPr marL="91432" marR="91432" marT="45699" marB="4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557">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900" b="0" i="0" u="none" strike="noStrike" cap="none" normalizeH="0" baseline="0" dirty="0" smtClean="0">
                          <a:ln>
                            <a:noFill/>
                          </a:ln>
                          <a:solidFill>
                            <a:schemeClr val="tx1"/>
                          </a:solidFill>
                          <a:effectLst/>
                          <a:latin typeface="Arial" charset="0"/>
                        </a:rPr>
                        <a:t>IT testing ends</a:t>
                      </a:r>
                    </a:p>
                  </a:txBody>
                  <a:tcPr marL="91432" marR="91432" marT="45699" marB="4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900" b="0" i="0" u="none" strike="noStrike" cap="none" normalizeH="0" baseline="0" dirty="0" smtClean="0">
                          <a:ln>
                            <a:noFill/>
                          </a:ln>
                          <a:solidFill>
                            <a:schemeClr val="tx1"/>
                          </a:solidFill>
                          <a:effectLst/>
                          <a:latin typeface="Arial" charset="0"/>
                          <a:sym typeface="Wingdings" pitchFamily="2" charset="2"/>
                        </a:rPr>
                        <a:t>5/05  5/15/2015</a:t>
                      </a:r>
                    </a:p>
                  </a:txBody>
                  <a:tcPr marL="91432" marR="91432" marT="45699" marB="4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endParaRPr kumimoji="0" lang="en-US" sz="900" b="0" i="0" u="none" strike="noStrike" cap="none" normalizeH="0" baseline="0" dirty="0" smtClean="0">
                        <a:ln>
                          <a:noFill/>
                        </a:ln>
                        <a:solidFill>
                          <a:schemeClr val="tx1"/>
                        </a:solidFill>
                        <a:effectLst/>
                        <a:latin typeface="Arial" charset="0"/>
                        <a:sym typeface="Wingdings" pitchFamily="2" charset="2"/>
                      </a:endParaRPr>
                    </a:p>
                  </a:txBody>
                  <a:tcPr marL="91432" marR="91432" marT="45699" marB="4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557">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900" b="0" i="0" u="none" strike="noStrike" cap="none" normalizeH="0" baseline="0" smtClean="0">
                          <a:ln>
                            <a:noFill/>
                          </a:ln>
                          <a:solidFill>
                            <a:schemeClr val="tx1"/>
                          </a:solidFill>
                          <a:effectLst/>
                          <a:latin typeface="Arial" charset="0"/>
                        </a:rPr>
                        <a:t>Management Briefing</a:t>
                      </a:r>
                    </a:p>
                  </a:txBody>
                  <a:tcPr marL="91432" marR="91432" marT="45699" marB="4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900" b="0" i="0" u="none" strike="noStrike" cap="none" normalizeH="0" baseline="0" dirty="0" smtClean="0">
                          <a:ln>
                            <a:noFill/>
                          </a:ln>
                          <a:solidFill>
                            <a:schemeClr val="tx1"/>
                          </a:solidFill>
                          <a:effectLst/>
                          <a:latin typeface="Arial" charset="0"/>
                          <a:sym typeface="Wingdings" pitchFamily="2" charset="2"/>
                        </a:rPr>
                        <a:t>5/09  5/25/2015</a:t>
                      </a:r>
                    </a:p>
                  </a:txBody>
                  <a:tcPr marL="91432" marR="91432" marT="45699" marB="4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endParaRPr kumimoji="0" lang="en-US" sz="900" b="0" i="0" u="none" strike="noStrike" cap="none" normalizeH="0" baseline="0" dirty="0" smtClean="0">
                        <a:ln>
                          <a:noFill/>
                        </a:ln>
                        <a:solidFill>
                          <a:schemeClr val="tx1"/>
                        </a:solidFill>
                        <a:effectLst/>
                        <a:latin typeface="Arial" charset="0"/>
                        <a:sym typeface="Wingdings" pitchFamily="2" charset="2"/>
                      </a:endParaRPr>
                    </a:p>
                  </a:txBody>
                  <a:tcPr marL="91432" marR="91432" marT="45699" marB="4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1675">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900" b="0" i="0" u="none" strike="noStrike" cap="none" normalizeH="0" baseline="0" dirty="0" smtClean="0">
                          <a:ln>
                            <a:noFill/>
                          </a:ln>
                          <a:solidFill>
                            <a:schemeClr val="tx1"/>
                          </a:solidFill>
                          <a:effectLst/>
                          <a:latin typeface="Arial" charset="0"/>
                        </a:rPr>
                        <a:t>Operational Implementation</a:t>
                      </a:r>
                    </a:p>
                  </a:txBody>
                  <a:tcPr marL="91432" marR="91432" marT="45699" marB="4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r>
                        <a:rPr kumimoji="0" lang="en-US" sz="900" b="0" i="0" u="none" strike="noStrike" cap="none" normalizeH="0" baseline="0" dirty="0" smtClean="0">
                          <a:ln>
                            <a:noFill/>
                          </a:ln>
                          <a:solidFill>
                            <a:schemeClr val="tx1"/>
                          </a:solidFill>
                          <a:effectLst/>
                          <a:latin typeface="Arial" charset="0"/>
                        </a:rPr>
                        <a:t>5/25 </a:t>
                      </a:r>
                      <a:r>
                        <a:rPr kumimoji="0" lang="en-US" sz="900" b="0" i="0" u="none" strike="noStrike" cap="none" normalizeH="0" baseline="0" dirty="0" smtClean="0">
                          <a:ln>
                            <a:noFill/>
                          </a:ln>
                          <a:solidFill>
                            <a:schemeClr val="tx1"/>
                          </a:solidFill>
                          <a:effectLst/>
                          <a:latin typeface="Arial" charset="0"/>
                          <a:sym typeface="Wingdings" panose="05000000000000000000" pitchFamily="2" charset="2"/>
                        </a:rPr>
                        <a:t> 5/26/2015</a:t>
                      </a:r>
                      <a:endParaRPr kumimoji="0" lang="en-US" sz="900" b="0" i="0" u="none" strike="noStrike" cap="none" normalizeH="0" baseline="0" dirty="0" smtClean="0">
                        <a:ln>
                          <a:noFill/>
                        </a:ln>
                        <a:solidFill>
                          <a:schemeClr val="tx1"/>
                        </a:solidFill>
                        <a:effectLst/>
                        <a:latin typeface="Arial" charset="0"/>
                      </a:endParaRPr>
                    </a:p>
                  </a:txBody>
                  <a:tcPr marL="91432" marR="91432" marT="45699" marB="4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Tx/>
                        <a:buFont typeface="Wingdings" pitchFamily="2" charset="2"/>
                        <a:buNone/>
                        <a:tabLst/>
                      </a:pPr>
                      <a:endParaRPr kumimoji="0" lang="en-US" sz="900" b="0" i="0" u="none" strike="noStrike" cap="none" normalizeH="0" baseline="0" dirty="0" smtClean="0">
                        <a:ln>
                          <a:noFill/>
                        </a:ln>
                        <a:solidFill>
                          <a:schemeClr val="tx1"/>
                        </a:solidFill>
                        <a:effectLst/>
                        <a:latin typeface="Arial" charset="0"/>
                      </a:endParaRPr>
                    </a:p>
                  </a:txBody>
                  <a:tcPr marL="91432" marR="91432" marT="45699" marB="4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8933" name="Oval 87"/>
          <p:cNvSpPr>
            <a:spLocks noChangeArrowheads="1"/>
          </p:cNvSpPr>
          <p:nvPr/>
        </p:nvSpPr>
        <p:spPr bwMode="auto">
          <a:xfrm>
            <a:off x="4800600" y="4876800"/>
            <a:ext cx="334963" cy="333375"/>
          </a:xfrm>
          <a:prstGeom prst="ellipse">
            <a:avLst/>
          </a:prstGeom>
          <a:solidFill>
            <a:srgbClr val="009900"/>
          </a:solidFill>
          <a:ln w="9525">
            <a:solidFill>
              <a:schemeClr val="tx1"/>
            </a:solidFill>
            <a:round/>
            <a:headEnd/>
            <a:tailEnd/>
          </a:ln>
        </p:spPr>
        <p:txBody>
          <a:bodyPr wrap="none" lIns="91432" tIns="45716" rIns="91432" bIns="45716" anchor="ctr"/>
          <a:lstStyle/>
          <a:p>
            <a:pPr algn="ctr"/>
            <a:r>
              <a:rPr lang="en-US" altLang="en-US" sz="1600" b="1" dirty="0"/>
              <a:t>G</a:t>
            </a:r>
          </a:p>
        </p:txBody>
      </p:sp>
      <p:sp>
        <p:nvSpPr>
          <p:cNvPr id="78934" name="Oval 123"/>
          <p:cNvSpPr>
            <a:spLocks noChangeArrowheads="1"/>
          </p:cNvSpPr>
          <p:nvPr/>
        </p:nvSpPr>
        <p:spPr bwMode="auto">
          <a:xfrm>
            <a:off x="4724400" y="838200"/>
            <a:ext cx="334963" cy="333375"/>
          </a:xfrm>
          <a:prstGeom prst="ellipse">
            <a:avLst/>
          </a:prstGeom>
          <a:solidFill>
            <a:srgbClr val="00B050"/>
          </a:solidFill>
          <a:ln w="9525">
            <a:solidFill>
              <a:schemeClr val="tx1"/>
            </a:solidFill>
            <a:round/>
            <a:headEnd/>
            <a:tailEnd/>
          </a:ln>
        </p:spPr>
        <p:txBody>
          <a:bodyPr wrap="none" lIns="91432" tIns="45716" rIns="91432" bIns="45716" anchor="ctr"/>
          <a:lstStyle/>
          <a:p>
            <a:pPr algn="ctr"/>
            <a:r>
              <a:rPr lang="en-US" altLang="en-US" sz="1600" b="1" dirty="0"/>
              <a:t>G</a:t>
            </a:r>
          </a:p>
        </p:txBody>
      </p:sp>
      <p:sp>
        <p:nvSpPr>
          <p:cNvPr id="78935" name="Oval 123"/>
          <p:cNvSpPr>
            <a:spLocks noChangeArrowheads="1"/>
          </p:cNvSpPr>
          <p:nvPr/>
        </p:nvSpPr>
        <p:spPr bwMode="auto">
          <a:xfrm>
            <a:off x="214604" y="4848225"/>
            <a:ext cx="334963" cy="333375"/>
          </a:xfrm>
          <a:prstGeom prst="ellipse">
            <a:avLst/>
          </a:prstGeom>
          <a:solidFill>
            <a:srgbClr val="00B050"/>
          </a:solidFill>
          <a:ln w="9525">
            <a:solidFill>
              <a:schemeClr val="tx1"/>
            </a:solidFill>
            <a:round/>
            <a:headEnd/>
            <a:tailEnd/>
          </a:ln>
        </p:spPr>
        <p:txBody>
          <a:bodyPr wrap="none" lIns="91432" tIns="45716" rIns="91432" bIns="45716" anchor="ctr"/>
          <a:lstStyle/>
          <a:p>
            <a:pPr algn="ctr"/>
            <a:r>
              <a:rPr lang="en-US" altLang="en-US" sz="1600" b="1" dirty="0"/>
              <a:t>G</a:t>
            </a:r>
          </a:p>
        </p:txBody>
      </p:sp>
      <p:sp>
        <p:nvSpPr>
          <p:cNvPr id="26" name="Oval 28"/>
          <p:cNvSpPr>
            <a:spLocks noChangeArrowheads="1"/>
          </p:cNvSpPr>
          <p:nvPr/>
        </p:nvSpPr>
        <p:spPr bwMode="auto">
          <a:xfrm>
            <a:off x="228600" y="838200"/>
            <a:ext cx="334963" cy="333375"/>
          </a:xfrm>
          <a:prstGeom prst="ellipse">
            <a:avLst/>
          </a:prstGeom>
          <a:solidFill>
            <a:schemeClr val="accent4">
              <a:lumMod val="75000"/>
            </a:schemeClr>
          </a:solidFill>
          <a:ln w="9525">
            <a:solidFill>
              <a:schemeClr val="tx1"/>
            </a:solidFill>
            <a:round/>
            <a:headEnd/>
            <a:tailEnd/>
          </a:ln>
        </p:spPr>
        <p:txBody>
          <a:bodyPr wrap="none" lIns="91432" tIns="45716" rIns="91432" bIns="45716" anchor="ctr"/>
          <a:lstStyle/>
          <a:p>
            <a:pPr algn="ctr"/>
            <a:r>
              <a:rPr lang="en-US" altLang="en-US" sz="1600" b="1" dirty="0"/>
              <a:t>G</a:t>
            </a:r>
          </a:p>
        </p:txBody>
      </p:sp>
    </p:spTree>
    <p:extLst>
      <p:ext uri="{BB962C8B-B14F-4D97-AF65-F5344CB8AC3E}">
        <p14:creationId xmlns:p14="http://schemas.microsoft.com/office/powerpoint/2010/main" val="35115803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30</a:t>
            </a:fld>
            <a:endParaRPr lang="en-US">
              <a:solidFill>
                <a:prstClr val="black">
                  <a:tint val="75000"/>
                </a:prstClr>
              </a:solidFill>
            </a:endParaRPr>
          </a:p>
        </p:txBody>
      </p:sp>
      <p:sp>
        <p:nvSpPr>
          <p:cNvPr id="4" name="TextBox 3"/>
          <p:cNvSpPr txBox="1"/>
          <p:nvPr/>
        </p:nvSpPr>
        <p:spPr>
          <a:xfrm>
            <a:off x="1157177" y="314980"/>
            <a:ext cx="6705600" cy="523220"/>
          </a:xfrm>
          <a:prstGeom prst="rect">
            <a:avLst/>
          </a:prstGeom>
          <a:noFill/>
        </p:spPr>
        <p:txBody>
          <a:bodyPr wrap="square" rtlCol="0">
            <a:spAutoFit/>
          </a:bodyPr>
          <a:lstStyle/>
          <a:p>
            <a:pPr algn="ctr"/>
            <a:r>
              <a:rPr lang="en-US" sz="2800" dirty="0" smtClean="0"/>
              <a:t>Impact of New GFS, EP</a:t>
            </a:r>
            <a:endParaRPr lang="en-US" sz="2800" dirty="0"/>
          </a:p>
        </p:txBody>
      </p:sp>
      <p:pic>
        <p:nvPicPr>
          <p:cNvPr id="46082" name="Picture 2" descr="http://www.emc.ncep.noaa.gov/gc_wmb/vxt/zack/temp1/EPAL1114_H215_H214_combine.png"/>
          <p:cNvPicPr>
            <a:picLocks noChangeAspect="1" noChangeArrowheads="1"/>
          </p:cNvPicPr>
          <p:nvPr/>
        </p:nvPicPr>
        <p:blipFill>
          <a:blip r:embed="rId2" cstate="print"/>
          <a:srcRect/>
          <a:stretch>
            <a:fillRect/>
          </a:stretch>
        </p:blipFill>
        <p:spPr bwMode="auto">
          <a:xfrm>
            <a:off x="0" y="1295399"/>
            <a:ext cx="9144000" cy="4407209"/>
          </a:xfrm>
          <a:prstGeom prst="rect">
            <a:avLst/>
          </a:prstGeom>
          <a:noFill/>
        </p:spPr>
      </p:pic>
      <p:sp>
        <p:nvSpPr>
          <p:cNvPr id="5" name="TextBox 4"/>
          <p:cNvSpPr txBox="1"/>
          <p:nvPr/>
        </p:nvSpPr>
        <p:spPr>
          <a:xfrm>
            <a:off x="6400800" y="3810000"/>
            <a:ext cx="2514600" cy="2031325"/>
          </a:xfrm>
          <a:prstGeom prst="rect">
            <a:avLst/>
          </a:prstGeom>
          <a:noFill/>
        </p:spPr>
        <p:txBody>
          <a:bodyPr wrap="square" rtlCol="0">
            <a:spAutoFit/>
          </a:bodyPr>
          <a:lstStyle/>
          <a:p>
            <a:r>
              <a:rPr lang="en-US" dirty="0" smtClean="0"/>
              <a:t>New GFS degraded </a:t>
            </a:r>
            <a:r>
              <a:rPr lang="en-US" dirty="0" smtClean="0"/>
              <a:t>track forecasts by about 8%</a:t>
            </a:r>
          </a:p>
          <a:p>
            <a:r>
              <a:rPr lang="en-US" dirty="0" smtClean="0"/>
              <a:t>Some improvements in the intensity forecasts </a:t>
            </a:r>
            <a:r>
              <a:rPr lang="en-US" dirty="0" smtClean="0"/>
              <a:t>at </a:t>
            </a:r>
            <a:r>
              <a:rPr lang="en-US" dirty="0" smtClean="0"/>
              <a:t>later </a:t>
            </a:r>
            <a:r>
              <a:rPr lang="en-US" dirty="0" smtClean="0"/>
              <a:t>hours</a:t>
            </a:r>
          </a:p>
          <a:p>
            <a:r>
              <a:rPr lang="en-US" dirty="0" smtClean="0"/>
              <a:t>Neutral intensity bias</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31</a:t>
            </a:fld>
            <a:endParaRPr lang="en-US">
              <a:solidFill>
                <a:prstClr val="black">
                  <a:tint val="75000"/>
                </a:prstClr>
              </a:solidFill>
            </a:endParaRPr>
          </a:p>
        </p:txBody>
      </p:sp>
      <p:sp>
        <p:nvSpPr>
          <p:cNvPr id="4" name="TextBox 3"/>
          <p:cNvSpPr txBox="1"/>
          <p:nvPr/>
        </p:nvSpPr>
        <p:spPr>
          <a:xfrm>
            <a:off x="990600" y="482025"/>
            <a:ext cx="6858000" cy="584775"/>
          </a:xfrm>
          <a:prstGeom prst="rect">
            <a:avLst/>
          </a:prstGeom>
          <a:noFill/>
        </p:spPr>
        <p:txBody>
          <a:bodyPr wrap="square" rtlCol="0">
            <a:spAutoFit/>
          </a:bodyPr>
          <a:lstStyle/>
          <a:p>
            <a:pPr algn="ctr"/>
            <a:r>
              <a:rPr lang="en-US" sz="3200" dirty="0" smtClean="0"/>
              <a:t>H215 </a:t>
            </a:r>
            <a:r>
              <a:rPr lang="en-US" sz="3200" dirty="0" err="1" smtClean="0"/>
              <a:t>vs</a:t>
            </a:r>
            <a:r>
              <a:rPr lang="en-US" sz="3200" dirty="0" smtClean="0"/>
              <a:t> H15Z,EP</a:t>
            </a:r>
            <a:endParaRPr lang="en-US" sz="3200" dirty="0"/>
          </a:p>
        </p:txBody>
      </p:sp>
      <p:pic>
        <p:nvPicPr>
          <p:cNvPr id="45058" name="Picture 2" descr="http://www.emc.ncep.noaa.gov/gc_wmb/vxt/zack/temp1/EPAL1114_H215_H15Z_combine.png"/>
          <p:cNvPicPr>
            <a:picLocks noChangeAspect="1" noChangeArrowheads="1"/>
          </p:cNvPicPr>
          <p:nvPr/>
        </p:nvPicPr>
        <p:blipFill>
          <a:blip r:embed="rId2" cstate="print"/>
          <a:srcRect/>
          <a:stretch>
            <a:fillRect/>
          </a:stretch>
        </p:blipFill>
        <p:spPr bwMode="auto">
          <a:xfrm>
            <a:off x="76200" y="1600200"/>
            <a:ext cx="9011611" cy="4343400"/>
          </a:xfrm>
          <a:prstGeom prst="rect">
            <a:avLst/>
          </a:prstGeom>
          <a:noFill/>
        </p:spPr>
      </p:pic>
      <p:sp>
        <p:nvSpPr>
          <p:cNvPr id="5" name="TextBox 4"/>
          <p:cNvSpPr txBox="1"/>
          <p:nvPr/>
        </p:nvSpPr>
        <p:spPr>
          <a:xfrm>
            <a:off x="6324600" y="4191000"/>
            <a:ext cx="2514600" cy="1754326"/>
          </a:xfrm>
          <a:prstGeom prst="rect">
            <a:avLst/>
          </a:prstGeom>
          <a:noFill/>
        </p:spPr>
        <p:txBody>
          <a:bodyPr wrap="square" rtlCol="0">
            <a:spAutoFit/>
          </a:bodyPr>
          <a:lstStyle/>
          <a:p>
            <a:r>
              <a:rPr lang="en-US" dirty="0" smtClean="0"/>
              <a:t>2015 HWRF upgrades were able to recover the loss of track forecast skill due to new GFS, while still improving intensity forecasts</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32</a:t>
            </a:fld>
            <a:endParaRPr lang="en-US">
              <a:solidFill>
                <a:prstClr val="black">
                  <a:tint val="75000"/>
                </a:prstClr>
              </a:solidFill>
            </a:endParaRPr>
          </a:p>
        </p:txBody>
      </p:sp>
      <p:sp>
        <p:nvSpPr>
          <p:cNvPr id="4" name="TextBox 3"/>
          <p:cNvSpPr txBox="1"/>
          <p:nvPr/>
        </p:nvSpPr>
        <p:spPr>
          <a:xfrm>
            <a:off x="228600" y="381000"/>
            <a:ext cx="8458200" cy="523220"/>
          </a:xfrm>
          <a:prstGeom prst="rect">
            <a:avLst/>
          </a:prstGeom>
          <a:noFill/>
        </p:spPr>
        <p:txBody>
          <a:bodyPr wrap="square" rtlCol="0">
            <a:spAutoFit/>
          </a:bodyPr>
          <a:lstStyle/>
          <a:p>
            <a:pPr algn="ctr"/>
            <a:r>
              <a:rPr lang="en-US" sz="2800" dirty="0" smtClean="0"/>
              <a:t>Homogenous Verification </a:t>
            </a:r>
            <a:r>
              <a:rPr lang="en-US" sz="2800" smtClean="0"/>
              <a:t>of H214/H15Z/H215,EP</a:t>
            </a:r>
            <a:endParaRPr lang="en-US" sz="2800" dirty="0"/>
          </a:p>
        </p:txBody>
      </p:sp>
      <p:pic>
        <p:nvPicPr>
          <p:cNvPr id="44034" name="Picture 2" descr="http://www.emc.ncep.noaa.gov/gc_wmb/vxt/zack/temp1/EPAL1114_H215_H214_H15Z_combine.png"/>
          <p:cNvPicPr>
            <a:picLocks noChangeAspect="1" noChangeArrowheads="1"/>
          </p:cNvPicPr>
          <p:nvPr/>
        </p:nvPicPr>
        <p:blipFill>
          <a:blip r:embed="rId2" cstate="print"/>
          <a:srcRect/>
          <a:stretch>
            <a:fillRect/>
          </a:stretch>
        </p:blipFill>
        <p:spPr bwMode="auto">
          <a:xfrm>
            <a:off x="0" y="1295400"/>
            <a:ext cx="9169710" cy="4419600"/>
          </a:xfrm>
          <a:prstGeom prst="rect">
            <a:avLst/>
          </a:prstGeom>
          <a:noFill/>
        </p:spPr>
      </p:pic>
      <p:sp>
        <p:nvSpPr>
          <p:cNvPr id="6" name="TextBox 5"/>
          <p:cNvSpPr txBox="1"/>
          <p:nvPr/>
        </p:nvSpPr>
        <p:spPr>
          <a:xfrm>
            <a:off x="6324600" y="4191000"/>
            <a:ext cx="2514600" cy="1754326"/>
          </a:xfrm>
          <a:prstGeom prst="rect">
            <a:avLst/>
          </a:prstGeom>
          <a:noFill/>
        </p:spPr>
        <p:txBody>
          <a:bodyPr wrap="square" rtlCol="0">
            <a:spAutoFit/>
          </a:bodyPr>
          <a:lstStyle/>
          <a:p>
            <a:r>
              <a:rPr lang="en-US" dirty="0" smtClean="0"/>
              <a:t>2015 HWRF upgrades were able to recover the loss of track forecast skill due to new GFS, while still improving intensity forecasts</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33</a:t>
            </a:fld>
            <a:endParaRPr lang="en-US">
              <a:solidFill>
                <a:prstClr val="black">
                  <a:tint val="75000"/>
                </a:prstClr>
              </a:solidFill>
            </a:endParaRPr>
          </a:p>
        </p:txBody>
      </p:sp>
      <p:sp>
        <p:nvSpPr>
          <p:cNvPr id="4" name="TextBox 3"/>
          <p:cNvSpPr txBox="1"/>
          <p:nvPr/>
        </p:nvSpPr>
        <p:spPr>
          <a:xfrm>
            <a:off x="0" y="152400"/>
            <a:ext cx="9144000" cy="1508105"/>
          </a:xfrm>
          <a:prstGeom prst="rect">
            <a:avLst/>
          </a:prstGeom>
          <a:noFill/>
        </p:spPr>
        <p:txBody>
          <a:bodyPr wrap="square" rtlCol="0">
            <a:spAutoFit/>
          </a:bodyPr>
          <a:lstStyle/>
          <a:p>
            <a:pPr algn="ctr"/>
            <a:r>
              <a:rPr lang="en-US" sz="3200" dirty="0" smtClean="0"/>
              <a:t>Initially Stronger Storm verification, EP</a:t>
            </a:r>
          </a:p>
          <a:p>
            <a:pPr algn="ctr"/>
            <a:r>
              <a:rPr lang="en-US" sz="3200" dirty="0" smtClean="0"/>
              <a:t>(H215 </a:t>
            </a:r>
            <a:r>
              <a:rPr lang="en-US" sz="3200" dirty="0" err="1" smtClean="0"/>
              <a:t>vs</a:t>
            </a:r>
            <a:r>
              <a:rPr lang="en-US" sz="3200" dirty="0" smtClean="0"/>
              <a:t> H15Z)</a:t>
            </a:r>
          </a:p>
          <a:p>
            <a:pPr algn="ctr"/>
            <a:r>
              <a:rPr lang="en-US" sz="2800" dirty="0" smtClean="0"/>
              <a:t> </a:t>
            </a:r>
            <a:endParaRPr lang="en-US" sz="2000" dirty="0"/>
          </a:p>
        </p:txBody>
      </p:sp>
      <p:pic>
        <p:nvPicPr>
          <p:cNvPr id="43010" name="Picture 2" descr="http://www.emc.ncep.noaa.gov/gc_wmb/vxt/zack/temp1/EPAL1114_H215_H15Z_50ktstrong_combine.png"/>
          <p:cNvPicPr>
            <a:picLocks noChangeAspect="1" noChangeArrowheads="1"/>
          </p:cNvPicPr>
          <p:nvPr/>
        </p:nvPicPr>
        <p:blipFill>
          <a:blip r:embed="rId2" cstate="print"/>
          <a:srcRect/>
          <a:stretch>
            <a:fillRect/>
          </a:stretch>
        </p:blipFill>
        <p:spPr bwMode="auto">
          <a:xfrm>
            <a:off x="228600" y="1600199"/>
            <a:ext cx="8915400" cy="4297029"/>
          </a:xfrm>
          <a:prstGeom prst="rect">
            <a:avLst/>
          </a:prstGeom>
          <a:noFill/>
        </p:spPr>
      </p:pic>
      <p:sp>
        <p:nvSpPr>
          <p:cNvPr id="5" name="TextBox 4"/>
          <p:cNvSpPr txBox="1"/>
          <p:nvPr/>
        </p:nvSpPr>
        <p:spPr>
          <a:xfrm>
            <a:off x="6324600" y="4191000"/>
            <a:ext cx="2514600" cy="1754326"/>
          </a:xfrm>
          <a:prstGeom prst="rect">
            <a:avLst/>
          </a:prstGeom>
          <a:noFill/>
        </p:spPr>
        <p:txBody>
          <a:bodyPr wrap="square" rtlCol="0">
            <a:spAutoFit/>
          </a:bodyPr>
          <a:lstStyle/>
          <a:p>
            <a:r>
              <a:rPr lang="en-US" dirty="0" smtClean="0"/>
              <a:t>Neutral impact of 2015 HWRF upgrades for strong storms during the first three days, some degradation at day-5</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34</a:t>
            </a:fld>
            <a:endParaRPr lang="en-US">
              <a:solidFill>
                <a:prstClr val="black">
                  <a:tint val="75000"/>
                </a:prstClr>
              </a:solidFill>
            </a:endParaRPr>
          </a:p>
        </p:txBody>
      </p:sp>
      <p:sp>
        <p:nvSpPr>
          <p:cNvPr id="4" name="TextBox 3"/>
          <p:cNvSpPr txBox="1"/>
          <p:nvPr/>
        </p:nvSpPr>
        <p:spPr>
          <a:xfrm>
            <a:off x="0" y="152400"/>
            <a:ext cx="9144000" cy="1508105"/>
          </a:xfrm>
          <a:prstGeom prst="rect">
            <a:avLst/>
          </a:prstGeom>
          <a:noFill/>
        </p:spPr>
        <p:txBody>
          <a:bodyPr wrap="square" rtlCol="0">
            <a:spAutoFit/>
          </a:bodyPr>
          <a:lstStyle/>
          <a:p>
            <a:pPr algn="ctr"/>
            <a:r>
              <a:rPr lang="en-US" sz="3200" dirty="0" smtClean="0"/>
              <a:t>Initially Weaker Storm verification, EP</a:t>
            </a:r>
          </a:p>
          <a:p>
            <a:pPr algn="ctr"/>
            <a:r>
              <a:rPr lang="en-US" sz="3200" dirty="0" smtClean="0"/>
              <a:t>(H215 </a:t>
            </a:r>
            <a:r>
              <a:rPr lang="en-US" sz="3200" dirty="0" err="1" smtClean="0"/>
              <a:t>vs</a:t>
            </a:r>
            <a:r>
              <a:rPr lang="en-US" sz="3200" dirty="0" smtClean="0"/>
              <a:t> H15Z)</a:t>
            </a:r>
          </a:p>
          <a:p>
            <a:pPr algn="ctr"/>
            <a:r>
              <a:rPr lang="en-US" sz="2800" dirty="0" smtClean="0"/>
              <a:t> </a:t>
            </a:r>
            <a:endParaRPr lang="en-US" sz="2000" dirty="0"/>
          </a:p>
        </p:txBody>
      </p:sp>
      <p:pic>
        <p:nvPicPr>
          <p:cNvPr id="41986" name="Picture 2" descr="http://www.emc.ncep.noaa.gov/gc_wmb/vxt/zack/temp1/EPAL1114_H215_H15Z_50ktweak_combine.png"/>
          <p:cNvPicPr>
            <a:picLocks noChangeAspect="1" noChangeArrowheads="1"/>
          </p:cNvPicPr>
          <p:nvPr/>
        </p:nvPicPr>
        <p:blipFill>
          <a:blip r:embed="rId2" cstate="print"/>
          <a:srcRect/>
          <a:stretch>
            <a:fillRect/>
          </a:stretch>
        </p:blipFill>
        <p:spPr bwMode="auto">
          <a:xfrm>
            <a:off x="0" y="1600200"/>
            <a:ext cx="9144000" cy="4407209"/>
          </a:xfrm>
          <a:prstGeom prst="rect">
            <a:avLst/>
          </a:prstGeom>
          <a:noFill/>
        </p:spPr>
      </p:pic>
      <p:sp>
        <p:nvSpPr>
          <p:cNvPr id="5" name="TextBox 4"/>
          <p:cNvSpPr txBox="1"/>
          <p:nvPr/>
        </p:nvSpPr>
        <p:spPr>
          <a:xfrm>
            <a:off x="6324600" y="4191000"/>
            <a:ext cx="2514600" cy="1477328"/>
          </a:xfrm>
          <a:prstGeom prst="rect">
            <a:avLst/>
          </a:prstGeom>
          <a:noFill/>
        </p:spPr>
        <p:txBody>
          <a:bodyPr wrap="square" rtlCol="0">
            <a:spAutoFit/>
          </a:bodyPr>
          <a:lstStyle/>
          <a:p>
            <a:r>
              <a:rPr lang="en-US" dirty="0" smtClean="0"/>
              <a:t>Track and intensity forecasts showed improvements for weaker storms in the Eastern Pacific</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35</a:t>
            </a:fld>
            <a:endParaRPr lang="en-US">
              <a:solidFill>
                <a:prstClr val="black">
                  <a:tint val="75000"/>
                </a:prstClr>
              </a:solidFill>
            </a:endParaRPr>
          </a:p>
        </p:txBody>
      </p:sp>
      <p:sp>
        <p:nvSpPr>
          <p:cNvPr id="5" name="TextBox 4"/>
          <p:cNvSpPr txBox="1"/>
          <p:nvPr/>
        </p:nvSpPr>
        <p:spPr>
          <a:xfrm>
            <a:off x="228600" y="76200"/>
            <a:ext cx="8610600" cy="523220"/>
          </a:xfrm>
          <a:prstGeom prst="rect">
            <a:avLst/>
          </a:prstGeom>
          <a:noFill/>
        </p:spPr>
        <p:txBody>
          <a:bodyPr wrap="square" rtlCol="0">
            <a:spAutoFit/>
          </a:bodyPr>
          <a:lstStyle/>
          <a:p>
            <a:pPr algn="ctr"/>
            <a:r>
              <a:rPr lang="en-US" sz="2800" dirty="0" smtClean="0"/>
              <a:t>Storm Structure Verification for H215 vs H15Z/H214,EP</a:t>
            </a:r>
            <a:endParaRPr lang="en-US" sz="2800" dirty="0"/>
          </a:p>
        </p:txBody>
      </p:sp>
      <p:sp>
        <p:nvSpPr>
          <p:cNvPr id="6" name="TextBox 5"/>
          <p:cNvSpPr txBox="1"/>
          <p:nvPr/>
        </p:nvSpPr>
        <p:spPr>
          <a:xfrm>
            <a:off x="1447800" y="685800"/>
            <a:ext cx="6096000" cy="461665"/>
          </a:xfrm>
          <a:prstGeom prst="rect">
            <a:avLst/>
          </a:prstGeom>
          <a:noFill/>
        </p:spPr>
        <p:txBody>
          <a:bodyPr wrap="square" rtlCol="0">
            <a:spAutoFit/>
          </a:bodyPr>
          <a:lstStyle/>
          <a:p>
            <a:pPr algn="ctr"/>
            <a:r>
              <a:rPr lang="en-US" sz="2400" dirty="0" smtClean="0">
                <a:solidFill>
                  <a:srgbClr val="FF0000"/>
                </a:solidFill>
              </a:rPr>
              <a:t>Top: H215 </a:t>
            </a:r>
            <a:r>
              <a:rPr lang="en-US" sz="2400" dirty="0" err="1" smtClean="0">
                <a:solidFill>
                  <a:srgbClr val="FF0000"/>
                </a:solidFill>
              </a:rPr>
              <a:t>vs</a:t>
            </a:r>
            <a:r>
              <a:rPr lang="en-US" sz="2400" dirty="0" smtClean="0">
                <a:solidFill>
                  <a:srgbClr val="FF0000"/>
                </a:solidFill>
              </a:rPr>
              <a:t> H15Z, Bottom: H215 </a:t>
            </a:r>
            <a:r>
              <a:rPr lang="en-US" sz="2400" dirty="0" err="1" smtClean="0">
                <a:solidFill>
                  <a:srgbClr val="FF0000"/>
                </a:solidFill>
              </a:rPr>
              <a:t>vs</a:t>
            </a:r>
            <a:r>
              <a:rPr lang="en-US" sz="2400" dirty="0" smtClean="0">
                <a:solidFill>
                  <a:srgbClr val="FF0000"/>
                </a:solidFill>
              </a:rPr>
              <a:t> H214</a:t>
            </a:r>
            <a:endParaRPr lang="en-US" sz="2400" dirty="0">
              <a:solidFill>
                <a:srgbClr val="FF0000"/>
              </a:solidFill>
            </a:endParaRPr>
          </a:p>
        </p:txBody>
      </p:sp>
      <p:sp>
        <p:nvSpPr>
          <p:cNvPr id="7" name="TextBox 6"/>
          <p:cNvSpPr txBox="1"/>
          <p:nvPr/>
        </p:nvSpPr>
        <p:spPr>
          <a:xfrm>
            <a:off x="0" y="6096000"/>
            <a:ext cx="9144000" cy="461665"/>
          </a:xfrm>
          <a:prstGeom prst="rect">
            <a:avLst/>
          </a:prstGeom>
          <a:noFill/>
        </p:spPr>
        <p:txBody>
          <a:bodyPr wrap="square" rtlCol="0">
            <a:spAutoFit/>
          </a:bodyPr>
          <a:lstStyle/>
          <a:p>
            <a:r>
              <a:rPr lang="en-US" sz="2400" dirty="0" smtClean="0">
                <a:solidFill>
                  <a:srgbClr val="FF0000"/>
                </a:solidFill>
              </a:rPr>
              <a:t>Storm sizes are improved in H215 in all three radii for EP storms.</a:t>
            </a:r>
            <a:endParaRPr lang="en-US" sz="2400" dirty="0">
              <a:solidFill>
                <a:srgbClr val="FF0000"/>
              </a:solidFill>
            </a:endParaRPr>
          </a:p>
        </p:txBody>
      </p:sp>
      <p:pic>
        <p:nvPicPr>
          <p:cNvPr id="39938" name="Picture 2" descr="http://www.emc.ncep.noaa.gov/gc_wmb/vxt/zack/temp1/Structure_EP.png"/>
          <p:cNvPicPr>
            <a:picLocks noChangeAspect="1" noChangeArrowheads="1"/>
          </p:cNvPicPr>
          <p:nvPr/>
        </p:nvPicPr>
        <p:blipFill>
          <a:blip r:embed="rId2" cstate="print"/>
          <a:srcRect/>
          <a:stretch>
            <a:fillRect/>
          </a:stretch>
        </p:blipFill>
        <p:spPr bwMode="auto">
          <a:xfrm>
            <a:off x="0" y="1447800"/>
            <a:ext cx="9082113" cy="4377380"/>
          </a:xfrm>
          <a:prstGeom prst="rect">
            <a:avLst/>
          </a:prstGeom>
          <a:noFill/>
        </p:spPr>
      </p:pic>
      <p:sp>
        <p:nvSpPr>
          <p:cNvPr id="14" name="TextBox 13"/>
          <p:cNvSpPr txBox="1"/>
          <p:nvPr/>
        </p:nvSpPr>
        <p:spPr>
          <a:xfrm>
            <a:off x="7239000" y="4267200"/>
            <a:ext cx="1143000" cy="381000"/>
          </a:xfrm>
          <a:prstGeom prst="rect">
            <a:avLst/>
          </a:prstGeom>
          <a:noFill/>
        </p:spPr>
        <p:txBody>
          <a:bodyPr wrap="square" rtlCol="0">
            <a:spAutoFit/>
          </a:bodyPr>
          <a:lstStyle/>
          <a:p>
            <a:r>
              <a:rPr lang="en-US" dirty="0" smtClean="0"/>
              <a:t>EP-R65</a:t>
            </a:r>
            <a:endParaRPr lang="en-US" dirty="0"/>
          </a:p>
        </p:txBody>
      </p:sp>
      <p:sp>
        <p:nvSpPr>
          <p:cNvPr id="15" name="TextBox 14"/>
          <p:cNvSpPr txBox="1"/>
          <p:nvPr/>
        </p:nvSpPr>
        <p:spPr>
          <a:xfrm>
            <a:off x="7315200" y="2209800"/>
            <a:ext cx="1143000" cy="381000"/>
          </a:xfrm>
          <a:prstGeom prst="rect">
            <a:avLst/>
          </a:prstGeom>
          <a:noFill/>
        </p:spPr>
        <p:txBody>
          <a:bodyPr wrap="square" rtlCol="0">
            <a:spAutoFit/>
          </a:bodyPr>
          <a:lstStyle/>
          <a:p>
            <a:r>
              <a:rPr lang="en-US" dirty="0" smtClean="0"/>
              <a:t>EP-R65</a:t>
            </a:r>
            <a:endParaRPr lang="en-US" dirty="0"/>
          </a:p>
        </p:txBody>
      </p:sp>
      <p:sp>
        <p:nvSpPr>
          <p:cNvPr id="16" name="TextBox 15"/>
          <p:cNvSpPr txBox="1"/>
          <p:nvPr/>
        </p:nvSpPr>
        <p:spPr>
          <a:xfrm>
            <a:off x="990600" y="4267200"/>
            <a:ext cx="1143000" cy="381000"/>
          </a:xfrm>
          <a:prstGeom prst="rect">
            <a:avLst/>
          </a:prstGeom>
          <a:noFill/>
        </p:spPr>
        <p:txBody>
          <a:bodyPr wrap="square" rtlCol="0">
            <a:spAutoFit/>
          </a:bodyPr>
          <a:lstStyle/>
          <a:p>
            <a:r>
              <a:rPr lang="en-US" dirty="0" smtClean="0"/>
              <a:t>EP-R34</a:t>
            </a:r>
            <a:endParaRPr lang="en-US" dirty="0"/>
          </a:p>
        </p:txBody>
      </p:sp>
      <p:sp>
        <p:nvSpPr>
          <p:cNvPr id="17" name="TextBox 16"/>
          <p:cNvSpPr txBox="1"/>
          <p:nvPr/>
        </p:nvSpPr>
        <p:spPr>
          <a:xfrm>
            <a:off x="990600" y="2133600"/>
            <a:ext cx="1143000" cy="381000"/>
          </a:xfrm>
          <a:prstGeom prst="rect">
            <a:avLst/>
          </a:prstGeom>
          <a:noFill/>
        </p:spPr>
        <p:txBody>
          <a:bodyPr wrap="square" rtlCol="0">
            <a:spAutoFit/>
          </a:bodyPr>
          <a:lstStyle/>
          <a:p>
            <a:r>
              <a:rPr lang="en-US" dirty="0" smtClean="0"/>
              <a:t>EP-R34</a:t>
            </a:r>
            <a:endParaRPr lang="en-US" dirty="0"/>
          </a:p>
        </p:txBody>
      </p:sp>
      <p:sp>
        <p:nvSpPr>
          <p:cNvPr id="18" name="TextBox 17"/>
          <p:cNvSpPr txBox="1"/>
          <p:nvPr/>
        </p:nvSpPr>
        <p:spPr>
          <a:xfrm>
            <a:off x="4114800" y="4343400"/>
            <a:ext cx="1143000" cy="381000"/>
          </a:xfrm>
          <a:prstGeom prst="rect">
            <a:avLst/>
          </a:prstGeom>
          <a:noFill/>
        </p:spPr>
        <p:txBody>
          <a:bodyPr wrap="square" rtlCol="0">
            <a:spAutoFit/>
          </a:bodyPr>
          <a:lstStyle/>
          <a:p>
            <a:r>
              <a:rPr lang="en-US" dirty="0" smtClean="0"/>
              <a:t>EP-R50</a:t>
            </a:r>
            <a:endParaRPr lang="en-US" dirty="0"/>
          </a:p>
        </p:txBody>
      </p:sp>
      <p:sp>
        <p:nvSpPr>
          <p:cNvPr id="19" name="TextBox 18"/>
          <p:cNvSpPr txBox="1"/>
          <p:nvPr/>
        </p:nvSpPr>
        <p:spPr>
          <a:xfrm>
            <a:off x="4114800" y="2209800"/>
            <a:ext cx="1143000" cy="381000"/>
          </a:xfrm>
          <a:prstGeom prst="rect">
            <a:avLst/>
          </a:prstGeom>
          <a:noFill/>
        </p:spPr>
        <p:txBody>
          <a:bodyPr wrap="square" rtlCol="0">
            <a:spAutoFit/>
          </a:bodyPr>
          <a:lstStyle/>
          <a:p>
            <a:r>
              <a:rPr lang="en-US" dirty="0" smtClean="0"/>
              <a:t>EP-R50</a:t>
            </a:r>
            <a:endParaRPr lang="en-US" dirty="0"/>
          </a:p>
        </p:txBody>
      </p:sp>
    </p:spTree>
    <p:extLst>
      <p:ext uri="{BB962C8B-B14F-4D97-AF65-F5344CB8AC3E}">
        <p14:creationId xmlns:p14="http://schemas.microsoft.com/office/powerpoint/2010/main" val="6836734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36</a:t>
            </a:fld>
            <a:endParaRPr lang="en-US">
              <a:solidFill>
                <a:prstClr val="black">
                  <a:tint val="75000"/>
                </a:prstClr>
              </a:solidFill>
            </a:endParaRPr>
          </a:p>
        </p:txBody>
      </p:sp>
      <p:sp>
        <p:nvSpPr>
          <p:cNvPr id="5" name="TextBox 4"/>
          <p:cNvSpPr txBox="1"/>
          <p:nvPr/>
        </p:nvSpPr>
        <p:spPr>
          <a:xfrm>
            <a:off x="1600200" y="304800"/>
            <a:ext cx="5867400" cy="523220"/>
          </a:xfrm>
          <a:prstGeom prst="rect">
            <a:avLst/>
          </a:prstGeom>
          <a:noFill/>
        </p:spPr>
        <p:txBody>
          <a:bodyPr wrap="square" rtlCol="0">
            <a:spAutoFit/>
          </a:bodyPr>
          <a:lstStyle/>
          <a:p>
            <a:pPr algn="ctr"/>
            <a:r>
              <a:rPr lang="en-US" sz="2800" dirty="0" smtClean="0"/>
              <a:t>Verification Against new GFS, EP</a:t>
            </a:r>
            <a:endParaRPr lang="en-US" sz="2800" dirty="0"/>
          </a:p>
        </p:txBody>
      </p:sp>
      <p:pic>
        <p:nvPicPr>
          <p:cNvPr id="38914" name="Picture 2" descr="http://www.emc.ncep.noaa.gov/gc_wmb/vxt/zack/temp/EPAL1114_H215_GFS2/fig_EPAL1114_wind.png"/>
          <p:cNvPicPr>
            <a:picLocks noChangeAspect="1" noChangeArrowheads="1"/>
          </p:cNvPicPr>
          <p:nvPr/>
        </p:nvPicPr>
        <p:blipFill>
          <a:blip r:embed="rId2" cstate="print"/>
          <a:srcRect/>
          <a:stretch>
            <a:fillRect/>
          </a:stretch>
        </p:blipFill>
        <p:spPr bwMode="auto">
          <a:xfrm>
            <a:off x="4495800" y="1676400"/>
            <a:ext cx="4648200" cy="3359984"/>
          </a:xfrm>
          <a:prstGeom prst="rect">
            <a:avLst/>
          </a:prstGeom>
          <a:noFill/>
        </p:spPr>
      </p:pic>
      <p:pic>
        <p:nvPicPr>
          <p:cNvPr id="38916" name="Picture 4" descr="http://www.emc.ncep.noaa.gov/gc_wmb/vxt/zack/temp/EPAL1114_H215_GFS2/fig_EPAL1114_tker.png"/>
          <p:cNvPicPr>
            <a:picLocks noChangeAspect="1" noChangeArrowheads="1"/>
          </p:cNvPicPr>
          <p:nvPr/>
        </p:nvPicPr>
        <p:blipFill>
          <a:blip r:embed="rId3" cstate="print"/>
          <a:srcRect/>
          <a:stretch>
            <a:fillRect/>
          </a:stretch>
        </p:blipFill>
        <p:spPr bwMode="auto">
          <a:xfrm>
            <a:off x="0" y="1752600"/>
            <a:ext cx="4247347" cy="3070225"/>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37</a:t>
            </a:fld>
            <a:endParaRPr lang="en-US">
              <a:solidFill>
                <a:prstClr val="black">
                  <a:tint val="75000"/>
                </a:prstClr>
              </a:solidFill>
            </a:endParaRPr>
          </a:p>
        </p:txBody>
      </p:sp>
      <p:pic>
        <p:nvPicPr>
          <p:cNvPr id="75778" name="Picture 2" descr="ftp://metosrv6.umd.edu/pub/srb/HWRF_INTERP/figures_H15ZH215/EPAL/fig_EPAL1114_tker.png"/>
          <p:cNvPicPr>
            <a:picLocks noChangeAspect="1" noChangeArrowheads="1"/>
          </p:cNvPicPr>
          <p:nvPr/>
        </p:nvPicPr>
        <p:blipFill>
          <a:blip r:embed="rId2" cstate="print"/>
          <a:srcRect/>
          <a:stretch>
            <a:fillRect/>
          </a:stretch>
        </p:blipFill>
        <p:spPr bwMode="auto">
          <a:xfrm>
            <a:off x="0" y="1447801"/>
            <a:ext cx="3124200" cy="2258350"/>
          </a:xfrm>
          <a:prstGeom prst="rect">
            <a:avLst/>
          </a:prstGeom>
          <a:noFill/>
        </p:spPr>
      </p:pic>
      <p:sp>
        <p:nvSpPr>
          <p:cNvPr id="4" name="TextBox 3"/>
          <p:cNvSpPr txBox="1"/>
          <p:nvPr/>
        </p:nvSpPr>
        <p:spPr>
          <a:xfrm>
            <a:off x="914400" y="533400"/>
            <a:ext cx="7162800" cy="461665"/>
          </a:xfrm>
          <a:prstGeom prst="rect">
            <a:avLst/>
          </a:prstGeom>
          <a:noFill/>
        </p:spPr>
        <p:txBody>
          <a:bodyPr wrap="square" rtlCol="0">
            <a:spAutoFit/>
          </a:bodyPr>
          <a:lstStyle/>
          <a:p>
            <a:pPr algn="ctr"/>
            <a:r>
              <a:rPr lang="en-US" sz="2400" dirty="0" smtClean="0"/>
              <a:t>Early Model Verification: H215I </a:t>
            </a:r>
            <a:r>
              <a:rPr lang="en-US" sz="2400" dirty="0" err="1" smtClean="0"/>
              <a:t>vs</a:t>
            </a:r>
            <a:r>
              <a:rPr lang="en-US" sz="2400" dirty="0" smtClean="0"/>
              <a:t> H15ZI,EP</a:t>
            </a:r>
            <a:endParaRPr lang="en-US" sz="2400" dirty="0"/>
          </a:p>
        </p:txBody>
      </p:sp>
      <p:pic>
        <p:nvPicPr>
          <p:cNvPr id="75780" name="Picture 4" descr="ftp://metosrv6.umd.edu/pub/srb/HWRF_INTERP/figures_H15ZH215/EPAL/fig_EPAL1114_wind.png"/>
          <p:cNvPicPr>
            <a:picLocks noChangeAspect="1" noChangeArrowheads="1"/>
          </p:cNvPicPr>
          <p:nvPr/>
        </p:nvPicPr>
        <p:blipFill>
          <a:blip r:embed="rId3" cstate="print"/>
          <a:srcRect/>
          <a:stretch>
            <a:fillRect/>
          </a:stretch>
        </p:blipFill>
        <p:spPr bwMode="auto">
          <a:xfrm>
            <a:off x="3124200" y="1524000"/>
            <a:ext cx="2951621" cy="2133600"/>
          </a:xfrm>
          <a:prstGeom prst="rect">
            <a:avLst/>
          </a:prstGeom>
          <a:noFill/>
        </p:spPr>
      </p:pic>
      <p:pic>
        <p:nvPicPr>
          <p:cNvPr id="75782" name="Picture 6" descr="ftp://metosrv6.umd.edu/pub/srb/HWRF_INTERP/figures_H15ZH215/EPAL/fig_EPAL1114_bias.png"/>
          <p:cNvPicPr>
            <a:picLocks noChangeAspect="1" noChangeArrowheads="1"/>
          </p:cNvPicPr>
          <p:nvPr/>
        </p:nvPicPr>
        <p:blipFill>
          <a:blip r:embed="rId4" cstate="print"/>
          <a:srcRect/>
          <a:stretch>
            <a:fillRect/>
          </a:stretch>
        </p:blipFill>
        <p:spPr bwMode="auto">
          <a:xfrm>
            <a:off x="6096000" y="1524000"/>
            <a:ext cx="2895600" cy="2093105"/>
          </a:xfrm>
          <a:prstGeom prst="rect">
            <a:avLst/>
          </a:prstGeom>
          <a:noFill/>
        </p:spPr>
      </p:pic>
      <p:pic>
        <p:nvPicPr>
          <p:cNvPr id="75784" name="Picture 8" descr="ftp://metosrv6.umd.edu/pub/srb/HWRF_INTERP/figures_H15ZH215/EPAL/fig_EPAL1114_st01.png"/>
          <p:cNvPicPr>
            <a:picLocks noChangeAspect="1" noChangeArrowheads="1"/>
          </p:cNvPicPr>
          <p:nvPr/>
        </p:nvPicPr>
        <p:blipFill>
          <a:blip r:embed="rId5" cstate="print"/>
          <a:srcRect/>
          <a:stretch>
            <a:fillRect/>
          </a:stretch>
        </p:blipFill>
        <p:spPr bwMode="auto">
          <a:xfrm>
            <a:off x="1" y="4038600"/>
            <a:ext cx="3087782" cy="2232025"/>
          </a:xfrm>
          <a:prstGeom prst="rect">
            <a:avLst/>
          </a:prstGeom>
          <a:noFill/>
        </p:spPr>
      </p:pic>
      <p:pic>
        <p:nvPicPr>
          <p:cNvPr id="75786" name="Picture 10" descr="ftp://metosrv6.umd.edu/pub/srb/HWRF_INTERP/figures_H15ZH215/EPAL/fig_EPAL1114_si01.png"/>
          <p:cNvPicPr>
            <a:picLocks noChangeAspect="1" noChangeArrowheads="1"/>
          </p:cNvPicPr>
          <p:nvPr/>
        </p:nvPicPr>
        <p:blipFill>
          <a:blip r:embed="rId6" cstate="print"/>
          <a:srcRect/>
          <a:stretch>
            <a:fillRect/>
          </a:stretch>
        </p:blipFill>
        <p:spPr bwMode="auto">
          <a:xfrm>
            <a:off x="3124200" y="4114800"/>
            <a:ext cx="3087782" cy="2232025"/>
          </a:xfrm>
          <a:prstGeom prst="rect">
            <a:avLst/>
          </a:prstGeom>
          <a:noFill/>
        </p:spPr>
      </p:pic>
    </p:spTree>
    <p:extLst>
      <p:ext uri="{BB962C8B-B14F-4D97-AF65-F5344CB8AC3E}">
        <p14:creationId xmlns:p14="http://schemas.microsoft.com/office/powerpoint/2010/main" val="28200919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0"/>
            <a:ext cx="8534400" cy="461665"/>
          </a:xfrm>
          <a:prstGeom prst="rect">
            <a:avLst/>
          </a:prstGeom>
          <a:noFill/>
        </p:spPr>
        <p:txBody>
          <a:bodyPr wrap="square" rtlCol="0">
            <a:spAutoFit/>
          </a:bodyPr>
          <a:lstStyle/>
          <a:p>
            <a:pPr algn="ctr"/>
            <a:r>
              <a:rPr lang="en-US" sz="2400" dirty="0" smtClean="0"/>
              <a:t>Improvement of Intensity Cumulative Distribution of H215,EP</a:t>
            </a:r>
            <a:endParaRPr lang="en-US" sz="2400" dirty="0"/>
          </a:p>
        </p:txBody>
      </p:sp>
      <p:sp>
        <p:nvSpPr>
          <p:cNvPr id="22" name="Slide Number Placeholder 21"/>
          <p:cNvSpPr>
            <a:spLocks noGrp="1"/>
          </p:cNvSpPr>
          <p:nvPr>
            <p:ph type="sldNum" sz="quarter" idx="12"/>
          </p:nvPr>
        </p:nvSpPr>
        <p:spPr/>
        <p:txBody>
          <a:bodyPr/>
          <a:lstStyle/>
          <a:p>
            <a:fld id="{29981558-129F-4680-8B8B-8498508A5939}" type="slidenum">
              <a:rPr lang="en-US" smtClean="0">
                <a:solidFill>
                  <a:prstClr val="black">
                    <a:tint val="75000"/>
                  </a:prstClr>
                </a:solidFill>
              </a:rPr>
              <a:pPr/>
              <a:t>38</a:t>
            </a:fld>
            <a:endParaRPr lang="en-US">
              <a:solidFill>
                <a:prstClr val="black">
                  <a:tint val="75000"/>
                </a:prstClr>
              </a:solidFill>
            </a:endParaRPr>
          </a:p>
        </p:txBody>
      </p:sp>
      <p:pic>
        <p:nvPicPr>
          <p:cNvPr id="16" name="Picture 15" descr="cumulative_h214_h15n_48h_ep.png"/>
          <p:cNvPicPr>
            <a:picLocks noChangeAspect="1"/>
          </p:cNvPicPr>
          <p:nvPr/>
        </p:nvPicPr>
        <p:blipFill>
          <a:blip r:embed="rId2" cstate="print"/>
          <a:stretch>
            <a:fillRect/>
          </a:stretch>
        </p:blipFill>
        <p:spPr>
          <a:xfrm>
            <a:off x="381000" y="838200"/>
            <a:ext cx="3886200" cy="3002973"/>
          </a:xfrm>
          <a:prstGeom prst="rect">
            <a:avLst/>
          </a:prstGeom>
        </p:spPr>
      </p:pic>
      <p:pic>
        <p:nvPicPr>
          <p:cNvPr id="21" name="Picture 20" descr="cumulative_h214_h15n_72h_ep.png"/>
          <p:cNvPicPr>
            <a:picLocks noChangeAspect="1"/>
          </p:cNvPicPr>
          <p:nvPr/>
        </p:nvPicPr>
        <p:blipFill>
          <a:blip r:embed="rId3" cstate="print"/>
          <a:stretch>
            <a:fillRect/>
          </a:stretch>
        </p:blipFill>
        <p:spPr>
          <a:xfrm>
            <a:off x="4724400" y="762000"/>
            <a:ext cx="4141694" cy="3200400"/>
          </a:xfrm>
          <a:prstGeom prst="rect">
            <a:avLst/>
          </a:prstGeom>
        </p:spPr>
      </p:pic>
      <p:pic>
        <p:nvPicPr>
          <p:cNvPr id="24" name="Picture 23" descr="cumulative_h214_h15n_96h_ep.png"/>
          <p:cNvPicPr>
            <a:picLocks noChangeAspect="1"/>
          </p:cNvPicPr>
          <p:nvPr/>
        </p:nvPicPr>
        <p:blipFill>
          <a:blip r:embed="rId4" cstate="print"/>
          <a:stretch>
            <a:fillRect/>
          </a:stretch>
        </p:blipFill>
        <p:spPr>
          <a:xfrm>
            <a:off x="542364" y="3810000"/>
            <a:ext cx="3747248" cy="2895600"/>
          </a:xfrm>
          <a:prstGeom prst="rect">
            <a:avLst/>
          </a:prstGeom>
        </p:spPr>
      </p:pic>
      <p:pic>
        <p:nvPicPr>
          <p:cNvPr id="25" name="Picture 24" descr="cumulative_h214_h15n_120h_ep.png"/>
          <p:cNvPicPr>
            <a:picLocks noChangeAspect="1"/>
          </p:cNvPicPr>
          <p:nvPr/>
        </p:nvPicPr>
        <p:blipFill>
          <a:blip r:embed="rId5" cstate="print"/>
          <a:stretch>
            <a:fillRect/>
          </a:stretch>
        </p:blipFill>
        <p:spPr>
          <a:xfrm>
            <a:off x="4953000" y="3810000"/>
            <a:ext cx="3675530" cy="2840182"/>
          </a:xfrm>
          <a:prstGeom prst="rect">
            <a:avLst/>
          </a:prstGeom>
        </p:spPr>
      </p:pic>
      <p:sp>
        <p:nvSpPr>
          <p:cNvPr id="26" name="TextBox 25"/>
          <p:cNvSpPr txBox="1"/>
          <p:nvPr/>
        </p:nvSpPr>
        <p:spPr>
          <a:xfrm>
            <a:off x="6172200" y="5105400"/>
            <a:ext cx="1295400" cy="369332"/>
          </a:xfrm>
          <a:prstGeom prst="rect">
            <a:avLst/>
          </a:prstGeom>
          <a:noFill/>
        </p:spPr>
        <p:txBody>
          <a:bodyPr wrap="square" rtlCol="0">
            <a:spAutoFit/>
          </a:bodyPr>
          <a:lstStyle/>
          <a:p>
            <a:r>
              <a:rPr lang="en-US" dirty="0" smtClean="0"/>
              <a:t>Day 5</a:t>
            </a:r>
            <a:endParaRPr lang="en-US" dirty="0"/>
          </a:p>
        </p:txBody>
      </p:sp>
      <p:sp>
        <p:nvSpPr>
          <p:cNvPr id="27" name="TextBox 26"/>
          <p:cNvSpPr txBox="1"/>
          <p:nvPr/>
        </p:nvSpPr>
        <p:spPr>
          <a:xfrm>
            <a:off x="1371600" y="5029200"/>
            <a:ext cx="1295400" cy="369332"/>
          </a:xfrm>
          <a:prstGeom prst="rect">
            <a:avLst/>
          </a:prstGeom>
          <a:noFill/>
        </p:spPr>
        <p:txBody>
          <a:bodyPr wrap="square" rtlCol="0">
            <a:spAutoFit/>
          </a:bodyPr>
          <a:lstStyle/>
          <a:p>
            <a:r>
              <a:rPr lang="en-US" dirty="0" smtClean="0"/>
              <a:t>Day 4</a:t>
            </a:r>
            <a:endParaRPr lang="en-US" dirty="0"/>
          </a:p>
        </p:txBody>
      </p:sp>
      <p:sp>
        <p:nvSpPr>
          <p:cNvPr id="28" name="TextBox 27"/>
          <p:cNvSpPr txBox="1"/>
          <p:nvPr/>
        </p:nvSpPr>
        <p:spPr>
          <a:xfrm>
            <a:off x="1295400" y="2057400"/>
            <a:ext cx="1295400" cy="369332"/>
          </a:xfrm>
          <a:prstGeom prst="rect">
            <a:avLst/>
          </a:prstGeom>
          <a:noFill/>
        </p:spPr>
        <p:txBody>
          <a:bodyPr wrap="square" rtlCol="0">
            <a:spAutoFit/>
          </a:bodyPr>
          <a:lstStyle/>
          <a:p>
            <a:r>
              <a:rPr lang="en-US" dirty="0" smtClean="0"/>
              <a:t>Day 2</a:t>
            </a:r>
            <a:endParaRPr lang="en-US" dirty="0"/>
          </a:p>
        </p:txBody>
      </p:sp>
      <p:sp>
        <p:nvSpPr>
          <p:cNvPr id="29" name="TextBox 28"/>
          <p:cNvSpPr txBox="1"/>
          <p:nvPr/>
        </p:nvSpPr>
        <p:spPr>
          <a:xfrm>
            <a:off x="5943600" y="2133600"/>
            <a:ext cx="1295400" cy="369332"/>
          </a:xfrm>
          <a:prstGeom prst="rect">
            <a:avLst/>
          </a:prstGeom>
          <a:noFill/>
        </p:spPr>
        <p:txBody>
          <a:bodyPr wrap="square" rtlCol="0">
            <a:spAutoFit/>
          </a:bodyPr>
          <a:lstStyle/>
          <a:p>
            <a:r>
              <a:rPr lang="en-US" dirty="0" smtClean="0"/>
              <a:t>Day 3</a:t>
            </a:r>
            <a:endParaRPr lang="en-US" dirty="0"/>
          </a:p>
        </p:txBody>
      </p:sp>
    </p:spTree>
    <p:extLst>
      <p:ext uri="{BB962C8B-B14F-4D97-AF65-F5344CB8AC3E}">
        <p14:creationId xmlns:p14="http://schemas.microsoft.com/office/powerpoint/2010/main" val="31799624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2251"/>
            <a:ext cx="9144000" cy="6309420"/>
          </a:xfrm>
          <a:prstGeom prst="rect">
            <a:avLst/>
          </a:prstGeom>
          <a:noFill/>
        </p:spPr>
        <p:txBody>
          <a:bodyPr wrap="square" rtlCol="0">
            <a:spAutoFit/>
          </a:bodyPr>
          <a:lstStyle/>
          <a:p>
            <a:r>
              <a:rPr lang="en-US" sz="2800" dirty="0" smtClean="0">
                <a:solidFill>
                  <a:prstClr val="black"/>
                </a:solidFill>
              </a:rPr>
              <a:t>Summary</a:t>
            </a:r>
          </a:p>
          <a:p>
            <a:endParaRPr lang="en-US" dirty="0">
              <a:solidFill>
                <a:prstClr val="black"/>
              </a:solidFill>
            </a:endParaRPr>
          </a:p>
          <a:p>
            <a:pPr marL="285750" indent="-285750">
              <a:buFont typeface="Wingdings" panose="05000000000000000000" pitchFamily="2" charset="2"/>
              <a:buChar char="Ø"/>
            </a:pPr>
            <a:r>
              <a:rPr lang="en-CA" sz="2400" dirty="0"/>
              <a:t>Further enhancements suggested for </a:t>
            </a:r>
            <a:r>
              <a:rPr lang="en-CA" sz="2400" dirty="0" smtClean="0"/>
              <a:t>2015 </a:t>
            </a:r>
            <a:r>
              <a:rPr lang="en-CA" sz="2400" dirty="0"/>
              <a:t>operational HWRF </a:t>
            </a:r>
            <a:r>
              <a:rPr lang="en-CA" sz="2400" dirty="0" smtClean="0"/>
              <a:t>include: </a:t>
            </a:r>
          </a:p>
          <a:p>
            <a:pPr marL="800100" lvl="1" indent="-342900">
              <a:buFont typeface="Arial" panose="020B0604020202020204" pitchFamily="34" charset="0"/>
              <a:buChar char="•"/>
              <a:defRPr/>
            </a:pPr>
            <a:r>
              <a:rPr lang="en-US" dirty="0" smtClean="0"/>
              <a:t>Increase </a:t>
            </a:r>
            <a:r>
              <a:rPr lang="en-US" dirty="0"/>
              <a:t>the horizontal resolution </a:t>
            </a:r>
            <a:r>
              <a:rPr lang="en-US" dirty="0" smtClean="0"/>
              <a:t>from </a:t>
            </a:r>
            <a:r>
              <a:rPr lang="en-US" dirty="0"/>
              <a:t>27/9/3 to 18/6/2 km.</a:t>
            </a:r>
          </a:p>
          <a:p>
            <a:pPr marL="800100" lvl="1" indent="-342900">
              <a:buFont typeface="Arial" panose="020B0604020202020204" pitchFamily="34" charset="0"/>
              <a:buChar char="•"/>
              <a:defRPr/>
            </a:pPr>
            <a:r>
              <a:rPr lang="en-US" dirty="0"/>
              <a:t>Upgrade  and improve HWRF vortex initialization </a:t>
            </a:r>
            <a:r>
              <a:rPr lang="en-US" dirty="0" smtClean="0"/>
              <a:t>scheme</a:t>
            </a:r>
            <a:endParaRPr lang="en-US" dirty="0"/>
          </a:p>
          <a:p>
            <a:pPr marL="800100" lvl="1" indent="-342900">
              <a:buFont typeface="Arial" panose="020B0604020202020204" pitchFamily="34" charset="0"/>
              <a:buChar char="•"/>
              <a:defRPr/>
            </a:pPr>
            <a:r>
              <a:rPr lang="en-US" dirty="0"/>
              <a:t>Upgrade </a:t>
            </a:r>
            <a:r>
              <a:rPr lang="en-US" dirty="0" smtClean="0"/>
              <a:t>DA with </a:t>
            </a:r>
            <a:r>
              <a:rPr lang="en-US" dirty="0"/>
              <a:t>hybrid HWRF-based </a:t>
            </a:r>
            <a:r>
              <a:rPr lang="en-US" dirty="0" err="1"/>
              <a:t>EnKF</a:t>
            </a:r>
            <a:r>
              <a:rPr lang="en-US" dirty="0"/>
              <a:t> and GSI system.</a:t>
            </a:r>
          </a:p>
          <a:p>
            <a:pPr marL="800100" lvl="1" indent="-342900">
              <a:buFont typeface="Arial" panose="020B0604020202020204" pitchFamily="34" charset="0"/>
              <a:buChar char="•"/>
              <a:defRPr/>
            </a:pPr>
            <a:r>
              <a:rPr lang="en-US" dirty="0"/>
              <a:t>Upgrade model physics to accommodate model  resolution increase, including micro-physics process, radiation, surface </a:t>
            </a:r>
            <a:r>
              <a:rPr lang="en-US" dirty="0" smtClean="0"/>
              <a:t>physics, land surface and </a:t>
            </a:r>
            <a:r>
              <a:rPr lang="en-US" dirty="0"/>
              <a:t>PBL</a:t>
            </a:r>
            <a:r>
              <a:rPr lang="en-US" dirty="0" smtClean="0"/>
              <a:t>.</a:t>
            </a:r>
            <a:endParaRPr lang="en-CA" dirty="0"/>
          </a:p>
          <a:p>
            <a:pPr marL="285750" indent="-285750">
              <a:buFont typeface="Wingdings" panose="05000000000000000000" pitchFamily="2" charset="2"/>
              <a:buChar char="Ø"/>
            </a:pPr>
            <a:r>
              <a:rPr lang="en-US" sz="2000" dirty="0" smtClean="0">
                <a:solidFill>
                  <a:prstClr val="black"/>
                </a:solidFill>
              </a:rPr>
              <a:t>H215 retrospective evaluation of 2011-2014 hurricane seasons </a:t>
            </a:r>
            <a:r>
              <a:rPr lang="en-US" sz="2000" dirty="0" smtClean="0">
                <a:solidFill>
                  <a:prstClr val="black"/>
                </a:solidFill>
              </a:rPr>
              <a:t>(848/1110 cycles in </a:t>
            </a:r>
            <a:r>
              <a:rPr lang="en-US" sz="2000" dirty="0" smtClean="0">
                <a:solidFill>
                  <a:prstClr val="black"/>
                </a:solidFill>
              </a:rPr>
              <a:t>NATL</a:t>
            </a:r>
            <a:r>
              <a:rPr lang="en-US" sz="2000" dirty="0" smtClean="0">
                <a:solidFill>
                  <a:prstClr val="black"/>
                </a:solidFill>
              </a:rPr>
              <a:t>, 933/1204 in EP ) </a:t>
            </a:r>
            <a:r>
              <a:rPr lang="en-US" sz="2000" dirty="0">
                <a:solidFill>
                  <a:prstClr val="black"/>
                </a:solidFill>
              </a:rPr>
              <a:t>demonstrated improved track/intensity forecasts </a:t>
            </a:r>
            <a:r>
              <a:rPr lang="en-US" sz="2000" dirty="0" smtClean="0">
                <a:solidFill>
                  <a:prstClr val="black"/>
                </a:solidFill>
              </a:rPr>
              <a:t>compared to both FY14 </a:t>
            </a:r>
            <a:r>
              <a:rPr lang="en-US" sz="2000" dirty="0">
                <a:solidFill>
                  <a:prstClr val="black"/>
                </a:solidFill>
              </a:rPr>
              <a:t>operational HWRF (H214</a:t>
            </a:r>
            <a:r>
              <a:rPr lang="en-US" sz="2000" dirty="0" smtClean="0">
                <a:solidFill>
                  <a:prstClr val="black"/>
                </a:solidFill>
              </a:rPr>
              <a:t>) and FY14 driven by new GFS (H15Z), proposed for FY15 implementation</a:t>
            </a:r>
            <a:r>
              <a:rPr lang="en-US" sz="2000" dirty="0" smtClean="0">
                <a:solidFill>
                  <a:prstClr val="black"/>
                </a:solidFill>
              </a:rPr>
              <a:t>;</a:t>
            </a:r>
          </a:p>
          <a:p>
            <a:pPr marL="285750" indent="-285750">
              <a:buFont typeface="Wingdings" panose="05000000000000000000" pitchFamily="2" charset="2"/>
              <a:buChar char="Ø"/>
            </a:pPr>
            <a:r>
              <a:rPr lang="en-US" sz="2000" dirty="0" smtClean="0">
                <a:solidFill>
                  <a:prstClr val="black"/>
                </a:solidFill>
              </a:rPr>
              <a:t>Results from H215 for the Atlantic basin suggested additional 10-15% improvement possible from the newly upgraded model.</a:t>
            </a:r>
          </a:p>
          <a:p>
            <a:pPr marL="285750" indent="-285750">
              <a:buFont typeface="Wingdings" panose="05000000000000000000" pitchFamily="2" charset="2"/>
              <a:buChar char="Ø"/>
            </a:pPr>
            <a:r>
              <a:rPr lang="en-US" sz="2000" dirty="0" smtClean="0">
                <a:solidFill>
                  <a:prstClr val="black"/>
                </a:solidFill>
              </a:rPr>
              <a:t>High-resolution ensemble based TDR DA paves way for the next generation vortex scale DA efforts supported by HFIP, while bringing immediate benefits in the operations.</a:t>
            </a:r>
          </a:p>
          <a:p>
            <a:pPr marL="285750" indent="-285750">
              <a:buFont typeface="Wingdings" panose="05000000000000000000" pitchFamily="2" charset="2"/>
              <a:buChar char="Ø"/>
            </a:pPr>
            <a:r>
              <a:rPr lang="en-US" sz="2000" dirty="0" smtClean="0">
                <a:solidFill>
                  <a:prstClr val="black"/>
                </a:solidFill>
              </a:rPr>
              <a:t>Centralized HWRF Development Process for both research and operations with community involvement is critical for making further enhancem</a:t>
            </a:r>
            <a:r>
              <a:rPr lang="en-US" sz="2000" dirty="0" smtClean="0">
                <a:solidFill>
                  <a:prstClr val="black"/>
                </a:solidFill>
              </a:rPr>
              <a:t>ents.  </a:t>
            </a:r>
          </a:p>
        </p:txBody>
      </p:sp>
      <p:sp>
        <p:nvSpPr>
          <p:cNvPr id="3" name="Slide Number Placeholder 2"/>
          <p:cNvSpPr>
            <a:spLocks noGrp="1"/>
          </p:cNvSpPr>
          <p:nvPr>
            <p:ph type="sldNum" sz="quarter" idx="12"/>
          </p:nvPr>
        </p:nvSpPr>
        <p:spPr/>
        <p:txBody>
          <a:bodyPr/>
          <a:lstStyle/>
          <a:p>
            <a:fld id="{29981558-129F-4680-8B8B-8498508A5939}"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41598097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75591304"/>
              </p:ext>
            </p:extLst>
          </p:nvPr>
        </p:nvGraphicFramePr>
        <p:xfrm>
          <a:off x="101885" y="676968"/>
          <a:ext cx="9010022" cy="4964072"/>
        </p:xfrm>
        <a:graphic>
          <a:graphicData uri="http://schemas.openxmlformats.org/drawingml/2006/table">
            <a:tbl>
              <a:tblPr firstRow="1" firstCol="1" bandRow="1">
                <a:tableStyleId>{5C22544A-7EE6-4342-B048-85BDC9FD1C3A}</a:tableStyleId>
              </a:tblPr>
              <a:tblGrid>
                <a:gridCol w="1403766"/>
                <a:gridCol w="1586456"/>
                <a:gridCol w="1125946"/>
                <a:gridCol w="1039747"/>
                <a:gridCol w="1295400"/>
                <a:gridCol w="1143000"/>
                <a:gridCol w="1415707"/>
              </a:tblGrid>
              <a:tr h="746132">
                <a:tc rowSpan="2">
                  <a:txBody>
                    <a:bodyPr/>
                    <a:lstStyle/>
                    <a:p>
                      <a:pPr marL="0" marR="0">
                        <a:lnSpc>
                          <a:spcPct val="115000"/>
                        </a:lnSpc>
                        <a:spcBef>
                          <a:spcPts val="0"/>
                        </a:spcBef>
                        <a:spcAft>
                          <a:spcPts val="0"/>
                        </a:spcAft>
                      </a:pPr>
                      <a:r>
                        <a:rPr lang="en-US" sz="2100" b="1" dirty="0">
                          <a:effectLst/>
                        </a:rPr>
                        <a:t> </a:t>
                      </a:r>
                      <a:endParaRPr lang="en-US" sz="2100" b="1" dirty="0">
                        <a:effectLst/>
                        <a:latin typeface="Calibri"/>
                        <a:ea typeface="MS Mincho"/>
                        <a:cs typeface="Times New Roman"/>
                      </a:endParaRPr>
                    </a:p>
                  </a:txBody>
                  <a:tcPr marL="55036" marR="55036" marT="0" marB="0" anchor="ctr"/>
                </a:tc>
                <a:tc>
                  <a:txBody>
                    <a:bodyPr/>
                    <a:lstStyle/>
                    <a:p>
                      <a:pPr marL="0" marR="0" algn="ctr">
                        <a:lnSpc>
                          <a:spcPct val="115000"/>
                        </a:lnSpc>
                        <a:spcBef>
                          <a:spcPts val="0"/>
                        </a:spcBef>
                        <a:spcAft>
                          <a:spcPts val="0"/>
                        </a:spcAft>
                      </a:pPr>
                      <a:r>
                        <a:rPr kumimoji="0" lang="en-US" sz="2000" b="1" kern="1200" dirty="0" smtClean="0">
                          <a:solidFill>
                            <a:schemeClr val="bg1"/>
                          </a:solidFill>
                          <a:effectLst/>
                          <a:latin typeface="+mn-lt"/>
                          <a:ea typeface="+mn-ea"/>
                          <a:cs typeface="+mn-cs"/>
                        </a:rPr>
                        <a:t>Model</a:t>
                      </a:r>
                      <a:r>
                        <a:rPr lang="en-US" sz="2100" b="1" dirty="0" smtClean="0">
                          <a:solidFill>
                            <a:schemeClr val="bg1"/>
                          </a:solidFill>
                          <a:effectLst/>
                        </a:rPr>
                        <a:t> </a:t>
                      </a:r>
                      <a:r>
                        <a:rPr kumimoji="0" lang="en-US" sz="2000" b="1" kern="1200" dirty="0" smtClean="0">
                          <a:solidFill>
                            <a:schemeClr val="bg1"/>
                          </a:solidFill>
                          <a:effectLst/>
                          <a:latin typeface="+mn-lt"/>
                          <a:ea typeface="+mn-ea"/>
                          <a:cs typeface="+mn-cs"/>
                        </a:rPr>
                        <a:t>upgrades</a:t>
                      </a:r>
                      <a:endParaRPr kumimoji="0" lang="en-US" sz="2000" b="1" kern="1200" dirty="0">
                        <a:solidFill>
                          <a:schemeClr val="bg1"/>
                        </a:solidFill>
                        <a:effectLst/>
                        <a:latin typeface="+mn-lt"/>
                        <a:ea typeface="+mn-ea"/>
                        <a:cs typeface="+mn-cs"/>
                      </a:endParaRPr>
                    </a:p>
                  </a:txBody>
                  <a:tcPr marL="55036" marR="55036" marT="0" marB="0" anchor="ctr"/>
                </a:tc>
                <a:tc gridSpan="4">
                  <a:txBody>
                    <a:bodyPr/>
                    <a:lstStyle/>
                    <a:p>
                      <a:pPr marL="0" marR="0" algn="ctr">
                        <a:lnSpc>
                          <a:spcPct val="115000"/>
                        </a:lnSpc>
                        <a:spcBef>
                          <a:spcPts val="0"/>
                        </a:spcBef>
                        <a:spcAft>
                          <a:spcPts val="0"/>
                        </a:spcAft>
                      </a:pPr>
                      <a:r>
                        <a:rPr kumimoji="0" lang="en-US" sz="2000" b="1" kern="1200" dirty="0">
                          <a:solidFill>
                            <a:schemeClr val="bg1"/>
                          </a:solidFill>
                          <a:effectLst/>
                          <a:latin typeface="+mn-lt"/>
                          <a:ea typeface="+mn-ea"/>
                          <a:cs typeface="+mn-cs"/>
                        </a:rPr>
                        <a:t>Physics </a:t>
                      </a:r>
                      <a:r>
                        <a:rPr kumimoji="0" lang="en-US" sz="2000" b="1" kern="1200" dirty="0" smtClean="0">
                          <a:solidFill>
                            <a:schemeClr val="bg1"/>
                          </a:solidFill>
                          <a:effectLst/>
                          <a:latin typeface="+mn-lt"/>
                          <a:ea typeface="+mn-ea"/>
                          <a:cs typeface="+mn-cs"/>
                        </a:rPr>
                        <a:t>and DA upgrades</a:t>
                      </a:r>
                      <a:endParaRPr kumimoji="0" lang="en-US" sz="2000" b="1" kern="1200" dirty="0">
                        <a:solidFill>
                          <a:schemeClr val="bg1"/>
                        </a:solidFill>
                        <a:effectLst/>
                        <a:latin typeface="+mn-lt"/>
                        <a:ea typeface="+mn-ea"/>
                        <a:cs typeface="+mn-cs"/>
                      </a:endParaRPr>
                    </a:p>
                  </a:txBody>
                  <a:tcPr marL="55036" marR="5503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2000" b="1" dirty="0" smtClean="0">
                          <a:solidFill>
                            <a:schemeClr val="bg1"/>
                          </a:solidFill>
                          <a:effectLst/>
                        </a:rPr>
                        <a:t>Combined</a:t>
                      </a:r>
                      <a:endParaRPr lang="en-US" sz="2100" b="1" dirty="0">
                        <a:solidFill>
                          <a:schemeClr val="bg1"/>
                        </a:solidFill>
                        <a:effectLst/>
                      </a:endParaRPr>
                    </a:p>
                  </a:txBody>
                  <a:tcPr marL="55036" marR="55036" marT="0" marB="0" anchor="ctr"/>
                </a:tc>
              </a:tr>
              <a:tr h="970384">
                <a:tc vMerge="1">
                  <a:txBody>
                    <a:bodyPr/>
                    <a:lstStyle/>
                    <a:p>
                      <a:endParaRPr lang="en-US"/>
                    </a:p>
                  </a:txBody>
                  <a:tcPr/>
                </a:tc>
                <a:tc>
                  <a:txBody>
                    <a:bodyPr/>
                    <a:lstStyle/>
                    <a:p>
                      <a:pPr marL="0" marR="0" algn="ctr">
                        <a:lnSpc>
                          <a:spcPct val="115000"/>
                        </a:lnSpc>
                        <a:spcBef>
                          <a:spcPts val="0"/>
                        </a:spcBef>
                        <a:spcAft>
                          <a:spcPts val="0"/>
                        </a:spcAft>
                      </a:pPr>
                      <a:r>
                        <a:rPr lang="en-US" sz="1600" b="1" dirty="0" smtClean="0">
                          <a:effectLst/>
                          <a:latin typeface="Times New Roman" panose="02020603050405020304" pitchFamily="18" charset="0"/>
                          <a:ea typeface="MS Mincho"/>
                          <a:cs typeface="Times New Roman" panose="02020603050405020304" pitchFamily="18" charset="0"/>
                        </a:rPr>
                        <a:t>Baseline</a:t>
                      </a:r>
                    </a:p>
                    <a:p>
                      <a:pPr marL="0" marR="0" algn="ctr">
                        <a:lnSpc>
                          <a:spcPct val="115000"/>
                        </a:lnSpc>
                        <a:spcBef>
                          <a:spcPts val="0"/>
                        </a:spcBef>
                        <a:spcAft>
                          <a:spcPts val="0"/>
                        </a:spcAft>
                      </a:pPr>
                      <a:r>
                        <a:rPr lang="en-US" sz="1600" b="1" dirty="0" smtClean="0">
                          <a:effectLst/>
                          <a:latin typeface="Times New Roman" panose="02020603050405020304" pitchFamily="18" charset="0"/>
                          <a:ea typeface="MS Mincho"/>
                          <a:cs typeface="Times New Roman" panose="02020603050405020304" pitchFamily="18" charset="0"/>
                        </a:rPr>
                        <a:t>(H15B)</a:t>
                      </a:r>
                      <a:endParaRPr lang="en-US" sz="1600" b="1"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gn="ctr">
                        <a:lnSpc>
                          <a:spcPct val="115000"/>
                        </a:lnSpc>
                        <a:spcBef>
                          <a:spcPts val="0"/>
                        </a:spcBef>
                        <a:spcAft>
                          <a:spcPts val="0"/>
                        </a:spcAft>
                      </a:pPr>
                      <a:r>
                        <a:rPr lang="en-US" sz="1400" b="1" dirty="0" smtClean="0">
                          <a:effectLst/>
                          <a:latin typeface="Times New Roman" panose="02020603050405020304" pitchFamily="18" charset="0"/>
                          <a:cs typeface="Times New Roman" panose="02020603050405020304" pitchFamily="18" charset="0"/>
                        </a:rPr>
                        <a:t>NOAH LSM (H15W)</a:t>
                      </a:r>
                      <a:endParaRPr lang="en-US" sz="1400" b="1"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gn="ctr">
                        <a:lnSpc>
                          <a:spcPct val="115000"/>
                        </a:lnSpc>
                        <a:spcBef>
                          <a:spcPts val="0"/>
                        </a:spcBef>
                        <a:spcAft>
                          <a:spcPts val="0"/>
                        </a:spcAft>
                      </a:pPr>
                      <a:r>
                        <a:rPr lang="en-US" sz="1400" b="1" dirty="0" smtClean="0">
                          <a:effectLst/>
                          <a:latin typeface="Times New Roman" panose="02020603050405020304" pitchFamily="18" charset="0"/>
                          <a:cs typeface="Times New Roman" panose="02020603050405020304" pitchFamily="18" charset="0"/>
                        </a:rPr>
                        <a:t>Upgraded Ferrier </a:t>
                      </a:r>
                      <a:r>
                        <a:rPr lang="en-US" sz="1400" b="1" dirty="0">
                          <a:effectLst/>
                          <a:latin typeface="Times New Roman" panose="02020603050405020304" pitchFamily="18" charset="0"/>
                          <a:cs typeface="Times New Roman" panose="02020603050405020304" pitchFamily="18" charset="0"/>
                        </a:rPr>
                        <a:t>(</a:t>
                      </a:r>
                      <a:r>
                        <a:rPr lang="en-US" sz="1400" b="1" dirty="0" smtClean="0">
                          <a:effectLst/>
                          <a:latin typeface="Times New Roman" panose="02020603050405020304" pitchFamily="18" charset="0"/>
                          <a:cs typeface="Times New Roman" panose="02020603050405020304" pitchFamily="18" charset="0"/>
                        </a:rPr>
                        <a:t>H15W)</a:t>
                      </a:r>
                      <a:endParaRPr lang="en-US" sz="1400" b="1"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gn="ctr">
                        <a:lnSpc>
                          <a:spcPct val="115000"/>
                        </a:lnSpc>
                        <a:spcBef>
                          <a:spcPts val="0"/>
                        </a:spcBef>
                        <a:spcAft>
                          <a:spcPts val="0"/>
                        </a:spcAft>
                      </a:pPr>
                      <a:r>
                        <a:rPr lang="en-US" sz="1400" b="1" dirty="0" smtClean="0">
                          <a:effectLst/>
                          <a:latin typeface="Times New Roman" panose="02020603050405020304" pitchFamily="18" charset="0"/>
                          <a:cs typeface="Times New Roman" panose="02020603050405020304" pitchFamily="18" charset="0"/>
                        </a:rPr>
                        <a:t>RRTMG/ PBL/</a:t>
                      </a:r>
                    </a:p>
                    <a:p>
                      <a:pPr marL="0" marR="0" algn="ctr">
                        <a:lnSpc>
                          <a:spcPct val="115000"/>
                        </a:lnSpc>
                        <a:spcBef>
                          <a:spcPts val="0"/>
                        </a:spcBef>
                        <a:spcAft>
                          <a:spcPts val="0"/>
                        </a:spcAft>
                      </a:pPr>
                      <a:r>
                        <a:rPr lang="en-US" sz="1400" b="1" dirty="0" smtClean="0">
                          <a:effectLst/>
                          <a:latin typeface="Times New Roman" panose="02020603050405020304" pitchFamily="18" charset="0"/>
                          <a:cs typeface="Times New Roman" panose="02020603050405020304" pitchFamily="18" charset="0"/>
                        </a:rPr>
                        <a:t>Surface Physics (H15W)</a:t>
                      </a:r>
                      <a:endParaRPr lang="en-US" sz="1400" b="1"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gn="ctr">
                        <a:lnSpc>
                          <a:spcPct val="115000"/>
                        </a:lnSpc>
                        <a:spcBef>
                          <a:spcPts val="0"/>
                        </a:spcBef>
                        <a:spcAft>
                          <a:spcPts val="0"/>
                        </a:spcAft>
                      </a:pPr>
                      <a:r>
                        <a:rPr lang="en-US" sz="1400" b="1" dirty="0" smtClean="0">
                          <a:effectLst/>
                          <a:latin typeface="Times New Roman" panose="02020603050405020304" pitchFamily="18" charset="0"/>
                          <a:cs typeface="Times New Roman" panose="02020603050405020304" pitchFamily="18" charset="0"/>
                        </a:rPr>
                        <a:t>Data</a:t>
                      </a:r>
                      <a:r>
                        <a:rPr lang="en-US" sz="1400" b="1" baseline="0" dirty="0" smtClean="0">
                          <a:effectLst/>
                          <a:latin typeface="Times New Roman" panose="02020603050405020304" pitchFamily="18" charset="0"/>
                          <a:cs typeface="Times New Roman" panose="02020603050405020304" pitchFamily="18" charset="0"/>
                        </a:rPr>
                        <a:t> Assimilation*</a:t>
                      </a:r>
                    </a:p>
                    <a:p>
                      <a:pPr marL="0" marR="0" algn="ctr">
                        <a:lnSpc>
                          <a:spcPct val="115000"/>
                        </a:lnSpc>
                        <a:spcBef>
                          <a:spcPts val="0"/>
                        </a:spcBef>
                        <a:spcAft>
                          <a:spcPts val="0"/>
                        </a:spcAft>
                      </a:pPr>
                      <a:r>
                        <a:rPr lang="en-US" sz="1400" b="1" baseline="0" smtClean="0">
                          <a:effectLst/>
                          <a:latin typeface="Times New Roman" panose="02020603050405020304" pitchFamily="18" charset="0"/>
                          <a:cs typeface="Times New Roman" panose="02020603050405020304" pitchFamily="18" charset="0"/>
                        </a:rPr>
                        <a:t>(H15T)</a:t>
                      </a:r>
                      <a:endParaRPr lang="en-US" sz="1400" b="1" baseline="0" dirty="0" smtClean="0">
                        <a:effectLst/>
                        <a:latin typeface="Times New Roman" panose="02020603050405020304" pitchFamily="18" charset="0"/>
                        <a:cs typeface="Times New Roman" panose="02020603050405020304" pitchFamily="18" charset="0"/>
                      </a:endParaRPr>
                    </a:p>
                  </a:txBody>
                  <a:tcPr marL="55036" marR="55036" marT="0" marB="0" anchor="ctr"/>
                </a:tc>
                <a:tc>
                  <a:txBody>
                    <a:bodyPr/>
                    <a:lstStyle/>
                    <a:p>
                      <a:pPr marL="0" marR="0" algn="ctr">
                        <a:lnSpc>
                          <a:spcPct val="115000"/>
                        </a:lnSpc>
                        <a:spcBef>
                          <a:spcPts val="0"/>
                        </a:spcBef>
                        <a:spcAft>
                          <a:spcPts val="0"/>
                        </a:spcAft>
                      </a:pPr>
                      <a:r>
                        <a:rPr lang="en-US" sz="1400" b="1" dirty="0">
                          <a:effectLst/>
                          <a:latin typeface="Times New Roman" panose="02020603050405020304" pitchFamily="18" charset="0"/>
                          <a:cs typeface="Times New Roman" panose="02020603050405020304" pitchFamily="18" charset="0"/>
                        </a:rPr>
                        <a:t> </a:t>
                      </a:r>
                      <a:r>
                        <a:rPr lang="en-US" sz="1400" b="1" dirty="0" smtClean="0">
                          <a:effectLst/>
                          <a:latin typeface="Times New Roman" panose="02020603050405020304" pitchFamily="18" charset="0"/>
                          <a:cs typeface="Times New Roman" panose="02020603050405020304" pitchFamily="18" charset="0"/>
                        </a:rPr>
                        <a:t>H215</a:t>
                      </a:r>
                      <a:endParaRPr lang="en-US" sz="1400" b="1" dirty="0">
                        <a:effectLst/>
                        <a:latin typeface="Times New Roman" panose="02020603050405020304" pitchFamily="18" charset="0"/>
                        <a:ea typeface="MS Mincho"/>
                        <a:cs typeface="Times New Roman" panose="02020603050405020304" pitchFamily="18" charset="0"/>
                      </a:endParaRPr>
                    </a:p>
                  </a:txBody>
                  <a:tcPr marL="55036" marR="55036" marT="0" marB="0" anchor="ctr"/>
                </a:tc>
              </a:tr>
              <a:tr h="1604777">
                <a:tc>
                  <a:txBody>
                    <a:bodyPr/>
                    <a:lstStyle/>
                    <a:p>
                      <a:pPr marL="0" marR="0">
                        <a:lnSpc>
                          <a:spcPct val="115000"/>
                        </a:lnSpc>
                        <a:spcBef>
                          <a:spcPts val="0"/>
                        </a:spcBef>
                        <a:spcAft>
                          <a:spcPts val="0"/>
                        </a:spcAft>
                      </a:pPr>
                      <a:r>
                        <a:rPr lang="en-US" sz="1600" dirty="0" smtClean="0">
                          <a:solidFill>
                            <a:schemeClr val="bg1"/>
                          </a:solidFill>
                          <a:effectLst/>
                          <a:latin typeface="Times New Roman" panose="02020603050405020304" pitchFamily="18" charset="0"/>
                          <a:cs typeface="Times New Roman" panose="02020603050405020304" pitchFamily="18" charset="0"/>
                        </a:rPr>
                        <a:t>Descriptions</a:t>
                      </a:r>
                      <a:endParaRPr lang="en-US" sz="1600" dirty="0">
                        <a:solidFill>
                          <a:schemeClr val="bg1"/>
                        </a:solidFill>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indent="0">
                        <a:lnSpc>
                          <a:spcPct val="115000"/>
                        </a:lnSpc>
                        <a:spcBef>
                          <a:spcPts val="0"/>
                        </a:spcBef>
                        <a:spcAft>
                          <a:spcPts val="0"/>
                        </a:spcAft>
                        <a:buNone/>
                      </a:pPr>
                      <a:r>
                        <a:rPr lang="en-US" sz="1200" b="0" dirty="0" smtClean="0">
                          <a:solidFill>
                            <a:schemeClr val="tx1"/>
                          </a:solidFill>
                          <a:effectLst/>
                          <a:latin typeface="Times New Roman" panose="02020603050405020304" pitchFamily="18" charset="0"/>
                          <a:ea typeface="MS Mincho"/>
                          <a:cs typeface="Times New Roman" panose="02020603050405020304" pitchFamily="18" charset="0"/>
                        </a:rPr>
                        <a:t>1.Resolution</a:t>
                      </a:r>
                      <a:r>
                        <a:rPr lang="en-US" sz="1200" b="0" baseline="0" dirty="0" smtClean="0">
                          <a:solidFill>
                            <a:schemeClr val="tx1"/>
                          </a:solidFill>
                          <a:effectLst/>
                          <a:latin typeface="Times New Roman" panose="02020603050405020304" pitchFamily="18" charset="0"/>
                          <a:ea typeface="MS Mincho"/>
                          <a:cs typeface="Times New Roman" panose="02020603050405020304" pitchFamily="18" charset="0"/>
                        </a:rPr>
                        <a:t> increase: 18/6/2km w/ same domain size;</a:t>
                      </a:r>
                      <a:endParaRPr lang="en-US" sz="1200" b="0" dirty="0" smtClean="0">
                        <a:solidFill>
                          <a:schemeClr val="tx1"/>
                        </a:solidFill>
                        <a:effectLst/>
                        <a:latin typeface="Times New Roman" panose="02020603050405020304" pitchFamily="18" charset="0"/>
                        <a:ea typeface="MS Mincho"/>
                        <a:cs typeface="Times New Roman" panose="02020603050405020304" pitchFamily="18" charset="0"/>
                      </a:endParaRPr>
                    </a:p>
                    <a:p>
                      <a:pPr marL="0" marR="0">
                        <a:lnSpc>
                          <a:spcPct val="115000"/>
                        </a:lnSpc>
                        <a:spcBef>
                          <a:spcPts val="0"/>
                        </a:spcBef>
                        <a:spcAft>
                          <a:spcPts val="0"/>
                        </a:spcAft>
                      </a:pPr>
                      <a:r>
                        <a:rPr lang="en-US" sz="1200" b="0" baseline="0" dirty="0" smtClean="0">
                          <a:solidFill>
                            <a:schemeClr val="tx1"/>
                          </a:solidFill>
                          <a:effectLst/>
                          <a:latin typeface="Times New Roman" panose="02020603050405020304" pitchFamily="18" charset="0"/>
                          <a:ea typeface="MS Mincho"/>
                          <a:cs typeface="Times New Roman" panose="02020603050405020304" pitchFamily="18" charset="0"/>
                        </a:rPr>
                        <a:t>2. Python scripts</a:t>
                      </a:r>
                    </a:p>
                    <a:p>
                      <a:pPr marL="0" marR="0">
                        <a:lnSpc>
                          <a:spcPct val="115000"/>
                        </a:lnSpc>
                        <a:spcBef>
                          <a:spcPts val="0"/>
                        </a:spcBef>
                        <a:spcAft>
                          <a:spcPts val="0"/>
                        </a:spcAft>
                      </a:pPr>
                      <a:r>
                        <a:rPr lang="en-US" sz="1200" b="0" baseline="0" dirty="0" smtClean="0">
                          <a:solidFill>
                            <a:schemeClr val="tx1"/>
                          </a:solidFill>
                          <a:effectLst/>
                          <a:latin typeface="Times New Roman" panose="02020603050405020304" pitchFamily="18" charset="0"/>
                          <a:ea typeface="MS Mincho"/>
                          <a:cs typeface="Times New Roman" panose="02020603050405020304" pitchFamily="18" charset="0"/>
                        </a:rPr>
                        <a:t>3. New GFS T1534</a:t>
                      </a:r>
                    </a:p>
                    <a:p>
                      <a:pPr marL="0" marR="0">
                        <a:lnSpc>
                          <a:spcPct val="115000"/>
                        </a:lnSpc>
                        <a:spcBef>
                          <a:spcPts val="0"/>
                        </a:spcBef>
                        <a:spcAft>
                          <a:spcPts val="0"/>
                        </a:spcAft>
                      </a:pPr>
                      <a:r>
                        <a:rPr lang="en-US" sz="1200" b="0" baseline="0" dirty="0" smtClean="0">
                          <a:solidFill>
                            <a:schemeClr val="tx1"/>
                          </a:solidFill>
                          <a:effectLst/>
                          <a:latin typeface="Times New Roman" panose="02020603050405020304" pitchFamily="18" charset="0"/>
                          <a:ea typeface="MS Mincho"/>
                          <a:cs typeface="Times New Roman" panose="02020603050405020304" pitchFamily="18" charset="0"/>
                        </a:rPr>
                        <a:t>4. Init improvement, GFS vortex filter</a:t>
                      </a:r>
                    </a:p>
                  </a:txBody>
                  <a:tcPr marL="55036" marR="55036" marT="0" marB="0" anchor="ctr"/>
                </a:tc>
                <a:tc>
                  <a:txBody>
                    <a:bodyPr/>
                    <a:lstStyle/>
                    <a:p>
                      <a:pPr marL="0" marR="0">
                        <a:lnSpc>
                          <a:spcPct val="115000"/>
                        </a:lnSpc>
                        <a:spcBef>
                          <a:spcPts val="0"/>
                        </a:spcBef>
                        <a:spcAft>
                          <a:spcPts val="0"/>
                        </a:spcAft>
                      </a:pPr>
                      <a:r>
                        <a:rPr lang="en-US" sz="1200" baseline="0" dirty="0" smtClean="0">
                          <a:effectLst/>
                          <a:latin typeface="Times New Roman" panose="02020603050405020304" pitchFamily="18" charset="0"/>
                          <a:cs typeface="Times New Roman" panose="02020603050405020304" pitchFamily="18" charset="0"/>
                        </a:rPr>
                        <a:t>NOAH LSM</a:t>
                      </a:r>
                    </a:p>
                    <a:p>
                      <a:pPr marL="0" marR="0">
                        <a:lnSpc>
                          <a:spcPct val="115000"/>
                        </a:lnSpc>
                        <a:spcBef>
                          <a:spcPts val="0"/>
                        </a:spcBef>
                        <a:spcAft>
                          <a:spcPts val="0"/>
                        </a:spcAft>
                      </a:pPr>
                      <a:r>
                        <a:rPr lang="en-US" sz="1200" baseline="0" dirty="0" smtClean="0">
                          <a:effectLst/>
                          <a:latin typeface="Times New Roman" panose="02020603050405020304" pitchFamily="18" charset="0"/>
                          <a:ea typeface="MS Mincho"/>
                          <a:cs typeface="Times New Roman" panose="02020603050405020304" pitchFamily="18" charset="0"/>
                        </a:rPr>
                        <a:t>(w/ </a:t>
                      </a:r>
                      <a:r>
                        <a:rPr lang="en-US" sz="1200" baseline="0" dirty="0" err="1" smtClean="0">
                          <a:effectLst/>
                          <a:latin typeface="Times New Roman" panose="02020603050405020304" pitchFamily="18" charset="0"/>
                          <a:ea typeface="MS Mincho"/>
                          <a:cs typeface="Times New Roman" panose="02020603050405020304" pitchFamily="18" charset="0"/>
                        </a:rPr>
                        <a:t>Ch</a:t>
                      </a:r>
                      <a:r>
                        <a:rPr lang="en-US" sz="1200" baseline="0" dirty="0" smtClean="0">
                          <a:effectLst/>
                          <a:latin typeface="Times New Roman" panose="02020603050405020304" pitchFamily="18" charset="0"/>
                          <a:ea typeface="MS Mincho"/>
                          <a:cs typeface="Times New Roman" panose="02020603050405020304" pitchFamily="18" charset="0"/>
                        </a:rPr>
                        <a:t> cap over land)</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ea typeface="MS Mincho"/>
                          <a:cs typeface="Times New Roman" panose="02020603050405020304" pitchFamily="18" charset="0"/>
                        </a:rPr>
                        <a:t>Separate</a:t>
                      </a:r>
                      <a:r>
                        <a:rPr lang="en-US" sz="1200" baseline="0" dirty="0" smtClean="0">
                          <a:effectLst/>
                          <a:latin typeface="Times New Roman" panose="02020603050405020304" pitchFamily="18" charset="0"/>
                          <a:ea typeface="MS Mincho"/>
                          <a:cs typeface="Times New Roman" panose="02020603050405020304" pitchFamily="18" charset="0"/>
                        </a:rPr>
                        <a:t> species, w/o advection </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228600" marR="0" indent="-228600">
                        <a:lnSpc>
                          <a:spcPct val="115000"/>
                        </a:lnSpc>
                        <a:spcBef>
                          <a:spcPts val="0"/>
                        </a:spcBef>
                        <a:spcAft>
                          <a:spcPts val="0"/>
                        </a:spcAft>
                        <a:buNone/>
                      </a:pPr>
                      <a:r>
                        <a:rPr lang="en-US" sz="1200" dirty="0" smtClean="0">
                          <a:effectLst/>
                          <a:latin typeface="Times New Roman" panose="02020603050405020304" pitchFamily="18" charset="0"/>
                          <a:cs typeface="Times New Roman" panose="02020603050405020304" pitchFamily="18" charset="0"/>
                        </a:rPr>
                        <a:t>1.Radiation</a:t>
                      </a:r>
                    </a:p>
                    <a:p>
                      <a:pPr marL="228600" marR="0" indent="-228600">
                        <a:lnSpc>
                          <a:spcPct val="115000"/>
                        </a:lnSpc>
                        <a:spcBef>
                          <a:spcPts val="0"/>
                        </a:spcBef>
                        <a:spcAft>
                          <a:spcPts val="0"/>
                        </a:spcAft>
                        <a:buNone/>
                      </a:pPr>
                      <a:r>
                        <a:rPr lang="en-US" sz="1200" baseline="0" dirty="0" smtClean="0">
                          <a:effectLst/>
                          <a:latin typeface="Times New Roman" panose="02020603050405020304" pitchFamily="18" charset="0"/>
                          <a:ea typeface="MS Mincho"/>
                          <a:cs typeface="Times New Roman" panose="02020603050405020304" pitchFamily="18" charset="0"/>
                        </a:rPr>
                        <a:t>2.Variable </a:t>
                      </a:r>
                      <a:r>
                        <a:rPr lang="el-GR" sz="1200" baseline="0" dirty="0" smtClean="0">
                          <a:effectLst/>
                          <a:latin typeface="Times New Roman" panose="02020603050405020304" pitchFamily="18" charset="0"/>
                          <a:ea typeface="MS Mincho"/>
                          <a:cs typeface="Times New Roman" panose="02020603050405020304" pitchFamily="18" charset="0"/>
                        </a:rPr>
                        <a:t>α</a:t>
                      </a:r>
                      <a:endParaRPr lang="en-US" sz="1200" baseline="0" dirty="0" smtClean="0">
                        <a:effectLst/>
                        <a:latin typeface="Times New Roman" panose="02020603050405020304" pitchFamily="18" charset="0"/>
                        <a:ea typeface="MS Mincho"/>
                        <a:cs typeface="Times New Roman" panose="02020603050405020304" pitchFamily="18" charset="0"/>
                      </a:endParaRPr>
                    </a:p>
                    <a:p>
                      <a:pPr marL="228600" marR="0" indent="-228600">
                        <a:lnSpc>
                          <a:spcPct val="115000"/>
                        </a:lnSpc>
                        <a:spcBef>
                          <a:spcPts val="0"/>
                        </a:spcBef>
                        <a:spcAft>
                          <a:spcPts val="0"/>
                        </a:spcAft>
                        <a:buNone/>
                      </a:pPr>
                      <a:r>
                        <a:rPr lang="en-US" sz="1200" baseline="0" dirty="0" smtClean="0">
                          <a:effectLst/>
                          <a:latin typeface="Times New Roman" panose="02020603050405020304" pitchFamily="18" charset="0"/>
                          <a:ea typeface="MS Mincho"/>
                          <a:cs typeface="Times New Roman" panose="02020603050405020304" pitchFamily="18" charset="0"/>
                        </a:rPr>
                        <a:t>3.Scale-aware</a:t>
                      </a:r>
                    </a:p>
                    <a:p>
                      <a:pPr marL="0" marR="0" indent="6350">
                        <a:lnSpc>
                          <a:spcPct val="115000"/>
                        </a:lnSpc>
                        <a:spcBef>
                          <a:spcPts val="0"/>
                        </a:spcBef>
                        <a:spcAft>
                          <a:spcPts val="0"/>
                        </a:spcAft>
                        <a:buNone/>
                      </a:pPr>
                      <a:r>
                        <a:rPr lang="en-US" sz="1200" baseline="0" dirty="0" smtClean="0">
                          <a:effectLst/>
                          <a:latin typeface="Times New Roman" panose="02020603050405020304" pitchFamily="18" charset="0"/>
                          <a:ea typeface="MS Mincho"/>
                          <a:cs typeface="Times New Roman" panose="02020603050405020304" pitchFamily="18" charset="0"/>
                        </a:rPr>
                        <a:t>partial </a:t>
                      </a:r>
                      <a:r>
                        <a:rPr lang="en-US" sz="1200" baseline="0" dirty="0" smtClean="0">
                          <a:effectLst/>
                          <a:latin typeface="Times New Roman" panose="02020603050405020304" pitchFamily="18" charset="0"/>
                          <a:ea typeface="MS Mincho"/>
                          <a:cs typeface="Times New Roman" panose="02020603050405020304" pitchFamily="18" charset="0"/>
                        </a:rPr>
                        <a:t> cloudiness </a:t>
                      </a:r>
                      <a:r>
                        <a:rPr lang="en-US" sz="1200" baseline="0" dirty="0" smtClean="0">
                          <a:effectLst/>
                          <a:latin typeface="Times New Roman" panose="02020603050405020304" pitchFamily="18" charset="0"/>
                          <a:ea typeface="MS Mincho"/>
                          <a:cs typeface="Times New Roman" panose="02020603050405020304" pitchFamily="18" charset="0"/>
                        </a:rPr>
                        <a:t>scheme</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gn="l">
                        <a:lnSpc>
                          <a:spcPct val="115000"/>
                        </a:lnSpc>
                        <a:spcBef>
                          <a:spcPts val="0"/>
                        </a:spcBef>
                        <a:spcAft>
                          <a:spcPts val="0"/>
                        </a:spcAft>
                      </a:pPr>
                      <a:endParaRPr lang="en-US" sz="1200" baseline="0" dirty="0" smtClean="0">
                        <a:effectLst/>
                        <a:latin typeface="Times New Roman" panose="02020603050405020304" pitchFamily="18" charset="0"/>
                        <a:ea typeface="+mn-ea"/>
                        <a:cs typeface="Times New Roman" panose="02020603050405020304" pitchFamily="18" charset="0"/>
                      </a:endParaRPr>
                    </a:p>
                    <a:p>
                      <a:pPr marL="0" marR="0" algn="l">
                        <a:lnSpc>
                          <a:spcPct val="115000"/>
                        </a:lnSpc>
                        <a:spcBef>
                          <a:spcPts val="0"/>
                        </a:spcBef>
                        <a:spcAft>
                          <a:spcPts val="0"/>
                        </a:spcAft>
                      </a:pPr>
                      <a:r>
                        <a:rPr lang="en-US" sz="1200" baseline="0" dirty="0" smtClean="0">
                          <a:effectLst/>
                          <a:latin typeface="Times New Roman" panose="02020603050405020304" pitchFamily="18" charset="0"/>
                          <a:ea typeface="+mn-ea"/>
                          <a:cs typeface="Times New Roman" panose="02020603050405020304" pitchFamily="18" charset="0"/>
                        </a:rPr>
                        <a:t>Hybrid GSI/HWRF-EPS based DA</a:t>
                      </a:r>
                    </a:p>
                  </a:txBody>
                  <a:tcPr marL="55036" marR="55036" marT="0" marB="0" anchor="ctr"/>
                </a:tc>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Baseline + NOAH/LSM +</a:t>
                      </a:r>
                      <a:r>
                        <a:rPr lang="en-US" sz="1200" dirty="0" err="1" smtClean="0">
                          <a:effectLst/>
                          <a:latin typeface="Times New Roman" panose="02020603050405020304" pitchFamily="18" charset="0"/>
                          <a:cs typeface="Times New Roman" panose="02020603050405020304" pitchFamily="18" charset="0"/>
                        </a:rPr>
                        <a:t>newMP+RRTMG</a:t>
                      </a:r>
                      <a:r>
                        <a:rPr lang="en-US" sz="1200" dirty="0" smtClean="0">
                          <a:effectLst/>
                          <a:latin typeface="Times New Roman" panose="02020603050405020304" pitchFamily="18" charset="0"/>
                          <a:cs typeface="Times New Roman" panose="02020603050405020304" pitchFamily="18" charset="0"/>
                        </a:rPr>
                        <a:t>+ Surface Physics + PBL </a:t>
                      </a:r>
                      <a:endParaRPr lang="en-US" sz="1200" dirty="0" smtClean="0">
                        <a:effectLst/>
                        <a:latin typeface="Times New Roman" panose="02020603050405020304" pitchFamily="18" charset="0"/>
                        <a:cs typeface="Times New Roman" panose="02020603050405020304" pitchFamily="18" charset="0"/>
                      </a:endParaRPr>
                    </a:p>
                  </a:txBody>
                  <a:tcPr marL="55036" marR="55036" marT="0" marB="0" anchor="ctr"/>
                </a:tc>
              </a:tr>
              <a:tr h="1243554">
                <a:tc>
                  <a:txBody>
                    <a:bodyPr/>
                    <a:lstStyle/>
                    <a:p>
                      <a:pPr marL="0" marR="0">
                        <a:lnSpc>
                          <a:spcPct val="115000"/>
                        </a:lnSpc>
                        <a:spcBef>
                          <a:spcPts val="0"/>
                        </a:spcBef>
                        <a:spcAft>
                          <a:spcPts val="0"/>
                        </a:spcAft>
                      </a:pPr>
                      <a:r>
                        <a:rPr lang="en-US" sz="1600" dirty="0">
                          <a:solidFill>
                            <a:schemeClr val="bg1"/>
                          </a:solidFill>
                          <a:effectLst/>
                          <a:latin typeface="Times New Roman" panose="02020603050405020304" pitchFamily="18" charset="0"/>
                          <a:cs typeface="Times New Roman" panose="02020603050405020304" pitchFamily="18" charset="0"/>
                        </a:rPr>
                        <a:t>Cases</a:t>
                      </a:r>
                      <a:endParaRPr lang="en-US" sz="1600" dirty="0">
                        <a:solidFill>
                          <a:schemeClr val="bg1"/>
                        </a:solidFill>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indent="0" algn="l" defTabSz="999643" rtl="0" eaLnBrk="1" fontAlgn="auto" latinLnBrk="0" hangingPunct="1">
                        <a:lnSpc>
                          <a:spcPct val="115000"/>
                        </a:lnSpc>
                        <a:spcBef>
                          <a:spcPts val="0"/>
                        </a:spcBef>
                        <a:spcAft>
                          <a:spcPts val="0"/>
                        </a:spcAft>
                        <a:buClrTx/>
                        <a:buSzTx/>
                        <a:buFontTx/>
                        <a:buNone/>
                        <a:tabLst/>
                        <a:defRPr/>
                      </a:pPr>
                      <a:r>
                        <a:rPr lang="en-US" sz="1200" b="0" kern="1200" dirty="0" smtClean="0">
                          <a:solidFill>
                            <a:schemeClr val="tx1"/>
                          </a:solidFill>
                          <a:effectLst/>
                          <a:latin typeface="Times New Roman" panose="02020603050405020304" pitchFamily="18" charset="0"/>
                          <a:ea typeface="+mn-ea"/>
                          <a:cs typeface="Times New Roman" panose="02020603050405020304" pitchFamily="18" charset="0"/>
                        </a:rPr>
                        <a:t>Four-season 2011-2014 </a:t>
                      </a:r>
                      <a:r>
                        <a:rPr lang="en-US" sz="1200" b="0" kern="1200" baseline="0" dirty="0" smtClean="0">
                          <a:solidFill>
                            <a:schemeClr val="tx1"/>
                          </a:solidFill>
                          <a:effectLst/>
                          <a:latin typeface="Times New Roman" panose="02020603050405020304" pitchFamily="18" charset="0"/>
                          <a:ea typeface="+mn-ea"/>
                          <a:cs typeface="Times New Roman" panose="02020603050405020304" pitchFamily="18" charset="0"/>
                        </a:rPr>
                        <a:t> simulations in ATL/EPAC, cases </a:t>
                      </a:r>
                      <a:r>
                        <a:rPr lang="en-US" sz="1200" b="0" kern="1200" baseline="0" dirty="0" smtClean="0">
                          <a:solidFill>
                            <a:schemeClr val="tx1"/>
                          </a:solidFill>
                          <a:effectLst/>
                          <a:latin typeface="Times New Roman" panose="02020603050405020304" pitchFamily="18" charset="0"/>
                          <a:ea typeface="+mn-ea"/>
                          <a:cs typeface="Times New Roman" panose="02020603050405020304" pitchFamily="18" charset="0"/>
                        </a:rPr>
                        <a:t>(~2300)</a:t>
                      </a:r>
                      <a:endParaRPr lang="en-US" sz="1200" kern="1200" dirty="0" smtClean="0">
                        <a:solidFill>
                          <a:schemeClr val="dk1"/>
                        </a:solidFill>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Priority cases</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Priority cases</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Priority cases</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Only TDR cases </a:t>
                      </a:r>
                      <a:r>
                        <a:rPr lang="en-US" sz="1200" kern="1200" baseline="0" dirty="0" smtClean="0">
                          <a:solidFill>
                            <a:schemeClr val="dk1"/>
                          </a:solidFill>
                          <a:effectLst/>
                          <a:latin typeface="Times New Roman" panose="02020603050405020304" pitchFamily="18" charset="0"/>
                          <a:ea typeface="MS Mincho"/>
                          <a:cs typeface="Times New Roman" panose="02020603050405020304" pitchFamily="18" charset="0"/>
                        </a:rPr>
                        <a:t>for 2011-2014</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200" b="0" dirty="0" smtClean="0">
                          <a:solidFill>
                            <a:schemeClr val="tx1"/>
                          </a:solidFill>
                          <a:effectLst/>
                          <a:latin typeface="Times New Roman" panose="02020603050405020304" pitchFamily="18" charset="0"/>
                          <a:cs typeface="Times New Roman" panose="02020603050405020304" pitchFamily="18" charset="0"/>
                        </a:rPr>
                        <a:t>Four 2011-2014 retrospectives</a:t>
                      </a:r>
                      <a:r>
                        <a:rPr lang="en-US" sz="1200" b="0" baseline="0" dirty="0" smtClean="0">
                          <a:solidFill>
                            <a:schemeClr val="tx1"/>
                          </a:solidFill>
                          <a:effectLst/>
                          <a:latin typeface="Times New Roman" panose="02020603050405020304" pitchFamily="18" charset="0"/>
                          <a:cs typeface="Times New Roman" panose="02020603050405020304" pitchFamily="18" charset="0"/>
                        </a:rPr>
                        <a:t> </a:t>
                      </a:r>
                      <a:r>
                        <a:rPr lang="en-US" sz="1200" b="0" kern="1200" baseline="0" dirty="0" smtClean="0">
                          <a:solidFill>
                            <a:schemeClr val="tx1"/>
                          </a:solidFill>
                          <a:effectLst/>
                          <a:latin typeface="Times New Roman" panose="02020603050405020304" pitchFamily="18" charset="0"/>
                          <a:ea typeface="+mn-ea"/>
                          <a:cs typeface="Times New Roman" panose="02020603050405020304" pitchFamily="18" charset="0"/>
                        </a:rPr>
                        <a:t>~2300 simulations </a:t>
                      </a:r>
                      <a:r>
                        <a:rPr lang="en-US" sz="1200" b="0" kern="1200" baseline="0" dirty="0" smtClean="0">
                          <a:solidFill>
                            <a:schemeClr val="tx1"/>
                          </a:solidFill>
                          <a:effectLst/>
                          <a:latin typeface="Times New Roman" panose="02020603050405020304" pitchFamily="18" charset="0"/>
                          <a:ea typeface="+mn-ea"/>
                          <a:cs typeface="Times New Roman" panose="02020603050405020304" pitchFamily="18" charset="0"/>
                        </a:rPr>
                        <a:t>in ATL/EPAC</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r>
              <a:tr h="388153">
                <a:tc>
                  <a:txBody>
                    <a:bodyPr/>
                    <a:lstStyle/>
                    <a:p>
                      <a:pPr marL="0" marR="0">
                        <a:lnSpc>
                          <a:spcPct val="115000"/>
                        </a:lnSpc>
                        <a:spcBef>
                          <a:spcPts val="0"/>
                        </a:spcBef>
                        <a:spcAft>
                          <a:spcPts val="0"/>
                        </a:spcAft>
                      </a:pPr>
                      <a:r>
                        <a:rPr lang="en-US" sz="1600" dirty="0" smtClean="0">
                          <a:solidFill>
                            <a:schemeClr val="bg1"/>
                          </a:solidFill>
                          <a:effectLst/>
                          <a:latin typeface="Times New Roman" panose="02020603050405020304" pitchFamily="18" charset="0"/>
                          <a:ea typeface="+mn-ea"/>
                          <a:cs typeface="Times New Roman" panose="02020603050405020304" pitchFamily="18" charset="0"/>
                        </a:rPr>
                        <a:t>Platforms</a:t>
                      </a:r>
                      <a:endParaRPr lang="en-US" sz="1600" dirty="0">
                        <a:solidFill>
                          <a:schemeClr val="bg1"/>
                        </a:solidFill>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400" dirty="0" smtClean="0">
                          <a:effectLst/>
                          <a:latin typeface="Times New Roman" panose="02020603050405020304" pitchFamily="18" charset="0"/>
                          <a:cs typeface="Times New Roman" panose="02020603050405020304" pitchFamily="18" charset="0"/>
                        </a:rPr>
                        <a:t>Jet</a:t>
                      </a:r>
                      <a:endParaRPr lang="en-US" sz="14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400" dirty="0" smtClean="0">
                          <a:effectLst/>
                          <a:latin typeface="Times New Roman" panose="02020603050405020304" pitchFamily="18" charset="0"/>
                          <a:cs typeface="Times New Roman" panose="02020603050405020304" pitchFamily="18" charset="0"/>
                        </a:rPr>
                        <a:t>WCOSS</a:t>
                      </a:r>
                      <a:endParaRPr lang="en-US" sz="14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400" dirty="0" smtClean="0">
                          <a:effectLst/>
                          <a:latin typeface="Times New Roman" panose="02020603050405020304" pitchFamily="18" charset="0"/>
                          <a:cs typeface="Times New Roman" panose="02020603050405020304" pitchFamily="18" charset="0"/>
                        </a:rPr>
                        <a:t>Jet</a:t>
                      </a:r>
                      <a:endParaRPr lang="en-US" sz="14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400" dirty="0" smtClean="0">
                          <a:effectLst/>
                          <a:latin typeface="Times New Roman" panose="02020603050405020304" pitchFamily="18" charset="0"/>
                          <a:cs typeface="Times New Roman" panose="02020603050405020304" pitchFamily="18" charset="0"/>
                        </a:rPr>
                        <a:t>Jet/Zeus</a:t>
                      </a:r>
                      <a:endParaRPr lang="en-US" sz="14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gn="ctr">
                        <a:lnSpc>
                          <a:spcPct val="115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Jet</a:t>
                      </a:r>
                      <a:endParaRPr lang="en-US" sz="14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400" dirty="0" smtClean="0">
                          <a:effectLst/>
                          <a:latin typeface="Times New Roman" panose="02020603050405020304" pitchFamily="18" charset="0"/>
                          <a:cs typeface="Times New Roman" panose="02020603050405020304" pitchFamily="18" charset="0"/>
                        </a:rPr>
                        <a:t>Jet/WCOSS/Zeus</a:t>
                      </a:r>
                      <a:endParaRPr lang="en-US" sz="1400" dirty="0">
                        <a:effectLst/>
                        <a:latin typeface="Times New Roman" panose="02020603050405020304" pitchFamily="18" charset="0"/>
                        <a:ea typeface="MS Mincho"/>
                        <a:cs typeface="Times New Roman" panose="02020603050405020304" pitchFamily="18" charset="0"/>
                      </a:endParaRPr>
                    </a:p>
                  </a:txBody>
                  <a:tcPr marL="55036" marR="55036" marT="0" marB="0" anchor="ctr"/>
                </a:tc>
              </a:tr>
            </a:tbl>
          </a:graphicData>
        </a:graphic>
      </p:graphicFrame>
      <p:sp>
        <p:nvSpPr>
          <p:cNvPr id="3" name="Rectangle 2"/>
          <p:cNvSpPr/>
          <p:nvPr/>
        </p:nvSpPr>
        <p:spPr>
          <a:xfrm>
            <a:off x="1196945" y="76200"/>
            <a:ext cx="6819901" cy="600768"/>
          </a:xfrm>
          <a:prstGeom prst="rect">
            <a:avLst/>
          </a:prstGeom>
        </p:spPr>
        <p:txBody>
          <a:bodyPr wrap="square">
            <a:spAutoFit/>
          </a:bodyPr>
          <a:lstStyle/>
          <a:p>
            <a:pPr algn="ctr"/>
            <a:r>
              <a:rPr lang="en-US" b="1" dirty="0" smtClean="0">
                <a:solidFill>
                  <a:srgbClr val="002060"/>
                </a:solidFill>
                <a:effectLst>
                  <a:outerShdw blurRad="38100" dist="38100" dir="2700000" algn="tl">
                    <a:srgbClr val="C0C0C0"/>
                  </a:outerShdw>
                </a:effectLst>
              </a:rPr>
              <a:t>HWRF Upgrade Plan for 2015 Implementation </a:t>
            </a:r>
          </a:p>
          <a:p>
            <a:pPr algn="ctr"/>
            <a:r>
              <a:rPr lang="en-US" sz="1400" b="1" i="1" dirty="0" smtClean="0">
                <a:solidFill>
                  <a:srgbClr val="002060"/>
                </a:solidFill>
                <a:effectLst>
                  <a:outerShdw blurRad="38100" dist="38100" dir="2700000" algn="tl">
                    <a:srgbClr val="C0C0C0"/>
                  </a:outerShdw>
                </a:effectLst>
              </a:rPr>
              <a:t>Multi-season Pre-Implementation T&amp;E</a:t>
            </a:r>
            <a:endParaRPr lang="en-US" sz="1400" b="1" i="1" dirty="0">
              <a:solidFill>
                <a:srgbClr val="002060"/>
              </a:solidFill>
              <a:effectLst>
                <a:outerShdw blurRad="38100" dist="38100" dir="2700000" algn="tl">
                  <a:srgbClr val="C0C0C0"/>
                </a:outerShdw>
              </a:effectLst>
            </a:endParaRPr>
          </a:p>
        </p:txBody>
      </p:sp>
      <p:sp>
        <p:nvSpPr>
          <p:cNvPr id="6" name="TextBox 5"/>
          <p:cNvSpPr txBox="1"/>
          <p:nvPr/>
        </p:nvSpPr>
        <p:spPr>
          <a:xfrm>
            <a:off x="250900" y="5791200"/>
            <a:ext cx="8769409" cy="738664"/>
          </a:xfrm>
          <a:prstGeom prst="rect">
            <a:avLst/>
          </a:prstGeom>
          <a:noFill/>
        </p:spPr>
        <p:txBody>
          <a:bodyPr wrap="square" rtlCol="0">
            <a:spAutoFit/>
          </a:bodyPr>
          <a:lstStyle/>
          <a:p>
            <a:r>
              <a:rPr lang="en-US" sz="1400" b="1" i="1" dirty="0" smtClean="0">
                <a:solidFill>
                  <a:srgbClr val="000099"/>
                </a:solidFill>
              </a:rPr>
              <a:t>The plan is based on the assumption that 2015 operational HWRF system will have 3x computer resources as current system on WCOSS within HWRF operational time windows. We will be using only 2.5X for each storm</a:t>
            </a:r>
          </a:p>
          <a:p>
            <a:r>
              <a:rPr lang="en-US" sz="1400" b="1" i="1" dirty="0" smtClean="0">
                <a:solidFill>
                  <a:srgbClr val="000099"/>
                </a:solidFill>
              </a:rPr>
              <a:t>* DA experiment requires additional computer resources outside current operational time window.</a:t>
            </a:r>
            <a:endParaRPr lang="en-US" sz="1400" b="1" i="1" dirty="0">
              <a:solidFill>
                <a:srgbClr val="000099"/>
              </a:solidFill>
            </a:endParaRPr>
          </a:p>
        </p:txBody>
      </p:sp>
      <p:sp>
        <p:nvSpPr>
          <p:cNvPr id="7" name="Slide Number Placeholder 1"/>
          <p:cNvSpPr>
            <a:spLocks noGrp="1"/>
          </p:cNvSpPr>
          <p:nvPr>
            <p:ph type="sldNum" sz="quarter" idx="12"/>
          </p:nvPr>
        </p:nvSpPr>
        <p:spPr>
          <a:xfrm>
            <a:off x="8625840" y="0"/>
            <a:ext cx="518160" cy="476251"/>
          </a:xfrm>
        </p:spPr>
        <p:txBody>
          <a:bodyPr/>
          <a:lstStyle/>
          <a:p>
            <a:pPr>
              <a:defRPr/>
            </a:pPr>
            <a:fld id="{9746E004-F12B-4F5D-8BC2-F72E133A53DC}" type="slidenum">
              <a:rPr lang="en-US" sz="1600" smtClean="0">
                <a:solidFill>
                  <a:prstClr val="black">
                    <a:tint val="75000"/>
                  </a:prstClr>
                </a:solidFill>
              </a:rPr>
              <a:pPr>
                <a:defRPr/>
              </a:pPr>
              <a:t>4</a:t>
            </a:fld>
            <a:endParaRPr lang="en-US" sz="1600" dirty="0">
              <a:solidFill>
                <a:prstClr val="black">
                  <a:tint val="75000"/>
                </a:prstClr>
              </a:solidFill>
            </a:endParaRPr>
          </a:p>
        </p:txBody>
      </p:sp>
    </p:spTree>
    <p:extLst>
      <p:ext uri="{BB962C8B-B14F-4D97-AF65-F5344CB8AC3E}">
        <p14:creationId xmlns:p14="http://schemas.microsoft.com/office/powerpoint/2010/main" val="37223908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40</a:t>
            </a:fld>
            <a:endParaRPr lang="en-US">
              <a:solidFill>
                <a:prstClr val="black">
                  <a:tint val="75000"/>
                </a:prstClr>
              </a:solidFill>
            </a:endParaRP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94627" y="685800"/>
            <a:ext cx="8754745" cy="6169660"/>
          </a:xfrm>
          <a:prstGeom prst="rect">
            <a:avLst/>
          </a:prstGeom>
          <a:noFill/>
        </p:spPr>
      </p:pic>
      <p:sp>
        <p:nvSpPr>
          <p:cNvPr id="4" name="TextBox 3"/>
          <p:cNvSpPr txBox="1"/>
          <p:nvPr/>
        </p:nvSpPr>
        <p:spPr>
          <a:xfrm>
            <a:off x="0" y="87868"/>
            <a:ext cx="8949372" cy="830997"/>
          </a:xfrm>
          <a:prstGeom prst="rect">
            <a:avLst/>
          </a:prstGeom>
          <a:noFill/>
        </p:spPr>
        <p:txBody>
          <a:bodyPr wrap="square" rtlCol="0">
            <a:spAutoFit/>
          </a:bodyPr>
          <a:lstStyle/>
          <a:p>
            <a:pPr algn="ctr"/>
            <a:r>
              <a:rPr lang="en-US" sz="2400" b="1" dirty="0" smtClean="0">
                <a:solidFill>
                  <a:srgbClr val="000099"/>
                </a:solidFill>
                <a:effectLst>
                  <a:outerShdw blurRad="38100" dist="38100" dir="2700000" algn="tl">
                    <a:srgbClr val="000000">
                      <a:alpha val="43137"/>
                    </a:srgbClr>
                  </a:outerShdw>
                </a:effectLst>
              </a:rPr>
              <a:t>2015 HWRF: Continuing the trend of incremental but substantial improvements in ATL intensity forecasts </a:t>
            </a:r>
            <a:endParaRPr lang="en-US" sz="2400" b="1" dirty="0">
              <a:solidFill>
                <a:srgbClr val="0000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00133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6531"/>
            <a:ext cx="8229600" cy="1143000"/>
          </a:xfrm>
        </p:spPr>
        <p:txBody>
          <a:bodyPr/>
          <a:lstStyle/>
          <a:p>
            <a:r>
              <a:rPr lang="en-US" b="1" dirty="0" smtClean="0">
                <a:solidFill>
                  <a:srgbClr val="0000FF"/>
                </a:solidFill>
                <a:effectLst>
                  <a:outerShdw blurRad="38100" dist="38100" dir="2700000" algn="tl">
                    <a:srgbClr val="000000">
                      <a:alpha val="43137"/>
                    </a:srgbClr>
                  </a:outerShdw>
                </a:effectLst>
              </a:rPr>
              <a:t>Next Steps</a:t>
            </a:r>
            <a:endParaRPr lang="en-US" b="1" dirty="0">
              <a:solidFill>
                <a:srgbClr val="0000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371600"/>
            <a:ext cx="8458200" cy="5257800"/>
          </a:xfrm>
        </p:spPr>
        <p:txBody>
          <a:bodyPr>
            <a:noAutofit/>
          </a:bodyPr>
          <a:lstStyle/>
          <a:p>
            <a:pPr marL="514350" indent="-514350">
              <a:buFont typeface="+mj-lt"/>
              <a:buAutoNum type="arabicPeriod"/>
            </a:pPr>
            <a:r>
              <a:rPr lang="en-US" sz="2400" dirty="0" smtClean="0"/>
              <a:t>Retrospective T&amp;E at EMC: </a:t>
            </a:r>
            <a:r>
              <a:rPr lang="en-US" sz="2400" b="1" dirty="0" smtClean="0">
                <a:solidFill>
                  <a:srgbClr val="0000FF"/>
                </a:solidFill>
              </a:rPr>
              <a:t>March 23, 2015 </a:t>
            </a:r>
            <a:r>
              <a:rPr lang="en-US" sz="2400" b="1" dirty="0" smtClean="0">
                <a:solidFill>
                  <a:srgbClr val="0000FF"/>
                </a:solidFill>
              </a:rPr>
              <a:t>--- Completed</a:t>
            </a:r>
          </a:p>
          <a:p>
            <a:pPr marL="514350" indent="-514350">
              <a:buFont typeface="+mj-lt"/>
              <a:buAutoNum type="arabicPeriod"/>
            </a:pPr>
            <a:r>
              <a:rPr lang="en-US" sz="2400" dirty="0" smtClean="0"/>
              <a:t>Briefing </a:t>
            </a:r>
            <a:r>
              <a:rPr lang="en-US" sz="2400" dirty="0"/>
              <a:t>to NHC:  </a:t>
            </a:r>
            <a:r>
              <a:rPr lang="en-US" sz="2400" b="1" dirty="0" smtClean="0">
                <a:solidFill>
                  <a:srgbClr val="0000FF"/>
                </a:solidFill>
              </a:rPr>
              <a:t>March 26, 2015 </a:t>
            </a:r>
            <a:r>
              <a:rPr lang="en-US" sz="2400" b="1" dirty="0" smtClean="0">
                <a:solidFill>
                  <a:srgbClr val="0000FF"/>
                </a:solidFill>
              </a:rPr>
              <a:t>----- Completed</a:t>
            </a:r>
          </a:p>
          <a:p>
            <a:pPr marL="514350" indent="-514350">
              <a:buFont typeface="+mj-lt"/>
              <a:buAutoNum type="arabicPeriod"/>
            </a:pPr>
            <a:r>
              <a:rPr lang="en-US" sz="2400" dirty="0" smtClean="0"/>
              <a:t>NHC </a:t>
            </a:r>
            <a:r>
              <a:rPr lang="en-US" sz="2400" dirty="0"/>
              <a:t>Evaluation and Recommendations: </a:t>
            </a:r>
            <a:r>
              <a:rPr lang="en-US" sz="2400" b="1" dirty="0" smtClean="0">
                <a:solidFill>
                  <a:srgbClr val="0000FF"/>
                </a:solidFill>
              </a:rPr>
              <a:t>April 7, 2014 -- requested </a:t>
            </a:r>
          </a:p>
          <a:p>
            <a:pPr marL="514350" indent="-514350">
              <a:buFont typeface="+mj-lt"/>
              <a:buAutoNum type="arabicPeriod"/>
            </a:pPr>
            <a:r>
              <a:rPr lang="en-US" sz="2400" dirty="0" smtClean="0"/>
              <a:t>Briefing </a:t>
            </a:r>
            <a:r>
              <a:rPr lang="en-US" sz="2400" dirty="0"/>
              <a:t>to EMC and CCB: </a:t>
            </a:r>
            <a:r>
              <a:rPr lang="en-US" sz="2400" b="1" dirty="0" smtClean="0">
                <a:solidFill>
                  <a:srgbClr val="FF0000"/>
                </a:solidFill>
              </a:rPr>
              <a:t>April </a:t>
            </a:r>
            <a:r>
              <a:rPr lang="en-US" sz="2400" b="1" dirty="0" smtClean="0">
                <a:solidFill>
                  <a:srgbClr val="FF0000"/>
                </a:solidFill>
              </a:rPr>
              <a:t>15, 2015 </a:t>
            </a:r>
            <a:endParaRPr lang="en-US" sz="2400" b="1" dirty="0" smtClean="0">
              <a:solidFill>
                <a:srgbClr val="FF0000"/>
              </a:solidFill>
            </a:endParaRPr>
          </a:p>
          <a:p>
            <a:pPr marL="514350" indent="-514350">
              <a:buFont typeface="+mj-lt"/>
              <a:buAutoNum type="arabicPeriod"/>
            </a:pPr>
            <a:r>
              <a:rPr lang="en-US" sz="2400" dirty="0" smtClean="0"/>
              <a:t>Submission </a:t>
            </a:r>
            <a:r>
              <a:rPr lang="en-US" sz="2400" dirty="0"/>
              <a:t>of </a:t>
            </a:r>
            <a:r>
              <a:rPr lang="en-US" sz="2400" dirty="0" smtClean="0"/>
              <a:t>Codes to NCO: </a:t>
            </a:r>
            <a:r>
              <a:rPr lang="en-US" sz="2400" b="1" dirty="0" smtClean="0">
                <a:solidFill>
                  <a:srgbClr val="FF0000"/>
                </a:solidFill>
              </a:rPr>
              <a:t>April </a:t>
            </a:r>
            <a:r>
              <a:rPr lang="en-US" sz="2400" b="1" dirty="0" smtClean="0">
                <a:solidFill>
                  <a:srgbClr val="FF0000"/>
                </a:solidFill>
              </a:rPr>
              <a:t>16, 2015 </a:t>
            </a:r>
            <a:endParaRPr lang="en-US" sz="2400" b="1" dirty="0" smtClean="0">
              <a:solidFill>
                <a:srgbClr val="FF0000"/>
              </a:solidFill>
            </a:endParaRPr>
          </a:p>
          <a:p>
            <a:pPr marL="514350" indent="-514350">
              <a:buFont typeface="+mj-lt"/>
              <a:buAutoNum type="arabicPeriod"/>
            </a:pPr>
            <a:r>
              <a:rPr lang="en-US" sz="2400" dirty="0" smtClean="0"/>
              <a:t>TIN </a:t>
            </a:r>
            <a:r>
              <a:rPr lang="en-US" sz="2400" dirty="0"/>
              <a:t>for HWRF </a:t>
            </a:r>
            <a:r>
              <a:rPr lang="en-US" sz="2400" dirty="0" smtClean="0"/>
              <a:t>: </a:t>
            </a:r>
            <a:r>
              <a:rPr lang="en-US" sz="2400" b="1" dirty="0">
                <a:solidFill>
                  <a:srgbClr val="FF0000"/>
                </a:solidFill>
              </a:rPr>
              <a:t>April </a:t>
            </a:r>
            <a:r>
              <a:rPr lang="en-US" sz="2400" b="1" dirty="0" smtClean="0">
                <a:solidFill>
                  <a:srgbClr val="FF0000"/>
                </a:solidFill>
              </a:rPr>
              <a:t>29, 2015 </a:t>
            </a:r>
            <a:endParaRPr lang="en-US" sz="2400" b="1" dirty="0" smtClean="0">
              <a:solidFill>
                <a:srgbClr val="FF0000"/>
              </a:solidFill>
            </a:endParaRPr>
          </a:p>
          <a:p>
            <a:pPr marL="514350" indent="-514350">
              <a:buFont typeface="+mj-lt"/>
              <a:buAutoNum type="arabicPeriod"/>
            </a:pPr>
            <a:r>
              <a:rPr lang="en-US" sz="2400" dirty="0" smtClean="0"/>
              <a:t>NCO </a:t>
            </a:r>
            <a:r>
              <a:rPr lang="en-US" sz="2400" dirty="0"/>
              <a:t>IT Testing and Code Freeze: </a:t>
            </a:r>
            <a:r>
              <a:rPr lang="en-US" sz="2400" b="1" dirty="0" smtClean="0">
                <a:solidFill>
                  <a:srgbClr val="FF0000"/>
                </a:solidFill>
              </a:rPr>
              <a:t>May </a:t>
            </a:r>
            <a:r>
              <a:rPr lang="en-US" sz="2400" b="1" dirty="0" smtClean="0">
                <a:solidFill>
                  <a:srgbClr val="FF0000"/>
                </a:solidFill>
              </a:rPr>
              <a:t>15, 2015</a:t>
            </a:r>
            <a:endParaRPr lang="en-US" sz="2400" b="1" dirty="0" smtClean="0">
              <a:solidFill>
                <a:srgbClr val="FF0000"/>
              </a:solidFill>
            </a:endParaRPr>
          </a:p>
          <a:p>
            <a:pPr marL="514350" indent="-514350">
              <a:buFont typeface="+mj-lt"/>
              <a:buAutoNum type="arabicPeriod"/>
            </a:pPr>
            <a:r>
              <a:rPr lang="en-US" sz="2400" dirty="0" smtClean="0"/>
              <a:t>Briefing </a:t>
            </a:r>
            <a:r>
              <a:rPr lang="en-US" sz="2400" dirty="0"/>
              <a:t>to NCEP Director's Office: </a:t>
            </a:r>
            <a:r>
              <a:rPr lang="en-US" sz="2400" b="1" dirty="0">
                <a:solidFill>
                  <a:srgbClr val="FF0000"/>
                </a:solidFill>
              </a:rPr>
              <a:t>May </a:t>
            </a:r>
            <a:r>
              <a:rPr lang="en-US" sz="2400" b="1" dirty="0" smtClean="0">
                <a:solidFill>
                  <a:srgbClr val="FF0000"/>
                </a:solidFill>
              </a:rPr>
              <a:t>25, 2015 </a:t>
            </a:r>
            <a:endParaRPr lang="en-US" sz="2400" b="1" dirty="0" smtClean="0">
              <a:solidFill>
                <a:srgbClr val="FF0000"/>
              </a:solidFill>
            </a:endParaRPr>
          </a:p>
          <a:p>
            <a:pPr marL="514350" indent="-514350">
              <a:buFont typeface="+mj-lt"/>
              <a:buAutoNum type="arabicPeriod"/>
            </a:pPr>
            <a:r>
              <a:rPr lang="en-US" sz="2400" dirty="0" smtClean="0"/>
              <a:t>Implementation </a:t>
            </a:r>
            <a:r>
              <a:rPr lang="en-US" sz="2400" dirty="0"/>
              <a:t>by NCO: </a:t>
            </a:r>
            <a:r>
              <a:rPr lang="en-US" sz="2400" b="1" dirty="0">
                <a:solidFill>
                  <a:srgbClr val="FF0000"/>
                </a:solidFill>
              </a:rPr>
              <a:t>May </a:t>
            </a:r>
            <a:r>
              <a:rPr lang="en-US" sz="2400" b="1" dirty="0" smtClean="0">
                <a:solidFill>
                  <a:srgbClr val="FF0000"/>
                </a:solidFill>
              </a:rPr>
              <a:t>29, 2015 </a:t>
            </a:r>
            <a:endParaRPr lang="en-US" sz="2400" b="1" dirty="0">
              <a:solidFill>
                <a:srgbClr val="FF0000"/>
              </a:solidFill>
            </a:endParaRPr>
          </a:p>
        </p:txBody>
      </p:sp>
      <p:sp>
        <p:nvSpPr>
          <p:cNvPr id="4" name="Slide Number Placeholder 3"/>
          <p:cNvSpPr>
            <a:spLocks noGrp="1"/>
          </p:cNvSpPr>
          <p:nvPr>
            <p:ph type="sldNum" sz="quarter" idx="12"/>
          </p:nvPr>
        </p:nvSpPr>
        <p:spPr/>
        <p:txBody>
          <a:bodyPr/>
          <a:lstStyle/>
          <a:p>
            <a:fld id="{8AA51038-482A-4A2F-8234-A72E8F7D54EC}" type="slidenum">
              <a:rPr lang="en-US" smtClean="0"/>
              <a:pPr/>
              <a:t>41</a:t>
            </a:fld>
            <a:endParaRPr lang="en-US"/>
          </a:p>
        </p:txBody>
      </p:sp>
    </p:spTree>
    <p:extLst>
      <p:ext uri="{BB962C8B-B14F-4D97-AF65-F5344CB8AC3E}">
        <p14:creationId xmlns:p14="http://schemas.microsoft.com/office/powerpoint/2010/main" val="416744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Content Placeholder 2"/>
          <p:cNvSpPr>
            <a:spLocks noGrp="1"/>
          </p:cNvSpPr>
          <p:nvPr>
            <p:ph idx="1"/>
          </p:nvPr>
        </p:nvSpPr>
        <p:spPr/>
        <p:txBody>
          <a:bodyPr/>
          <a:lstStyle/>
          <a:p>
            <a:r>
              <a:rPr lang="en-US" dirty="0" smtClean="0"/>
              <a:t>Evaluation of H215 for individual hurricane seasons</a:t>
            </a:r>
          </a:p>
          <a:p>
            <a:r>
              <a:rPr lang="en-US" dirty="0" smtClean="0"/>
              <a:t>Per-storm evaluation of improvements/degradations for track and intensity forecasts at different lead times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29981558-129F-4680-8B8B-8498508A5939}"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3112532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43</a:t>
            </a:fld>
            <a:endParaRPr lang="en-US">
              <a:solidFill>
                <a:prstClr val="black">
                  <a:tint val="75000"/>
                </a:prstClr>
              </a:solidFill>
            </a:endParaRPr>
          </a:p>
        </p:txBody>
      </p:sp>
      <p:sp>
        <p:nvSpPr>
          <p:cNvPr id="4" name="TextBox 3"/>
          <p:cNvSpPr txBox="1"/>
          <p:nvPr/>
        </p:nvSpPr>
        <p:spPr>
          <a:xfrm>
            <a:off x="0" y="53774"/>
            <a:ext cx="9144000" cy="1508105"/>
          </a:xfrm>
          <a:prstGeom prst="rect">
            <a:avLst/>
          </a:prstGeom>
          <a:noFill/>
        </p:spPr>
        <p:txBody>
          <a:bodyPr wrap="square" rtlCol="0">
            <a:spAutoFit/>
          </a:bodyPr>
          <a:lstStyle/>
          <a:p>
            <a:pPr algn="ctr"/>
            <a:r>
              <a:rPr lang="en-US" sz="3200" dirty="0" smtClean="0"/>
              <a:t>Verification for each individual Year, </a:t>
            </a:r>
            <a:r>
              <a:rPr lang="en-US" sz="3200" dirty="0" smtClean="0"/>
              <a:t>NATL</a:t>
            </a:r>
            <a:endParaRPr lang="en-US" sz="3200" dirty="0" smtClean="0"/>
          </a:p>
          <a:p>
            <a:pPr algn="ctr"/>
            <a:r>
              <a:rPr lang="en-US" sz="3200" dirty="0" smtClean="0"/>
              <a:t>(H215 </a:t>
            </a:r>
            <a:r>
              <a:rPr lang="en-US" sz="3200" dirty="0" err="1" smtClean="0"/>
              <a:t>vs</a:t>
            </a:r>
            <a:r>
              <a:rPr lang="en-US" sz="3200" dirty="0" smtClean="0"/>
              <a:t> H15Z)</a:t>
            </a:r>
          </a:p>
          <a:p>
            <a:pPr algn="ctr"/>
            <a:r>
              <a:rPr lang="en-US" sz="2800" dirty="0" smtClean="0"/>
              <a:t> </a:t>
            </a:r>
            <a:endParaRPr lang="en-US" sz="2000" dirty="0"/>
          </a:p>
        </p:txBody>
      </p:sp>
      <p:pic>
        <p:nvPicPr>
          <p:cNvPr id="64514" name="Picture 2" descr="http://www.emc.ncep.noaa.gov/gc_wmb/vxt/zack/temp1/YEARLY_H215_H15Z_AL_tker_wind.png"/>
          <p:cNvPicPr>
            <a:picLocks noChangeAspect="1" noChangeArrowheads="1"/>
          </p:cNvPicPr>
          <p:nvPr/>
        </p:nvPicPr>
        <p:blipFill>
          <a:blip r:embed="rId2" cstate="print"/>
          <a:srcRect/>
          <a:stretch>
            <a:fillRect/>
          </a:stretch>
        </p:blipFill>
        <p:spPr bwMode="auto">
          <a:xfrm>
            <a:off x="113167" y="2286000"/>
            <a:ext cx="9041719" cy="3260725"/>
          </a:xfrm>
          <a:prstGeom prst="rect">
            <a:avLst/>
          </a:prstGeom>
          <a:noFill/>
        </p:spPr>
      </p:pic>
      <p:sp>
        <p:nvSpPr>
          <p:cNvPr id="3" name="TextBox 2"/>
          <p:cNvSpPr txBox="1"/>
          <p:nvPr/>
        </p:nvSpPr>
        <p:spPr>
          <a:xfrm>
            <a:off x="766354" y="1534180"/>
            <a:ext cx="1219200" cy="523220"/>
          </a:xfrm>
          <a:prstGeom prst="rect">
            <a:avLst/>
          </a:prstGeom>
          <a:noFill/>
        </p:spPr>
        <p:txBody>
          <a:bodyPr wrap="square" rtlCol="0">
            <a:spAutoFit/>
          </a:bodyPr>
          <a:lstStyle/>
          <a:p>
            <a:pPr algn="ctr"/>
            <a:r>
              <a:rPr lang="en-US" sz="2800" dirty="0" smtClean="0"/>
              <a:t>2011</a:t>
            </a:r>
            <a:endParaRPr lang="en-US" sz="2800" dirty="0"/>
          </a:p>
        </p:txBody>
      </p:sp>
      <p:sp>
        <p:nvSpPr>
          <p:cNvPr id="6" name="TextBox 5"/>
          <p:cNvSpPr txBox="1"/>
          <p:nvPr/>
        </p:nvSpPr>
        <p:spPr>
          <a:xfrm>
            <a:off x="2971800" y="1534180"/>
            <a:ext cx="1219200" cy="523220"/>
          </a:xfrm>
          <a:prstGeom prst="rect">
            <a:avLst/>
          </a:prstGeom>
          <a:noFill/>
        </p:spPr>
        <p:txBody>
          <a:bodyPr wrap="square" rtlCol="0">
            <a:spAutoFit/>
          </a:bodyPr>
          <a:lstStyle/>
          <a:p>
            <a:pPr algn="ctr"/>
            <a:r>
              <a:rPr lang="en-US" sz="2800" dirty="0" smtClean="0"/>
              <a:t>2012</a:t>
            </a:r>
            <a:endParaRPr lang="en-US" sz="2800" dirty="0"/>
          </a:p>
        </p:txBody>
      </p:sp>
      <p:sp>
        <p:nvSpPr>
          <p:cNvPr id="7" name="TextBox 6"/>
          <p:cNvSpPr txBox="1"/>
          <p:nvPr/>
        </p:nvSpPr>
        <p:spPr>
          <a:xfrm>
            <a:off x="5105400" y="1561879"/>
            <a:ext cx="1219200" cy="523220"/>
          </a:xfrm>
          <a:prstGeom prst="rect">
            <a:avLst/>
          </a:prstGeom>
          <a:noFill/>
        </p:spPr>
        <p:txBody>
          <a:bodyPr wrap="square" rtlCol="0">
            <a:spAutoFit/>
          </a:bodyPr>
          <a:lstStyle/>
          <a:p>
            <a:pPr algn="ctr"/>
            <a:r>
              <a:rPr lang="en-US" sz="2800" dirty="0" smtClean="0"/>
              <a:t>2013</a:t>
            </a:r>
            <a:endParaRPr lang="en-US" sz="2800" dirty="0"/>
          </a:p>
        </p:txBody>
      </p:sp>
      <p:sp>
        <p:nvSpPr>
          <p:cNvPr id="8" name="TextBox 7"/>
          <p:cNvSpPr txBox="1"/>
          <p:nvPr/>
        </p:nvSpPr>
        <p:spPr>
          <a:xfrm>
            <a:off x="7315200" y="1561879"/>
            <a:ext cx="1219200" cy="523220"/>
          </a:xfrm>
          <a:prstGeom prst="rect">
            <a:avLst/>
          </a:prstGeom>
          <a:noFill/>
        </p:spPr>
        <p:txBody>
          <a:bodyPr wrap="square" rtlCol="0">
            <a:spAutoFit/>
          </a:bodyPr>
          <a:lstStyle/>
          <a:p>
            <a:pPr algn="ctr"/>
            <a:r>
              <a:rPr lang="en-US" sz="2800" dirty="0" smtClean="0"/>
              <a:t>2014</a:t>
            </a:r>
            <a:endParaRPr lang="en-US" sz="2800" dirty="0"/>
          </a:p>
        </p:txBody>
      </p:sp>
    </p:spTree>
    <p:extLst>
      <p:ext uri="{BB962C8B-B14F-4D97-AF65-F5344CB8AC3E}">
        <p14:creationId xmlns:p14="http://schemas.microsoft.com/office/powerpoint/2010/main" val="18758069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44</a:t>
            </a:fld>
            <a:endParaRPr lang="en-US">
              <a:solidFill>
                <a:prstClr val="black">
                  <a:tint val="75000"/>
                </a:prstClr>
              </a:solidFill>
            </a:endParaRPr>
          </a:p>
        </p:txBody>
      </p:sp>
      <p:sp>
        <p:nvSpPr>
          <p:cNvPr id="4" name="TextBox 3"/>
          <p:cNvSpPr txBox="1"/>
          <p:nvPr/>
        </p:nvSpPr>
        <p:spPr>
          <a:xfrm>
            <a:off x="0" y="152400"/>
            <a:ext cx="9144000" cy="1508105"/>
          </a:xfrm>
          <a:prstGeom prst="rect">
            <a:avLst/>
          </a:prstGeom>
          <a:noFill/>
        </p:spPr>
        <p:txBody>
          <a:bodyPr wrap="square" rtlCol="0">
            <a:spAutoFit/>
          </a:bodyPr>
          <a:lstStyle/>
          <a:p>
            <a:pPr algn="ctr"/>
            <a:r>
              <a:rPr lang="en-US" sz="3200" dirty="0" smtClean="0"/>
              <a:t>Verification for each Individual year, EP</a:t>
            </a:r>
          </a:p>
          <a:p>
            <a:pPr algn="ctr"/>
            <a:r>
              <a:rPr lang="en-US" sz="3200" dirty="0" smtClean="0"/>
              <a:t>(H215 </a:t>
            </a:r>
            <a:r>
              <a:rPr lang="en-US" sz="3200" dirty="0" err="1" smtClean="0"/>
              <a:t>vs</a:t>
            </a:r>
            <a:r>
              <a:rPr lang="en-US" sz="3200" dirty="0" smtClean="0"/>
              <a:t> H15Z)</a:t>
            </a:r>
          </a:p>
          <a:p>
            <a:pPr algn="ctr"/>
            <a:r>
              <a:rPr lang="en-US" sz="2800" dirty="0" smtClean="0"/>
              <a:t> </a:t>
            </a:r>
            <a:endParaRPr lang="en-US" sz="2000" dirty="0"/>
          </a:p>
        </p:txBody>
      </p:sp>
      <p:sp>
        <p:nvSpPr>
          <p:cNvPr id="5" name="TextBox 4"/>
          <p:cNvSpPr txBox="1"/>
          <p:nvPr/>
        </p:nvSpPr>
        <p:spPr>
          <a:xfrm>
            <a:off x="766354" y="1534180"/>
            <a:ext cx="1219200" cy="523220"/>
          </a:xfrm>
          <a:prstGeom prst="rect">
            <a:avLst/>
          </a:prstGeom>
          <a:noFill/>
        </p:spPr>
        <p:txBody>
          <a:bodyPr wrap="square" rtlCol="0">
            <a:spAutoFit/>
          </a:bodyPr>
          <a:lstStyle/>
          <a:p>
            <a:pPr algn="ctr"/>
            <a:r>
              <a:rPr lang="en-US" sz="2800" dirty="0" smtClean="0"/>
              <a:t>2011</a:t>
            </a:r>
            <a:endParaRPr lang="en-US" sz="2800" dirty="0"/>
          </a:p>
        </p:txBody>
      </p:sp>
      <p:sp>
        <p:nvSpPr>
          <p:cNvPr id="6" name="TextBox 5"/>
          <p:cNvSpPr txBox="1"/>
          <p:nvPr/>
        </p:nvSpPr>
        <p:spPr>
          <a:xfrm>
            <a:off x="3048000" y="1548765"/>
            <a:ext cx="1219200" cy="523220"/>
          </a:xfrm>
          <a:prstGeom prst="rect">
            <a:avLst/>
          </a:prstGeom>
          <a:noFill/>
        </p:spPr>
        <p:txBody>
          <a:bodyPr wrap="square" rtlCol="0">
            <a:spAutoFit/>
          </a:bodyPr>
          <a:lstStyle/>
          <a:p>
            <a:pPr algn="ctr"/>
            <a:r>
              <a:rPr lang="en-US" sz="2800" dirty="0" smtClean="0"/>
              <a:t>2012</a:t>
            </a:r>
            <a:endParaRPr lang="en-US" sz="2800" dirty="0"/>
          </a:p>
        </p:txBody>
      </p:sp>
      <p:sp>
        <p:nvSpPr>
          <p:cNvPr id="7" name="TextBox 6"/>
          <p:cNvSpPr txBox="1"/>
          <p:nvPr/>
        </p:nvSpPr>
        <p:spPr>
          <a:xfrm>
            <a:off x="5105400" y="1577370"/>
            <a:ext cx="1219200" cy="523220"/>
          </a:xfrm>
          <a:prstGeom prst="rect">
            <a:avLst/>
          </a:prstGeom>
          <a:noFill/>
        </p:spPr>
        <p:txBody>
          <a:bodyPr wrap="square" rtlCol="0">
            <a:spAutoFit/>
          </a:bodyPr>
          <a:lstStyle/>
          <a:p>
            <a:pPr algn="ctr"/>
            <a:r>
              <a:rPr lang="en-US" sz="2800" dirty="0" smtClean="0"/>
              <a:t>2013</a:t>
            </a:r>
            <a:endParaRPr lang="en-US" sz="2800" dirty="0"/>
          </a:p>
        </p:txBody>
      </p:sp>
      <p:sp>
        <p:nvSpPr>
          <p:cNvPr id="8" name="TextBox 7"/>
          <p:cNvSpPr txBox="1"/>
          <p:nvPr/>
        </p:nvSpPr>
        <p:spPr>
          <a:xfrm>
            <a:off x="7239000" y="1536004"/>
            <a:ext cx="1219200" cy="523220"/>
          </a:xfrm>
          <a:prstGeom prst="rect">
            <a:avLst/>
          </a:prstGeom>
          <a:noFill/>
        </p:spPr>
        <p:txBody>
          <a:bodyPr wrap="square" rtlCol="0">
            <a:spAutoFit/>
          </a:bodyPr>
          <a:lstStyle/>
          <a:p>
            <a:pPr algn="ctr"/>
            <a:r>
              <a:rPr lang="en-US" sz="2800" dirty="0" smtClean="0"/>
              <a:t>2014</a:t>
            </a:r>
            <a:endParaRPr lang="en-US" sz="2800" dirty="0"/>
          </a:p>
        </p:txBody>
      </p:sp>
      <p:pic>
        <p:nvPicPr>
          <p:cNvPr id="57346" name="Picture 2" descr="http://www.emc.ncep.noaa.gov/gc_wmb/vxt/zack/temp1/YEARLY_H215_H15Z_EP_tker_wind.png"/>
          <p:cNvPicPr>
            <a:picLocks noChangeAspect="1" noChangeArrowheads="1"/>
          </p:cNvPicPr>
          <p:nvPr/>
        </p:nvPicPr>
        <p:blipFill>
          <a:blip r:embed="rId2" cstate="print"/>
          <a:srcRect/>
          <a:stretch>
            <a:fillRect/>
          </a:stretch>
        </p:blipFill>
        <p:spPr bwMode="auto">
          <a:xfrm>
            <a:off x="0" y="2230934"/>
            <a:ext cx="9144000" cy="3303985"/>
          </a:xfrm>
          <a:prstGeom prst="rect">
            <a:avLst/>
          </a:prstGeom>
          <a:noFill/>
        </p:spPr>
      </p:pic>
    </p:spTree>
    <p:extLst>
      <p:ext uri="{BB962C8B-B14F-4D97-AF65-F5344CB8AC3E}">
        <p14:creationId xmlns:p14="http://schemas.microsoft.com/office/powerpoint/2010/main" val="14125913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0" y="1295400"/>
          <a:ext cx="9144000" cy="46482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62000" y="228600"/>
            <a:ext cx="7315200" cy="954107"/>
          </a:xfrm>
          <a:prstGeom prst="rect">
            <a:avLst/>
          </a:prstGeom>
          <a:noFill/>
        </p:spPr>
        <p:txBody>
          <a:bodyPr wrap="square" rtlCol="0">
            <a:spAutoFit/>
          </a:bodyPr>
          <a:lstStyle/>
          <a:p>
            <a:pPr algn="ctr"/>
            <a:r>
              <a:rPr lang="en-US" sz="2800" dirty="0" smtClean="0"/>
              <a:t>Individual Storm Track Forecast  Improvement/Degradation, AL, Day 1</a:t>
            </a:r>
            <a:endParaRPr lang="en-US" sz="2800" dirty="0"/>
          </a:p>
        </p:txBody>
      </p:sp>
      <p:sp>
        <p:nvSpPr>
          <p:cNvPr id="4" name="TextBox 3"/>
          <p:cNvSpPr txBox="1"/>
          <p:nvPr/>
        </p:nvSpPr>
        <p:spPr>
          <a:xfrm>
            <a:off x="3505200" y="3733800"/>
            <a:ext cx="3581400" cy="830997"/>
          </a:xfrm>
          <a:prstGeom prst="rect">
            <a:avLst/>
          </a:prstGeom>
          <a:noFill/>
        </p:spPr>
        <p:txBody>
          <a:bodyPr wrap="square" rtlCol="0">
            <a:spAutoFit/>
          </a:bodyPr>
          <a:lstStyle/>
          <a:p>
            <a:r>
              <a:rPr lang="en-US" sz="2400" dirty="0" smtClean="0">
                <a:solidFill>
                  <a:srgbClr val="FF0000"/>
                </a:solidFill>
              </a:rPr>
              <a:t>Negative: Improved</a:t>
            </a:r>
          </a:p>
          <a:p>
            <a:r>
              <a:rPr lang="en-US" sz="2400" dirty="0" smtClean="0">
                <a:solidFill>
                  <a:srgbClr val="FF0000"/>
                </a:solidFill>
              </a:rPr>
              <a:t>Positive: Degraded</a:t>
            </a:r>
            <a:endParaRPr lang="en-US" sz="2400" dirty="0">
              <a:solidFill>
                <a:srgbClr val="FF0000"/>
              </a:solidFill>
            </a:endParaRPr>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7701780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228600"/>
            <a:ext cx="7315200" cy="954107"/>
          </a:xfrm>
          <a:prstGeom prst="rect">
            <a:avLst/>
          </a:prstGeom>
          <a:noFill/>
        </p:spPr>
        <p:txBody>
          <a:bodyPr wrap="square" rtlCol="0">
            <a:spAutoFit/>
          </a:bodyPr>
          <a:lstStyle/>
          <a:p>
            <a:pPr algn="ctr"/>
            <a:r>
              <a:rPr lang="en-US" sz="2800" dirty="0" smtClean="0"/>
              <a:t>Individual Storm Track forecast Improvement/Degradation, AL, Day 2</a:t>
            </a:r>
            <a:endParaRPr lang="en-US" sz="2800" dirty="0"/>
          </a:p>
        </p:txBody>
      </p:sp>
      <p:graphicFrame>
        <p:nvGraphicFramePr>
          <p:cNvPr id="3" name="Chart 2"/>
          <p:cNvGraphicFramePr/>
          <p:nvPr/>
        </p:nvGraphicFramePr>
        <p:xfrm>
          <a:off x="0" y="1371600"/>
          <a:ext cx="9144000" cy="44958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4953000" y="3886200"/>
            <a:ext cx="3581400" cy="830997"/>
          </a:xfrm>
          <a:prstGeom prst="rect">
            <a:avLst/>
          </a:prstGeom>
          <a:noFill/>
        </p:spPr>
        <p:txBody>
          <a:bodyPr wrap="square" rtlCol="0">
            <a:spAutoFit/>
          </a:bodyPr>
          <a:lstStyle/>
          <a:p>
            <a:r>
              <a:rPr lang="en-US" sz="2400" dirty="0" smtClean="0">
                <a:solidFill>
                  <a:srgbClr val="FF0000"/>
                </a:solidFill>
              </a:rPr>
              <a:t>Negative: Improved</a:t>
            </a:r>
          </a:p>
          <a:p>
            <a:r>
              <a:rPr lang="en-US" sz="2400" dirty="0" smtClean="0">
                <a:solidFill>
                  <a:srgbClr val="FF0000"/>
                </a:solidFill>
              </a:rPr>
              <a:t>Positive: Degraded</a:t>
            </a:r>
            <a:endParaRPr lang="en-US" sz="2400" dirty="0">
              <a:solidFill>
                <a:srgbClr val="FF0000"/>
              </a:solidFill>
            </a:endParaRPr>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46</a:t>
            </a:fld>
            <a:endParaRPr lang="en-US">
              <a:solidFill>
                <a:prstClr val="black">
                  <a:tint val="75000"/>
                </a:prstClr>
              </a:solidFill>
            </a:endParaRPr>
          </a:p>
        </p:txBody>
      </p:sp>
    </p:spTree>
    <p:extLst>
      <p:ext uri="{BB962C8B-B14F-4D97-AF65-F5344CB8AC3E}">
        <p14:creationId xmlns:p14="http://schemas.microsoft.com/office/powerpoint/2010/main" val="35853570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0" y="1371600"/>
          <a:ext cx="9144000"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62000" y="228600"/>
            <a:ext cx="7315200" cy="954107"/>
          </a:xfrm>
          <a:prstGeom prst="rect">
            <a:avLst/>
          </a:prstGeom>
          <a:noFill/>
        </p:spPr>
        <p:txBody>
          <a:bodyPr wrap="square" rtlCol="0">
            <a:spAutoFit/>
          </a:bodyPr>
          <a:lstStyle/>
          <a:p>
            <a:pPr algn="ctr"/>
            <a:r>
              <a:rPr lang="en-US" sz="2800" dirty="0" smtClean="0"/>
              <a:t>Individual Storm Track forecast  Improvement/Degradation, AL, Day 3</a:t>
            </a:r>
            <a:endParaRPr lang="en-US" sz="2800" dirty="0"/>
          </a:p>
        </p:txBody>
      </p:sp>
      <p:sp>
        <p:nvSpPr>
          <p:cNvPr id="4" name="TextBox 3"/>
          <p:cNvSpPr txBox="1"/>
          <p:nvPr/>
        </p:nvSpPr>
        <p:spPr>
          <a:xfrm>
            <a:off x="3505200" y="3733800"/>
            <a:ext cx="3581400" cy="830997"/>
          </a:xfrm>
          <a:prstGeom prst="rect">
            <a:avLst/>
          </a:prstGeom>
          <a:noFill/>
        </p:spPr>
        <p:txBody>
          <a:bodyPr wrap="square" rtlCol="0">
            <a:spAutoFit/>
          </a:bodyPr>
          <a:lstStyle/>
          <a:p>
            <a:r>
              <a:rPr lang="en-US" sz="2400" dirty="0" smtClean="0">
                <a:solidFill>
                  <a:srgbClr val="FF0000"/>
                </a:solidFill>
              </a:rPr>
              <a:t>Negative: Improved</a:t>
            </a:r>
          </a:p>
          <a:p>
            <a:r>
              <a:rPr lang="en-US" sz="2400" dirty="0" smtClean="0">
                <a:solidFill>
                  <a:srgbClr val="FF0000"/>
                </a:solidFill>
              </a:rPr>
              <a:t>Positive: Degraded</a:t>
            </a:r>
            <a:endParaRPr lang="en-US" sz="2400" dirty="0">
              <a:solidFill>
                <a:srgbClr val="FF0000"/>
              </a:solidFill>
            </a:endParaRPr>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8719599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228600"/>
            <a:ext cx="7315200" cy="954107"/>
          </a:xfrm>
          <a:prstGeom prst="rect">
            <a:avLst/>
          </a:prstGeom>
          <a:noFill/>
        </p:spPr>
        <p:txBody>
          <a:bodyPr wrap="square" rtlCol="0">
            <a:spAutoFit/>
          </a:bodyPr>
          <a:lstStyle/>
          <a:p>
            <a:pPr algn="ctr"/>
            <a:r>
              <a:rPr lang="en-US" sz="2800" dirty="0" smtClean="0"/>
              <a:t>Individual Storm Track forecast  Improvement/Degradation, AL, Day 4</a:t>
            </a:r>
            <a:endParaRPr lang="en-US" sz="2800" dirty="0"/>
          </a:p>
        </p:txBody>
      </p:sp>
      <p:graphicFrame>
        <p:nvGraphicFramePr>
          <p:cNvPr id="3" name="Chart 2"/>
          <p:cNvGraphicFramePr/>
          <p:nvPr/>
        </p:nvGraphicFramePr>
        <p:xfrm>
          <a:off x="0" y="1371600"/>
          <a:ext cx="9144000" cy="44958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3505200" y="3733800"/>
            <a:ext cx="3581400" cy="830997"/>
          </a:xfrm>
          <a:prstGeom prst="rect">
            <a:avLst/>
          </a:prstGeom>
          <a:noFill/>
        </p:spPr>
        <p:txBody>
          <a:bodyPr wrap="square" rtlCol="0">
            <a:spAutoFit/>
          </a:bodyPr>
          <a:lstStyle/>
          <a:p>
            <a:r>
              <a:rPr lang="en-US" sz="2400" dirty="0" smtClean="0">
                <a:solidFill>
                  <a:srgbClr val="FF0000"/>
                </a:solidFill>
              </a:rPr>
              <a:t>Negative: Improved</a:t>
            </a:r>
          </a:p>
          <a:p>
            <a:r>
              <a:rPr lang="en-US" sz="2400" dirty="0" smtClean="0">
                <a:solidFill>
                  <a:srgbClr val="FF0000"/>
                </a:solidFill>
              </a:rPr>
              <a:t>Positive: Degraded</a:t>
            </a:r>
            <a:endParaRPr lang="en-US" sz="2400" dirty="0">
              <a:solidFill>
                <a:srgbClr val="FF0000"/>
              </a:solidFill>
            </a:endParaRPr>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18807727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228600"/>
            <a:ext cx="7315200" cy="954107"/>
          </a:xfrm>
          <a:prstGeom prst="rect">
            <a:avLst/>
          </a:prstGeom>
          <a:noFill/>
        </p:spPr>
        <p:txBody>
          <a:bodyPr wrap="square" rtlCol="0">
            <a:spAutoFit/>
          </a:bodyPr>
          <a:lstStyle/>
          <a:p>
            <a:pPr algn="ctr"/>
            <a:r>
              <a:rPr lang="en-US" sz="2800" dirty="0" smtClean="0"/>
              <a:t>Individual Storm Track forecast  Improvement/Degradation, AL, Day 5</a:t>
            </a:r>
            <a:endParaRPr lang="en-US" sz="2800" dirty="0"/>
          </a:p>
        </p:txBody>
      </p:sp>
      <p:graphicFrame>
        <p:nvGraphicFramePr>
          <p:cNvPr id="3" name="Chart 2"/>
          <p:cNvGraphicFramePr/>
          <p:nvPr/>
        </p:nvGraphicFramePr>
        <p:xfrm>
          <a:off x="0" y="1371600"/>
          <a:ext cx="914400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4495800" y="4267200"/>
            <a:ext cx="3581400" cy="830997"/>
          </a:xfrm>
          <a:prstGeom prst="rect">
            <a:avLst/>
          </a:prstGeom>
          <a:noFill/>
        </p:spPr>
        <p:txBody>
          <a:bodyPr wrap="square" rtlCol="0">
            <a:spAutoFit/>
          </a:bodyPr>
          <a:lstStyle/>
          <a:p>
            <a:r>
              <a:rPr lang="en-US" sz="2400" dirty="0" smtClean="0">
                <a:solidFill>
                  <a:srgbClr val="FF0000"/>
                </a:solidFill>
              </a:rPr>
              <a:t>Negative: Improved</a:t>
            </a:r>
          </a:p>
          <a:p>
            <a:r>
              <a:rPr lang="en-US" sz="2400" dirty="0" smtClean="0">
                <a:solidFill>
                  <a:srgbClr val="FF0000"/>
                </a:solidFill>
              </a:rPr>
              <a:t>Positive: Degraded</a:t>
            </a:r>
            <a:endParaRPr lang="en-US" sz="2400" dirty="0">
              <a:solidFill>
                <a:srgbClr val="FF0000"/>
              </a:solidFill>
            </a:endParaRPr>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30810205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pPr/>
              <a:t>5</a:t>
            </a:fld>
            <a:endParaRPr lang="en-US"/>
          </a:p>
        </p:txBody>
      </p:sp>
      <p:sp>
        <p:nvSpPr>
          <p:cNvPr id="3" name="TextBox 2"/>
          <p:cNvSpPr txBox="1"/>
          <p:nvPr/>
        </p:nvSpPr>
        <p:spPr>
          <a:xfrm>
            <a:off x="155574" y="457200"/>
            <a:ext cx="4721225" cy="6247864"/>
          </a:xfrm>
          <a:prstGeom prst="rect">
            <a:avLst/>
          </a:prstGeom>
          <a:noFill/>
        </p:spPr>
        <p:txBody>
          <a:bodyPr wrap="square" rtlCol="0">
            <a:spAutoFit/>
          </a:bodyPr>
          <a:lstStyle/>
          <a:p>
            <a:pPr lvl="0">
              <a:buFont typeface="Wingdings" pitchFamily="2" charset="2"/>
              <a:buChar char="Ø"/>
            </a:pPr>
            <a:r>
              <a:rPr lang="en-CA" sz="2000" dirty="0" smtClean="0"/>
              <a:t>The NMM core of the operational HWRF model upgraded to latest community version WRF V3.6.1.  </a:t>
            </a:r>
          </a:p>
          <a:p>
            <a:pPr lvl="0">
              <a:buFont typeface="Wingdings" pitchFamily="2" charset="2"/>
              <a:buChar char="Ø"/>
            </a:pPr>
            <a:r>
              <a:rPr lang="en-CA" sz="2000" dirty="0" smtClean="0"/>
              <a:t>The horizontal resolution   increased from 27/9/3km to 18/6/2km, which allow the model to resolve more storm scale features and have better storm-large scale interactions. </a:t>
            </a:r>
          </a:p>
          <a:p>
            <a:pPr lvl="0">
              <a:buFont typeface="Wingdings" pitchFamily="2" charset="2"/>
              <a:buChar char="Ø"/>
            </a:pPr>
            <a:r>
              <a:rPr lang="en-CA" sz="2000" dirty="0" smtClean="0"/>
              <a:t>Use high resolution GFS T1534 as IC/LBC</a:t>
            </a:r>
          </a:p>
          <a:p>
            <a:pPr lvl="0">
              <a:buFont typeface="Wingdings" pitchFamily="2" charset="2"/>
              <a:buChar char="Ø"/>
            </a:pPr>
            <a:r>
              <a:rPr lang="en-US" sz="2000" dirty="0" smtClean="0"/>
              <a:t>Fix </a:t>
            </a:r>
            <a:r>
              <a:rPr lang="en-US" sz="2000" dirty="0"/>
              <a:t>a major bug in vortex initialization for tropical storms in </a:t>
            </a:r>
            <a:r>
              <a:rPr lang="en-US" sz="2000" dirty="0" smtClean="0"/>
              <a:t>Southern </a:t>
            </a:r>
            <a:r>
              <a:rPr lang="en-US" sz="2000" dirty="0"/>
              <a:t>Hemisphere</a:t>
            </a:r>
          </a:p>
          <a:p>
            <a:pPr lvl="0">
              <a:buFont typeface="Wingdings" pitchFamily="2" charset="2"/>
              <a:buChar char="Ø"/>
            </a:pPr>
            <a:r>
              <a:rPr lang="en-US" sz="2000" dirty="0" smtClean="0"/>
              <a:t>Adjust </a:t>
            </a:r>
            <a:r>
              <a:rPr lang="en-US" sz="2000" dirty="0"/>
              <a:t>the size of the filter domain </a:t>
            </a:r>
            <a:r>
              <a:rPr lang="en-US" sz="2000" dirty="0" smtClean="0"/>
              <a:t>in response to res. GFS res. increase</a:t>
            </a:r>
            <a:endParaRPr lang="en-US" sz="2000" dirty="0"/>
          </a:p>
          <a:p>
            <a:pPr lvl="0">
              <a:buFont typeface="Wingdings" pitchFamily="2" charset="2"/>
              <a:buChar char="Ø"/>
            </a:pPr>
            <a:r>
              <a:rPr lang="en-US" sz="2000" dirty="0" smtClean="0"/>
              <a:t>Add </a:t>
            </a:r>
            <a:r>
              <a:rPr lang="en-US" sz="2000" dirty="0"/>
              <a:t>more smoothing if the radius of maximum wind speed is significantly smaller than observation</a:t>
            </a:r>
          </a:p>
          <a:p>
            <a:pPr lvl="0">
              <a:buFont typeface="Wingdings" pitchFamily="2" charset="2"/>
              <a:buChar char="Ø"/>
            </a:pPr>
            <a:r>
              <a:rPr lang="en-US" sz="2000" dirty="0" smtClean="0"/>
              <a:t>Remove </a:t>
            </a:r>
            <a:r>
              <a:rPr lang="en-US" sz="2000" dirty="0"/>
              <a:t>the </a:t>
            </a:r>
            <a:r>
              <a:rPr lang="en-US" sz="2000" dirty="0" smtClean="0"/>
              <a:t>basin-dependence </a:t>
            </a:r>
            <a:r>
              <a:rPr lang="en-US" sz="2000" dirty="0"/>
              <a:t>in vortex </a:t>
            </a:r>
            <a:r>
              <a:rPr lang="en-US" sz="2000" dirty="0" smtClean="0"/>
              <a:t>initialization</a:t>
            </a:r>
            <a:endParaRPr lang="en-CA" sz="2000" dirty="0" smtClean="0"/>
          </a:p>
        </p:txBody>
      </p:sp>
      <p:sp>
        <p:nvSpPr>
          <p:cNvPr id="5" name="Rectangle 4"/>
          <p:cNvSpPr/>
          <p:nvPr/>
        </p:nvSpPr>
        <p:spPr>
          <a:xfrm>
            <a:off x="1981200" y="76200"/>
            <a:ext cx="5583516" cy="461665"/>
          </a:xfrm>
          <a:prstGeom prst="rect">
            <a:avLst/>
          </a:prstGeom>
        </p:spPr>
        <p:txBody>
          <a:bodyPr wrap="none">
            <a:spAutoFit/>
          </a:bodyPr>
          <a:lstStyle/>
          <a:p>
            <a:r>
              <a:rPr lang="en-CA" sz="2400" b="1" dirty="0" smtClean="0"/>
              <a:t>HWRF Infrastructure/Resolution Upgrades</a:t>
            </a:r>
            <a:endParaRPr lang="en-US" sz="2400" dirty="0"/>
          </a:p>
        </p:txBody>
      </p:sp>
      <p:sp>
        <p:nvSpPr>
          <p:cNvPr id="20482" name="AutoShape 2" descr="Displaying fig_al162011_OPHELIA_tker.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4" name="AutoShape 4" descr="Displaying fig_al162011_OPHELIA_tker.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isplaying fig_al162011_OPHELIA_tker.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6866" name="Picture 2" descr="http://www.emc.ncep.noaa.gov/gc_wmb/vxt/zack/temp/ALAL1114_H15B/fig_ALAL1114_st01.png"/>
          <p:cNvPicPr>
            <a:picLocks noChangeAspect="1" noChangeArrowheads="1"/>
          </p:cNvPicPr>
          <p:nvPr/>
        </p:nvPicPr>
        <p:blipFill>
          <a:blip r:embed="rId2" cstate="print"/>
          <a:srcRect/>
          <a:stretch>
            <a:fillRect/>
          </a:stretch>
        </p:blipFill>
        <p:spPr bwMode="auto">
          <a:xfrm>
            <a:off x="4849116" y="762000"/>
            <a:ext cx="3794941" cy="2743200"/>
          </a:xfrm>
          <a:prstGeom prst="rect">
            <a:avLst/>
          </a:prstGeom>
          <a:noFill/>
        </p:spPr>
      </p:pic>
      <p:pic>
        <p:nvPicPr>
          <p:cNvPr id="36868" name="Picture 4" descr="http://www.emc.ncep.noaa.gov/gc_wmb/vxt/zack/temp/ALAL1114_H15B/fig_ALAL1114_si01.png"/>
          <p:cNvPicPr>
            <a:picLocks noChangeAspect="1" noChangeArrowheads="1"/>
          </p:cNvPicPr>
          <p:nvPr/>
        </p:nvPicPr>
        <p:blipFill>
          <a:blip r:embed="rId3" cstate="print"/>
          <a:srcRect/>
          <a:stretch>
            <a:fillRect/>
          </a:stretch>
        </p:blipFill>
        <p:spPr bwMode="auto">
          <a:xfrm>
            <a:off x="4876800" y="3754918"/>
            <a:ext cx="3853811" cy="2785754"/>
          </a:xfrm>
          <a:prstGeom prst="rect">
            <a:avLst/>
          </a:prstGeom>
          <a:noFill/>
        </p:spPr>
      </p:pic>
    </p:spTree>
    <p:extLst>
      <p:ext uri="{BB962C8B-B14F-4D97-AF65-F5344CB8AC3E}">
        <p14:creationId xmlns:p14="http://schemas.microsoft.com/office/powerpoint/2010/main" val="4817006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228600"/>
            <a:ext cx="7315200" cy="954107"/>
          </a:xfrm>
          <a:prstGeom prst="rect">
            <a:avLst/>
          </a:prstGeom>
          <a:noFill/>
        </p:spPr>
        <p:txBody>
          <a:bodyPr wrap="square" rtlCol="0">
            <a:spAutoFit/>
          </a:bodyPr>
          <a:lstStyle/>
          <a:p>
            <a:pPr algn="ctr"/>
            <a:r>
              <a:rPr lang="en-US" sz="2800" dirty="0" smtClean="0"/>
              <a:t>Individual Storm Intensity Forecast  Improvement/Degradation, AL, Day 1</a:t>
            </a:r>
            <a:endParaRPr lang="en-US" sz="2800" dirty="0"/>
          </a:p>
        </p:txBody>
      </p:sp>
      <p:graphicFrame>
        <p:nvGraphicFramePr>
          <p:cNvPr id="3" name="Chart 2"/>
          <p:cNvGraphicFramePr/>
          <p:nvPr/>
        </p:nvGraphicFramePr>
        <p:xfrm>
          <a:off x="0" y="1371600"/>
          <a:ext cx="9144000"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3505200" y="3733800"/>
            <a:ext cx="3581400" cy="830997"/>
          </a:xfrm>
          <a:prstGeom prst="rect">
            <a:avLst/>
          </a:prstGeom>
          <a:noFill/>
        </p:spPr>
        <p:txBody>
          <a:bodyPr wrap="square" rtlCol="0">
            <a:spAutoFit/>
          </a:bodyPr>
          <a:lstStyle/>
          <a:p>
            <a:r>
              <a:rPr lang="en-US" sz="2400" dirty="0" smtClean="0">
                <a:solidFill>
                  <a:srgbClr val="FF0000"/>
                </a:solidFill>
              </a:rPr>
              <a:t>Negative: Improved</a:t>
            </a:r>
          </a:p>
          <a:p>
            <a:r>
              <a:rPr lang="en-US" sz="2400" dirty="0" smtClean="0">
                <a:solidFill>
                  <a:srgbClr val="FF0000"/>
                </a:solidFill>
              </a:rPr>
              <a:t>Positive: Degraded</a:t>
            </a:r>
            <a:endParaRPr lang="en-US" sz="2400" dirty="0">
              <a:solidFill>
                <a:srgbClr val="FF0000"/>
              </a:solidFill>
            </a:endParaRPr>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p14="http://schemas.microsoft.com/office/powerpoint/2010/main" val="30301428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228600"/>
            <a:ext cx="7315200" cy="954107"/>
          </a:xfrm>
          <a:prstGeom prst="rect">
            <a:avLst/>
          </a:prstGeom>
          <a:noFill/>
        </p:spPr>
        <p:txBody>
          <a:bodyPr wrap="square" rtlCol="0">
            <a:spAutoFit/>
          </a:bodyPr>
          <a:lstStyle/>
          <a:p>
            <a:pPr algn="ctr"/>
            <a:r>
              <a:rPr lang="en-US" sz="2800" dirty="0" smtClean="0"/>
              <a:t>Individual Storm Intensity Forecast  Improvement/Degradation, AL, Day 2</a:t>
            </a:r>
            <a:endParaRPr lang="en-US" sz="2800" dirty="0"/>
          </a:p>
        </p:txBody>
      </p:sp>
      <p:graphicFrame>
        <p:nvGraphicFramePr>
          <p:cNvPr id="3" name="Chart 2"/>
          <p:cNvGraphicFramePr/>
          <p:nvPr/>
        </p:nvGraphicFramePr>
        <p:xfrm>
          <a:off x="0" y="1371600"/>
          <a:ext cx="9144000" cy="4648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3505200" y="3733800"/>
            <a:ext cx="3581400" cy="830997"/>
          </a:xfrm>
          <a:prstGeom prst="rect">
            <a:avLst/>
          </a:prstGeom>
          <a:noFill/>
        </p:spPr>
        <p:txBody>
          <a:bodyPr wrap="square" rtlCol="0">
            <a:spAutoFit/>
          </a:bodyPr>
          <a:lstStyle/>
          <a:p>
            <a:r>
              <a:rPr lang="en-US" sz="2400" dirty="0" smtClean="0">
                <a:solidFill>
                  <a:srgbClr val="FF0000"/>
                </a:solidFill>
              </a:rPr>
              <a:t>Negative: Improved</a:t>
            </a:r>
          </a:p>
          <a:p>
            <a:r>
              <a:rPr lang="en-US" sz="2400" dirty="0" smtClean="0">
                <a:solidFill>
                  <a:srgbClr val="FF0000"/>
                </a:solidFill>
              </a:rPr>
              <a:t>Positive: Degraded</a:t>
            </a:r>
            <a:endParaRPr lang="en-US" sz="2400" dirty="0">
              <a:solidFill>
                <a:srgbClr val="FF0000"/>
              </a:solidFill>
            </a:endParaRPr>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42462031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228600"/>
            <a:ext cx="7315200" cy="954107"/>
          </a:xfrm>
          <a:prstGeom prst="rect">
            <a:avLst/>
          </a:prstGeom>
          <a:noFill/>
        </p:spPr>
        <p:txBody>
          <a:bodyPr wrap="square" rtlCol="0">
            <a:spAutoFit/>
          </a:bodyPr>
          <a:lstStyle/>
          <a:p>
            <a:pPr algn="ctr"/>
            <a:r>
              <a:rPr lang="en-US" sz="2800" dirty="0" smtClean="0"/>
              <a:t>Individual Storm Intensity Forecast  Improvement/Degradation, AL, Day 3</a:t>
            </a:r>
            <a:endParaRPr lang="en-US" sz="2800" dirty="0"/>
          </a:p>
        </p:txBody>
      </p:sp>
      <p:graphicFrame>
        <p:nvGraphicFramePr>
          <p:cNvPr id="3" name="Chart 2"/>
          <p:cNvGraphicFramePr/>
          <p:nvPr/>
        </p:nvGraphicFramePr>
        <p:xfrm>
          <a:off x="0" y="1371600"/>
          <a:ext cx="9144000" cy="43434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371600" y="1752600"/>
            <a:ext cx="3581400" cy="830997"/>
          </a:xfrm>
          <a:prstGeom prst="rect">
            <a:avLst/>
          </a:prstGeom>
          <a:noFill/>
        </p:spPr>
        <p:txBody>
          <a:bodyPr wrap="square" rtlCol="0">
            <a:spAutoFit/>
          </a:bodyPr>
          <a:lstStyle/>
          <a:p>
            <a:r>
              <a:rPr lang="en-US" sz="2400" dirty="0" smtClean="0">
                <a:solidFill>
                  <a:srgbClr val="FF0000"/>
                </a:solidFill>
              </a:rPr>
              <a:t>Negative: Improved</a:t>
            </a:r>
          </a:p>
          <a:p>
            <a:r>
              <a:rPr lang="en-US" sz="2400" dirty="0" smtClean="0">
                <a:solidFill>
                  <a:srgbClr val="FF0000"/>
                </a:solidFill>
              </a:rPr>
              <a:t>Positive: Degraded</a:t>
            </a:r>
            <a:endParaRPr lang="en-US" sz="2400" dirty="0">
              <a:solidFill>
                <a:srgbClr val="FF0000"/>
              </a:solidFill>
            </a:endParaRPr>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4450977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228600"/>
            <a:ext cx="7315200" cy="954107"/>
          </a:xfrm>
          <a:prstGeom prst="rect">
            <a:avLst/>
          </a:prstGeom>
          <a:noFill/>
        </p:spPr>
        <p:txBody>
          <a:bodyPr wrap="square" rtlCol="0">
            <a:spAutoFit/>
          </a:bodyPr>
          <a:lstStyle/>
          <a:p>
            <a:pPr algn="ctr"/>
            <a:r>
              <a:rPr lang="en-US" sz="2800" dirty="0" smtClean="0"/>
              <a:t>Individual Storm Intensity Forecast  Improvement/Degradation, AL, Day 4</a:t>
            </a:r>
            <a:endParaRPr lang="en-US" sz="2800" dirty="0"/>
          </a:p>
        </p:txBody>
      </p:sp>
      <p:graphicFrame>
        <p:nvGraphicFramePr>
          <p:cNvPr id="3" name="Chart 2"/>
          <p:cNvGraphicFramePr/>
          <p:nvPr/>
        </p:nvGraphicFramePr>
        <p:xfrm>
          <a:off x="0" y="1295400"/>
          <a:ext cx="9144000" cy="44196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3505200" y="3733800"/>
            <a:ext cx="3581400" cy="830997"/>
          </a:xfrm>
          <a:prstGeom prst="rect">
            <a:avLst/>
          </a:prstGeom>
          <a:noFill/>
        </p:spPr>
        <p:txBody>
          <a:bodyPr wrap="square" rtlCol="0">
            <a:spAutoFit/>
          </a:bodyPr>
          <a:lstStyle/>
          <a:p>
            <a:r>
              <a:rPr lang="en-US" sz="2400" dirty="0" smtClean="0">
                <a:solidFill>
                  <a:srgbClr val="FF0000"/>
                </a:solidFill>
              </a:rPr>
              <a:t>Negative: Improved</a:t>
            </a:r>
          </a:p>
          <a:p>
            <a:r>
              <a:rPr lang="en-US" sz="2400" dirty="0" smtClean="0">
                <a:solidFill>
                  <a:srgbClr val="FF0000"/>
                </a:solidFill>
              </a:rPr>
              <a:t>Positive: Degraded</a:t>
            </a:r>
            <a:endParaRPr lang="en-US" sz="2400" dirty="0">
              <a:solidFill>
                <a:srgbClr val="FF0000"/>
              </a:solidFill>
            </a:endParaRPr>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21507967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0" y="1524000"/>
          <a:ext cx="9144000" cy="38862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62000" y="228600"/>
            <a:ext cx="7315200" cy="954107"/>
          </a:xfrm>
          <a:prstGeom prst="rect">
            <a:avLst/>
          </a:prstGeom>
          <a:noFill/>
        </p:spPr>
        <p:txBody>
          <a:bodyPr wrap="square" rtlCol="0">
            <a:spAutoFit/>
          </a:bodyPr>
          <a:lstStyle/>
          <a:p>
            <a:pPr algn="ctr"/>
            <a:r>
              <a:rPr lang="en-US" sz="2800" dirty="0" smtClean="0"/>
              <a:t>Individual Storm Intensity Forecast  Improvement/Degradation, AL, Day 5</a:t>
            </a:r>
            <a:endParaRPr lang="en-US" sz="2800" dirty="0"/>
          </a:p>
        </p:txBody>
      </p:sp>
      <p:sp>
        <p:nvSpPr>
          <p:cNvPr id="4" name="TextBox 3"/>
          <p:cNvSpPr txBox="1"/>
          <p:nvPr/>
        </p:nvSpPr>
        <p:spPr>
          <a:xfrm>
            <a:off x="1371600" y="1752600"/>
            <a:ext cx="3581400" cy="830997"/>
          </a:xfrm>
          <a:prstGeom prst="rect">
            <a:avLst/>
          </a:prstGeom>
          <a:noFill/>
        </p:spPr>
        <p:txBody>
          <a:bodyPr wrap="square" rtlCol="0">
            <a:spAutoFit/>
          </a:bodyPr>
          <a:lstStyle/>
          <a:p>
            <a:r>
              <a:rPr lang="en-US" sz="2400" dirty="0" smtClean="0">
                <a:solidFill>
                  <a:srgbClr val="FF0000"/>
                </a:solidFill>
              </a:rPr>
              <a:t>Negative: Improved</a:t>
            </a:r>
          </a:p>
          <a:p>
            <a:r>
              <a:rPr lang="en-US" sz="2400" dirty="0" smtClean="0">
                <a:solidFill>
                  <a:srgbClr val="FF0000"/>
                </a:solidFill>
              </a:rPr>
              <a:t>Positive: Degraded</a:t>
            </a:r>
            <a:endParaRPr lang="en-US" sz="2400" dirty="0">
              <a:solidFill>
                <a:srgbClr val="FF0000"/>
              </a:solidFill>
            </a:endParaRPr>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38982798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55</a:t>
            </a:fld>
            <a:endParaRPr lang="en-US">
              <a:solidFill>
                <a:prstClr val="black">
                  <a:tint val="75000"/>
                </a:prstClr>
              </a:solidFill>
            </a:endParaRPr>
          </a:p>
        </p:txBody>
      </p:sp>
      <p:sp>
        <p:nvSpPr>
          <p:cNvPr id="4" name="TextBox 3"/>
          <p:cNvSpPr txBox="1"/>
          <p:nvPr/>
        </p:nvSpPr>
        <p:spPr>
          <a:xfrm>
            <a:off x="762000" y="228600"/>
            <a:ext cx="7315200" cy="954107"/>
          </a:xfrm>
          <a:prstGeom prst="rect">
            <a:avLst/>
          </a:prstGeom>
          <a:noFill/>
        </p:spPr>
        <p:txBody>
          <a:bodyPr wrap="square" rtlCol="0">
            <a:spAutoFit/>
          </a:bodyPr>
          <a:lstStyle/>
          <a:p>
            <a:pPr algn="ctr"/>
            <a:r>
              <a:rPr lang="en-US" sz="2800" dirty="0" smtClean="0"/>
              <a:t>Individual Storm Track Forecast  Improvement/Degradation, EP, Day 1</a:t>
            </a:r>
            <a:endParaRPr lang="en-US" sz="2800" dirty="0"/>
          </a:p>
        </p:txBody>
      </p:sp>
      <p:graphicFrame>
        <p:nvGraphicFramePr>
          <p:cNvPr id="6" name="Chart 5"/>
          <p:cNvGraphicFramePr/>
          <p:nvPr/>
        </p:nvGraphicFramePr>
        <p:xfrm>
          <a:off x="381000" y="1371600"/>
          <a:ext cx="838200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371600" y="1752600"/>
            <a:ext cx="3581400" cy="830997"/>
          </a:xfrm>
          <a:prstGeom prst="rect">
            <a:avLst/>
          </a:prstGeom>
          <a:noFill/>
        </p:spPr>
        <p:txBody>
          <a:bodyPr wrap="square" rtlCol="0">
            <a:spAutoFit/>
          </a:bodyPr>
          <a:lstStyle/>
          <a:p>
            <a:r>
              <a:rPr lang="en-US" sz="2400" dirty="0" smtClean="0">
                <a:solidFill>
                  <a:srgbClr val="FF0000"/>
                </a:solidFill>
              </a:rPr>
              <a:t>Negative: Improved</a:t>
            </a:r>
          </a:p>
          <a:p>
            <a:r>
              <a:rPr lang="en-US" sz="2400" dirty="0" smtClean="0">
                <a:solidFill>
                  <a:srgbClr val="FF0000"/>
                </a:solidFill>
              </a:rPr>
              <a:t>Positive: Degraded</a:t>
            </a:r>
            <a:endParaRPr lang="en-US" sz="2400" dirty="0">
              <a:solidFill>
                <a:srgbClr val="FF0000"/>
              </a:solidFill>
            </a:endParaRPr>
          </a:p>
        </p:txBody>
      </p:sp>
    </p:spTree>
    <p:extLst>
      <p:ext uri="{BB962C8B-B14F-4D97-AF65-F5344CB8AC3E}">
        <p14:creationId xmlns:p14="http://schemas.microsoft.com/office/powerpoint/2010/main" val="23392251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56</a:t>
            </a:fld>
            <a:endParaRPr lang="en-US">
              <a:solidFill>
                <a:prstClr val="black">
                  <a:tint val="75000"/>
                </a:prstClr>
              </a:solidFill>
            </a:endParaRPr>
          </a:p>
        </p:txBody>
      </p:sp>
      <p:sp>
        <p:nvSpPr>
          <p:cNvPr id="4" name="TextBox 3"/>
          <p:cNvSpPr txBox="1"/>
          <p:nvPr/>
        </p:nvSpPr>
        <p:spPr>
          <a:xfrm>
            <a:off x="762000" y="228600"/>
            <a:ext cx="7315200" cy="954107"/>
          </a:xfrm>
          <a:prstGeom prst="rect">
            <a:avLst/>
          </a:prstGeom>
          <a:noFill/>
        </p:spPr>
        <p:txBody>
          <a:bodyPr wrap="square" rtlCol="0">
            <a:spAutoFit/>
          </a:bodyPr>
          <a:lstStyle/>
          <a:p>
            <a:pPr algn="ctr"/>
            <a:r>
              <a:rPr lang="en-US" sz="2800" dirty="0" smtClean="0"/>
              <a:t>Individual Storm Track Forecast  Improvement/Degradation, EP, Day 2</a:t>
            </a:r>
            <a:endParaRPr lang="en-US" sz="2800" dirty="0"/>
          </a:p>
        </p:txBody>
      </p:sp>
      <p:graphicFrame>
        <p:nvGraphicFramePr>
          <p:cNvPr id="6" name="Chart 5"/>
          <p:cNvGraphicFramePr/>
          <p:nvPr/>
        </p:nvGraphicFramePr>
        <p:xfrm>
          <a:off x="304800" y="1524000"/>
          <a:ext cx="8305800" cy="44958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371600" y="1752600"/>
            <a:ext cx="3581400" cy="830997"/>
          </a:xfrm>
          <a:prstGeom prst="rect">
            <a:avLst/>
          </a:prstGeom>
          <a:noFill/>
        </p:spPr>
        <p:txBody>
          <a:bodyPr wrap="square" rtlCol="0">
            <a:spAutoFit/>
          </a:bodyPr>
          <a:lstStyle/>
          <a:p>
            <a:r>
              <a:rPr lang="en-US" sz="2400" dirty="0" smtClean="0">
                <a:solidFill>
                  <a:srgbClr val="FF0000"/>
                </a:solidFill>
              </a:rPr>
              <a:t>Negative: Improved</a:t>
            </a:r>
          </a:p>
          <a:p>
            <a:r>
              <a:rPr lang="en-US" sz="2400" dirty="0" smtClean="0">
                <a:solidFill>
                  <a:srgbClr val="FF0000"/>
                </a:solidFill>
              </a:rPr>
              <a:t>Positive: Degraded</a:t>
            </a:r>
            <a:endParaRPr lang="en-US" sz="2400" dirty="0">
              <a:solidFill>
                <a:srgbClr val="FF0000"/>
              </a:solidFill>
            </a:endParaRPr>
          </a:p>
        </p:txBody>
      </p:sp>
    </p:spTree>
    <p:extLst>
      <p:ext uri="{BB962C8B-B14F-4D97-AF65-F5344CB8AC3E}">
        <p14:creationId xmlns:p14="http://schemas.microsoft.com/office/powerpoint/2010/main" val="41619719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57</a:t>
            </a:fld>
            <a:endParaRPr lang="en-US">
              <a:solidFill>
                <a:prstClr val="black">
                  <a:tint val="75000"/>
                </a:prstClr>
              </a:solidFill>
            </a:endParaRPr>
          </a:p>
        </p:txBody>
      </p:sp>
      <p:sp>
        <p:nvSpPr>
          <p:cNvPr id="4" name="TextBox 3"/>
          <p:cNvSpPr txBox="1"/>
          <p:nvPr/>
        </p:nvSpPr>
        <p:spPr>
          <a:xfrm>
            <a:off x="762000" y="228600"/>
            <a:ext cx="7315200" cy="954107"/>
          </a:xfrm>
          <a:prstGeom prst="rect">
            <a:avLst/>
          </a:prstGeom>
          <a:noFill/>
        </p:spPr>
        <p:txBody>
          <a:bodyPr wrap="square" rtlCol="0">
            <a:spAutoFit/>
          </a:bodyPr>
          <a:lstStyle/>
          <a:p>
            <a:pPr algn="ctr"/>
            <a:r>
              <a:rPr lang="en-US" sz="2800" dirty="0" smtClean="0"/>
              <a:t>Individual Storm Track Forecast  Improvement/Degradation, EP, Day 3</a:t>
            </a:r>
            <a:endParaRPr lang="en-US" sz="2800" dirty="0"/>
          </a:p>
        </p:txBody>
      </p:sp>
      <p:graphicFrame>
        <p:nvGraphicFramePr>
          <p:cNvPr id="6" name="Chart 5"/>
          <p:cNvGraphicFramePr/>
          <p:nvPr/>
        </p:nvGraphicFramePr>
        <p:xfrm>
          <a:off x="381000" y="1447800"/>
          <a:ext cx="8382000" cy="46482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371600" y="1752600"/>
            <a:ext cx="3581400" cy="830997"/>
          </a:xfrm>
          <a:prstGeom prst="rect">
            <a:avLst/>
          </a:prstGeom>
          <a:noFill/>
        </p:spPr>
        <p:txBody>
          <a:bodyPr wrap="square" rtlCol="0">
            <a:spAutoFit/>
          </a:bodyPr>
          <a:lstStyle/>
          <a:p>
            <a:r>
              <a:rPr lang="en-US" sz="2400" dirty="0" smtClean="0">
                <a:solidFill>
                  <a:srgbClr val="FF0000"/>
                </a:solidFill>
              </a:rPr>
              <a:t>Negative: Improved</a:t>
            </a:r>
          </a:p>
          <a:p>
            <a:r>
              <a:rPr lang="en-US" sz="2400" dirty="0" smtClean="0">
                <a:solidFill>
                  <a:srgbClr val="FF0000"/>
                </a:solidFill>
              </a:rPr>
              <a:t>Positive: Degraded</a:t>
            </a:r>
            <a:endParaRPr lang="en-US" sz="2400" dirty="0">
              <a:solidFill>
                <a:srgbClr val="FF0000"/>
              </a:solidFill>
            </a:endParaRPr>
          </a:p>
        </p:txBody>
      </p:sp>
    </p:spTree>
    <p:extLst>
      <p:ext uri="{BB962C8B-B14F-4D97-AF65-F5344CB8AC3E}">
        <p14:creationId xmlns:p14="http://schemas.microsoft.com/office/powerpoint/2010/main" val="27413829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58</a:t>
            </a:fld>
            <a:endParaRPr lang="en-US">
              <a:solidFill>
                <a:prstClr val="black">
                  <a:tint val="75000"/>
                </a:prstClr>
              </a:solidFill>
            </a:endParaRPr>
          </a:p>
        </p:txBody>
      </p:sp>
      <p:sp>
        <p:nvSpPr>
          <p:cNvPr id="4" name="TextBox 3"/>
          <p:cNvSpPr txBox="1"/>
          <p:nvPr/>
        </p:nvSpPr>
        <p:spPr>
          <a:xfrm>
            <a:off x="762000" y="228600"/>
            <a:ext cx="7315200" cy="954107"/>
          </a:xfrm>
          <a:prstGeom prst="rect">
            <a:avLst/>
          </a:prstGeom>
          <a:noFill/>
        </p:spPr>
        <p:txBody>
          <a:bodyPr wrap="square" rtlCol="0">
            <a:spAutoFit/>
          </a:bodyPr>
          <a:lstStyle/>
          <a:p>
            <a:pPr algn="ctr"/>
            <a:r>
              <a:rPr lang="en-US" sz="2800" dirty="0" smtClean="0"/>
              <a:t>Individual Storm Track Forecast  Improvement/Degradation, EP, Day 4</a:t>
            </a:r>
            <a:endParaRPr lang="en-US" sz="2800" dirty="0"/>
          </a:p>
        </p:txBody>
      </p:sp>
      <p:graphicFrame>
        <p:nvGraphicFramePr>
          <p:cNvPr id="6" name="Chart 5"/>
          <p:cNvGraphicFramePr/>
          <p:nvPr/>
        </p:nvGraphicFramePr>
        <p:xfrm>
          <a:off x="304800" y="1371600"/>
          <a:ext cx="8229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371600" y="1752600"/>
            <a:ext cx="3581400" cy="830997"/>
          </a:xfrm>
          <a:prstGeom prst="rect">
            <a:avLst/>
          </a:prstGeom>
          <a:noFill/>
        </p:spPr>
        <p:txBody>
          <a:bodyPr wrap="square" rtlCol="0">
            <a:spAutoFit/>
          </a:bodyPr>
          <a:lstStyle/>
          <a:p>
            <a:r>
              <a:rPr lang="en-US" sz="2400" dirty="0" smtClean="0">
                <a:solidFill>
                  <a:srgbClr val="FF0000"/>
                </a:solidFill>
              </a:rPr>
              <a:t>Negative: Improved</a:t>
            </a:r>
          </a:p>
          <a:p>
            <a:r>
              <a:rPr lang="en-US" sz="2400" dirty="0" smtClean="0">
                <a:solidFill>
                  <a:srgbClr val="FF0000"/>
                </a:solidFill>
              </a:rPr>
              <a:t>Positive: Degraded</a:t>
            </a:r>
            <a:endParaRPr lang="en-US" sz="2400" dirty="0">
              <a:solidFill>
                <a:srgbClr val="FF0000"/>
              </a:solidFill>
            </a:endParaRPr>
          </a:p>
        </p:txBody>
      </p:sp>
    </p:spTree>
    <p:extLst>
      <p:ext uri="{BB962C8B-B14F-4D97-AF65-F5344CB8AC3E}">
        <p14:creationId xmlns:p14="http://schemas.microsoft.com/office/powerpoint/2010/main" val="33486292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59</a:t>
            </a:fld>
            <a:endParaRPr lang="en-US">
              <a:solidFill>
                <a:prstClr val="black">
                  <a:tint val="75000"/>
                </a:prstClr>
              </a:solidFill>
            </a:endParaRPr>
          </a:p>
        </p:txBody>
      </p:sp>
      <p:sp>
        <p:nvSpPr>
          <p:cNvPr id="4" name="TextBox 3"/>
          <p:cNvSpPr txBox="1"/>
          <p:nvPr/>
        </p:nvSpPr>
        <p:spPr>
          <a:xfrm>
            <a:off x="762000" y="228600"/>
            <a:ext cx="7315200" cy="954107"/>
          </a:xfrm>
          <a:prstGeom prst="rect">
            <a:avLst/>
          </a:prstGeom>
          <a:noFill/>
        </p:spPr>
        <p:txBody>
          <a:bodyPr wrap="square" rtlCol="0">
            <a:spAutoFit/>
          </a:bodyPr>
          <a:lstStyle/>
          <a:p>
            <a:pPr algn="ctr"/>
            <a:r>
              <a:rPr lang="en-US" sz="2800" dirty="0" smtClean="0"/>
              <a:t>Individual Storm Track Forecast  Improvement/Degradation, EP, Day 5</a:t>
            </a:r>
            <a:endParaRPr lang="en-US" sz="2800" dirty="0"/>
          </a:p>
        </p:txBody>
      </p:sp>
      <p:graphicFrame>
        <p:nvGraphicFramePr>
          <p:cNvPr id="6" name="Chart 5"/>
          <p:cNvGraphicFramePr/>
          <p:nvPr/>
        </p:nvGraphicFramePr>
        <p:xfrm>
          <a:off x="228600" y="1447800"/>
          <a:ext cx="8610600"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371600" y="1752600"/>
            <a:ext cx="3581400" cy="830997"/>
          </a:xfrm>
          <a:prstGeom prst="rect">
            <a:avLst/>
          </a:prstGeom>
          <a:noFill/>
        </p:spPr>
        <p:txBody>
          <a:bodyPr wrap="square" rtlCol="0">
            <a:spAutoFit/>
          </a:bodyPr>
          <a:lstStyle/>
          <a:p>
            <a:r>
              <a:rPr lang="en-US" sz="2400" dirty="0" smtClean="0">
                <a:solidFill>
                  <a:srgbClr val="FF0000"/>
                </a:solidFill>
              </a:rPr>
              <a:t>Negative: Improved</a:t>
            </a:r>
          </a:p>
          <a:p>
            <a:r>
              <a:rPr lang="en-US" sz="2400" dirty="0" smtClean="0">
                <a:solidFill>
                  <a:srgbClr val="FF0000"/>
                </a:solidFill>
              </a:rPr>
              <a:t>Positive: Degraded</a:t>
            </a:r>
            <a:endParaRPr lang="en-US" sz="2400" dirty="0">
              <a:solidFill>
                <a:srgbClr val="FF0000"/>
              </a:solidFill>
            </a:endParaRPr>
          </a:p>
        </p:txBody>
      </p:sp>
    </p:spTree>
    <p:extLst>
      <p:ext uri="{BB962C8B-B14F-4D97-AF65-F5344CB8AC3E}">
        <p14:creationId xmlns:p14="http://schemas.microsoft.com/office/powerpoint/2010/main" val="8005384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6</a:t>
            </a:fld>
            <a:endParaRPr lang="en-US">
              <a:solidFill>
                <a:prstClr val="black">
                  <a:tint val="75000"/>
                </a:prstClr>
              </a:solidFill>
            </a:endParaRPr>
          </a:p>
        </p:txBody>
      </p:sp>
      <p:pic>
        <p:nvPicPr>
          <p:cNvPr id="32770" name="Picture 2" descr="http://www.csee.umbc.edu/~keqin/H15U/visit023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94624"/>
            <a:ext cx="4482780" cy="3186976"/>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ttp://www.csee.umbc.edu/~keqin/H214/visit019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61964"/>
            <a:ext cx="4495242" cy="31958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90600" y="316092"/>
            <a:ext cx="7162800" cy="954107"/>
          </a:xfrm>
          <a:prstGeom prst="rect">
            <a:avLst/>
          </a:prstGeom>
          <a:noFill/>
        </p:spPr>
        <p:txBody>
          <a:bodyPr wrap="square" rtlCol="0">
            <a:spAutoFit/>
          </a:bodyPr>
          <a:lstStyle/>
          <a:p>
            <a:pPr algn="ctr"/>
            <a:r>
              <a:rPr lang="en-US" sz="2800" dirty="0">
                <a:solidFill>
                  <a:prstClr val="black"/>
                </a:solidFill>
              </a:rPr>
              <a:t>Resolution Impact on Storm Structure</a:t>
            </a:r>
          </a:p>
          <a:p>
            <a:pPr algn="ctr"/>
            <a:r>
              <a:rPr lang="en-US" sz="2800" dirty="0">
                <a:solidFill>
                  <a:prstClr val="black"/>
                </a:solidFill>
              </a:rPr>
              <a:t>Edouard, 06L 2014091600, at Day 1 Forecast</a:t>
            </a:r>
          </a:p>
        </p:txBody>
      </p:sp>
      <p:sp>
        <p:nvSpPr>
          <p:cNvPr id="4" name="TextBox 3"/>
          <p:cNvSpPr txBox="1"/>
          <p:nvPr/>
        </p:nvSpPr>
        <p:spPr>
          <a:xfrm>
            <a:off x="1600200" y="1383268"/>
            <a:ext cx="838200" cy="369332"/>
          </a:xfrm>
          <a:prstGeom prst="rect">
            <a:avLst/>
          </a:prstGeom>
          <a:noFill/>
        </p:spPr>
        <p:txBody>
          <a:bodyPr wrap="square" rtlCol="0">
            <a:spAutoFit/>
          </a:bodyPr>
          <a:lstStyle/>
          <a:p>
            <a:r>
              <a:rPr lang="en-US" dirty="0" smtClean="0">
                <a:solidFill>
                  <a:prstClr val="black"/>
                </a:solidFill>
              </a:rPr>
              <a:t>H215</a:t>
            </a:r>
            <a:endParaRPr lang="en-US" dirty="0">
              <a:solidFill>
                <a:prstClr val="black"/>
              </a:solidFill>
            </a:endParaRPr>
          </a:p>
        </p:txBody>
      </p:sp>
      <p:sp>
        <p:nvSpPr>
          <p:cNvPr id="7" name="TextBox 6"/>
          <p:cNvSpPr txBox="1"/>
          <p:nvPr/>
        </p:nvSpPr>
        <p:spPr>
          <a:xfrm>
            <a:off x="6172200" y="1447800"/>
            <a:ext cx="838200" cy="369332"/>
          </a:xfrm>
          <a:prstGeom prst="rect">
            <a:avLst/>
          </a:prstGeom>
          <a:noFill/>
        </p:spPr>
        <p:txBody>
          <a:bodyPr wrap="square" rtlCol="0">
            <a:spAutoFit/>
          </a:bodyPr>
          <a:lstStyle/>
          <a:p>
            <a:r>
              <a:rPr lang="en-US" dirty="0">
                <a:solidFill>
                  <a:prstClr val="black"/>
                </a:solidFill>
              </a:rPr>
              <a:t>H214</a:t>
            </a:r>
          </a:p>
        </p:txBody>
      </p:sp>
      <p:sp>
        <p:nvSpPr>
          <p:cNvPr id="5" name="TextBox 4"/>
          <p:cNvSpPr txBox="1"/>
          <p:nvPr/>
        </p:nvSpPr>
        <p:spPr>
          <a:xfrm>
            <a:off x="838200" y="5486400"/>
            <a:ext cx="7162800" cy="369332"/>
          </a:xfrm>
          <a:prstGeom prst="rect">
            <a:avLst/>
          </a:prstGeom>
          <a:noFill/>
        </p:spPr>
        <p:txBody>
          <a:bodyPr wrap="square" rtlCol="0">
            <a:spAutoFit/>
          </a:bodyPr>
          <a:lstStyle/>
          <a:p>
            <a:r>
              <a:rPr lang="en-US" dirty="0">
                <a:solidFill>
                  <a:srgbClr val="FF0000"/>
                </a:solidFill>
              </a:rPr>
              <a:t>Detailed storm structure from high resolution model.</a:t>
            </a:r>
          </a:p>
        </p:txBody>
      </p:sp>
    </p:spTree>
    <p:extLst>
      <p:ext uri="{BB962C8B-B14F-4D97-AF65-F5344CB8AC3E}">
        <p14:creationId xmlns:p14="http://schemas.microsoft.com/office/powerpoint/2010/main" val="35556055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60</a:t>
            </a:fld>
            <a:endParaRPr lang="en-US">
              <a:solidFill>
                <a:prstClr val="black">
                  <a:tint val="75000"/>
                </a:prstClr>
              </a:solidFill>
            </a:endParaRPr>
          </a:p>
        </p:txBody>
      </p:sp>
      <p:sp>
        <p:nvSpPr>
          <p:cNvPr id="4" name="TextBox 3"/>
          <p:cNvSpPr txBox="1"/>
          <p:nvPr/>
        </p:nvSpPr>
        <p:spPr>
          <a:xfrm>
            <a:off x="762000" y="228600"/>
            <a:ext cx="7315200" cy="954107"/>
          </a:xfrm>
          <a:prstGeom prst="rect">
            <a:avLst/>
          </a:prstGeom>
          <a:noFill/>
        </p:spPr>
        <p:txBody>
          <a:bodyPr wrap="square" rtlCol="0">
            <a:spAutoFit/>
          </a:bodyPr>
          <a:lstStyle/>
          <a:p>
            <a:pPr algn="ctr"/>
            <a:r>
              <a:rPr lang="en-US" sz="2800" dirty="0" smtClean="0"/>
              <a:t>Individual Storm Intensity Forecast  Improvement/Degradation, EP, Day 1</a:t>
            </a:r>
            <a:endParaRPr lang="en-US" sz="2800" dirty="0"/>
          </a:p>
        </p:txBody>
      </p:sp>
      <p:sp>
        <p:nvSpPr>
          <p:cNvPr id="5" name="TextBox 4"/>
          <p:cNvSpPr txBox="1"/>
          <p:nvPr/>
        </p:nvSpPr>
        <p:spPr>
          <a:xfrm>
            <a:off x="1371600" y="1752600"/>
            <a:ext cx="3581400" cy="830997"/>
          </a:xfrm>
          <a:prstGeom prst="rect">
            <a:avLst/>
          </a:prstGeom>
          <a:noFill/>
        </p:spPr>
        <p:txBody>
          <a:bodyPr wrap="square" rtlCol="0">
            <a:spAutoFit/>
          </a:bodyPr>
          <a:lstStyle/>
          <a:p>
            <a:r>
              <a:rPr lang="en-US" sz="2400" dirty="0" smtClean="0">
                <a:solidFill>
                  <a:srgbClr val="FF0000"/>
                </a:solidFill>
              </a:rPr>
              <a:t>Negative: Improved</a:t>
            </a:r>
          </a:p>
          <a:p>
            <a:r>
              <a:rPr lang="en-US" sz="2400" dirty="0" smtClean="0">
                <a:solidFill>
                  <a:srgbClr val="FF0000"/>
                </a:solidFill>
              </a:rPr>
              <a:t>Positive: Degraded</a:t>
            </a:r>
            <a:endParaRPr lang="en-US" sz="2400" dirty="0">
              <a:solidFill>
                <a:srgbClr val="FF0000"/>
              </a:solidFill>
            </a:endParaRPr>
          </a:p>
        </p:txBody>
      </p:sp>
      <p:graphicFrame>
        <p:nvGraphicFramePr>
          <p:cNvPr id="6" name="Chart 5"/>
          <p:cNvGraphicFramePr/>
          <p:nvPr/>
        </p:nvGraphicFramePr>
        <p:xfrm>
          <a:off x="381000" y="1447800"/>
          <a:ext cx="84582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063402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61</a:t>
            </a:fld>
            <a:endParaRPr lang="en-US">
              <a:solidFill>
                <a:prstClr val="black">
                  <a:tint val="75000"/>
                </a:prstClr>
              </a:solidFill>
            </a:endParaRPr>
          </a:p>
        </p:txBody>
      </p:sp>
      <p:sp>
        <p:nvSpPr>
          <p:cNvPr id="4" name="TextBox 3"/>
          <p:cNvSpPr txBox="1"/>
          <p:nvPr/>
        </p:nvSpPr>
        <p:spPr>
          <a:xfrm>
            <a:off x="762000" y="228600"/>
            <a:ext cx="7315200" cy="954107"/>
          </a:xfrm>
          <a:prstGeom prst="rect">
            <a:avLst/>
          </a:prstGeom>
          <a:noFill/>
        </p:spPr>
        <p:txBody>
          <a:bodyPr wrap="square" rtlCol="0">
            <a:spAutoFit/>
          </a:bodyPr>
          <a:lstStyle/>
          <a:p>
            <a:pPr algn="ctr"/>
            <a:r>
              <a:rPr lang="en-US" sz="2800" dirty="0" smtClean="0"/>
              <a:t>Individual Storm Intensity Forecast  Improvement/Degradation, EP, Day 2</a:t>
            </a:r>
            <a:endParaRPr lang="en-US" sz="2800" dirty="0"/>
          </a:p>
        </p:txBody>
      </p:sp>
      <p:sp>
        <p:nvSpPr>
          <p:cNvPr id="5" name="TextBox 4"/>
          <p:cNvSpPr txBox="1"/>
          <p:nvPr/>
        </p:nvSpPr>
        <p:spPr>
          <a:xfrm>
            <a:off x="1371600" y="1752600"/>
            <a:ext cx="3581400" cy="830997"/>
          </a:xfrm>
          <a:prstGeom prst="rect">
            <a:avLst/>
          </a:prstGeom>
          <a:noFill/>
        </p:spPr>
        <p:txBody>
          <a:bodyPr wrap="square" rtlCol="0">
            <a:spAutoFit/>
          </a:bodyPr>
          <a:lstStyle/>
          <a:p>
            <a:r>
              <a:rPr lang="en-US" sz="2400" dirty="0" smtClean="0">
                <a:solidFill>
                  <a:srgbClr val="FF0000"/>
                </a:solidFill>
              </a:rPr>
              <a:t>Negative: Improved</a:t>
            </a:r>
          </a:p>
          <a:p>
            <a:r>
              <a:rPr lang="en-US" sz="2400" dirty="0" smtClean="0">
                <a:solidFill>
                  <a:srgbClr val="FF0000"/>
                </a:solidFill>
              </a:rPr>
              <a:t>Positive: Degraded</a:t>
            </a:r>
            <a:endParaRPr lang="en-US" sz="2400" dirty="0">
              <a:solidFill>
                <a:srgbClr val="FF0000"/>
              </a:solidFill>
            </a:endParaRPr>
          </a:p>
        </p:txBody>
      </p:sp>
      <p:graphicFrame>
        <p:nvGraphicFramePr>
          <p:cNvPr id="6" name="Chart 5"/>
          <p:cNvGraphicFramePr/>
          <p:nvPr/>
        </p:nvGraphicFramePr>
        <p:xfrm>
          <a:off x="304800" y="1371600"/>
          <a:ext cx="8534400" cy="4876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90330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62</a:t>
            </a:fld>
            <a:endParaRPr lang="en-US">
              <a:solidFill>
                <a:prstClr val="black">
                  <a:tint val="75000"/>
                </a:prstClr>
              </a:solidFill>
            </a:endParaRPr>
          </a:p>
        </p:txBody>
      </p:sp>
      <p:sp>
        <p:nvSpPr>
          <p:cNvPr id="4" name="TextBox 3"/>
          <p:cNvSpPr txBox="1"/>
          <p:nvPr/>
        </p:nvSpPr>
        <p:spPr>
          <a:xfrm>
            <a:off x="762000" y="228600"/>
            <a:ext cx="7315200" cy="954107"/>
          </a:xfrm>
          <a:prstGeom prst="rect">
            <a:avLst/>
          </a:prstGeom>
          <a:noFill/>
        </p:spPr>
        <p:txBody>
          <a:bodyPr wrap="square" rtlCol="0">
            <a:spAutoFit/>
          </a:bodyPr>
          <a:lstStyle/>
          <a:p>
            <a:pPr algn="ctr"/>
            <a:r>
              <a:rPr lang="en-US" sz="2800" dirty="0" smtClean="0"/>
              <a:t>Individual Storm Intensity Forecast  Improvement/Degradation, EP, Day 3</a:t>
            </a:r>
            <a:endParaRPr lang="en-US" sz="2800" dirty="0"/>
          </a:p>
        </p:txBody>
      </p:sp>
      <p:sp>
        <p:nvSpPr>
          <p:cNvPr id="5" name="TextBox 4"/>
          <p:cNvSpPr txBox="1"/>
          <p:nvPr/>
        </p:nvSpPr>
        <p:spPr>
          <a:xfrm>
            <a:off x="1371600" y="1752600"/>
            <a:ext cx="3581400" cy="830997"/>
          </a:xfrm>
          <a:prstGeom prst="rect">
            <a:avLst/>
          </a:prstGeom>
          <a:noFill/>
        </p:spPr>
        <p:txBody>
          <a:bodyPr wrap="square" rtlCol="0">
            <a:spAutoFit/>
          </a:bodyPr>
          <a:lstStyle/>
          <a:p>
            <a:r>
              <a:rPr lang="en-US" sz="2400" dirty="0" smtClean="0">
                <a:solidFill>
                  <a:srgbClr val="FF0000"/>
                </a:solidFill>
              </a:rPr>
              <a:t>Negative: Improved</a:t>
            </a:r>
          </a:p>
          <a:p>
            <a:r>
              <a:rPr lang="en-US" sz="2400" dirty="0" smtClean="0">
                <a:solidFill>
                  <a:srgbClr val="FF0000"/>
                </a:solidFill>
              </a:rPr>
              <a:t>Positive: Degraded</a:t>
            </a:r>
            <a:endParaRPr lang="en-US" sz="2400" dirty="0">
              <a:solidFill>
                <a:srgbClr val="FF0000"/>
              </a:solidFill>
            </a:endParaRPr>
          </a:p>
        </p:txBody>
      </p:sp>
      <p:graphicFrame>
        <p:nvGraphicFramePr>
          <p:cNvPr id="6" name="Chart 5"/>
          <p:cNvGraphicFramePr/>
          <p:nvPr/>
        </p:nvGraphicFramePr>
        <p:xfrm>
          <a:off x="304800" y="1600200"/>
          <a:ext cx="86106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419353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63</a:t>
            </a:fld>
            <a:endParaRPr lang="en-US">
              <a:solidFill>
                <a:prstClr val="black">
                  <a:tint val="75000"/>
                </a:prstClr>
              </a:solidFill>
            </a:endParaRPr>
          </a:p>
        </p:txBody>
      </p:sp>
      <p:sp>
        <p:nvSpPr>
          <p:cNvPr id="4" name="TextBox 3"/>
          <p:cNvSpPr txBox="1"/>
          <p:nvPr/>
        </p:nvSpPr>
        <p:spPr>
          <a:xfrm>
            <a:off x="762000" y="228600"/>
            <a:ext cx="7315200" cy="954107"/>
          </a:xfrm>
          <a:prstGeom prst="rect">
            <a:avLst/>
          </a:prstGeom>
          <a:noFill/>
        </p:spPr>
        <p:txBody>
          <a:bodyPr wrap="square" rtlCol="0">
            <a:spAutoFit/>
          </a:bodyPr>
          <a:lstStyle/>
          <a:p>
            <a:pPr algn="ctr"/>
            <a:r>
              <a:rPr lang="en-US" sz="2800" dirty="0" smtClean="0"/>
              <a:t>Individual Storm Intensity Forecast  Improvement/Degradation, EP, Day 4</a:t>
            </a:r>
            <a:endParaRPr lang="en-US" sz="2800" dirty="0"/>
          </a:p>
        </p:txBody>
      </p:sp>
      <p:sp>
        <p:nvSpPr>
          <p:cNvPr id="5" name="TextBox 4"/>
          <p:cNvSpPr txBox="1"/>
          <p:nvPr/>
        </p:nvSpPr>
        <p:spPr>
          <a:xfrm>
            <a:off x="1371600" y="1752600"/>
            <a:ext cx="3581400" cy="830997"/>
          </a:xfrm>
          <a:prstGeom prst="rect">
            <a:avLst/>
          </a:prstGeom>
          <a:noFill/>
        </p:spPr>
        <p:txBody>
          <a:bodyPr wrap="square" rtlCol="0">
            <a:spAutoFit/>
          </a:bodyPr>
          <a:lstStyle/>
          <a:p>
            <a:r>
              <a:rPr lang="en-US" sz="2400" dirty="0" smtClean="0">
                <a:solidFill>
                  <a:srgbClr val="FF0000"/>
                </a:solidFill>
              </a:rPr>
              <a:t>Negative: Improved</a:t>
            </a:r>
          </a:p>
          <a:p>
            <a:r>
              <a:rPr lang="en-US" sz="2400" dirty="0" smtClean="0">
                <a:solidFill>
                  <a:srgbClr val="FF0000"/>
                </a:solidFill>
              </a:rPr>
              <a:t>Positive: Degraded</a:t>
            </a:r>
            <a:endParaRPr lang="en-US" sz="2400" dirty="0">
              <a:solidFill>
                <a:srgbClr val="FF0000"/>
              </a:solidFill>
            </a:endParaRPr>
          </a:p>
        </p:txBody>
      </p:sp>
      <p:graphicFrame>
        <p:nvGraphicFramePr>
          <p:cNvPr id="6" name="Chart 5"/>
          <p:cNvGraphicFramePr/>
          <p:nvPr/>
        </p:nvGraphicFramePr>
        <p:xfrm>
          <a:off x="304800" y="1447800"/>
          <a:ext cx="8458200" cy="48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960874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64</a:t>
            </a:fld>
            <a:endParaRPr lang="en-US">
              <a:solidFill>
                <a:prstClr val="black">
                  <a:tint val="75000"/>
                </a:prstClr>
              </a:solidFill>
            </a:endParaRPr>
          </a:p>
        </p:txBody>
      </p:sp>
      <p:sp>
        <p:nvSpPr>
          <p:cNvPr id="4" name="TextBox 3"/>
          <p:cNvSpPr txBox="1"/>
          <p:nvPr/>
        </p:nvSpPr>
        <p:spPr>
          <a:xfrm>
            <a:off x="762000" y="228600"/>
            <a:ext cx="7315200" cy="954107"/>
          </a:xfrm>
          <a:prstGeom prst="rect">
            <a:avLst/>
          </a:prstGeom>
          <a:noFill/>
        </p:spPr>
        <p:txBody>
          <a:bodyPr wrap="square" rtlCol="0">
            <a:spAutoFit/>
          </a:bodyPr>
          <a:lstStyle/>
          <a:p>
            <a:pPr algn="ctr"/>
            <a:r>
              <a:rPr lang="en-US" sz="2800" dirty="0" smtClean="0"/>
              <a:t>Individual Storm Intensity Forecast  Improvement/Degradation, EP, Day 5</a:t>
            </a:r>
            <a:endParaRPr lang="en-US" sz="2800" dirty="0"/>
          </a:p>
        </p:txBody>
      </p:sp>
      <p:sp>
        <p:nvSpPr>
          <p:cNvPr id="5" name="TextBox 4"/>
          <p:cNvSpPr txBox="1"/>
          <p:nvPr/>
        </p:nvSpPr>
        <p:spPr>
          <a:xfrm>
            <a:off x="1371600" y="1752600"/>
            <a:ext cx="3581400" cy="830997"/>
          </a:xfrm>
          <a:prstGeom prst="rect">
            <a:avLst/>
          </a:prstGeom>
          <a:noFill/>
        </p:spPr>
        <p:txBody>
          <a:bodyPr wrap="square" rtlCol="0">
            <a:spAutoFit/>
          </a:bodyPr>
          <a:lstStyle/>
          <a:p>
            <a:r>
              <a:rPr lang="en-US" sz="2400" dirty="0" smtClean="0">
                <a:solidFill>
                  <a:srgbClr val="FF0000"/>
                </a:solidFill>
              </a:rPr>
              <a:t>Negative: Improved</a:t>
            </a:r>
          </a:p>
          <a:p>
            <a:r>
              <a:rPr lang="en-US" sz="2400" dirty="0" smtClean="0">
                <a:solidFill>
                  <a:srgbClr val="FF0000"/>
                </a:solidFill>
              </a:rPr>
              <a:t>Positive: Degraded</a:t>
            </a:r>
            <a:endParaRPr lang="en-US" sz="2400" dirty="0">
              <a:solidFill>
                <a:srgbClr val="FF0000"/>
              </a:solidFill>
            </a:endParaRPr>
          </a:p>
        </p:txBody>
      </p:sp>
      <p:graphicFrame>
        <p:nvGraphicFramePr>
          <p:cNvPr id="6" name="Chart 5"/>
          <p:cNvGraphicFramePr/>
          <p:nvPr/>
        </p:nvGraphicFramePr>
        <p:xfrm>
          <a:off x="304800" y="1524000"/>
          <a:ext cx="8458200" cy="4648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223359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p:cNvSpPr>
            <a:spLocks noGrp="1"/>
          </p:cNvSpPr>
          <p:nvPr>
            <p:ph type="sldNum" sz="quarter" idx="12"/>
          </p:nvPr>
        </p:nvSpPr>
        <p:spPr/>
        <p:txBody>
          <a:bodyPr/>
          <a:lstStyle/>
          <a:p>
            <a:fld id="{305DB269-63F9-4AD9-B592-883EA161A94C}" type="slidenum">
              <a:rPr/>
              <a:pPr/>
              <a:t>7</a:t>
            </a:fld>
            <a:endParaRPr/>
          </a:p>
        </p:txBody>
      </p:sp>
      <p:pic>
        <p:nvPicPr>
          <p:cNvPr id="2" name="Picture 1"/>
          <p:cNvPicPr>
            <a:picLocks noChangeAspect="1"/>
          </p:cNvPicPr>
          <p:nvPr/>
        </p:nvPicPr>
        <p:blipFill>
          <a:blip r:embed="rId3">
            <a:lum/>
            <a:alphaModFix/>
          </a:blip>
          <a:srcRect/>
          <a:stretch>
            <a:fillRect/>
          </a:stretch>
        </p:blipFill>
        <p:spPr>
          <a:xfrm>
            <a:off x="248584" y="1377939"/>
            <a:ext cx="3346570" cy="2484924"/>
          </a:xfrm>
          <a:prstGeom prst="rect">
            <a:avLst/>
          </a:prstGeom>
          <a:noFill/>
          <a:ln>
            <a:noFill/>
          </a:ln>
        </p:spPr>
      </p:pic>
      <p:sp>
        <p:nvSpPr>
          <p:cNvPr id="3" name="TextBox 2"/>
          <p:cNvSpPr txBox="1"/>
          <p:nvPr/>
        </p:nvSpPr>
        <p:spPr>
          <a:xfrm>
            <a:off x="844451" y="4419600"/>
            <a:ext cx="1799983" cy="347886"/>
          </a:xfrm>
          <a:prstGeom prst="rect">
            <a:avLst/>
          </a:prstGeom>
          <a:solidFill>
            <a:srgbClr val="0000FF">
              <a:alpha val="70000"/>
            </a:srgbClr>
          </a:solidFill>
          <a:ln>
            <a:noFill/>
          </a:ln>
        </p:spPr>
        <p:txBody>
          <a:bodyPr vert="horz" wrap="none" lIns="81631" tIns="40816" rIns="81631" bIns="40816" anchorCtr="0" compatLnSpc="0">
            <a:spAutoFit/>
          </a:bodyPr>
          <a:lstStyle/>
          <a:p>
            <a:pPr algn="ctr" defTabSz="829366" hangingPunct="0">
              <a:defRPr>
                <a:solidFill>
                  <a:srgbClr val="FFFFFF"/>
                </a:solidFill>
              </a:defRPr>
            </a:pPr>
            <a:r>
              <a:rPr lang="en-US" dirty="0">
                <a:solidFill>
                  <a:srgbClr val="FFFFFF"/>
                </a:solidFill>
                <a:latin typeface="Liberation Sans" pitchFamily="18"/>
                <a:ea typeface="DejaVu Sans" pitchFamily="2"/>
                <a:cs typeface="DejaVu Sans" pitchFamily="2"/>
              </a:rPr>
              <a:t>HWRF </a:t>
            </a:r>
            <a:r>
              <a:rPr lang="en-US" dirty="0" smtClean="0">
                <a:solidFill>
                  <a:srgbClr val="FFFFFF"/>
                </a:solidFill>
                <a:latin typeface="Liberation Sans" pitchFamily="18"/>
                <a:ea typeface="DejaVu Sans" pitchFamily="2"/>
                <a:cs typeface="DejaVu Sans" pitchFamily="2"/>
              </a:rPr>
              <a:t>GOES-15</a:t>
            </a:r>
            <a:endParaRPr lang="en-US" dirty="0">
              <a:solidFill>
                <a:srgbClr val="FFFFFF"/>
              </a:solidFill>
              <a:latin typeface="Liberation Sans" pitchFamily="18"/>
              <a:ea typeface="DejaVu Sans" pitchFamily="2"/>
              <a:cs typeface="DejaVu Sans" pitchFamily="2"/>
            </a:endParaRPr>
          </a:p>
        </p:txBody>
      </p:sp>
      <p:pic>
        <p:nvPicPr>
          <p:cNvPr id="6" name="Picture 5"/>
          <p:cNvPicPr>
            <a:picLocks noChangeAspect="1"/>
          </p:cNvPicPr>
          <p:nvPr/>
        </p:nvPicPr>
        <p:blipFill>
          <a:blip r:embed="rId4">
            <a:lum/>
            <a:alphaModFix/>
          </a:blip>
          <a:srcRect/>
          <a:stretch>
            <a:fillRect/>
          </a:stretch>
        </p:blipFill>
        <p:spPr>
          <a:xfrm>
            <a:off x="5971890" y="1143550"/>
            <a:ext cx="3047029" cy="2650760"/>
          </a:xfrm>
          <a:prstGeom prst="rect">
            <a:avLst/>
          </a:prstGeom>
          <a:noFill/>
          <a:ln>
            <a:noFill/>
          </a:ln>
        </p:spPr>
      </p:pic>
      <p:sp>
        <p:nvSpPr>
          <p:cNvPr id="7" name="TextBox 6"/>
          <p:cNvSpPr txBox="1"/>
          <p:nvPr/>
        </p:nvSpPr>
        <p:spPr>
          <a:xfrm>
            <a:off x="6850206" y="4419600"/>
            <a:ext cx="1799983" cy="347886"/>
          </a:xfrm>
          <a:prstGeom prst="rect">
            <a:avLst/>
          </a:prstGeom>
          <a:solidFill>
            <a:srgbClr val="0000FF">
              <a:alpha val="70000"/>
            </a:srgbClr>
          </a:solidFill>
          <a:ln>
            <a:noFill/>
          </a:ln>
        </p:spPr>
        <p:txBody>
          <a:bodyPr vert="horz" wrap="none" lIns="81631" tIns="40816" rIns="81631" bIns="40816" anchorCtr="0" compatLnSpc="0">
            <a:spAutoFit/>
          </a:bodyPr>
          <a:lstStyle/>
          <a:p>
            <a:pPr algn="ctr" defTabSz="829366" hangingPunct="0">
              <a:defRPr>
                <a:solidFill>
                  <a:srgbClr val="FFFFFF"/>
                </a:solidFill>
              </a:defRPr>
            </a:pPr>
            <a:r>
              <a:rPr lang="en-US" dirty="0">
                <a:solidFill>
                  <a:srgbClr val="FFFFFF"/>
                </a:solidFill>
                <a:latin typeface="Liberation Sans" pitchFamily="18"/>
                <a:ea typeface="DejaVu Sans" pitchFamily="2"/>
                <a:cs typeface="DejaVu Sans" pitchFamily="2"/>
              </a:rPr>
              <a:t>HWRF </a:t>
            </a:r>
            <a:r>
              <a:rPr lang="en-US" dirty="0" smtClean="0">
                <a:solidFill>
                  <a:srgbClr val="FFFFFF"/>
                </a:solidFill>
                <a:latin typeface="Liberation Sans" pitchFamily="18"/>
                <a:ea typeface="DejaVu Sans" pitchFamily="2"/>
                <a:cs typeface="DejaVu Sans" pitchFamily="2"/>
              </a:rPr>
              <a:t>GOES-13</a:t>
            </a:r>
            <a:endParaRPr lang="en-US" dirty="0">
              <a:solidFill>
                <a:srgbClr val="FFFFFF"/>
              </a:solidFill>
              <a:latin typeface="Liberation Sans" pitchFamily="18"/>
              <a:ea typeface="DejaVu Sans" pitchFamily="2"/>
              <a:cs typeface="DejaVu Sans" pitchFamily="2"/>
            </a:endParaRPr>
          </a:p>
        </p:txBody>
      </p:sp>
      <p:pic>
        <p:nvPicPr>
          <p:cNvPr id="8" name="Picture 7"/>
          <p:cNvPicPr>
            <a:picLocks noChangeAspect="1"/>
          </p:cNvPicPr>
          <p:nvPr/>
        </p:nvPicPr>
        <p:blipFill>
          <a:blip r:embed="rId5">
            <a:lum/>
            <a:alphaModFix/>
          </a:blip>
          <a:srcRect/>
          <a:stretch>
            <a:fillRect/>
          </a:stretch>
        </p:blipFill>
        <p:spPr>
          <a:xfrm>
            <a:off x="3068588" y="1315262"/>
            <a:ext cx="3125753" cy="2816596"/>
          </a:xfrm>
          <a:prstGeom prst="rect">
            <a:avLst/>
          </a:prstGeom>
          <a:noFill/>
          <a:ln>
            <a:noFill/>
          </a:ln>
        </p:spPr>
      </p:pic>
      <p:sp>
        <p:nvSpPr>
          <p:cNvPr id="9" name="TextBox 8"/>
          <p:cNvSpPr txBox="1"/>
          <p:nvPr/>
        </p:nvSpPr>
        <p:spPr>
          <a:xfrm>
            <a:off x="3105600" y="4421957"/>
            <a:ext cx="3324588" cy="347886"/>
          </a:xfrm>
          <a:prstGeom prst="rect">
            <a:avLst/>
          </a:prstGeom>
          <a:solidFill>
            <a:srgbClr val="0000FF">
              <a:alpha val="70000"/>
            </a:srgbClr>
          </a:solidFill>
          <a:ln>
            <a:noFill/>
          </a:ln>
        </p:spPr>
        <p:txBody>
          <a:bodyPr vert="horz" wrap="square" lIns="81631" tIns="40816" rIns="81631" bIns="40816" anchorCtr="0" compatLnSpc="0">
            <a:spAutoFit/>
          </a:bodyPr>
          <a:lstStyle/>
          <a:p>
            <a:pPr algn="ctr" defTabSz="829366" hangingPunct="0">
              <a:defRPr>
                <a:solidFill>
                  <a:srgbClr val="FFFFFF"/>
                </a:solidFill>
              </a:defRPr>
            </a:pPr>
            <a:r>
              <a:rPr lang="en-US" dirty="0">
                <a:solidFill>
                  <a:srgbClr val="FFFFFF"/>
                </a:solidFill>
                <a:latin typeface="Liberation Sans" pitchFamily="18"/>
                <a:ea typeface="DejaVu Sans" pitchFamily="2"/>
                <a:cs typeface="DejaVu Sans" pitchFamily="2"/>
              </a:rPr>
              <a:t>HWRF </a:t>
            </a:r>
            <a:r>
              <a:rPr lang="en-US" dirty="0" smtClean="0">
                <a:solidFill>
                  <a:srgbClr val="FFFFFF"/>
                </a:solidFill>
                <a:latin typeface="Liberation Sans" pitchFamily="18"/>
                <a:ea typeface="DejaVu Sans" pitchFamily="2"/>
                <a:cs typeface="DejaVu Sans" pitchFamily="2"/>
              </a:rPr>
              <a:t>SEVIRI/METEOSAT</a:t>
            </a:r>
            <a:endParaRPr lang="en-US" dirty="0">
              <a:solidFill>
                <a:srgbClr val="FFFFFF"/>
              </a:solidFill>
              <a:latin typeface="Liberation Sans" pitchFamily="18"/>
              <a:ea typeface="DejaVu Sans" pitchFamily="2"/>
              <a:cs typeface="DejaVu Sans" pitchFamily="2"/>
            </a:endParaRPr>
          </a:p>
        </p:txBody>
      </p:sp>
      <p:sp>
        <p:nvSpPr>
          <p:cNvPr id="14" name="Title 13"/>
          <p:cNvSpPr txBox="1">
            <a:spLocks noGrp="1"/>
          </p:cNvSpPr>
          <p:nvPr>
            <p:ph type="title" idx="4294967295"/>
          </p:nvPr>
        </p:nvSpPr>
        <p:spPr>
          <a:xfrm>
            <a:off x="302464" y="248399"/>
            <a:ext cx="8228743" cy="1031051"/>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3200" b="1" dirty="0"/>
              <a:t>Product Upgrades </a:t>
            </a:r>
            <a:r>
              <a:rPr lang="en-US" sz="3200" b="1" dirty="0" smtClean="0"/>
              <a:t>for GOES/SEVIRI synthetic IR imagery</a:t>
            </a:r>
            <a:endParaRPr lang="en-US" sz="3200" b="1" dirty="0"/>
          </a:p>
        </p:txBody>
      </p:sp>
      <p:sp>
        <p:nvSpPr>
          <p:cNvPr id="15" name="TextBox 14"/>
          <p:cNvSpPr txBox="1"/>
          <p:nvPr/>
        </p:nvSpPr>
        <p:spPr>
          <a:xfrm>
            <a:off x="424432" y="3399633"/>
            <a:ext cx="395689" cy="347886"/>
          </a:xfrm>
          <a:prstGeom prst="rect">
            <a:avLst/>
          </a:prstGeom>
          <a:noFill/>
          <a:ln>
            <a:noFill/>
          </a:ln>
        </p:spPr>
        <p:txBody>
          <a:bodyPr vert="horz" wrap="none" lIns="81631" tIns="40816" rIns="81631" bIns="40816" anchorCtr="0" compatLnSpc="0">
            <a:spAutoFit/>
          </a:bodyPr>
          <a:lstStyle/>
          <a:p>
            <a:pPr algn="ctr" defTabSz="829366" hangingPunct="0"/>
            <a:r>
              <a:rPr lang="en-US">
                <a:solidFill>
                  <a:prstClr val="black"/>
                </a:solidFill>
                <a:latin typeface="Liberation Sans" pitchFamily="18"/>
                <a:ea typeface="DejaVu Sans" pitchFamily="2"/>
                <a:cs typeface="DejaVu Sans" pitchFamily="2"/>
              </a:rPr>
              <a:t>IR</a:t>
            </a:r>
          </a:p>
        </p:txBody>
      </p:sp>
      <p:sp>
        <p:nvSpPr>
          <p:cNvPr id="16" name="TextBox 15"/>
          <p:cNvSpPr txBox="1"/>
          <p:nvPr/>
        </p:nvSpPr>
        <p:spPr>
          <a:xfrm>
            <a:off x="3374771" y="3548821"/>
            <a:ext cx="395689" cy="347886"/>
          </a:xfrm>
          <a:prstGeom prst="rect">
            <a:avLst/>
          </a:prstGeom>
          <a:noFill/>
          <a:ln>
            <a:noFill/>
          </a:ln>
        </p:spPr>
        <p:txBody>
          <a:bodyPr vert="horz" wrap="none" lIns="81631" tIns="40816" rIns="81631" bIns="40816" anchorCtr="0" compatLnSpc="0">
            <a:spAutoFit/>
          </a:bodyPr>
          <a:lstStyle/>
          <a:p>
            <a:pPr algn="ctr" defTabSz="829366" hangingPunct="0"/>
            <a:r>
              <a:rPr lang="en-US">
                <a:solidFill>
                  <a:prstClr val="black"/>
                </a:solidFill>
                <a:latin typeface="Liberation Sans" pitchFamily="18"/>
                <a:ea typeface="DejaVu Sans" pitchFamily="2"/>
                <a:cs typeface="DejaVu Sans" pitchFamily="2"/>
              </a:rPr>
              <a:t>IR</a:t>
            </a:r>
          </a:p>
        </p:txBody>
      </p:sp>
      <p:sp>
        <p:nvSpPr>
          <p:cNvPr id="17" name="TextBox 16"/>
          <p:cNvSpPr txBox="1"/>
          <p:nvPr/>
        </p:nvSpPr>
        <p:spPr>
          <a:xfrm>
            <a:off x="6232343" y="3334343"/>
            <a:ext cx="395689" cy="347886"/>
          </a:xfrm>
          <a:prstGeom prst="rect">
            <a:avLst/>
          </a:prstGeom>
          <a:noFill/>
          <a:ln>
            <a:noFill/>
          </a:ln>
        </p:spPr>
        <p:txBody>
          <a:bodyPr vert="horz" wrap="none" lIns="81631" tIns="40816" rIns="81631" bIns="40816" anchorCtr="0" compatLnSpc="0">
            <a:spAutoFit/>
          </a:bodyPr>
          <a:lstStyle/>
          <a:p>
            <a:pPr algn="ctr" defTabSz="829366" hangingPunct="0"/>
            <a:r>
              <a:rPr lang="en-US">
                <a:solidFill>
                  <a:prstClr val="black"/>
                </a:solidFill>
                <a:latin typeface="Liberation Sans" pitchFamily="18"/>
                <a:ea typeface="DejaVu Sans" pitchFamily="2"/>
                <a:cs typeface="DejaVu Sans" pitchFamily="2"/>
              </a:rPr>
              <a:t>IR</a:t>
            </a:r>
          </a:p>
        </p:txBody>
      </p:sp>
    </p:spTree>
    <p:extLst>
      <p:ext uri="{BB962C8B-B14F-4D97-AF65-F5344CB8AC3E}">
        <p14:creationId xmlns:p14="http://schemas.microsoft.com/office/powerpoint/2010/main" val="2844615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0"/>
            <a:ext cx="9067800" cy="6617196"/>
          </a:xfrm>
          <a:prstGeom prst="rect">
            <a:avLst/>
          </a:prstGeom>
          <a:noFill/>
        </p:spPr>
        <p:txBody>
          <a:bodyPr wrap="square" rtlCol="0">
            <a:spAutoFit/>
          </a:bodyPr>
          <a:lstStyle/>
          <a:p>
            <a:pPr lvl="0"/>
            <a:r>
              <a:rPr lang="en-US" sz="3200" dirty="0" smtClean="0"/>
              <a:t>Data Assimilation Upgrades (H15T)</a:t>
            </a:r>
          </a:p>
          <a:p>
            <a:pPr lvl="0"/>
            <a:endParaRPr lang="en-US" sz="2400" dirty="0"/>
          </a:p>
          <a:p>
            <a:pPr marL="342900" lvl="0" indent="-342900">
              <a:buFont typeface="Wingdings" panose="05000000000000000000" pitchFamily="2" charset="2"/>
              <a:buChar char="Ø"/>
            </a:pPr>
            <a:r>
              <a:rPr lang="en-US" sz="2400" dirty="0" smtClean="0"/>
              <a:t>DA Upgrades for non-TDR cases </a:t>
            </a:r>
            <a:r>
              <a:rPr lang="en-US" sz="2400" dirty="0" smtClean="0"/>
              <a:t>(included </a:t>
            </a:r>
            <a:r>
              <a:rPr lang="en-US" sz="2400" dirty="0" smtClean="0"/>
              <a:t>in H215)</a:t>
            </a:r>
          </a:p>
          <a:p>
            <a:pPr lvl="0"/>
            <a:endParaRPr lang="en-US" sz="2400" dirty="0" smtClean="0"/>
          </a:p>
          <a:p>
            <a:pPr marL="742950" lvl="1" indent="-285750">
              <a:buFont typeface="Wingdings" panose="05000000000000000000" pitchFamily="2" charset="2"/>
              <a:buChar char="§"/>
            </a:pPr>
            <a:r>
              <a:rPr lang="en-CA" sz="2000" dirty="0" smtClean="0"/>
              <a:t>Upgrade to the latest EMC GSI v5.0.0, and will be further tuned to improve the initial analysis for all HWRF domains. </a:t>
            </a:r>
            <a:endParaRPr lang="en-US" sz="2000" dirty="0" smtClean="0"/>
          </a:p>
          <a:p>
            <a:pPr marL="742950" lvl="1" indent="-285750">
              <a:buFont typeface="Wingdings" panose="05000000000000000000" pitchFamily="2" charset="2"/>
              <a:buChar char="§"/>
            </a:pPr>
            <a:r>
              <a:rPr lang="en-CA" sz="2000" dirty="0" smtClean="0"/>
              <a:t>use the 80-member global ensemble based one-way hybrid EnKF-3DVAR 6h forecast fields to calculate the covariance.</a:t>
            </a:r>
            <a:endParaRPr lang="en-US" sz="2000" dirty="0" smtClean="0"/>
          </a:p>
          <a:p>
            <a:pPr marL="742950" lvl="1" indent="-285750">
              <a:buFont typeface="Wingdings" panose="05000000000000000000" pitchFamily="2" charset="2"/>
              <a:buChar char="§"/>
            </a:pPr>
            <a:r>
              <a:rPr lang="en-US" sz="2000" dirty="0" smtClean="0"/>
              <a:t>Enlarged </a:t>
            </a:r>
            <a:r>
              <a:rPr lang="en-US" sz="2000" dirty="0"/>
              <a:t>d2 (6km) and d3 (2km) analysis domains </a:t>
            </a:r>
            <a:r>
              <a:rPr lang="en-US" sz="2000" dirty="0" smtClean="0"/>
              <a:t>to </a:t>
            </a:r>
            <a:r>
              <a:rPr lang="en-US" sz="2000" dirty="0"/>
              <a:t>address discontinuity in the initial condition between forecast </a:t>
            </a:r>
            <a:r>
              <a:rPr lang="en-US" sz="2000" dirty="0" smtClean="0"/>
              <a:t>domains;</a:t>
            </a:r>
          </a:p>
          <a:p>
            <a:pPr marL="742950" lvl="1" indent="-285750">
              <a:buFont typeface="Wingdings" panose="05000000000000000000" pitchFamily="2" charset="2"/>
              <a:buChar char="§"/>
            </a:pPr>
            <a:r>
              <a:rPr lang="en-US" sz="2000" dirty="0" smtClean="0"/>
              <a:t>Run </a:t>
            </a:r>
            <a:r>
              <a:rPr lang="en-US" sz="2000" dirty="0"/>
              <a:t>GSI on d2 analysis domain and add analysis increment to </a:t>
            </a:r>
            <a:r>
              <a:rPr lang="en-US" sz="2000" dirty="0" smtClean="0"/>
              <a:t>d3;</a:t>
            </a:r>
            <a:endParaRPr lang="en-US" sz="2000" dirty="0"/>
          </a:p>
          <a:p>
            <a:pPr marL="742950" lvl="1" indent="-285750">
              <a:buFont typeface="Wingdings" panose="05000000000000000000" pitchFamily="2" charset="2"/>
              <a:buChar char="§"/>
            </a:pPr>
            <a:r>
              <a:rPr lang="en-US" sz="2000" dirty="0" smtClean="0">
                <a:solidFill>
                  <a:srgbClr val="FF0000"/>
                </a:solidFill>
              </a:rPr>
              <a:t>No </a:t>
            </a:r>
            <a:r>
              <a:rPr lang="en-US" sz="2000" dirty="0">
                <a:solidFill>
                  <a:srgbClr val="FF0000"/>
                </a:solidFill>
              </a:rPr>
              <a:t>satellite DA on d3 analysis </a:t>
            </a:r>
            <a:r>
              <a:rPr lang="en-US" sz="2000" dirty="0" smtClean="0">
                <a:solidFill>
                  <a:srgbClr val="FF0000"/>
                </a:solidFill>
              </a:rPr>
              <a:t>domain due to pronounced negative impact</a:t>
            </a:r>
            <a:r>
              <a:rPr lang="en-US" sz="2000" dirty="0" smtClean="0"/>
              <a:t>;</a:t>
            </a:r>
          </a:p>
          <a:p>
            <a:pPr marL="742950" lvl="1" indent="-285750">
              <a:buFont typeface="Wingdings" panose="05000000000000000000" pitchFamily="2" charset="2"/>
              <a:buChar char="§"/>
            </a:pPr>
            <a:r>
              <a:rPr lang="en-US" sz="2000" dirty="0" smtClean="0"/>
              <a:t>Added </a:t>
            </a:r>
            <a:r>
              <a:rPr lang="en-US" sz="2000" dirty="0"/>
              <a:t>the assimilation of </a:t>
            </a:r>
            <a:r>
              <a:rPr lang="en-US" sz="2000" dirty="0" err="1" smtClean="0"/>
              <a:t>tcvitals</a:t>
            </a:r>
            <a:r>
              <a:rPr lang="en-US" sz="2000" dirty="0" smtClean="0"/>
              <a:t> MSLP data along with </a:t>
            </a:r>
            <a:r>
              <a:rPr lang="en-US" sz="2000" dirty="0" err="1" smtClean="0"/>
              <a:t>dropsonde</a:t>
            </a:r>
            <a:r>
              <a:rPr lang="en-US" sz="2000" dirty="0" smtClean="0"/>
              <a:t> data.</a:t>
            </a:r>
            <a:r>
              <a:rPr lang="en-US" dirty="0"/>
              <a:t/>
            </a:r>
            <a:br>
              <a:rPr lang="en-US" dirty="0"/>
            </a:br>
            <a:endParaRPr lang="en-US" dirty="0" smtClean="0"/>
          </a:p>
          <a:p>
            <a:pPr marL="285750" lvl="0" indent="-285750">
              <a:buFont typeface="Wingdings" panose="05000000000000000000" pitchFamily="2" charset="2"/>
              <a:buChar char="Ø"/>
            </a:pPr>
            <a:r>
              <a:rPr lang="en-US" sz="2400" dirty="0" smtClean="0"/>
              <a:t>DA Upgrades for TDR cases </a:t>
            </a:r>
            <a:r>
              <a:rPr lang="en-US" sz="2400" dirty="0" smtClean="0">
                <a:solidFill>
                  <a:srgbClr val="FF0000"/>
                </a:solidFill>
              </a:rPr>
              <a:t>(</a:t>
            </a:r>
            <a:r>
              <a:rPr lang="en-US" sz="2400" dirty="0" smtClean="0">
                <a:solidFill>
                  <a:srgbClr val="FF0000"/>
                </a:solidFill>
              </a:rPr>
              <a:t>H215 Final)</a:t>
            </a:r>
            <a:r>
              <a:rPr lang="en-US" sz="2400" dirty="0" smtClean="0"/>
              <a:t>:</a:t>
            </a:r>
            <a:endParaRPr lang="en-US" sz="2400" dirty="0"/>
          </a:p>
          <a:p>
            <a:pPr marL="285750" indent="-285750">
              <a:buFont typeface="Wingdings" panose="05000000000000000000" pitchFamily="2" charset="2"/>
              <a:buChar char="Ø"/>
            </a:pPr>
            <a:endParaRPr lang="en-US" dirty="0"/>
          </a:p>
          <a:p>
            <a:pPr marL="742950" lvl="1" indent="-285750" hangingPunct="0">
              <a:buFont typeface="Wingdings" panose="05000000000000000000" pitchFamily="2" charset="2"/>
              <a:buChar char="§"/>
            </a:pPr>
            <a:r>
              <a:rPr lang="en-CA" sz="2000" dirty="0" smtClean="0">
                <a:solidFill>
                  <a:srgbClr val="FF0000"/>
                </a:solidFill>
              </a:rPr>
              <a:t>run 40-member HWRF ensembles for 6h to provide more accurate, flow-dependent, vortex-dependent data assimilation covariance</a:t>
            </a:r>
            <a:r>
              <a:rPr lang="en-CA" sz="2000" dirty="0" smtClean="0"/>
              <a:t>.</a:t>
            </a:r>
            <a:endParaRPr lang="en-US" sz="2000" dirty="0" smtClean="0"/>
          </a:p>
          <a:p>
            <a:pPr marL="742950" lvl="1" indent="-285750" hangingPunct="0">
              <a:buFont typeface="Wingdings" panose="05000000000000000000" pitchFamily="2" charset="2"/>
              <a:buChar char="§"/>
            </a:pPr>
            <a:r>
              <a:rPr lang="en-US" sz="2000" dirty="0" smtClean="0"/>
              <a:t>Run GSI on both d2 and d3 analysis domains;</a:t>
            </a:r>
            <a:endParaRPr lang="en-US" sz="2000" dirty="0"/>
          </a:p>
          <a:p>
            <a:pPr marL="742950" lvl="1" indent="-285750" hangingPunct="0">
              <a:buFont typeface="Wingdings" panose="05000000000000000000" pitchFamily="2" charset="2"/>
              <a:buChar char="§"/>
            </a:pPr>
            <a:r>
              <a:rPr lang="en-US" sz="2000" dirty="0" smtClean="0"/>
              <a:t>Larger </a:t>
            </a:r>
            <a:r>
              <a:rPr lang="en-US" sz="2000" dirty="0"/>
              <a:t>data assimilation domains</a:t>
            </a:r>
          </a:p>
        </p:txBody>
      </p:sp>
      <p:sp>
        <p:nvSpPr>
          <p:cNvPr id="3" name="Slide Number Placeholder 2"/>
          <p:cNvSpPr>
            <a:spLocks noGrp="1"/>
          </p:cNvSpPr>
          <p:nvPr>
            <p:ph type="sldNum" sz="quarter" idx="12"/>
          </p:nvPr>
        </p:nvSpPr>
        <p:spPr/>
        <p:txBody>
          <a:bodyPr/>
          <a:lstStyle/>
          <a:p>
            <a:fld id="{29981558-129F-4680-8B8B-8498508A5939}"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20288336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5126" y="1546811"/>
            <a:ext cx="2735124"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txBox="1">
            <a:spLocks/>
          </p:cNvSpPr>
          <p:nvPr/>
        </p:nvSpPr>
        <p:spPr>
          <a:xfrm>
            <a:off x="865096" y="38100"/>
            <a:ext cx="7566207" cy="914400"/>
          </a:xfrm>
          <a:prstGeom prst="rect">
            <a:avLst/>
          </a:prstGeom>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dirty="0" smtClean="0"/>
              <a:t>Upgraded Land Surface model </a:t>
            </a:r>
          </a:p>
          <a:p>
            <a:r>
              <a:rPr lang="en-US" sz="3000" dirty="0" smtClean="0"/>
              <a:t>GFDL slab to NOAH LSM – NSF VSP Contributions</a:t>
            </a:r>
            <a:endParaRPr lang="en-US" sz="3000" dirty="0"/>
          </a:p>
        </p:txBody>
      </p:sp>
      <p:sp>
        <p:nvSpPr>
          <p:cNvPr id="3" name="TextBox 2"/>
          <p:cNvSpPr txBox="1"/>
          <p:nvPr/>
        </p:nvSpPr>
        <p:spPr>
          <a:xfrm>
            <a:off x="0" y="1066800"/>
            <a:ext cx="4592472" cy="5355312"/>
          </a:xfrm>
          <a:prstGeom prst="rect">
            <a:avLst/>
          </a:prstGeom>
          <a:noFill/>
        </p:spPr>
        <p:txBody>
          <a:bodyPr wrap="square" rtlCol="0">
            <a:spAutoFit/>
          </a:bodyPr>
          <a:lstStyle/>
          <a:p>
            <a:pPr marL="342900" indent="-342900">
              <a:buFont typeface="Wingdings" pitchFamily="2" charset="2"/>
              <a:buChar char="Ø"/>
            </a:pPr>
            <a:r>
              <a:rPr lang="en-CA" dirty="0" smtClean="0"/>
              <a:t>NOHA LSM provides realistic land surface physics, and predicts soil moisture, soil temperature, land surface skin temperature, land surface evaporation and sensible heat flux, and total runoff.</a:t>
            </a:r>
            <a:endParaRPr lang="en-US" dirty="0" smtClean="0"/>
          </a:p>
          <a:p>
            <a:pPr marL="342900" indent="-342900">
              <a:buFont typeface="Wingdings" pitchFamily="2" charset="2"/>
              <a:buChar char="Ø"/>
            </a:pPr>
            <a:r>
              <a:rPr lang="en-US" dirty="0" smtClean="0"/>
              <a:t>NOAH LSM significantly reduced the negative temperature bias </a:t>
            </a:r>
          </a:p>
          <a:p>
            <a:pPr marL="342900" indent="-342900">
              <a:buFont typeface="Wingdings" pitchFamily="2" charset="2"/>
              <a:buChar char="Ø"/>
            </a:pPr>
            <a:r>
              <a:rPr lang="en-US" b="1" dirty="0" smtClean="0">
                <a:solidFill>
                  <a:srgbClr val="FF0000"/>
                </a:solidFill>
              </a:rPr>
              <a:t>A major bug fix for NOAH LSM is introduced to prevent occasional model crash due to inconsistent stability dependent heat exchange coefficients over land </a:t>
            </a:r>
            <a:r>
              <a:rPr lang="en-US" b="1" i="1" dirty="0" smtClean="0">
                <a:solidFill>
                  <a:srgbClr val="FF0000"/>
                </a:solidFill>
              </a:rPr>
              <a:t>(</a:t>
            </a:r>
            <a:r>
              <a:rPr lang="en-US" b="1" i="1" dirty="0" err="1" smtClean="0">
                <a:solidFill>
                  <a:srgbClr val="FF0000"/>
                </a:solidFill>
              </a:rPr>
              <a:t>Subramaniam</a:t>
            </a:r>
            <a:r>
              <a:rPr lang="en-US" b="1" i="1" dirty="0" smtClean="0">
                <a:solidFill>
                  <a:srgbClr val="FF0000"/>
                </a:solidFill>
              </a:rPr>
              <a:t>, NSF-NOAA VSP)</a:t>
            </a:r>
          </a:p>
          <a:p>
            <a:pPr marL="342900" indent="-342900">
              <a:buFont typeface="Wingdings" pitchFamily="2" charset="2"/>
              <a:buChar char="Ø"/>
            </a:pPr>
            <a:r>
              <a:rPr lang="en-US" dirty="0"/>
              <a:t>HWRF will include additional products for down-stream applications (e.g. storm surge, inland flooding)</a:t>
            </a:r>
          </a:p>
          <a:p>
            <a:pPr marL="342900" indent="-342900">
              <a:buFont typeface="Wingdings" pitchFamily="2" charset="2"/>
              <a:buChar char="Ø"/>
            </a:pPr>
            <a:r>
              <a:rPr lang="en-US" dirty="0"/>
              <a:t>Track errors </a:t>
            </a:r>
            <a:r>
              <a:rPr lang="en-US" dirty="0" smtClean="0"/>
              <a:t>for land-falling </a:t>
            </a:r>
            <a:r>
              <a:rPr lang="en-US" dirty="0"/>
              <a:t>storms are improved based on preliminary </a:t>
            </a:r>
            <a:r>
              <a:rPr lang="en-US" dirty="0" smtClean="0"/>
              <a:t>tests</a:t>
            </a:r>
            <a:endParaRPr lang="en-US" dirty="0"/>
          </a:p>
        </p:txBody>
      </p:sp>
      <p:sp>
        <p:nvSpPr>
          <p:cNvPr id="6" name="Slide Number Placeholder 5"/>
          <p:cNvSpPr>
            <a:spLocks noGrp="1"/>
          </p:cNvSpPr>
          <p:nvPr>
            <p:ph type="sldNum" sz="quarter" idx="12"/>
          </p:nvPr>
        </p:nvSpPr>
        <p:spPr/>
        <p:txBody>
          <a:bodyPr/>
          <a:lstStyle/>
          <a:p>
            <a:fld id="{29981558-129F-4680-8B8B-8498508A5939}" type="slidenum">
              <a:rPr lang="en-US" smtClean="0"/>
              <a:pPr/>
              <a:t>9</a:t>
            </a:fld>
            <a:endParaRPr lang="en-US"/>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4952" y="1524000"/>
            <a:ext cx="2579048" cy="4051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177929" y="5726668"/>
            <a:ext cx="1371600" cy="369332"/>
          </a:xfrm>
          <a:prstGeom prst="rect">
            <a:avLst/>
          </a:prstGeom>
          <a:noFill/>
        </p:spPr>
        <p:txBody>
          <a:bodyPr wrap="square" rtlCol="0">
            <a:spAutoFit/>
          </a:bodyPr>
          <a:lstStyle/>
          <a:p>
            <a:r>
              <a:rPr lang="en-US" dirty="0" smtClean="0"/>
              <a:t>GFDL Slab</a:t>
            </a:r>
            <a:endParaRPr lang="en-US" dirty="0"/>
          </a:p>
        </p:txBody>
      </p:sp>
      <p:sp>
        <p:nvSpPr>
          <p:cNvPr id="12" name="TextBox 11"/>
          <p:cNvSpPr txBox="1"/>
          <p:nvPr/>
        </p:nvSpPr>
        <p:spPr>
          <a:xfrm>
            <a:off x="6934200" y="5715000"/>
            <a:ext cx="1676400" cy="369332"/>
          </a:xfrm>
          <a:prstGeom prst="rect">
            <a:avLst/>
          </a:prstGeom>
          <a:noFill/>
        </p:spPr>
        <p:txBody>
          <a:bodyPr wrap="square" rtlCol="0">
            <a:spAutoFit/>
          </a:bodyPr>
          <a:lstStyle/>
          <a:p>
            <a:r>
              <a:rPr lang="en-US" dirty="0" smtClean="0"/>
              <a:t>NOAH LSM</a:t>
            </a:r>
            <a:endParaRPr lang="en-US" dirty="0"/>
          </a:p>
        </p:txBody>
      </p:sp>
    </p:spTree>
    <p:extLst>
      <p:ext uri="{BB962C8B-B14F-4D97-AF65-F5344CB8AC3E}">
        <p14:creationId xmlns:p14="http://schemas.microsoft.com/office/powerpoint/2010/main" val="37510779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3108</TotalTime>
  <Words>2754</Words>
  <Application>Microsoft Office PowerPoint</Application>
  <PresentationFormat>On-screen Show (4:3)</PresentationFormat>
  <Paragraphs>486</Paragraphs>
  <Slides>64</Slides>
  <Notes>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64</vt:i4>
      </vt:variant>
    </vt:vector>
  </HeadingPairs>
  <TitlesOfParts>
    <vt:vector size="67" baseType="lpstr">
      <vt:lpstr>Flow</vt:lpstr>
      <vt:lpstr>Drawing</vt:lpstr>
      <vt:lpstr>Equation</vt:lpstr>
      <vt:lpstr>Evaluation of Proposed FY15 Upgrades for NCEP Operational HWRF NATL/EPAC Storms, 2011-2014</vt:lpstr>
      <vt:lpstr>PowerPoint Presentation</vt:lpstr>
      <vt:lpstr>PowerPoint Presentation</vt:lpstr>
      <vt:lpstr>PowerPoint Presentation</vt:lpstr>
      <vt:lpstr>PowerPoint Presentation</vt:lpstr>
      <vt:lpstr>PowerPoint Presentation</vt:lpstr>
      <vt:lpstr>Product Upgrades for GOES/SEVIRI synthetic IR imagery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Backup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 Z. Zhang</dc:creator>
  <cp:lastModifiedBy>Vijay T. Tallapragada</cp:lastModifiedBy>
  <cp:revision>273</cp:revision>
  <cp:lastPrinted>2015-03-11T13:47:13Z</cp:lastPrinted>
  <dcterms:created xsi:type="dcterms:W3CDTF">2015-01-02T16:09:30Z</dcterms:created>
  <dcterms:modified xsi:type="dcterms:W3CDTF">2015-03-26T17:42:46Z</dcterms:modified>
</cp:coreProperties>
</file>