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1" r:id="rId2"/>
    <p:sldId id="322" r:id="rId3"/>
    <p:sldId id="267" r:id="rId4"/>
    <p:sldId id="268" r:id="rId5"/>
    <p:sldId id="263" r:id="rId6"/>
    <p:sldId id="257" r:id="rId7"/>
    <p:sldId id="264" r:id="rId8"/>
    <p:sldId id="349" r:id="rId9"/>
    <p:sldId id="348" r:id="rId10"/>
    <p:sldId id="350" r:id="rId11"/>
    <p:sldId id="351" r:id="rId12"/>
    <p:sldId id="271" r:id="rId13"/>
    <p:sldId id="273" r:id="rId14"/>
    <p:sldId id="275" r:id="rId15"/>
    <p:sldId id="276" r:id="rId16"/>
    <p:sldId id="285" r:id="rId17"/>
    <p:sldId id="286" r:id="rId18"/>
    <p:sldId id="289" r:id="rId19"/>
    <p:sldId id="323" r:id="rId20"/>
    <p:sldId id="324" r:id="rId21"/>
    <p:sldId id="277" r:id="rId22"/>
    <p:sldId id="278" r:id="rId23"/>
    <p:sldId id="282" r:id="rId24"/>
    <p:sldId id="325" r:id="rId25"/>
    <p:sldId id="326" r:id="rId26"/>
    <p:sldId id="327" r:id="rId27"/>
    <p:sldId id="328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8BFEB-1AD1-436F-9569-0BBA121396A6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20B8D-4F18-4D56-8BDF-777F4C9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17E96-C641-4FF2-A74D-4BE834D8B64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impact of satellite data is weakening the storm (in terms of hurricane circulation)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925BA-92DD-495C-9D92-9EDEA38A649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impact of satellite data is cooling the storm center in upper levels and make the storm center between 700 – 400 mb drier.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5BE96-9843-4230-8714-0DDF1E99329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Satellite data can change the surface pressure gradient in the northeast and southwest quadrants.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10001-3942-4732-A380-A123446F9BE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Conventional data (o-b) that  can be found in analysis domain. Besides the tcvial MSLP data, there is no conventional data near storm center, which is at the center of the plot domain.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27755-BED8-481A-BDB9-C9365904BA3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O-B of AQUARIS assimilated in our analysis domain. The analysis domain is 23x23 degree at 7 km resolution.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43E2-706D-4E31-9333-C2116AB92E05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B8AF-AB54-4D96-88EE-E0D40F254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2C282-ADFB-408C-9EB7-5C875EC92378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2A92-AB17-431C-960D-5D5BAD91E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A255-EEC8-4CEB-82EB-F36D979F84F3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34EF0-5B1F-4404-A782-3292C879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DB2C-87A9-4190-AE10-F620B441FBA7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336F-058D-4361-8F73-17F76351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C46D-2A0E-47B3-BF46-E3765CF3E055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17AF-08C5-4756-8E75-CF36907D6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EFBD-BDEC-4817-8BB7-54436DCA6493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1709-4972-4B7F-8DDD-42A70E12D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2A90-EF17-4709-AFB6-AD203599F57B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2A27-4884-47DD-B56D-371994CBC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52F1-1133-47DF-BD6B-F34096674C84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3C7A-C4C3-4FA6-864C-098855D4B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91DF-CFDC-4E43-8EB9-0855E319DE35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35FA-4388-4A04-902B-B8B3D1B1E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DC95-0E99-44B4-A523-75CBDE96B72D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380FA-3160-47C5-B514-9CB83094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E902-F1AA-484F-BF9C-C76DFA30A11C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8E9E8-BEF2-491D-A5CC-A14C9DB9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1959-9C27-468A-8BCF-9E9ACCF4FFAE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3F2-6030-4C1A-BA72-A01B173FB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205EA-19A8-47E7-97CC-841B1AECD5F9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FD09D-2198-4BFA-9BF7-B026C4178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Investigate H15T forecast spin-down of Hilary 09E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Mingjing</a:t>
            </a:r>
            <a:r>
              <a:rPr lang="en-US" dirty="0" smtClean="0"/>
              <a:t> Tong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2011092300 H15T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01" y="1600200"/>
            <a:ext cx="51595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76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2011092300 </a:t>
            </a:r>
            <a:r>
              <a:rPr lang="en-US" sz="3200" dirty="0" smtClean="0"/>
              <a:t>H15B/E</a:t>
            </a:r>
            <a:endParaRPr lang="en-US" sz="32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01" y="1600200"/>
            <a:ext cx="51595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41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0188"/>
            <a:ext cx="4038600" cy="3122612"/>
          </a:xfrm>
        </p:spPr>
      </p:pic>
      <p:pic>
        <p:nvPicPr>
          <p:cNvPr id="2765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0188"/>
            <a:ext cx="4038600" cy="3122612"/>
          </a:xfrm>
        </p:spPr>
      </p:pic>
      <p:pic>
        <p:nvPicPr>
          <p:cNvPr id="27651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1988"/>
            <a:ext cx="403860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Content Placeholder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01988"/>
            <a:ext cx="403860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6200"/>
            <a:ext cx="4038600" cy="3122613"/>
          </a:xfrm>
        </p:spPr>
      </p:pic>
      <p:pic>
        <p:nvPicPr>
          <p:cNvPr id="3072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76200"/>
            <a:ext cx="4038600" cy="3122613"/>
          </a:xfrm>
        </p:spPr>
      </p:pic>
      <p:pic>
        <p:nvPicPr>
          <p:cNvPr id="30723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78188"/>
            <a:ext cx="403860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Content Placeholder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78188"/>
            <a:ext cx="403860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6388"/>
            <a:ext cx="4038600" cy="3122612"/>
          </a:xfrm>
        </p:spPr>
      </p:pic>
      <p:pic>
        <p:nvPicPr>
          <p:cNvPr id="3584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06388"/>
            <a:ext cx="4038600" cy="3122612"/>
          </a:xfrm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82296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2011092400</a:t>
            </a:r>
          </a:p>
        </p:txBody>
      </p:sp>
      <p:pic>
        <p:nvPicPr>
          <p:cNvPr id="28674" name="Picture 9" descr="uinc_n-s_09e_20110924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2597150" cy="2185988"/>
          </a:xfrm>
        </p:spPr>
      </p:pic>
      <p:pic>
        <p:nvPicPr>
          <p:cNvPr id="28675" name="Picture 10" descr="vinc_w-e_09e_20110924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24200" y="1600200"/>
            <a:ext cx="2597150" cy="2185988"/>
          </a:xfrm>
        </p:spPr>
      </p:pic>
      <p:pic>
        <p:nvPicPr>
          <p:cNvPr id="28676" name="Picture 11" descr="tinc_n-s_09e_20110924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3962400"/>
            <a:ext cx="2619375" cy="2187575"/>
          </a:xfrm>
        </p:spPr>
      </p:pic>
      <p:pic>
        <p:nvPicPr>
          <p:cNvPr id="28677" name="Picture 12" descr="qinc_n-s_09e_20110924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124200" y="3962400"/>
            <a:ext cx="2613025" cy="2187575"/>
          </a:xfrm>
        </p:spPr>
      </p:pic>
      <p:pic>
        <p:nvPicPr>
          <p:cNvPr id="28678" name="Picture 13" descr="sfcp_09e_2011092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00200"/>
            <a:ext cx="192881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4" descr="sfcp_anl_09e_20110924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962400"/>
            <a:ext cx="17351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3017520"/>
            <a:ext cx="2133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5410200"/>
            <a:ext cx="2133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017520"/>
            <a:ext cx="2133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5410200"/>
            <a:ext cx="2133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2011092400</a:t>
            </a:r>
          </a:p>
        </p:txBody>
      </p:sp>
      <p:pic>
        <p:nvPicPr>
          <p:cNvPr id="38914" name="Picture 11" descr="uinc_n-s_09e_20110924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600200"/>
            <a:ext cx="2597150" cy="2185988"/>
          </a:xfrm>
        </p:spPr>
      </p:pic>
      <p:pic>
        <p:nvPicPr>
          <p:cNvPr id="38915" name="Picture 13" descr="uinc_n-s_09e_20110924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9350" y="1600200"/>
            <a:ext cx="2597150" cy="2185988"/>
          </a:xfrm>
        </p:spPr>
      </p:pic>
      <p:sp>
        <p:nvSpPr>
          <p:cNvPr id="38916" name="Text Box 15"/>
          <p:cNvSpPr txBox="1">
            <a:spLocks noChangeArrowheads="1"/>
          </p:cNvSpPr>
          <p:nvPr/>
        </p:nvSpPr>
        <p:spPr bwMode="auto">
          <a:xfrm>
            <a:off x="2286000" y="1143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H15T</a:t>
            </a:r>
          </a:p>
        </p:txBody>
      </p:sp>
      <p:sp>
        <p:nvSpPr>
          <p:cNvPr id="38917" name="Text Box 16"/>
          <p:cNvSpPr txBox="1">
            <a:spLocks noChangeArrowheads="1"/>
          </p:cNvSpPr>
          <p:nvPr/>
        </p:nvSpPr>
        <p:spPr bwMode="auto">
          <a:xfrm>
            <a:off x="5486400" y="1143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 sat DA</a:t>
            </a:r>
          </a:p>
        </p:txBody>
      </p:sp>
      <p:pic>
        <p:nvPicPr>
          <p:cNvPr id="38918" name="Picture 17" descr="uinc_n-s_09e_2011092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343400"/>
            <a:ext cx="25971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19"/>
          <p:cNvSpPr txBox="1">
            <a:spLocks noChangeArrowheads="1"/>
          </p:cNvSpPr>
          <p:nvPr/>
        </p:nvSpPr>
        <p:spPr bwMode="auto">
          <a:xfrm>
            <a:off x="5334000" y="3962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without sat DA</a:t>
            </a:r>
          </a:p>
        </p:txBody>
      </p:sp>
      <p:pic>
        <p:nvPicPr>
          <p:cNvPr id="38920" name="Picture 13" descr="uinc_n-s_09e_20110924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343400"/>
            <a:ext cx="25971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19"/>
          <p:cNvSpPr txBox="1">
            <a:spLocks noChangeArrowheads="1"/>
          </p:cNvSpPr>
          <p:nvPr/>
        </p:nvSpPr>
        <p:spPr bwMode="auto">
          <a:xfrm>
            <a:off x="1905000" y="3962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without sat wind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2011092400</a:t>
            </a:r>
          </a:p>
        </p:txBody>
      </p:sp>
      <p:pic>
        <p:nvPicPr>
          <p:cNvPr id="40962" name="Picture 15" descr="tinc_n-s_09e_20110924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8413" y="1676400"/>
            <a:ext cx="2617787" cy="2185988"/>
          </a:xfrm>
        </p:spPr>
      </p:pic>
      <p:pic>
        <p:nvPicPr>
          <p:cNvPr id="40963" name="Picture 20" descr="tinc_n-s_09e_20110924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800225" y="1622425"/>
            <a:ext cx="2619375" cy="2187575"/>
          </a:xfrm>
        </p:spPr>
      </p:pic>
      <p:pic>
        <p:nvPicPr>
          <p:cNvPr id="40964" name="Picture 24" descr="tinc_n-s_09e_20110924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78413" y="4367213"/>
            <a:ext cx="2617787" cy="2185987"/>
          </a:xfrm>
        </p:spPr>
      </p:pic>
      <p:sp>
        <p:nvSpPr>
          <p:cNvPr id="40965" name="Text Box 26"/>
          <p:cNvSpPr txBox="1">
            <a:spLocks noChangeArrowheads="1"/>
          </p:cNvSpPr>
          <p:nvPr/>
        </p:nvSpPr>
        <p:spPr bwMode="auto">
          <a:xfrm>
            <a:off x="2486025" y="129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H15T</a:t>
            </a:r>
          </a:p>
        </p:txBody>
      </p:sp>
      <p:sp>
        <p:nvSpPr>
          <p:cNvPr id="40966" name="Text Box 27"/>
          <p:cNvSpPr txBox="1">
            <a:spLocks noChangeArrowheads="1"/>
          </p:cNvSpPr>
          <p:nvPr/>
        </p:nvSpPr>
        <p:spPr bwMode="auto">
          <a:xfrm>
            <a:off x="5688013" y="134937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 sat DA</a:t>
            </a:r>
          </a:p>
        </p:txBody>
      </p:sp>
      <p:sp>
        <p:nvSpPr>
          <p:cNvPr id="40967" name="Text Box 28"/>
          <p:cNvSpPr txBox="1">
            <a:spLocks noChangeArrowheads="1"/>
          </p:cNvSpPr>
          <p:nvPr/>
        </p:nvSpPr>
        <p:spPr bwMode="auto">
          <a:xfrm>
            <a:off x="5486400" y="39766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without sat DA</a:t>
            </a:r>
          </a:p>
        </p:txBody>
      </p:sp>
      <p:pic>
        <p:nvPicPr>
          <p:cNvPr id="40968" name="Picture 12" descr="tinc_n-s_09e_20110924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365625"/>
            <a:ext cx="26193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9"/>
          <p:cNvSpPr txBox="1">
            <a:spLocks noChangeArrowheads="1"/>
          </p:cNvSpPr>
          <p:nvPr/>
        </p:nvSpPr>
        <p:spPr bwMode="auto">
          <a:xfrm>
            <a:off x="2133600" y="3962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without sat wind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 sz="quarter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2011092400</a:t>
            </a:r>
          </a:p>
        </p:txBody>
      </p:sp>
      <p:pic>
        <p:nvPicPr>
          <p:cNvPr id="39938" name="Picture 12" descr="vinc_w-e_09e_20110924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00200"/>
            <a:ext cx="2598738" cy="2187575"/>
          </a:xfrm>
        </p:spPr>
      </p:pic>
      <p:pic>
        <p:nvPicPr>
          <p:cNvPr id="39939" name="Picture 14" descr="vinc_w-e_09e_20110924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84738" y="1600200"/>
            <a:ext cx="2598737" cy="2187575"/>
          </a:xfrm>
        </p:spPr>
      </p:pic>
      <p:sp>
        <p:nvSpPr>
          <p:cNvPr id="39940" name="Text Box 15"/>
          <p:cNvSpPr txBox="1">
            <a:spLocks noChangeArrowheads="1"/>
          </p:cNvSpPr>
          <p:nvPr/>
        </p:nvSpPr>
        <p:spPr bwMode="auto">
          <a:xfrm>
            <a:off x="2362200" y="1219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H15T</a:t>
            </a:r>
          </a:p>
        </p:txBody>
      </p:sp>
      <p:sp>
        <p:nvSpPr>
          <p:cNvPr id="39941" name="Text Box 16"/>
          <p:cNvSpPr txBox="1">
            <a:spLocks noChangeArrowheads="1"/>
          </p:cNvSpPr>
          <p:nvPr/>
        </p:nvSpPr>
        <p:spPr bwMode="auto">
          <a:xfrm>
            <a:off x="5638800" y="1219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 sat DA</a:t>
            </a:r>
          </a:p>
        </p:txBody>
      </p:sp>
      <p:pic>
        <p:nvPicPr>
          <p:cNvPr id="39942" name="Picture 18" descr="vinc_w-e_09e_2011092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4738" y="4191000"/>
            <a:ext cx="25971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19"/>
          <p:cNvSpPr txBox="1">
            <a:spLocks noChangeArrowheads="1"/>
          </p:cNvSpPr>
          <p:nvPr/>
        </p:nvSpPr>
        <p:spPr bwMode="auto">
          <a:xfrm>
            <a:off x="5265738" y="3810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without sat DA</a:t>
            </a:r>
          </a:p>
        </p:txBody>
      </p:sp>
      <p:pic>
        <p:nvPicPr>
          <p:cNvPr id="39944" name="Picture 13" descr="vinc_w-e_09e_20110924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5588" y="4191000"/>
            <a:ext cx="25971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19"/>
          <p:cNvSpPr txBox="1">
            <a:spLocks noChangeArrowheads="1"/>
          </p:cNvSpPr>
          <p:nvPr/>
        </p:nvSpPr>
        <p:spPr bwMode="auto">
          <a:xfrm>
            <a:off x="1828800" y="3810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without sat wind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5522"/>
            <a:ext cx="4038600" cy="312227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5522"/>
            <a:ext cx="4038600" cy="3122278"/>
          </a:xfrm>
        </p:spPr>
      </p:pic>
      <p:sp>
        <p:nvSpPr>
          <p:cNvPr id="12" name="TextBox 11"/>
          <p:cNvSpPr txBox="1"/>
          <p:nvPr/>
        </p:nvSpPr>
        <p:spPr>
          <a:xfrm>
            <a:off x="1828800" y="10300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H15S</a:t>
            </a:r>
            <a:r>
              <a:rPr lang="en-US" dirty="0" smtClean="0"/>
              <a:t>: fixed errors in using enhanced bias correction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H15X</a:t>
            </a:r>
            <a:r>
              <a:rPr lang="en-US" dirty="0" smtClean="0"/>
              <a:t>: DA on both g02 and g03. No satellite DA on d03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2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011623"/>
              </p:ext>
            </p:extLst>
          </p:nvPr>
        </p:nvGraphicFramePr>
        <p:xfrm>
          <a:off x="457200" y="843280"/>
          <a:ext cx="82296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H15T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H15B/E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assimilation configuration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G02: 26°x26°, 0.045°</a:t>
                      </a:r>
                    </a:p>
                    <a:p>
                      <a:r>
                        <a:rPr lang="en-US" baseline="0" dirty="0" smtClean="0"/>
                        <a:t>G03: 13°x13°, 0.015°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G02: 20°x20°, 0.045°</a:t>
                      </a:r>
                    </a:p>
                    <a:p>
                      <a:r>
                        <a:rPr lang="en-US" dirty="0" smtClean="0"/>
                        <a:t>G03: 10°x10°, 0.045°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TDR available: DA on both G02 and G03. </a:t>
                      </a:r>
                    </a:p>
                    <a:p>
                      <a:r>
                        <a:rPr lang="en-US" baseline="0" dirty="0" smtClean="0"/>
                        <a:t>TDR not available: DA on G02 and interpolate analysis increment to D03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 on both G02</a:t>
                      </a:r>
                      <a:r>
                        <a:rPr lang="en-US" baseline="0" dirty="0" smtClean="0"/>
                        <a:t> and G03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</a:t>
                      </a:r>
                      <a:r>
                        <a:rPr lang="en-US" baseline="0" dirty="0" smtClean="0"/>
                        <a:t>h G02 and G03: a</a:t>
                      </a:r>
                      <a:r>
                        <a:rPr lang="en-US" dirty="0" smtClean="0"/>
                        <a:t>ll conventional</a:t>
                      </a:r>
                      <a:r>
                        <a:rPr lang="en-US" baseline="0" dirty="0" smtClean="0"/>
                        <a:t> and satellite observations as well as TDR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G02: all</a:t>
                      </a:r>
                      <a:r>
                        <a:rPr lang="en-US" baseline="0" dirty="0" smtClean="0"/>
                        <a:t> observations</a:t>
                      </a:r>
                    </a:p>
                    <a:p>
                      <a:r>
                        <a:rPr lang="en-US" baseline="0" dirty="0" smtClean="0"/>
                        <a:t>G03: conventional and TDR data 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no satellite observations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Merge G03 analysis to G02,</a:t>
                      </a:r>
                      <a:r>
                        <a:rPr lang="en-US" baseline="0" dirty="0" smtClean="0"/>
                        <a:t> when DA on G03 is turned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merge between G02 and G03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Forecast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D02: 12°x12°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D02: 16°x16°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46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6" y="1600200"/>
            <a:ext cx="3024094" cy="218598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024094" cy="218598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11" y="4114800"/>
            <a:ext cx="3026289" cy="2187575"/>
          </a:xfrm>
        </p:spPr>
      </p:pic>
      <p:sp>
        <p:nvSpPr>
          <p:cNvPr id="14" name="TextBox 13"/>
          <p:cNvSpPr txBox="1"/>
          <p:nvPr/>
        </p:nvSpPr>
        <p:spPr>
          <a:xfrm>
            <a:off x="1828800" y="762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H15S</a:t>
            </a:r>
            <a:r>
              <a:rPr lang="en-US" dirty="0" smtClean="0"/>
              <a:t>: fixed errors in using enhanced bias correction</a:t>
            </a:r>
          </a:p>
        </p:txBody>
      </p:sp>
    </p:spTree>
    <p:extLst>
      <p:ext uri="{BB962C8B-B14F-4D97-AF65-F5344CB8AC3E}">
        <p14:creationId xmlns:p14="http://schemas.microsoft.com/office/powerpoint/2010/main" val="163489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2011092600</a:t>
            </a:r>
          </a:p>
        </p:txBody>
      </p:sp>
      <p:pic>
        <p:nvPicPr>
          <p:cNvPr id="31746" name="Picture 13" descr="uinc_n-s_09e_20110926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2597150" cy="2185988"/>
          </a:xfrm>
        </p:spPr>
      </p:pic>
      <p:pic>
        <p:nvPicPr>
          <p:cNvPr id="31747" name="Picture 14" descr="vinc_w-e_09e_20110926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1600200"/>
            <a:ext cx="2597150" cy="2185988"/>
          </a:xfrm>
        </p:spPr>
      </p:pic>
      <p:pic>
        <p:nvPicPr>
          <p:cNvPr id="31748" name="Picture 15" descr="tinc_n-s_09e_20110926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3962400"/>
            <a:ext cx="2619375" cy="2187575"/>
          </a:xfrm>
        </p:spPr>
      </p:pic>
      <p:pic>
        <p:nvPicPr>
          <p:cNvPr id="31749" name="Picture 16" descr="qinc_n-s_09e_20110926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352800" y="3962400"/>
            <a:ext cx="2613025" cy="2187575"/>
          </a:xfrm>
        </p:spPr>
      </p:pic>
      <p:pic>
        <p:nvPicPr>
          <p:cNvPr id="31750" name="Picture 17" descr="sfcp_09e_20110926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6988" y="1600200"/>
            <a:ext cx="192881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8" descr="sfcp_anl_09e_20110926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6988" y="3986213"/>
            <a:ext cx="177006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2011092612</a:t>
            </a:r>
          </a:p>
        </p:txBody>
      </p:sp>
      <p:pic>
        <p:nvPicPr>
          <p:cNvPr id="33794" name="Picture 15" descr="uinc_n-s_09e_20110926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3" y="1600200"/>
            <a:ext cx="2597150" cy="2185988"/>
          </a:xfrm>
        </p:spPr>
      </p:pic>
      <p:pic>
        <p:nvPicPr>
          <p:cNvPr id="33795" name="Picture 16" descr="vinc_w-e_09e_20110926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600200"/>
            <a:ext cx="2597150" cy="2185988"/>
          </a:xfrm>
        </p:spPr>
      </p:pic>
      <p:pic>
        <p:nvPicPr>
          <p:cNvPr id="33796" name="Picture 17" descr="tinc_n-s_09e_20110926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3962400"/>
            <a:ext cx="2619375" cy="2187575"/>
          </a:xfrm>
        </p:spPr>
      </p:pic>
      <p:pic>
        <p:nvPicPr>
          <p:cNvPr id="33797" name="Picture 18" descr="qinc_n-s_09e_20110926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276600" y="3984625"/>
            <a:ext cx="2613025" cy="2187575"/>
          </a:xfrm>
        </p:spPr>
      </p:pic>
      <p:pic>
        <p:nvPicPr>
          <p:cNvPr id="33798" name="Picture 19" descr="sfcp_09e_20110926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4588" y="1600200"/>
            <a:ext cx="192881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0" descr="sfcp_anl_09e_20110926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3488" y="3962400"/>
            <a:ext cx="17351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2011092618</a:t>
            </a:r>
          </a:p>
        </p:txBody>
      </p:sp>
      <p:pic>
        <p:nvPicPr>
          <p:cNvPr id="36866" name="Picture 9" descr="uinc_n-s_09e_20110926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600200"/>
            <a:ext cx="2597150" cy="2185988"/>
          </a:xfrm>
        </p:spPr>
      </p:pic>
      <p:pic>
        <p:nvPicPr>
          <p:cNvPr id="36867" name="Picture 10" descr="vinc_w-e_09e_20110926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1600200"/>
            <a:ext cx="2597150" cy="2185988"/>
          </a:xfrm>
        </p:spPr>
      </p:pic>
      <p:pic>
        <p:nvPicPr>
          <p:cNvPr id="36868" name="Picture 11" descr="tinc_n-s_09e_20110926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3938588"/>
            <a:ext cx="2619375" cy="2187575"/>
          </a:xfrm>
        </p:spPr>
      </p:pic>
      <p:pic>
        <p:nvPicPr>
          <p:cNvPr id="36869" name="Picture 12" descr="qinc_n-s_09e_20110926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405188" y="3962400"/>
            <a:ext cx="2613025" cy="2187575"/>
          </a:xfrm>
        </p:spPr>
      </p:pic>
      <p:pic>
        <p:nvPicPr>
          <p:cNvPr id="36870" name="Picture 13" descr="sfcp_09e_20110926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624013"/>
            <a:ext cx="192881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4" descr="sfcp_anl_09e_20110926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6988" y="3962400"/>
            <a:ext cx="17351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81000" y="2119313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with sat data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1000" y="43434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w/o sat data</a:t>
            </a:r>
          </a:p>
        </p:txBody>
      </p:sp>
      <p:pic>
        <p:nvPicPr>
          <p:cNvPr id="4108" name="Picture 23" descr="uinc_s-n_09e_2011092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25923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9" descr="vinc_w-e_09e_20110926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59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0" descr="vinc_w-e_09e_20110926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259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1" descr="uinc_s-n_09e_20110926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259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2000"/>
              <a:t>Analysis increment (vertical cross-section through storm center)</a:t>
            </a:r>
          </a:p>
        </p:txBody>
      </p:sp>
    </p:spTree>
    <p:extLst>
      <p:ext uri="{BB962C8B-B14F-4D97-AF65-F5344CB8AC3E}">
        <p14:creationId xmlns:p14="http://schemas.microsoft.com/office/powerpoint/2010/main" val="1227616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9" descr="tinc_s-n_09e_2011092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622425"/>
            <a:ext cx="26130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qinc_s-n_09e_20110926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622425"/>
            <a:ext cx="26098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tinc_s-n_09e_20110926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32225"/>
            <a:ext cx="26130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qinc_s-n_09e_20110926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832225"/>
            <a:ext cx="26066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2743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with sat data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4953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w/o sat data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/>
              <a:t>Analysis increment (vertical cross-section through storm center)</a:t>
            </a:r>
          </a:p>
        </p:txBody>
      </p:sp>
    </p:spTree>
    <p:extLst>
      <p:ext uri="{BB962C8B-B14F-4D97-AF65-F5344CB8AC3E}">
        <p14:creationId xmlns:p14="http://schemas.microsoft.com/office/powerpoint/2010/main" val="2930091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13" descr="sfcp_increment_09e_2011092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71613"/>
            <a:ext cx="18954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 descr="sfcp_increment_09e_20110926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10013"/>
            <a:ext cx="18954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sfcp_anl_09e_20110926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910013"/>
            <a:ext cx="168116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sfcp_anl_09e_20110926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471613"/>
            <a:ext cx="168116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62000" y="2538413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with sat data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62000" y="4748213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w/o sat data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/>
              <a:t>Analysis increment (vertical cross-section through storm center)</a:t>
            </a:r>
          </a:p>
        </p:txBody>
      </p:sp>
    </p:spTree>
    <p:extLst>
      <p:ext uri="{BB962C8B-B14F-4D97-AF65-F5344CB8AC3E}">
        <p14:creationId xmlns:p14="http://schemas.microsoft.com/office/powerpoint/2010/main" val="2433580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52400"/>
            <a:ext cx="1963738" cy="2185988"/>
          </a:xfrm>
        </p:spPr>
      </p:pic>
      <p:pic>
        <p:nvPicPr>
          <p:cNvPr id="8195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52400"/>
            <a:ext cx="1970088" cy="2187575"/>
          </a:xfrm>
        </p:spPr>
      </p:pic>
      <p:pic>
        <p:nvPicPr>
          <p:cNvPr id="8196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52400"/>
            <a:ext cx="1970088" cy="2187575"/>
          </a:xfrm>
        </p:spPr>
      </p:pic>
      <p:pic>
        <p:nvPicPr>
          <p:cNvPr id="8197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963738" cy="2185988"/>
          </a:xfrm>
        </p:spPr>
      </p:pic>
      <p:pic>
        <p:nvPicPr>
          <p:cNvPr id="8198" name="Content Placeholder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95813"/>
            <a:ext cx="16764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Content Placeholder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9827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Content Placeholder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2360613"/>
            <a:ext cx="20542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Content Placeholder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20542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Content Placeholder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2362200"/>
            <a:ext cx="205263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Content Placeholder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570413"/>
            <a:ext cx="20542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Content Placeholder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564063"/>
            <a:ext cx="20526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Content Placeholder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4548188"/>
            <a:ext cx="20526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15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7" name="Picture 29" descr="NOAA15AMSUA_1_HILARY_2011092612_d0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19288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8" name="Picture 30" descr="NOAA15AMSUA_2_HILARY_2011092612_d0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0"/>
            <a:ext cx="19288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9" name="Picture 31" descr="NOAA15AMSUA_3_HILARY_2011092612_d0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0"/>
            <a:ext cx="19304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60" name="Picture 32" descr="NOAA15AMSUA_4_HILARY_2011092612_d02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0"/>
            <a:ext cx="19304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61" name="Picture 33" descr="NOAA18AMSUA_1_HILARY_2011092612_d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4" descr="NOAA18AMSUA_2_HILARY_2011092612_d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209800"/>
            <a:ext cx="19288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5" descr="NOAA18AMSUA_3_HILARY_2011092612_d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6" descr="NOAA18AMSUA_4_HILARY_2011092612_d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37" descr="NOAA19AMSUA_1_HILARY_2011092612_d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Picture 38" descr="NOAA19AMSUA_2_HILARY_2011092612_d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Picture 39" descr="NOAA19AMSUA_3_HILARY_2011092612_d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40" descr="NOAA19AMSUA_4_HILARY_2011092612_d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029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NOAA15AMSUA_5_HILARY_2011092612_d0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52400"/>
            <a:ext cx="19288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 descr="NOAA15AMSUA_6_HILARY_2011092612_d0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9200" y="152400"/>
            <a:ext cx="19288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9" name="Picture 11" descr="NOAA15AMSUA_7_HILARY_2011092612_d0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6600" y="152400"/>
            <a:ext cx="19304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0" name="Picture 12" descr="NOAA15AMSUA_8_HILARY_2011092612_d02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0200" y="152400"/>
            <a:ext cx="19304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1" name="Picture 13" descr="NOAA18AMSUA_5_HILARY_2011092612_d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622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NOAA18AMSUA_6_HILARY_2011092612_d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3622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NOAA18AMSUA_7_HILARY_2011092612_d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3622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NOAA18AMSUA_8_HILARY_2011092612_d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3622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NOAA19AMSUA_5_HILARY_2011092612_d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572000"/>
            <a:ext cx="19288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NOAA19AMSUA_6_HILARY_2011092612_d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 descr="NOAA19AMSUA_7_HILARY_2011092612_d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5720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NOAA19AMSUA_8_HILARY_2011092612_d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9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4038600" cy="2919413"/>
          </a:xfrm>
        </p:spPr>
      </p:pic>
      <p:pic>
        <p:nvPicPr>
          <p:cNvPr id="2355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06388"/>
            <a:ext cx="4038600" cy="2916237"/>
          </a:xfrm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75" y="3565525"/>
            <a:ext cx="40354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43300"/>
            <a:ext cx="40417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12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2600" y="76200"/>
            <a:ext cx="1930400" cy="2187575"/>
          </a:xfrm>
        </p:spPr>
      </p:pic>
      <p:pic>
        <p:nvPicPr>
          <p:cNvPr id="16387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76200"/>
            <a:ext cx="1927225" cy="2185988"/>
          </a:xfrm>
        </p:spPr>
      </p:pic>
      <p:pic>
        <p:nvPicPr>
          <p:cNvPr id="16388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2213" y="76200"/>
            <a:ext cx="1927225" cy="2185988"/>
          </a:xfrm>
        </p:spPr>
      </p:pic>
      <p:pic>
        <p:nvPicPr>
          <p:cNvPr id="16389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Content Placeholder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286000"/>
            <a:ext cx="19272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Content Placeholder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284413"/>
            <a:ext cx="19288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Content Placeholder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4479925"/>
            <a:ext cx="19272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Content Placeholder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79925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Content Placeholder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4462463"/>
            <a:ext cx="19288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8988" y="4479925"/>
            <a:ext cx="1928812" cy="2187575"/>
          </a:xfrm>
        </p:spPr>
      </p:pic>
      <p:pic>
        <p:nvPicPr>
          <p:cNvPr id="16396" name="Content Placeholder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235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14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2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322513"/>
            <a:ext cx="1928813" cy="2185987"/>
          </a:xfrm>
        </p:spPr>
      </p:pic>
      <p:pic>
        <p:nvPicPr>
          <p:cNvPr id="17411" name="Content Placeholder 2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4518025"/>
            <a:ext cx="1930400" cy="2187575"/>
          </a:xfrm>
        </p:spPr>
      </p:pic>
      <p:pic>
        <p:nvPicPr>
          <p:cNvPr id="17412" name="Content Placeholder 25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286000"/>
            <a:ext cx="1928813" cy="2185988"/>
          </a:xfrm>
        </p:spPr>
      </p:pic>
      <p:pic>
        <p:nvPicPr>
          <p:cNvPr id="17413" name="Content Placeholder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Content Placeholder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322513"/>
            <a:ext cx="19288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Content Placeholder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5720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Content Placeholder 24"/>
          <p:cNvPicPr>
            <a:picLocks noGrp="1" noChangeAspect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70413"/>
            <a:ext cx="1930400" cy="2187575"/>
          </a:xfrm>
        </p:spPr>
      </p:pic>
    </p:spTree>
    <p:extLst>
      <p:ext uri="{BB962C8B-B14F-4D97-AF65-F5344CB8AC3E}">
        <p14:creationId xmlns:p14="http://schemas.microsoft.com/office/powerpoint/2010/main" val="680774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7" name="Picture 27" descr="AQUAAMSUA_6_HILARY_2011092612_d0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76200"/>
            <a:ext cx="19288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8" name="Picture 28" descr="AQUAAMSUA_7_HILARY_2011092612_d0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0" y="76200"/>
            <a:ext cx="19288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9" name="Picture 29" descr="AQUAAMSUA_8_HILARY_2011092612_d0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6600" y="76200"/>
            <a:ext cx="19304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0" name="Picture 30" descr="AQUAAMSUA_9_HILARY_2011092612_d02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0200" y="76200"/>
            <a:ext cx="19304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1" name="Picture 31" descr="AQUAAMSUA_13_HILARY_2011092612_d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AQUAAMSUA_11_HILARY_2011092612_d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286000"/>
            <a:ext cx="19288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33" descr="AQUAAMSUA_10_HILARY_2011092612_d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19288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34" descr="AQUAAMSUA_12_HILARY_2011092612_d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2860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35" descr="AQUAAMSUA_14_HILARY_2011092612_d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95813"/>
            <a:ext cx="192881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5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AQUAAIRS_1_HILARY_2011092612_d02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19288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10" descr="AQUAAIRS_10_HILARY_2011092612_d02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52400"/>
            <a:ext cx="192881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3" name="Picture 11" descr="AQUAAIRS_20_HILARY_2011092612_d02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52400"/>
            <a:ext cx="19304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4" name="Picture 12" descr="AQUAAIRS_30_HILARY_2011092612_d02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52400"/>
            <a:ext cx="19304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6" name="Picture 14" descr="AQUAAIRS_51_HILARY_2011092612_d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3622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AQUAAIRS_62_HILARY_2011092612_d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3622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AQUAAIRS_71_HILARY_2011092612_d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AQUAAIRS_80_HILARY_2011092612_d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AQUAAIRS_101_HILARY_2011092612_d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AQUAAIRS_150_HILARY_2011092612_d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94225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 descr="AQUAAIRS_201_HILARY_2011092612_d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94225"/>
            <a:ext cx="1930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 descr="AQUAAIRS_272_HILARY_2011092612_d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1928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744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8625"/>
            <a:ext cx="2590922" cy="218598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98625"/>
            <a:ext cx="2592803" cy="218757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60825"/>
            <a:ext cx="2613211" cy="218757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60825"/>
            <a:ext cx="2607383" cy="218598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17825"/>
            <a:ext cx="1895475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 smtClean="0"/>
              <a:t>Difference between GFS forecast vortex </a:t>
            </a:r>
            <a:br>
              <a:rPr lang="en-US" sz="3600" dirty="0" smtClean="0"/>
            </a:br>
            <a:r>
              <a:rPr lang="en-US" sz="3600" dirty="0" smtClean="0"/>
              <a:t>and HWRF forecast vortex (w relocation)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0233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600" dirty="0" smtClean="0"/>
              <a:t>Impact of vortex initialization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5" y="1600200"/>
            <a:ext cx="2590922" cy="21859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77" y="1600200"/>
            <a:ext cx="2590922" cy="218598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8588"/>
            <a:ext cx="2613211" cy="218757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38588"/>
            <a:ext cx="2609276" cy="218757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46388"/>
            <a:ext cx="1895475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Arthur 01L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30" y="3938588"/>
            <a:ext cx="3093540" cy="2187575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53" y="1600200"/>
            <a:ext cx="3024094" cy="2185988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53" y="1600200"/>
            <a:ext cx="3024094" cy="2185988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5" y="3938588"/>
            <a:ext cx="3026289" cy="2187575"/>
          </a:xfrm>
        </p:spPr>
      </p:pic>
    </p:spTree>
    <p:extLst>
      <p:ext uri="{BB962C8B-B14F-4D97-AF65-F5344CB8AC3E}">
        <p14:creationId xmlns:p14="http://schemas.microsoft.com/office/powerpoint/2010/main" val="143775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4038600" cy="2919413"/>
          </a:xfrm>
        </p:spPr>
      </p:pic>
      <p:pic>
        <p:nvPicPr>
          <p:cNvPr id="256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04800"/>
            <a:ext cx="4038600" cy="2919413"/>
          </a:xfrm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03600"/>
            <a:ext cx="82296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57" t="9030" r="-126" b="7652"/>
          <a:stretch/>
        </p:blipFill>
        <p:spPr>
          <a:xfrm>
            <a:off x="4465890" y="172213"/>
            <a:ext cx="4144710" cy="3028187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9" y="152400"/>
            <a:ext cx="4074461" cy="30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"/>
          <a:stretch/>
        </p:blipFill>
        <p:spPr bwMode="auto">
          <a:xfrm>
            <a:off x="2286000" y="3429000"/>
            <a:ext cx="4033483" cy="30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1" y="261061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H15B/E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6862" y="261550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594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H15V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59" t="17388" r="2644" b="9945"/>
          <a:stretch/>
        </p:blipFill>
        <p:spPr>
          <a:xfrm>
            <a:off x="76200" y="609601"/>
            <a:ext cx="4433509" cy="2862762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7339" r="2331" b="9292"/>
          <a:stretch/>
        </p:blipFill>
        <p:spPr bwMode="auto">
          <a:xfrm>
            <a:off x="4560035" y="609600"/>
            <a:ext cx="44305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35" y="3616198"/>
            <a:ext cx="4356695" cy="28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3000" y="261061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H15B/E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9261" y="261550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199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H15V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5"/>
          <a:stretch/>
        </p:blipFill>
        <p:spPr bwMode="auto">
          <a:xfrm>
            <a:off x="4580911" y="609600"/>
            <a:ext cx="44238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357024" cy="280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4"/>
          <a:stretch/>
        </p:blipFill>
        <p:spPr bwMode="auto">
          <a:xfrm>
            <a:off x="152400" y="609600"/>
            <a:ext cx="4304584" cy="276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3000" y="64108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H15B/E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9261" y="64597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38539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H15V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2011092300 H15T</a:t>
            </a:r>
            <a:endParaRPr lang="en-US" sz="32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01" y="1600200"/>
            <a:ext cx="51595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4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2011092300 </a:t>
            </a:r>
            <a:r>
              <a:rPr lang="en-US" sz="3200" dirty="0" smtClean="0"/>
              <a:t>H15B/E</a:t>
            </a:r>
            <a:endParaRPr lang="en-US" sz="3200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01" y="1600200"/>
            <a:ext cx="51595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3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386</Words>
  <Application>Microsoft Office PowerPoint</Application>
  <PresentationFormat>On-screen Show (4:3)</PresentationFormat>
  <Paragraphs>77</Paragraphs>
  <Slides>36</Slides>
  <Notes>5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Investigate H15T forecast spin-down of Hilary 09E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2011092300 H15T</vt:lpstr>
      <vt:lpstr>2011092300 H15B/E</vt:lpstr>
      <vt:lpstr>2011092300 H15T</vt:lpstr>
      <vt:lpstr>2011092300 H15B/E</vt:lpstr>
      <vt:lpstr>PowerPoint Presentation</vt:lpstr>
      <vt:lpstr>PowerPoint Presentation</vt:lpstr>
      <vt:lpstr>PowerPoint Presentation</vt:lpstr>
      <vt:lpstr>2011092400</vt:lpstr>
      <vt:lpstr>2011092400</vt:lpstr>
      <vt:lpstr>2011092400</vt:lpstr>
      <vt:lpstr>2011092400</vt:lpstr>
      <vt:lpstr>PowerPoint Presentation</vt:lpstr>
      <vt:lpstr>PowerPoint Presentation</vt:lpstr>
      <vt:lpstr>2011092600</vt:lpstr>
      <vt:lpstr>2011092612</vt:lpstr>
      <vt:lpstr>2011092618</vt:lpstr>
      <vt:lpstr>Analysis increment (vertical cross-section through storm center)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 between GFS forecast vortex  and HWRF forecast vortex (w relocation)</vt:lpstr>
      <vt:lpstr>Impact of vortex initialization</vt:lpstr>
      <vt:lpstr>Arthur 01L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Mingjing Tong</dc:creator>
  <cp:lastModifiedBy>Mingjing Tong</cp:lastModifiedBy>
  <cp:revision>77</cp:revision>
  <dcterms:created xsi:type="dcterms:W3CDTF">2015-02-23T15:06:07Z</dcterms:created>
  <dcterms:modified xsi:type="dcterms:W3CDTF">2015-03-10T19:10:47Z</dcterms:modified>
</cp:coreProperties>
</file>