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334" r:id="rId2"/>
    <p:sldId id="333" r:id="rId3"/>
    <p:sldId id="347" r:id="rId4"/>
    <p:sldId id="353" r:id="rId5"/>
    <p:sldId id="349" r:id="rId6"/>
    <p:sldId id="350" r:id="rId7"/>
    <p:sldId id="354" r:id="rId8"/>
    <p:sldId id="348" r:id="rId9"/>
    <p:sldId id="352" r:id="rId10"/>
    <p:sldId id="306" r:id="rId11"/>
    <p:sldId id="335" r:id="rId12"/>
    <p:sldId id="337" r:id="rId13"/>
    <p:sldId id="338" r:id="rId14"/>
    <p:sldId id="355" r:id="rId15"/>
    <p:sldId id="373" r:id="rId16"/>
    <p:sldId id="356" r:id="rId17"/>
    <p:sldId id="357" r:id="rId18"/>
    <p:sldId id="358" r:id="rId19"/>
    <p:sldId id="344" r:id="rId20"/>
    <p:sldId id="372" r:id="rId21"/>
    <p:sldId id="345" r:id="rId22"/>
    <p:sldId id="361" r:id="rId23"/>
    <p:sldId id="359" r:id="rId24"/>
    <p:sldId id="360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8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Sheet1!$A$1:$A$40</c:f>
              <c:strCache>
                <c:ptCount val="40"/>
                <c:pt idx="0">
                  <c:v>2011/16l/N51</c:v>
                </c:pt>
                <c:pt idx="1">
                  <c:v>2012/07l/N20</c:v>
                </c:pt>
                <c:pt idx="2">
                  <c:v>2013/07l/N28</c:v>
                </c:pt>
                <c:pt idx="3">
                  <c:v>2011/05l/N20</c:v>
                </c:pt>
                <c:pt idx="4">
                  <c:v>2011/09l/N34</c:v>
                </c:pt>
                <c:pt idx="5">
                  <c:v>2012/17l/N24</c:v>
                </c:pt>
                <c:pt idx="6">
                  <c:v>2012/14l/N92</c:v>
                </c:pt>
                <c:pt idx="7">
                  <c:v>2012/06l/N13</c:v>
                </c:pt>
                <c:pt idx="8">
                  <c:v>2011/13l/N14</c:v>
                </c:pt>
                <c:pt idx="9">
                  <c:v>2012/05l/N33</c:v>
                </c:pt>
                <c:pt idx="10">
                  <c:v>2014/09l/N7</c:v>
                </c:pt>
                <c:pt idx="11">
                  <c:v>2011/03l/N7</c:v>
                </c:pt>
                <c:pt idx="12">
                  <c:v>2011/02l/N19</c:v>
                </c:pt>
                <c:pt idx="13">
                  <c:v>2012/11l/N18</c:v>
                </c:pt>
                <c:pt idx="14">
                  <c:v>2012/09l/N36</c:v>
                </c:pt>
                <c:pt idx="15">
                  <c:v>2012/18l/N34</c:v>
                </c:pt>
                <c:pt idx="16">
                  <c:v>2012/15l/N8</c:v>
                </c:pt>
                <c:pt idx="17">
                  <c:v>2014/08l/N12</c:v>
                </c:pt>
                <c:pt idx="18">
                  <c:v>2013/09l/N42</c:v>
                </c:pt>
                <c:pt idx="19">
                  <c:v>2011/14l/N36</c:v>
                </c:pt>
                <c:pt idx="20">
                  <c:v>2012/08l/N14</c:v>
                </c:pt>
                <c:pt idx="21">
                  <c:v>2012/13l/N32</c:v>
                </c:pt>
                <c:pt idx="22">
                  <c:v>2014/06l/N31</c:v>
                </c:pt>
                <c:pt idx="23">
                  <c:v>2011/07l/N12</c:v>
                </c:pt>
                <c:pt idx="24">
                  <c:v>2014/07l/N17</c:v>
                </c:pt>
                <c:pt idx="25">
                  <c:v>2013/03l/N14</c:v>
                </c:pt>
                <c:pt idx="26">
                  <c:v>2011/12l/N50</c:v>
                </c:pt>
                <c:pt idx="27">
                  <c:v>2011/08l/N11</c:v>
                </c:pt>
                <c:pt idx="28">
                  <c:v>2011/10l/N3</c:v>
                </c:pt>
                <c:pt idx="29">
                  <c:v>2013/13l/N3</c:v>
                </c:pt>
                <c:pt idx="30">
                  <c:v>2014/05l/N5</c:v>
                </c:pt>
                <c:pt idx="31">
                  <c:v>2011/04l/N7</c:v>
                </c:pt>
                <c:pt idx="32">
                  <c:v>2012/10l/N6</c:v>
                </c:pt>
                <c:pt idx="33">
                  <c:v>2011/15l/N14</c:v>
                </c:pt>
                <c:pt idx="34">
                  <c:v>2013/04l/N18</c:v>
                </c:pt>
                <c:pt idx="35">
                  <c:v>2011/01l/N6</c:v>
                </c:pt>
                <c:pt idx="36">
                  <c:v>2013/11l/N18</c:v>
                </c:pt>
                <c:pt idx="37">
                  <c:v>2012/12l/N37</c:v>
                </c:pt>
                <c:pt idx="38">
                  <c:v>2012/16l/N6</c:v>
                </c:pt>
                <c:pt idx="39">
                  <c:v>2012/04l/N16</c:v>
                </c:pt>
              </c:strCache>
            </c:strRef>
          </c:cat>
          <c:val>
            <c:numRef>
              <c:f>Sheet1!$B$1:$B$40</c:f>
              <c:numCache>
                <c:formatCode>General</c:formatCode>
                <c:ptCount val="40"/>
                <c:pt idx="0">
                  <c:v>-0.61797000000000035</c:v>
                </c:pt>
                <c:pt idx="1">
                  <c:v>-0.58348800000000001</c:v>
                </c:pt>
                <c:pt idx="2">
                  <c:v>-0.48564800000000002</c:v>
                </c:pt>
                <c:pt idx="3">
                  <c:v>-0.37809400000000021</c:v>
                </c:pt>
                <c:pt idx="4">
                  <c:v>-0.36521000000000015</c:v>
                </c:pt>
                <c:pt idx="5">
                  <c:v>-0.33467800000000031</c:v>
                </c:pt>
                <c:pt idx="6">
                  <c:v>-0.30796700000000027</c:v>
                </c:pt>
                <c:pt idx="7">
                  <c:v>-0.22825200000000012</c:v>
                </c:pt>
                <c:pt idx="8">
                  <c:v>-0.20533899999999999</c:v>
                </c:pt>
                <c:pt idx="9">
                  <c:v>-0.19826200000000013</c:v>
                </c:pt>
                <c:pt idx="10">
                  <c:v>-0.19660200000000008</c:v>
                </c:pt>
                <c:pt idx="11">
                  <c:v>-0.19379800000000016</c:v>
                </c:pt>
                <c:pt idx="12">
                  <c:v>-0.19347200000000009</c:v>
                </c:pt>
                <c:pt idx="13">
                  <c:v>-0.1899480000000002</c:v>
                </c:pt>
                <c:pt idx="14">
                  <c:v>-0.17275000000000001</c:v>
                </c:pt>
                <c:pt idx="15">
                  <c:v>-0.16244000000000017</c:v>
                </c:pt>
                <c:pt idx="16">
                  <c:v>-0.16046800000000017</c:v>
                </c:pt>
                <c:pt idx="17">
                  <c:v>-0.15169600000000008</c:v>
                </c:pt>
                <c:pt idx="18">
                  <c:v>-0.14645300000000008</c:v>
                </c:pt>
                <c:pt idx="19">
                  <c:v>-0.13286800000000001</c:v>
                </c:pt>
                <c:pt idx="20">
                  <c:v>-0.12308500000000004</c:v>
                </c:pt>
                <c:pt idx="21">
                  <c:v>-0.12259500000000007</c:v>
                </c:pt>
                <c:pt idx="22">
                  <c:v>-0.114957</c:v>
                </c:pt>
                <c:pt idx="23">
                  <c:v>-9.7750200000000065E-2</c:v>
                </c:pt>
                <c:pt idx="24">
                  <c:v>-8.537210000000002E-2</c:v>
                </c:pt>
                <c:pt idx="25">
                  <c:v>-8.4774200000000077E-2</c:v>
                </c:pt>
                <c:pt idx="26">
                  <c:v>-7.5069100000000014E-2</c:v>
                </c:pt>
                <c:pt idx="27">
                  <c:v>-5.3877200000000028E-2</c:v>
                </c:pt>
                <c:pt idx="28">
                  <c:v>-4.8009000000000003E-2</c:v>
                </c:pt>
                <c:pt idx="29">
                  <c:v>-4.3053100000000004E-2</c:v>
                </c:pt>
                <c:pt idx="30">
                  <c:v>-1.4082400000000007E-2</c:v>
                </c:pt>
                <c:pt idx="31">
                  <c:v>-1.2375000000000001E-2</c:v>
                </c:pt>
                <c:pt idx="32">
                  <c:v>-1.21659E-3</c:v>
                </c:pt>
                <c:pt idx="33">
                  <c:v>2.2983900000000022E-2</c:v>
                </c:pt>
                <c:pt idx="34">
                  <c:v>3.1421200000000024E-2</c:v>
                </c:pt>
                <c:pt idx="35">
                  <c:v>3.1803500000000019E-2</c:v>
                </c:pt>
                <c:pt idx="36">
                  <c:v>3.8463600000000021E-2</c:v>
                </c:pt>
                <c:pt idx="37">
                  <c:v>6.8232600000000046E-2</c:v>
                </c:pt>
                <c:pt idx="38">
                  <c:v>0.102816</c:v>
                </c:pt>
                <c:pt idx="39">
                  <c:v>0.20403900000000008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531968"/>
        <c:axId val="79332480"/>
      </c:barChart>
      <c:catAx>
        <c:axId val="78531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79332480"/>
        <c:crosses val="autoZero"/>
        <c:auto val="1"/>
        <c:lblAlgn val="ctr"/>
        <c:lblOffset val="100"/>
        <c:tickLblSkip val="1"/>
        <c:noMultiLvlLbl val="0"/>
      </c:catAx>
      <c:valAx>
        <c:axId val="79332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531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Sheet1!$A$1:$A$16</c:f>
              <c:strCache>
                <c:ptCount val="16"/>
                <c:pt idx="0">
                  <c:v>2012/12l/N33</c:v>
                </c:pt>
                <c:pt idx="1">
                  <c:v>2012/09l/N26</c:v>
                </c:pt>
                <c:pt idx="2">
                  <c:v>2011/14l/N19</c:v>
                </c:pt>
                <c:pt idx="3">
                  <c:v>2014/08l/N12</c:v>
                </c:pt>
                <c:pt idx="4">
                  <c:v>2012/05l/N17</c:v>
                </c:pt>
                <c:pt idx="5">
                  <c:v>2012/14l/N76</c:v>
                </c:pt>
                <c:pt idx="6">
                  <c:v>2014/06l/N15</c:v>
                </c:pt>
                <c:pt idx="7">
                  <c:v>2012/13l/N16</c:v>
                </c:pt>
                <c:pt idx="8">
                  <c:v>2012/18l/N18</c:v>
                </c:pt>
                <c:pt idx="9">
                  <c:v>2011/05l/N5</c:v>
                </c:pt>
                <c:pt idx="10">
                  <c:v>2011/09l/N18</c:v>
                </c:pt>
                <c:pt idx="11">
                  <c:v>2014/09l/N4</c:v>
                </c:pt>
                <c:pt idx="12">
                  <c:v>2013/09l/N26</c:v>
                </c:pt>
                <c:pt idx="13">
                  <c:v>2013/07l/N15</c:v>
                </c:pt>
                <c:pt idx="14">
                  <c:v>2011/12l/N36</c:v>
                </c:pt>
                <c:pt idx="15">
                  <c:v>2011/16l/N34</c:v>
                </c:pt>
              </c:strCache>
            </c:strRef>
          </c:cat>
          <c:val>
            <c:numRef>
              <c:f>Sheet1!$B$1:$B$16</c:f>
              <c:numCache>
                <c:formatCode>General</c:formatCode>
                <c:ptCount val="16"/>
                <c:pt idx="0">
                  <c:v>-0.54121799999999953</c:v>
                </c:pt>
                <c:pt idx="1">
                  <c:v>-0.45697500000000002</c:v>
                </c:pt>
                <c:pt idx="2">
                  <c:v>-0.358242</c:v>
                </c:pt>
                <c:pt idx="3">
                  <c:v>-0.31698900000000024</c:v>
                </c:pt>
                <c:pt idx="4">
                  <c:v>-0.31171100000000002</c:v>
                </c:pt>
                <c:pt idx="5">
                  <c:v>-0.24915699999999999</c:v>
                </c:pt>
                <c:pt idx="6">
                  <c:v>-0.220166</c:v>
                </c:pt>
                <c:pt idx="7">
                  <c:v>-0.14684500000000009</c:v>
                </c:pt>
                <c:pt idx="8">
                  <c:v>-0.12162199999999999</c:v>
                </c:pt>
                <c:pt idx="9">
                  <c:v>-0.10630600000000004</c:v>
                </c:pt>
                <c:pt idx="10">
                  <c:v>-3.6175100000000023E-2</c:v>
                </c:pt>
                <c:pt idx="11">
                  <c:v>-2.9729700000000001E-2</c:v>
                </c:pt>
                <c:pt idx="12">
                  <c:v>0.19223100000000001</c:v>
                </c:pt>
                <c:pt idx="13">
                  <c:v>0.20450299999999999</c:v>
                </c:pt>
                <c:pt idx="14">
                  <c:v>0.35116800000000015</c:v>
                </c:pt>
                <c:pt idx="15">
                  <c:v>0.4914010000000002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992000"/>
        <c:axId val="86993536"/>
      </c:barChart>
      <c:catAx>
        <c:axId val="86992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6993536"/>
        <c:crosses val="autoZero"/>
        <c:auto val="1"/>
        <c:lblAlgn val="ctr"/>
        <c:lblOffset val="100"/>
        <c:tickLblSkip val="1"/>
        <c:noMultiLvlLbl val="0"/>
      </c:catAx>
      <c:valAx>
        <c:axId val="86993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9920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Sheet1!$A$1:$A$32</c:f>
              <c:strCache>
                <c:ptCount val="32"/>
                <c:pt idx="0">
                  <c:v>2012/07l/N14</c:v>
                </c:pt>
                <c:pt idx="1">
                  <c:v>2014/07l/N14</c:v>
                </c:pt>
                <c:pt idx="2">
                  <c:v>2012/14l/N88</c:v>
                </c:pt>
                <c:pt idx="3">
                  <c:v>2012/17l/N28</c:v>
                </c:pt>
                <c:pt idx="4">
                  <c:v>2012/11l/N14</c:v>
                </c:pt>
                <c:pt idx="5">
                  <c:v>2011/16l/N47</c:v>
                </c:pt>
                <c:pt idx="6">
                  <c:v>2013/07l/N23</c:v>
                </c:pt>
                <c:pt idx="7">
                  <c:v>2011/07l/N8</c:v>
                </c:pt>
                <c:pt idx="8">
                  <c:v>2012/05l/N29</c:v>
                </c:pt>
                <c:pt idx="9">
                  <c:v>2014/06l/N27</c:v>
                </c:pt>
                <c:pt idx="10">
                  <c:v>2011/08l/N7</c:v>
                </c:pt>
                <c:pt idx="11">
                  <c:v>2012/08l/N14</c:v>
                </c:pt>
                <c:pt idx="12">
                  <c:v>2012/13l/N28</c:v>
                </c:pt>
                <c:pt idx="13">
                  <c:v>2011/09l/N30</c:v>
                </c:pt>
                <c:pt idx="14">
                  <c:v>2011/04l/N3</c:v>
                </c:pt>
                <c:pt idx="15">
                  <c:v>2011/15l/N10</c:v>
                </c:pt>
                <c:pt idx="16">
                  <c:v>2014/08l/N12</c:v>
                </c:pt>
                <c:pt idx="17">
                  <c:v>2012/09l/N36</c:v>
                </c:pt>
                <c:pt idx="18">
                  <c:v>2011/02l/N15</c:v>
                </c:pt>
                <c:pt idx="19">
                  <c:v>2013/13l/N3</c:v>
                </c:pt>
                <c:pt idx="20">
                  <c:v>2013/04l/N15</c:v>
                </c:pt>
                <c:pt idx="21">
                  <c:v>2012/18l/N30</c:v>
                </c:pt>
                <c:pt idx="22">
                  <c:v>2013/09l/N38</c:v>
                </c:pt>
                <c:pt idx="23">
                  <c:v>2011/01l/N2</c:v>
                </c:pt>
                <c:pt idx="24">
                  <c:v>2012/12l/N37</c:v>
                </c:pt>
                <c:pt idx="25">
                  <c:v>2013/03l/N10</c:v>
                </c:pt>
                <c:pt idx="26">
                  <c:v>2011/12l/N49</c:v>
                </c:pt>
                <c:pt idx="27">
                  <c:v>2013/11l/N14</c:v>
                </c:pt>
                <c:pt idx="28">
                  <c:v>2012/04l/N12</c:v>
                </c:pt>
                <c:pt idx="29">
                  <c:v>2011/05l/N14</c:v>
                </c:pt>
                <c:pt idx="30">
                  <c:v>2011/14l/N32</c:v>
                </c:pt>
                <c:pt idx="31">
                  <c:v>2012/06l/N12</c:v>
                </c:pt>
              </c:strCache>
            </c:strRef>
          </c:cat>
          <c:val>
            <c:numRef>
              <c:f>Sheet1!$B$1:$B$32</c:f>
              <c:numCache>
                <c:formatCode>General</c:formatCode>
                <c:ptCount val="32"/>
                <c:pt idx="0">
                  <c:v>-1.3101</c:v>
                </c:pt>
                <c:pt idx="1">
                  <c:v>-1.0713999999999992</c:v>
                </c:pt>
                <c:pt idx="2">
                  <c:v>-1.0292299999999994</c:v>
                </c:pt>
                <c:pt idx="3">
                  <c:v>-0.84069300000000036</c:v>
                </c:pt>
                <c:pt idx="4">
                  <c:v>-0.76127699999999998</c:v>
                </c:pt>
                <c:pt idx="5">
                  <c:v>-0.53788400000000003</c:v>
                </c:pt>
                <c:pt idx="6">
                  <c:v>-0.51675400000000005</c:v>
                </c:pt>
                <c:pt idx="7">
                  <c:v>-0.48536800000000024</c:v>
                </c:pt>
                <c:pt idx="8">
                  <c:v>-0.36044000000000015</c:v>
                </c:pt>
                <c:pt idx="9">
                  <c:v>-0.30882300000000024</c:v>
                </c:pt>
                <c:pt idx="10">
                  <c:v>-0.26956000000000002</c:v>
                </c:pt>
                <c:pt idx="11">
                  <c:v>-0.252662</c:v>
                </c:pt>
                <c:pt idx="12">
                  <c:v>-0.20948700000000009</c:v>
                </c:pt>
                <c:pt idx="13">
                  <c:v>-0.19337199999999991</c:v>
                </c:pt>
                <c:pt idx="14">
                  <c:v>-0.14963599999999999</c:v>
                </c:pt>
                <c:pt idx="15">
                  <c:v>-0.13698199999999999</c:v>
                </c:pt>
                <c:pt idx="16">
                  <c:v>-0.125886</c:v>
                </c:pt>
                <c:pt idx="17">
                  <c:v>-9.4370300000000004E-2</c:v>
                </c:pt>
                <c:pt idx="18">
                  <c:v>-5.991400000000003E-2</c:v>
                </c:pt>
                <c:pt idx="19">
                  <c:v>-4.9979599999999999E-2</c:v>
                </c:pt>
                <c:pt idx="20">
                  <c:v>-4.1588799999999995E-2</c:v>
                </c:pt>
                <c:pt idx="21">
                  <c:v>-3.8181800000000002E-2</c:v>
                </c:pt>
                <c:pt idx="22">
                  <c:v>2.1450100000000014E-2</c:v>
                </c:pt>
                <c:pt idx="23">
                  <c:v>7.0082200000000039E-2</c:v>
                </c:pt>
                <c:pt idx="24">
                  <c:v>0.18326100000000009</c:v>
                </c:pt>
                <c:pt idx="25">
                  <c:v>0.21089500000000008</c:v>
                </c:pt>
                <c:pt idx="26">
                  <c:v>0.21396900000000013</c:v>
                </c:pt>
                <c:pt idx="27">
                  <c:v>0.28516900000000001</c:v>
                </c:pt>
                <c:pt idx="28">
                  <c:v>0.30608100000000027</c:v>
                </c:pt>
                <c:pt idx="29">
                  <c:v>0.43715200000000021</c:v>
                </c:pt>
                <c:pt idx="30">
                  <c:v>0.87022100000000036</c:v>
                </c:pt>
                <c:pt idx="31">
                  <c:v>1.19889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358208"/>
        <c:axId val="71499776"/>
      </c:barChart>
      <c:catAx>
        <c:axId val="7935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noFill/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71499776"/>
        <c:crosses val="autoZero"/>
        <c:auto val="1"/>
        <c:lblAlgn val="ctr"/>
        <c:lblOffset val="100"/>
        <c:tickLblSkip val="1"/>
        <c:noMultiLvlLbl val="0"/>
      </c:catAx>
      <c:valAx>
        <c:axId val="71499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358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Sheet1!$A$1:$A$24</c:f>
              <c:strCache>
                <c:ptCount val="24"/>
                <c:pt idx="0">
                  <c:v>2012/14l/N84</c:v>
                </c:pt>
                <c:pt idx="1">
                  <c:v>2011/05l/N10</c:v>
                </c:pt>
                <c:pt idx="2">
                  <c:v>2012/11l/N10</c:v>
                </c:pt>
                <c:pt idx="3">
                  <c:v>2012/18l/N26</c:v>
                </c:pt>
                <c:pt idx="4">
                  <c:v>2012/17l/N29</c:v>
                </c:pt>
                <c:pt idx="5">
                  <c:v>2014/08l/N12</c:v>
                </c:pt>
                <c:pt idx="6">
                  <c:v>2011/16l/N43</c:v>
                </c:pt>
                <c:pt idx="7">
                  <c:v>2012/13l/N24</c:v>
                </c:pt>
                <c:pt idx="8">
                  <c:v>2011/12l/N46</c:v>
                </c:pt>
                <c:pt idx="9">
                  <c:v>2013/11l/N10</c:v>
                </c:pt>
                <c:pt idx="10">
                  <c:v>2012/12l/N37</c:v>
                </c:pt>
                <c:pt idx="11">
                  <c:v>2011/08l/N3</c:v>
                </c:pt>
                <c:pt idx="12">
                  <c:v>2012/05l/N25</c:v>
                </c:pt>
                <c:pt idx="13">
                  <c:v>2012/04l/N8</c:v>
                </c:pt>
                <c:pt idx="14">
                  <c:v>2012/08l/N14</c:v>
                </c:pt>
                <c:pt idx="15">
                  <c:v>2011/15l/N6</c:v>
                </c:pt>
                <c:pt idx="16">
                  <c:v>2013/07l/N19</c:v>
                </c:pt>
                <c:pt idx="17">
                  <c:v>2011/09l/N26</c:v>
                </c:pt>
                <c:pt idx="18">
                  <c:v>2011/02l/N9</c:v>
                </c:pt>
                <c:pt idx="19">
                  <c:v>2013/09l/N34</c:v>
                </c:pt>
                <c:pt idx="20">
                  <c:v>2014/06l/N23</c:v>
                </c:pt>
                <c:pt idx="21">
                  <c:v>2013/04l/N12</c:v>
                </c:pt>
                <c:pt idx="22">
                  <c:v>2011/14l/N28</c:v>
                </c:pt>
                <c:pt idx="23">
                  <c:v>2012/09l/N36</c:v>
                </c:pt>
              </c:strCache>
            </c:strRef>
          </c:cat>
          <c:val>
            <c:numRef>
              <c:f>Sheet1!$B$1:$B$24</c:f>
              <c:numCache>
                <c:formatCode>General</c:formatCode>
                <c:ptCount val="24"/>
                <c:pt idx="0">
                  <c:v>-1.6135599999999999</c:v>
                </c:pt>
                <c:pt idx="1">
                  <c:v>-1.2739899999999993</c:v>
                </c:pt>
                <c:pt idx="2">
                  <c:v>-1.1360600000000001</c:v>
                </c:pt>
                <c:pt idx="3">
                  <c:v>-0.64751800000000004</c:v>
                </c:pt>
                <c:pt idx="4">
                  <c:v>-0.50709599999999999</c:v>
                </c:pt>
                <c:pt idx="5">
                  <c:v>-0.4380900000000002</c:v>
                </c:pt>
                <c:pt idx="6">
                  <c:v>-0.43546900000000027</c:v>
                </c:pt>
                <c:pt idx="7">
                  <c:v>-0.40361000000000002</c:v>
                </c:pt>
                <c:pt idx="8">
                  <c:v>-0.34432700000000027</c:v>
                </c:pt>
                <c:pt idx="9">
                  <c:v>-0.32390200000000025</c:v>
                </c:pt>
                <c:pt idx="10">
                  <c:v>-0.12174500000000008</c:v>
                </c:pt>
                <c:pt idx="11">
                  <c:v>-0.10910100000000005</c:v>
                </c:pt>
                <c:pt idx="12">
                  <c:v>-6.9947700000000002E-2</c:v>
                </c:pt>
                <c:pt idx="13">
                  <c:v>-5.0703800000000014E-2</c:v>
                </c:pt>
                <c:pt idx="14">
                  <c:v>1.2341500000000007E-2</c:v>
                </c:pt>
                <c:pt idx="15">
                  <c:v>7.5357500000000022E-2</c:v>
                </c:pt>
                <c:pt idx="16">
                  <c:v>0.107909</c:v>
                </c:pt>
                <c:pt idx="17">
                  <c:v>0.12610499999999997</c:v>
                </c:pt>
                <c:pt idx="18">
                  <c:v>0.32247400000000032</c:v>
                </c:pt>
                <c:pt idx="19">
                  <c:v>0.33431400000000033</c:v>
                </c:pt>
                <c:pt idx="20">
                  <c:v>0.54662699999999997</c:v>
                </c:pt>
                <c:pt idx="21">
                  <c:v>0.65367600000000048</c:v>
                </c:pt>
                <c:pt idx="22">
                  <c:v>0.76482900000000054</c:v>
                </c:pt>
                <c:pt idx="23">
                  <c:v>0.91081299999999965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537408"/>
        <c:axId val="71538944"/>
      </c:barChart>
      <c:catAx>
        <c:axId val="71537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71538944"/>
        <c:crosses val="autoZero"/>
        <c:auto val="1"/>
        <c:lblAlgn val="ctr"/>
        <c:lblOffset val="100"/>
        <c:tickLblSkip val="1"/>
        <c:noMultiLvlLbl val="0"/>
      </c:catAx>
      <c:valAx>
        <c:axId val="71538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537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Sheet1!$A$1:$A$21</c:f>
              <c:strCache>
                <c:ptCount val="21"/>
                <c:pt idx="0">
                  <c:v>2012/12l/N37</c:v>
                </c:pt>
                <c:pt idx="1">
                  <c:v>2012/11l/N6</c:v>
                </c:pt>
                <c:pt idx="2">
                  <c:v>2012/17l/N27</c:v>
                </c:pt>
                <c:pt idx="3">
                  <c:v>2011/12l/N40</c:v>
                </c:pt>
                <c:pt idx="4">
                  <c:v>2012/14l/N80</c:v>
                </c:pt>
                <c:pt idx="5">
                  <c:v>2012/18l/N22</c:v>
                </c:pt>
                <c:pt idx="6">
                  <c:v>2013/11l/N6</c:v>
                </c:pt>
                <c:pt idx="7">
                  <c:v>2012/13l/N20</c:v>
                </c:pt>
                <c:pt idx="8">
                  <c:v>2012/08l/N10</c:v>
                </c:pt>
                <c:pt idx="9">
                  <c:v>2011/16l/N39</c:v>
                </c:pt>
                <c:pt idx="10">
                  <c:v>2011/09l/N22</c:v>
                </c:pt>
                <c:pt idx="11">
                  <c:v>2011/02l/N7</c:v>
                </c:pt>
                <c:pt idx="12">
                  <c:v>2011/15l/N2</c:v>
                </c:pt>
                <c:pt idx="13">
                  <c:v>2014/08l/N12</c:v>
                </c:pt>
                <c:pt idx="14">
                  <c:v>2013/09l/N30</c:v>
                </c:pt>
                <c:pt idx="15">
                  <c:v>2014/06l/N19</c:v>
                </c:pt>
                <c:pt idx="16">
                  <c:v>2011/14l/N24</c:v>
                </c:pt>
                <c:pt idx="17">
                  <c:v>2012/05l/N21</c:v>
                </c:pt>
                <c:pt idx="18">
                  <c:v>2011/05l/N7</c:v>
                </c:pt>
                <c:pt idx="19">
                  <c:v>2012/09l/N31</c:v>
                </c:pt>
                <c:pt idx="20">
                  <c:v>2013/07l/N15</c:v>
                </c:pt>
              </c:strCache>
            </c:strRef>
          </c:cat>
          <c:val>
            <c:numRef>
              <c:f>Sheet1!$B$1:$B$21</c:f>
              <c:numCache>
                <c:formatCode>General</c:formatCode>
                <c:ptCount val="21"/>
                <c:pt idx="0">
                  <c:v>-3.8232599999999985</c:v>
                </c:pt>
                <c:pt idx="1">
                  <c:v>-2.7665700000000002</c:v>
                </c:pt>
                <c:pt idx="2">
                  <c:v>-2.5261499999999986</c:v>
                </c:pt>
                <c:pt idx="3">
                  <c:v>-1.29887</c:v>
                </c:pt>
                <c:pt idx="4">
                  <c:v>-1.27111</c:v>
                </c:pt>
                <c:pt idx="5">
                  <c:v>-0.88536899999999941</c:v>
                </c:pt>
                <c:pt idx="6">
                  <c:v>-0.87284300000000048</c:v>
                </c:pt>
                <c:pt idx="7">
                  <c:v>-0.46524099999999996</c:v>
                </c:pt>
                <c:pt idx="8">
                  <c:v>-0.43857400000000024</c:v>
                </c:pt>
                <c:pt idx="9">
                  <c:v>-0.25861000000000001</c:v>
                </c:pt>
                <c:pt idx="10">
                  <c:v>-0.22461200000000001</c:v>
                </c:pt>
                <c:pt idx="11">
                  <c:v>-0.14349300000000009</c:v>
                </c:pt>
                <c:pt idx="12">
                  <c:v>-3.345490000000001E-2</c:v>
                </c:pt>
                <c:pt idx="13">
                  <c:v>3.9605000000000022E-2</c:v>
                </c:pt>
                <c:pt idx="14">
                  <c:v>0.22836500000000001</c:v>
                </c:pt>
                <c:pt idx="15">
                  <c:v>0.48384300000000002</c:v>
                </c:pt>
                <c:pt idx="16">
                  <c:v>0.77700600000000031</c:v>
                </c:pt>
                <c:pt idx="17">
                  <c:v>0.81239600000000001</c:v>
                </c:pt>
                <c:pt idx="18">
                  <c:v>1.2413899999999998</c:v>
                </c:pt>
                <c:pt idx="19">
                  <c:v>1.8847</c:v>
                </c:pt>
                <c:pt idx="20">
                  <c:v>3.0357499999999988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552000"/>
        <c:axId val="85066496"/>
      </c:barChart>
      <c:catAx>
        <c:axId val="71552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5066496"/>
        <c:crosses val="autoZero"/>
        <c:auto val="1"/>
        <c:lblAlgn val="ctr"/>
        <c:lblOffset val="100"/>
        <c:tickLblSkip val="1"/>
        <c:noMultiLvlLbl val="0"/>
      </c:catAx>
      <c:valAx>
        <c:axId val="85066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5520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Sheet1!$A$1:$A$16</c:f>
              <c:strCache>
                <c:ptCount val="16"/>
                <c:pt idx="0">
                  <c:v>2011/12l/N36</c:v>
                </c:pt>
                <c:pt idx="1">
                  <c:v>2013/09l/N26</c:v>
                </c:pt>
                <c:pt idx="2">
                  <c:v>2012/12l/N33</c:v>
                </c:pt>
                <c:pt idx="3">
                  <c:v>2011/16l/N34</c:v>
                </c:pt>
                <c:pt idx="4">
                  <c:v>2012/18l/N18</c:v>
                </c:pt>
                <c:pt idx="5">
                  <c:v>2011/09l/N18</c:v>
                </c:pt>
                <c:pt idx="6">
                  <c:v>2014/09l/N4</c:v>
                </c:pt>
                <c:pt idx="7">
                  <c:v>2014/08l/N12</c:v>
                </c:pt>
                <c:pt idx="8">
                  <c:v>2014/06l/N15</c:v>
                </c:pt>
                <c:pt idx="9">
                  <c:v>2012/13l/N16</c:v>
                </c:pt>
                <c:pt idx="10">
                  <c:v>2011/05l/N5</c:v>
                </c:pt>
                <c:pt idx="11">
                  <c:v>2012/14l/N76</c:v>
                </c:pt>
                <c:pt idx="12">
                  <c:v>2012/05l/N17</c:v>
                </c:pt>
                <c:pt idx="13">
                  <c:v>2011/14l/N19</c:v>
                </c:pt>
                <c:pt idx="14">
                  <c:v>2013/07l/N15</c:v>
                </c:pt>
                <c:pt idx="15">
                  <c:v>2012/09l/N26</c:v>
                </c:pt>
              </c:strCache>
            </c:strRef>
          </c:cat>
          <c:val>
            <c:numRef>
              <c:f>Sheet1!$B$1:$B$16</c:f>
              <c:numCache>
                <c:formatCode>General</c:formatCode>
                <c:ptCount val="16"/>
                <c:pt idx="0">
                  <c:v>-4.4779099999999996</c:v>
                </c:pt>
                <c:pt idx="1">
                  <c:v>-3.4583499999999985</c:v>
                </c:pt>
                <c:pt idx="2">
                  <c:v>-2.4648300000000001</c:v>
                </c:pt>
                <c:pt idx="3">
                  <c:v>-1.5196199999999993</c:v>
                </c:pt>
                <c:pt idx="4">
                  <c:v>-1.4270099999999992</c:v>
                </c:pt>
                <c:pt idx="5">
                  <c:v>-0.47364300000000004</c:v>
                </c:pt>
                <c:pt idx="6">
                  <c:v>-0.28840000000000021</c:v>
                </c:pt>
                <c:pt idx="7">
                  <c:v>-0.11740500000000002</c:v>
                </c:pt>
                <c:pt idx="8">
                  <c:v>0.23983800000000008</c:v>
                </c:pt>
                <c:pt idx="9">
                  <c:v>0.82317799999999997</c:v>
                </c:pt>
                <c:pt idx="10">
                  <c:v>0.85794600000000032</c:v>
                </c:pt>
                <c:pt idx="11">
                  <c:v>0.89043199999999967</c:v>
                </c:pt>
                <c:pt idx="12">
                  <c:v>2.2234200000000013</c:v>
                </c:pt>
                <c:pt idx="13">
                  <c:v>3.0860099999999986</c:v>
                </c:pt>
                <c:pt idx="14">
                  <c:v>3.9678200000000001</c:v>
                </c:pt>
                <c:pt idx="15">
                  <c:v>4.3568999999999996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099648"/>
        <c:axId val="85101184"/>
      </c:barChart>
      <c:catAx>
        <c:axId val="85099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5101184"/>
        <c:crosses val="autoZero"/>
        <c:auto val="1"/>
        <c:lblAlgn val="ctr"/>
        <c:lblOffset val="100"/>
        <c:tickLblSkip val="1"/>
        <c:noMultiLvlLbl val="0"/>
      </c:catAx>
      <c:valAx>
        <c:axId val="85101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5099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Sheet1!$A$1:$A$40</c:f>
              <c:strCache>
                <c:ptCount val="40"/>
                <c:pt idx="0">
                  <c:v>2012/12l/N37</c:v>
                </c:pt>
                <c:pt idx="1">
                  <c:v>2012/11l/N18</c:v>
                </c:pt>
                <c:pt idx="2">
                  <c:v>2013/07l/N28</c:v>
                </c:pt>
                <c:pt idx="3">
                  <c:v>2014/06l/N31</c:v>
                </c:pt>
                <c:pt idx="4">
                  <c:v>2012/10l/N6</c:v>
                </c:pt>
                <c:pt idx="5">
                  <c:v>2012/09l/N36</c:v>
                </c:pt>
                <c:pt idx="6">
                  <c:v>2011/05l/N20</c:v>
                </c:pt>
                <c:pt idx="7">
                  <c:v>2012/18l/N34</c:v>
                </c:pt>
                <c:pt idx="8">
                  <c:v>2013/09l/N42</c:v>
                </c:pt>
                <c:pt idx="9">
                  <c:v>2012/04l/N16</c:v>
                </c:pt>
                <c:pt idx="10">
                  <c:v>2011/03l/N7</c:v>
                </c:pt>
                <c:pt idx="11">
                  <c:v>2014/05l/N5</c:v>
                </c:pt>
                <c:pt idx="12">
                  <c:v>2012/07l/N20</c:v>
                </c:pt>
                <c:pt idx="13">
                  <c:v>2013/11l/N18</c:v>
                </c:pt>
                <c:pt idx="14">
                  <c:v>2011/08l/N11</c:v>
                </c:pt>
                <c:pt idx="15">
                  <c:v>2011/13l/N14</c:v>
                </c:pt>
                <c:pt idx="16">
                  <c:v>2014/09l/N7</c:v>
                </c:pt>
                <c:pt idx="17">
                  <c:v>2013/03l/N14</c:v>
                </c:pt>
                <c:pt idx="18">
                  <c:v>2011/15l/N14</c:v>
                </c:pt>
                <c:pt idx="19">
                  <c:v>2013/04l/N18</c:v>
                </c:pt>
                <c:pt idx="20">
                  <c:v>2012/05l/N33</c:v>
                </c:pt>
                <c:pt idx="21">
                  <c:v>2011/10l/N3</c:v>
                </c:pt>
                <c:pt idx="22">
                  <c:v>2014/08l/N12</c:v>
                </c:pt>
                <c:pt idx="23">
                  <c:v>2011/01l/N6</c:v>
                </c:pt>
                <c:pt idx="24">
                  <c:v>2011/07l/N12</c:v>
                </c:pt>
                <c:pt idx="25">
                  <c:v>2012/14l/N92</c:v>
                </c:pt>
                <c:pt idx="26">
                  <c:v>2011/04l/N7</c:v>
                </c:pt>
                <c:pt idx="27">
                  <c:v>2011/14l/N36</c:v>
                </c:pt>
                <c:pt idx="28">
                  <c:v>2013/13l/N3</c:v>
                </c:pt>
                <c:pt idx="29">
                  <c:v>2011/16l/N51</c:v>
                </c:pt>
                <c:pt idx="30">
                  <c:v>2012/16l/N6</c:v>
                </c:pt>
                <c:pt idx="31">
                  <c:v>2012/13l/N32</c:v>
                </c:pt>
                <c:pt idx="32">
                  <c:v>2011/02l/N19</c:v>
                </c:pt>
                <c:pt idx="33">
                  <c:v>2012/17l/N24</c:v>
                </c:pt>
                <c:pt idx="34">
                  <c:v>2011/12l/N50</c:v>
                </c:pt>
                <c:pt idx="35">
                  <c:v>2012/08l/N14</c:v>
                </c:pt>
                <c:pt idx="36">
                  <c:v>2014/07l/N17</c:v>
                </c:pt>
                <c:pt idx="37">
                  <c:v>2012/15l/N8</c:v>
                </c:pt>
                <c:pt idx="38">
                  <c:v>2011/09l/N34</c:v>
                </c:pt>
                <c:pt idx="39">
                  <c:v>2012/06l/N13</c:v>
                </c:pt>
              </c:strCache>
            </c:strRef>
          </c:cat>
          <c:val>
            <c:numRef>
              <c:f>Sheet1!$B$1:$B$40</c:f>
              <c:numCache>
                <c:formatCode>General</c:formatCode>
                <c:ptCount val="40"/>
                <c:pt idx="0">
                  <c:v>-0.18459500000000009</c:v>
                </c:pt>
                <c:pt idx="1">
                  <c:v>-0.10852600000000008</c:v>
                </c:pt>
                <c:pt idx="2">
                  <c:v>-6.8181900000000004E-2</c:v>
                </c:pt>
                <c:pt idx="3">
                  <c:v>-6.308610000000002E-2</c:v>
                </c:pt>
                <c:pt idx="4">
                  <c:v>-3.7442400000000015E-2</c:v>
                </c:pt>
                <c:pt idx="5">
                  <c:v>-3.5295300000000022E-2</c:v>
                </c:pt>
                <c:pt idx="6">
                  <c:v>-3.3410099999999998E-2</c:v>
                </c:pt>
                <c:pt idx="7">
                  <c:v>-3.2258099999999998E-2</c:v>
                </c:pt>
                <c:pt idx="8">
                  <c:v>-3.1393999999999998E-2</c:v>
                </c:pt>
                <c:pt idx="9">
                  <c:v>-3.1106000000000002E-2</c:v>
                </c:pt>
                <c:pt idx="10">
                  <c:v>-2.4481500000000014E-2</c:v>
                </c:pt>
                <c:pt idx="11">
                  <c:v>-2.2657400000000012E-2</c:v>
                </c:pt>
                <c:pt idx="12">
                  <c:v>-2.2218700000000001E-2</c:v>
                </c:pt>
                <c:pt idx="13">
                  <c:v>-1.7972399999999999E-2</c:v>
                </c:pt>
                <c:pt idx="14">
                  <c:v>-1.638510000000001E-2</c:v>
                </c:pt>
                <c:pt idx="15">
                  <c:v>-1.49769E-2</c:v>
                </c:pt>
                <c:pt idx="16">
                  <c:v>-1.1520700000000009E-2</c:v>
                </c:pt>
                <c:pt idx="17">
                  <c:v>-1.0368700000000003E-2</c:v>
                </c:pt>
                <c:pt idx="18">
                  <c:v>-8.0645200000000056E-3</c:v>
                </c:pt>
                <c:pt idx="19">
                  <c:v>-6.2212000000000031E-3</c:v>
                </c:pt>
                <c:pt idx="20">
                  <c:v>-5.8343100000000014E-3</c:v>
                </c:pt>
                <c:pt idx="21">
                  <c:v>-5.7603800000000024E-3</c:v>
                </c:pt>
                <c:pt idx="22">
                  <c:v>-4.4433200000000032E-3</c:v>
                </c:pt>
                <c:pt idx="23">
                  <c:v>-2.3041900000000015E-3</c:v>
                </c:pt>
                <c:pt idx="24">
                  <c:v>-1.1516100000000006E-3</c:v>
                </c:pt>
                <c:pt idx="25">
                  <c:v>-5.8294900000000036E-4</c:v>
                </c:pt>
                <c:pt idx="26">
                  <c:v>4.8003200000000029E-3</c:v>
                </c:pt>
                <c:pt idx="27">
                  <c:v>4.8965000000000024E-3</c:v>
                </c:pt>
                <c:pt idx="28">
                  <c:v>1.0368700000000003E-2</c:v>
                </c:pt>
                <c:pt idx="29">
                  <c:v>1.4127799999999999E-2</c:v>
                </c:pt>
                <c:pt idx="30">
                  <c:v>1.4400899999999999E-2</c:v>
                </c:pt>
                <c:pt idx="31">
                  <c:v>2.7815700000000009E-2</c:v>
                </c:pt>
                <c:pt idx="32">
                  <c:v>2.9493100000000012E-2</c:v>
                </c:pt>
                <c:pt idx="33">
                  <c:v>3.202760000000001E-2</c:v>
                </c:pt>
                <c:pt idx="34">
                  <c:v>3.5074899999999999E-2</c:v>
                </c:pt>
                <c:pt idx="35">
                  <c:v>4.9538700000000026E-2</c:v>
                </c:pt>
                <c:pt idx="36">
                  <c:v>5.4291500000000013E-2</c:v>
                </c:pt>
                <c:pt idx="37">
                  <c:v>6.2212000000000031E-2</c:v>
                </c:pt>
                <c:pt idx="38">
                  <c:v>7.0555499999999993E-2</c:v>
                </c:pt>
                <c:pt idx="39">
                  <c:v>9.8885800000000051E-2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314368"/>
        <c:axId val="86316160"/>
      </c:barChart>
      <c:catAx>
        <c:axId val="86314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6316160"/>
        <c:crosses val="autoZero"/>
        <c:auto val="1"/>
        <c:lblAlgn val="ctr"/>
        <c:lblOffset val="100"/>
        <c:tickLblSkip val="1"/>
        <c:noMultiLvlLbl val="0"/>
      </c:catAx>
      <c:valAx>
        <c:axId val="86316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314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Sheet1!$A$1:$A$32</c:f>
              <c:strCache>
                <c:ptCount val="32"/>
                <c:pt idx="0">
                  <c:v>2012/12l/N37</c:v>
                </c:pt>
                <c:pt idx="1">
                  <c:v>2013/07l/N23</c:v>
                </c:pt>
                <c:pt idx="2">
                  <c:v>2014/06l/N27</c:v>
                </c:pt>
                <c:pt idx="3">
                  <c:v>2012/11l/N14</c:v>
                </c:pt>
                <c:pt idx="4">
                  <c:v>2011/07l/N8</c:v>
                </c:pt>
                <c:pt idx="5">
                  <c:v>2012/09l/N36</c:v>
                </c:pt>
                <c:pt idx="6">
                  <c:v>2011/05l/N14</c:v>
                </c:pt>
                <c:pt idx="7">
                  <c:v>2014/08l/N12</c:v>
                </c:pt>
                <c:pt idx="8">
                  <c:v>2011/14l/N32</c:v>
                </c:pt>
                <c:pt idx="9">
                  <c:v>2011/09l/N30</c:v>
                </c:pt>
                <c:pt idx="10">
                  <c:v>2013/09l/N38</c:v>
                </c:pt>
                <c:pt idx="11">
                  <c:v>2011/12l/N49</c:v>
                </c:pt>
                <c:pt idx="12">
                  <c:v>2013/03l/N10</c:v>
                </c:pt>
                <c:pt idx="13">
                  <c:v>2011/02l/N15</c:v>
                </c:pt>
                <c:pt idx="14">
                  <c:v>2011/04l/N3</c:v>
                </c:pt>
                <c:pt idx="15">
                  <c:v>2012/07l/N14</c:v>
                </c:pt>
                <c:pt idx="16">
                  <c:v>2013/13l/N3</c:v>
                </c:pt>
                <c:pt idx="17">
                  <c:v>2011/01l/N2</c:v>
                </c:pt>
                <c:pt idx="18">
                  <c:v>2011/08l/N7</c:v>
                </c:pt>
                <c:pt idx="19">
                  <c:v>2013/04l/N15</c:v>
                </c:pt>
                <c:pt idx="20">
                  <c:v>2013/11l/N14</c:v>
                </c:pt>
                <c:pt idx="21">
                  <c:v>2012/08l/N14</c:v>
                </c:pt>
                <c:pt idx="22">
                  <c:v>2012/18l/N30</c:v>
                </c:pt>
                <c:pt idx="23">
                  <c:v>2012/14l/N88</c:v>
                </c:pt>
                <c:pt idx="24">
                  <c:v>2012/04l/N12</c:v>
                </c:pt>
                <c:pt idx="25">
                  <c:v>2012/06l/N12</c:v>
                </c:pt>
                <c:pt idx="26">
                  <c:v>2012/13l/N28</c:v>
                </c:pt>
                <c:pt idx="27">
                  <c:v>2011/15l/N10</c:v>
                </c:pt>
                <c:pt idx="28">
                  <c:v>2012/05l/N29</c:v>
                </c:pt>
                <c:pt idx="29">
                  <c:v>2014/07l/N14</c:v>
                </c:pt>
                <c:pt idx="30">
                  <c:v>2012/17l/N28</c:v>
                </c:pt>
                <c:pt idx="31">
                  <c:v>2011/16l/N47</c:v>
                </c:pt>
              </c:strCache>
            </c:strRef>
          </c:cat>
          <c:val>
            <c:numRef>
              <c:f>Sheet1!$B$1:$B$32</c:f>
              <c:numCache>
                <c:formatCode>General</c:formatCode>
                <c:ptCount val="32"/>
                <c:pt idx="0">
                  <c:v>-0.223775</c:v>
                </c:pt>
                <c:pt idx="1">
                  <c:v>-0.171873</c:v>
                </c:pt>
                <c:pt idx="2">
                  <c:v>-0.15815199999999999</c:v>
                </c:pt>
                <c:pt idx="3">
                  <c:v>-0.12320399999999999</c:v>
                </c:pt>
                <c:pt idx="4">
                  <c:v>-0.10209799999999998</c:v>
                </c:pt>
                <c:pt idx="5">
                  <c:v>-9.79014E-2</c:v>
                </c:pt>
                <c:pt idx="6">
                  <c:v>-8.3915800000000068E-2</c:v>
                </c:pt>
                <c:pt idx="7">
                  <c:v>-8.371640000000008E-2</c:v>
                </c:pt>
                <c:pt idx="8">
                  <c:v>-8.1518500000000021E-2</c:v>
                </c:pt>
                <c:pt idx="9">
                  <c:v>-7.6082500000000011E-2</c:v>
                </c:pt>
                <c:pt idx="10">
                  <c:v>-7.0029999999999995E-2</c:v>
                </c:pt>
                <c:pt idx="11">
                  <c:v>-4.8677899999999982E-2</c:v>
                </c:pt>
                <c:pt idx="12">
                  <c:v>-3.776220000000001E-2</c:v>
                </c:pt>
                <c:pt idx="13">
                  <c:v>-3.1405000000000023E-2</c:v>
                </c:pt>
                <c:pt idx="14">
                  <c:v>-2.5874100000000014E-2</c:v>
                </c:pt>
                <c:pt idx="15">
                  <c:v>-2.37763E-2</c:v>
                </c:pt>
                <c:pt idx="16">
                  <c:v>-1.8881100000000012E-2</c:v>
                </c:pt>
                <c:pt idx="17">
                  <c:v>-8.3916100000000007E-3</c:v>
                </c:pt>
                <c:pt idx="18">
                  <c:v>-6.5268399999999999E-3</c:v>
                </c:pt>
                <c:pt idx="19">
                  <c:v>2.1678300000000015E-2</c:v>
                </c:pt>
                <c:pt idx="20">
                  <c:v>2.199630000000001E-2</c:v>
                </c:pt>
                <c:pt idx="21">
                  <c:v>2.5810900000000012E-2</c:v>
                </c:pt>
                <c:pt idx="22">
                  <c:v>3.5855200000000018E-2</c:v>
                </c:pt>
                <c:pt idx="23">
                  <c:v>3.6562499999999998E-2</c:v>
                </c:pt>
                <c:pt idx="24">
                  <c:v>3.8461599999999999E-2</c:v>
                </c:pt>
                <c:pt idx="25">
                  <c:v>6.5734300000000023E-2</c:v>
                </c:pt>
                <c:pt idx="26">
                  <c:v>6.6667400000000002E-2</c:v>
                </c:pt>
                <c:pt idx="27">
                  <c:v>0.10163200000000004</c:v>
                </c:pt>
                <c:pt idx="28">
                  <c:v>0.10831300000000002</c:v>
                </c:pt>
                <c:pt idx="29">
                  <c:v>0.18321600000000013</c:v>
                </c:pt>
                <c:pt idx="30">
                  <c:v>0.190083</c:v>
                </c:pt>
                <c:pt idx="31">
                  <c:v>0.22739500000000001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325504"/>
        <c:axId val="86368256"/>
      </c:barChart>
      <c:catAx>
        <c:axId val="86325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6368256"/>
        <c:crosses val="autoZero"/>
        <c:auto val="1"/>
        <c:lblAlgn val="ctr"/>
        <c:lblOffset val="100"/>
        <c:tickLblSkip val="1"/>
        <c:noMultiLvlLbl val="0"/>
      </c:catAx>
      <c:valAx>
        <c:axId val="86368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325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Sheet1!$A$1:$A$24</c:f>
              <c:strCache>
                <c:ptCount val="24"/>
                <c:pt idx="0">
                  <c:v>2011/05l/N10</c:v>
                </c:pt>
                <c:pt idx="1">
                  <c:v>2012/12l/N37</c:v>
                </c:pt>
                <c:pt idx="2">
                  <c:v>2014/08l/N12</c:v>
                </c:pt>
                <c:pt idx="3">
                  <c:v>2012/09l/N36</c:v>
                </c:pt>
                <c:pt idx="4">
                  <c:v>2012/14l/N84</c:v>
                </c:pt>
                <c:pt idx="5">
                  <c:v>2014/06l/N23</c:v>
                </c:pt>
                <c:pt idx="6">
                  <c:v>2012/11l/N10</c:v>
                </c:pt>
                <c:pt idx="7">
                  <c:v>2011/14l/N28</c:v>
                </c:pt>
                <c:pt idx="8">
                  <c:v>2013/07l/N19</c:v>
                </c:pt>
                <c:pt idx="9">
                  <c:v>2013/09l/N34</c:v>
                </c:pt>
                <c:pt idx="10">
                  <c:v>2011/09l/N26</c:v>
                </c:pt>
                <c:pt idx="11">
                  <c:v>2012/08l/N14</c:v>
                </c:pt>
                <c:pt idx="12">
                  <c:v>2012/18l/N26</c:v>
                </c:pt>
                <c:pt idx="13">
                  <c:v>2012/13l/N24</c:v>
                </c:pt>
                <c:pt idx="14">
                  <c:v>2011/02l/N9</c:v>
                </c:pt>
                <c:pt idx="15">
                  <c:v>2013/04l/N12</c:v>
                </c:pt>
                <c:pt idx="16">
                  <c:v>2013/11l/N10</c:v>
                </c:pt>
                <c:pt idx="17">
                  <c:v>2011/08l/N3</c:v>
                </c:pt>
                <c:pt idx="18">
                  <c:v>2012/17l/N29</c:v>
                </c:pt>
                <c:pt idx="19">
                  <c:v>2011/15l/N6</c:v>
                </c:pt>
                <c:pt idx="20">
                  <c:v>2012/05l/N25</c:v>
                </c:pt>
                <c:pt idx="21">
                  <c:v>2012/04l/N8</c:v>
                </c:pt>
                <c:pt idx="22">
                  <c:v>2011/12l/N46</c:v>
                </c:pt>
                <c:pt idx="23">
                  <c:v>2011/16l/N43</c:v>
                </c:pt>
              </c:strCache>
            </c:strRef>
          </c:cat>
          <c:val>
            <c:numRef>
              <c:f>Sheet1!$B$1:$B$24</c:f>
              <c:numCache>
                <c:formatCode>General</c:formatCode>
                <c:ptCount val="24"/>
                <c:pt idx="0">
                  <c:v>-0.31707300000000027</c:v>
                </c:pt>
                <c:pt idx="1">
                  <c:v>-0.29462300000000002</c:v>
                </c:pt>
                <c:pt idx="2">
                  <c:v>-0.29044400000000015</c:v>
                </c:pt>
                <c:pt idx="3">
                  <c:v>-0.19401399999999999</c:v>
                </c:pt>
                <c:pt idx="4">
                  <c:v>-0.13399900000000009</c:v>
                </c:pt>
                <c:pt idx="5">
                  <c:v>-0.12319400000000008</c:v>
                </c:pt>
                <c:pt idx="6">
                  <c:v>-0.11896500000000004</c:v>
                </c:pt>
                <c:pt idx="7">
                  <c:v>-0.11632300000000002</c:v>
                </c:pt>
                <c:pt idx="8">
                  <c:v>-0.114328</c:v>
                </c:pt>
                <c:pt idx="9">
                  <c:v>-0.11324300000000002</c:v>
                </c:pt>
                <c:pt idx="10">
                  <c:v>-8.3458200000000024E-2</c:v>
                </c:pt>
                <c:pt idx="11">
                  <c:v>-2.2646300000000015E-2</c:v>
                </c:pt>
                <c:pt idx="12">
                  <c:v>-1.1034100000000003E-2</c:v>
                </c:pt>
                <c:pt idx="13">
                  <c:v>1.5332400000000001E-2</c:v>
                </c:pt>
                <c:pt idx="14">
                  <c:v>2.4141300000000011E-2</c:v>
                </c:pt>
                <c:pt idx="15">
                  <c:v>2.61324E-2</c:v>
                </c:pt>
                <c:pt idx="16">
                  <c:v>3.1856599999999999E-2</c:v>
                </c:pt>
                <c:pt idx="17">
                  <c:v>4.1811799999999996E-2</c:v>
                </c:pt>
                <c:pt idx="18">
                  <c:v>6.3713600000000037E-2</c:v>
                </c:pt>
                <c:pt idx="19">
                  <c:v>6.6550899999999996E-2</c:v>
                </c:pt>
                <c:pt idx="20">
                  <c:v>8.1197700000000012E-2</c:v>
                </c:pt>
                <c:pt idx="21">
                  <c:v>0.13414599999999999</c:v>
                </c:pt>
                <c:pt idx="22">
                  <c:v>0.141871</c:v>
                </c:pt>
                <c:pt idx="23">
                  <c:v>0.48165200000000002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397696"/>
        <c:axId val="86399232"/>
      </c:barChart>
      <c:catAx>
        <c:axId val="86397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6399232"/>
        <c:crosses val="autoZero"/>
        <c:auto val="1"/>
        <c:lblAlgn val="ctr"/>
        <c:lblOffset val="100"/>
        <c:tickLblSkip val="1"/>
        <c:noMultiLvlLbl val="0"/>
      </c:catAx>
      <c:valAx>
        <c:axId val="86399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397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Sheet1!$A$1:$A$21</c:f>
              <c:strCache>
                <c:ptCount val="21"/>
                <c:pt idx="0">
                  <c:v>2012/14l/N80</c:v>
                </c:pt>
                <c:pt idx="1">
                  <c:v>2014/08l/N12</c:v>
                </c:pt>
                <c:pt idx="2">
                  <c:v>2012/12l/N37</c:v>
                </c:pt>
                <c:pt idx="3">
                  <c:v>2011/14l/N24</c:v>
                </c:pt>
                <c:pt idx="4">
                  <c:v>2013/07l/N15</c:v>
                </c:pt>
                <c:pt idx="5">
                  <c:v>2013/09l/N30</c:v>
                </c:pt>
                <c:pt idx="6">
                  <c:v>2014/06l/N19</c:v>
                </c:pt>
                <c:pt idx="7">
                  <c:v>2012/13l/N20</c:v>
                </c:pt>
                <c:pt idx="8">
                  <c:v>2011/15l/N2</c:v>
                </c:pt>
                <c:pt idx="9">
                  <c:v>2011/09l/N22</c:v>
                </c:pt>
                <c:pt idx="10">
                  <c:v>2012/05l/N21</c:v>
                </c:pt>
                <c:pt idx="11">
                  <c:v>2012/17l/N27</c:v>
                </c:pt>
                <c:pt idx="12">
                  <c:v>2012/09l/N31</c:v>
                </c:pt>
                <c:pt idx="13">
                  <c:v>2013/11l/N6</c:v>
                </c:pt>
                <c:pt idx="14">
                  <c:v>2011/02l/N7</c:v>
                </c:pt>
                <c:pt idx="15">
                  <c:v>2012/11l/N6</c:v>
                </c:pt>
                <c:pt idx="16">
                  <c:v>2012/18l/N22</c:v>
                </c:pt>
                <c:pt idx="17">
                  <c:v>2012/08l/N10</c:v>
                </c:pt>
                <c:pt idx="18">
                  <c:v>2011/05l/N7</c:v>
                </c:pt>
                <c:pt idx="19">
                  <c:v>2011/12l/N40</c:v>
                </c:pt>
                <c:pt idx="20">
                  <c:v>2011/16l/N39</c:v>
                </c:pt>
              </c:strCache>
            </c:strRef>
          </c:cat>
          <c:val>
            <c:numRef>
              <c:f>Sheet1!$B$1:$B$21</c:f>
              <c:numCache>
                <c:formatCode>General</c:formatCode>
                <c:ptCount val="21"/>
                <c:pt idx="0">
                  <c:v>-0.63956599999999997</c:v>
                </c:pt>
                <c:pt idx="1">
                  <c:v>-0.36627900000000002</c:v>
                </c:pt>
                <c:pt idx="2">
                  <c:v>-0.224971</c:v>
                </c:pt>
                <c:pt idx="3">
                  <c:v>-0.20125799999999999</c:v>
                </c:pt>
                <c:pt idx="4">
                  <c:v>-0.19811300000000001</c:v>
                </c:pt>
                <c:pt idx="5">
                  <c:v>-0.17610100000000001</c:v>
                </c:pt>
                <c:pt idx="6">
                  <c:v>-0.14033699999999999</c:v>
                </c:pt>
                <c:pt idx="7">
                  <c:v>-0.12002100000000004</c:v>
                </c:pt>
                <c:pt idx="8">
                  <c:v>-0.10482200000000004</c:v>
                </c:pt>
                <c:pt idx="9">
                  <c:v>-4.5877099999999997E-2</c:v>
                </c:pt>
                <c:pt idx="10">
                  <c:v>-3.3542799999999998E-2</c:v>
                </c:pt>
                <c:pt idx="11">
                  <c:v>-2.93502E-2</c:v>
                </c:pt>
                <c:pt idx="12">
                  <c:v>-7.7337500000000054E-3</c:v>
                </c:pt>
                <c:pt idx="13">
                  <c:v>4.1929599999999973E-3</c:v>
                </c:pt>
                <c:pt idx="14">
                  <c:v>3.4241700000000021E-2</c:v>
                </c:pt>
                <c:pt idx="15">
                  <c:v>6.708550000000002E-2</c:v>
                </c:pt>
                <c:pt idx="16">
                  <c:v>0.116802</c:v>
                </c:pt>
                <c:pt idx="17">
                  <c:v>0.1306769999999999</c:v>
                </c:pt>
                <c:pt idx="18">
                  <c:v>0.163523</c:v>
                </c:pt>
                <c:pt idx="19">
                  <c:v>0.23524500000000012</c:v>
                </c:pt>
                <c:pt idx="20">
                  <c:v>0.51572399999999996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440960"/>
        <c:axId val="86967040"/>
      </c:barChart>
      <c:catAx>
        <c:axId val="86440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6967040"/>
        <c:crosses val="autoZero"/>
        <c:auto val="1"/>
        <c:lblAlgn val="ctr"/>
        <c:lblOffset val="100"/>
        <c:tickLblSkip val="1"/>
        <c:noMultiLvlLbl val="0"/>
      </c:catAx>
      <c:valAx>
        <c:axId val="86967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440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02484-CFB6-4E72-86AE-327B78D36680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210E-FC69-4C1A-A905-D98B71E94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1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14272">
              <a:tabLst>
                <a:tab pos="660293" algn="l"/>
                <a:tab pos="1320587" algn="l"/>
                <a:tab pos="1980880" algn="l"/>
                <a:tab pos="2641175" algn="l"/>
              </a:tabLst>
            </a:pPr>
            <a:fld id="{5D3C185D-155D-4DF7-9340-8154A1D560DE}" type="slidenum">
              <a:rPr lang="en-US" smtClean="0">
                <a:solidFill>
                  <a:prstClr val="black"/>
                </a:solidFill>
                <a:latin typeface="Times New Roman" pitchFamily="18" charset="0"/>
                <a:ea typeface="DejaVu LGC Sans"/>
                <a:cs typeface="DejaVu LGC Sans"/>
              </a:rPr>
              <a:pPr defTabSz="414272">
                <a:tabLst>
                  <a:tab pos="660293" algn="l"/>
                  <a:tab pos="1320587" algn="l"/>
                  <a:tab pos="1980880" algn="l"/>
                  <a:tab pos="2641175" algn="l"/>
                </a:tabLst>
              </a:pPr>
              <a:t>1</a:t>
            </a:fld>
            <a:endParaRPr lang="en-US" smtClean="0">
              <a:solidFill>
                <a:prstClr val="black"/>
              </a:solidFill>
              <a:latin typeface="Times New Roman" pitchFamily="18" charset="0"/>
              <a:ea typeface="DejaVu LGC Sans"/>
              <a:cs typeface="DejaVu LGC Sans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956050" y="8815389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93" tIns="46448" rIns="92893" bIns="46448" anchor="b"/>
          <a:lstStyle/>
          <a:p>
            <a:pPr algn="r" defTabSz="1019011" hangingPunct="0">
              <a:lnSpc>
                <a:spcPct val="93000"/>
              </a:lnSpc>
              <a:buClr>
                <a:srgbClr val="000000"/>
              </a:buClr>
              <a:buSzPct val="100000"/>
            </a:pPr>
            <a:fld id="{8072E297-CA53-43B5-A1C7-64F59647750C}" type="slidenum">
              <a:rPr lang="en-US" sz="1200">
                <a:solidFill>
                  <a:prstClr val="black"/>
                </a:solidFill>
              </a:rPr>
              <a:pPr algn="r" defTabSz="1019011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4" name="Rectangle 7"/>
          <p:cNvSpPr txBox="1">
            <a:spLocks noGrp="1" noChangeArrowheads="1"/>
          </p:cNvSpPr>
          <p:nvPr/>
        </p:nvSpPr>
        <p:spPr bwMode="auto">
          <a:xfrm>
            <a:off x="3956050" y="8816975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63" tIns="45934" rIns="91863" bIns="45934" anchor="b"/>
          <a:lstStyle/>
          <a:p>
            <a:pPr algn="r" defTabSz="1006313" hangingPunct="0">
              <a:lnSpc>
                <a:spcPct val="93000"/>
              </a:lnSpc>
              <a:buClr>
                <a:srgbClr val="000000"/>
              </a:buClr>
              <a:buSzPct val="100000"/>
            </a:pPr>
            <a:fld id="{62CDD752-8213-418F-99B6-9A3D8A060F6D}" type="slidenum">
              <a:rPr lang="en-US" sz="1200">
                <a:solidFill>
                  <a:prstClr val="black"/>
                </a:solidFill>
              </a:rPr>
              <a:pPr algn="r" defTabSz="1006313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56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1675"/>
            <a:ext cx="4624388" cy="3468688"/>
          </a:xfrm>
          <a:ln w="12700" cap="flat">
            <a:solidFill>
              <a:schemeClr val="tx1"/>
            </a:solidFill>
          </a:ln>
        </p:spPr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027" y="4408490"/>
            <a:ext cx="5060950" cy="4181475"/>
          </a:xfrm>
          <a:noFill/>
          <a:ln/>
        </p:spPr>
        <p:txBody>
          <a:bodyPr lIns="93322" tIns="45870" rIns="93322" bIns="45870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37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4020F-3FE3-4EF5-A33A-DA047E3678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C44AC-E0DB-4535-B6FE-DA0CC77495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5472-1FFB-4E5B-8F51-32189CCC17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9D3D-003F-46B5-B497-FBCBADF12A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2ED7-92E3-4F8D-A72D-D558732C19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425C-AD45-4F9F-9157-7988D1047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6BBC-6B5B-4133-B8E3-883007E032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7A06-7B08-47FC-A57A-76ABE45EB3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0B18-4F77-4CB6-92CD-A0903CD4C8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0E260-399F-4F8B-96D5-D5DDA48A74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083F0-A174-4232-B49B-5100878653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D687EC-C69E-4CC5-B5DF-A444D66325D8}" type="datetime1">
              <a:rPr lang="en-US" smtClean="0"/>
              <a:pPr/>
              <a:t>3/19/2015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wmf"/><Relationship Id="rId4" Type="http://schemas.openxmlformats.org/officeDocument/2006/relationships/image" Target="../media/image5.jpeg"/><Relationship Id="rId9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F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761" y="6076950"/>
            <a:ext cx="703103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BC5B-148B-4219-9C71-EEA48E8D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53440" y="1925281"/>
            <a:ext cx="8598945" cy="1136650"/>
          </a:xfrm>
        </p:spPr>
        <p:txBody>
          <a:bodyPr lIns="92065" tIns="46034" rIns="92065" bIns="46034">
            <a:no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1758" algn="l"/>
                <a:tab pos="5908408" algn="l"/>
                <a:tab pos="6565057" algn="l"/>
                <a:tab pos="7221707" algn="l"/>
                <a:tab pos="7878357" algn="l"/>
              </a:tabLst>
            </a:pP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of Proposed FY15 Upgrades for NCEP Operational HWRF</a:t>
            </a:r>
            <a:b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Atlantic Basin; 2011-2014</a:t>
            </a:r>
            <a:endParaRPr lang="en-US" sz="32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257760" y="181458"/>
            <a:ext cx="8628480" cy="6600341"/>
          </a:xfrm>
          <a:prstGeom prst="rect">
            <a:avLst/>
          </a:prstGeom>
          <a:noFill/>
          <a:ln w="5715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lIns="91430" tIns="45715" rIns="91430" bIns="45715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200">
              <a:solidFill>
                <a:prstClr val="black"/>
              </a:solidFill>
            </a:endParaRPr>
          </a:p>
        </p:txBody>
      </p:sp>
      <p:graphicFrame>
        <p:nvGraphicFramePr>
          <p:cNvPr id="1026" name="Object 7"/>
          <p:cNvGraphicFramePr>
            <a:graphicFrameLocks/>
          </p:cNvGraphicFramePr>
          <p:nvPr/>
        </p:nvGraphicFramePr>
        <p:xfrm>
          <a:off x="391680" y="315394"/>
          <a:ext cx="708480" cy="708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Drawing" r:id="rId5" imgW="725474" imgH="725474" progId="">
                  <p:embed/>
                </p:oleObj>
              </mc:Choice>
              <mc:Fallback>
                <p:oleObj name="Drawing" r:id="rId5" imgW="725474" imgH="725474" progId="">
                  <p:embed/>
                  <p:pic>
                    <p:nvPicPr>
                      <p:cNvPr id="0" name="Picture 89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80" y="315394"/>
                        <a:ext cx="708480" cy="708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850318"/>
              </p:ext>
            </p:extLst>
          </p:nvPr>
        </p:nvGraphicFramePr>
        <p:xfrm>
          <a:off x="1600200" y="213781"/>
          <a:ext cx="2043720" cy="929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Drawing" r:id="rId7" imgW="2857500" imgH="1569720" progId="">
                  <p:embed/>
                </p:oleObj>
              </mc:Choice>
              <mc:Fallback>
                <p:oleObj name="Drawing" r:id="rId7" imgW="2857500" imgH="1569720" progId="">
                  <p:embed/>
                  <p:pic>
                    <p:nvPicPr>
                      <p:cNvPr id="0" name="Picture 90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781"/>
                        <a:ext cx="2043720" cy="929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0969400"/>
              </p:ext>
            </p:extLst>
          </p:nvPr>
        </p:nvGraphicFramePr>
        <p:xfrm>
          <a:off x="4235760" y="304800"/>
          <a:ext cx="707040" cy="669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Drawing" r:id="rId9" imgW="725474" imgH="687689" progId="">
                  <p:embed/>
                </p:oleObj>
              </mc:Choice>
              <mc:Fallback>
                <p:oleObj name="Drawing" r:id="rId9" imgW="725474" imgH="687689" progId="">
                  <p:embed/>
                  <p:pic>
                    <p:nvPicPr>
                      <p:cNvPr id="0" name="Picture 91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760" y="304800"/>
                        <a:ext cx="707040" cy="669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62600" y="200183"/>
            <a:ext cx="3327960" cy="8666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253440" y="3657600"/>
            <a:ext cx="8505240" cy="235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ctr" defTabSz="414683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US" sz="2400" b="1" dirty="0"/>
              <a:t>HWRF Team @EMC. NHC, DTC, GFDL, URI, UCLA, Purdue/NSF, HRD</a:t>
            </a:r>
            <a:endParaRPr lang="en-US" sz="24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14683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US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</a:t>
            </a:r>
          </a:p>
          <a:p>
            <a:pPr algn="ctr" defTabSz="414683"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US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Zhan Zhang</a:t>
            </a:r>
            <a:endParaRPr lang="en-US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defTabSz="414683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HWRF Weekly Meeting, March 19, 2015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025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534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Acronyms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H15B</a:t>
            </a:r>
            <a:r>
              <a:rPr lang="en-US" sz="2000" dirty="0" smtClean="0">
                <a:solidFill>
                  <a:prstClr val="black"/>
                </a:solidFill>
              </a:rPr>
              <a:t>: FY15 HWRF baseline, 18/6/2km resolution, L61,  input: T1534L64 GFS (Spectral files for both IC and BC);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/>
              <a:t>H214</a:t>
            </a:r>
            <a:r>
              <a:rPr lang="en-US" sz="2000" dirty="0">
                <a:solidFill>
                  <a:prstClr val="black"/>
                </a:solidFill>
              </a:rPr>
              <a:t>: 2014 version of operational HWRF, 27/9/3km resolution, L61, input: T574 L64 GFS (Spectral files for both IC and BC</a:t>
            </a:r>
            <a:r>
              <a:rPr lang="en-US" sz="2000" dirty="0" smtClean="0">
                <a:solidFill>
                  <a:prstClr val="black"/>
                </a:solidFill>
              </a:rPr>
              <a:t>);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H15Z</a:t>
            </a:r>
            <a:r>
              <a:rPr lang="en-US" sz="2000" dirty="0" smtClean="0">
                <a:solidFill>
                  <a:prstClr val="black"/>
                </a:solidFill>
              </a:rPr>
              <a:t>: H214 driven by New GFS (Control)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FF0000"/>
                </a:solidFill>
              </a:rPr>
              <a:t>H15U</a:t>
            </a:r>
            <a:r>
              <a:rPr lang="en-US" sz="2000" dirty="0" smtClean="0">
                <a:solidFill>
                  <a:srgbClr val="FF0000"/>
                </a:solidFill>
              </a:rPr>
              <a:t>: H15B + All Physics upgrades;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b="1" dirty="0" smtClean="0"/>
              <a:t>H15T:</a:t>
            </a:r>
            <a:r>
              <a:rPr lang="en-US" sz="2000" dirty="0" smtClean="0">
                <a:solidFill>
                  <a:prstClr val="black"/>
                </a:solidFill>
              </a:rPr>
              <a:t> H15U + upgraded Data Assimilation procedure: </a:t>
            </a:r>
            <a:r>
              <a:rPr lang="en-US" sz="2000" b="1" dirty="0" smtClean="0">
                <a:solidFill>
                  <a:srgbClr val="FF0000"/>
                </a:solidFill>
              </a:rPr>
              <a:t>Final H215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mc.ncep.noaa.gov/gc_wmb/vxt/zack/temp1/ALAL1114_H15Z_comb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991600" cy="43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7177" y="3149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New GFS, AL 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324600" y="41910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GFS degraded track/intensity forecasts at later hours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mc.ncep.noaa.gov/gc_wmb/vxt/zack/temp1/ALAL1114_H15ZB_comb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599"/>
            <a:ext cx="8991600" cy="43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7177" y="416649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HWRF Resolution, AL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08651" y="396240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 track impact;</a:t>
            </a:r>
          </a:p>
          <a:p>
            <a:r>
              <a:rPr lang="en-US" dirty="0" smtClean="0"/>
              <a:t>Neutral to positive intensity impact;</a:t>
            </a:r>
          </a:p>
          <a:p>
            <a:r>
              <a:rPr lang="en-US" dirty="0" smtClean="0"/>
              <a:t>Relative large intensity bias;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899" y="613522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Resolution upgrades and vortex initialization changes have offset the loss of skill due to new GFS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200"/>
            <a:ext cx="9036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Physics Upgrades, AL(H15U </a:t>
            </a:r>
            <a:r>
              <a:rPr lang="en-US" sz="2800" dirty="0" err="1" smtClean="0"/>
              <a:t>vs</a:t>
            </a:r>
            <a:r>
              <a:rPr lang="en-US" sz="2800" dirty="0" smtClean="0"/>
              <a:t> H214)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000" dirty="0" smtClean="0"/>
              <a:t>New Cd, Current </a:t>
            </a:r>
            <a:r>
              <a:rPr lang="en-US" sz="2000" dirty="0" err="1" smtClean="0"/>
              <a:t>Ch</a:t>
            </a:r>
            <a:r>
              <a:rPr lang="en-US" sz="2000" dirty="0" smtClean="0"/>
              <a:t>, Modified PBL, Ferrier-</a:t>
            </a:r>
            <a:r>
              <a:rPr lang="en-US" sz="2000" dirty="0" err="1" smtClean="0"/>
              <a:t>Aligo</a:t>
            </a:r>
            <a:r>
              <a:rPr lang="en-US" sz="2000" dirty="0" smtClean="0"/>
              <a:t> MP, RRTMG, NOAH LSM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36451" y="593467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Identified a problem in RRTMG related to O</a:t>
            </a:r>
            <a:r>
              <a:rPr lang="en-US" i="1" baseline="-25000" dirty="0" smtClean="0">
                <a:solidFill>
                  <a:srgbClr val="FF0000"/>
                </a:solidFill>
              </a:rPr>
              <a:t>3</a:t>
            </a:r>
            <a:r>
              <a:rPr lang="en-US" i="1" dirty="0" smtClean="0">
                <a:solidFill>
                  <a:srgbClr val="FF0000"/>
                </a:solidFill>
              </a:rPr>
              <a:t>/CO</a:t>
            </a:r>
            <a:r>
              <a:rPr lang="en-US" i="1" baseline="-25000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 initialization.  This problem is fixed in final H215 configuration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2532" name="Picture 4" descr="http://www.emc.ncep.noaa.gov/gc_wmb/vxt/zack/temp1/ALAL1114_partial_H15U_comb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9029700" cy="45065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308651" y="3962400"/>
            <a:ext cx="245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track impact;</a:t>
            </a:r>
          </a:p>
          <a:p>
            <a:r>
              <a:rPr lang="en-US" dirty="0"/>
              <a:t>P</a:t>
            </a:r>
            <a:r>
              <a:rPr lang="en-US" dirty="0" smtClean="0"/>
              <a:t>ositive intensity impact;</a:t>
            </a:r>
          </a:p>
          <a:p>
            <a:r>
              <a:rPr lang="en-US" dirty="0" smtClean="0"/>
              <a:t>Similar intensity bias;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6200"/>
            <a:ext cx="9036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Physics Upgrades, AL(H15U </a:t>
            </a:r>
            <a:r>
              <a:rPr lang="en-US" sz="2800" dirty="0" err="1" smtClean="0"/>
              <a:t>vs</a:t>
            </a:r>
            <a:r>
              <a:rPr lang="en-US" sz="2800" dirty="0" smtClean="0"/>
              <a:t> H15Z)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000" dirty="0" smtClean="0"/>
              <a:t>New Cd, Current </a:t>
            </a:r>
            <a:r>
              <a:rPr lang="en-US" sz="2000" dirty="0" err="1" smtClean="0"/>
              <a:t>Ch</a:t>
            </a:r>
            <a:r>
              <a:rPr lang="en-US" sz="2000" dirty="0" smtClean="0"/>
              <a:t>, Modified PBL, Ferrier-</a:t>
            </a:r>
            <a:r>
              <a:rPr lang="en-US" sz="2000" dirty="0" err="1" smtClean="0"/>
              <a:t>Aligo</a:t>
            </a:r>
            <a:r>
              <a:rPr lang="en-US" sz="2000" dirty="0" smtClean="0"/>
              <a:t> MP, RRTMG, NOAH LSM</a:t>
            </a:r>
            <a:endParaRPr lang="en-US" sz="2000" dirty="0"/>
          </a:p>
        </p:txBody>
      </p:sp>
      <p:pic>
        <p:nvPicPr>
          <p:cNvPr id="32772" name="Picture 4" descr="http://www.emc.ncep.noaa.gov/gc_wmb/vxt/zack/temp1/ALAL1114_H15ZU_comb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07" y="1295400"/>
            <a:ext cx="9070493" cy="437356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172200" y="40386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 track impact;</a:t>
            </a:r>
          </a:p>
          <a:p>
            <a:r>
              <a:rPr lang="en-US" dirty="0"/>
              <a:t>P</a:t>
            </a:r>
            <a:r>
              <a:rPr lang="en-US" dirty="0" smtClean="0"/>
              <a:t>ositive intensity impact;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451" y="593467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Identified a problem in RRTMG related to O</a:t>
            </a:r>
            <a:r>
              <a:rPr lang="en-US" i="1" baseline="-25000" dirty="0" smtClean="0">
                <a:solidFill>
                  <a:srgbClr val="FF0000"/>
                </a:solidFill>
              </a:rPr>
              <a:t>3</a:t>
            </a:r>
            <a:r>
              <a:rPr lang="en-US" i="1" dirty="0" smtClean="0">
                <a:solidFill>
                  <a:srgbClr val="FF0000"/>
                </a:solidFill>
              </a:rPr>
              <a:t>/CO</a:t>
            </a:r>
            <a:r>
              <a:rPr lang="en-US" i="1" baseline="-25000" dirty="0" smtClean="0">
                <a:solidFill>
                  <a:srgbClr val="FF0000"/>
                </a:solidFill>
              </a:rPr>
              <a:t>2</a:t>
            </a:r>
            <a:r>
              <a:rPr lang="en-US" i="1" dirty="0" smtClean="0">
                <a:solidFill>
                  <a:srgbClr val="FF0000"/>
                </a:solidFill>
              </a:rPr>
              <a:t> initialization.  This problem is fixed in final H215 configuration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794" name="Picture 2" descr="http://www.emc.ncep.noaa.gov/gc_wmb/vxt/zack/temp1/fig_SANDY_H214_2012_t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44"/>
            <a:ext cx="320736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emc.ncep.noaa.gov/gc_wmb/vxt/zack/temp1/fig_SANDY_H15Z_2012_tr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279744"/>
            <a:ext cx="3166001" cy="43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www.emc.ncep.noaa.gov/gc_wmb/vxt/zack/temp1/fig_SANDY_H15U_2012_tr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95400"/>
            <a:ext cx="3158598" cy="43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1524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Composite Track plots for Sandy, 18L ,2012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52900" y="5943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H15Z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91400" y="5943600"/>
            <a:ext cx="79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29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emc.ncep.noaa.gov/gc_wmb/vxt/zack/temp1/ALAL1114_H15ZU_50ktstrong_comb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65970" cy="4419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Initially Strong Storm verification, AL</a:t>
            </a:r>
          </a:p>
          <a:p>
            <a:pPr algn="ctr"/>
            <a:r>
              <a:rPr lang="en-US" sz="3200" dirty="0" smtClean="0"/>
              <a:t>(H15U </a:t>
            </a:r>
            <a:r>
              <a:rPr lang="en-US" sz="3200" dirty="0" err="1" smtClean="0"/>
              <a:t>vs</a:t>
            </a:r>
            <a:r>
              <a:rPr lang="en-US" sz="3200" dirty="0" smtClean="0"/>
              <a:t> H15Z)</a:t>
            </a:r>
          </a:p>
          <a:p>
            <a:pPr algn="ctr"/>
            <a:r>
              <a:rPr lang="en-US" sz="28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4267200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Improved track </a:t>
            </a:r>
            <a:r>
              <a:rPr lang="en-US" dirty="0" err="1" smtClean="0"/>
              <a:t>fcst</a:t>
            </a:r>
            <a:r>
              <a:rPr lang="en-US" dirty="0" smtClean="0"/>
              <a:t> at all time except for day3;</a:t>
            </a:r>
          </a:p>
          <a:p>
            <a:r>
              <a:rPr lang="en-US" dirty="0" smtClean="0"/>
              <a:t>Improved intensity </a:t>
            </a:r>
            <a:r>
              <a:rPr lang="en-US" dirty="0" err="1" smtClean="0"/>
              <a:t>fcst</a:t>
            </a:r>
            <a:r>
              <a:rPr lang="en-US" dirty="0" smtClean="0"/>
              <a:t> at all times (&gt;10% improvement beyond day2)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mc.ncep.noaa.gov/gc_wmb/vxt/zack/temp1/ALAL1114_H15ZU_50ktweak_comb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1"/>
            <a:ext cx="9143999" cy="44090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79737"/>
            <a:ext cx="8915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Initially Weaker Storm verification, AL</a:t>
            </a:r>
          </a:p>
          <a:p>
            <a:pPr algn="ctr"/>
            <a:r>
              <a:rPr lang="en-US" sz="3200" dirty="0" smtClean="0"/>
              <a:t>(H15U </a:t>
            </a:r>
            <a:r>
              <a:rPr lang="en-US" sz="3200" dirty="0" err="1" smtClean="0"/>
              <a:t>vs</a:t>
            </a:r>
            <a:r>
              <a:rPr lang="en-US" sz="3200" dirty="0" smtClean="0"/>
              <a:t> H15Z)</a:t>
            </a:r>
          </a:p>
          <a:p>
            <a:pPr algn="ctr"/>
            <a:r>
              <a:rPr lang="en-US" sz="28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42672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Improved track </a:t>
            </a:r>
            <a:r>
              <a:rPr lang="en-US" dirty="0" err="1" smtClean="0"/>
              <a:t>fcst</a:t>
            </a:r>
            <a:r>
              <a:rPr lang="en-US" dirty="0" smtClean="0"/>
              <a:t> up to day 3</a:t>
            </a:r>
          </a:p>
          <a:p>
            <a:r>
              <a:rPr lang="en-US" dirty="0" smtClean="0"/>
              <a:t>Improved intensity </a:t>
            </a:r>
            <a:r>
              <a:rPr lang="en-US" dirty="0" err="1" smtClean="0"/>
              <a:t>fcst</a:t>
            </a:r>
            <a:r>
              <a:rPr lang="en-US" dirty="0" smtClean="0"/>
              <a:t> at all times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emc.ncep.noaa.gov/gc_wmb/vxt/zack/temp1/ALAL1114_H15Z_H15U_H214_comb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635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Homogenous Verification of H214/H15Z/H15U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3733801"/>
            <a:ext cx="29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Confirmed that new GFS degraded HWRF track forecasts, FY15 implementation is able to partially recover the skill loss, also improves the intensity forecasts.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514600" y="2209800"/>
            <a:ext cx="2286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0668" y="152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Storm Structure Verification for H15U vs H214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096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Storm sizes are improved in H15U in all three radii for ATL storms.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9458" name="Picture 2" descr="http://www.emc.ncep.noaa.gov/gc_wmb/vxt/zack/temp/ALAL1114_H15ZU/fig_ALAL1114_m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2924815" cy="2114223"/>
          </a:xfrm>
          <a:prstGeom prst="rect">
            <a:avLst/>
          </a:prstGeom>
          <a:noFill/>
        </p:spPr>
      </p:pic>
      <p:pic>
        <p:nvPicPr>
          <p:cNvPr id="19460" name="Picture 4" descr="http://www.emc.ncep.noaa.gov/gc_wmb/vxt/zack/temp/ALAL1114_H15ZU/fig_ALAL1114_m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371600"/>
            <a:ext cx="2971800" cy="2148187"/>
          </a:xfrm>
          <a:prstGeom prst="rect">
            <a:avLst/>
          </a:prstGeom>
          <a:noFill/>
        </p:spPr>
      </p:pic>
      <p:pic>
        <p:nvPicPr>
          <p:cNvPr id="19462" name="Picture 6" descr="http://www.emc.ncep.noaa.gov/gc_wmb/vxt/zack/temp/ALAL1114_H15ZU/fig_ALAL1114_m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371599"/>
            <a:ext cx="2971800" cy="2148187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62000" y="19812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AL-R34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733800" y="19050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AL-R50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05600" y="19050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AL-R65</a:t>
            </a:r>
            <a:endParaRPr lang="en-US" dirty="0"/>
          </a:p>
        </p:txBody>
      </p:sp>
      <p:pic>
        <p:nvPicPr>
          <p:cNvPr id="19464" name="Picture 8" descr="http://www.emc.ncep.noaa.gov/gc_wmb/vxt/zack/temp/ALAL1114_H15U/fig_ALAL1114_m6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0804" y="3733801"/>
            <a:ext cx="3057036" cy="2209800"/>
          </a:xfrm>
          <a:prstGeom prst="rect">
            <a:avLst/>
          </a:prstGeom>
          <a:noFill/>
        </p:spPr>
      </p:pic>
      <p:pic>
        <p:nvPicPr>
          <p:cNvPr id="19466" name="Picture 10" descr="http://www.emc.ncep.noaa.gov/gc_wmb/vxt/zack/temp/ALAL1114_H15U/fig_ALAL1114_m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014" y="3810000"/>
            <a:ext cx="2951621" cy="2133600"/>
          </a:xfrm>
          <a:prstGeom prst="rect">
            <a:avLst/>
          </a:prstGeom>
          <a:noFill/>
        </p:spPr>
      </p:pic>
      <p:pic>
        <p:nvPicPr>
          <p:cNvPr id="19468" name="Picture 12" descr="http://www.emc.ncep.noaa.gov/gc_wmb/vxt/zack/temp/ALAL1114_H15U/fig_ALAL1114_m3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10000"/>
            <a:ext cx="2895600" cy="2093105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838200" y="44958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AL-R34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10000" y="44196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AL-R50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705600" y="43434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AL-R65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447800" y="7620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Top: H15U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H15Z, Bottom: H15U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H214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79358"/>
            <a:ext cx="8382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System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Replace </a:t>
            </a:r>
            <a:r>
              <a:rPr lang="en-US" dirty="0"/>
              <a:t>current partial HWRF python based scripts with complete Python based scripts for a unified </a:t>
            </a:r>
            <a:r>
              <a:rPr lang="en-US" dirty="0" smtClean="0"/>
              <a:t>system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GFS data Upgrades</a:t>
            </a:r>
            <a:endParaRPr lang="en-US" dirty="0"/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i="1" u="sng" dirty="0">
                <a:solidFill>
                  <a:srgbClr val="000099"/>
                </a:solidFill>
              </a:rPr>
              <a:t>Increase the horizontal resolution of atmospheric model for all domains from 27/9/3 to 18/6/2 km</a:t>
            </a:r>
            <a:r>
              <a:rPr lang="en-US" i="1" u="sng" dirty="0" smtClean="0">
                <a:solidFill>
                  <a:srgbClr val="000099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Initialization/Data Assimilation</a:t>
            </a:r>
            <a:endParaRPr lang="en-US" sz="2400" b="1" dirty="0"/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dirty="0"/>
              <a:t>Upgrade  and improve HWRF vortex initialization scheme in response to both GFS and HWRF resolution </a:t>
            </a:r>
            <a:r>
              <a:rPr lang="en-US" dirty="0" smtClean="0"/>
              <a:t>increases</a:t>
            </a:r>
            <a:endParaRPr lang="en-US" dirty="0"/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dirty="0"/>
              <a:t>Upgrade Data Assimilation System with hybrid HWRF-based </a:t>
            </a:r>
            <a:r>
              <a:rPr lang="en-US" dirty="0" err="1"/>
              <a:t>EnKF</a:t>
            </a:r>
            <a:r>
              <a:rPr lang="en-US" dirty="0"/>
              <a:t> and GSI system</a:t>
            </a:r>
            <a:r>
              <a:rPr lang="en-US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Physics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Upgrade Micro-physics process (Ferrier-</a:t>
            </a:r>
            <a:r>
              <a:rPr lang="en-US" dirty="0" err="1" smtClean="0"/>
              <a:t>Aligo</a:t>
            </a:r>
            <a:r>
              <a:rPr lang="en-US" dirty="0" smtClean="0"/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rgbClr val="FF0000"/>
                </a:solidFill>
              </a:rPr>
              <a:t>Upgrade GFDL radiation to RRTMG scheme with partial </a:t>
            </a:r>
            <a:r>
              <a:rPr lang="en-US" dirty="0" err="1" smtClean="0">
                <a:solidFill>
                  <a:srgbClr val="FF0000"/>
                </a:solidFill>
              </a:rPr>
              <a:t>cloudness</a:t>
            </a:r>
            <a:endParaRPr lang="en-US" dirty="0" smtClean="0">
              <a:solidFill>
                <a:srgbClr val="FF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Upgrade surface physics and PBL, momentum and enthalpy exchange coefficients(Cd/Ch)</a:t>
            </a:r>
            <a:endParaRPr lang="en-US" dirty="0"/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Upgrade </a:t>
            </a:r>
            <a:r>
              <a:rPr lang="en-US" dirty="0"/>
              <a:t>current GFDL slab model to NOAH LSM</a:t>
            </a:r>
            <a:r>
              <a:rPr lang="en-US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Additions</a:t>
            </a:r>
            <a:endParaRPr lang="en-US" sz="2400" b="1" dirty="0"/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i="1" u="sng" dirty="0" smtClean="0">
                <a:solidFill>
                  <a:srgbClr val="000099"/>
                </a:solidFill>
              </a:rPr>
              <a:t>Self </a:t>
            </a:r>
            <a:r>
              <a:rPr lang="en-US" i="1" u="sng" dirty="0">
                <a:solidFill>
                  <a:srgbClr val="000099"/>
                </a:solidFill>
              </a:rPr>
              <a:t>cycled HWRF ensembles based warm start for TDR DA</a:t>
            </a: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i="1" u="sng" dirty="0" smtClean="0">
                <a:solidFill>
                  <a:srgbClr val="000099"/>
                </a:solidFill>
              </a:rPr>
              <a:t>Expand </a:t>
            </a:r>
            <a:r>
              <a:rPr lang="en-US" i="1" u="sng" dirty="0">
                <a:solidFill>
                  <a:srgbClr val="000099"/>
                </a:solidFill>
              </a:rPr>
              <a:t>HWRF capabilities to all global (including WP/SH/IO) basins through 7-storm capability in operations to run year </a:t>
            </a:r>
            <a:r>
              <a:rPr lang="en-US" i="1" u="sng" dirty="0" smtClean="0">
                <a:solidFill>
                  <a:srgbClr val="000099"/>
                </a:solidFill>
              </a:rPr>
              <a:t>long</a:t>
            </a:r>
            <a:endParaRPr lang="en-US" i="1" u="sng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9330" y="762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Potential FY15 HWRF  Upgrades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2770" name="Picture 2" descr="http://www.csee.umbc.edu/~keqin/H15U/visit02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94624"/>
            <a:ext cx="4482780" cy="318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www.csee.umbc.edu/~keqin/H214/visit01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1964"/>
            <a:ext cx="4495242" cy="319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16092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Resolution Impact on Storm Structure</a:t>
            </a:r>
          </a:p>
          <a:p>
            <a:pPr algn="ctr"/>
            <a:r>
              <a:rPr lang="en-US" sz="2800" dirty="0" smtClean="0"/>
              <a:t>Edouard, 06L 2014091600, at Day 1 Forecast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3832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H15U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447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H214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486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Detailed storm structure from high resolution model.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69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zhan.z.zhang\Downloads\cumulative_h214_h15u_96h_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53690"/>
            <a:ext cx="4276166" cy="330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zhan.z.zhang\Downloads\cumulative_h214_h15u_72h_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60619"/>
            <a:ext cx="4267200" cy="32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Improvement of Intensity Cumulative Distribution of H15U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4648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91200" y="4648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4</a:t>
            </a:r>
            <a:endParaRPr lang="en-US" dirty="0"/>
          </a:p>
        </p:txBody>
      </p:sp>
      <p:pic>
        <p:nvPicPr>
          <p:cNvPr id="18433" name="Picture 1" descr="H:\cumulative_h214_h15u_24h_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09600"/>
            <a:ext cx="3895164" cy="3009900"/>
          </a:xfrm>
          <a:prstGeom prst="rect">
            <a:avLst/>
          </a:prstGeom>
          <a:noFill/>
        </p:spPr>
      </p:pic>
      <p:pic>
        <p:nvPicPr>
          <p:cNvPr id="18434" name="Picture 2" descr="H:\cumulative_h214_h15u_48h_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1" y="457200"/>
            <a:ext cx="4191000" cy="32385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791200" y="1828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43000" y="1752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 1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828800" y="5562600"/>
            <a:ext cx="2438400" cy="533400"/>
          </a:xfrm>
          <a:prstGeom prst="ellipse">
            <a:avLst/>
          </a:prstGeom>
          <a:noFill/>
          <a:scene3d>
            <a:camera prst="orthographicFront">
              <a:rot lat="896496" lon="21519728" rev="118947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72200" y="5638800"/>
            <a:ext cx="2438400" cy="533400"/>
          </a:xfrm>
          <a:prstGeom prst="ellipse">
            <a:avLst/>
          </a:prstGeom>
          <a:noFill/>
          <a:scene3d>
            <a:camera prst="orthographicFront">
              <a:rot lat="896496" lon="21519728" rev="118947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86000" y="2133600"/>
            <a:ext cx="2438400" cy="838200"/>
          </a:xfrm>
          <a:prstGeom prst="ellipse">
            <a:avLst/>
          </a:prstGeom>
          <a:noFill/>
          <a:scene3d>
            <a:camera prst="orthographicFront">
              <a:rot lat="896496" lon="21519728" rev="118947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05600" y="2133600"/>
            <a:ext cx="2438400" cy="838200"/>
          </a:xfrm>
          <a:prstGeom prst="ellipse">
            <a:avLst/>
          </a:prstGeom>
          <a:noFill/>
          <a:scene3d>
            <a:camera prst="orthographicFront">
              <a:rot lat="896496" lon="21519728" rev="118947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752367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Summary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H15U (with </a:t>
            </a:r>
            <a:r>
              <a:rPr lang="en-US" sz="2400" dirty="0" smtClean="0"/>
              <a:t>848 verifiable cycles out of 1110 in </a:t>
            </a:r>
            <a:r>
              <a:rPr lang="en-US" sz="2400" dirty="0" smtClean="0"/>
              <a:t>AL) </a:t>
            </a:r>
            <a:r>
              <a:rPr lang="en-US" sz="2400" dirty="0"/>
              <a:t>demonstrated improved track/intensity forecasts </a:t>
            </a:r>
            <a:r>
              <a:rPr lang="en-US" sz="2400" dirty="0" smtClean="0"/>
              <a:t>compared to both FY14 </a:t>
            </a:r>
            <a:r>
              <a:rPr lang="en-US" sz="2400" dirty="0"/>
              <a:t>operational HWRF (H214</a:t>
            </a:r>
            <a:r>
              <a:rPr lang="en-US" sz="2400" dirty="0" smtClean="0"/>
              <a:t>) and FY14 driven by new GFS (H15Z), proposed for FY15 implementation;</a:t>
            </a:r>
          </a:p>
          <a:p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Identified a problem with RRTMG scheme, will put a fix in H215; should have minimum impact on final results (based on large-scale diagnostics)</a:t>
            </a:r>
          </a:p>
          <a:p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Combine DA upgrade (H15T) with the final physics upgrade version: H215;</a:t>
            </a:r>
          </a:p>
          <a:p>
            <a:pPr marL="285750" indent="-285750"/>
            <a:endParaRPr lang="en-US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EP storms are still being evaluated, will report results next week;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Evaluate H215 for other non-NWS basins, WP/IO/SH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tp://metosrv6.umd.edu/pub/srb/HWRF/figures_H5ZUi/ALAL1114/fig_ALAL1114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3124199" cy="2258350"/>
          </a:xfrm>
          <a:prstGeom prst="rect">
            <a:avLst/>
          </a:prstGeom>
          <a:noFill/>
        </p:spPr>
      </p:pic>
      <p:pic>
        <p:nvPicPr>
          <p:cNvPr id="41988" name="Picture 4" descr="ftp://metosrv6.umd.edu/pub/srb/HWRF/figures_H5ZUi/ALAL1114/fig_ALAL1114_wi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371600"/>
            <a:ext cx="2971800" cy="2148187"/>
          </a:xfrm>
          <a:prstGeom prst="rect">
            <a:avLst/>
          </a:prstGeom>
          <a:noFill/>
        </p:spPr>
      </p:pic>
      <p:pic>
        <p:nvPicPr>
          <p:cNvPr id="41990" name="Picture 6" descr="ftp://metosrv6.umd.edu/pub/srb/HWRF/figures_H5ZUi/ALAL1114/fig_ALAL1114_bi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7003" y="1295400"/>
            <a:ext cx="3116997" cy="2253143"/>
          </a:xfrm>
          <a:prstGeom prst="rect">
            <a:avLst/>
          </a:prstGeom>
          <a:noFill/>
        </p:spPr>
      </p:pic>
      <p:pic>
        <p:nvPicPr>
          <p:cNvPr id="41992" name="Picture 8" descr="ftp://metosrv6.umd.edu/pub/srb/HWRF/figures_H5ZUi/ALAL1114/fig_ALAL1114_st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0000"/>
            <a:ext cx="3057035" cy="2209800"/>
          </a:xfrm>
          <a:prstGeom prst="rect">
            <a:avLst/>
          </a:prstGeom>
          <a:noFill/>
        </p:spPr>
      </p:pic>
      <p:pic>
        <p:nvPicPr>
          <p:cNvPr id="41994" name="Picture 10" descr="ftp://metosrv6.umd.edu/pub/srb/HWRF/figures_H5ZUi/ALAL1114/fig_ALAL1114_si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3810000"/>
            <a:ext cx="3193197" cy="230822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3810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Early Model Verification: H15UI </a:t>
            </a:r>
            <a:r>
              <a:rPr lang="en-US" sz="2400" dirty="0" err="1" smtClean="0"/>
              <a:t>vs</a:t>
            </a:r>
            <a:r>
              <a:rPr lang="en-US" sz="2400" dirty="0" smtClean="0"/>
              <a:t> H15ZI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tp://metosrv6.umd.edu/pub/srb/HWRF/figures_H14I5ZUi/ALAL1114/fig_ALAL1114_tk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124200" cy="2258350"/>
          </a:xfrm>
          <a:prstGeom prst="rect">
            <a:avLst/>
          </a:prstGeom>
          <a:noFill/>
        </p:spPr>
      </p:pic>
      <p:pic>
        <p:nvPicPr>
          <p:cNvPr id="43012" name="Picture 4" descr="ftp://metosrv6.umd.edu/pub/srb/HWRF/figures_H14I5ZUi/ALAL1114/fig_ALAL1114_wi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14400"/>
            <a:ext cx="2971800" cy="2148187"/>
          </a:xfrm>
          <a:prstGeom prst="rect">
            <a:avLst/>
          </a:prstGeom>
          <a:noFill/>
        </p:spPr>
      </p:pic>
      <p:pic>
        <p:nvPicPr>
          <p:cNvPr id="43014" name="Picture 6" descr="ftp://metosrv6.umd.edu/pub/srb/HWRF/figures_H14I5ZUi/ALAL1114/fig_ALAL1114_bi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914400"/>
            <a:ext cx="3048000" cy="2203268"/>
          </a:xfrm>
          <a:prstGeom prst="rect">
            <a:avLst/>
          </a:prstGeom>
          <a:noFill/>
        </p:spPr>
      </p:pic>
      <p:pic>
        <p:nvPicPr>
          <p:cNvPr id="43016" name="Picture 8" descr="ftp://metosrv6.umd.edu/pub/srb/HWRF/figures_H14I5ZUi/ALAL1114/fig_ALAL1114_st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57600"/>
            <a:ext cx="3124200" cy="2258350"/>
          </a:xfrm>
          <a:prstGeom prst="rect">
            <a:avLst/>
          </a:prstGeom>
          <a:noFill/>
        </p:spPr>
      </p:pic>
      <p:pic>
        <p:nvPicPr>
          <p:cNvPr id="43018" name="Picture 10" descr="ftp://metosrv6.umd.edu/pub/srb/HWRF/figures_H14I5ZUi/ALAL1114/fig_ALAL1114_si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657600"/>
            <a:ext cx="3106430" cy="224550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" y="228600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Early Model Verification: H15UI </a:t>
            </a:r>
            <a:r>
              <a:rPr lang="en-US" sz="2400" dirty="0" err="1" smtClean="0"/>
              <a:t>vs</a:t>
            </a:r>
            <a:r>
              <a:rPr lang="en-US" sz="2400" dirty="0" smtClean="0"/>
              <a:t> H15ZI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295400"/>
          <a:ext cx="9144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Track Forecast  Improvement/Degradation, AL, Day 1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3733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Track forecast Improvement/Degradation, AL, Day 2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371600"/>
          <a:ext cx="9144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53000" y="38862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371600"/>
          <a:ext cx="9144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Track forecast  Improvement/Degradation, AL, Day 3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3733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Track forecast  Improvement/Degradation, AL, Day 4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371600"/>
          <a:ext cx="9144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05200" y="3733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Track forecast  Improvement/Degradation, AL, Day 5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371600"/>
          <a:ext cx="91440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95800" y="42672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5574" y="457200"/>
            <a:ext cx="472122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CA" sz="2000" dirty="0" smtClean="0"/>
              <a:t>The NMM core of the operational HWRF model upgraded to latest community version WRF V3.6.1.  </a:t>
            </a:r>
          </a:p>
          <a:p>
            <a:pPr lvl="0">
              <a:buFont typeface="Wingdings" pitchFamily="2" charset="2"/>
              <a:buChar char="Ø"/>
            </a:pPr>
            <a:r>
              <a:rPr lang="en-CA" sz="2000" dirty="0" smtClean="0"/>
              <a:t>The horizontal resolution   increased from 27/9/3km to 18/6/2km, which allow the model to resolve more storm scale features and have better storm-large scale interactions. </a:t>
            </a:r>
          </a:p>
          <a:p>
            <a:pPr lvl="0">
              <a:buFont typeface="Wingdings" pitchFamily="2" charset="2"/>
              <a:buChar char="Ø"/>
            </a:pPr>
            <a:r>
              <a:rPr lang="en-CA" sz="2000" dirty="0" smtClean="0"/>
              <a:t>Use high resolution GFS T1534 as IC/LBC</a:t>
            </a:r>
          </a:p>
          <a:p>
            <a:pPr lvl="0">
              <a:buFont typeface="Wingdings" pitchFamily="2" charset="2"/>
              <a:buChar char="Ø"/>
            </a:pPr>
            <a:r>
              <a:rPr lang="en-US" sz="2000" dirty="0" smtClean="0"/>
              <a:t>Fix </a:t>
            </a:r>
            <a:r>
              <a:rPr lang="en-US" sz="2000" dirty="0"/>
              <a:t>a major bug in vortex initialization for tropical storms in </a:t>
            </a:r>
            <a:r>
              <a:rPr lang="en-US" sz="2000" dirty="0" smtClean="0"/>
              <a:t>Southern </a:t>
            </a:r>
            <a:r>
              <a:rPr lang="en-US" sz="2000" dirty="0"/>
              <a:t>Hemisphere</a:t>
            </a:r>
          </a:p>
          <a:p>
            <a:pPr lvl="0">
              <a:buFont typeface="Wingdings" pitchFamily="2" charset="2"/>
              <a:buChar char="Ø"/>
            </a:pPr>
            <a:r>
              <a:rPr lang="en-US" sz="2000" dirty="0" smtClean="0"/>
              <a:t>Adjust </a:t>
            </a:r>
            <a:r>
              <a:rPr lang="en-US" sz="2000" dirty="0"/>
              <a:t>the size of the filter domain </a:t>
            </a:r>
            <a:r>
              <a:rPr lang="en-US" sz="2000" dirty="0" smtClean="0"/>
              <a:t>in response to res. GFS res. increase</a:t>
            </a:r>
            <a:endParaRPr lang="en-US" sz="2000" dirty="0"/>
          </a:p>
          <a:p>
            <a:pPr lvl="0">
              <a:buFont typeface="Wingdings" pitchFamily="2" charset="2"/>
              <a:buChar char="Ø"/>
            </a:pPr>
            <a:r>
              <a:rPr lang="en-US" sz="2000" dirty="0" smtClean="0"/>
              <a:t>Add </a:t>
            </a:r>
            <a:r>
              <a:rPr lang="en-US" sz="2000" dirty="0"/>
              <a:t>more smoothing if the radius of maximum wind speed is significantly smaller than observation</a:t>
            </a:r>
          </a:p>
          <a:p>
            <a:pPr lvl="0">
              <a:buFont typeface="Wingdings" pitchFamily="2" charset="2"/>
              <a:buChar char="Ø"/>
            </a:pPr>
            <a:r>
              <a:rPr lang="en-US" sz="2000" dirty="0" smtClean="0"/>
              <a:t>Remove </a:t>
            </a:r>
            <a:r>
              <a:rPr lang="en-US" sz="2000" dirty="0"/>
              <a:t>the </a:t>
            </a:r>
            <a:r>
              <a:rPr lang="en-US" sz="2000" dirty="0" smtClean="0"/>
              <a:t>basin-dependence </a:t>
            </a:r>
            <a:r>
              <a:rPr lang="en-US" sz="2000" dirty="0"/>
              <a:t>in vortex </a:t>
            </a:r>
            <a:r>
              <a:rPr lang="en-US" sz="2000" dirty="0" smtClean="0"/>
              <a:t>initialization</a:t>
            </a:r>
            <a:endParaRPr lang="en-CA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981200" y="76200"/>
            <a:ext cx="5583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/>
              <a:t>HWRF Infrastructure/Resolution Upgrades</a:t>
            </a:r>
            <a:endParaRPr lang="en-US" sz="2400" dirty="0"/>
          </a:p>
        </p:txBody>
      </p:sp>
      <p:sp>
        <p:nvSpPr>
          <p:cNvPr id="20482" name="AutoShape 2" descr="Displaying fig_al162011_OPHELIA_tk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4" name="AutoShape 4" descr="Displaying fig_al162011_OPHELIA_tk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 descr="Displaying fig_al162011_OPHELIA_tk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2" name="Picture 2" descr="http://www.emc.ncep.noaa.gov/gc_wmb/vxt/zack/temp/ALAL1114_H15B/fig_ALAL1114_st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838200"/>
            <a:ext cx="3783496" cy="2734927"/>
          </a:xfrm>
          <a:prstGeom prst="rect">
            <a:avLst/>
          </a:prstGeom>
          <a:noFill/>
        </p:spPr>
      </p:pic>
      <p:pic>
        <p:nvPicPr>
          <p:cNvPr id="15364" name="Picture 4" descr="http://www.emc.ncep.noaa.gov/gc_wmb/vxt/zack/temp/ALAL1114_H15B/fig_ALAL1114_si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86200"/>
            <a:ext cx="3825687" cy="2765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17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Intensity Forecast  Improvement/Degradation, AL, Day 1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371600"/>
          <a:ext cx="9144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05200" y="3733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Intensity Forecast  Improvement/Degradation, AL, Day 2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371600"/>
          <a:ext cx="9144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05200" y="3733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Intensity Forecast  Improvement/Degradation, AL, Day 3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371600"/>
          <a:ext cx="9144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71600" y="17526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Intensity Forecast  Improvement/Degradation, AL, Day 4</a:t>
            </a:r>
            <a:endParaRPr lang="en-US" sz="280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0" y="1295400"/>
          <a:ext cx="9144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05200" y="37338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524000"/>
          <a:ext cx="91440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228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Individual Storm Intensity Forecast  Improvement/Degradation, AL, Day 5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17526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Negative: Improved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Positive: Degraded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19200" y="108099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Code Optimization &amp; Workflow Modifications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1410355"/>
            <a:ext cx="86132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pitchFamily="2" charset="2"/>
              <a:buChar char="Ø"/>
            </a:pPr>
            <a:r>
              <a:rPr lang="en-US" sz="2400" dirty="0"/>
              <a:t>Sped up 2015 HWRF from 160 minutes to 96 </a:t>
            </a:r>
            <a:r>
              <a:rPr lang="en-US" sz="2400" dirty="0" smtClean="0"/>
              <a:t>minutes</a:t>
            </a:r>
          </a:p>
          <a:p>
            <a:pPr marL="800100" lvl="2" indent="-342900">
              <a:buFont typeface="Wingdings" pitchFamily="2" charset="2"/>
              <a:buChar char="Ø"/>
            </a:pPr>
            <a:r>
              <a:rPr lang="en-US" sz="2000" dirty="0">
                <a:latin typeface="+mj-lt"/>
              </a:rPr>
              <a:t>Increase from 13 compute nodes to </a:t>
            </a:r>
            <a:r>
              <a:rPr lang="en-US" sz="2000" dirty="0" smtClean="0">
                <a:latin typeface="+mj-lt"/>
              </a:rPr>
              <a:t>22. </a:t>
            </a:r>
          </a:p>
          <a:p>
            <a:pPr marL="800100" lvl="2" indent="-342900">
              <a:buFont typeface="Wingdings" pitchFamily="2" charset="2"/>
              <a:buChar char="Ø"/>
            </a:pPr>
            <a:r>
              <a:rPr lang="en-US" sz="2000" dirty="0" smtClean="0">
                <a:latin typeface="+mj-lt"/>
              </a:rPr>
              <a:t>Change </a:t>
            </a:r>
            <a:r>
              <a:rPr lang="en-US" sz="2000" dirty="0">
                <a:latin typeface="+mj-lt"/>
              </a:rPr>
              <a:t>the task geometry so that WRF compute processors within one compute node are adjacent to one another in a 4x4 grid.  </a:t>
            </a:r>
            <a:endParaRPr lang="en-US" sz="2000" dirty="0" smtClean="0">
              <a:latin typeface="+mj-lt"/>
            </a:endParaRPr>
          </a:p>
          <a:p>
            <a:pPr marL="800100" lvl="2" indent="-342900">
              <a:buFont typeface="Wingdings" pitchFamily="2" charset="2"/>
              <a:buChar char="Ø"/>
            </a:pPr>
            <a:r>
              <a:rPr lang="en-US" sz="2000" dirty="0" smtClean="0">
                <a:latin typeface="+mj-lt"/>
              </a:rPr>
              <a:t>Switch </a:t>
            </a:r>
            <a:r>
              <a:rPr lang="en-US" sz="2000" dirty="0">
                <a:latin typeface="+mj-lt"/>
              </a:rPr>
              <a:t>to the </a:t>
            </a:r>
            <a:r>
              <a:rPr lang="en-US" sz="2000" dirty="0" err="1">
                <a:latin typeface="+mj-lt"/>
              </a:rPr>
              <a:t>quilt_pnc</a:t>
            </a:r>
            <a:r>
              <a:rPr lang="en-US" sz="2000" dirty="0">
                <a:latin typeface="+mj-lt"/>
              </a:rPr>
              <a:t> implementation of WRF I/O servers.  This gained us about 30-35 minutes of runtime.  </a:t>
            </a:r>
            <a:endParaRPr lang="en-US" sz="2000" dirty="0" smtClean="0">
              <a:latin typeface="+mj-lt"/>
            </a:endParaRPr>
          </a:p>
          <a:p>
            <a:pPr marL="800100" lvl="2" indent="-342900">
              <a:buFont typeface="Wingdings" pitchFamily="2" charset="2"/>
              <a:buChar char="Ø"/>
            </a:pPr>
            <a:r>
              <a:rPr lang="en-US" sz="2000" dirty="0" smtClean="0">
                <a:latin typeface="+mj-lt"/>
              </a:rPr>
              <a:t>Turn </a:t>
            </a:r>
            <a:r>
              <a:rPr lang="en-US" sz="2000" dirty="0">
                <a:latin typeface="+mj-lt"/>
              </a:rPr>
              <a:t>off the logging from all WRF processors.  This gained us back about 8 minutes of runtime.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End-to-end HWRF </a:t>
            </a:r>
            <a:r>
              <a:rPr lang="en-US" sz="2400" dirty="0">
                <a:latin typeface="+mj-lt"/>
              </a:rPr>
              <a:t>scripting system </a:t>
            </a:r>
            <a:r>
              <a:rPr lang="en-US" sz="2400" dirty="0" smtClean="0">
                <a:latin typeface="+mj-lt"/>
              </a:rPr>
              <a:t>in Python for all global ocean basins</a:t>
            </a:r>
            <a:endParaRPr lang="en-US" sz="2400" dirty="0">
              <a:latin typeface="+mj-lt"/>
            </a:endParaRP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Switch to 100% GRIB2 output from HWRF</a:t>
            </a:r>
          </a:p>
          <a:p>
            <a:pPr marL="342900" lvl="1" indent="-342900"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Further changes to the HWRF workflow to improve the timing and reliability of forecast delivery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1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26" y="1546811"/>
            <a:ext cx="2735124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65096" y="38100"/>
            <a:ext cx="7566207" cy="914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Upgraded Land Surface model </a:t>
            </a:r>
          </a:p>
          <a:p>
            <a:r>
              <a:rPr lang="en-US" sz="3000" dirty="0" smtClean="0"/>
              <a:t>GFDL slab to NOAH LSM – NSF VSP Contributions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66800"/>
            <a:ext cx="45924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A" dirty="0" smtClean="0"/>
              <a:t>NOHA LSM provides realistic land surface physics, and predicts soil moisture, soil temperature, land surface skin temperature, land surface evaporation and sensible heat flux, and total runoff.</a:t>
            </a:r>
            <a:endParaRPr lang="en-US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/>
              <a:t>NOAH LSM significantly reduced the negative temperature bias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A major bug fix for NOAH LSM is introduced to prevent occasional model crash due to inconsistent stability dependent heat exchange coefficients over land </a:t>
            </a:r>
            <a:r>
              <a:rPr lang="en-US" b="1" i="1" dirty="0" smtClean="0">
                <a:solidFill>
                  <a:srgbClr val="FF0000"/>
                </a:solidFill>
              </a:rPr>
              <a:t>(</a:t>
            </a:r>
            <a:r>
              <a:rPr lang="en-US" b="1" i="1" dirty="0" err="1" smtClean="0">
                <a:solidFill>
                  <a:srgbClr val="FF0000"/>
                </a:solidFill>
              </a:rPr>
              <a:t>Subramaniam</a:t>
            </a:r>
            <a:r>
              <a:rPr lang="en-US" b="1" i="1" dirty="0" smtClean="0">
                <a:solidFill>
                  <a:srgbClr val="FF0000"/>
                </a:solidFill>
              </a:rPr>
              <a:t>, NSF-NOAA VSP)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HWRF will include additional products for down-stream applications (e.g. storm surge, inland flooding)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Track errors </a:t>
            </a:r>
            <a:r>
              <a:rPr lang="en-US" dirty="0" smtClean="0"/>
              <a:t>for land-falling </a:t>
            </a:r>
            <a:r>
              <a:rPr lang="en-US" dirty="0"/>
              <a:t>storms are improved based on preliminary </a:t>
            </a:r>
            <a:r>
              <a:rPr lang="en-US" dirty="0" smtClean="0"/>
              <a:t>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52" y="1524000"/>
            <a:ext cx="2579048" cy="405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77929" y="5726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GFDL Slab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5715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NOAH LSM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66800" y="228600"/>
            <a:ext cx="7330414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Upgraded Hi-Res Ferrier-</a:t>
            </a:r>
            <a:r>
              <a:rPr lang="en-US" sz="3200" dirty="0" err="1" smtClean="0"/>
              <a:t>Aligo</a:t>
            </a:r>
            <a:r>
              <a:rPr lang="en-US" sz="3200" dirty="0" smtClean="0"/>
              <a:t> Microphysics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43000"/>
            <a:ext cx="32734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New </a:t>
            </a:r>
            <a:r>
              <a:rPr lang="en-US" dirty="0"/>
              <a:t>ice nucleation scheme to reduce </a:t>
            </a:r>
            <a:r>
              <a:rPr lang="en-US" dirty="0" smtClean="0"/>
              <a:t>no. concentration </a:t>
            </a:r>
            <a:r>
              <a:rPr lang="en-US" dirty="0"/>
              <a:t>of small ice </a:t>
            </a:r>
            <a:r>
              <a:rPr lang="en-US" dirty="0" smtClean="0"/>
              <a:t>crystals</a:t>
            </a:r>
          </a:p>
          <a:p>
            <a:pPr marL="342900" indent="-342900">
              <a:buAutoNum type="arabicPeriod"/>
            </a:pPr>
            <a:r>
              <a:rPr lang="en-US" dirty="0"/>
              <a:t>New, simpler closure for diagnosing small ice crystals and large, precipitating ice particles from ice mixing </a:t>
            </a:r>
            <a:r>
              <a:rPr lang="en-US" dirty="0" smtClean="0"/>
              <a:t>ratios</a:t>
            </a:r>
          </a:p>
          <a:p>
            <a:pPr marL="342900" indent="-342900">
              <a:buAutoNum type="arabicPeriod"/>
            </a:pPr>
            <a:r>
              <a:rPr lang="en-US" dirty="0" smtClean="0"/>
              <a:t>Slightly </a:t>
            </a:r>
            <a:r>
              <a:rPr lang="en-US" dirty="0"/>
              <a:t>slower fall speeds of rimed </a:t>
            </a:r>
            <a:r>
              <a:rPr lang="en-US" dirty="0" smtClean="0"/>
              <a:t>ice</a:t>
            </a:r>
          </a:p>
          <a:p>
            <a:pPr marL="342900" indent="-342900">
              <a:buAutoNum type="arabicPeriod"/>
            </a:pPr>
            <a:r>
              <a:rPr lang="en-US" dirty="0" smtClean="0"/>
              <a:t>Increase </a:t>
            </a:r>
            <a:r>
              <a:rPr lang="en-US" dirty="0"/>
              <a:t>the </a:t>
            </a:r>
            <a:r>
              <a:rPr lang="en-US" dirty="0" smtClean="0"/>
              <a:t>maximum (minimum) </a:t>
            </a:r>
            <a:r>
              <a:rPr lang="en-US" dirty="0"/>
              <a:t>number concentration of </a:t>
            </a:r>
            <a:r>
              <a:rPr lang="en-US" dirty="0" smtClean="0"/>
              <a:t>small (large) ice in order to simulate better anvil cloud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Individual test showed positive impacts on structure and intensity forecasts</a:t>
            </a:r>
          </a:p>
        </p:txBody>
      </p:sp>
      <p:pic>
        <p:nvPicPr>
          <p:cNvPr id="1026" name="Picture 2" descr="http://www.emc.ncep.noaa.gov/mmb/ea/OK2/refc/frame2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83" y="1295400"/>
            <a:ext cx="5834417" cy="48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83796" y="2807463"/>
            <a:ext cx="1164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51712" y="4876800"/>
            <a:ext cx="127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upgraded Ferrier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5378253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12832" y="2668963"/>
            <a:ext cx="11648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NAM Parallel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0"/>
            <a:ext cx="6200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dirty="0" smtClean="0"/>
              <a:t>Upgrade surface physics and PBL, momentum and enthalpy exchange coefficients(</a:t>
            </a:r>
            <a:r>
              <a:rPr lang="en-US" sz="2800" dirty="0" err="1" smtClean="0"/>
              <a:t>Cd</a:t>
            </a:r>
            <a:r>
              <a:rPr lang="en-US" sz="2800" dirty="0" smtClean="0"/>
              <a:t>/Ch) (H15U)</a:t>
            </a:r>
          </a:p>
        </p:txBody>
      </p:sp>
      <p:pic>
        <p:nvPicPr>
          <p:cNvPr id="2" name="Picture 2" descr="ftp://ftp.emc.ncep.noaa.gov/mmb/wd20ww/cp-tmp/compare_cdch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58"/>
          <a:stretch/>
        </p:blipFill>
        <p:spPr bwMode="auto">
          <a:xfrm>
            <a:off x="3200400" y="1905000"/>
            <a:ext cx="5715749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2133600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Cd</a:t>
            </a:r>
            <a:r>
              <a:rPr lang="en-US" sz="2400" dirty="0" smtClean="0"/>
              <a:t>/Ch change, suggested by URI, to better match observations values.  The modified configuration provides improved intensity bias.</a:t>
            </a:r>
          </a:p>
          <a:p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697140"/>
            <a:ext cx="8687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Increase of </a:t>
            </a:r>
            <a:r>
              <a:rPr lang="en-US" dirty="0" err="1">
                <a:solidFill>
                  <a:srgbClr val="FF0000"/>
                </a:solidFill>
              </a:rPr>
              <a:t>Ch</a:t>
            </a:r>
            <a:r>
              <a:rPr lang="en-US" dirty="0">
                <a:solidFill>
                  <a:srgbClr val="FF0000"/>
                </a:solidFill>
              </a:rPr>
              <a:t> at higher wind speeds </a:t>
            </a:r>
            <a:r>
              <a:rPr lang="en-US" dirty="0" smtClean="0">
                <a:solidFill>
                  <a:srgbClr val="FF0000"/>
                </a:solidFill>
              </a:rPr>
              <a:t>(as implemented in GFDL</a:t>
            </a:r>
            <a:r>
              <a:rPr lang="en-US" dirty="0">
                <a:solidFill>
                  <a:srgbClr val="FF0000"/>
                </a:solidFill>
              </a:rPr>
              <a:t>) was causing model to become unstable and crash for stronger </a:t>
            </a:r>
            <a:r>
              <a:rPr lang="en-US" dirty="0" smtClean="0">
                <a:solidFill>
                  <a:srgbClr val="FF0000"/>
                </a:solidFill>
              </a:rPr>
              <a:t>storms, suggestive of strong dependency of heat exchange coefficients at air-sea interface on model horizontal resolution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4137" y="228600"/>
            <a:ext cx="7566207" cy="9144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/>
              <a:t>Upgraded SW/LW radiation schemes</a:t>
            </a:r>
          </a:p>
          <a:p>
            <a:r>
              <a:rPr lang="en-US" sz="3000" dirty="0" smtClean="0"/>
              <a:t>(GFDL radiation to RRTMG)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277713"/>
            <a:ext cx="8763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GFDL radiation schemes have problems of proper representations of cloud-radiation interactions, especially net cloud top cooling and net cloud base warming.</a:t>
            </a:r>
          </a:p>
          <a:p>
            <a:pPr marL="342900" indent="-342900">
              <a:buAutoNum type="arabicPeriod"/>
            </a:pPr>
            <a:r>
              <a:rPr lang="en-US" dirty="0" smtClean="0"/>
              <a:t>Introduced much improved RRTMG radiation with parameterized sub-grid scale cloudiness  and variable (wind-speed dependent) vertical mixing coefficient        (following work done by Robert </a:t>
            </a:r>
            <a:r>
              <a:rPr lang="en-US" dirty="0" err="1" smtClean="0"/>
              <a:t>Fovell</a:t>
            </a:r>
            <a:r>
              <a:rPr lang="en-US" dirty="0" smtClean="0"/>
              <a:t>, UCLA; Greg Thompson, NCAR; </a:t>
            </a:r>
            <a:r>
              <a:rPr lang="en-US" dirty="0" err="1" smtClean="0"/>
              <a:t>Ligia</a:t>
            </a:r>
            <a:r>
              <a:rPr lang="en-US" dirty="0" smtClean="0"/>
              <a:t> </a:t>
            </a:r>
            <a:r>
              <a:rPr lang="en-US" dirty="0" err="1" smtClean="0"/>
              <a:t>Bernardet</a:t>
            </a:r>
            <a:r>
              <a:rPr lang="en-US" dirty="0" smtClean="0"/>
              <a:t>/Christina </a:t>
            </a:r>
            <a:r>
              <a:rPr lang="en-US" dirty="0" err="1" smtClean="0"/>
              <a:t>Holt,DTC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7" y="3593432"/>
            <a:ext cx="7785052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3136612"/>
            <a:ext cx="3048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Cloud top cooling due to radiation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7419164" y="3721387"/>
            <a:ext cx="200836" cy="20732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4" name="Equation" r:id="rId4" imgW="114151" imgH="215619" progId="Equation.3">
                  <p:embed/>
                </p:oleObj>
              </mc:Choice>
              <mc:Fallback>
                <p:oleObj name="Equation" r:id="rId4" imgW="114151" imgH="21561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468448"/>
              </p:ext>
            </p:extLst>
          </p:nvPr>
        </p:nvGraphicFramePr>
        <p:xfrm>
          <a:off x="7985307" y="2163517"/>
          <a:ext cx="419100" cy="265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name="Equation" r:id="rId6" imgW="190335" imgH="177646" progId="Equation.3">
                  <p:embed/>
                </p:oleObj>
              </mc:Choice>
              <mc:Fallback>
                <p:oleObj name="Equation" r:id="rId6" imgW="190335" imgH="177646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307" y="2163517"/>
                        <a:ext cx="419100" cy="2657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>
            <a:off x="7086600" y="3429000"/>
            <a:ext cx="762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78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0"/>
            <a:ext cx="90678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/>
              <a:t>Data Assimilation Upgrades (H15T)</a:t>
            </a:r>
          </a:p>
          <a:p>
            <a:pPr lvl="0"/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DA Upgrades for non-TDR cases (already included in H15U)</a:t>
            </a:r>
          </a:p>
          <a:p>
            <a:pPr lvl="0"/>
            <a:endParaRPr lang="en-US" sz="24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CA" sz="2000" dirty="0" smtClean="0"/>
              <a:t>Upgrade to the latest EMC GSI v5.0.0, and will be further tuned to improve the initial analysis for all HWRF domains. </a:t>
            </a:r>
            <a:endParaRPr lang="en-US" sz="20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CA" sz="2000" dirty="0" smtClean="0"/>
              <a:t>use the 80-member global ensemble based one-way hybrid EnKF-3DVAR 6h forecast fields to calculate the covariance.</a:t>
            </a:r>
            <a:endParaRPr lang="en-US" sz="20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Enlarged </a:t>
            </a:r>
            <a:r>
              <a:rPr lang="en-US" sz="2000" dirty="0"/>
              <a:t>d2 (6km) and d3 (2km) analysis domains </a:t>
            </a:r>
            <a:r>
              <a:rPr lang="en-US" sz="2000" dirty="0" smtClean="0"/>
              <a:t>to </a:t>
            </a:r>
            <a:r>
              <a:rPr lang="en-US" sz="2000" dirty="0"/>
              <a:t>address discontinuity in the initial condition between forecast </a:t>
            </a:r>
            <a:r>
              <a:rPr lang="en-US" sz="2000" dirty="0" smtClean="0"/>
              <a:t>domains;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FF0000"/>
                </a:solidFill>
              </a:rPr>
              <a:t>No </a:t>
            </a:r>
            <a:r>
              <a:rPr lang="en-US" sz="2000" dirty="0">
                <a:solidFill>
                  <a:srgbClr val="FF0000"/>
                </a:solidFill>
              </a:rPr>
              <a:t>satellite DA on d3 analysis </a:t>
            </a:r>
            <a:r>
              <a:rPr lang="en-US" sz="2000" dirty="0" smtClean="0">
                <a:solidFill>
                  <a:srgbClr val="FF0000"/>
                </a:solidFill>
              </a:rPr>
              <a:t>domain due to pronounced negative impact</a:t>
            </a:r>
            <a:r>
              <a:rPr lang="en-US" sz="2000" dirty="0" smtClean="0"/>
              <a:t>;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Added </a:t>
            </a:r>
            <a:r>
              <a:rPr lang="en-US" sz="2000" dirty="0"/>
              <a:t>the assimilation of </a:t>
            </a:r>
            <a:r>
              <a:rPr lang="en-US" sz="2000" dirty="0" err="1" smtClean="0"/>
              <a:t>tcvitals</a:t>
            </a:r>
            <a:r>
              <a:rPr lang="en-US" sz="2000" dirty="0" smtClean="0"/>
              <a:t> MSLP data along with </a:t>
            </a:r>
            <a:r>
              <a:rPr lang="en-US" sz="2000" dirty="0" err="1" smtClean="0"/>
              <a:t>dropsonde</a:t>
            </a:r>
            <a:r>
              <a:rPr lang="en-US" sz="2000" dirty="0" smtClean="0"/>
              <a:t> data.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DA Upgrades for TDR cases </a:t>
            </a:r>
            <a:r>
              <a:rPr lang="en-US" sz="2400" dirty="0" smtClean="0">
                <a:solidFill>
                  <a:srgbClr val="FF0000"/>
                </a:solidFill>
              </a:rPr>
              <a:t>(H15T+H15U=H215)</a:t>
            </a:r>
            <a:r>
              <a:rPr lang="en-US" sz="2400" dirty="0" smtClean="0"/>
              <a:t>: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 hangingPunct="0">
              <a:buFont typeface="Wingdings" panose="05000000000000000000" pitchFamily="2" charset="2"/>
              <a:buChar char="§"/>
            </a:pPr>
            <a:r>
              <a:rPr lang="en-CA" sz="2000" dirty="0" smtClean="0">
                <a:solidFill>
                  <a:srgbClr val="FF0000"/>
                </a:solidFill>
              </a:rPr>
              <a:t>run 40-member HWRF ensembles for 6h to provide more accurate, flow-dependent, vortex-dependent data assimilation covariance</a:t>
            </a:r>
            <a:r>
              <a:rPr lang="en-CA" sz="2000" dirty="0" smtClean="0"/>
              <a:t>.</a:t>
            </a:r>
            <a:endParaRPr lang="en-US" sz="2000" dirty="0" smtClean="0"/>
          </a:p>
          <a:p>
            <a:pPr marL="742950" lvl="1" indent="-285750" hangingPunct="0">
              <a:buFont typeface="Wingdings" panose="05000000000000000000" pitchFamily="2" charset="2"/>
              <a:buChar char="§"/>
            </a:pPr>
            <a:r>
              <a:rPr lang="en-US" sz="2000" dirty="0" smtClean="0"/>
              <a:t>Run GSI on both d2 and d3 analysis domains;</a:t>
            </a:r>
            <a:endParaRPr lang="en-US" sz="2000" dirty="0"/>
          </a:p>
          <a:p>
            <a:pPr marL="742950" lvl="1" indent="-285750" hangingPunct="0">
              <a:buFont typeface="Wingdings" panose="05000000000000000000" pitchFamily="2" charset="2"/>
              <a:buChar char="§"/>
            </a:pPr>
            <a:r>
              <a:rPr lang="en-US" sz="2000" dirty="0" smtClean="0"/>
              <a:t>Larger </a:t>
            </a:r>
            <a:r>
              <a:rPr lang="en-US" sz="2000" dirty="0"/>
              <a:t>data assimilation domains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81558-129F-4680-8B8B-8498508A5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5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2646</TotalTime>
  <Words>1555</Words>
  <Application>Microsoft Office PowerPoint</Application>
  <PresentationFormat>On-screen Show (4:3)</PresentationFormat>
  <Paragraphs>225</Paragraphs>
  <Slides>34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Flow</vt:lpstr>
      <vt:lpstr>Drawing</vt:lpstr>
      <vt:lpstr>Equation</vt:lpstr>
      <vt:lpstr>Evaluation of Proposed FY15 Upgrades for NCEP Operational HWRF North Atlantic Basin; 2011-2014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 Z. Zhang</dc:creator>
  <cp:lastModifiedBy>Zhan Z. Zhang</cp:lastModifiedBy>
  <cp:revision>224</cp:revision>
  <cp:lastPrinted>2015-03-11T13:47:13Z</cp:lastPrinted>
  <dcterms:created xsi:type="dcterms:W3CDTF">2015-01-02T16:09:30Z</dcterms:created>
  <dcterms:modified xsi:type="dcterms:W3CDTF">2015-03-19T14:27:59Z</dcterms:modified>
</cp:coreProperties>
</file>