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1" r:id="rId6"/>
    <p:sldId id="262" r:id="rId7"/>
    <p:sldId id="263" r:id="rId8"/>
    <p:sldId id="264" r:id="rId9"/>
    <p:sldId id="266" r:id="rId10"/>
    <p:sldId id="267" r:id="rId11"/>
    <p:sldId id="268" r:id="rId12"/>
    <p:sldId id="269" r:id="rId13"/>
    <p:sldId id="283" r:id="rId14"/>
    <p:sldId id="285" r:id="rId15"/>
    <p:sldId id="281" r:id="rId16"/>
    <p:sldId id="280" r:id="rId17"/>
    <p:sldId id="286" r:id="rId18"/>
    <p:sldId id="287"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0" autoAdjust="0"/>
    <p:restoredTop sz="94660"/>
  </p:normalViewPr>
  <p:slideViewPr>
    <p:cSldViewPr>
      <p:cViewPr varScale="1">
        <p:scale>
          <a:sx n="106" d="100"/>
          <a:sy n="106" d="100"/>
        </p:scale>
        <p:origin x="-5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92126-4058-4D7D-B189-2A9A7CEABB83}" type="datetimeFigureOut">
              <a:rPr lang="en-US" smtClean="0"/>
              <a:pPr/>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919B0-0F19-4749-AFA8-FA701F585A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0919B0-0F19-4749-AFA8-FA701F585A4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E4DB62-C2EF-4ADA-9BC5-188D9CA8279C}" type="datetime1">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63E2-8CB4-40D9-B8C0-F79D881338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1536F-1B80-46B9-9054-1559E0DC27FB}" type="datetime1">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63E2-8CB4-40D9-B8C0-F79D881338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38405-7F5C-4FF4-957F-8433D824595D}" type="datetime1">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63E2-8CB4-40D9-B8C0-F79D881338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630B794-46A9-4762-8F84-E196DFC3D5B1}" type="datetime1">
              <a:rPr lang="en-US" smtClean="0"/>
              <a:pPr>
                <a:defRPr/>
              </a:pPr>
              <a:t>3/26/2012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A335AFE-5039-43A1-BD04-5E3CB80B61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B1D7C-EECE-4F5A-AE3F-3F6850B75344}" type="datetime1">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63E2-8CB4-40D9-B8C0-F79D881338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3FB8A-DAAE-404E-95B8-E6D72504AAB5}" type="datetime1">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63E2-8CB4-40D9-B8C0-F79D881338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EE40D-3FAE-4459-ABBB-F548A0507E49}" type="datetime1">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663E2-8CB4-40D9-B8C0-F79D881338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2CC561-1A9A-4555-9681-4442977A77E5}" type="datetime1">
              <a:rPr lang="en-US" smtClean="0"/>
              <a:pPr/>
              <a:t>3/26/2012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663E2-8CB4-40D9-B8C0-F79D881338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0B56FC-B5F3-447C-885D-70F9403E522B}" type="datetime1">
              <a:rPr lang="en-US" smtClean="0"/>
              <a:pPr/>
              <a:t>3/26/2012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663E2-8CB4-40D9-B8C0-F79D881338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64B40-A860-4453-8DEF-A5209C14EB04}" type="datetime1">
              <a:rPr lang="en-US" smtClean="0"/>
              <a:pPr/>
              <a:t>3/26/2012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663E2-8CB4-40D9-B8C0-F79D881338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41D45-6F07-4EFF-A5D8-899998B1A8CE}" type="datetime1">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663E2-8CB4-40D9-B8C0-F79D881338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57948-90FA-4B7B-883A-2563EDA4D567}" type="datetime1">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663E2-8CB4-40D9-B8C0-F79D881338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442F0-7DB1-488F-9F3B-C64A203BA6BF}" type="datetime1">
              <a:rPr lang="en-US" smtClean="0"/>
              <a:pPr/>
              <a:t>3/26/2012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663E2-8CB4-40D9-B8C0-F79D881338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p:spPr>
        <p:txBody>
          <a:bodyPr>
            <a:normAutofit/>
          </a:bodyPr>
          <a:lstStyle/>
          <a:p>
            <a:r>
              <a:rPr lang="en-US" sz="2800" b="1" dirty="0" smtClean="0"/>
              <a:t>Extending Operational HWRF Initialization to Triple-nest HWRF System </a:t>
            </a:r>
            <a:endParaRPr lang="en-US" sz="2800" b="1" dirty="0"/>
          </a:p>
        </p:txBody>
      </p:sp>
      <p:sp>
        <p:nvSpPr>
          <p:cNvPr id="3" name="Subtitle 2"/>
          <p:cNvSpPr>
            <a:spLocks noGrp="1"/>
          </p:cNvSpPr>
          <p:nvPr>
            <p:ph type="subTitle" idx="1"/>
          </p:nvPr>
        </p:nvSpPr>
        <p:spPr>
          <a:xfrm>
            <a:off x="1219200" y="1905000"/>
            <a:ext cx="6477000" cy="4343400"/>
          </a:xfrm>
        </p:spPr>
        <p:txBody>
          <a:bodyPr>
            <a:normAutofit fontScale="92500" lnSpcReduction="20000"/>
          </a:bodyPr>
          <a:lstStyle/>
          <a:p>
            <a:r>
              <a:rPr lang="en-US" sz="2000" dirty="0" err="1" smtClean="0">
                <a:solidFill>
                  <a:schemeClr val="tx1"/>
                </a:solidFill>
              </a:rPr>
              <a:t>Qingfu</a:t>
            </a:r>
            <a:r>
              <a:rPr lang="en-US" sz="2000" dirty="0" smtClean="0">
                <a:solidFill>
                  <a:schemeClr val="tx1"/>
                </a:solidFill>
              </a:rPr>
              <a:t> Liu, </a:t>
            </a:r>
            <a:r>
              <a:rPr lang="en-US" sz="2000" dirty="0" err="1" smtClean="0">
                <a:solidFill>
                  <a:schemeClr val="tx1"/>
                </a:solidFill>
              </a:rPr>
              <a:t>Xuejin</a:t>
            </a:r>
            <a:r>
              <a:rPr lang="en-US" sz="2000" dirty="0" smtClean="0">
                <a:solidFill>
                  <a:schemeClr val="tx1"/>
                </a:solidFill>
              </a:rPr>
              <a:t> Zhang(HRD)</a:t>
            </a:r>
          </a:p>
          <a:p>
            <a:r>
              <a:rPr lang="en-US" sz="2000" dirty="0" smtClean="0">
                <a:solidFill>
                  <a:schemeClr val="tx1"/>
                </a:solidFill>
              </a:rPr>
              <a:t>Samuel Trahan, Vijay </a:t>
            </a:r>
            <a:r>
              <a:rPr lang="en-US" sz="2000" dirty="0" err="1" smtClean="0">
                <a:solidFill>
                  <a:schemeClr val="tx1"/>
                </a:solidFill>
              </a:rPr>
              <a:t>Tallapragada</a:t>
            </a:r>
            <a:endParaRPr lang="en-US" sz="2000" dirty="0">
              <a:solidFill>
                <a:schemeClr val="tx1"/>
              </a:solidFill>
            </a:endParaRPr>
          </a:p>
          <a:p>
            <a:r>
              <a:rPr lang="en-US" sz="2000" dirty="0" smtClean="0">
                <a:solidFill>
                  <a:schemeClr val="tx1"/>
                </a:solidFill>
              </a:rPr>
              <a:t>Young Kwon, </a:t>
            </a:r>
            <a:r>
              <a:rPr lang="en-US" sz="2000" dirty="0" err="1" smtClean="0">
                <a:solidFill>
                  <a:schemeClr val="tx1"/>
                </a:solidFill>
              </a:rPr>
              <a:t>Mingjing</a:t>
            </a:r>
            <a:r>
              <a:rPr lang="en-US" sz="2000" dirty="0" smtClean="0">
                <a:solidFill>
                  <a:schemeClr val="tx1"/>
                </a:solidFill>
              </a:rPr>
              <a:t> Tong</a:t>
            </a:r>
          </a:p>
          <a:p>
            <a:r>
              <a:rPr lang="en-US" sz="2000" smtClean="0">
                <a:solidFill>
                  <a:schemeClr val="tx1"/>
                </a:solidFill>
              </a:rPr>
              <a:t>Zhan Zhang, </a:t>
            </a:r>
            <a:r>
              <a:rPr lang="en-US" sz="2000" dirty="0" smtClean="0">
                <a:solidFill>
                  <a:schemeClr val="tx1"/>
                </a:solidFill>
              </a:rPr>
              <a:t>Bill </a:t>
            </a:r>
            <a:r>
              <a:rPr lang="en-US" sz="2000" dirty="0" err="1" smtClean="0">
                <a:solidFill>
                  <a:schemeClr val="tx1"/>
                </a:solidFill>
              </a:rPr>
              <a:t>Lapenda</a:t>
            </a:r>
            <a:endParaRPr lang="en-US" sz="2000" dirty="0" smtClean="0">
              <a:solidFill>
                <a:schemeClr val="tx1"/>
              </a:solidFill>
            </a:endParaRPr>
          </a:p>
          <a:p>
            <a:endParaRPr lang="en-US" sz="2000" baseline="30000" dirty="0">
              <a:solidFill>
                <a:schemeClr val="tx1"/>
              </a:solidFill>
            </a:endParaRPr>
          </a:p>
          <a:p>
            <a:r>
              <a:rPr lang="en-US" sz="2600" b="1" dirty="0" smtClean="0">
                <a:solidFill>
                  <a:schemeClr val="tx1"/>
                </a:solidFill>
              </a:rPr>
              <a:t>EMC/NCEP</a:t>
            </a:r>
          </a:p>
          <a:p>
            <a:endParaRPr lang="en-US" sz="2000" dirty="0" smtClean="0">
              <a:solidFill>
                <a:schemeClr val="tx1"/>
              </a:solidFill>
            </a:endParaRPr>
          </a:p>
          <a:p>
            <a:pPr algn="l"/>
            <a:r>
              <a:rPr lang="en-US" sz="2000" dirty="0" smtClean="0">
                <a:solidFill>
                  <a:schemeClr val="tx1"/>
                </a:solidFill>
              </a:rPr>
              <a:t>	Contributors: Kelvin </a:t>
            </a:r>
            <a:r>
              <a:rPr lang="en-US" sz="2000" dirty="0" err="1" smtClean="0">
                <a:solidFill>
                  <a:schemeClr val="tx1"/>
                </a:solidFill>
              </a:rPr>
              <a:t>Yeh</a:t>
            </a:r>
            <a:r>
              <a:rPr lang="en-US" sz="2000" dirty="0" smtClean="0">
                <a:solidFill>
                  <a:schemeClr val="tx1"/>
                </a:solidFill>
              </a:rPr>
              <a:t>, </a:t>
            </a:r>
          </a:p>
          <a:p>
            <a:pPr algn="l"/>
            <a:r>
              <a:rPr lang="en-US" sz="2000" dirty="0">
                <a:solidFill>
                  <a:schemeClr val="tx1"/>
                </a:solidFill>
              </a:rPr>
              <a:t> </a:t>
            </a:r>
            <a:r>
              <a:rPr lang="en-US" sz="2000" dirty="0" smtClean="0">
                <a:solidFill>
                  <a:schemeClr val="tx1"/>
                </a:solidFill>
              </a:rPr>
              <a:t>                                         </a:t>
            </a:r>
            <a:r>
              <a:rPr lang="en-US" sz="2000" dirty="0" err="1" smtClean="0">
                <a:solidFill>
                  <a:schemeClr val="tx1"/>
                </a:solidFill>
              </a:rPr>
              <a:t>Weiguo</a:t>
            </a:r>
            <a:r>
              <a:rPr lang="en-US" sz="2000" dirty="0" smtClean="0">
                <a:solidFill>
                  <a:schemeClr val="tx1"/>
                </a:solidFill>
              </a:rPr>
              <a:t> Wang, </a:t>
            </a:r>
            <a:r>
              <a:rPr lang="en-US" sz="2000" dirty="0" err="1" smtClean="0">
                <a:solidFill>
                  <a:schemeClr val="tx1"/>
                </a:solidFill>
              </a:rPr>
              <a:t>Chanh</a:t>
            </a:r>
            <a:r>
              <a:rPr lang="en-US" sz="2000" dirty="0" smtClean="0">
                <a:solidFill>
                  <a:schemeClr val="tx1"/>
                </a:solidFill>
              </a:rPr>
              <a:t> </a:t>
            </a:r>
            <a:r>
              <a:rPr lang="en-US" sz="2000" dirty="0" err="1" smtClean="0">
                <a:solidFill>
                  <a:schemeClr val="tx1"/>
                </a:solidFill>
              </a:rPr>
              <a:t>Kieu</a:t>
            </a:r>
            <a:endParaRPr lang="en-US" sz="2000" dirty="0">
              <a:solidFill>
                <a:schemeClr val="tx1"/>
              </a:solidFill>
            </a:endParaRPr>
          </a:p>
          <a:p>
            <a:pPr algn="l"/>
            <a:r>
              <a:rPr lang="en-US" sz="2000" dirty="0" smtClean="0">
                <a:solidFill>
                  <a:schemeClr val="tx1"/>
                </a:solidFill>
              </a:rPr>
              <a:t>		         In-</a:t>
            </a:r>
            <a:r>
              <a:rPr lang="en-US" sz="2000" dirty="0" err="1" smtClean="0">
                <a:solidFill>
                  <a:schemeClr val="tx1"/>
                </a:solidFill>
              </a:rPr>
              <a:t>Hyuk</a:t>
            </a:r>
            <a:r>
              <a:rPr lang="en-US" sz="2000" dirty="0" smtClean="0">
                <a:solidFill>
                  <a:schemeClr val="tx1"/>
                </a:solidFill>
              </a:rPr>
              <a:t> Kwon and Janna </a:t>
            </a:r>
            <a:r>
              <a:rPr lang="en-US" sz="2000" dirty="0" err="1" smtClean="0">
                <a:solidFill>
                  <a:schemeClr val="tx1"/>
                </a:solidFill>
              </a:rPr>
              <a:t>Oconnor</a:t>
            </a:r>
            <a:endParaRPr lang="en-US" sz="2000" dirty="0" smtClean="0">
              <a:solidFill>
                <a:schemeClr val="tx1"/>
              </a:solidFill>
            </a:endParaRPr>
          </a:p>
          <a:p>
            <a:pPr algn="l"/>
            <a:endParaRPr lang="en-US" sz="2000" dirty="0">
              <a:solidFill>
                <a:schemeClr val="tx1"/>
              </a:solidFill>
            </a:endParaRPr>
          </a:p>
          <a:p>
            <a:pPr algn="l"/>
            <a:r>
              <a:rPr lang="en-US" sz="2000" dirty="0" smtClean="0">
                <a:solidFill>
                  <a:schemeClr val="tx1"/>
                </a:solidFill>
              </a:rPr>
              <a:t>Thanks to: Steve Lord, Naomi </a:t>
            </a:r>
            <a:r>
              <a:rPr lang="en-US" sz="2000" dirty="0" err="1" smtClean="0">
                <a:solidFill>
                  <a:schemeClr val="tx1"/>
                </a:solidFill>
              </a:rPr>
              <a:t>Surgi</a:t>
            </a:r>
            <a:r>
              <a:rPr lang="en-US" sz="2000" dirty="0" smtClean="0">
                <a:solidFill>
                  <a:schemeClr val="tx1"/>
                </a:solidFill>
              </a:rPr>
              <a:t>, Bob Gall, </a:t>
            </a:r>
            <a:r>
              <a:rPr lang="en-US" sz="2000" dirty="0" err="1" smtClean="0">
                <a:solidFill>
                  <a:schemeClr val="tx1"/>
                </a:solidFill>
              </a:rPr>
              <a:t>Gopal</a:t>
            </a:r>
            <a:r>
              <a:rPr lang="en-US" sz="2000" dirty="0">
                <a:solidFill>
                  <a:schemeClr val="tx1"/>
                </a:solidFill>
              </a:rPr>
              <a:t> </a:t>
            </a:r>
            <a:r>
              <a:rPr lang="en-US" sz="2000" dirty="0" smtClean="0">
                <a:solidFill>
                  <a:schemeClr val="tx1"/>
                </a:solidFill>
              </a:rPr>
              <a:t>and Frank Marks for their support during the development of the HWRF initialization system</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443663E2-8CB4-40D9-B8C0-F79D88133827}"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7"/>
          <p:cNvSpPr>
            <a:spLocks noGrp="1"/>
          </p:cNvSpPr>
          <p:nvPr>
            <p:ph type="sldNum" sz="quarter" idx="12"/>
          </p:nvPr>
        </p:nvSpPr>
        <p:spPr/>
        <p:txBody>
          <a:bodyPr/>
          <a:lstStyle/>
          <a:p>
            <a:pPr>
              <a:defRPr/>
            </a:pPr>
            <a:fld id="{3663AD8F-1EC7-473B-88DA-18EFD982877D}" type="slidenum">
              <a:rPr lang="en-US"/>
              <a:pPr>
                <a:defRPr/>
              </a:pPr>
              <a:t>10</a:t>
            </a:fld>
            <a:endParaRPr lang="en-US" dirty="0"/>
          </a:p>
        </p:txBody>
      </p:sp>
      <p:sp>
        <p:nvSpPr>
          <p:cNvPr id="9223" name="Rectangle 2"/>
          <p:cNvSpPr>
            <a:spLocks noGrp="1"/>
          </p:cNvSpPr>
          <p:nvPr>
            <p:ph type="title"/>
          </p:nvPr>
        </p:nvSpPr>
        <p:spPr>
          <a:xfrm>
            <a:off x="457200" y="274638"/>
            <a:ext cx="8153400" cy="944562"/>
          </a:xfrm>
        </p:spPr>
        <p:txBody>
          <a:bodyPr/>
          <a:lstStyle/>
          <a:p>
            <a:pPr algn="l" eaLnBrk="1" hangingPunct="1"/>
            <a:r>
              <a:rPr lang="en-US" sz="2000" dirty="0" smtClean="0"/>
              <a:t>Storm Intensity Correction (continue)</a:t>
            </a:r>
          </a:p>
        </p:txBody>
      </p:sp>
      <p:sp>
        <p:nvSpPr>
          <p:cNvPr id="9224" name="Rectangle 3"/>
          <p:cNvSpPr>
            <a:spLocks noGrp="1"/>
          </p:cNvSpPr>
          <p:nvPr>
            <p:ph type="body" sz="half" idx="1"/>
          </p:nvPr>
        </p:nvSpPr>
        <p:spPr>
          <a:xfrm>
            <a:off x="457200" y="1066800"/>
            <a:ext cx="8077200" cy="5257800"/>
          </a:xfrm>
        </p:spPr>
        <p:txBody>
          <a:bodyPr/>
          <a:lstStyle/>
          <a:p>
            <a:pPr eaLnBrk="1" hangingPunct="1"/>
            <a:r>
              <a:rPr lang="en-US" sz="2400" dirty="0" smtClean="0">
                <a:sym typeface="Wingdings" charset="2"/>
              </a:rPr>
              <a:t> Surface pressure adjustment after wind speed correction</a:t>
            </a:r>
          </a:p>
          <a:p>
            <a:pPr lvl="1" eaLnBrk="1" hangingPunct="1"/>
            <a:r>
              <a:rPr lang="en-US" sz="2000" dirty="0" smtClean="0"/>
              <a:t>Case 2): wind speed in background is weaker than obs.</a:t>
            </a:r>
          </a:p>
          <a:p>
            <a:pPr lvl="2" eaLnBrk="1" hangingPunct="1">
              <a:buFont typeface="Arial" charset="0"/>
              <a:buNone/>
            </a:pPr>
            <a:r>
              <a:rPr lang="en-US" sz="2000" dirty="0" smtClean="0"/>
              <a:t>	And the pressure adjustment is</a:t>
            </a:r>
          </a:p>
          <a:p>
            <a:pPr lvl="2" eaLnBrk="1" hangingPunct="1">
              <a:buFont typeface="Symbol" charset="2"/>
              <a:buChar char=" "/>
            </a:pPr>
            <a:endParaRPr lang="en-US" sz="1400" dirty="0" smtClean="0"/>
          </a:p>
          <a:p>
            <a:pPr lvl="1" eaLnBrk="1" hangingPunct="1">
              <a:buFont typeface="Arial" charset="0"/>
              <a:buNone/>
            </a:pPr>
            <a:r>
              <a:rPr lang="en-US" sz="2400" dirty="0" smtClean="0"/>
              <a:t> 								</a:t>
            </a:r>
          </a:p>
          <a:p>
            <a:pPr lvl="1" eaLnBrk="1" hangingPunct="1">
              <a:buFont typeface="Arial" charset="0"/>
              <a:buNone/>
            </a:pPr>
            <a:endParaRPr lang="en-US" sz="900" dirty="0" smtClean="0"/>
          </a:p>
          <a:p>
            <a:pPr lvl="2" eaLnBrk="1" hangingPunct="1">
              <a:buFont typeface="Arial" charset="0"/>
              <a:buNone/>
            </a:pPr>
            <a:r>
              <a:rPr lang="en-US" sz="2000" dirty="0" smtClean="0"/>
              <a:t>	Where gradient wind stream function is defined as,</a:t>
            </a:r>
          </a:p>
          <a:p>
            <a:pPr lvl="2" eaLnBrk="1" hangingPunct="1">
              <a:buFont typeface="Arial" charset="0"/>
              <a:buNone/>
            </a:pPr>
            <a:r>
              <a:rPr lang="en-US" sz="2000" dirty="0" smtClean="0"/>
              <a:t>	</a:t>
            </a:r>
            <a:endParaRPr lang="en-US" sz="2000" dirty="0"/>
          </a:p>
          <a:p>
            <a:pPr lvl="2" eaLnBrk="1" hangingPunct="1">
              <a:buFont typeface="Arial" charset="0"/>
              <a:buNone/>
            </a:pPr>
            <a:endParaRPr lang="en-US" sz="1400" dirty="0" smtClean="0"/>
          </a:p>
          <a:p>
            <a:pPr lvl="1" eaLnBrk="1" hangingPunct="1">
              <a:buFont typeface="Arial" charset="0"/>
              <a:buNone/>
            </a:pPr>
            <a:r>
              <a:rPr lang="en-US" sz="2400" dirty="0" smtClean="0"/>
              <a:t>			</a:t>
            </a:r>
            <a:r>
              <a:rPr lang="en-US" sz="2400" dirty="0"/>
              <a:t>	</a:t>
            </a:r>
            <a:r>
              <a:rPr lang="en-US" sz="2400" dirty="0" smtClean="0"/>
              <a:t>				</a:t>
            </a:r>
          </a:p>
          <a:p>
            <a:pPr lvl="2" eaLnBrk="1" hangingPunct="1">
              <a:buFont typeface="Symbol" charset="2"/>
              <a:buChar char=" "/>
            </a:pPr>
            <a:endParaRPr lang="en-US" sz="2000" dirty="0" smtClean="0"/>
          </a:p>
          <a:p>
            <a:pPr lvl="1" eaLnBrk="1" hangingPunct="1">
              <a:buFont typeface="Arial" charset="0"/>
              <a:buNone/>
            </a:pPr>
            <a:r>
              <a:rPr lang="en-US" sz="2400" dirty="0" smtClean="0"/>
              <a:t>								</a:t>
            </a:r>
            <a:endParaRPr lang="en-US" sz="2000" dirty="0" smtClean="0"/>
          </a:p>
          <a:p>
            <a:pPr eaLnBrk="1" hangingPunct="1"/>
            <a:endParaRPr lang="en-US" sz="2400" dirty="0" smtClean="0"/>
          </a:p>
        </p:txBody>
      </p:sp>
      <p:sp>
        <p:nvSpPr>
          <p:cNvPr id="922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2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9218" name="Object 6"/>
          <p:cNvGraphicFramePr>
            <a:graphicFrameLocks noChangeAspect="1"/>
          </p:cNvGraphicFramePr>
          <p:nvPr/>
        </p:nvGraphicFramePr>
        <p:xfrm>
          <a:off x="2971800" y="3657600"/>
          <a:ext cx="1860550" cy="798513"/>
        </p:xfrm>
        <a:graphic>
          <a:graphicData uri="http://schemas.openxmlformats.org/presentationml/2006/ole">
            <p:oleObj spid="_x0000_s23554" name="Equation" r:id="rId3" imgW="1091880" imgH="469800" progId="Equation.3">
              <p:embed/>
            </p:oleObj>
          </a:graphicData>
        </a:graphic>
      </p:graphicFrame>
      <p:sp>
        <p:nvSpPr>
          <p:cNvPr id="922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2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9220" name="Object 12"/>
          <p:cNvGraphicFramePr>
            <a:graphicFrameLocks noChangeAspect="1"/>
          </p:cNvGraphicFramePr>
          <p:nvPr/>
        </p:nvGraphicFramePr>
        <p:xfrm>
          <a:off x="2667000" y="2286000"/>
          <a:ext cx="1755775" cy="760412"/>
        </p:xfrm>
        <a:graphic>
          <a:graphicData uri="http://schemas.openxmlformats.org/presentationml/2006/ole">
            <p:oleObj spid="_x0000_s23556" name="Equation" r:id="rId4" imgW="1028520" imgH="444240" progId="Equation.3">
              <p:embed/>
            </p:oleObj>
          </a:graphicData>
        </a:graphic>
      </p:graphicFrame>
      <p:sp>
        <p:nvSpPr>
          <p:cNvPr id="92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29" name="Object 13"/>
          <p:cNvGraphicFramePr>
            <a:graphicFrameLocks noChangeAspect="1"/>
          </p:cNvGraphicFramePr>
          <p:nvPr/>
        </p:nvGraphicFramePr>
        <p:xfrm>
          <a:off x="2438400" y="4724400"/>
          <a:ext cx="3763682" cy="838200"/>
        </p:xfrm>
        <a:graphic>
          <a:graphicData uri="http://schemas.openxmlformats.org/presentationml/2006/ole">
            <p:oleObj spid="_x0000_s23557" name="Equation" r:id="rId5" imgW="326947" imgH="70743"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7"/>
          <p:cNvSpPr>
            <a:spLocks noGrp="1"/>
          </p:cNvSpPr>
          <p:nvPr>
            <p:ph type="sldNum" sz="quarter" idx="12"/>
          </p:nvPr>
        </p:nvSpPr>
        <p:spPr/>
        <p:txBody>
          <a:bodyPr/>
          <a:lstStyle/>
          <a:p>
            <a:pPr>
              <a:defRPr/>
            </a:pPr>
            <a:fld id="{42468DBC-0EDB-4899-9ED7-9EA7441BE46E}" type="slidenum">
              <a:rPr lang="en-US"/>
              <a:pPr>
                <a:defRPr/>
              </a:pPr>
              <a:t>11</a:t>
            </a:fld>
            <a:endParaRPr lang="en-US"/>
          </a:p>
        </p:txBody>
      </p:sp>
      <p:sp>
        <p:nvSpPr>
          <p:cNvPr id="5126" name="Rectangle 2"/>
          <p:cNvSpPr>
            <a:spLocks noGrp="1"/>
          </p:cNvSpPr>
          <p:nvPr>
            <p:ph type="title"/>
          </p:nvPr>
        </p:nvSpPr>
        <p:spPr>
          <a:xfrm>
            <a:off x="457200" y="274638"/>
            <a:ext cx="8153400" cy="868362"/>
          </a:xfrm>
        </p:spPr>
        <p:txBody>
          <a:bodyPr/>
          <a:lstStyle/>
          <a:p>
            <a:pPr algn="l"/>
            <a:r>
              <a:rPr lang="en-US" sz="2000" dirty="0" smtClean="0"/>
              <a:t>Storm Intensity Correction (continue)</a:t>
            </a:r>
          </a:p>
        </p:txBody>
      </p:sp>
      <p:sp>
        <p:nvSpPr>
          <p:cNvPr id="5127" name="Rectangle 3"/>
          <p:cNvSpPr>
            <a:spLocks noGrp="1"/>
          </p:cNvSpPr>
          <p:nvPr>
            <p:ph type="body" sz="half" idx="1"/>
          </p:nvPr>
        </p:nvSpPr>
        <p:spPr>
          <a:xfrm>
            <a:off x="381000" y="1066800"/>
            <a:ext cx="8458200" cy="5334000"/>
          </a:xfrm>
        </p:spPr>
        <p:txBody>
          <a:bodyPr/>
          <a:lstStyle/>
          <a:p>
            <a:pPr eaLnBrk="1" hangingPunct="1">
              <a:lnSpc>
                <a:spcPct val="90000"/>
              </a:lnSpc>
            </a:pPr>
            <a:r>
              <a:rPr lang="en-US" sz="2400" b="1" dirty="0" smtClean="0"/>
              <a:t>Temperature adjustment</a:t>
            </a:r>
          </a:p>
          <a:p>
            <a:pPr eaLnBrk="1" hangingPunct="1">
              <a:lnSpc>
                <a:spcPct val="90000"/>
              </a:lnSpc>
              <a:buFont typeface="Arial" charset="0"/>
              <a:buNone/>
            </a:pPr>
            <a:r>
              <a:rPr lang="en-US" sz="2800" dirty="0" smtClean="0"/>
              <a:t>	</a:t>
            </a:r>
            <a:r>
              <a:rPr lang="en-US" sz="2000" dirty="0" smtClean="0"/>
              <a:t>It can be shown that the </a:t>
            </a:r>
            <a:r>
              <a:rPr lang="en-US" sz="2000" dirty="0"/>
              <a:t>t</a:t>
            </a:r>
            <a:r>
              <a:rPr lang="en-US" sz="2000" dirty="0" smtClean="0"/>
              <a:t>emperature adjustment is proportional to the magnitude of the vortex temperature perturbation,</a:t>
            </a:r>
          </a:p>
          <a:p>
            <a:pPr lvl="1" eaLnBrk="1" hangingPunct="1">
              <a:lnSpc>
                <a:spcPct val="90000"/>
              </a:lnSpc>
              <a:buFont typeface="Arial" charset="0"/>
              <a:buNone/>
            </a:pPr>
            <a:r>
              <a:rPr lang="en-US" sz="2400" dirty="0" smtClean="0"/>
              <a:t>					</a:t>
            </a:r>
            <a:endParaRPr lang="en-US" sz="2000" dirty="0" smtClean="0"/>
          </a:p>
          <a:p>
            <a:pPr eaLnBrk="1" hangingPunct="1">
              <a:lnSpc>
                <a:spcPct val="90000"/>
              </a:lnSpc>
            </a:pPr>
            <a:endParaRPr lang="en-US" sz="2000" b="1" dirty="0" smtClean="0"/>
          </a:p>
          <a:p>
            <a:pPr eaLnBrk="1" hangingPunct="1">
              <a:lnSpc>
                <a:spcPct val="90000"/>
              </a:lnSpc>
            </a:pPr>
            <a:r>
              <a:rPr lang="en-US" sz="2400" b="1" dirty="0" smtClean="0"/>
              <a:t>Water vapor adjustment</a:t>
            </a:r>
          </a:p>
          <a:p>
            <a:pPr lvl="1" eaLnBrk="1" hangingPunct="1">
              <a:lnSpc>
                <a:spcPct val="90000"/>
              </a:lnSpc>
              <a:buFont typeface="Arial" charset="0"/>
              <a:buNone/>
            </a:pPr>
            <a:r>
              <a:rPr lang="en-US" sz="2000" dirty="0" smtClean="0"/>
              <a:t>Assumption: relative humidity is unchanged before and after the temperature correction, we have</a:t>
            </a:r>
            <a:endParaRPr lang="en-US" sz="2000" dirty="0" smtClean="0">
              <a:sym typeface="Wingdings" charset="2"/>
            </a:endParaRPr>
          </a:p>
          <a:p>
            <a:pPr lvl="1" eaLnBrk="1" hangingPunct="1">
              <a:lnSpc>
                <a:spcPct val="90000"/>
              </a:lnSpc>
              <a:buFont typeface="Arial" charset="0"/>
              <a:buNone/>
            </a:pPr>
            <a:r>
              <a:rPr lang="en-US" sz="2400" dirty="0" smtClean="0">
                <a:sym typeface="Wingdings" charset="2"/>
              </a:rPr>
              <a:t>								</a:t>
            </a:r>
          </a:p>
          <a:p>
            <a:pPr lvl="1" eaLnBrk="1" hangingPunct="1">
              <a:lnSpc>
                <a:spcPct val="90000"/>
              </a:lnSpc>
              <a:buFont typeface="Arial" charset="0"/>
              <a:buNone/>
            </a:pPr>
            <a:endParaRPr lang="en-US" sz="2400" dirty="0" smtClean="0"/>
          </a:p>
          <a:p>
            <a:pPr lvl="1" eaLnBrk="1" hangingPunct="1">
              <a:lnSpc>
                <a:spcPct val="90000"/>
              </a:lnSpc>
              <a:buFont typeface="Arial" charset="0"/>
              <a:buNone/>
            </a:pPr>
            <a:r>
              <a:rPr lang="en-US" sz="2000" dirty="0" smtClean="0"/>
              <a:t>Where</a:t>
            </a:r>
          </a:p>
        </p:txBody>
      </p:sp>
      <p:sp>
        <p:nvSpPr>
          <p:cNvPr id="51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3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3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33" name="Rectangle 13"/>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12"/>
          <p:cNvGraphicFramePr>
            <a:graphicFrameLocks noChangeAspect="1"/>
          </p:cNvGraphicFramePr>
          <p:nvPr/>
        </p:nvGraphicFramePr>
        <p:xfrm>
          <a:off x="1981200" y="2362200"/>
          <a:ext cx="3733800" cy="459654"/>
        </p:xfrm>
        <a:graphic>
          <a:graphicData uri="http://schemas.openxmlformats.org/presentationml/2006/ole">
            <p:oleObj spid="_x0000_s24578" name="Equation" r:id="rId3" imgW="1930400" imgH="241300" progId="Equation.3">
              <p:embed/>
            </p:oleObj>
          </a:graphicData>
        </a:graphic>
      </p:graphicFrame>
      <p:sp>
        <p:nvSpPr>
          <p:cNvPr id="5134"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14"/>
          <p:cNvGraphicFramePr>
            <a:graphicFrameLocks noChangeAspect="1"/>
          </p:cNvGraphicFramePr>
          <p:nvPr/>
        </p:nvGraphicFramePr>
        <p:xfrm>
          <a:off x="2057400" y="4038600"/>
          <a:ext cx="3962400" cy="917575"/>
        </p:xfrm>
        <a:graphic>
          <a:graphicData uri="http://schemas.openxmlformats.org/presentationml/2006/ole">
            <p:oleObj spid="_x0000_s24579" name="Equation" r:id="rId4" imgW="1968500" imgH="457200" progId="Equation.3">
              <p:embed/>
            </p:oleObj>
          </a:graphicData>
        </a:graphic>
      </p:graphicFrame>
      <p:sp>
        <p:nvSpPr>
          <p:cNvPr id="5135"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4580" name="Object 14"/>
          <p:cNvGraphicFramePr>
            <a:graphicFrameLocks noChangeAspect="1"/>
          </p:cNvGraphicFramePr>
          <p:nvPr/>
        </p:nvGraphicFramePr>
        <p:xfrm>
          <a:off x="1905000" y="5257800"/>
          <a:ext cx="4114800" cy="878682"/>
        </p:xfrm>
        <a:graphic>
          <a:graphicData uri="http://schemas.openxmlformats.org/presentationml/2006/ole">
            <p:oleObj spid="_x0000_s24580" name="Equation" r:id="rId5" imgW="2146300" imgH="45720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467600" cy="838200"/>
          </a:xfrm>
        </p:spPr>
        <p:txBody>
          <a:bodyPr>
            <a:normAutofit/>
          </a:bodyPr>
          <a:lstStyle/>
          <a:p>
            <a:r>
              <a:rPr lang="en-US" sz="3100" b="1" dirty="0" smtClean="0"/>
              <a:t>3. Test results using 3km HWRF</a:t>
            </a:r>
            <a:endParaRPr lang="en-US" b="1" dirty="0"/>
          </a:p>
        </p:txBody>
      </p:sp>
      <p:sp>
        <p:nvSpPr>
          <p:cNvPr id="3" name="Subtitle 2"/>
          <p:cNvSpPr>
            <a:spLocks noGrp="1"/>
          </p:cNvSpPr>
          <p:nvPr>
            <p:ph type="subTitle" idx="1"/>
          </p:nvPr>
        </p:nvSpPr>
        <p:spPr>
          <a:xfrm>
            <a:off x="762000" y="1143000"/>
            <a:ext cx="7696200" cy="5410200"/>
          </a:xfrm>
        </p:spPr>
        <p:txBody>
          <a:bodyPr>
            <a:normAutofit fontScale="62500" lnSpcReduction="20000"/>
          </a:bodyPr>
          <a:lstStyle/>
          <a:p>
            <a:pPr algn="l"/>
            <a:r>
              <a:rPr lang="en-US" sz="2400" dirty="0" smtClean="0">
                <a:solidFill>
                  <a:schemeClr val="tx1"/>
                </a:solidFill>
                <a:sym typeface="Wingdings" pitchFamily="2" charset="2"/>
              </a:rPr>
              <a:t> </a:t>
            </a:r>
            <a:r>
              <a:rPr lang="en-US" sz="2900" b="1" dirty="0" smtClean="0">
                <a:solidFill>
                  <a:schemeClr val="tx1"/>
                </a:solidFill>
                <a:sym typeface="Wingdings" pitchFamily="2" charset="2"/>
              </a:rPr>
              <a:t>The results are from the final version of 2012</a:t>
            </a:r>
          </a:p>
          <a:p>
            <a:pPr algn="l"/>
            <a:r>
              <a:rPr lang="en-US" sz="2400" dirty="0" smtClean="0">
                <a:solidFill>
                  <a:schemeClr val="tx1"/>
                </a:solidFill>
                <a:sym typeface="Wingdings" pitchFamily="2" charset="2"/>
              </a:rPr>
              <a:t>       	</a:t>
            </a:r>
            <a:r>
              <a:rPr lang="en-US" sz="2900" dirty="0" smtClean="0">
                <a:solidFill>
                  <a:schemeClr val="tx1"/>
                </a:solidFill>
                <a:sym typeface="Wingdings" pitchFamily="2" charset="2"/>
              </a:rPr>
              <a:t>(Plots are from Young Kwon’s presentation)  </a:t>
            </a:r>
          </a:p>
          <a:p>
            <a:pPr algn="l"/>
            <a:endParaRPr lang="en-US" sz="1100" dirty="0" smtClean="0">
              <a:solidFill>
                <a:schemeClr val="tx1"/>
              </a:solidFill>
              <a:sym typeface="Wingdings" pitchFamily="2" charset="2"/>
            </a:endParaRPr>
          </a:p>
          <a:p>
            <a:pPr algn="l"/>
            <a:r>
              <a:rPr lang="en-US" sz="2900" dirty="0">
                <a:solidFill>
                  <a:schemeClr val="tx1"/>
                </a:solidFill>
                <a:sym typeface="Wingdings" pitchFamily="2" charset="2"/>
              </a:rPr>
              <a:t>	</a:t>
            </a:r>
            <a:r>
              <a:rPr lang="en-US" sz="2900" dirty="0" smtClean="0">
                <a:solidFill>
                  <a:schemeClr val="tx1"/>
                </a:solidFill>
                <a:sym typeface="Wingdings" pitchFamily="2" charset="2"/>
              </a:rPr>
              <a:t>HOPS: Operational HWRF</a:t>
            </a:r>
          </a:p>
          <a:p>
            <a:pPr algn="l"/>
            <a:r>
              <a:rPr lang="en-US" sz="2900" dirty="0">
                <a:solidFill>
                  <a:schemeClr val="tx1"/>
                </a:solidFill>
                <a:sym typeface="Wingdings" pitchFamily="2" charset="2"/>
              </a:rPr>
              <a:t>	</a:t>
            </a:r>
            <a:r>
              <a:rPr lang="en-US" sz="2900" dirty="0" smtClean="0">
                <a:solidFill>
                  <a:schemeClr val="tx1"/>
                </a:solidFill>
                <a:sym typeface="Wingdings" pitchFamily="2" charset="2"/>
              </a:rPr>
              <a:t>H212: 3km HWRF using upgraded HWRF model physics</a:t>
            </a:r>
          </a:p>
          <a:p>
            <a:pPr algn="l"/>
            <a:r>
              <a:rPr lang="en-US" sz="1100" b="1" dirty="0" smtClean="0">
                <a:solidFill>
                  <a:schemeClr val="tx1"/>
                </a:solidFill>
                <a:sym typeface="Wingdings" pitchFamily="2" charset="2"/>
              </a:rPr>
              <a:t>	</a:t>
            </a:r>
          </a:p>
          <a:p>
            <a:pPr marL="341313" indent="-341313" algn="l"/>
            <a:r>
              <a:rPr lang="en-US" sz="2900" b="1" dirty="0" smtClean="0">
                <a:solidFill>
                  <a:schemeClr val="tx1"/>
                </a:solidFill>
                <a:sym typeface="Wingdings" pitchFamily="2" charset="2"/>
              </a:rPr>
              <a:t>	</a:t>
            </a:r>
            <a:r>
              <a:rPr lang="en-US" sz="2900" dirty="0" smtClean="0">
                <a:solidFill>
                  <a:schemeClr val="tx1"/>
                </a:solidFill>
                <a:sym typeface="Wingdings" pitchFamily="2" charset="2"/>
              </a:rPr>
              <a:t>Major changes in model physics: </a:t>
            </a:r>
          </a:p>
          <a:p>
            <a:pPr algn="l"/>
            <a:r>
              <a:rPr lang="en-US" sz="2900" dirty="0" smtClean="0">
                <a:solidFill>
                  <a:schemeClr val="tx1"/>
                </a:solidFill>
                <a:sym typeface="Wingdings" pitchFamily="2" charset="2"/>
              </a:rPr>
              <a:t>	1) add GFS shallow convection</a:t>
            </a:r>
          </a:p>
          <a:p>
            <a:pPr algn="l">
              <a:tabLst>
                <a:tab pos="914400" algn="l"/>
              </a:tabLst>
            </a:pPr>
            <a:r>
              <a:rPr lang="en-US" sz="2900" dirty="0" smtClean="0">
                <a:solidFill>
                  <a:schemeClr val="tx1"/>
                </a:solidFill>
                <a:sym typeface="Wingdings" pitchFamily="2" charset="2"/>
              </a:rPr>
              <a:t>	2) </a:t>
            </a:r>
            <a:r>
              <a:rPr lang="en-US" sz="2900" dirty="0" smtClean="0">
                <a:solidFill>
                  <a:schemeClr val="tx1"/>
                </a:solidFill>
              </a:rPr>
              <a:t>PBL: </a:t>
            </a:r>
          </a:p>
          <a:p>
            <a:pPr algn="l">
              <a:tabLst>
                <a:tab pos="914400" algn="l"/>
              </a:tabLst>
            </a:pPr>
            <a:r>
              <a:rPr lang="en-US" sz="2900" dirty="0" smtClean="0">
                <a:solidFill>
                  <a:schemeClr val="tx1"/>
                </a:solidFill>
              </a:rPr>
              <a:t>	     change </a:t>
            </a:r>
            <a:r>
              <a:rPr lang="en-US" sz="2900" dirty="0" smtClean="0">
                <a:solidFill>
                  <a:srgbClr val="00B050"/>
                </a:solidFill>
              </a:rPr>
              <a:t>critical Richardson number </a:t>
            </a:r>
            <a:r>
              <a:rPr lang="en-US" sz="2900" dirty="0" smtClean="0">
                <a:solidFill>
                  <a:schemeClr val="tx1"/>
                </a:solidFill>
              </a:rPr>
              <a:t>from 0.5 to 0.25</a:t>
            </a:r>
          </a:p>
          <a:p>
            <a:pPr algn="l">
              <a:tabLst>
                <a:tab pos="914400" algn="l"/>
              </a:tabLst>
            </a:pPr>
            <a:r>
              <a:rPr lang="en-US" sz="2900" dirty="0" smtClean="0">
                <a:solidFill>
                  <a:schemeClr val="tx1"/>
                </a:solidFill>
              </a:rPr>
              <a:t> 	     set alpha=0.5 from 1</a:t>
            </a:r>
            <a:endParaRPr lang="en-US" sz="2900" dirty="0" smtClean="0">
              <a:solidFill>
                <a:schemeClr val="tx1"/>
              </a:solidFill>
              <a:sym typeface="Wingdings" pitchFamily="2" charset="2"/>
            </a:endParaRPr>
          </a:p>
          <a:p>
            <a:pPr algn="l"/>
            <a:r>
              <a:rPr lang="en-US" sz="1100" b="1" dirty="0" smtClean="0">
                <a:solidFill>
                  <a:schemeClr val="tx1"/>
                </a:solidFill>
                <a:sym typeface="Wingdings" pitchFamily="2" charset="2"/>
              </a:rPr>
              <a:t>	</a:t>
            </a:r>
          </a:p>
          <a:p>
            <a:pPr algn="l"/>
            <a:r>
              <a:rPr lang="en-US" sz="2900" b="1" dirty="0" smtClean="0">
                <a:solidFill>
                  <a:schemeClr val="tx1"/>
                </a:solidFill>
                <a:sym typeface="Wingdings" pitchFamily="2" charset="2"/>
              </a:rPr>
              <a:t>Results:</a:t>
            </a:r>
            <a:endParaRPr lang="en-US" sz="2900" dirty="0" smtClean="0">
              <a:solidFill>
                <a:schemeClr val="tx1"/>
              </a:solidFill>
              <a:sym typeface="Wingdings" pitchFamily="2" charset="2"/>
            </a:endParaRPr>
          </a:p>
          <a:p>
            <a:pPr algn="l">
              <a:lnSpc>
                <a:spcPct val="120000"/>
              </a:lnSpc>
              <a:tabLst>
                <a:tab pos="403225" algn="l"/>
              </a:tabLst>
            </a:pPr>
            <a:r>
              <a:rPr lang="en-US" sz="2400" dirty="0" smtClean="0">
                <a:solidFill>
                  <a:schemeClr val="tx1"/>
                </a:solidFill>
                <a:sym typeface="Wingdings" pitchFamily="2" charset="2"/>
              </a:rPr>
              <a:t>	</a:t>
            </a:r>
            <a:r>
              <a:rPr lang="en-US" sz="2900" dirty="0" smtClean="0">
                <a:solidFill>
                  <a:schemeClr val="tx1"/>
                </a:solidFill>
                <a:sym typeface="Wingdings" pitchFamily="2" charset="2"/>
              </a:rPr>
              <a:t>There are significant improvements in hurricane track forecast in 3km HWRF.  Intensity forecast is better compared to operational HWRF. </a:t>
            </a:r>
          </a:p>
          <a:p>
            <a:pPr algn="l">
              <a:lnSpc>
                <a:spcPct val="120000"/>
              </a:lnSpc>
              <a:tabLst>
                <a:tab pos="403225" algn="l"/>
              </a:tabLst>
            </a:pPr>
            <a:r>
              <a:rPr lang="en-US" sz="2900" dirty="0" smtClean="0">
                <a:solidFill>
                  <a:schemeClr val="tx1"/>
                </a:solidFill>
                <a:sym typeface="Wingdings" pitchFamily="2" charset="2"/>
              </a:rPr>
              <a:t>        HWRF vortex is cycled. As model physics improved, the initial vortex structure also become better. The major improvements in the initial vortex are:</a:t>
            </a:r>
          </a:p>
          <a:p>
            <a:pPr algn="l">
              <a:lnSpc>
                <a:spcPct val="120000"/>
              </a:lnSpc>
              <a:tabLst>
                <a:tab pos="403225" algn="l"/>
              </a:tabLst>
            </a:pPr>
            <a:r>
              <a:rPr lang="en-US" sz="2900" dirty="0" smtClean="0">
                <a:solidFill>
                  <a:schemeClr val="tx1"/>
                </a:solidFill>
                <a:sym typeface="Wingdings" pitchFamily="2" charset="2"/>
              </a:rPr>
              <a:t>		1) storm size significantly reduced, now close to observation</a:t>
            </a:r>
          </a:p>
          <a:p>
            <a:pPr algn="l">
              <a:lnSpc>
                <a:spcPct val="120000"/>
              </a:lnSpc>
              <a:tabLst>
                <a:tab pos="403225" algn="l"/>
              </a:tabLst>
            </a:pPr>
            <a:r>
              <a:rPr lang="en-US" sz="2900" dirty="0" smtClean="0">
                <a:solidFill>
                  <a:schemeClr val="tx1"/>
                </a:solidFill>
                <a:sym typeface="Wingdings" pitchFamily="2" charset="2"/>
              </a:rPr>
              <a:t>		2) boundary layer height significantly reduced</a:t>
            </a:r>
          </a:p>
          <a:p>
            <a:pPr algn="l">
              <a:lnSpc>
                <a:spcPct val="120000"/>
              </a:lnSpc>
              <a:tabLst>
                <a:tab pos="403225" algn="l"/>
              </a:tabLst>
            </a:pPr>
            <a:r>
              <a:rPr lang="en-US" sz="2900" dirty="0" smtClean="0">
                <a:solidFill>
                  <a:schemeClr val="tx1"/>
                </a:solidFill>
                <a:sym typeface="Wingdings" pitchFamily="2" charset="2"/>
              </a:rPr>
              <a:t>		3) Initial spin up/down problem also reduced</a:t>
            </a:r>
            <a:r>
              <a:rPr lang="en-US" sz="2400" dirty="0" smtClean="0">
                <a:solidFill>
                  <a:schemeClr val="tx1"/>
                </a:solidFill>
                <a:sym typeface="Wingdings" pitchFamily="2" charset="2"/>
              </a:rPr>
              <a:t>     </a:t>
            </a:r>
          </a:p>
        </p:txBody>
      </p:sp>
      <p:sp>
        <p:nvSpPr>
          <p:cNvPr id="4" name="Slide Number Placeholder 3"/>
          <p:cNvSpPr>
            <a:spLocks noGrp="1"/>
          </p:cNvSpPr>
          <p:nvPr>
            <p:ph type="sldNum" sz="quarter" idx="12"/>
          </p:nvPr>
        </p:nvSpPr>
        <p:spPr/>
        <p:txBody>
          <a:bodyPr/>
          <a:lstStyle/>
          <a:p>
            <a:fld id="{443663E2-8CB4-40D9-B8C0-F79D88133827}"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TextBox 24"/>
          <p:cNvSpPr txBox="1"/>
          <p:nvPr/>
        </p:nvSpPr>
        <p:spPr>
          <a:xfrm>
            <a:off x="2743200" y="2667000"/>
            <a:ext cx="1447800" cy="369332"/>
          </a:xfrm>
          <a:prstGeom prst="rect">
            <a:avLst/>
          </a:prstGeom>
          <a:noFill/>
        </p:spPr>
        <p:txBody>
          <a:bodyPr wrap="square" rtlCol="0">
            <a:spAutoFit/>
          </a:bodyPr>
          <a:lstStyle/>
          <a:p>
            <a:r>
              <a:rPr lang="en-US" b="1" dirty="0" smtClean="0"/>
              <a:t>Track errors</a:t>
            </a:r>
            <a:endParaRPr lang="en-US" b="1" dirty="0"/>
          </a:p>
        </p:txBody>
      </p:sp>
      <p:sp>
        <p:nvSpPr>
          <p:cNvPr id="26" name="TextBox 25"/>
          <p:cNvSpPr txBox="1"/>
          <p:nvPr/>
        </p:nvSpPr>
        <p:spPr>
          <a:xfrm>
            <a:off x="7391400" y="2590800"/>
            <a:ext cx="1447800" cy="369332"/>
          </a:xfrm>
          <a:prstGeom prst="rect">
            <a:avLst/>
          </a:prstGeom>
          <a:noFill/>
        </p:spPr>
        <p:txBody>
          <a:bodyPr wrap="square" rtlCol="0">
            <a:spAutoFit/>
          </a:bodyPr>
          <a:lstStyle/>
          <a:p>
            <a:r>
              <a:rPr lang="en-US" b="1" dirty="0" smtClean="0"/>
              <a:t>Track FSP</a:t>
            </a:r>
            <a:endParaRPr lang="en-US" b="1" dirty="0"/>
          </a:p>
        </p:txBody>
      </p:sp>
      <p:sp>
        <p:nvSpPr>
          <p:cNvPr id="29" name="TextBox 28"/>
          <p:cNvSpPr txBox="1"/>
          <p:nvPr/>
        </p:nvSpPr>
        <p:spPr>
          <a:xfrm>
            <a:off x="457200" y="533400"/>
            <a:ext cx="2514600" cy="646331"/>
          </a:xfrm>
          <a:prstGeom prst="rect">
            <a:avLst/>
          </a:prstGeom>
          <a:noFill/>
        </p:spPr>
        <p:txBody>
          <a:bodyPr wrap="square" rtlCol="0">
            <a:spAutoFit/>
          </a:bodyPr>
          <a:lstStyle/>
          <a:p>
            <a:pPr algn="ctr"/>
            <a:r>
              <a:rPr lang="en-US" b="1" dirty="0" smtClean="0">
                <a:solidFill>
                  <a:srgbClr val="0000FF"/>
                </a:solidFill>
                <a:effectLst>
                  <a:outerShdw blurRad="38100" dist="38100" dir="2700000" algn="tl">
                    <a:srgbClr val="000000">
                      <a:alpha val="43137"/>
                    </a:srgbClr>
                  </a:outerShdw>
                </a:effectLst>
              </a:rPr>
              <a:t>2010-2011 Atlantic Track Verification</a:t>
            </a:r>
            <a:endParaRPr lang="en-US" b="1" dirty="0">
              <a:solidFill>
                <a:srgbClr val="0000FF"/>
              </a:solidFill>
              <a:effectLst>
                <a:outerShdw blurRad="38100" dist="38100" dir="2700000" algn="tl">
                  <a:srgbClr val="000000">
                    <a:alpha val="43137"/>
                  </a:srgbClr>
                </a:outerShdw>
              </a:effectLst>
            </a:endParaRPr>
          </a:p>
        </p:txBody>
      </p:sp>
      <p:sp>
        <p:nvSpPr>
          <p:cNvPr id="12" name="TextBox 11"/>
          <p:cNvSpPr txBox="1"/>
          <p:nvPr/>
        </p:nvSpPr>
        <p:spPr>
          <a:xfrm>
            <a:off x="2133600" y="2373868"/>
            <a:ext cx="2362200" cy="369332"/>
          </a:xfrm>
          <a:prstGeom prst="rect">
            <a:avLst/>
          </a:prstGeom>
          <a:noFill/>
        </p:spPr>
        <p:txBody>
          <a:bodyPr wrap="square" rtlCol="0">
            <a:spAutoFit/>
          </a:bodyPr>
          <a:lstStyle/>
          <a:p>
            <a:pPr algn="ctr"/>
            <a:r>
              <a:rPr lang="en-US" b="1" dirty="0" smtClean="0"/>
              <a:t>~20% improvement</a:t>
            </a:r>
            <a:endParaRPr lang="en-US" b="1" dirty="0"/>
          </a:p>
        </p:txBody>
      </p:sp>
      <p:pic>
        <p:nvPicPr>
          <p:cNvPr id="13" name="Picture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9600" y="0"/>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3505200"/>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2286000" y="6019800"/>
            <a:ext cx="1752600" cy="369332"/>
          </a:xfrm>
          <a:prstGeom prst="rect">
            <a:avLst/>
          </a:prstGeom>
          <a:noFill/>
        </p:spPr>
        <p:txBody>
          <a:bodyPr wrap="square" rtlCol="0">
            <a:spAutoFit/>
          </a:bodyPr>
          <a:lstStyle/>
          <a:p>
            <a:r>
              <a:rPr lang="en-US" b="1" dirty="0" smtClean="0"/>
              <a:t>Intensity Bias</a:t>
            </a:r>
            <a:endParaRPr lang="en-US" b="1" dirty="0"/>
          </a:p>
        </p:txBody>
      </p:sp>
      <p:sp>
        <p:nvSpPr>
          <p:cNvPr id="16" name="TextBox 15"/>
          <p:cNvSpPr txBox="1"/>
          <p:nvPr/>
        </p:nvSpPr>
        <p:spPr>
          <a:xfrm>
            <a:off x="1066800" y="4419600"/>
            <a:ext cx="1828800" cy="461665"/>
          </a:xfrm>
          <a:prstGeom prst="rect">
            <a:avLst/>
          </a:prstGeom>
          <a:noFill/>
        </p:spPr>
        <p:txBody>
          <a:bodyPr wrap="square" rtlCol="0">
            <a:spAutoFit/>
          </a:bodyPr>
          <a:lstStyle/>
          <a:p>
            <a:r>
              <a:rPr lang="en-US" sz="1200" b="1" dirty="0" smtClean="0">
                <a:solidFill>
                  <a:srgbClr val="0000FF"/>
                </a:solidFill>
                <a:effectLst>
                  <a:outerShdw blurRad="38100" dist="38100" dir="2700000" algn="tl">
                    <a:srgbClr val="000000">
                      <a:alpha val="43137"/>
                    </a:srgbClr>
                  </a:outerShdw>
                </a:effectLst>
              </a:rPr>
              <a:t>HOPS: operational HWRF</a:t>
            </a:r>
          </a:p>
          <a:p>
            <a:r>
              <a:rPr lang="en-US" sz="1200" b="1" dirty="0" smtClean="0">
                <a:solidFill>
                  <a:srgbClr val="FF0000"/>
                </a:solidFill>
                <a:effectLst>
                  <a:outerShdw blurRad="38100" dist="38100" dir="2700000" algn="tl">
                    <a:srgbClr val="000000">
                      <a:alpha val="43137"/>
                    </a:srgbClr>
                  </a:outerShdw>
                </a:effectLst>
              </a:rPr>
              <a:t>H212: 2012 HWRF</a:t>
            </a:r>
          </a:p>
        </p:txBody>
      </p:sp>
      <p:sp>
        <p:nvSpPr>
          <p:cNvPr id="17" name="TextBox 16"/>
          <p:cNvSpPr txBox="1"/>
          <p:nvPr/>
        </p:nvSpPr>
        <p:spPr>
          <a:xfrm>
            <a:off x="4953000" y="609600"/>
            <a:ext cx="1752600" cy="369332"/>
          </a:xfrm>
          <a:prstGeom prst="rect">
            <a:avLst/>
          </a:prstGeom>
          <a:noFill/>
        </p:spPr>
        <p:txBody>
          <a:bodyPr wrap="square" rtlCol="0">
            <a:spAutoFit/>
          </a:bodyPr>
          <a:lstStyle/>
          <a:p>
            <a:r>
              <a:rPr lang="en-US" b="1" dirty="0" smtClean="0"/>
              <a:t>Intensity errors</a:t>
            </a:r>
            <a:endParaRPr lang="en-US" b="1" dirty="0"/>
          </a:p>
        </p:txBody>
      </p:sp>
      <p:sp>
        <p:nvSpPr>
          <p:cNvPr id="18" name="TextBox 17"/>
          <p:cNvSpPr txBox="1"/>
          <p:nvPr/>
        </p:nvSpPr>
        <p:spPr>
          <a:xfrm>
            <a:off x="6324600" y="2590800"/>
            <a:ext cx="2362200" cy="369332"/>
          </a:xfrm>
          <a:prstGeom prst="rect">
            <a:avLst/>
          </a:prstGeom>
          <a:noFill/>
        </p:spPr>
        <p:txBody>
          <a:bodyPr wrap="square" rtlCol="0">
            <a:spAutoFit/>
          </a:bodyPr>
          <a:lstStyle/>
          <a:p>
            <a:pPr algn="ctr"/>
            <a:r>
              <a:rPr lang="en-US" b="1" dirty="0" smtClean="0"/>
              <a:t>~10% improvement</a:t>
            </a:r>
            <a:endParaRPr lang="en-US" b="1" dirty="0"/>
          </a:p>
        </p:txBody>
      </p:sp>
    </p:spTree>
    <p:extLst>
      <p:ext uri="{BB962C8B-B14F-4D97-AF65-F5344CB8AC3E}">
        <p14:creationId xmlns:p14="http://schemas.microsoft.com/office/powerpoint/2010/main" xmlns="" val="2085139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A51038-482A-4A2F-8234-A72E8F7D54EC}" type="slidenum">
              <a:rPr lang="en-US" smtClean="0"/>
              <a:pPr/>
              <a:t>14</a:t>
            </a:fld>
            <a:endParaRPr lang="en-US" dirty="0"/>
          </a:p>
        </p:txBody>
      </p:sp>
      <p:pic>
        <p:nvPicPr>
          <p:cNvPr id="4" name="Picture 2"/>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2743200" y="2667000"/>
            <a:ext cx="1447800" cy="369332"/>
          </a:xfrm>
          <a:prstGeom prst="rect">
            <a:avLst/>
          </a:prstGeom>
          <a:noFill/>
        </p:spPr>
        <p:txBody>
          <a:bodyPr wrap="square" rtlCol="0">
            <a:spAutoFit/>
          </a:bodyPr>
          <a:lstStyle/>
          <a:p>
            <a:r>
              <a:rPr lang="en-US" b="1" dirty="0" smtClean="0"/>
              <a:t>Track errors</a:t>
            </a:r>
            <a:endParaRPr lang="en-US" b="1" dirty="0"/>
          </a:p>
        </p:txBody>
      </p:sp>
      <p:sp>
        <p:nvSpPr>
          <p:cNvPr id="13" name="TextBox 12"/>
          <p:cNvSpPr txBox="1"/>
          <p:nvPr/>
        </p:nvSpPr>
        <p:spPr>
          <a:xfrm>
            <a:off x="457200" y="533400"/>
            <a:ext cx="2514600" cy="646331"/>
          </a:xfrm>
          <a:prstGeom prst="rect">
            <a:avLst/>
          </a:prstGeom>
          <a:noFill/>
        </p:spPr>
        <p:txBody>
          <a:bodyPr wrap="square" rtlCol="0">
            <a:spAutoFit/>
          </a:bodyPr>
          <a:lstStyle/>
          <a:p>
            <a:pPr algn="ctr"/>
            <a:r>
              <a:rPr lang="en-US" b="1" dirty="0" smtClean="0">
                <a:solidFill>
                  <a:srgbClr val="0000FF"/>
                </a:solidFill>
                <a:effectLst>
                  <a:outerShdw blurRad="38100" dist="38100" dir="2700000" algn="tl">
                    <a:srgbClr val="000000">
                      <a:alpha val="43137"/>
                    </a:srgbClr>
                  </a:outerShdw>
                </a:effectLst>
              </a:rPr>
              <a:t>2010-2011 E-PAC</a:t>
            </a:r>
          </a:p>
          <a:p>
            <a:pPr algn="ctr"/>
            <a:r>
              <a:rPr lang="en-US" b="1" dirty="0" smtClean="0">
                <a:solidFill>
                  <a:srgbClr val="0000FF"/>
                </a:solidFill>
                <a:effectLst>
                  <a:outerShdw blurRad="38100" dist="38100" dir="2700000" algn="tl">
                    <a:srgbClr val="000000">
                      <a:alpha val="43137"/>
                    </a:srgbClr>
                  </a:outerShdw>
                </a:effectLst>
              </a:rPr>
              <a:t>Track Verification</a:t>
            </a:r>
            <a:endParaRPr lang="en-US" b="1" dirty="0">
              <a:solidFill>
                <a:srgbClr val="0000FF"/>
              </a:solidFill>
              <a:effectLst>
                <a:outerShdw blurRad="38100" dist="38100" dir="2700000" algn="tl">
                  <a:srgbClr val="000000">
                    <a:alpha val="43137"/>
                  </a:srgbClr>
                </a:outerShdw>
              </a:effectLst>
            </a:endParaRPr>
          </a:p>
        </p:txBody>
      </p:sp>
      <p:sp>
        <p:nvSpPr>
          <p:cNvPr id="15" name="TextBox 14"/>
          <p:cNvSpPr txBox="1"/>
          <p:nvPr/>
        </p:nvSpPr>
        <p:spPr>
          <a:xfrm>
            <a:off x="2133600" y="2373868"/>
            <a:ext cx="2362200" cy="369332"/>
          </a:xfrm>
          <a:prstGeom prst="rect">
            <a:avLst/>
          </a:prstGeom>
          <a:noFill/>
        </p:spPr>
        <p:txBody>
          <a:bodyPr wrap="square" rtlCol="0">
            <a:spAutoFit/>
          </a:bodyPr>
          <a:lstStyle/>
          <a:p>
            <a:pPr algn="ctr"/>
            <a:r>
              <a:rPr lang="en-US" b="1" dirty="0" smtClean="0"/>
              <a:t>~20% improvement</a:t>
            </a:r>
            <a:endParaRPr lang="en-US" b="1" dirty="0"/>
          </a:p>
        </p:txBody>
      </p:sp>
      <p:pic>
        <p:nvPicPr>
          <p:cNvPr id="16" name="Picture 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9600" y="0"/>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6172200" y="2590800"/>
            <a:ext cx="2362200" cy="369332"/>
          </a:xfrm>
          <a:prstGeom prst="rect">
            <a:avLst/>
          </a:prstGeom>
          <a:noFill/>
        </p:spPr>
        <p:txBody>
          <a:bodyPr wrap="square" rtlCol="0">
            <a:spAutoFit/>
          </a:bodyPr>
          <a:lstStyle/>
          <a:p>
            <a:pPr algn="ctr"/>
            <a:r>
              <a:rPr lang="en-US" b="1" dirty="0" smtClean="0"/>
              <a:t>~35% improvement</a:t>
            </a:r>
            <a:endParaRPr lang="en-US" b="1" dirty="0"/>
          </a:p>
        </p:txBody>
      </p:sp>
      <p:sp>
        <p:nvSpPr>
          <p:cNvPr id="18" name="TextBox 17"/>
          <p:cNvSpPr txBox="1"/>
          <p:nvPr/>
        </p:nvSpPr>
        <p:spPr>
          <a:xfrm>
            <a:off x="5029200" y="685800"/>
            <a:ext cx="1447800" cy="646331"/>
          </a:xfrm>
          <a:prstGeom prst="rect">
            <a:avLst/>
          </a:prstGeom>
          <a:noFill/>
        </p:spPr>
        <p:txBody>
          <a:bodyPr wrap="square" rtlCol="0">
            <a:spAutoFit/>
          </a:bodyPr>
          <a:lstStyle/>
          <a:p>
            <a:r>
              <a:rPr lang="en-US" b="1" dirty="0" smtClean="0"/>
              <a:t>Intensity errors</a:t>
            </a:r>
            <a:endParaRPr lang="en-US" b="1" dirty="0"/>
          </a:p>
        </p:txBody>
      </p:sp>
      <p:pic>
        <p:nvPicPr>
          <p:cNvPr id="19" name="Picture 5"/>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3419856"/>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19"/>
          <p:cNvSpPr txBox="1"/>
          <p:nvPr/>
        </p:nvSpPr>
        <p:spPr>
          <a:xfrm>
            <a:off x="1066800" y="4191000"/>
            <a:ext cx="1828800" cy="461665"/>
          </a:xfrm>
          <a:prstGeom prst="rect">
            <a:avLst/>
          </a:prstGeom>
          <a:noFill/>
        </p:spPr>
        <p:txBody>
          <a:bodyPr wrap="square" rtlCol="0">
            <a:spAutoFit/>
          </a:bodyPr>
          <a:lstStyle/>
          <a:p>
            <a:r>
              <a:rPr lang="en-US" sz="1200" b="1" dirty="0" smtClean="0">
                <a:solidFill>
                  <a:srgbClr val="0000FF"/>
                </a:solidFill>
                <a:effectLst>
                  <a:outerShdw blurRad="38100" dist="38100" dir="2700000" algn="tl">
                    <a:srgbClr val="000000">
                      <a:alpha val="43137"/>
                    </a:srgbClr>
                  </a:outerShdw>
                </a:effectLst>
              </a:rPr>
              <a:t>HOPS: operational HWRF</a:t>
            </a:r>
          </a:p>
          <a:p>
            <a:r>
              <a:rPr lang="en-US" sz="1200" b="1" dirty="0" smtClean="0">
                <a:solidFill>
                  <a:srgbClr val="FF0000"/>
                </a:solidFill>
                <a:effectLst>
                  <a:outerShdw blurRad="38100" dist="38100" dir="2700000" algn="tl">
                    <a:srgbClr val="000000">
                      <a:alpha val="43137"/>
                    </a:srgbClr>
                  </a:outerShdw>
                </a:effectLst>
              </a:rPr>
              <a:t>H212: 2012 HWRF</a:t>
            </a:r>
          </a:p>
        </p:txBody>
      </p:sp>
      <p:sp>
        <p:nvSpPr>
          <p:cNvPr id="21" name="TextBox 20"/>
          <p:cNvSpPr txBox="1"/>
          <p:nvPr/>
        </p:nvSpPr>
        <p:spPr>
          <a:xfrm>
            <a:off x="2362200" y="5943600"/>
            <a:ext cx="1752600" cy="369332"/>
          </a:xfrm>
          <a:prstGeom prst="rect">
            <a:avLst/>
          </a:prstGeom>
          <a:noFill/>
        </p:spPr>
        <p:txBody>
          <a:bodyPr wrap="square" rtlCol="0">
            <a:spAutoFit/>
          </a:bodyPr>
          <a:lstStyle/>
          <a:p>
            <a:r>
              <a:rPr lang="en-US" b="1" dirty="0" smtClean="0"/>
              <a:t>Intensity Bias</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A51038-482A-4A2F-8234-A72E8F7D54EC}" type="slidenum">
              <a:rPr lang="en-US" smtClean="0"/>
              <a:pPr/>
              <a:t>15</a:t>
            </a:fld>
            <a:endParaRPr lang="en-US" dirty="0"/>
          </a:p>
        </p:txBody>
      </p:sp>
      <p:pic>
        <p:nvPicPr>
          <p:cNvPr id="3" name="Picture 2"/>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0"/>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419856"/>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2590800" y="457200"/>
            <a:ext cx="1676400" cy="646331"/>
          </a:xfrm>
          <a:prstGeom prst="rect">
            <a:avLst/>
          </a:prstGeom>
          <a:noFill/>
        </p:spPr>
        <p:txBody>
          <a:bodyPr wrap="square" rtlCol="0">
            <a:spAutoFit/>
          </a:bodyPr>
          <a:lstStyle/>
          <a:p>
            <a:r>
              <a:rPr lang="en-US" b="1" dirty="0" smtClean="0"/>
              <a:t>Mean 34-kt Radius Error</a:t>
            </a:r>
            <a:endParaRPr lang="en-US" b="1" dirty="0"/>
          </a:p>
        </p:txBody>
      </p:sp>
      <p:sp>
        <p:nvSpPr>
          <p:cNvPr id="10" name="TextBox 9"/>
          <p:cNvSpPr txBox="1"/>
          <p:nvPr/>
        </p:nvSpPr>
        <p:spPr>
          <a:xfrm>
            <a:off x="7162800" y="533400"/>
            <a:ext cx="1676400" cy="646331"/>
          </a:xfrm>
          <a:prstGeom prst="rect">
            <a:avLst/>
          </a:prstGeom>
          <a:noFill/>
        </p:spPr>
        <p:txBody>
          <a:bodyPr wrap="square" rtlCol="0">
            <a:spAutoFit/>
          </a:bodyPr>
          <a:lstStyle/>
          <a:p>
            <a:r>
              <a:rPr lang="en-US" b="1" dirty="0" smtClean="0"/>
              <a:t>Mean 50-kt Radius Error</a:t>
            </a:r>
            <a:endParaRPr lang="en-US" b="1" dirty="0"/>
          </a:p>
        </p:txBody>
      </p:sp>
      <p:sp>
        <p:nvSpPr>
          <p:cNvPr id="11" name="TextBox 10"/>
          <p:cNvSpPr txBox="1"/>
          <p:nvPr/>
        </p:nvSpPr>
        <p:spPr>
          <a:xfrm>
            <a:off x="2590800" y="3886200"/>
            <a:ext cx="1676400" cy="646331"/>
          </a:xfrm>
          <a:prstGeom prst="rect">
            <a:avLst/>
          </a:prstGeom>
          <a:noFill/>
        </p:spPr>
        <p:txBody>
          <a:bodyPr wrap="square" rtlCol="0">
            <a:spAutoFit/>
          </a:bodyPr>
          <a:lstStyle/>
          <a:p>
            <a:r>
              <a:rPr lang="en-US" b="1" dirty="0" smtClean="0"/>
              <a:t>Mean 65-kt Radius Error</a:t>
            </a:r>
            <a:endParaRPr lang="en-US" b="1" dirty="0"/>
          </a:p>
        </p:txBody>
      </p:sp>
      <p:sp>
        <p:nvSpPr>
          <p:cNvPr id="12" name="TextBox 11"/>
          <p:cNvSpPr txBox="1"/>
          <p:nvPr/>
        </p:nvSpPr>
        <p:spPr>
          <a:xfrm>
            <a:off x="5715000" y="4572000"/>
            <a:ext cx="2514600" cy="646331"/>
          </a:xfrm>
          <a:prstGeom prst="rect">
            <a:avLst/>
          </a:prstGeom>
          <a:noFill/>
        </p:spPr>
        <p:txBody>
          <a:bodyPr wrap="square" rtlCol="0">
            <a:spAutoFit/>
          </a:bodyPr>
          <a:lstStyle/>
          <a:p>
            <a:pPr algn="ctr"/>
            <a:r>
              <a:rPr lang="en-US" b="1" dirty="0" smtClean="0">
                <a:solidFill>
                  <a:srgbClr val="0000FF"/>
                </a:solidFill>
                <a:effectLst>
                  <a:outerShdw blurRad="38100" dist="38100" dir="2700000" algn="tl">
                    <a:srgbClr val="000000">
                      <a:alpha val="43137"/>
                    </a:srgbClr>
                  </a:outerShdw>
                </a:effectLst>
              </a:rPr>
              <a:t>2010-2011 Atlantic </a:t>
            </a:r>
          </a:p>
          <a:p>
            <a:pPr algn="ctr"/>
            <a:r>
              <a:rPr lang="en-US" b="1" dirty="0" smtClean="0">
                <a:solidFill>
                  <a:srgbClr val="0000FF"/>
                </a:solidFill>
                <a:effectLst>
                  <a:outerShdw blurRad="38100" dist="38100" dir="2700000" algn="tl">
                    <a:srgbClr val="000000">
                      <a:alpha val="43137"/>
                    </a:srgbClr>
                  </a:outerShdw>
                </a:effectLst>
              </a:rPr>
              <a:t>Radii Verification</a:t>
            </a:r>
            <a:endParaRPr lang="en-US" b="1" dirty="0">
              <a:solidFill>
                <a:srgbClr val="0000FF"/>
              </a:solidFill>
              <a:effectLst>
                <a:outerShdw blurRad="38100" dist="38100" dir="2700000" algn="tl">
                  <a:srgbClr val="000000">
                    <a:alpha val="43137"/>
                  </a:srgbClr>
                </a:outerShdw>
              </a:effectLst>
            </a:endParaRPr>
          </a:p>
        </p:txBody>
      </p:sp>
      <p:sp>
        <p:nvSpPr>
          <p:cNvPr id="13" name="TextBox 12"/>
          <p:cNvSpPr txBox="1"/>
          <p:nvPr/>
        </p:nvSpPr>
        <p:spPr>
          <a:xfrm>
            <a:off x="533400" y="533400"/>
            <a:ext cx="1828800" cy="461665"/>
          </a:xfrm>
          <a:prstGeom prst="rect">
            <a:avLst/>
          </a:prstGeom>
          <a:noFill/>
        </p:spPr>
        <p:txBody>
          <a:bodyPr wrap="square" rtlCol="0">
            <a:spAutoFit/>
          </a:bodyPr>
          <a:lstStyle/>
          <a:p>
            <a:r>
              <a:rPr lang="en-US" sz="1200" b="1" dirty="0" smtClean="0">
                <a:solidFill>
                  <a:srgbClr val="0000FF"/>
                </a:solidFill>
                <a:effectLst>
                  <a:outerShdw blurRad="38100" dist="38100" dir="2700000" algn="tl">
                    <a:srgbClr val="000000">
                      <a:alpha val="43137"/>
                    </a:srgbClr>
                  </a:outerShdw>
                </a:effectLst>
              </a:rPr>
              <a:t>HOPS: operational HWRF</a:t>
            </a:r>
          </a:p>
          <a:p>
            <a:r>
              <a:rPr lang="en-US" sz="1200" b="1" dirty="0" smtClean="0">
                <a:solidFill>
                  <a:srgbClr val="FF0000"/>
                </a:solidFill>
                <a:effectLst>
                  <a:outerShdw blurRad="38100" dist="38100" dir="2700000" algn="tl">
                    <a:srgbClr val="000000">
                      <a:alpha val="43137"/>
                    </a:srgbClr>
                  </a:outerShdw>
                </a:effectLst>
              </a:rPr>
              <a:t>H212: 2012 HWRF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A51038-482A-4A2F-8234-A72E8F7D54EC}" type="slidenum">
              <a:rPr lang="en-US" smtClean="0"/>
              <a:pPr/>
              <a:t>16</a:t>
            </a:fld>
            <a:endParaRPr lang="en-US" dirty="0"/>
          </a:p>
        </p:txBody>
      </p:sp>
      <p:pic>
        <p:nvPicPr>
          <p:cNvPr id="3" name="Picture 2"/>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0"/>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419856"/>
            <a:ext cx="4572000" cy="343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590800" y="457200"/>
            <a:ext cx="1676400" cy="646331"/>
          </a:xfrm>
          <a:prstGeom prst="rect">
            <a:avLst/>
          </a:prstGeom>
          <a:noFill/>
        </p:spPr>
        <p:txBody>
          <a:bodyPr wrap="square" rtlCol="0">
            <a:spAutoFit/>
          </a:bodyPr>
          <a:lstStyle/>
          <a:p>
            <a:r>
              <a:rPr lang="en-US" b="1" dirty="0" smtClean="0"/>
              <a:t>Mean 34-kt Radius Error</a:t>
            </a:r>
            <a:endParaRPr lang="en-US" b="1" dirty="0"/>
          </a:p>
        </p:txBody>
      </p:sp>
      <p:sp>
        <p:nvSpPr>
          <p:cNvPr id="7" name="TextBox 6"/>
          <p:cNvSpPr txBox="1"/>
          <p:nvPr/>
        </p:nvSpPr>
        <p:spPr>
          <a:xfrm>
            <a:off x="7162800" y="533400"/>
            <a:ext cx="1676400" cy="646331"/>
          </a:xfrm>
          <a:prstGeom prst="rect">
            <a:avLst/>
          </a:prstGeom>
          <a:noFill/>
        </p:spPr>
        <p:txBody>
          <a:bodyPr wrap="square" rtlCol="0">
            <a:spAutoFit/>
          </a:bodyPr>
          <a:lstStyle/>
          <a:p>
            <a:r>
              <a:rPr lang="en-US" b="1" dirty="0" smtClean="0"/>
              <a:t>Mean 50-kt Radius Error</a:t>
            </a:r>
            <a:endParaRPr lang="en-US" b="1" dirty="0"/>
          </a:p>
        </p:txBody>
      </p:sp>
      <p:sp>
        <p:nvSpPr>
          <p:cNvPr id="8" name="TextBox 7"/>
          <p:cNvSpPr txBox="1"/>
          <p:nvPr/>
        </p:nvSpPr>
        <p:spPr>
          <a:xfrm>
            <a:off x="2590800" y="3886200"/>
            <a:ext cx="1676400" cy="646331"/>
          </a:xfrm>
          <a:prstGeom prst="rect">
            <a:avLst/>
          </a:prstGeom>
          <a:noFill/>
        </p:spPr>
        <p:txBody>
          <a:bodyPr wrap="square" rtlCol="0">
            <a:spAutoFit/>
          </a:bodyPr>
          <a:lstStyle/>
          <a:p>
            <a:r>
              <a:rPr lang="en-US" b="1" dirty="0" smtClean="0"/>
              <a:t>Mean 65-kt Radius Error</a:t>
            </a:r>
            <a:endParaRPr lang="en-US" b="1" dirty="0"/>
          </a:p>
        </p:txBody>
      </p:sp>
      <p:sp>
        <p:nvSpPr>
          <p:cNvPr id="9" name="TextBox 8"/>
          <p:cNvSpPr txBox="1"/>
          <p:nvPr/>
        </p:nvSpPr>
        <p:spPr>
          <a:xfrm>
            <a:off x="5715000" y="4572000"/>
            <a:ext cx="2514600" cy="646331"/>
          </a:xfrm>
          <a:prstGeom prst="rect">
            <a:avLst/>
          </a:prstGeom>
          <a:noFill/>
        </p:spPr>
        <p:txBody>
          <a:bodyPr wrap="square" rtlCol="0">
            <a:spAutoFit/>
          </a:bodyPr>
          <a:lstStyle/>
          <a:p>
            <a:pPr algn="ctr"/>
            <a:r>
              <a:rPr lang="en-US" b="1" dirty="0" smtClean="0">
                <a:solidFill>
                  <a:srgbClr val="0000FF"/>
                </a:solidFill>
                <a:effectLst>
                  <a:outerShdw blurRad="38100" dist="38100" dir="2700000" algn="tl">
                    <a:srgbClr val="000000">
                      <a:alpha val="43137"/>
                    </a:srgbClr>
                  </a:outerShdw>
                </a:effectLst>
              </a:rPr>
              <a:t>2010-2011 E-PAC</a:t>
            </a:r>
          </a:p>
          <a:p>
            <a:pPr algn="ctr"/>
            <a:r>
              <a:rPr lang="en-US" b="1" dirty="0" smtClean="0">
                <a:solidFill>
                  <a:srgbClr val="0000FF"/>
                </a:solidFill>
                <a:effectLst>
                  <a:outerShdw blurRad="38100" dist="38100" dir="2700000" algn="tl">
                    <a:srgbClr val="000000">
                      <a:alpha val="43137"/>
                    </a:srgbClr>
                  </a:outerShdw>
                </a:effectLst>
              </a:rPr>
              <a:t>Radii Verification</a:t>
            </a:r>
            <a:endParaRPr lang="en-US" b="1" dirty="0">
              <a:solidFill>
                <a:srgbClr val="0000FF"/>
              </a:solidFill>
              <a:effectLst>
                <a:outerShdw blurRad="38100" dist="38100" dir="2700000" algn="tl">
                  <a:srgbClr val="000000">
                    <a:alpha val="43137"/>
                  </a:srgbClr>
                </a:outerShdw>
              </a:effectLst>
            </a:endParaRPr>
          </a:p>
        </p:txBody>
      </p:sp>
      <p:sp>
        <p:nvSpPr>
          <p:cNvPr id="10" name="TextBox 9"/>
          <p:cNvSpPr txBox="1"/>
          <p:nvPr/>
        </p:nvSpPr>
        <p:spPr>
          <a:xfrm>
            <a:off x="533400" y="609600"/>
            <a:ext cx="1828800" cy="461665"/>
          </a:xfrm>
          <a:prstGeom prst="rect">
            <a:avLst/>
          </a:prstGeom>
          <a:noFill/>
        </p:spPr>
        <p:txBody>
          <a:bodyPr wrap="square" rtlCol="0">
            <a:spAutoFit/>
          </a:bodyPr>
          <a:lstStyle/>
          <a:p>
            <a:r>
              <a:rPr lang="en-US" sz="1200" b="1" dirty="0" smtClean="0">
                <a:solidFill>
                  <a:srgbClr val="0000FF"/>
                </a:solidFill>
                <a:effectLst>
                  <a:outerShdw blurRad="38100" dist="38100" dir="2700000" algn="tl">
                    <a:srgbClr val="000000">
                      <a:alpha val="43137"/>
                    </a:srgbClr>
                  </a:outerShdw>
                </a:effectLst>
              </a:rPr>
              <a:t>HOPS: operational HWRF</a:t>
            </a:r>
          </a:p>
          <a:p>
            <a:r>
              <a:rPr lang="en-US" sz="1200" b="1" dirty="0" smtClean="0">
                <a:solidFill>
                  <a:srgbClr val="FF0000"/>
                </a:solidFill>
                <a:effectLst>
                  <a:outerShdw blurRad="38100" dist="38100" dir="2700000" algn="tl">
                    <a:srgbClr val="000000">
                      <a:alpha val="43137"/>
                    </a:srgbClr>
                  </a:outerShdw>
                </a:effectLst>
              </a:rPr>
              <a:t>H212: 2012 HWRF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 y="1616158"/>
            <a:ext cx="4572000" cy="3336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200" b="1" dirty="0" smtClean="0">
                <a:solidFill>
                  <a:srgbClr val="0000FF"/>
                </a:solidFill>
              </a:rPr>
              <a:t>HOPS vs. H212 6-h change for 2010-11 ATL</a:t>
            </a:r>
            <a:endParaRPr lang="en-US" sz="3200" b="1" dirty="0">
              <a:solidFill>
                <a:srgbClr val="0000FF"/>
              </a:solidFill>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620977"/>
            <a:ext cx="4572000" cy="3313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838200" y="3581400"/>
            <a:ext cx="1465466" cy="369332"/>
          </a:xfrm>
          <a:prstGeom prst="rect">
            <a:avLst/>
          </a:prstGeom>
        </p:spPr>
        <p:txBody>
          <a:bodyPr wrap="none">
            <a:spAutoFit/>
          </a:bodyPr>
          <a:lstStyle/>
          <a:p>
            <a:r>
              <a:rPr lang="en-US" b="1" dirty="0" smtClean="0">
                <a:solidFill>
                  <a:srgbClr val="0000FF"/>
                </a:solidFill>
              </a:rPr>
              <a:t>HOPS (H211) </a:t>
            </a:r>
            <a:endParaRPr lang="en-US" dirty="0"/>
          </a:p>
        </p:txBody>
      </p:sp>
      <p:sp>
        <p:nvSpPr>
          <p:cNvPr id="6" name="Rectangle 5"/>
          <p:cNvSpPr/>
          <p:nvPr/>
        </p:nvSpPr>
        <p:spPr>
          <a:xfrm>
            <a:off x="5257800" y="3505200"/>
            <a:ext cx="681597" cy="369332"/>
          </a:xfrm>
          <a:prstGeom prst="rect">
            <a:avLst/>
          </a:prstGeom>
        </p:spPr>
        <p:txBody>
          <a:bodyPr wrap="none">
            <a:spAutoFit/>
          </a:bodyPr>
          <a:lstStyle/>
          <a:p>
            <a:r>
              <a:rPr lang="en-US" b="1" dirty="0" smtClean="0">
                <a:solidFill>
                  <a:srgbClr val="0000FF"/>
                </a:solidFill>
              </a:rPr>
              <a:t>H212</a:t>
            </a:r>
            <a:endParaRPr lang="en-US" dirty="0"/>
          </a:p>
        </p:txBody>
      </p:sp>
    </p:spTree>
    <p:extLst>
      <p:ext uri="{BB962C8B-B14F-4D97-AF65-F5344CB8AC3E}">
        <p14:creationId xmlns:p14="http://schemas.microsoft.com/office/powerpoint/2010/main" xmlns="" val="377585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30520"/>
            <a:ext cx="4572000" cy="3322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sz="3600" b="1" dirty="0" smtClean="0">
                <a:solidFill>
                  <a:srgbClr val="0000FF"/>
                </a:solidFill>
              </a:rPr>
              <a:t>HOPS vs. H212 6-h change for 2010-11 EPAC</a:t>
            </a:r>
            <a:endParaRPr lang="en-US" sz="3600" b="1" dirty="0">
              <a:solidFill>
                <a:srgbClr val="0000FF"/>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600200"/>
            <a:ext cx="4572000" cy="3334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914400" y="3657600"/>
            <a:ext cx="1465466" cy="369332"/>
          </a:xfrm>
          <a:prstGeom prst="rect">
            <a:avLst/>
          </a:prstGeom>
        </p:spPr>
        <p:txBody>
          <a:bodyPr wrap="none">
            <a:spAutoFit/>
          </a:bodyPr>
          <a:lstStyle/>
          <a:p>
            <a:r>
              <a:rPr lang="en-US" b="1" dirty="0" smtClean="0">
                <a:solidFill>
                  <a:srgbClr val="0000FF"/>
                </a:solidFill>
              </a:rPr>
              <a:t>HOPS  (H211)</a:t>
            </a:r>
            <a:endParaRPr lang="en-US" dirty="0"/>
          </a:p>
        </p:txBody>
      </p:sp>
      <p:sp>
        <p:nvSpPr>
          <p:cNvPr id="6" name="Rectangle 5"/>
          <p:cNvSpPr/>
          <p:nvPr/>
        </p:nvSpPr>
        <p:spPr>
          <a:xfrm>
            <a:off x="5257800" y="3657600"/>
            <a:ext cx="681597" cy="369332"/>
          </a:xfrm>
          <a:prstGeom prst="rect">
            <a:avLst/>
          </a:prstGeom>
        </p:spPr>
        <p:txBody>
          <a:bodyPr wrap="none">
            <a:spAutoFit/>
          </a:bodyPr>
          <a:lstStyle/>
          <a:p>
            <a:r>
              <a:rPr lang="en-US" b="1" dirty="0" smtClean="0">
                <a:solidFill>
                  <a:srgbClr val="0000FF"/>
                </a:solidFill>
              </a:rPr>
              <a:t>H212</a:t>
            </a:r>
            <a:endParaRPr lang="en-US" dirty="0"/>
          </a:p>
        </p:txBody>
      </p:sp>
    </p:spTree>
    <p:extLst>
      <p:ext uri="{BB962C8B-B14F-4D97-AF65-F5344CB8AC3E}">
        <p14:creationId xmlns:p14="http://schemas.microsoft.com/office/powerpoint/2010/main" xmlns="" val="330058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543800" cy="1295400"/>
          </a:xfrm>
        </p:spPr>
        <p:txBody>
          <a:bodyPr>
            <a:normAutofit fontScale="90000"/>
          </a:bodyPr>
          <a:lstStyle/>
          <a:p>
            <a:r>
              <a:rPr lang="en-US" sz="3100" b="1" dirty="0" smtClean="0"/>
              <a:t/>
            </a:r>
            <a:br>
              <a:rPr lang="en-US" sz="3100" b="1" dirty="0" smtClean="0"/>
            </a:br>
            <a:r>
              <a:rPr lang="en-US" sz="3100" b="1" dirty="0" smtClean="0"/>
              <a:t>4. </a:t>
            </a:r>
            <a:r>
              <a:rPr lang="en-US" sz="3200" dirty="0" smtClean="0"/>
              <a:t>Problems in current HWRF initialization and the possible Future work</a:t>
            </a:r>
            <a:br>
              <a:rPr lang="en-US" sz="3200" dirty="0" smtClean="0"/>
            </a:br>
            <a:endParaRPr lang="en-US" b="1" dirty="0"/>
          </a:p>
        </p:txBody>
      </p:sp>
      <p:sp>
        <p:nvSpPr>
          <p:cNvPr id="3" name="Subtitle 2"/>
          <p:cNvSpPr>
            <a:spLocks noGrp="1"/>
          </p:cNvSpPr>
          <p:nvPr>
            <p:ph type="subTitle" idx="1"/>
          </p:nvPr>
        </p:nvSpPr>
        <p:spPr>
          <a:xfrm>
            <a:off x="990600" y="1752600"/>
            <a:ext cx="7696200" cy="4800600"/>
          </a:xfrm>
        </p:spPr>
        <p:txBody>
          <a:bodyPr>
            <a:normAutofit/>
          </a:bodyPr>
          <a:lstStyle/>
          <a:p>
            <a:pPr marL="573088" indent="-573088" algn="l">
              <a:buFont typeface="Wingdings" pitchFamily="2" charset="2"/>
              <a:buChar char="è"/>
              <a:tabLst>
                <a:tab pos="1030288" algn="l"/>
              </a:tabLst>
            </a:pPr>
            <a:r>
              <a:rPr lang="en-US" sz="2000" dirty="0" smtClean="0">
                <a:solidFill>
                  <a:schemeClr val="tx1"/>
                </a:solidFill>
                <a:sym typeface="Wingdings" pitchFamily="2" charset="2"/>
              </a:rPr>
              <a:t>Surface pressure is not calculated based on the model-consistent </a:t>
            </a:r>
            <a:r>
              <a:rPr lang="en-US" sz="2000" dirty="0" smtClean="0">
                <a:solidFill>
                  <a:schemeClr val="tx1"/>
                </a:solidFill>
                <a:sym typeface="Wingdings" pitchFamily="2" charset="2"/>
              </a:rPr>
              <a:t>formulation</a:t>
            </a:r>
            <a:endParaRPr lang="en-US" sz="2000" dirty="0" smtClean="0">
              <a:solidFill>
                <a:schemeClr val="tx1"/>
              </a:solidFill>
              <a:sym typeface="Wingdings" pitchFamily="2" charset="2"/>
            </a:endParaRPr>
          </a:p>
          <a:p>
            <a:pPr marL="573088" indent="-573088" algn="l">
              <a:buFont typeface="Wingdings" pitchFamily="2" charset="2"/>
              <a:buChar char="è"/>
              <a:tabLst>
                <a:tab pos="1030288" algn="l"/>
              </a:tabLst>
            </a:pPr>
            <a:r>
              <a:rPr lang="en-US" sz="2000" dirty="0" smtClean="0">
                <a:solidFill>
                  <a:schemeClr val="tx1"/>
                </a:solidFill>
                <a:sym typeface="Wingdings" pitchFamily="2" charset="2"/>
              </a:rPr>
              <a:t>Vortex replacement has uncertainties. Definition of the GFDL filter domain affects storm track and intensity forecasts.</a:t>
            </a:r>
          </a:p>
          <a:p>
            <a:pPr marL="573088" indent="-573088" algn="l">
              <a:tabLst>
                <a:tab pos="1030288" algn="l"/>
              </a:tabLst>
            </a:pPr>
            <a:r>
              <a:rPr lang="en-US" sz="2000" dirty="0">
                <a:solidFill>
                  <a:schemeClr val="tx1"/>
                </a:solidFill>
                <a:sym typeface="Wingdings" pitchFamily="2" charset="2"/>
              </a:rPr>
              <a:t>	</a:t>
            </a:r>
            <a:r>
              <a:rPr lang="en-US" sz="2000" dirty="0" smtClean="0">
                <a:solidFill>
                  <a:schemeClr val="tx1"/>
                </a:solidFill>
                <a:sym typeface="Wingdings" pitchFamily="2" charset="2"/>
              </a:rPr>
              <a:t>(If mini-vortex analysis is done in HWRF background fields, the filter definition will have much less impact. Reason: what we removed during the vortex analysis will be added back later).</a:t>
            </a:r>
          </a:p>
          <a:p>
            <a:pPr marL="573088" indent="-573088" algn="l">
              <a:buFont typeface="Wingdings" pitchFamily="2" charset="2"/>
              <a:buChar char="è"/>
              <a:tabLst>
                <a:tab pos="1030288" algn="l"/>
              </a:tabLst>
            </a:pPr>
            <a:r>
              <a:rPr lang="en-US" sz="2000" dirty="0" smtClean="0">
                <a:solidFill>
                  <a:schemeClr val="tx1"/>
                </a:solidFill>
                <a:sym typeface="Wingdings" pitchFamily="2" charset="2"/>
              </a:rPr>
              <a:t>No upper level data</a:t>
            </a:r>
          </a:p>
          <a:p>
            <a:pPr marL="573088" indent="-573088" algn="l">
              <a:tabLst>
                <a:tab pos="1030288" algn="l"/>
              </a:tabLst>
            </a:pPr>
            <a:r>
              <a:rPr lang="en-US" sz="2000" dirty="0">
                <a:solidFill>
                  <a:schemeClr val="tx1"/>
                </a:solidFill>
                <a:sym typeface="Wingdings" pitchFamily="2" charset="2"/>
              </a:rPr>
              <a:t>	</a:t>
            </a:r>
            <a:r>
              <a:rPr lang="en-US" sz="2000" dirty="0" smtClean="0">
                <a:solidFill>
                  <a:schemeClr val="tx1"/>
                </a:solidFill>
                <a:sym typeface="Wingdings" pitchFamily="2" charset="2"/>
              </a:rPr>
              <a:t>The initialization should become better if upper data is added in the future. Currently, there is no upper level control</a:t>
            </a:r>
          </a:p>
        </p:txBody>
      </p:sp>
      <p:sp>
        <p:nvSpPr>
          <p:cNvPr id="4" name="Slide Number Placeholder 3"/>
          <p:cNvSpPr>
            <a:spLocks noGrp="1"/>
          </p:cNvSpPr>
          <p:nvPr>
            <p:ph type="sldNum" sz="quarter" idx="12"/>
          </p:nvPr>
        </p:nvSpPr>
        <p:spPr/>
        <p:txBody>
          <a:bodyPr/>
          <a:lstStyle/>
          <a:p>
            <a:fld id="{443663E2-8CB4-40D9-B8C0-F79D88133827}"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OUTLINE</a:t>
            </a:r>
            <a:endParaRPr lang="en-US" sz="3200" b="1" dirty="0"/>
          </a:p>
        </p:txBody>
      </p:sp>
      <p:sp>
        <p:nvSpPr>
          <p:cNvPr id="3" name="Content Placeholder 2"/>
          <p:cNvSpPr>
            <a:spLocks noGrp="1"/>
          </p:cNvSpPr>
          <p:nvPr>
            <p:ph idx="1"/>
          </p:nvPr>
        </p:nvSpPr>
        <p:spPr/>
        <p:txBody>
          <a:bodyPr>
            <a:normAutofit/>
          </a:bodyPr>
          <a:lstStyle/>
          <a:p>
            <a:pPr marL="514350" indent="-514350">
              <a:buAutoNum type="arabicPeriod"/>
            </a:pPr>
            <a:r>
              <a:rPr lang="en-US" sz="2800" dirty="0" smtClean="0"/>
              <a:t>Philosophy in HWRF initialization design</a:t>
            </a:r>
          </a:p>
          <a:p>
            <a:pPr marL="514350" indent="-514350">
              <a:buAutoNum type="arabicPeriod"/>
            </a:pPr>
            <a:r>
              <a:rPr lang="en-US" sz="2800" dirty="0" smtClean="0"/>
              <a:t>Current HWRF initialization system</a:t>
            </a:r>
          </a:p>
          <a:p>
            <a:pPr marL="514350" indent="-514350">
              <a:buAutoNum type="arabicPeriod"/>
            </a:pPr>
            <a:r>
              <a:rPr lang="en-US" sz="2800" dirty="0" smtClean="0"/>
              <a:t>Test results using 3km HWRF model</a:t>
            </a:r>
          </a:p>
          <a:p>
            <a:pPr marL="514350" indent="-514350">
              <a:buAutoNum type="arabicPeriod"/>
            </a:pPr>
            <a:r>
              <a:rPr lang="en-US" sz="2800" dirty="0" smtClean="0"/>
              <a:t>Problems in current HWRF initialization and possible Future work</a:t>
            </a:r>
            <a:endParaRPr lang="en-US" sz="2800" dirty="0"/>
          </a:p>
        </p:txBody>
      </p:sp>
      <p:sp>
        <p:nvSpPr>
          <p:cNvPr id="4" name="Slide Number Placeholder 3"/>
          <p:cNvSpPr>
            <a:spLocks noGrp="1"/>
          </p:cNvSpPr>
          <p:nvPr>
            <p:ph type="sldNum" sz="quarter" idx="12"/>
          </p:nvPr>
        </p:nvSpPr>
        <p:spPr/>
        <p:txBody>
          <a:bodyPr/>
          <a:lstStyle/>
          <a:p>
            <a:fld id="{443663E2-8CB4-40D9-B8C0-F79D88133827}"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620000" cy="993775"/>
          </a:xfrm>
        </p:spPr>
        <p:txBody>
          <a:bodyPr>
            <a:normAutofit/>
          </a:bodyPr>
          <a:lstStyle/>
          <a:p>
            <a:r>
              <a:rPr lang="en-US" sz="3100" b="1" dirty="0" smtClean="0"/>
              <a:t>1. Philosophy in HWRF initialization design</a:t>
            </a:r>
            <a:endParaRPr lang="en-US" b="1" dirty="0"/>
          </a:p>
        </p:txBody>
      </p:sp>
      <p:sp>
        <p:nvSpPr>
          <p:cNvPr id="3" name="Subtitle 2"/>
          <p:cNvSpPr>
            <a:spLocks noGrp="1"/>
          </p:cNvSpPr>
          <p:nvPr>
            <p:ph type="subTitle" idx="1"/>
          </p:nvPr>
        </p:nvSpPr>
        <p:spPr>
          <a:xfrm>
            <a:off x="1219200" y="1447800"/>
            <a:ext cx="7391400" cy="3352800"/>
          </a:xfrm>
        </p:spPr>
        <p:txBody>
          <a:bodyPr>
            <a:normAutofit/>
          </a:bodyPr>
          <a:lstStyle/>
          <a:p>
            <a:pPr algn="l"/>
            <a:r>
              <a:rPr lang="en-US" sz="2400" dirty="0" smtClean="0">
                <a:solidFill>
                  <a:schemeClr val="tx1"/>
                </a:solidFill>
                <a:sym typeface="Wingdings" pitchFamily="2" charset="2"/>
              </a:rPr>
              <a:t> </a:t>
            </a:r>
            <a:r>
              <a:rPr lang="en-US" sz="2400" b="1" dirty="0" smtClean="0">
                <a:solidFill>
                  <a:schemeClr val="tx1"/>
                </a:solidFill>
                <a:sym typeface="Wingdings" pitchFamily="2" charset="2"/>
              </a:rPr>
              <a:t>HWRF initialization has two steps</a:t>
            </a:r>
          </a:p>
          <a:p>
            <a:pPr algn="l"/>
            <a:r>
              <a:rPr lang="en-US" sz="2400" dirty="0" smtClean="0">
                <a:solidFill>
                  <a:schemeClr val="tx1"/>
                </a:solidFill>
                <a:sym typeface="Wingdings" pitchFamily="2" charset="2"/>
              </a:rPr>
              <a:t>       Step1: Create a better background fields</a:t>
            </a:r>
          </a:p>
          <a:p>
            <a:pPr algn="l"/>
            <a:r>
              <a:rPr lang="en-US" sz="2400" dirty="0" smtClean="0">
                <a:solidFill>
                  <a:schemeClr val="tx1"/>
                </a:solidFill>
                <a:sym typeface="Wingdings" pitchFamily="2" charset="2"/>
              </a:rPr>
              <a:t>	mini-vortex analysis in </a:t>
            </a:r>
            <a:r>
              <a:rPr lang="en-US" sz="2400" dirty="0" smtClean="0">
                <a:solidFill>
                  <a:srgbClr val="00B050"/>
                </a:solidFill>
                <a:sym typeface="Wingdings" pitchFamily="2" charset="2"/>
              </a:rPr>
              <a:t>background fields</a:t>
            </a:r>
          </a:p>
          <a:p>
            <a:pPr algn="l">
              <a:tabLst>
                <a:tab pos="1030288" algn="l"/>
              </a:tabLst>
            </a:pPr>
            <a:r>
              <a:rPr lang="en-US" sz="2400" dirty="0">
                <a:solidFill>
                  <a:schemeClr val="tx1"/>
                </a:solidFill>
                <a:sym typeface="Wingdings" pitchFamily="2" charset="2"/>
              </a:rPr>
              <a:t>	</a:t>
            </a:r>
            <a:r>
              <a:rPr lang="en-US" sz="2400" dirty="0" smtClean="0">
                <a:solidFill>
                  <a:schemeClr val="tx1"/>
                </a:solidFill>
                <a:sym typeface="Wingdings" pitchFamily="2" charset="2"/>
              </a:rPr>
              <a:t>includes: storm relocation</a:t>
            </a:r>
          </a:p>
          <a:p>
            <a:pPr algn="l">
              <a:tabLst>
                <a:tab pos="2232025" algn="l"/>
              </a:tabLst>
            </a:pPr>
            <a:r>
              <a:rPr lang="en-US" sz="2400" dirty="0">
                <a:solidFill>
                  <a:schemeClr val="tx1"/>
                </a:solidFill>
                <a:sym typeface="Wingdings" pitchFamily="2" charset="2"/>
              </a:rPr>
              <a:t>	</a:t>
            </a:r>
            <a:r>
              <a:rPr lang="en-US" sz="2400" dirty="0" smtClean="0">
                <a:solidFill>
                  <a:schemeClr val="tx1"/>
                </a:solidFill>
                <a:sym typeface="Wingdings" pitchFamily="2" charset="2"/>
              </a:rPr>
              <a:t>storm size correction</a:t>
            </a:r>
          </a:p>
          <a:p>
            <a:pPr algn="l">
              <a:tabLst>
                <a:tab pos="2232025" algn="l"/>
              </a:tabLst>
            </a:pPr>
            <a:r>
              <a:rPr lang="en-US" sz="2400" dirty="0">
                <a:solidFill>
                  <a:schemeClr val="tx1"/>
                </a:solidFill>
                <a:sym typeface="Wingdings" pitchFamily="2" charset="2"/>
              </a:rPr>
              <a:t>	</a:t>
            </a:r>
            <a:r>
              <a:rPr lang="en-US" sz="2400" dirty="0" smtClean="0">
                <a:solidFill>
                  <a:schemeClr val="tx1"/>
                </a:solidFill>
                <a:sym typeface="Wingdings" pitchFamily="2" charset="2"/>
              </a:rPr>
              <a:t>storm intensity correction</a:t>
            </a:r>
          </a:p>
          <a:p>
            <a:pPr algn="l">
              <a:tabLst>
                <a:tab pos="511175" algn="l"/>
              </a:tabLst>
            </a:pPr>
            <a:r>
              <a:rPr lang="en-US" sz="2400" dirty="0" smtClean="0">
                <a:solidFill>
                  <a:schemeClr val="tx1"/>
                </a:solidFill>
                <a:sym typeface="Wingdings" pitchFamily="2" charset="2"/>
              </a:rPr>
              <a:t>	Step2: Traditional data assimilation using GSI</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443663E2-8CB4-40D9-B8C0-F79D88133827}"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457200"/>
            <a:ext cx="7696200" cy="5867400"/>
          </a:xfrm>
        </p:spPr>
        <p:txBody>
          <a:bodyPr>
            <a:normAutofit/>
          </a:bodyPr>
          <a:lstStyle/>
          <a:p>
            <a:pPr lvl="1" algn="l"/>
            <a:r>
              <a:rPr lang="en-US" b="1" dirty="0" smtClean="0">
                <a:solidFill>
                  <a:schemeClr val="tx1"/>
                </a:solidFill>
                <a:sym typeface="Wingdings" pitchFamily="2" charset="2"/>
              </a:rPr>
              <a:t>The design of the original HWRF initialization 	satisfies the following requirements:</a:t>
            </a:r>
          </a:p>
          <a:p>
            <a:pPr lvl="1" algn="l"/>
            <a:r>
              <a:rPr lang="en-US" sz="2400" b="1" dirty="0" smtClean="0">
                <a:solidFill>
                  <a:schemeClr val="tx1"/>
                </a:solidFill>
                <a:sym typeface="Wingdings" pitchFamily="2" charset="2"/>
              </a:rPr>
              <a:t>1). No bogus data</a:t>
            </a:r>
          </a:p>
          <a:p>
            <a:pPr lvl="1" algn="l"/>
            <a:r>
              <a:rPr lang="en-US" sz="2200" dirty="0">
                <a:solidFill>
                  <a:schemeClr val="tx1"/>
                </a:solidFill>
                <a:sym typeface="Wingdings" pitchFamily="2" charset="2"/>
              </a:rPr>
              <a:t> </a:t>
            </a:r>
            <a:r>
              <a:rPr lang="en-US" sz="2200" dirty="0" smtClean="0">
                <a:solidFill>
                  <a:schemeClr val="tx1"/>
                </a:solidFill>
                <a:sym typeface="Wingdings" pitchFamily="2" charset="2"/>
              </a:rPr>
              <a:t>     </a:t>
            </a:r>
            <a:r>
              <a:rPr lang="en-US" sz="2000" dirty="0" smtClean="0">
                <a:solidFill>
                  <a:schemeClr val="tx1"/>
                </a:solidFill>
                <a:sym typeface="Wingdings" pitchFamily="2" charset="2"/>
              </a:rPr>
              <a:t>Reasons: a) bogus data may conflict with observation data</a:t>
            </a:r>
          </a:p>
          <a:p>
            <a:pPr lvl="1" algn="l"/>
            <a:r>
              <a:rPr lang="en-US" sz="2000" dirty="0">
                <a:solidFill>
                  <a:schemeClr val="tx1"/>
                </a:solidFill>
                <a:sym typeface="Wingdings" pitchFamily="2" charset="2"/>
              </a:rPr>
              <a:t> </a:t>
            </a:r>
            <a:r>
              <a:rPr lang="en-US" sz="2000" dirty="0" smtClean="0">
                <a:solidFill>
                  <a:schemeClr val="tx1"/>
                </a:solidFill>
                <a:sym typeface="Wingdings" pitchFamily="2" charset="2"/>
              </a:rPr>
              <a:t>                       b) we will get the storm structure we specified</a:t>
            </a:r>
          </a:p>
          <a:p>
            <a:pPr lvl="1" algn="l"/>
            <a:r>
              <a:rPr lang="en-US" sz="2400" b="1" dirty="0" smtClean="0">
                <a:solidFill>
                  <a:schemeClr val="tx1"/>
                </a:solidFill>
                <a:sym typeface="Wingdings" pitchFamily="2" charset="2"/>
              </a:rPr>
              <a:t>2) No conflict between the mini-vortex analysis and 		the traditional data assimilation</a:t>
            </a:r>
          </a:p>
          <a:p>
            <a:pPr lvl="1" algn="l">
              <a:tabLst>
                <a:tab pos="1147763" algn="l"/>
              </a:tabLst>
            </a:pPr>
            <a:r>
              <a:rPr lang="en-US" sz="2000" dirty="0">
                <a:solidFill>
                  <a:schemeClr val="tx1"/>
                </a:solidFill>
                <a:sym typeface="Wingdings" pitchFamily="2" charset="2"/>
              </a:rPr>
              <a:t> </a:t>
            </a:r>
            <a:r>
              <a:rPr lang="en-US" sz="2000" dirty="0" smtClean="0">
                <a:solidFill>
                  <a:schemeClr val="tx1"/>
                </a:solidFill>
                <a:sym typeface="Wingdings" pitchFamily="2" charset="2"/>
              </a:rPr>
              <a:t>     a) if we have no/few data in hurricane areas, we can use    	the results from </a:t>
            </a:r>
            <a:r>
              <a:rPr lang="en-US" sz="2000" dirty="0" smtClean="0">
                <a:solidFill>
                  <a:srgbClr val="FF0000"/>
                </a:solidFill>
                <a:sym typeface="Wingdings" pitchFamily="2" charset="2"/>
              </a:rPr>
              <a:t>mini-vortex analysis + GSI</a:t>
            </a:r>
            <a:r>
              <a:rPr lang="en-US" sz="2000" dirty="0" smtClean="0">
                <a:solidFill>
                  <a:schemeClr val="tx1"/>
                </a:solidFill>
                <a:sym typeface="Wingdings" pitchFamily="2" charset="2"/>
              </a:rPr>
              <a:t> to give the 	final analysis, and the result can be used for storm track 	and intensity forecast</a:t>
            </a:r>
          </a:p>
          <a:p>
            <a:pPr lvl="1" algn="l">
              <a:tabLst>
                <a:tab pos="1147763" algn="l"/>
              </a:tabLst>
            </a:pPr>
            <a:r>
              <a:rPr lang="en-US" sz="2000" dirty="0">
                <a:solidFill>
                  <a:schemeClr val="tx1"/>
                </a:solidFill>
                <a:sym typeface="Wingdings" pitchFamily="2" charset="2"/>
              </a:rPr>
              <a:t> </a:t>
            </a:r>
            <a:r>
              <a:rPr lang="en-US" sz="2000" dirty="0" smtClean="0">
                <a:solidFill>
                  <a:schemeClr val="tx1"/>
                </a:solidFill>
                <a:sym typeface="Wingdings" pitchFamily="2" charset="2"/>
              </a:rPr>
              <a:t>     b) If we have more data (such as the airborne radar data), 	we can still use the results from </a:t>
            </a:r>
            <a:r>
              <a:rPr lang="en-US" sz="2000" dirty="0" smtClean="0">
                <a:solidFill>
                  <a:srgbClr val="FF0000"/>
                </a:solidFill>
                <a:sym typeface="Wingdings" pitchFamily="2" charset="2"/>
              </a:rPr>
              <a:t>mini-vortex analysis + 	GSI</a:t>
            </a:r>
            <a:r>
              <a:rPr lang="en-US" sz="2000" dirty="0" smtClean="0">
                <a:solidFill>
                  <a:schemeClr val="tx1"/>
                </a:solidFill>
                <a:sym typeface="Wingdings" pitchFamily="2" charset="2"/>
              </a:rPr>
              <a:t> to further improve the vortex structure and the 	environment fields through GSI data assimilation</a:t>
            </a:r>
            <a:endParaRPr lang="en-US" sz="2000" dirty="0">
              <a:solidFill>
                <a:schemeClr val="tx1"/>
              </a:solidFill>
              <a:sym typeface="Wingdings" pitchFamily="2" charset="2"/>
            </a:endParaRPr>
          </a:p>
        </p:txBody>
      </p:sp>
      <p:sp>
        <p:nvSpPr>
          <p:cNvPr id="4" name="Slide Number Placeholder 3"/>
          <p:cNvSpPr>
            <a:spLocks noGrp="1"/>
          </p:cNvSpPr>
          <p:nvPr>
            <p:ph type="sldNum" sz="quarter" idx="12"/>
          </p:nvPr>
        </p:nvSpPr>
        <p:spPr/>
        <p:txBody>
          <a:bodyPr/>
          <a:lstStyle/>
          <a:p>
            <a:fld id="{443663E2-8CB4-40D9-B8C0-F79D88133827}"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457200"/>
            <a:ext cx="7696200" cy="5867400"/>
          </a:xfrm>
        </p:spPr>
        <p:txBody>
          <a:bodyPr>
            <a:normAutofit fontScale="92500"/>
          </a:bodyPr>
          <a:lstStyle/>
          <a:p>
            <a:pPr lvl="1" indent="-223838" algn="l"/>
            <a:r>
              <a:rPr lang="en-US" sz="2600" b="1" dirty="0">
                <a:solidFill>
                  <a:schemeClr val="tx1"/>
                </a:solidFill>
                <a:sym typeface="Wingdings" pitchFamily="2" charset="2"/>
              </a:rPr>
              <a:t>3</a:t>
            </a:r>
            <a:r>
              <a:rPr lang="en-US" sz="2600" b="1" dirty="0" smtClean="0">
                <a:solidFill>
                  <a:schemeClr val="tx1"/>
                </a:solidFill>
                <a:sym typeface="Wingdings" pitchFamily="2" charset="2"/>
              </a:rPr>
              <a:t>) Model-consistent</a:t>
            </a:r>
          </a:p>
          <a:p>
            <a:pPr lvl="1" algn="l"/>
            <a:r>
              <a:rPr lang="en-US" sz="2200" dirty="0" smtClean="0">
                <a:solidFill>
                  <a:schemeClr val="tx1"/>
                </a:solidFill>
                <a:sym typeface="Wingdings" pitchFamily="2" charset="2"/>
              </a:rPr>
              <a:t>Generally speaking, the differences are large between the model and the observation in hurricane area. We have two choices:</a:t>
            </a:r>
          </a:p>
          <a:p>
            <a:pPr marL="914400" lvl="1" indent="-457200" algn="l"/>
            <a:r>
              <a:rPr lang="en-US" sz="2400" b="1" dirty="0" smtClean="0">
                <a:solidFill>
                  <a:schemeClr val="tx1"/>
                </a:solidFill>
                <a:sym typeface="Wingdings" pitchFamily="2" charset="2"/>
              </a:rPr>
              <a:t>a) Small correction</a:t>
            </a:r>
          </a:p>
          <a:p>
            <a:pPr marL="914400" lvl="1" indent="-457200" algn="l"/>
            <a:r>
              <a:rPr lang="en-US" sz="2200" dirty="0">
                <a:solidFill>
                  <a:schemeClr val="tx1"/>
                </a:solidFill>
                <a:sym typeface="Wingdings" pitchFamily="2" charset="2"/>
              </a:rPr>
              <a:t>	</a:t>
            </a:r>
            <a:r>
              <a:rPr lang="en-US" sz="2200" dirty="0" smtClean="0">
                <a:solidFill>
                  <a:schemeClr val="tx1"/>
                </a:solidFill>
                <a:sym typeface="Wingdings" pitchFamily="2" charset="2"/>
              </a:rPr>
              <a:t>pro: 	model-consistent</a:t>
            </a:r>
          </a:p>
          <a:p>
            <a:pPr marL="914400" lvl="1" indent="-457200" algn="l"/>
            <a:r>
              <a:rPr lang="en-US" sz="2200" dirty="0">
                <a:solidFill>
                  <a:schemeClr val="tx1"/>
                </a:solidFill>
                <a:sym typeface="Wingdings" pitchFamily="2" charset="2"/>
              </a:rPr>
              <a:t>	</a:t>
            </a:r>
            <a:r>
              <a:rPr lang="en-US" sz="2200" dirty="0" smtClean="0">
                <a:solidFill>
                  <a:schemeClr val="tx1"/>
                </a:solidFill>
                <a:sym typeface="Wingdings" pitchFamily="2" charset="2"/>
              </a:rPr>
              <a:t>	small adjustment in model forecast</a:t>
            </a:r>
          </a:p>
          <a:p>
            <a:pPr marL="914400" lvl="1" indent="-457200" algn="l"/>
            <a:r>
              <a:rPr lang="en-US" sz="2200" dirty="0">
                <a:solidFill>
                  <a:schemeClr val="tx1"/>
                </a:solidFill>
                <a:sym typeface="Wingdings" pitchFamily="2" charset="2"/>
              </a:rPr>
              <a:t> </a:t>
            </a:r>
            <a:r>
              <a:rPr lang="en-US" sz="2200" dirty="0" smtClean="0">
                <a:solidFill>
                  <a:schemeClr val="tx1"/>
                </a:solidFill>
                <a:sym typeface="Wingdings" pitchFamily="2" charset="2"/>
              </a:rPr>
              <a:t>      con:     	bad vortex structure</a:t>
            </a:r>
          </a:p>
          <a:p>
            <a:pPr lvl="1" algn="l"/>
            <a:r>
              <a:rPr lang="en-US" sz="2400" dirty="0" smtClean="0">
                <a:solidFill>
                  <a:schemeClr val="tx1"/>
                </a:solidFill>
                <a:sym typeface="Wingdings" pitchFamily="2" charset="2"/>
              </a:rPr>
              <a:t> </a:t>
            </a:r>
            <a:r>
              <a:rPr lang="en-US" sz="2200" dirty="0" smtClean="0">
                <a:solidFill>
                  <a:schemeClr val="tx1"/>
                </a:solidFill>
                <a:sym typeface="Wingdings" pitchFamily="2" charset="2"/>
              </a:rPr>
              <a:t>HWRF initialization can be considered as small correction 	(correction is large in a few cases):</a:t>
            </a:r>
          </a:p>
          <a:p>
            <a:pPr lvl="1" algn="l"/>
            <a:r>
              <a:rPr lang="en-US" sz="2200" dirty="0">
                <a:solidFill>
                  <a:schemeClr val="tx1"/>
                </a:solidFill>
                <a:sym typeface="Wingdings" pitchFamily="2" charset="2"/>
              </a:rPr>
              <a:t>	</a:t>
            </a:r>
            <a:r>
              <a:rPr lang="en-US" sz="2200" dirty="0" smtClean="0">
                <a:solidFill>
                  <a:schemeClr val="tx1"/>
                </a:solidFill>
                <a:sym typeface="Wingdings" pitchFamily="2" charset="2"/>
              </a:rPr>
              <a:t>Storm size correction is limited to 15% </a:t>
            </a:r>
          </a:p>
          <a:p>
            <a:pPr lvl="1" algn="l"/>
            <a:r>
              <a:rPr lang="en-US" sz="2200" dirty="0" smtClean="0">
                <a:solidFill>
                  <a:schemeClr val="tx1"/>
                </a:solidFill>
                <a:sym typeface="Wingdings" pitchFamily="2" charset="2"/>
              </a:rPr>
              <a:t>	wind speed correction &lt; 10% (generally speaking)</a:t>
            </a:r>
          </a:p>
          <a:p>
            <a:pPr lvl="1" algn="l"/>
            <a:r>
              <a:rPr lang="en-US" sz="2200" dirty="0">
                <a:solidFill>
                  <a:schemeClr val="tx1"/>
                </a:solidFill>
                <a:sym typeface="Wingdings" pitchFamily="2" charset="2"/>
              </a:rPr>
              <a:t> </a:t>
            </a:r>
            <a:r>
              <a:rPr lang="en-US" sz="2200" dirty="0" smtClean="0">
                <a:solidFill>
                  <a:schemeClr val="tx1"/>
                </a:solidFill>
                <a:sym typeface="Wingdings" pitchFamily="2" charset="2"/>
              </a:rPr>
              <a:t>       </a:t>
            </a:r>
          </a:p>
          <a:p>
            <a:pPr lvl="1" algn="l"/>
            <a:r>
              <a:rPr lang="en-US" sz="2200" dirty="0" smtClean="0">
                <a:solidFill>
                  <a:schemeClr val="tx1"/>
                </a:solidFill>
                <a:sym typeface="Wingdings" pitchFamily="2" charset="2"/>
              </a:rPr>
              <a:t>Bad vortex structure is frequently criticized by research community. However, as physics improve, the vortex structure will become better, and eventually converge to observation (theoretically).</a:t>
            </a:r>
          </a:p>
        </p:txBody>
      </p:sp>
      <p:sp>
        <p:nvSpPr>
          <p:cNvPr id="4" name="Slide Number Placeholder 3"/>
          <p:cNvSpPr>
            <a:spLocks noGrp="1"/>
          </p:cNvSpPr>
          <p:nvPr>
            <p:ph type="sldNum" sz="quarter" idx="12"/>
          </p:nvPr>
        </p:nvSpPr>
        <p:spPr/>
        <p:txBody>
          <a:bodyPr/>
          <a:lstStyle/>
          <a:p>
            <a:fld id="{443663E2-8CB4-40D9-B8C0-F79D88133827}"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457200"/>
            <a:ext cx="7696200" cy="5867400"/>
          </a:xfrm>
        </p:spPr>
        <p:txBody>
          <a:bodyPr>
            <a:normAutofit/>
          </a:bodyPr>
          <a:lstStyle/>
          <a:p>
            <a:pPr marL="169863" lvl="1" algn="l"/>
            <a:r>
              <a:rPr lang="en-US" sz="2400" b="1" dirty="0">
                <a:solidFill>
                  <a:schemeClr val="tx1"/>
                </a:solidFill>
                <a:sym typeface="Wingdings" pitchFamily="2" charset="2"/>
              </a:rPr>
              <a:t>3</a:t>
            </a:r>
            <a:r>
              <a:rPr lang="en-US" sz="2400" b="1" dirty="0" smtClean="0">
                <a:solidFill>
                  <a:schemeClr val="tx1"/>
                </a:solidFill>
                <a:sym typeface="Wingdings" pitchFamily="2" charset="2"/>
              </a:rPr>
              <a:t>) Model-consistent </a:t>
            </a:r>
            <a:r>
              <a:rPr lang="en-US" sz="2400" dirty="0" smtClean="0">
                <a:solidFill>
                  <a:schemeClr val="tx1"/>
                </a:solidFill>
                <a:sym typeface="Wingdings" pitchFamily="2" charset="2"/>
              </a:rPr>
              <a:t>(continue)</a:t>
            </a:r>
          </a:p>
          <a:p>
            <a:pPr marL="914400" lvl="1" indent="-457200" algn="l"/>
            <a:r>
              <a:rPr lang="en-US" sz="2200" b="1" dirty="0">
                <a:solidFill>
                  <a:schemeClr val="tx1"/>
                </a:solidFill>
                <a:sym typeface="Wingdings" pitchFamily="2" charset="2"/>
              </a:rPr>
              <a:t>b</a:t>
            </a:r>
            <a:r>
              <a:rPr lang="en-US" sz="2200" b="1" dirty="0" smtClean="0">
                <a:solidFill>
                  <a:schemeClr val="tx1"/>
                </a:solidFill>
                <a:sym typeface="Wingdings" pitchFamily="2" charset="2"/>
              </a:rPr>
              <a:t>) Large correction</a:t>
            </a:r>
          </a:p>
          <a:p>
            <a:pPr marL="914400" lvl="1" indent="-457200" algn="l"/>
            <a:r>
              <a:rPr lang="en-US" sz="2400" dirty="0" smtClean="0">
                <a:solidFill>
                  <a:schemeClr val="tx1"/>
                </a:solidFill>
                <a:sym typeface="Wingdings" pitchFamily="2" charset="2"/>
              </a:rPr>
              <a:t>	</a:t>
            </a:r>
            <a:r>
              <a:rPr lang="en-US" sz="2000" dirty="0" smtClean="0">
                <a:solidFill>
                  <a:schemeClr val="tx1"/>
                </a:solidFill>
                <a:sym typeface="Wingdings" pitchFamily="2" charset="2"/>
              </a:rPr>
              <a:t>pro: 	good vortex structure</a:t>
            </a:r>
          </a:p>
          <a:p>
            <a:pPr marL="914400" lvl="1" indent="-457200" algn="l"/>
            <a:r>
              <a:rPr lang="en-US" sz="2000" dirty="0">
                <a:solidFill>
                  <a:schemeClr val="tx1"/>
                </a:solidFill>
                <a:sym typeface="Wingdings" pitchFamily="2" charset="2"/>
              </a:rPr>
              <a:t> </a:t>
            </a:r>
            <a:r>
              <a:rPr lang="en-US" sz="2000" dirty="0" smtClean="0">
                <a:solidFill>
                  <a:schemeClr val="tx1"/>
                </a:solidFill>
                <a:sym typeface="Wingdings" pitchFamily="2" charset="2"/>
              </a:rPr>
              <a:t>       con:     	generally speaking, Not model-consistent</a:t>
            </a:r>
          </a:p>
          <a:p>
            <a:pPr marL="914400" lvl="1" indent="-457200" algn="l"/>
            <a:r>
              <a:rPr lang="en-US" sz="2000" dirty="0">
                <a:solidFill>
                  <a:schemeClr val="tx1"/>
                </a:solidFill>
                <a:sym typeface="Wingdings" pitchFamily="2" charset="2"/>
              </a:rPr>
              <a:t> </a:t>
            </a:r>
            <a:r>
              <a:rPr lang="en-US" sz="2000" dirty="0" smtClean="0">
                <a:solidFill>
                  <a:schemeClr val="tx1"/>
                </a:solidFill>
                <a:sym typeface="Wingdings" pitchFamily="2" charset="2"/>
              </a:rPr>
              <a:t>        	Large adjustment in model forecast</a:t>
            </a:r>
          </a:p>
          <a:p>
            <a:pPr lvl="1" algn="l"/>
            <a:r>
              <a:rPr lang="en-US" sz="2000" dirty="0" smtClean="0">
                <a:solidFill>
                  <a:schemeClr val="tx1"/>
                </a:solidFill>
                <a:sym typeface="Wingdings" pitchFamily="2" charset="2"/>
              </a:rPr>
              <a:t>Once model forecast starts, the good vortex structure can be lost in several hours forecast time. </a:t>
            </a:r>
          </a:p>
          <a:p>
            <a:pPr lvl="1" algn="l"/>
            <a:endParaRPr lang="en-US" sz="2000" dirty="0" smtClean="0">
              <a:solidFill>
                <a:schemeClr val="tx1"/>
              </a:solidFill>
              <a:sym typeface="Wingdings" pitchFamily="2" charset="2"/>
            </a:endParaRPr>
          </a:p>
          <a:p>
            <a:pPr lvl="1" algn="l"/>
            <a:r>
              <a:rPr lang="en-US" sz="2000" dirty="0">
                <a:solidFill>
                  <a:schemeClr val="tx1"/>
                </a:solidFill>
                <a:sym typeface="Wingdings" pitchFamily="2" charset="2"/>
              </a:rPr>
              <a:t>	</a:t>
            </a:r>
            <a:r>
              <a:rPr lang="en-US" sz="2000" dirty="0" smtClean="0">
                <a:solidFill>
                  <a:schemeClr val="tx1"/>
                </a:solidFill>
              </a:rPr>
              <a:t> Case study: 2005 Wilma has an 8-km </a:t>
            </a:r>
            <a:r>
              <a:rPr lang="en-US" sz="2000" dirty="0" err="1" smtClean="0">
                <a:solidFill>
                  <a:schemeClr val="tx1"/>
                </a:solidFill>
              </a:rPr>
              <a:t>eyewall</a:t>
            </a:r>
            <a:r>
              <a:rPr lang="en-US" sz="2000" dirty="0" smtClean="0">
                <a:solidFill>
                  <a:schemeClr val="tx1"/>
                </a:solidFill>
              </a:rPr>
              <a:t> size at 140 knots wind. Model forecast gives 20km </a:t>
            </a:r>
            <a:r>
              <a:rPr lang="en-US" sz="2000" dirty="0" err="1" smtClean="0">
                <a:solidFill>
                  <a:schemeClr val="tx1"/>
                </a:solidFill>
              </a:rPr>
              <a:t>eyewall</a:t>
            </a:r>
            <a:r>
              <a:rPr lang="en-US" sz="2000" dirty="0" smtClean="0">
                <a:solidFill>
                  <a:schemeClr val="tx1"/>
                </a:solidFill>
              </a:rPr>
              <a:t> size in the background fields. If we produce a nice initial vortex with 8-km </a:t>
            </a:r>
            <a:r>
              <a:rPr lang="en-US" sz="2000" dirty="0" err="1" smtClean="0">
                <a:solidFill>
                  <a:schemeClr val="tx1"/>
                </a:solidFill>
              </a:rPr>
              <a:t>eyewall</a:t>
            </a:r>
            <a:r>
              <a:rPr lang="en-US" sz="2000" dirty="0" smtClean="0">
                <a:solidFill>
                  <a:schemeClr val="tx1"/>
                </a:solidFill>
              </a:rPr>
              <a:t> size in HWRF initial fields, </a:t>
            </a:r>
            <a:r>
              <a:rPr lang="en-US" sz="2000" dirty="0">
                <a:solidFill>
                  <a:schemeClr val="tx1"/>
                </a:solidFill>
              </a:rPr>
              <a:t>t</a:t>
            </a:r>
            <a:r>
              <a:rPr lang="en-US" sz="2000" dirty="0" smtClean="0">
                <a:solidFill>
                  <a:schemeClr val="tx1"/>
                </a:solidFill>
              </a:rPr>
              <a:t>he </a:t>
            </a:r>
            <a:r>
              <a:rPr lang="en-US" sz="2000" dirty="0" err="1" smtClean="0">
                <a:solidFill>
                  <a:schemeClr val="tx1"/>
                </a:solidFill>
              </a:rPr>
              <a:t>eyewall</a:t>
            </a:r>
            <a:r>
              <a:rPr lang="en-US" sz="2000" dirty="0" smtClean="0">
                <a:solidFill>
                  <a:schemeClr val="tx1"/>
                </a:solidFill>
              </a:rPr>
              <a:t> will collapse, and significant spin-down will occur in model forecast. </a:t>
            </a:r>
            <a:r>
              <a:rPr lang="en-US" sz="2000" dirty="0">
                <a:solidFill>
                  <a:schemeClr val="tx1"/>
                </a:solidFill>
              </a:rPr>
              <a:t>T</a:t>
            </a:r>
            <a:r>
              <a:rPr lang="en-US" sz="2000" dirty="0" smtClean="0">
                <a:solidFill>
                  <a:schemeClr val="tx1"/>
                </a:solidFill>
              </a:rPr>
              <a:t>he current HWRF model does not have the capability to maintain this kind of hurricane structure. </a:t>
            </a:r>
          </a:p>
        </p:txBody>
      </p:sp>
      <p:sp>
        <p:nvSpPr>
          <p:cNvPr id="4" name="Slide Number Placeholder 3"/>
          <p:cNvSpPr>
            <a:spLocks noGrp="1"/>
          </p:cNvSpPr>
          <p:nvPr>
            <p:ph type="sldNum" sz="quarter" idx="12"/>
          </p:nvPr>
        </p:nvSpPr>
        <p:spPr/>
        <p:txBody>
          <a:bodyPr/>
          <a:lstStyle/>
          <a:p>
            <a:fld id="{443663E2-8CB4-40D9-B8C0-F79D88133827}"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620000" cy="993775"/>
          </a:xfrm>
        </p:spPr>
        <p:txBody>
          <a:bodyPr>
            <a:normAutofit/>
          </a:bodyPr>
          <a:lstStyle/>
          <a:p>
            <a:r>
              <a:rPr lang="en-US" sz="3100" b="1" dirty="0"/>
              <a:t>2</a:t>
            </a:r>
            <a:r>
              <a:rPr lang="en-US" sz="3100" b="1" dirty="0" smtClean="0"/>
              <a:t>. Current Operational HWRF initialization</a:t>
            </a:r>
            <a:endParaRPr lang="en-US" b="1" dirty="0"/>
          </a:p>
        </p:txBody>
      </p:sp>
      <p:sp>
        <p:nvSpPr>
          <p:cNvPr id="3" name="Subtitle 2"/>
          <p:cNvSpPr>
            <a:spLocks noGrp="1"/>
          </p:cNvSpPr>
          <p:nvPr>
            <p:ph type="subTitle" idx="1"/>
          </p:nvPr>
        </p:nvSpPr>
        <p:spPr>
          <a:xfrm>
            <a:off x="1219200" y="1447800"/>
            <a:ext cx="7467600" cy="4648200"/>
          </a:xfrm>
        </p:spPr>
        <p:txBody>
          <a:bodyPr>
            <a:normAutofit fontScale="85000" lnSpcReduction="20000"/>
          </a:bodyPr>
          <a:lstStyle/>
          <a:p>
            <a:pPr algn="l">
              <a:buFont typeface="Wingdings"/>
              <a:buChar char="è"/>
            </a:pPr>
            <a:r>
              <a:rPr lang="en-US" sz="2400" b="1" dirty="0" smtClean="0">
                <a:solidFill>
                  <a:schemeClr val="tx1"/>
                </a:solidFill>
                <a:sym typeface="Wingdings" pitchFamily="2" charset="2"/>
              </a:rPr>
              <a:t>Problem in the initialization when applied to regional model</a:t>
            </a:r>
          </a:p>
          <a:p>
            <a:pPr algn="l"/>
            <a:endParaRPr lang="en-US" sz="1000" b="1" dirty="0" smtClean="0">
              <a:solidFill>
                <a:schemeClr val="tx1"/>
              </a:solidFill>
              <a:sym typeface="Wingdings" pitchFamily="2" charset="2"/>
            </a:endParaRPr>
          </a:p>
          <a:p>
            <a:pPr marL="457200" indent="-457200" algn="l"/>
            <a:r>
              <a:rPr lang="en-US" sz="2400" dirty="0" smtClean="0">
                <a:solidFill>
                  <a:schemeClr val="tx1"/>
                </a:solidFill>
                <a:sym typeface="Wingdings" pitchFamily="2" charset="2"/>
              </a:rPr>
              <a:t>       		The design of the HWRF initialization is better fitted to global model (need high resolution nests). When applied to regional model such as HWRF, large scale flow can drift after several cycles which may lead to very bad track forecast (tested in year 2007).</a:t>
            </a:r>
          </a:p>
          <a:p>
            <a:pPr algn="l"/>
            <a:endParaRPr lang="en-US" sz="900" dirty="0" smtClean="0">
              <a:solidFill>
                <a:schemeClr val="tx1"/>
              </a:solidFill>
              <a:sym typeface="Wingdings" pitchFamily="2" charset="2"/>
            </a:endParaRPr>
          </a:p>
          <a:p>
            <a:pPr algn="l">
              <a:buFont typeface="Wingdings" charset="2"/>
              <a:buChar char="è"/>
              <a:tabLst>
                <a:tab pos="403225" algn="l"/>
              </a:tabLst>
            </a:pPr>
            <a:r>
              <a:rPr lang="en-US" sz="2400" dirty="0" smtClean="0">
                <a:solidFill>
                  <a:schemeClr val="tx1"/>
                </a:solidFill>
                <a:sym typeface="Wingdings" pitchFamily="2" charset="2"/>
              </a:rPr>
              <a:t> </a:t>
            </a:r>
            <a:r>
              <a:rPr lang="en-US" sz="2400" b="1" dirty="0" smtClean="0">
                <a:solidFill>
                  <a:schemeClr val="tx1"/>
                </a:solidFill>
                <a:sym typeface="Wingdings" pitchFamily="2" charset="2"/>
              </a:rPr>
              <a:t>Modified HWRF initialization </a:t>
            </a:r>
            <a:r>
              <a:rPr lang="en-US" sz="2400" dirty="0" smtClean="0">
                <a:solidFill>
                  <a:schemeClr val="tx1"/>
                </a:solidFill>
                <a:sym typeface="Wingdings" pitchFamily="2" charset="2"/>
              </a:rPr>
              <a:t>(currently used in operational HWRF)</a:t>
            </a:r>
          </a:p>
          <a:p>
            <a:pPr algn="l">
              <a:tabLst>
                <a:tab pos="403225" algn="l"/>
              </a:tabLst>
            </a:pPr>
            <a:r>
              <a:rPr lang="en-US" sz="2400" dirty="0">
                <a:solidFill>
                  <a:schemeClr val="tx1"/>
                </a:solidFill>
                <a:sym typeface="Wingdings" pitchFamily="2" charset="2"/>
              </a:rPr>
              <a:t>	</a:t>
            </a:r>
            <a:r>
              <a:rPr lang="en-US" sz="2400" dirty="0" smtClean="0">
                <a:solidFill>
                  <a:schemeClr val="tx1"/>
                </a:solidFill>
                <a:sym typeface="Wingdings" pitchFamily="2" charset="2"/>
              </a:rPr>
              <a:t>we use the following combination as HWRF background fields:</a:t>
            </a:r>
          </a:p>
          <a:p>
            <a:pPr algn="l">
              <a:tabLst>
                <a:tab pos="403225" algn="l"/>
              </a:tabLst>
            </a:pPr>
            <a:endParaRPr lang="en-US" sz="900" dirty="0" smtClean="0">
              <a:solidFill>
                <a:schemeClr val="tx1"/>
              </a:solidFill>
              <a:sym typeface="Wingdings" pitchFamily="2" charset="2"/>
            </a:endParaRPr>
          </a:p>
          <a:p>
            <a:pPr algn="l"/>
            <a:r>
              <a:rPr lang="en-US" sz="2400" dirty="0" smtClean="0">
                <a:solidFill>
                  <a:schemeClr val="tx1"/>
                </a:solidFill>
                <a:sym typeface="Wingdings" pitchFamily="2" charset="2"/>
              </a:rPr>
              <a:t>         </a:t>
            </a:r>
            <a:r>
              <a:rPr lang="en-US" sz="2400" b="1" dirty="0" smtClean="0">
                <a:solidFill>
                  <a:srgbClr val="FF0000"/>
                </a:solidFill>
                <a:sym typeface="Wingdings" pitchFamily="2" charset="2"/>
              </a:rPr>
              <a:t>Environment field from GFS analysis + Corrected HWRF vortex</a:t>
            </a:r>
          </a:p>
          <a:p>
            <a:pPr algn="l"/>
            <a:r>
              <a:rPr lang="en-US" sz="900" dirty="0" smtClean="0">
                <a:solidFill>
                  <a:schemeClr val="tx1"/>
                </a:solidFill>
                <a:sym typeface="Wingdings" pitchFamily="2" charset="2"/>
              </a:rPr>
              <a:t>     </a:t>
            </a:r>
          </a:p>
          <a:p>
            <a:pPr indent="403225" algn="l"/>
            <a:r>
              <a:rPr lang="en-US" sz="2100" dirty="0" smtClean="0">
                <a:solidFill>
                  <a:schemeClr val="tx1"/>
                </a:solidFill>
                <a:sym typeface="Wingdings" pitchFamily="2" charset="2"/>
              </a:rPr>
              <a:t>  </a:t>
            </a:r>
            <a:r>
              <a:rPr lang="en-US" sz="2100" dirty="0" smtClean="0">
                <a:solidFill>
                  <a:srgbClr val="00B050"/>
                </a:solidFill>
                <a:sym typeface="Wingdings" pitchFamily="2" charset="2"/>
              </a:rPr>
              <a:t>Environment field from GFS analysis = GFS analysis – GFS vortex</a:t>
            </a:r>
          </a:p>
          <a:p>
            <a:pPr indent="403225" algn="l"/>
            <a:endParaRPr lang="en-US" sz="900" dirty="0" smtClean="0">
              <a:solidFill>
                <a:schemeClr val="tx1"/>
              </a:solidFill>
              <a:sym typeface="Wingdings" pitchFamily="2" charset="2"/>
            </a:endParaRPr>
          </a:p>
          <a:p>
            <a:pPr indent="403225" algn="l"/>
            <a:r>
              <a:rPr lang="en-US" sz="2400" dirty="0" smtClean="0">
                <a:solidFill>
                  <a:schemeClr val="tx1"/>
                </a:solidFill>
                <a:sym typeface="Wingdings" pitchFamily="2" charset="2"/>
              </a:rPr>
              <a:t>Corrected HWRF vortex includes:</a:t>
            </a:r>
          </a:p>
          <a:p>
            <a:pPr algn="l">
              <a:tabLst>
                <a:tab pos="1030288" algn="l"/>
              </a:tabLst>
            </a:pPr>
            <a:r>
              <a:rPr lang="en-US" sz="2400" dirty="0">
                <a:solidFill>
                  <a:schemeClr val="tx1"/>
                </a:solidFill>
                <a:sym typeface="Wingdings" pitchFamily="2" charset="2"/>
              </a:rPr>
              <a:t>	</a:t>
            </a:r>
            <a:r>
              <a:rPr lang="en-US" sz="2400" dirty="0" smtClean="0">
                <a:solidFill>
                  <a:schemeClr val="tx1"/>
                </a:solidFill>
                <a:sym typeface="Wingdings" pitchFamily="2" charset="2"/>
              </a:rPr>
              <a:t>storm relocation</a:t>
            </a:r>
          </a:p>
          <a:p>
            <a:pPr algn="l">
              <a:tabLst>
                <a:tab pos="1030288" algn="l"/>
              </a:tabLst>
            </a:pPr>
            <a:r>
              <a:rPr lang="en-US" sz="2400" dirty="0" smtClean="0">
                <a:solidFill>
                  <a:schemeClr val="tx1"/>
                </a:solidFill>
                <a:sym typeface="Wingdings" pitchFamily="2" charset="2"/>
              </a:rPr>
              <a:t>	storm size correction</a:t>
            </a:r>
          </a:p>
          <a:p>
            <a:pPr algn="l">
              <a:tabLst>
                <a:tab pos="1030288" algn="l"/>
              </a:tabLst>
            </a:pPr>
            <a:r>
              <a:rPr lang="en-US" sz="2400" dirty="0">
                <a:solidFill>
                  <a:schemeClr val="tx1"/>
                </a:solidFill>
                <a:sym typeface="Wingdings" pitchFamily="2" charset="2"/>
              </a:rPr>
              <a:t>	</a:t>
            </a:r>
            <a:r>
              <a:rPr lang="en-US" sz="2400" dirty="0" smtClean="0">
                <a:solidFill>
                  <a:schemeClr val="tx1"/>
                </a:solidFill>
                <a:sym typeface="Wingdings" pitchFamily="2" charset="2"/>
              </a:rPr>
              <a:t>storm intensity correction</a:t>
            </a:r>
          </a:p>
          <a:p>
            <a:pPr algn="l">
              <a:tabLst>
                <a:tab pos="511175" algn="l"/>
              </a:tabLst>
            </a:pPr>
            <a:endParaRPr lang="en-US" sz="2400" b="1" dirty="0">
              <a:solidFill>
                <a:schemeClr val="tx1"/>
              </a:solidFill>
            </a:endParaRPr>
          </a:p>
        </p:txBody>
      </p:sp>
      <p:sp>
        <p:nvSpPr>
          <p:cNvPr id="5" name="Slide Number Placeholder 4"/>
          <p:cNvSpPr>
            <a:spLocks noGrp="1"/>
          </p:cNvSpPr>
          <p:nvPr>
            <p:ph type="sldNum" sz="quarter" idx="12"/>
          </p:nvPr>
        </p:nvSpPr>
        <p:spPr/>
        <p:txBody>
          <a:bodyPr/>
          <a:lstStyle/>
          <a:p>
            <a:fld id="{443663E2-8CB4-40D9-B8C0-F79D88133827}"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38800"/>
          </a:xfrm>
        </p:spPr>
        <p:txBody>
          <a:bodyPr>
            <a:normAutofit fontScale="92500" lnSpcReduction="10000"/>
          </a:bodyPr>
          <a:lstStyle/>
          <a:p>
            <a:pPr lvl="1">
              <a:buNone/>
            </a:pPr>
            <a:endParaRPr lang="en-US" sz="1800" dirty="0"/>
          </a:p>
          <a:p>
            <a:pPr lvl="1">
              <a:buNone/>
            </a:pPr>
            <a:r>
              <a:rPr lang="en-US" sz="2400" b="1" dirty="0" smtClean="0">
                <a:sym typeface="Wingdings" pitchFamily="2" charset="2"/>
              </a:rPr>
              <a:t></a:t>
            </a:r>
            <a:r>
              <a:rPr lang="en-US" sz="2400" b="1" dirty="0" smtClean="0"/>
              <a:t> </a:t>
            </a:r>
            <a:r>
              <a:rPr lang="en-US" sz="2000" b="1" dirty="0" smtClean="0"/>
              <a:t>Storm relocation and storm size correction</a:t>
            </a:r>
            <a:endParaRPr lang="en-US" sz="2000" dirty="0" smtClean="0"/>
          </a:p>
          <a:p>
            <a:pPr lvl="1">
              <a:buNone/>
            </a:pPr>
            <a:r>
              <a:rPr lang="en-US" sz="1800" dirty="0" smtClean="0"/>
              <a:t>      </a:t>
            </a:r>
            <a:r>
              <a:rPr lang="en-US" sz="2000" dirty="0" smtClean="0"/>
              <a:t>Storm relocation and storm size correction are done simultaneously in the code:</a:t>
            </a:r>
          </a:p>
          <a:p>
            <a:pPr lvl="1">
              <a:buNone/>
            </a:pPr>
            <a:r>
              <a:rPr lang="en-US" sz="1400" dirty="0" smtClean="0"/>
              <a:t> 			HLAT(</a:t>
            </a:r>
            <a:r>
              <a:rPr lang="en-US" sz="1400" dirty="0" err="1" smtClean="0"/>
              <a:t>i,j</a:t>
            </a:r>
            <a:r>
              <a:rPr lang="en-US" sz="1400" dirty="0" smtClean="0"/>
              <a:t>)=(HLAT(</a:t>
            </a:r>
            <a:r>
              <a:rPr lang="en-US" sz="1400" dirty="0" err="1"/>
              <a:t>i</a:t>
            </a:r>
            <a:r>
              <a:rPr lang="en-US" sz="1400" dirty="0" err="1" smtClean="0"/>
              <a:t>,j</a:t>
            </a:r>
            <a:r>
              <a:rPr lang="en-US" sz="1400" dirty="0" smtClean="0"/>
              <a:t>)-CLAT_FCST)*fact(</a:t>
            </a:r>
            <a:r>
              <a:rPr lang="en-US" sz="1400" dirty="0" err="1" smtClean="0"/>
              <a:t>i,j</a:t>
            </a:r>
            <a:r>
              <a:rPr lang="en-US" sz="1400" dirty="0" smtClean="0"/>
              <a:t>)+CLAT_OBS</a:t>
            </a:r>
          </a:p>
          <a:p>
            <a:pPr lvl="1">
              <a:buNone/>
            </a:pPr>
            <a:r>
              <a:rPr lang="en-US" sz="1400" dirty="0" smtClean="0"/>
              <a:t>        		HLON(</a:t>
            </a:r>
            <a:r>
              <a:rPr lang="en-US" sz="1400" dirty="0" err="1"/>
              <a:t>i</a:t>
            </a:r>
            <a:r>
              <a:rPr lang="en-US" sz="1400" dirty="0" err="1" smtClean="0"/>
              <a:t>,j</a:t>
            </a:r>
            <a:r>
              <a:rPr lang="en-US" sz="1400" dirty="0" smtClean="0"/>
              <a:t>)=(HLON(</a:t>
            </a:r>
            <a:r>
              <a:rPr lang="en-US" sz="1400" dirty="0" err="1"/>
              <a:t>i</a:t>
            </a:r>
            <a:r>
              <a:rPr lang="en-US" sz="1400" dirty="0" err="1" smtClean="0"/>
              <a:t>,j</a:t>
            </a:r>
            <a:r>
              <a:rPr lang="en-US" sz="1400" dirty="0" smtClean="0"/>
              <a:t>)-CLON_FCST)*fact(</a:t>
            </a:r>
            <a:r>
              <a:rPr lang="en-US" sz="1400" dirty="0" err="1" smtClean="0"/>
              <a:t>i,j</a:t>
            </a:r>
            <a:r>
              <a:rPr lang="en-US" sz="1400" dirty="0" smtClean="0"/>
              <a:t>)+CLON_OBS</a:t>
            </a:r>
          </a:p>
          <a:p>
            <a:pPr lvl="1">
              <a:buNone/>
            </a:pPr>
            <a:r>
              <a:rPr lang="en-US" sz="1400" dirty="0" smtClean="0"/>
              <a:t>        		VLAT(</a:t>
            </a:r>
            <a:r>
              <a:rPr lang="en-US" sz="1400" dirty="0" err="1"/>
              <a:t>i</a:t>
            </a:r>
            <a:r>
              <a:rPr lang="en-US" sz="1400" dirty="0" err="1" smtClean="0"/>
              <a:t>,j</a:t>
            </a:r>
            <a:r>
              <a:rPr lang="en-US" sz="1400" dirty="0" smtClean="0"/>
              <a:t>)=(VLAT(</a:t>
            </a:r>
            <a:r>
              <a:rPr lang="en-US" sz="1400" dirty="0" err="1" smtClean="0"/>
              <a:t>i,j</a:t>
            </a:r>
            <a:r>
              <a:rPr lang="en-US" sz="1400" dirty="0" smtClean="0"/>
              <a:t>)-CLAT_FCST)*fact(</a:t>
            </a:r>
            <a:r>
              <a:rPr lang="en-US" sz="1400" dirty="0" err="1" smtClean="0"/>
              <a:t>i,j</a:t>
            </a:r>
            <a:r>
              <a:rPr lang="en-US" sz="1400" dirty="0" smtClean="0"/>
              <a:t>)+CLAT_OBS</a:t>
            </a:r>
          </a:p>
          <a:p>
            <a:pPr lvl="1">
              <a:buNone/>
            </a:pPr>
            <a:r>
              <a:rPr lang="en-US" sz="1400" dirty="0" smtClean="0"/>
              <a:t>       		 	VLON(</a:t>
            </a:r>
            <a:r>
              <a:rPr lang="en-US" sz="1400" dirty="0" err="1" smtClean="0"/>
              <a:t>i,j</a:t>
            </a:r>
            <a:r>
              <a:rPr lang="en-US" sz="1400" dirty="0" smtClean="0"/>
              <a:t>)=(VLON(</a:t>
            </a:r>
            <a:r>
              <a:rPr lang="en-US" sz="1400" dirty="0" err="1" smtClean="0"/>
              <a:t>i,j</a:t>
            </a:r>
            <a:r>
              <a:rPr lang="en-US" sz="1400" dirty="0" smtClean="0"/>
              <a:t>)-CLON_FCST)*fact(</a:t>
            </a:r>
            <a:r>
              <a:rPr lang="en-US" sz="1400" dirty="0" err="1" smtClean="0"/>
              <a:t>i,j</a:t>
            </a:r>
            <a:r>
              <a:rPr lang="en-US" sz="1400" dirty="0" smtClean="0"/>
              <a:t>)+CLON_OBS</a:t>
            </a:r>
          </a:p>
          <a:p>
            <a:pPr lvl="1">
              <a:buNone/>
            </a:pPr>
            <a:r>
              <a:rPr lang="en-US" sz="1400" dirty="0" smtClean="0"/>
              <a:t>   	</a:t>
            </a:r>
          </a:p>
          <a:p>
            <a:pPr lvl="1">
              <a:buNone/>
            </a:pPr>
            <a:r>
              <a:rPr lang="en-US" sz="1400" dirty="0"/>
              <a:t>	</a:t>
            </a:r>
            <a:r>
              <a:rPr lang="en-US" sz="1800" dirty="0" smtClean="0"/>
              <a:t>fact(</a:t>
            </a:r>
            <a:r>
              <a:rPr lang="en-US" sz="1800" dirty="0" err="1" smtClean="0"/>
              <a:t>i,j</a:t>
            </a:r>
            <a:r>
              <a:rPr lang="en-US" sz="1800" dirty="0" smtClean="0"/>
              <a:t>) is the compress/stretch factor</a:t>
            </a:r>
          </a:p>
          <a:p>
            <a:pPr lvl="1">
              <a:buNone/>
            </a:pPr>
            <a:r>
              <a:rPr lang="en-US" sz="1800" dirty="0"/>
              <a:t>	</a:t>
            </a:r>
            <a:r>
              <a:rPr lang="en-US" sz="1800" dirty="0" smtClean="0"/>
              <a:t>After storm size correction, we need to adjust the surface pressure, 3D temperature and the moisture field to maintain the model consistency of the vortex (detailed description can be found in DTC HWRF document).</a:t>
            </a:r>
          </a:p>
          <a:p>
            <a:pPr lvl="1">
              <a:buNone/>
            </a:pPr>
            <a:endParaRPr lang="en-US" sz="1800" dirty="0" smtClean="0"/>
          </a:p>
          <a:p>
            <a:pPr lvl="1">
              <a:buNone/>
            </a:pPr>
            <a:r>
              <a:rPr lang="en-US" sz="2000" dirty="0" smtClean="0">
                <a:sym typeface="Wingdings" pitchFamily="2" charset="2"/>
              </a:rPr>
              <a:t> </a:t>
            </a:r>
            <a:r>
              <a:rPr lang="en-US" sz="2000" b="1" dirty="0" smtClean="0"/>
              <a:t>Storm Intensity correction:</a:t>
            </a:r>
          </a:p>
          <a:p>
            <a:pPr marL="1203325" lvl="1" indent="-342900">
              <a:buFont typeface="Arial" pitchFamily="34" charset="0"/>
              <a:buAutoNum type="arabicParenR"/>
            </a:pPr>
            <a:r>
              <a:rPr lang="en-US" sz="1800" dirty="0" smtClean="0"/>
              <a:t>If storm is stronger than observation, we multiply the HWRF vortex 3D wind field by a constant factor (no composite storm involved)</a:t>
            </a:r>
          </a:p>
          <a:p>
            <a:pPr marL="1203325" lvl="1" indent="-342900">
              <a:buAutoNum type="arabicParenR"/>
            </a:pPr>
            <a:r>
              <a:rPr lang="en-US" sz="1800" dirty="0" smtClean="0"/>
              <a:t>If storm is weaker than observation: we add a small fraction of the composite storm to match the observed storm intensity (wind speed)</a:t>
            </a:r>
          </a:p>
          <a:p>
            <a:pPr marL="1203325" lvl="1" indent="-342900">
              <a:buNone/>
            </a:pPr>
            <a:r>
              <a:rPr lang="en-US" sz="1800" dirty="0" smtClean="0"/>
              <a:t>After intensity correction, surface pressure, 3D temp and moisture fields need to be adjusted. I only show case 2) here.</a:t>
            </a:r>
          </a:p>
          <a:p>
            <a:pPr>
              <a:buNone/>
            </a:pPr>
            <a:endParaRPr lang="en-US" dirty="0"/>
          </a:p>
        </p:txBody>
      </p:sp>
      <p:sp>
        <p:nvSpPr>
          <p:cNvPr id="5" name="Slide Number Placeholder 4"/>
          <p:cNvSpPr>
            <a:spLocks noGrp="1"/>
          </p:cNvSpPr>
          <p:nvPr>
            <p:ph type="sldNum" sz="quarter" idx="12"/>
          </p:nvPr>
        </p:nvSpPr>
        <p:spPr/>
        <p:txBody>
          <a:bodyPr/>
          <a:lstStyle/>
          <a:p>
            <a:fld id="{B132051F-7319-4472-A02D-8ADC66F90148}"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2"/>
          </p:nvPr>
        </p:nvSpPr>
        <p:spPr bwMode="auto">
          <a:noFill/>
          <a:ln>
            <a:miter lim="800000"/>
            <a:headEnd/>
            <a:tailEnd/>
          </a:ln>
        </p:spPr>
        <p:txBody>
          <a:bodyPr/>
          <a:lstStyle/>
          <a:p>
            <a:fld id="{8082FD4E-66D5-40DD-A78D-A15935840794}" type="slidenum">
              <a:rPr lang="en-US"/>
              <a:pPr/>
              <a:t>9</a:t>
            </a:fld>
            <a:endParaRPr lang="en-US"/>
          </a:p>
        </p:txBody>
      </p:sp>
      <p:sp>
        <p:nvSpPr>
          <p:cNvPr id="14343" name="Rectangle 2"/>
          <p:cNvSpPr>
            <a:spLocks noGrp="1"/>
          </p:cNvSpPr>
          <p:nvPr>
            <p:ph type="title"/>
          </p:nvPr>
        </p:nvSpPr>
        <p:spPr>
          <a:xfrm>
            <a:off x="457200" y="274638"/>
            <a:ext cx="8153400" cy="868362"/>
          </a:xfrm>
        </p:spPr>
        <p:txBody>
          <a:bodyPr/>
          <a:lstStyle/>
          <a:p>
            <a:pPr algn="l" eaLnBrk="1" hangingPunct="1"/>
            <a:r>
              <a:rPr lang="en-US" sz="2000" dirty="0" smtClean="0"/>
              <a:t>Storm Intensity Correction (continue)</a:t>
            </a:r>
          </a:p>
        </p:txBody>
      </p:sp>
      <p:sp>
        <p:nvSpPr>
          <p:cNvPr id="14344" name="Rectangle 3"/>
          <p:cNvSpPr>
            <a:spLocks noGrp="1"/>
          </p:cNvSpPr>
          <p:nvPr>
            <p:ph type="body" idx="1"/>
          </p:nvPr>
        </p:nvSpPr>
        <p:spPr>
          <a:xfrm>
            <a:off x="533400" y="1219200"/>
            <a:ext cx="8229600" cy="5181600"/>
          </a:xfrm>
        </p:spPr>
        <p:txBody>
          <a:bodyPr/>
          <a:lstStyle/>
          <a:p>
            <a:pPr eaLnBrk="1" hangingPunct="1">
              <a:lnSpc>
                <a:spcPct val="90000"/>
              </a:lnSpc>
            </a:pPr>
            <a:r>
              <a:rPr lang="en-US" sz="2400" b="1" dirty="0" smtClean="0"/>
              <a:t>New initial 3D wind fields</a:t>
            </a:r>
          </a:p>
          <a:p>
            <a:pPr lvl="1" eaLnBrk="1" hangingPunct="1">
              <a:lnSpc>
                <a:spcPct val="90000"/>
              </a:lnSpc>
            </a:pPr>
            <a:endParaRPr lang="en-US" dirty="0" smtClean="0"/>
          </a:p>
          <a:p>
            <a:pPr lvl="1" eaLnBrk="1" hangingPunct="1">
              <a:lnSpc>
                <a:spcPct val="90000"/>
              </a:lnSpc>
              <a:buFont typeface="Arial" charset="0"/>
              <a:buNone/>
            </a:pPr>
            <a:endParaRPr lang="en-US" sz="2400" dirty="0" smtClean="0"/>
          </a:p>
          <a:p>
            <a:pPr lvl="1" eaLnBrk="1" hangingPunct="1">
              <a:lnSpc>
                <a:spcPct val="90000"/>
              </a:lnSpc>
              <a:buFont typeface="Arial" charset="0"/>
              <a:buNone/>
            </a:pPr>
            <a:endParaRPr lang="en-US" sz="2400" dirty="0" smtClean="0"/>
          </a:p>
          <a:p>
            <a:pPr lvl="1" eaLnBrk="1" hangingPunct="1">
              <a:lnSpc>
                <a:spcPct val="90000"/>
              </a:lnSpc>
              <a:buFont typeface="Arial" charset="0"/>
              <a:buNone/>
            </a:pPr>
            <a:r>
              <a:rPr lang="en-US" sz="2000" dirty="0" smtClean="0"/>
              <a:t>And</a:t>
            </a:r>
          </a:p>
          <a:p>
            <a:pPr lvl="1" eaLnBrk="1" hangingPunct="1">
              <a:lnSpc>
                <a:spcPct val="90000"/>
              </a:lnSpc>
              <a:buFont typeface="Arial" charset="0"/>
              <a:buNone/>
            </a:pPr>
            <a:endParaRPr lang="en-US" sz="2400" dirty="0" smtClean="0"/>
          </a:p>
          <a:p>
            <a:pPr lvl="1" eaLnBrk="1" hangingPunct="1">
              <a:lnSpc>
                <a:spcPct val="90000"/>
              </a:lnSpc>
              <a:buFont typeface="Arial" charset="0"/>
              <a:buNone/>
            </a:pPr>
            <a:endParaRPr lang="en-US" sz="2400" dirty="0" smtClean="0"/>
          </a:p>
          <a:p>
            <a:pPr lvl="1" eaLnBrk="1" hangingPunct="1">
              <a:lnSpc>
                <a:spcPct val="90000"/>
              </a:lnSpc>
              <a:buFont typeface="Arial" charset="0"/>
              <a:buNone/>
            </a:pPr>
            <a:r>
              <a:rPr lang="en-US" sz="2400" dirty="0" smtClean="0"/>
              <a:t>								</a:t>
            </a:r>
          </a:p>
          <a:p>
            <a:pPr lvl="1" eaLnBrk="1" hangingPunct="1">
              <a:lnSpc>
                <a:spcPct val="90000"/>
              </a:lnSpc>
              <a:buFont typeface="Arial" charset="0"/>
              <a:buNone/>
            </a:pPr>
            <a:r>
              <a:rPr lang="en-US" sz="2400" dirty="0" smtClean="0"/>
              <a:t>where </a:t>
            </a:r>
            <a:r>
              <a:rPr lang="en-US" sz="2400" i="1" dirty="0" err="1" smtClean="0">
                <a:latin typeface="Times New Roman" charset="0"/>
              </a:rPr>
              <a:t>v</a:t>
            </a:r>
            <a:r>
              <a:rPr lang="en-US" sz="2400" i="1" baseline="-10000" dirty="0" err="1" smtClean="0">
                <a:latin typeface="Times New Roman" charset="0"/>
              </a:rPr>
              <a:t>obs</a:t>
            </a:r>
            <a:r>
              <a:rPr lang="en-US" sz="2400" dirty="0" smtClean="0"/>
              <a:t> is the maximum 10m observed wind converted to the first model level, and m denotes the model grid where the wind speed reach its maximum</a:t>
            </a:r>
          </a:p>
        </p:txBody>
      </p:sp>
      <p:sp>
        <p:nvSpPr>
          <p:cNvPr id="1434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8" name="Object 4"/>
          <p:cNvGraphicFramePr>
            <a:graphicFrameLocks noChangeAspect="1"/>
          </p:cNvGraphicFramePr>
          <p:nvPr/>
        </p:nvGraphicFramePr>
        <p:xfrm>
          <a:off x="1663701" y="1841500"/>
          <a:ext cx="4051300" cy="409177"/>
        </p:xfrm>
        <a:graphic>
          <a:graphicData uri="http://schemas.openxmlformats.org/presentationml/2006/ole">
            <p:oleObj spid="_x0000_s1026" name="Equation" r:id="rId3" imgW="2133360" imgH="215640" progId="Equation.3">
              <p:embed/>
            </p:oleObj>
          </a:graphicData>
        </a:graphic>
      </p:graphicFrame>
      <p:sp>
        <p:nvSpPr>
          <p:cNvPr id="1434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9" name="Object 6"/>
          <p:cNvGraphicFramePr>
            <a:graphicFrameLocks noChangeAspect="1"/>
          </p:cNvGraphicFramePr>
          <p:nvPr/>
        </p:nvGraphicFramePr>
        <p:xfrm>
          <a:off x="1676400" y="2438400"/>
          <a:ext cx="4038600" cy="412920"/>
        </p:xfrm>
        <a:graphic>
          <a:graphicData uri="http://schemas.openxmlformats.org/presentationml/2006/ole">
            <p:oleObj spid="_x0000_s1027" name="Equation" r:id="rId4" imgW="2108160" imgH="215640" progId="Equation.3">
              <p:embed/>
            </p:oleObj>
          </a:graphicData>
        </a:graphic>
      </p:graphicFrame>
      <p:sp>
        <p:nvSpPr>
          <p:cNvPr id="1434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40" name="Object 8"/>
          <p:cNvGraphicFramePr>
            <a:graphicFrameLocks noChangeAspect="1"/>
          </p:cNvGraphicFramePr>
          <p:nvPr/>
        </p:nvGraphicFramePr>
        <p:xfrm>
          <a:off x="1524000" y="3276600"/>
          <a:ext cx="5761400" cy="936625"/>
        </p:xfrm>
        <a:graphic>
          <a:graphicData uri="http://schemas.openxmlformats.org/presentationml/2006/ole">
            <p:oleObj spid="_x0000_s1028" name="Equation" r:id="rId5" imgW="3441600" imgH="558720" progId="Equation.3">
              <p:embed/>
            </p:oleObj>
          </a:graphicData>
        </a:graphic>
      </p:graphicFrame>
      <p:sp>
        <p:nvSpPr>
          <p:cNvPr id="1434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399</Words>
  <Application>Microsoft Office PowerPoint</Application>
  <PresentationFormat>On-screen Show (4:3)</PresentationFormat>
  <Paragraphs>196</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Extending Operational HWRF Initialization to Triple-nest HWRF System </vt:lpstr>
      <vt:lpstr>OUTLINE</vt:lpstr>
      <vt:lpstr>1. Philosophy in HWRF initialization design</vt:lpstr>
      <vt:lpstr>Slide 4</vt:lpstr>
      <vt:lpstr>Slide 5</vt:lpstr>
      <vt:lpstr>Slide 6</vt:lpstr>
      <vt:lpstr>2. Current Operational HWRF initialization</vt:lpstr>
      <vt:lpstr>Slide 8</vt:lpstr>
      <vt:lpstr>Storm Intensity Correction (continue)</vt:lpstr>
      <vt:lpstr>Storm Intensity Correction (continue)</vt:lpstr>
      <vt:lpstr>Storm Intensity Correction (continue)</vt:lpstr>
      <vt:lpstr>3. Test results using 3km HWRF</vt:lpstr>
      <vt:lpstr>Slide 13</vt:lpstr>
      <vt:lpstr>Slide 14</vt:lpstr>
      <vt:lpstr>Slide 15</vt:lpstr>
      <vt:lpstr>Slide 16</vt:lpstr>
      <vt:lpstr>HOPS vs. H212 6-h change for 2010-11 ATL</vt:lpstr>
      <vt:lpstr>HOPS vs. H212 6-h change for 2010-11 EPAC</vt:lpstr>
      <vt:lpstr> 4. Problems in current HWRF initialization and the possible Future work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Operational HWRF Initialization to Triple-nest HWRF System</dc:title>
  <dc:creator>admin</dc:creator>
  <cp:lastModifiedBy>admin</cp:lastModifiedBy>
  <cp:revision>112</cp:revision>
  <dcterms:created xsi:type="dcterms:W3CDTF">2012-02-28T12:10:22Z</dcterms:created>
  <dcterms:modified xsi:type="dcterms:W3CDTF">2012-03-26T21:09:25Z</dcterms:modified>
</cp:coreProperties>
</file>