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5" r:id="rId2"/>
  </p:sldMasterIdLst>
  <p:notesMasterIdLst>
    <p:notesMasterId r:id="rId62"/>
  </p:notesMasterIdLst>
  <p:sldIdLst>
    <p:sldId id="572" r:id="rId3"/>
    <p:sldId id="489" r:id="rId4"/>
    <p:sldId id="540" r:id="rId5"/>
    <p:sldId id="606" r:id="rId6"/>
    <p:sldId id="607" r:id="rId7"/>
    <p:sldId id="588" r:id="rId8"/>
    <p:sldId id="589" r:id="rId9"/>
    <p:sldId id="568" r:id="rId10"/>
    <p:sldId id="596" r:id="rId11"/>
    <p:sldId id="507" r:id="rId12"/>
    <p:sldId id="522" r:id="rId13"/>
    <p:sldId id="525" r:id="rId14"/>
    <p:sldId id="537" r:id="rId15"/>
    <p:sldId id="528" r:id="rId16"/>
    <p:sldId id="524" r:id="rId17"/>
    <p:sldId id="562" r:id="rId18"/>
    <p:sldId id="575" r:id="rId19"/>
    <p:sldId id="609" r:id="rId20"/>
    <p:sldId id="610" r:id="rId21"/>
    <p:sldId id="576" r:id="rId22"/>
    <p:sldId id="577" r:id="rId23"/>
    <p:sldId id="578" r:id="rId24"/>
    <p:sldId id="579" r:id="rId25"/>
    <p:sldId id="583" r:id="rId26"/>
    <p:sldId id="584" r:id="rId27"/>
    <p:sldId id="585" r:id="rId28"/>
    <p:sldId id="538" r:id="rId29"/>
    <p:sldId id="547" r:id="rId30"/>
    <p:sldId id="611" r:id="rId31"/>
    <p:sldId id="564" r:id="rId32"/>
    <p:sldId id="620" r:id="rId33"/>
    <p:sldId id="618" r:id="rId34"/>
    <p:sldId id="548" r:id="rId35"/>
    <p:sldId id="558" r:id="rId36"/>
    <p:sldId id="559" r:id="rId37"/>
    <p:sldId id="617" r:id="rId38"/>
    <p:sldId id="590" r:id="rId39"/>
    <p:sldId id="591" r:id="rId40"/>
    <p:sldId id="592" r:id="rId41"/>
    <p:sldId id="593" r:id="rId42"/>
    <p:sldId id="594" r:id="rId43"/>
    <p:sldId id="595" r:id="rId44"/>
    <p:sldId id="597" r:id="rId45"/>
    <p:sldId id="598" r:id="rId46"/>
    <p:sldId id="599" r:id="rId47"/>
    <p:sldId id="600" r:id="rId48"/>
    <p:sldId id="601" r:id="rId49"/>
    <p:sldId id="602" r:id="rId50"/>
    <p:sldId id="603" r:id="rId51"/>
    <p:sldId id="604" r:id="rId52"/>
    <p:sldId id="605" r:id="rId53"/>
    <p:sldId id="608" r:id="rId54"/>
    <p:sldId id="613" r:id="rId55"/>
    <p:sldId id="614" r:id="rId56"/>
    <p:sldId id="615" r:id="rId57"/>
    <p:sldId id="616" r:id="rId58"/>
    <p:sldId id="552" r:id="rId59"/>
    <p:sldId id="621" r:id="rId60"/>
    <p:sldId id="570" r:id="rId61"/>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1" autoAdjust="0"/>
    <p:restoredTop sz="94660"/>
  </p:normalViewPr>
  <p:slideViewPr>
    <p:cSldViewPr>
      <p:cViewPr varScale="1">
        <p:scale>
          <a:sx n="98" d="100"/>
          <a:sy n="98" d="100"/>
        </p:scale>
        <p:origin x="84" y="198"/>
      </p:cViewPr>
      <p:guideLst>
        <p:guide orient="horz" pos="2160"/>
        <p:guide pos="2880"/>
      </p:guideLst>
    </p:cSldViewPr>
  </p:slideViewPr>
  <p:notesTextViewPr>
    <p:cViewPr>
      <p:scale>
        <a:sx n="1" d="1"/>
        <a:sy n="1" d="1"/>
      </p:scale>
      <p:origin x="0" y="0"/>
    </p:cViewPr>
  </p:notesTextViewPr>
  <p:sorterViewPr>
    <p:cViewPr>
      <p:scale>
        <a:sx n="100" d="100"/>
        <a:sy n="100" d="100"/>
      </p:scale>
      <p:origin x="0" y="-85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1E602484-CFB6-4E72-86AE-327B78D36680}" type="datetimeFigureOut">
              <a:rPr lang="en-US" smtClean="0"/>
              <a:pPr/>
              <a:t>6/9/2016</a:t>
            </a:fld>
            <a:endParaRPr lang="en-US" dirty="0"/>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8563"/>
            <a:ext cx="3027363" cy="4635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lIns="91440" tIns="45720" rIns="91440" bIns="45720" rtlCol="0" anchor="b"/>
          <a:lstStyle>
            <a:lvl1pPr algn="r">
              <a:defRPr sz="1200"/>
            </a:lvl1pPr>
          </a:lstStyle>
          <a:p>
            <a:fld id="{6DCD210E-FC69-4C1A-A905-D98B71E947FA}" type="slidenum">
              <a:rPr lang="en-US" smtClean="0"/>
              <a:pPr/>
              <a:t>‹#›</a:t>
            </a:fld>
            <a:endParaRPr lang="en-US" dirty="0"/>
          </a:p>
        </p:txBody>
      </p:sp>
    </p:spTree>
    <p:extLst>
      <p:ext uri="{BB962C8B-B14F-4D97-AF65-F5344CB8AC3E}">
        <p14:creationId xmlns:p14="http://schemas.microsoft.com/office/powerpoint/2010/main" val="403961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defTabSz="414272">
              <a:tabLst>
                <a:tab pos="660293" algn="l"/>
                <a:tab pos="1320587" algn="l"/>
                <a:tab pos="1980880" algn="l"/>
                <a:tab pos="2641175" algn="l"/>
              </a:tabLst>
            </a:pPr>
            <a:fld id="{5D3C185D-155D-4DF7-9340-8154A1D560DE}" type="slidenum">
              <a:rPr lang="en-US" smtClean="0">
                <a:solidFill>
                  <a:prstClr val="black"/>
                </a:solidFill>
                <a:latin typeface="Times New Roman" pitchFamily="18" charset="0"/>
                <a:ea typeface="DejaVu LGC Sans"/>
                <a:cs typeface="DejaVu LGC Sans"/>
              </a:rPr>
              <a:pPr defTabSz="414272">
                <a:tabLst>
                  <a:tab pos="660293" algn="l"/>
                  <a:tab pos="1320587" algn="l"/>
                  <a:tab pos="1980880" algn="l"/>
                  <a:tab pos="2641175" algn="l"/>
                </a:tabLst>
              </a:pPr>
              <a:t>1</a:t>
            </a:fld>
            <a:endParaRPr lang="en-US" dirty="0" smtClean="0">
              <a:solidFill>
                <a:prstClr val="black"/>
              </a:solidFill>
              <a:latin typeface="Times New Roman" pitchFamily="18" charset="0"/>
              <a:ea typeface="DejaVu LGC Sans"/>
              <a:cs typeface="DejaVu LGC Sans"/>
            </a:endParaRPr>
          </a:p>
        </p:txBody>
      </p:sp>
      <p:sp>
        <p:nvSpPr>
          <p:cNvPr id="25603" name="Rectangle 7"/>
          <p:cNvSpPr txBox="1">
            <a:spLocks noGrp="1" noChangeArrowheads="1"/>
          </p:cNvSpPr>
          <p:nvPr/>
        </p:nvSpPr>
        <p:spPr bwMode="auto">
          <a:xfrm>
            <a:off x="3956050" y="8815389"/>
            <a:ext cx="3027363" cy="466725"/>
          </a:xfrm>
          <a:prstGeom prst="rect">
            <a:avLst/>
          </a:prstGeom>
          <a:noFill/>
          <a:ln w="9525">
            <a:noFill/>
            <a:miter lim="800000"/>
            <a:headEnd/>
            <a:tailEnd/>
          </a:ln>
        </p:spPr>
        <p:txBody>
          <a:bodyPr lIns="92893" tIns="46448" rIns="92893" bIns="46448" anchor="b"/>
          <a:lstStyle/>
          <a:p>
            <a:pPr algn="r" defTabSz="1019011" hangingPunct="0">
              <a:lnSpc>
                <a:spcPct val="93000"/>
              </a:lnSpc>
              <a:buClr>
                <a:srgbClr val="000000"/>
              </a:buClr>
              <a:buSzPct val="100000"/>
            </a:pPr>
            <a:fld id="{8072E297-CA53-43B5-A1C7-64F59647750C}" type="slidenum">
              <a:rPr lang="en-US" sz="1200">
                <a:solidFill>
                  <a:prstClr val="black"/>
                </a:solidFill>
              </a:rPr>
              <a:pPr algn="r" defTabSz="1019011" hangingPunct="0">
                <a:lnSpc>
                  <a:spcPct val="93000"/>
                </a:lnSpc>
                <a:buClr>
                  <a:srgbClr val="000000"/>
                </a:buClr>
                <a:buSzPct val="100000"/>
              </a:pPr>
              <a:t>1</a:t>
            </a:fld>
            <a:endParaRPr lang="en-US" sz="1200" dirty="0">
              <a:solidFill>
                <a:prstClr val="black"/>
              </a:solidFill>
            </a:endParaRPr>
          </a:p>
        </p:txBody>
      </p:sp>
      <p:sp>
        <p:nvSpPr>
          <p:cNvPr id="25604" name="Rectangle 7"/>
          <p:cNvSpPr txBox="1">
            <a:spLocks noGrp="1" noChangeArrowheads="1"/>
          </p:cNvSpPr>
          <p:nvPr/>
        </p:nvSpPr>
        <p:spPr bwMode="auto">
          <a:xfrm>
            <a:off x="3956050" y="8816975"/>
            <a:ext cx="3027363" cy="465138"/>
          </a:xfrm>
          <a:prstGeom prst="rect">
            <a:avLst/>
          </a:prstGeom>
          <a:noFill/>
          <a:ln w="9525">
            <a:noFill/>
            <a:miter lim="800000"/>
            <a:headEnd/>
            <a:tailEnd/>
          </a:ln>
        </p:spPr>
        <p:txBody>
          <a:bodyPr lIns="91863" tIns="45934" rIns="91863" bIns="45934" anchor="b"/>
          <a:lstStyle/>
          <a:p>
            <a:pPr algn="r" defTabSz="1006313" hangingPunct="0">
              <a:lnSpc>
                <a:spcPct val="93000"/>
              </a:lnSpc>
              <a:buClr>
                <a:srgbClr val="000000"/>
              </a:buClr>
              <a:buSzPct val="100000"/>
            </a:pPr>
            <a:fld id="{62CDD752-8213-418F-99B6-9A3D8A060F6D}" type="slidenum">
              <a:rPr lang="en-US" sz="1200">
                <a:solidFill>
                  <a:prstClr val="black"/>
                </a:solidFill>
              </a:rPr>
              <a:pPr algn="r" defTabSz="1006313" hangingPunct="0">
                <a:lnSpc>
                  <a:spcPct val="93000"/>
                </a:lnSpc>
                <a:buClr>
                  <a:srgbClr val="000000"/>
                </a:buClr>
                <a:buSzPct val="100000"/>
              </a:pPr>
              <a:t>1</a:t>
            </a:fld>
            <a:endParaRPr lang="en-US" sz="1200" dirty="0">
              <a:solidFill>
                <a:prstClr val="black"/>
              </a:solidFill>
            </a:endParaRPr>
          </a:p>
        </p:txBody>
      </p:sp>
      <p:sp>
        <p:nvSpPr>
          <p:cNvPr id="25605" name="Rectangle 2"/>
          <p:cNvSpPr>
            <a:spLocks noGrp="1" noRot="1" noChangeAspect="1" noChangeArrowheads="1" noTextEdit="1"/>
          </p:cNvSpPr>
          <p:nvPr>
            <p:ph type="sldImg"/>
          </p:nvPr>
        </p:nvSpPr>
        <p:spPr>
          <a:xfrm>
            <a:off x="1181100" y="701675"/>
            <a:ext cx="4624388" cy="3468688"/>
          </a:xfrm>
          <a:ln w="12700" cap="flat">
            <a:solidFill>
              <a:schemeClr val="tx1"/>
            </a:solidFill>
          </a:ln>
        </p:spPr>
      </p:sp>
      <p:sp>
        <p:nvSpPr>
          <p:cNvPr id="25606" name="Rectangle 3"/>
          <p:cNvSpPr>
            <a:spLocks noGrp="1" noChangeArrowheads="1"/>
          </p:cNvSpPr>
          <p:nvPr>
            <p:ph type="body" idx="1"/>
          </p:nvPr>
        </p:nvSpPr>
        <p:spPr>
          <a:xfrm>
            <a:off x="962027" y="4408490"/>
            <a:ext cx="5060950" cy="4181475"/>
          </a:xfrm>
          <a:noFill/>
          <a:ln/>
        </p:spPr>
        <p:txBody>
          <a:bodyPr lIns="93322" tIns="45870" rIns="93322" bIns="45870"/>
          <a:lstStyle/>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189374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CD210E-FC69-4C1A-A905-D98B71E947FA}" type="slidenum">
              <a:rPr lang="en-US" smtClean="0"/>
              <a:pPr/>
              <a:t>33</a:t>
            </a:fld>
            <a:endParaRPr lang="en-US" dirty="0"/>
          </a:p>
        </p:txBody>
      </p:sp>
    </p:spTree>
    <p:extLst>
      <p:ext uri="{BB962C8B-B14F-4D97-AF65-F5344CB8AC3E}">
        <p14:creationId xmlns:p14="http://schemas.microsoft.com/office/powerpoint/2010/main" val="221976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3884485" y="8681962"/>
            <a:ext cx="2971543" cy="460407"/>
          </a:xfrm>
          <a:prstGeom prst="rect">
            <a:avLst/>
          </a:prstGeom>
        </p:spPr>
        <p:txBody>
          <a:bodyPr lIns="91347" tIns="45850" rIns="91347" bIns="45850" anchor="b"/>
          <a:lstStyle/>
          <a:p>
            <a:pPr>
              <a:lnSpc>
                <a:spcPct val="100000"/>
              </a:lnSpc>
            </a:pPr>
            <a:fld id="{DCD15117-DB59-463B-BF8E-3059E5256B00}" type="slidenum">
              <a:rPr lang="en-US" sz="1200">
                <a:solidFill>
                  <a:srgbClr val="000000"/>
                </a:solidFill>
                <a:latin typeface="Arial"/>
              </a:rPr>
              <a:pPr>
                <a:lnSpc>
                  <a:spcPct val="100000"/>
                </a:lnSpc>
              </a:pPr>
              <a:t>42</a:t>
            </a:fld>
            <a:endParaRPr dirty="0"/>
          </a:p>
        </p:txBody>
      </p:sp>
      <p:sp>
        <p:nvSpPr>
          <p:cNvPr id="110" name="PlaceHolder 2"/>
          <p:cNvSpPr>
            <a:spLocks noGrp="1"/>
          </p:cNvSpPr>
          <p:nvPr>
            <p:ph type="body"/>
          </p:nvPr>
        </p:nvSpPr>
        <p:spPr>
          <a:xfrm>
            <a:off x="721002" y="4502230"/>
            <a:ext cx="5750092" cy="4268844"/>
          </a:xfrm>
          <a:prstGeom prst="rect">
            <a:avLst/>
          </a:prstGeom>
        </p:spPr>
        <p:txBody>
          <a:bodyPr lIns="91347" tIns="45850" rIns="91347" bIns="45850"/>
          <a:lstStyle/>
          <a:p>
            <a:endParaRPr/>
          </a:p>
        </p:txBody>
      </p:sp>
    </p:spTree>
    <p:extLst>
      <p:ext uri="{BB962C8B-B14F-4D97-AF65-F5344CB8AC3E}">
        <p14:creationId xmlns:p14="http://schemas.microsoft.com/office/powerpoint/2010/main" val="202619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CD210E-FC69-4C1A-A905-D98B71E947FA}"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701955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CD210E-FC69-4C1A-A905-D98B71E947FA}"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74138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chorCtr="0">
            <a:noAutofit/>
          </a:bodyPr>
          <a:lstStyle/>
          <a:p>
            <a:pPr lvl="0"/>
            <a:fld id="{2CD82B5A-335C-419C-9950-466606F8897E}" type="slidenum">
              <a:t>3</a:t>
            </a:fld>
            <a:endParaRPr lang="en-US"/>
          </a:p>
        </p:txBody>
      </p:sp>
      <p:sp>
        <p:nvSpPr>
          <p:cNvPr id="2" name="Slide Image Placeholder 1"/>
          <p:cNvSpPr>
            <a:spLocks noGrp="1" noRot="1" noChangeAspect="1" noResize="1"/>
          </p:cNvSpPr>
          <p:nvPr>
            <p:ph type="sldImg"/>
          </p:nvPr>
        </p:nvSpPr>
        <p:spPr>
          <a:xfrm>
            <a:off x="1728788" y="846138"/>
            <a:ext cx="4314825" cy="3236912"/>
          </a:xfrm>
          <a:solidFill>
            <a:srgbClr val="729FCF"/>
          </a:solidFill>
          <a:ln w="25400">
            <a:solidFill>
              <a:srgbClr val="3465A4"/>
            </a:solidFill>
            <a:prstDash val="solid"/>
          </a:ln>
        </p:spPr>
      </p:sp>
      <p:sp>
        <p:nvSpPr>
          <p:cNvPr id="3" name="Notes Placeholder 2"/>
          <p:cNvSpPr txBox="1">
            <a:spLocks noGrp="1"/>
          </p:cNvSpPr>
          <p:nvPr>
            <p:ph type="body" sz="quarter" idx="1"/>
          </p:nvPr>
        </p:nvSpPr>
        <p:spPr>
          <a:xfrm>
            <a:off x="740159" y="4402440"/>
            <a:ext cx="6292079" cy="4741200"/>
          </a:xfrm>
        </p:spPr>
        <p:txBody>
          <a:bodyPr/>
          <a:lstStyle/>
          <a:p>
            <a:pPr indent="0"/>
            <a:endParaRPr lang="en-US" sz="2770">
              <a:latin typeface="Arial" pitchFamily="18"/>
            </a:endParaRPr>
          </a:p>
        </p:txBody>
      </p:sp>
    </p:spTree>
    <p:extLst>
      <p:ext uri="{BB962C8B-B14F-4D97-AF65-F5344CB8AC3E}">
        <p14:creationId xmlns:p14="http://schemas.microsoft.com/office/powerpoint/2010/main" val="2011818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A127E-2FA7-4AC7-B9D5-3BC966560509}" type="slidenum">
              <a:rPr lang="en-US" smtClean="0"/>
              <a:t>6</a:t>
            </a:fld>
            <a:endParaRPr lang="en-US"/>
          </a:p>
        </p:txBody>
      </p:sp>
    </p:spTree>
    <p:extLst>
      <p:ext uri="{BB962C8B-B14F-4D97-AF65-F5344CB8AC3E}">
        <p14:creationId xmlns:p14="http://schemas.microsoft.com/office/powerpoint/2010/main" val="2307848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CA127E-2FA7-4AC7-B9D5-3BC966560509}" type="slidenum">
              <a:rPr lang="en-US" smtClean="0"/>
              <a:pPr/>
              <a:t>9</a:t>
            </a:fld>
            <a:endParaRPr lang="en-US"/>
          </a:p>
        </p:txBody>
      </p:sp>
    </p:spTree>
    <p:extLst>
      <p:ext uri="{BB962C8B-B14F-4D97-AF65-F5344CB8AC3E}">
        <p14:creationId xmlns:p14="http://schemas.microsoft.com/office/powerpoint/2010/main" val="4087002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CD210E-FC69-4C1A-A905-D98B71E947FA}" type="slidenum">
              <a:rPr lang="en-US" smtClean="0"/>
              <a:pPr/>
              <a:t>15</a:t>
            </a:fld>
            <a:endParaRPr lang="en-US" dirty="0"/>
          </a:p>
        </p:txBody>
      </p:sp>
    </p:spTree>
    <p:extLst>
      <p:ext uri="{BB962C8B-B14F-4D97-AF65-F5344CB8AC3E}">
        <p14:creationId xmlns:p14="http://schemas.microsoft.com/office/powerpoint/2010/main" val="761361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CD210E-FC69-4C1A-A905-D98B71E947F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21713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CD210E-FC69-4C1A-A905-D98B71E947F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00974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CD210E-FC69-4C1A-A905-D98B71E947F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505855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CD210E-FC69-4C1A-A905-D98B71E947F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693140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CCF6DD3-2DC2-47F3-81B7-1E0037EA19A7}" type="datetime1">
              <a:rPr lang="en-US" smtClean="0">
                <a:solidFill>
                  <a:prstClr val="black">
                    <a:tint val="75000"/>
                  </a:prstClr>
                </a:solidFill>
              </a:rPr>
              <a:t>6/9/2016</a:t>
            </a:fld>
            <a:endParaRPr lang="en-US" dirty="0">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dirty="0">
              <a:solidFill>
                <a:prstClr val="black">
                  <a:tint val="75000"/>
                </a:prstClr>
              </a:solidFill>
            </a:endParaRPr>
          </a:p>
        </p:txBody>
      </p:sp>
      <p:sp>
        <p:nvSpPr>
          <p:cNvPr id="27" name="Slide Number Placeholder 2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BD812D-27D4-477A-AD4E-72F803A09D96}" type="datetime1">
              <a:rPr lang="en-US" smtClean="0">
                <a:solidFill>
                  <a:prstClr val="black">
                    <a:tint val="75000"/>
                  </a:prstClr>
                </a:solidFill>
              </a:rPr>
              <a:t>6/9/2016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0011E3-4A4C-47A2-8D79-D2B5300C0DFF}" type="datetime1">
              <a:rPr lang="en-US" smtClean="0">
                <a:solidFill>
                  <a:prstClr val="black">
                    <a:tint val="75000"/>
                  </a:prstClr>
                </a:solidFill>
              </a:rPr>
              <a:t>6/9/2016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fld id="{CD1FC704-C1BB-490D-AD0E-055D6D3EDA43}" type="datetime1">
              <a:rPr lang="en-US" smtClean="0"/>
              <a:t>6/9/2016</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5A62442A-EE79-4086-9A2F-E3B4F42DA6D3}" type="slidenum">
              <a:rPr lang="en-US"/>
              <a:pPr/>
              <a:t>‹#›</a:t>
            </a:fld>
            <a:endParaRPr lang="en-US" dirty="0"/>
          </a:p>
        </p:txBody>
      </p:sp>
    </p:spTree>
    <p:extLst>
      <p:ext uri="{BB962C8B-B14F-4D97-AF65-F5344CB8AC3E}">
        <p14:creationId xmlns:p14="http://schemas.microsoft.com/office/powerpoint/2010/main" val="1720526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0695E50-4E21-4F39-BB93-3346010DB666}" type="datetime1">
              <a:rPr lang="en-US" smtClean="0">
                <a:solidFill>
                  <a:prstClr val="black">
                    <a:tint val="75000"/>
                  </a:prstClr>
                </a:solidFill>
              </a:rPr>
              <a:t>6/9/2016</a:t>
            </a:fld>
            <a:endParaRPr lang="en-US" dirty="0">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dirty="0">
              <a:solidFill>
                <a:prstClr val="black">
                  <a:tint val="75000"/>
                </a:prstClr>
              </a:solidFill>
            </a:endParaRPr>
          </a:p>
        </p:txBody>
      </p:sp>
      <p:sp>
        <p:nvSpPr>
          <p:cNvPr id="27" name="Slide Number Placeholder 2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695236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5A1E79E-18B5-4F16-ABD7-0A4C9F94CDD9}" type="datetime1">
              <a:rPr lang="en-US" smtClean="0">
                <a:solidFill>
                  <a:prstClr val="black">
                    <a:tint val="75000"/>
                  </a:prstClr>
                </a:solidFill>
              </a:rPr>
              <a:t>6/9/2016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4437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38C9B6F-DE04-427F-AADC-5F2CFD5989BF}" type="datetime1">
              <a:rPr lang="en-US" smtClean="0">
                <a:solidFill>
                  <a:prstClr val="black">
                    <a:tint val="75000"/>
                  </a:prstClr>
                </a:solidFill>
              </a:rPr>
              <a:t>6/9/2016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010173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6FF8C06-EEC1-46CA-9E38-C84865ADF240}" type="datetime1">
              <a:rPr lang="en-US" smtClean="0">
                <a:solidFill>
                  <a:prstClr val="black">
                    <a:tint val="75000"/>
                  </a:prstClr>
                </a:solidFill>
              </a:rPr>
              <a:t>6/9/2016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1421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9"/>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A074949-290E-4AE4-8EF5-159A14C8D5CD}" type="datetime1">
              <a:rPr lang="en-US" smtClean="0">
                <a:solidFill>
                  <a:prstClr val="black">
                    <a:tint val="75000"/>
                  </a:prstClr>
                </a:solidFill>
              </a:rPr>
              <a:t>6/9/2016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9340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75A1AA0-F340-40FA-9FF1-175E2F96A80D}" type="datetime1">
              <a:rPr lang="en-US" smtClean="0">
                <a:solidFill>
                  <a:prstClr val="black">
                    <a:tint val="75000"/>
                  </a:prstClr>
                </a:solidFill>
              </a:rPr>
              <a:t>6/9/2016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5995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1EDD96-B0B8-4EB2-B0D6-D3D26CE7FA16}" type="datetime1">
              <a:rPr lang="en-US" smtClean="0">
                <a:solidFill>
                  <a:prstClr val="black">
                    <a:tint val="75000"/>
                  </a:prstClr>
                </a:solidFill>
              </a:rPr>
              <a:t>6/9/2016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936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59C9EE-5278-4BB3-88A1-677D424F91C6}" type="datetime1">
              <a:rPr lang="en-US" smtClean="0">
                <a:solidFill>
                  <a:prstClr val="black">
                    <a:tint val="75000"/>
                  </a:prstClr>
                </a:solidFill>
              </a:rPr>
              <a:t>6/9/2016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AFDD44F-671E-461C-B04A-C04509657D17}" type="datetime1">
              <a:rPr lang="en-US" smtClean="0">
                <a:solidFill>
                  <a:prstClr val="black">
                    <a:tint val="75000"/>
                  </a:prstClr>
                </a:solidFill>
              </a:rPr>
              <a:t>6/9/2016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4199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8"/>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4F6E8BF-B604-45A2-8FB9-298AB412E7A8}" type="datetime1">
              <a:rPr lang="en-US" smtClean="0">
                <a:solidFill>
                  <a:prstClr val="black">
                    <a:tint val="75000"/>
                  </a:prstClr>
                </a:solidFill>
              </a:rPr>
              <a:t>6/9/2016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077200" y="6356352"/>
            <a:ext cx="609600" cy="365125"/>
          </a:xfrm>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2589097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0C9FBD-E20C-4B69-8682-313710D95603}" type="datetime1">
              <a:rPr lang="en-US" smtClean="0">
                <a:solidFill>
                  <a:prstClr val="black">
                    <a:tint val="75000"/>
                  </a:prstClr>
                </a:solidFill>
              </a:rPr>
              <a:t>6/9/2016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3248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52243EA-9201-4E33-BDC8-3024F8689C11}" type="datetime1">
              <a:rPr lang="en-US" smtClean="0">
                <a:solidFill>
                  <a:prstClr val="black">
                    <a:tint val="75000"/>
                  </a:prstClr>
                </a:solidFill>
              </a:rPr>
              <a:t>6/9/2016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8047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fld id="{EB259578-4CFE-452E-ADA5-98311A91A200}" type="datetime1">
              <a:rPr lang="en-US" smtClean="0">
                <a:solidFill>
                  <a:srgbClr val="04617B">
                    <a:shade val="90000"/>
                  </a:srgbClr>
                </a:solidFill>
              </a:rPr>
              <a:t>6/9/2016</a:t>
            </a:fld>
            <a:endParaRPr lang="en-US" dirty="0">
              <a:solidFill>
                <a:srgbClr val="04617B">
                  <a:shade val="90000"/>
                </a:srgb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4617B">
                  <a:shade val="90000"/>
                </a:srgbClr>
              </a:solidFill>
            </a:endParaRPr>
          </a:p>
        </p:txBody>
      </p:sp>
      <p:sp>
        <p:nvSpPr>
          <p:cNvPr id="6" name="Rectangle 6"/>
          <p:cNvSpPr>
            <a:spLocks noGrp="1" noChangeArrowheads="1"/>
          </p:cNvSpPr>
          <p:nvPr>
            <p:ph type="sldNum" sz="quarter" idx="12"/>
          </p:nvPr>
        </p:nvSpPr>
        <p:spPr>
          <a:ln/>
        </p:spPr>
        <p:txBody>
          <a:bodyPr/>
          <a:lstStyle>
            <a:lvl1pPr>
              <a:defRPr/>
            </a:lvl1pPr>
          </a:lstStyle>
          <a:p>
            <a:fld id="{5A62442A-EE79-4086-9A2F-E3B4F42DA6D3}" type="slidenum">
              <a:rPr lang="en-US">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781928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101603F-6588-4828-9FF1-6C2D52925573}" type="datetime1">
              <a:rPr lang="en-US" smtClean="0">
                <a:solidFill>
                  <a:prstClr val="black">
                    <a:tint val="75000"/>
                  </a:prstClr>
                </a:solidFill>
              </a:rPr>
              <a:t>6/9/2016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58DF04C-50D3-489B-894C-C27B6241C718}" type="datetime1">
              <a:rPr lang="en-US" smtClean="0">
                <a:solidFill>
                  <a:prstClr val="black">
                    <a:tint val="75000"/>
                  </a:prstClr>
                </a:solidFill>
              </a:rPr>
              <a:t>6/9/2016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9"/>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8A5D26C-9C0E-4616-B5A7-0113271D59B4}" type="datetime1">
              <a:rPr lang="en-US" smtClean="0">
                <a:solidFill>
                  <a:prstClr val="black">
                    <a:tint val="75000"/>
                  </a:prstClr>
                </a:solidFill>
              </a:rPr>
              <a:t>6/9/2016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D7BA325-FB80-48D2-8275-805A9A5AC18D}" type="datetime1">
              <a:rPr lang="en-US" smtClean="0">
                <a:solidFill>
                  <a:prstClr val="black">
                    <a:tint val="75000"/>
                  </a:prstClr>
                </a:solidFill>
              </a:rPr>
              <a:t>6/9/2016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74320-ECB4-45FF-8FB5-D7D228E9579D}" type="datetime1">
              <a:rPr lang="en-US" smtClean="0">
                <a:solidFill>
                  <a:prstClr val="black">
                    <a:tint val="75000"/>
                  </a:prstClr>
                </a:solidFill>
              </a:rPr>
              <a:t>6/9/2016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9E70EB9-C77D-4EB6-944E-734EC1A19436}" type="datetime1">
              <a:rPr lang="en-US" smtClean="0">
                <a:solidFill>
                  <a:prstClr val="black">
                    <a:tint val="75000"/>
                  </a:prstClr>
                </a:solidFill>
              </a:rPr>
              <a:t>6/9/2016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609600" y="1176998"/>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EB209DC-17A1-4EE5-9F60-34597DB81981}" type="datetime1">
              <a:rPr lang="en-US" smtClean="0">
                <a:solidFill>
                  <a:prstClr val="black">
                    <a:tint val="75000"/>
                  </a:prstClr>
                </a:solidFill>
              </a:rPr>
              <a:t>6/9/2016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077200" y="6356352"/>
            <a:ext cx="609600" cy="365125"/>
          </a:xfrm>
        </p:spPr>
        <p:txBody>
          <a:bodyPr/>
          <a:lstStyle/>
          <a:p>
            <a:fld id="{29981558-129F-4680-8B8B-8498508A5939}" type="slidenum">
              <a:rPr lang="en-US" smtClean="0">
                <a:solidFill>
                  <a:prstClr val="black">
                    <a:tint val="75000"/>
                  </a:prstClr>
                </a:solidFill>
              </a:rPr>
              <a:pPr/>
              <a:t>‹#›</a:t>
            </a:fld>
            <a:endParaRPr lang="en-US" dirty="0">
              <a:solidFill>
                <a:prstClr val="black">
                  <a:tint val="7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4381500" y="621982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2"/>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0EF6BFF-860F-47B6-98B9-67ABCBE29A40}" type="datetime1">
              <a:rPr lang="en-US" smtClean="0"/>
              <a:t>6/9/2016</a:t>
            </a:fld>
            <a:endParaRPr lang="en-US" dirty="0"/>
          </a:p>
        </p:txBody>
      </p:sp>
      <p:sp>
        <p:nvSpPr>
          <p:cNvPr id="22" name="Footer Placeholder 21"/>
          <p:cNvSpPr>
            <a:spLocks noGrp="1"/>
          </p:cNvSpPr>
          <p:nvPr>
            <p:ph type="ftr" sz="quarter" idx="3"/>
          </p:nvPr>
        </p:nvSpPr>
        <p:spPr>
          <a:xfrm>
            <a:off x="2667000" y="6356352"/>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2"/>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06A4578-7824-4D68-BF6B-D3351EF6A15D}"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2"/>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266B182-447C-4151-A1D0-4F558C8B12EF}" type="datetime1">
              <a:rPr lang="en-US" smtClean="0">
                <a:solidFill>
                  <a:srgbClr val="04617B">
                    <a:shade val="90000"/>
                  </a:srgbClr>
                </a:solidFill>
              </a:rPr>
              <a:t>6/9/2016</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2"/>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2"/>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06A4578-7824-4D68-BF6B-D3351EF6A15D}"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8808864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image" Target="../media/image6.png"/><Relationship Id="rId5" Type="http://schemas.openxmlformats.org/officeDocument/2006/relationships/oleObject" Target="../embeddings/oleObject1.bin"/><Relationship Id="rId10" Type="http://schemas.openxmlformats.org/officeDocument/2006/relationships/image" Target="../media/image4.wmf"/><Relationship Id="rId4" Type="http://schemas.openxmlformats.org/officeDocument/2006/relationships/image" Target="../media/image5.jpeg"/><Relationship Id="rId9"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5.jpe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6.wmf"/><Relationship Id="rId5" Type="http://schemas.openxmlformats.org/officeDocument/2006/relationships/oleObject" Target="../embeddings/oleObject5.bin"/><Relationship Id="rId10" Type="http://schemas.openxmlformats.org/officeDocument/2006/relationships/image" Target="../media/image68.wmf"/><Relationship Id="rId4" Type="http://schemas.openxmlformats.org/officeDocument/2006/relationships/image" Target="../media/image65.wmf"/><Relationship Id="rId9" Type="http://schemas.openxmlformats.org/officeDocument/2006/relationships/oleObject" Target="../embeddings/oleObject7.bin"/></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FIP"/>
          <p:cNvPicPr>
            <a:picLocks noChangeAspect="1" noChangeArrowheads="1"/>
          </p:cNvPicPr>
          <p:nvPr/>
        </p:nvPicPr>
        <p:blipFill>
          <a:blip r:embed="rId4" cstate="print"/>
          <a:srcRect/>
          <a:stretch>
            <a:fillRect/>
          </a:stretch>
        </p:blipFill>
        <p:spPr bwMode="auto">
          <a:xfrm>
            <a:off x="1073761" y="6076950"/>
            <a:ext cx="7031038" cy="781050"/>
          </a:xfrm>
          <a:prstGeom prst="rect">
            <a:avLst/>
          </a:prstGeom>
          <a:noFill/>
          <a:ln w="9525">
            <a:noFill/>
            <a:miter lim="800000"/>
            <a:headEnd/>
            <a:tailEnd/>
          </a:ln>
        </p:spPr>
      </p:pic>
      <p:sp>
        <p:nvSpPr>
          <p:cNvPr id="1030" name="Rectangle 2"/>
          <p:cNvSpPr>
            <a:spLocks noGrp="1" noChangeArrowheads="1"/>
          </p:cNvSpPr>
          <p:nvPr>
            <p:ph type="ctrTitle" idx="4294967295"/>
          </p:nvPr>
        </p:nvSpPr>
        <p:spPr>
          <a:xfrm>
            <a:off x="287295" y="1803828"/>
            <a:ext cx="8598945" cy="1136650"/>
          </a:xfrm>
        </p:spPr>
        <p:txBody>
          <a:bodyPr vert="horz" lIns="92065" tIns="46034" rIns="92065" bIns="46034" anchor="b">
            <a:noAutofit/>
          </a:bodyPr>
          <a:lstStyle/>
          <a:p>
            <a:pPr algn="ctr">
              <a:spcBef>
                <a:spcPts val="600"/>
              </a:spcBef>
              <a:spcAft>
                <a:spcPts val="600"/>
              </a:spcAft>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3600" b="1" i="1" dirty="0" smtClean="0">
                <a:solidFill>
                  <a:srgbClr val="000099"/>
                </a:solidFill>
                <a:effectLst>
                  <a:outerShdw blurRad="38100" dist="38100" dir="2700000" algn="tl">
                    <a:srgbClr val="000000">
                      <a:alpha val="43137"/>
                    </a:srgbClr>
                  </a:outerShdw>
                </a:effectLst>
              </a:rPr>
              <a:t>2016 HWRF V10.0.0 </a:t>
            </a:r>
            <a:r>
              <a:rPr lang="en-US" sz="3600" b="1" i="1" dirty="0">
                <a:solidFill>
                  <a:srgbClr val="000099"/>
                </a:solidFill>
                <a:effectLst>
                  <a:outerShdw blurRad="38100" dist="38100" dir="2700000" algn="tl">
                    <a:srgbClr val="000000">
                      <a:alpha val="43137"/>
                    </a:srgbClr>
                  </a:outerShdw>
                </a:effectLst>
              </a:rPr>
              <a:t>Implementation </a:t>
            </a:r>
            <a:r>
              <a:rPr lang="en-US" sz="2400" b="1" i="1" dirty="0" smtClean="0">
                <a:solidFill>
                  <a:srgbClr val="000099"/>
                </a:solidFill>
                <a:effectLst>
                  <a:outerShdw blurRad="38100" dist="38100" dir="2700000" algn="tl">
                    <a:srgbClr val="000000">
                      <a:alpha val="43137"/>
                    </a:srgbClr>
                  </a:outerShdw>
                </a:effectLst>
              </a:rPr>
              <a:t/>
            </a:r>
            <a:br>
              <a:rPr lang="en-US" sz="2400" b="1" i="1" dirty="0" smtClean="0">
                <a:solidFill>
                  <a:srgbClr val="000099"/>
                </a:solidFill>
                <a:effectLst>
                  <a:outerShdw blurRad="38100" dist="38100" dir="2700000" algn="tl">
                    <a:srgbClr val="000000">
                      <a:alpha val="43137"/>
                    </a:srgbClr>
                  </a:outerShdw>
                </a:effectLst>
              </a:rPr>
            </a:br>
            <a:r>
              <a:rPr lang="en-US" sz="2800" b="1" i="1" dirty="0" smtClean="0">
                <a:solidFill>
                  <a:srgbClr val="000099"/>
                </a:solidFill>
                <a:effectLst>
                  <a:outerShdw blurRad="38100" dist="38100" dir="2700000" algn="tl">
                    <a:srgbClr val="000000">
                      <a:alpha val="43137"/>
                    </a:srgbClr>
                  </a:outerShdw>
                </a:effectLst>
              </a:rPr>
              <a:t>Much </a:t>
            </a:r>
            <a:r>
              <a:rPr lang="en-US" sz="2800" b="1" i="1" dirty="0">
                <a:solidFill>
                  <a:srgbClr val="000099"/>
                </a:solidFill>
                <a:effectLst>
                  <a:outerShdw blurRad="38100" dist="38100" dir="2700000" algn="tl">
                    <a:srgbClr val="000000">
                      <a:alpha val="43137"/>
                    </a:srgbClr>
                  </a:outerShdw>
                </a:effectLst>
              </a:rPr>
              <a:t>improved operational forecast </a:t>
            </a:r>
            <a:br>
              <a:rPr lang="en-US" sz="2800" b="1" i="1" dirty="0">
                <a:solidFill>
                  <a:srgbClr val="000099"/>
                </a:solidFill>
                <a:effectLst>
                  <a:outerShdw blurRad="38100" dist="38100" dir="2700000" algn="tl">
                    <a:srgbClr val="000000">
                      <a:alpha val="43137"/>
                    </a:srgbClr>
                  </a:outerShdw>
                </a:effectLst>
              </a:rPr>
            </a:br>
            <a:r>
              <a:rPr lang="en-US" sz="2800" b="1" i="1" dirty="0">
                <a:solidFill>
                  <a:srgbClr val="000099"/>
                </a:solidFill>
                <a:effectLst>
                  <a:outerShdw blurRad="38100" dist="38100" dir="2700000" algn="tl">
                    <a:srgbClr val="000000">
                      <a:alpha val="43137"/>
                    </a:srgbClr>
                  </a:outerShdw>
                </a:effectLst>
              </a:rPr>
              <a:t>guidance for </a:t>
            </a:r>
            <a:r>
              <a:rPr lang="en-US" sz="2800" b="1" i="1" dirty="0" smtClean="0">
                <a:solidFill>
                  <a:srgbClr val="000099"/>
                </a:solidFill>
                <a:effectLst>
                  <a:outerShdw blurRad="38100" dist="38100" dir="2700000" algn="tl">
                    <a:srgbClr val="000000">
                      <a:alpha val="43137"/>
                    </a:srgbClr>
                  </a:outerShdw>
                </a:effectLst>
              </a:rPr>
              <a:t>all global </a:t>
            </a:r>
            <a:r>
              <a:rPr lang="en-US" sz="2800" b="1" i="1" dirty="0">
                <a:solidFill>
                  <a:srgbClr val="000099"/>
                </a:solidFill>
                <a:effectLst>
                  <a:outerShdw blurRad="38100" dist="38100" dir="2700000" algn="tl">
                    <a:srgbClr val="000000">
                      <a:alpha val="43137"/>
                    </a:srgbClr>
                  </a:outerShdw>
                </a:effectLst>
              </a:rPr>
              <a:t>tropical </a:t>
            </a:r>
            <a:r>
              <a:rPr lang="en-US" sz="2800" b="1" i="1" dirty="0" smtClean="0">
                <a:solidFill>
                  <a:srgbClr val="000099"/>
                </a:solidFill>
                <a:effectLst>
                  <a:outerShdw blurRad="38100" dist="38100" dir="2700000" algn="tl">
                    <a:srgbClr val="000000">
                      <a:alpha val="43137"/>
                    </a:srgbClr>
                  </a:outerShdw>
                </a:effectLst>
              </a:rPr>
              <a:t>cyclones</a:t>
            </a:r>
            <a:endParaRPr lang="en-US" sz="2800" b="1" dirty="0">
              <a:solidFill>
                <a:schemeClr val="accent3">
                  <a:lumMod val="50000"/>
                </a:schemeClr>
              </a:solidFill>
              <a:effectLst>
                <a:outerShdw blurRad="38100" dist="38100" dir="2700000" algn="tl">
                  <a:srgbClr val="000000">
                    <a:alpha val="43137"/>
                  </a:srgbClr>
                </a:outerShdw>
              </a:effectLst>
            </a:endParaRPr>
          </a:p>
        </p:txBody>
      </p:sp>
      <p:sp>
        <p:nvSpPr>
          <p:cNvPr id="1031" name="Rectangle 4"/>
          <p:cNvSpPr>
            <a:spLocks noChangeArrowheads="1"/>
          </p:cNvSpPr>
          <p:nvPr/>
        </p:nvSpPr>
        <p:spPr bwMode="auto">
          <a:xfrm>
            <a:off x="257760" y="181460"/>
            <a:ext cx="8628480" cy="6600341"/>
          </a:xfrm>
          <a:prstGeom prst="rect">
            <a:avLst/>
          </a:prstGeom>
          <a:noFill/>
          <a:ln w="57150" cmpd="tri">
            <a:solidFill>
              <a:srgbClr val="0000FF"/>
            </a:solidFill>
            <a:miter lim="800000"/>
            <a:headEnd/>
            <a:tailEnd/>
          </a:ln>
        </p:spPr>
        <p:txBody>
          <a:bodyPr wrap="none" lIns="91430" tIns="45715" rIns="91430" bIns="45715" anchor="ctr"/>
          <a:lstStyle/>
          <a:p>
            <a:pPr algn="ctr" hangingPunct="0">
              <a:lnSpc>
                <a:spcPct val="93000"/>
              </a:lnSpc>
              <a:buClr>
                <a:srgbClr val="000000"/>
              </a:buClr>
              <a:buSzPct val="100000"/>
              <a:buFont typeface="Times New Roman" pitchFamily="18" charset="0"/>
              <a:buNone/>
            </a:pPr>
            <a:endParaRPr lang="en-US" sz="1200" dirty="0">
              <a:solidFill>
                <a:prstClr val="black"/>
              </a:solidFill>
            </a:endParaRPr>
          </a:p>
        </p:txBody>
      </p:sp>
      <p:graphicFrame>
        <p:nvGraphicFramePr>
          <p:cNvPr id="1026" name="Object 7"/>
          <p:cNvGraphicFramePr>
            <a:graphicFrameLocks/>
          </p:cNvGraphicFramePr>
          <p:nvPr/>
        </p:nvGraphicFramePr>
        <p:xfrm>
          <a:off x="391680" y="315394"/>
          <a:ext cx="708480" cy="708554"/>
        </p:xfrm>
        <a:graphic>
          <a:graphicData uri="http://schemas.openxmlformats.org/presentationml/2006/ole">
            <mc:AlternateContent xmlns:mc="http://schemas.openxmlformats.org/markup-compatibility/2006">
              <mc:Choice xmlns:v="urn:schemas-microsoft-com:vml" Requires="v">
                <p:oleObj spid="_x0000_s35977" name="Drawing" r:id="rId5" imgW="725474" imgH="725474" progId="">
                  <p:embed/>
                </p:oleObj>
              </mc:Choice>
              <mc:Fallback>
                <p:oleObj name="Drawing" r:id="rId5" imgW="725474" imgH="725474"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680" y="315394"/>
                        <a:ext cx="708480" cy="70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8"/>
          <p:cNvGraphicFramePr>
            <a:graphicFrameLocks/>
          </p:cNvGraphicFramePr>
          <p:nvPr>
            <p:extLst/>
          </p:nvPr>
        </p:nvGraphicFramePr>
        <p:xfrm>
          <a:off x="1600200" y="213781"/>
          <a:ext cx="2043720" cy="929220"/>
        </p:xfrm>
        <a:graphic>
          <a:graphicData uri="http://schemas.openxmlformats.org/presentationml/2006/ole">
            <mc:AlternateContent xmlns:mc="http://schemas.openxmlformats.org/markup-compatibility/2006">
              <mc:Choice xmlns:v="urn:schemas-microsoft-com:vml" Requires="v">
                <p:oleObj spid="_x0000_s35978" name="Drawing" r:id="rId7" imgW="2857500" imgH="1569720" progId="">
                  <p:embed/>
                </p:oleObj>
              </mc:Choice>
              <mc:Fallback>
                <p:oleObj name="Drawing" r:id="rId7" imgW="2857500" imgH="1569720" progId="">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213781"/>
                        <a:ext cx="2043720" cy="929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9"/>
          <p:cNvGraphicFramePr>
            <a:graphicFrameLocks/>
          </p:cNvGraphicFramePr>
          <p:nvPr>
            <p:extLst/>
          </p:nvPr>
        </p:nvGraphicFramePr>
        <p:xfrm>
          <a:off x="4235760" y="304802"/>
          <a:ext cx="707040" cy="669671"/>
        </p:xfrm>
        <a:graphic>
          <a:graphicData uri="http://schemas.openxmlformats.org/presentationml/2006/ole">
            <mc:AlternateContent xmlns:mc="http://schemas.openxmlformats.org/markup-compatibility/2006">
              <mc:Choice xmlns:v="urn:schemas-microsoft-com:vml" Requires="v">
                <p:oleObj spid="_x0000_s35979" name="Drawing" r:id="rId9" imgW="725474" imgH="687689" progId="">
                  <p:embed/>
                </p:oleObj>
              </mc:Choice>
              <mc:Fallback>
                <p:oleObj name="Drawing" r:id="rId9" imgW="725474" imgH="687689" progId="">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5760" y="304802"/>
                        <a:ext cx="707040" cy="66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9"/>
          <p:cNvPicPr>
            <a:picLocks noChangeAspect="1" noChangeArrowheads="1"/>
          </p:cNvPicPr>
          <p:nvPr/>
        </p:nvPicPr>
        <p:blipFill>
          <a:blip r:embed="rId11" cstate="print"/>
          <a:srcRect/>
          <a:stretch>
            <a:fillRect/>
          </a:stretch>
        </p:blipFill>
        <p:spPr bwMode="auto">
          <a:xfrm>
            <a:off x="5562600" y="200185"/>
            <a:ext cx="3327960" cy="866617"/>
          </a:xfrm>
          <a:prstGeom prst="rect">
            <a:avLst/>
          </a:prstGeom>
          <a:noFill/>
          <a:ln w="9525" algn="ctr">
            <a:noFill/>
            <a:miter lim="800000"/>
            <a:headEnd/>
            <a:tailEnd/>
          </a:ln>
        </p:spPr>
      </p:pic>
      <p:sp>
        <p:nvSpPr>
          <p:cNvPr id="11" name="Text Box 12"/>
          <p:cNvSpPr txBox="1">
            <a:spLocks noChangeArrowheads="1"/>
          </p:cNvSpPr>
          <p:nvPr/>
        </p:nvSpPr>
        <p:spPr bwMode="auto">
          <a:xfrm>
            <a:off x="533400" y="3630670"/>
            <a:ext cx="8001000" cy="2760617"/>
          </a:xfrm>
          <a:prstGeom prst="rect">
            <a:avLst/>
          </a:prstGeom>
          <a:noFill/>
          <a:ln w="9525">
            <a:noFill/>
            <a:miter lim="800000"/>
            <a:headEnd/>
            <a:tailEnd/>
          </a:ln>
        </p:spPr>
        <p:txBody>
          <a:bodyPr wrap="square" lIns="91430" tIns="45715" rIns="91430" bIns="45715">
            <a:spAutoFit/>
          </a:bodyPr>
          <a:lstStyle/>
          <a:p>
            <a:pPr algn="ctr" defTabSz="414683" hangingPunct="0">
              <a:lnSpc>
                <a:spcPct val="93000"/>
              </a:lnSpc>
              <a:spcBef>
                <a:spcPct val="50000"/>
              </a:spcBef>
              <a:buClr>
                <a:srgbClr val="000000"/>
              </a:buClr>
              <a:buSzPct val="100000"/>
              <a:defRPr/>
            </a:pPr>
            <a:r>
              <a:rPr lang="en-US" sz="2000" b="1" dirty="0" err="1">
                <a:solidFill>
                  <a:srgbClr val="003300"/>
                </a:solidFill>
                <a:effectLst>
                  <a:outerShdw blurRad="38100" dist="38100" dir="2700000" algn="tl">
                    <a:srgbClr val="000000">
                      <a:alpha val="43137"/>
                    </a:srgbClr>
                  </a:outerShdw>
                </a:effectLst>
              </a:rPr>
              <a:t>Avichal</a:t>
            </a:r>
            <a:r>
              <a:rPr lang="en-US" sz="2000" b="1" dirty="0">
                <a:solidFill>
                  <a:srgbClr val="003300"/>
                </a:solidFill>
                <a:effectLst>
                  <a:outerShdw blurRad="38100" dist="38100" dir="2700000" algn="tl">
                    <a:srgbClr val="000000">
                      <a:alpha val="43137"/>
                    </a:srgbClr>
                  </a:outerShdw>
                </a:effectLst>
              </a:rPr>
              <a:t> </a:t>
            </a:r>
            <a:r>
              <a:rPr lang="en-US" sz="2000" b="1" dirty="0" err="1" smtClean="0">
                <a:solidFill>
                  <a:srgbClr val="003300"/>
                </a:solidFill>
                <a:effectLst>
                  <a:outerShdw blurRad="38100" dist="38100" dir="2700000" algn="tl">
                    <a:srgbClr val="000000">
                      <a:alpha val="43137"/>
                    </a:srgbClr>
                  </a:outerShdw>
                </a:effectLst>
              </a:rPr>
              <a:t>Mehra</a:t>
            </a:r>
            <a:r>
              <a:rPr lang="en-US" sz="2000" b="1" dirty="0" smtClean="0">
                <a:solidFill>
                  <a:srgbClr val="003300"/>
                </a:solidFill>
                <a:effectLst>
                  <a:outerShdw blurRad="38100" dist="38100" dir="2700000" algn="tl">
                    <a:srgbClr val="000000">
                      <a:alpha val="43137"/>
                    </a:srgbClr>
                  </a:outerShdw>
                </a:effectLst>
              </a:rPr>
              <a:t>, </a:t>
            </a:r>
            <a:r>
              <a:rPr lang="en-US" sz="2000" b="1" dirty="0">
                <a:solidFill>
                  <a:srgbClr val="003300"/>
                </a:solidFill>
                <a:effectLst>
                  <a:outerShdw blurRad="38100" dist="38100" dir="2700000" algn="tl">
                    <a:srgbClr val="000000">
                      <a:alpha val="43137"/>
                    </a:srgbClr>
                  </a:outerShdw>
                </a:effectLst>
              </a:rPr>
              <a:t>Vijay </a:t>
            </a:r>
            <a:r>
              <a:rPr lang="en-US" sz="2000" b="1" dirty="0" err="1">
                <a:solidFill>
                  <a:srgbClr val="003300"/>
                </a:solidFill>
                <a:effectLst>
                  <a:outerShdw blurRad="38100" dist="38100" dir="2700000" algn="tl">
                    <a:srgbClr val="000000">
                      <a:alpha val="43137"/>
                    </a:srgbClr>
                  </a:outerShdw>
                </a:effectLst>
              </a:rPr>
              <a:t>Tallapragada</a:t>
            </a:r>
            <a:r>
              <a:rPr lang="en-US" sz="2000" b="1" dirty="0">
                <a:solidFill>
                  <a:srgbClr val="003300"/>
                </a:solidFill>
                <a:effectLst>
                  <a:outerShdw blurRad="38100" dist="38100" dir="2700000" algn="tl">
                    <a:srgbClr val="000000">
                      <a:alpha val="43137"/>
                    </a:srgbClr>
                  </a:outerShdw>
                </a:effectLst>
              </a:rPr>
              <a:t> </a:t>
            </a:r>
            <a:endParaRPr lang="en-US" sz="2000" b="1" dirty="0" smtClean="0">
              <a:solidFill>
                <a:srgbClr val="003300"/>
              </a:solidFill>
              <a:effectLst>
                <a:outerShdw blurRad="38100" dist="38100" dir="2700000" algn="tl">
                  <a:srgbClr val="000000">
                    <a:alpha val="43137"/>
                  </a:srgbClr>
                </a:outerShdw>
              </a:effectLst>
            </a:endParaRPr>
          </a:p>
          <a:p>
            <a:pPr algn="ctr" defTabSz="414683" hangingPunct="0">
              <a:lnSpc>
                <a:spcPct val="93000"/>
              </a:lnSpc>
              <a:spcBef>
                <a:spcPct val="50000"/>
              </a:spcBef>
              <a:buClr>
                <a:srgbClr val="000000"/>
              </a:buClr>
              <a:buSzPct val="100000"/>
              <a:defRPr/>
            </a:pPr>
            <a:r>
              <a:rPr lang="en-US" sz="2000" b="1" dirty="0" smtClean="0">
                <a:solidFill>
                  <a:srgbClr val="003300"/>
                </a:solidFill>
                <a:effectLst>
                  <a:outerShdw blurRad="38100" dist="38100" dir="2700000" algn="tl">
                    <a:srgbClr val="000000">
                      <a:alpha val="43137"/>
                    </a:srgbClr>
                  </a:outerShdw>
                </a:effectLst>
              </a:rPr>
              <a:t>&amp; </a:t>
            </a:r>
            <a:r>
              <a:rPr lang="en-US" sz="2000" b="1" dirty="0">
                <a:solidFill>
                  <a:srgbClr val="003300"/>
                </a:solidFill>
                <a:effectLst>
                  <a:outerShdw blurRad="38100" dist="38100" dir="2700000" algn="tl">
                    <a:srgbClr val="000000">
                      <a:alpha val="43137"/>
                    </a:srgbClr>
                  </a:outerShdw>
                </a:effectLst>
              </a:rPr>
              <a:t>the HWRF </a:t>
            </a:r>
            <a:r>
              <a:rPr lang="en-US" sz="2000" b="1" dirty="0" smtClean="0">
                <a:solidFill>
                  <a:srgbClr val="003300"/>
                </a:solidFill>
                <a:effectLst>
                  <a:outerShdw blurRad="38100" dist="38100" dir="2700000" algn="tl">
                    <a:srgbClr val="000000">
                      <a:alpha val="43137"/>
                    </a:srgbClr>
                  </a:outerShdw>
                </a:effectLst>
              </a:rPr>
              <a:t>Team</a:t>
            </a:r>
            <a:endParaRPr lang="en-US" sz="2000" b="1" dirty="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b="1" dirty="0">
                <a:solidFill>
                  <a:srgbClr val="FF00FF"/>
                </a:solidFill>
                <a:effectLst>
                  <a:outerShdw blurRad="38100" dist="38100" dir="2700000" algn="tl">
                    <a:srgbClr val="000000">
                      <a:alpha val="43137"/>
                    </a:srgbClr>
                  </a:outerShdw>
                </a:effectLst>
              </a:rPr>
              <a:t>Environmental Modeling Center, </a:t>
            </a:r>
          </a:p>
          <a:p>
            <a:pPr algn="ctr" defTabSz="414683" hangingPunct="0">
              <a:lnSpc>
                <a:spcPct val="93000"/>
              </a:lnSpc>
              <a:buClr>
                <a:srgbClr val="000000"/>
              </a:buClr>
              <a:buSzPct val="100000"/>
              <a:defRPr/>
            </a:pPr>
            <a:r>
              <a:rPr lang="en-US" b="1" dirty="0">
                <a:solidFill>
                  <a:srgbClr val="FF00FF"/>
                </a:solidFill>
                <a:effectLst>
                  <a:outerShdw blurRad="38100" dist="38100" dir="2700000" algn="tl">
                    <a:srgbClr val="000000">
                      <a:alpha val="43137"/>
                    </a:srgbClr>
                  </a:outerShdw>
                </a:effectLst>
              </a:rPr>
              <a:t>NCEP/NOAA/NWS, NCWCP, College Park, MD 20740.</a:t>
            </a:r>
          </a:p>
          <a:p>
            <a:pPr algn="ctr" defTabSz="414683" hangingPunct="0">
              <a:lnSpc>
                <a:spcPct val="93000"/>
              </a:lnSpc>
              <a:spcBef>
                <a:spcPct val="50000"/>
              </a:spcBef>
              <a:buClr>
                <a:srgbClr val="000000"/>
              </a:buClr>
              <a:buSzPct val="100000"/>
              <a:defRPr/>
            </a:pPr>
            <a:r>
              <a:rPr lang="en-US" b="1" dirty="0"/>
              <a:t>in collaboration </a:t>
            </a:r>
            <a:r>
              <a:rPr lang="en-US" b="1" dirty="0" smtClean="0"/>
              <a:t>with NHC</a:t>
            </a:r>
            <a:r>
              <a:rPr lang="en-US" b="1" dirty="0"/>
              <a:t>, DTC, GFDL, URI, </a:t>
            </a:r>
            <a:r>
              <a:rPr lang="en-US" b="1" dirty="0" smtClean="0"/>
              <a:t> HRD, JTWC &amp; NWS PR</a:t>
            </a:r>
            <a:endParaRPr lang="en-US" b="1" dirty="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b="1" dirty="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p:txBody>
      </p:sp>
      <p:sp>
        <p:nvSpPr>
          <p:cNvPr id="14" name="Line 10"/>
          <p:cNvSpPr>
            <a:spLocks noChangeShapeType="1"/>
          </p:cNvSpPr>
          <p:nvPr/>
        </p:nvSpPr>
        <p:spPr bwMode="auto">
          <a:xfrm>
            <a:off x="246240" y="3581400"/>
            <a:ext cx="8686080" cy="0"/>
          </a:xfrm>
          <a:prstGeom prst="line">
            <a:avLst/>
          </a:prstGeom>
          <a:noFill/>
          <a:ln w="41275" cmpd="dbl">
            <a:solidFill>
              <a:srgbClr val="0000FF"/>
            </a:solidFill>
            <a:round/>
            <a:headEnd/>
            <a:tailEnd/>
          </a:ln>
        </p:spPr>
        <p:txBody>
          <a:bodyPr lIns="91430" tIns="45715" rIns="91430" bIns="45715"/>
          <a:lstStyle/>
          <a:p>
            <a:endParaRPr lang="en-US"/>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199334430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945972" y="0"/>
            <a:ext cx="6934200" cy="830997"/>
          </a:xfrm>
          <a:prstGeom prst="rect">
            <a:avLst/>
          </a:prstGeom>
          <a:noFill/>
        </p:spPr>
        <p:txBody>
          <a:bodyPr wrap="square" rtlCol="0">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Evaluation of 2016 HWRF upgrades for NATL </a:t>
            </a:r>
          </a:p>
          <a:p>
            <a:pPr algn="ctr"/>
            <a:r>
              <a:rPr lang="en-US" sz="2000" b="1" i="1" dirty="0">
                <a:solidFill>
                  <a:srgbClr val="000099"/>
                </a:solidFill>
                <a:effectLst>
                  <a:outerShdw blurRad="38100" dist="38100" dir="2700000" algn="tl">
                    <a:srgbClr val="000000">
                      <a:alpha val="43137"/>
                    </a:srgbClr>
                  </a:outerShdw>
                </a:effectLst>
              </a:rPr>
              <a:t> (2012 Sandy, 2013-2015</a:t>
            </a:r>
            <a:r>
              <a:rPr lang="en-US" sz="2000" b="1" i="1" dirty="0" smtClean="0">
                <a:solidFill>
                  <a:srgbClr val="000099"/>
                </a:solidFill>
                <a:effectLst>
                  <a:outerShdw blurRad="38100" dist="38100" dir="2700000" algn="tl">
                    <a:srgbClr val="000000">
                      <a:alpha val="43137"/>
                    </a:srgbClr>
                  </a:outerShdw>
                </a:effectLst>
              </a:rPr>
              <a:t>)</a:t>
            </a:r>
            <a:endParaRPr lang="en-US" sz="2000" b="1" i="1" dirty="0">
              <a:solidFill>
                <a:srgbClr val="000099"/>
              </a:solidFill>
              <a:effectLst>
                <a:outerShdw blurRad="38100" dist="38100" dir="2700000" algn="tl">
                  <a:srgbClr val="000000">
                    <a:alpha val="43137"/>
                  </a:srgbClr>
                </a:outerShdw>
              </a:effectLst>
            </a:endParaRPr>
          </a:p>
        </p:txBody>
      </p:sp>
      <p:sp>
        <p:nvSpPr>
          <p:cNvPr id="22" name="직사각형 30"/>
          <p:cNvSpPr/>
          <p:nvPr/>
        </p:nvSpPr>
        <p:spPr>
          <a:xfrm>
            <a:off x="4678247" y="3999047"/>
            <a:ext cx="4465753" cy="2554545"/>
          </a:xfrm>
          <a:prstGeom prst="rect">
            <a:avLst/>
          </a:prstGeom>
        </p:spPr>
        <p:txBody>
          <a:bodyPr wrap="square">
            <a:spAutoFit/>
          </a:bodyPr>
          <a:lstStyle/>
          <a:p>
            <a:pPr marL="92075" indent="-92075">
              <a:buFont typeface="Arial" pitchFamily="34" charset="0"/>
              <a:buChar char="•"/>
            </a:pPr>
            <a:r>
              <a:rPr lang="en-US" sz="1600" dirty="0" smtClean="0">
                <a:solidFill>
                  <a:prstClr val="black"/>
                </a:solidFill>
                <a:latin typeface="Arial" panose="020B0604020202020204" pitchFamily="34" charset="0"/>
                <a:cs typeface="Arial" panose="020B0604020202020204" pitchFamily="34" charset="0"/>
              </a:rPr>
              <a:t>Track forecast results </a:t>
            </a:r>
            <a:r>
              <a:rPr lang="en-US" sz="1600" dirty="0">
                <a:solidFill>
                  <a:prstClr val="black"/>
                </a:solidFill>
                <a:latin typeface="Arial" panose="020B0604020202020204" pitchFamily="34" charset="0"/>
                <a:cs typeface="Arial" panose="020B0604020202020204" pitchFamily="34" charset="0"/>
              </a:rPr>
              <a:t>from H216 for the Atlantic basin </a:t>
            </a:r>
            <a:r>
              <a:rPr lang="en-US" sz="1600" dirty="0" smtClean="0">
                <a:solidFill>
                  <a:prstClr val="black"/>
                </a:solidFill>
                <a:latin typeface="Arial" panose="020B0604020202020204" pitchFamily="34" charset="0"/>
                <a:cs typeface="Arial" panose="020B0604020202020204" pitchFamily="34" charset="0"/>
              </a:rPr>
              <a:t>suggested </a:t>
            </a:r>
            <a:r>
              <a:rPr lang="en-US" sz="1600" dirty="0">
                <a:solidFill>
                  <a:prstClr val="black"/>
                </a:solidFill>
                <a:latin typeface="Arial" panose="020B0604020202020204" pitchFamily="34" charset="0"/>
                <a:cs typeface="Arial" panose="020B0604020202020204" pitchFamily="34" charset="0"/>
              </a:rPr>
              <a:t>additional </a:t>
            </a:r>
            <a:r>
              <a:rPr lang="en-US" sz="1600" dirty="0" smtClean="0">
                <a:solidFill>
                  <a:prstClr val="black"/>
                </a:solidFill>
                <a:latin typeface="Arial" panose="020B0604020202020204" pitchFamily="34" charset="0"/>
                <a:cs typeface="Arial" panose="020B0604020202020204" pitchFamily="34" charset="0"/>
              </a:rPr>
              <a:t>10</a:t>
            </a:r>
            <a:r>
              <a:rPr lang="en-US" sz="1600" dirty="0">
                <a:solidFill>
                  <a:prstClr val="black"/>
                </a:solidFill>
                <a:latin typeface="Arial" panose="020B0604020202020204" pitchFamily="34" charset="0"/>
                <a:cs typeface="Arial" panose="020B0604020202020204" pitchFamily="34" charset="0"/>
              </a:rPr>
              <a:t>% improvement compared to H215.</a:t>
            </a:r>
          </a:p>
          <a:p>
            <a:pPr marL="92075" indent="-92075">
              <a:buFont typeface="Arial" pitchFamily="34" charset="0"/>
              <a:buChar char="•"/>
            </a:pPr>
            <a:r>
              <a:rPr lang="en-US" altLang="ko-KR" sz="1600" dirty="0" smtClean="0">
                <a:solidFill>
                  <a:prstClr val="black"/>
                </a:solidFill>
                <a:latin typeface="Arial" pitchFamily="34" charset="0"/>
                <a:cs typeface="Arial" pitchFamily="34" charset="0"/>
              </a:rPr>
              <a:t>Intensity forecast results from H216 for the Atlantic basin suggested additional 5-10%  improvements compared to H215 for the first 3 days.</a:t>
            </a:r>
          </a:p>
          <a:p>
            <a:pPr marL="92075" indent="-92075">
              <a:buFont typeface="Arial" pitchFamily="34" charset="0"/>
              <a:buChar char="•"/>
            </a:pPr>
            <a:r>
              <a:rPr lang="en-US" altLang="ko-KR" sz="1600" dirty="0" smtClean="0">
                <a:solidFill>
                  <a:prstClr val="black"/>
                </a:solidFill>
                <a:latin typeface="Arial" pitchFamily="34" charset="0"/>
                <a:cs typeface="Arial" pitchFamily="34" charset="0"/>
              </a:rPr>
              <a:t> H216 also has a neutral to positive bias for intensity as compared to neutral to negative values for H215</a:t>
            </a:r>
          </a:p>
        </p:txBody>
      </p:sp>
      <p:sp>
        <p:nvSpPr>
          <p:cNvPr id="2" name="Slide Number Placeholder 1"/>
          <p:cNvSpPr>
            <a:spLocks noGrp="1"/>
          </p:cNvSpPr>
          <p:nvPr>
            <p:ph type="sldNum" sz="quarter" idx="12"/>
          </p:nvPr>
        </p:nvSpPr>
        <p:spPr/>
        <p:txBody>
          <a:bodyPr/>
          <a:lstStyle/>
          <a:p>
            <a:r>
              <a:rPr lang="en-US" dirty="0" smtClean="0">
                <a:solidFill>
                  <a:prstClr val="black">
                    <a:tint val="75000"/>
                  </a:prstClr>
                </a:solidFill>
              </a:rPr>
              <a:t>10</a:t>
            </a:r>
            <a:endParaRPr lang="en-US" dirty="0">
              <a:solidFill>
                <a:prstClr val="black">
                  <a:tint val="75000"/>
                </a:prstClr>
              </a:solidFill>
            </a:endParaRPr>
          </a:p>
        </p:txBody>
      </p:sp>
      <p:pic>
        <p:nvPicPr>
          <p:cNvPr id="37890" name="Picture 2" descr="http://www.emc.ncep.noaa.gov/gc_wmb/vxt/zack/temp9/ALAL1115_H215_C216/fig_ALAL1115_st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597" y="912855"/>
            <a:ext cx="3957185" cy="2860479"/>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http://www.emc.ncep.noaa.gov/gc_wmb/vxt/zack/temp9/ALAL1115_H215_C216/fig_ALAL1115_si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9" y="3886637"/>
            <a:ext cx="3840953" cy="2776460"/>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http://www.emc.ncep.noaa.gov/gc_wmb/vxt/zack/temp9/ALAL1115_H215_C216/fig_ALAL1115_bi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047" y="901482"/>
            <a:ext cx="4200207" cy="303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158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562600"/>
            <a:ext cx="7772400" cy="646331"/>
          </a:xfrm>
          <a:prstGeom prst="rect">
            <a:avLst/>
          </a:prstGeom>
          <a:noFill/>
        </p:spPr>
        <p:txBody>
          <a:bodyPr wrap="square" rtlCol="0">
            <a:spAutoFit/>
          </a:bodyPr>
          <a:lstStyle/>
          <a:p>
            <a:r>
              <a:rPr lang="en-US" dirty="0" smtClean="0"/>
              <a:t>H216 shows improvements in both track and intensity as compared to H15I </a:t>
            </a:r>
            <a:r>
              <a:rPr lang="en-US" dirty="0"/>
              <a:t>but still needs to catch-up to official tracks and intensity.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 y="1642437"/>
            <a:ext cx="4615070" cy="338676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031" y="1642437"/>
            <a:ext cx="4306957" cy="3386764"/>
          </a:xfrm>
          <a:prstGeom prst="rect">
            <a:avLst/>
          </a:prstGeom>
        </p:spPr>
      </p:pic>
      <p:sp>
        <p:nvSpPr>
          <p:cNvPr id="3" name="Slide Number Placeholder 2"/>
          <p:cNvSpPr>
            <a:spLocks noGrp="1"/>
          </p:cNvSpPr>
          <p:nvPr>
            <p:ph type="sldNum" sz="quarter" idx="12"/>
          </p:nvPr>
        </p:nvSpPr>
        <p:spPr/>
        <p:txBody>
          <a:bodyPr/>
          <a:lstStyle/>
          <a:p>
            <a:r>
              <a:rPr lang="en-US" dirty="0" smtClean="0">
                <a:solidFill>
                  <a:prstClr val="black">
                    <a:tint val="75000"/>
                  </a:prstClr>
                </a:solidFill>
              </a:rPr>
              <a:t>11</a:t>
            </a:r>
            <a:endParaRPr lang="en-US" dirty="0">
              <a:solidFill>
                <a:prstClr val="black">
                  <a:tint val="75000"/>
                </a:prstClr>
              </a:solidFill>
            </a:endParaRPr>
          </a:p>
        </p:txBody>
      </p:sp>
      <p:sp>
        <p:nvSpPr>
          <p:cNvPr id="10" name="TextBox 9"/>
          <p:cNvSpPr txBox="1"/>
          <p:nvPr/>
        </p:nvSpPr>
        <p:spPr>
          <a:xfrm>
            <a:off x="945972" y="0"/>
            <a:ext cx="6934200" cy="954107"/>
          </a:xfrm>
          <a:prstGeom prst="rect">
            <a:avLst/>
          </a:prstGeom>
          <a:noFill/>
        </p:spPr>
        <p:txBody>
          <a:bodyPr wrap="square" rtlCol="0">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Evaluation of 2016 HWRF upgrades for NATL :</a:t>
            </a:r>
          </a:p>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Interpolated Guidance </a:t>
            </a:r>
            <a:r>
              <a:rPr lang="en-US" sz="2000" b="1" i="1" dirty="0" smtClean="0">
                <a:solidFill>
                  <a:srgbClr val="000099"/>
                </a:solidFill>
                <a:effectLst>
                  <a:outerShdw blurRad="38100" dist="38100" dir="2700000" algn="tl">
                    <a:srgbClr val="000000">
                      <a:alpha val="43137"/>
                    </a:srgbClr>
                  </a:outerShdw>
                </a:effectLst>
              </a:rPr>
              <a:t> </a:t>
            </a:r>
            <a:r>
              <a:rPr lang="en-US" sz="2000" b="1" i="1" dirty="0">
                <a:solidFill>
                  <a:srgbClr val="000099"/>
                </a:solidFill>
                <a:effectLst>
                  <a:outerShdw blurRad="38100" dist="38100" dir="2700000" algn="tl">
                    <a:srgbClr val="000000">
                      <a:alpha val="43137"/>
                    </a:srgbClr>
                  </a:outerShdw>
                </a:effectLst>
              </a:rPr>
              <a:t>(2012 Sandy, 2013-2015</a:t>
            </a:r>
            <a:r>
              <a:rPr lang="en-US" sz="2000" b="1" i="1" dirty="0" smtClean="0">
                <a:solidFill>
                  <a:srgbClr val="000099"/>
                </a:solidFill>
                <a:effectLst>
                  <a:outerShdw blurRad="38100" dist="38100" dir="2700000" algn="tl">
                    <a:srgbClr val="000000">
                      <a:alpha val="43137"/>
                    </a:srgbClr>
                  </a:outerShdw>
                </a:effectLst>
              </a:rPr>
              <a:t>)</a:t>
            </a:r>
            <a:endParaRPr lang="en-US" sz="2000" b="1" i="1" dirty="0">
              <a:solidFill>
                <a:srgbClr val="0000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2364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838200"/>
            <a:ext cx="8657962" cy="5751756"/>
          </a:xfrm>
          <a:prstGeom prst="rect">
            <a:avLst/>
          </a:prstGeom>
        </p:spPr>
      </p:pic>
      <p:sp>
        <p:nvSpPr>
          <p:cNvPr id="3" name="Rectangle 2"/>
          <p:cNvSpPr/>
          <p:nvPr/>
        </p:nvSpPr>
        <p:spPr>
          <a:xfrm>
            <a:off x="2209800" y="1066800"/>
            <a:ext cx="5888464" cy="307777"/>
          </a:xfrm>
          <a:prstGeom prst="rect">
            <a:avLst/>
          </a:prstGeom>
        </p:spPr>
        <p:txBody>
          <a:bodyPr wrap="square">
            <a:spAutoFit/>
          </a:bodyPr>
          <a:lstStyle/>
          <a:p>
            <a:pPr algn="ctr"/>
            <a:r>
              <a:rPr lang="en-US" b="1" i="1" dirty="0">
                <a:solidFill>
                  <a:srgbClr val="124D84"/>
                </a:solidFill>
                <a:effectLst>
                  <a:outerShdw blurRad="38100" dist="38100" dir="2700000" algn="tl">
                    <a:srgbClr val="000000">
                      <a:alpha val="43137"/>
                    </a:srgbClr>
                  </a:outerShdw>
                </a:effectLst>
                <a:latin typeface="PT Sans"/>
              </a:rPr>
              <a:t>Rapid Progress in Hurricane Forecast Improvements</a:t>
            </a:r>
          </a:p>
        </p:txBody>
      </p:sp>
      <p:sp>
        <p:nvSpPr>
          <p:cNvPr id="4" name="TextBox 3"/>
          <p:cNvSpPr txBox="1"/>
          <p:nvPr/>
        </p:nvSpPr>
        <p:spPr>
          <a:xfrm>
            <a:off x="0" y="87870"/>
            <a:ext cx="8949372" cy="830997"/>
          </a:xfrm>
          <a:prstGeom prst="rect">
            <a:avLst/>
          </a:prstGeom>
          <a:noFill/>
        </p:spPr>
        <p:txBody>
          <a:bodyPr wrap="square" rtlCol="0">
            <a:spAutoFit/>
          </a:bodyPr>
          <a:lstStyle/>
          <a:p>
            <a:pPr algn="ctr"/>
            <a:r>
              <a:rPr lang="en-US" sz="2400" b="1" dirty="0" smtClean="0">
                <a:solidFill>
                  <a:srgbClr val="000099"/>
                </a:solidFill>
                <a:effectLst>
                  <a:outerShdw blurRad="38100" dist="38100" dir="2700000" algn="tl">
                    <a:srgbClr val="000000">
                      <a:alpha val="43137"/>
                    </a:srgbClr>
                  </a:outerShdw>
                </a:effectLst>
                <a:latin typeface="+mj-lt"/>
                <a:ea typeface="+mj-ea"/>
                <a:cs typeface="+mj-cs"/>
              </a:rPr>
              <a:t>2016 </a:t>
            </a:r>
            <a:r>
              <a:rPr lang="en-US" sz="2400" b="1" dirty="0">
                <a:solidFill>
                  <a:srgbClr val="000099"/>
                </a:solidFill>
                <a:effectLst>
                  <a:outerShdw blurRad="38100" dist="38100" dir="2700000" algn="tl">
                    <a:srgbClr val="000000">
                      <a:alpha val="43137"/>
                    </a:srgbClr>
                  </a:outerShdw>
                </a:effectLst>
                <a:latin typeface="+mj-lt"/>
                <a:ea typeface="+mj-ea"/>
                <a:cs typeface="+mj-cs"/>
              </a:rPr>
              <a:t>HWRF: Continuing the trend of incremental but substantial improvements in </a:t>
            </a:r>
            <a:r>
              <a:rPr lang="en-US" sz="2400" b="1" dirty="0" smtClean="0">
                <a:solidFill>
                  <a:srgbClr val="000099"/>
                </a:solidFill>
                <a:effectLst>
                  <a:outerShdw blurRad="38100" dist="38100" dir="2700000" algn="tl">
                    <a:srgbClr val="000000">
                      <a:alpha val="43137"/>
                    </a:srgbClr>
                  </a:outerShdw>
                </a:effectLst>
                <a:latin typeface="+mj-lt"/>
                <a:ea typeface="+mj-ea"/>
                <a:cs typeface="+mj-cs"/>
              </a:rPr>
              <a:t>NATL </a:t>
            </a:r>
            <a:r>
              <a:rPr lang="en-US" sz="2400" b="1" dirty="0">
                <a:solidFill>
                  <a:srgbClr val="000099"/>
                </a:solidFill>
                <a:effectLst>
                  <a:outerShdw blurRad="38100" dist="38100" dir="2700000" algn="tl">
                    <a:srgbClr val="000000">
                      <a:alpha val="43137"/>
                    </a:srgbClr>
                  </a:outerShdw>
                </a:effectLst>
                <a:latin typeface="+mj-lt"/>
                <a:ea typeface="+mj-ea"/>
                <a:cs typeface="+mj-cs"/>
              </a:rPr>
              <a:t>intensity forecasts </a:t>
            </a:r>
          </a:p>
        </p:txBody>
      </p:sp>
      <p:sp>
        <p:nvSpPr>
          <p:cNvPr id="6" name="Rectangle 5"/>
          <p:cNvSpPr/>
          <p:nvPr/>
        </p:nvSpPr>
        <p:spPr>
          <a:xfrm>
            <a:off x="2362200" y="1669197"/>
            <a:ext cx="5943600" cy="923330"/>
          </a:xfrm>
          <a:prstGeom prst="rect">
            <a:avLst/>
          </a:prstGeom>
          <a:solidFill>
            <a:srgbClr val="FFFF00"/>
          </a:solidFill>
        </p:spPr>
        <p:txBody>
          <a:bodyPr wrap="square">
            <a:spAutoFit/>
          </a:bodyPr>
          <a:lstStyle/>
          <a:p>
            <a:r>
              <a:rPr lang="en-US" dirty="0">
                <a:effectLst>
                  <a:outerShdw blurRad="38100" dist="38100" dir="2700000" algn="tl">
                    <a:srgbClr val="000000">
                      <a:alpha val="43137"/>
                    </a:srgbClr>
                  </a:outerShdw>
                </a:effectLst>
              </a:rPr>
              <a:t>This marks </a:t>
            </a:r>
            <a:r>
              <a:rPr lang="en-US" dirty="0" smtClean="0">
                <a:effectLst>
                  <a:outerShdw blurRad="38100" dist="38100" dir="2700000" algn="tl">
                    <a:srgbClr val="000000">
                      <a:alpha val="43137"/>
                    </a:srgbClr>
                  </a:outerShdw>
                </a:effectLst>
              </a:rPr>
              <a:t>5</a:t>
            </a:r>
            <a:r>
              <a:rPr lang="en-US" baseline="30000" dirty="0" smtClean="0">
                <a:effectLst>
                  <a:outerShdw blurRad="38100" dist="38100" dir="2700000" algn="tl">
                    <a:srgbClr val="000000">
                      <a:alpha val="43137"/>
                    </a:srgbClr>
                  </a:outerShdw>
                </a:effectLst>
              </a:rPr>
              <a:t>th</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year in a row of demonstrating continuous improvements as measured through heterogeneous verification of multi-year retrospective runs. </a:t>
            </a:r>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368339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직사각형 30"/>
          <p:cNvSpPr/>
          <p:nvPr/>
        </p:nvSpPr>
        <p:spPr>
          <a:xfrm>
            <a:off x="4801186" y="4457702"/>
            <a:ext cx="4038599" cy="1815882"/>
          </a:xfrm>
          <a:prstGeom prst="rect">
            <a:avLst/>
          </a:prstGeom>
        </p:spPr>
        <p:txBody>
          <a:bodyPr wrap="square">
            <a:spAutoFit/>
          </a:bodyPr>
          <a:lstStyle/>
          <a:p>
            <a:pPr marL="92075" indent="-92075">
              <a:buFont typeface="Arial" pitchFamily="34" charset="0"/>
              <a:buChar char="•"/>
            </a:pPr>
            <a:r>
              <a:rPr lang="en-US" altLang="ko-KR" sz="1600" dirty="0" smtClean="0">
                <a:solidFill>
                  <a:prstClr val="black"/>
                </a:solidFill>
                <a:latin typeface="Arial" pitchFamily="34" charset="0"/>
                <a:cs typeface="Arial" pitchFamily="34" charset="0"/>
              </a:rPr>
              <a:t>Compared to H215, H216 results indicate  improved track skill of ~5% for the first 3 days.</a:t>
            </a:r>
          </a:p>
          <a:p>
            <a:pPr marL="92075" indent="-92075">
              <a:buFont typeface="Arial" pitchFamily="34" charset="0"/>
              <a:buChar char="•"/>
            </a:pPr>
            <a:r>
              <a:rPr lang="en-US" altLang="ko-KR" sz="1600" dirty="0" smtClean="0">
                <a:solidFill>
                  <a:prstClr val="black"/>
                </a:solidFill>
                <a:latin typeface="Arial" pitchFamily="34" charset="0"/>
                <a:cs typeface="Arial" pitchFamily="34" charset="0"/>
              </a:rPr>
              <a:t>Intensity skill is mostly neutral with some improvements seen at longer lead times.</a:t>
            </a:r>
          </a:p>
          <a:p>
            <a:pPr marL="92075" indent="-92075">
              <a:buFont typeface="Arial" pitchFamily="34" charset="0"/>
              <a:buChar char="•"/>
            </a:pPr>
            <a:r>
              <a:rPr lang="en-US" altLang="ko-KR" sz="1600" dirty="0" smtClean="0">
                <a:solidFill>
                  <a:prstClr val="black"/>
                </a:solidFill>
                <a:latin typeface="Arial" pitchFamily="34" charset="0"/>
                <a:cs typeface="Arial" pitchFamily="34" charset="0"/>
              </a:rPr>
              <a:t> H216 has much reduced intensity bias measures compared to H215.</a:t>
            </a:r>
          </a:p>
        </p:txBody>
      </p:sp>
      <p:sp>
        <p:nvSpPr>
          <p:cNvPr id="10" name="TextBox 9"/>
          <p:cNvSpPr txBox="1"/>
          <p:nvPr/>
        </p:nvSpPr>
        <p:spPr>
          <a:xfrm>
            <a:off x="945972" y="0"/>
            <a:ext cx="6934200" cy="830997"/>
          </a:xfrm>
          <a:prstGeom prst="rect">
            <a:avLst/>
          </a:prstGeom>
          <a:noFill/>
        </p:spPr>
        <p:txBody>
          <a:bodyPr wrap="square" rtlCol="0">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Evaluation of 2016 HWRF upgrades for EPAC</a:t>
            </a:r>
          </a:p>
          <a:p>
            <a:pPr algn="ctr"/>
            <a:r>
              <a:rPr lang="en-US" sz="2000" b="1" i="1" dirty="0" smtClean="0">
                <a:solidFill>
                  <a:srgbClr val="000099"/>
                </a:solidFill>
                <a:effectLst>
                  <a:outerShdw blurRad="38100" dist="38100" dir="2700000" algn="tl">
                    <a:srgbClr val="000000">
                      <a:alpha val="43137"/>
                    </a:srgbClr>
                  </a:outerShdw>
                </a:effectLst>
              </a:rPr>
              <a:t>(2013-2015)</a:t>
            </a:r>
            <a:endParaRPr lang="en-US" sz="2000" b="1" i="1" dirty="0">
              <a:solidFill>
                <a:srgbClr val="000099"/>
              </a:solidFill>
              <a:effectLst>
                <a:outerShdw blurRad="38100" dist="38100" dir="2700000" algn="tl">
                  <a:srgbClr val="000000">
                    <a:alpha val="43137"/>
                  </a:srgbClr>
                </a:outerShdw>
              </a:effectLst>
            </a:endParaRPr>
          </a:p>
        </p:txBody>
      </p:sp>
      <p:pic>
        <p:nvPicPr>
          <p:cNvPr id="37890" name="Picture 2" descr="http://www.emc.ncep.noaa.gov/gc_wmb/vxt/zack/temp9/EPAL1115_H215_C216/fig_EPAL1115_st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93" y="902324"/>
            <a:ext cx="4043446" cy="2922834"/>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http://www.emc.ncep.noaa.gov/gc_wmb/vxt/zack/temp9/EPAL1115_H215_C216/fig_EPAL1115_si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93" y="3896485"/>
            <a:ext cx="4064864" cy="2938316"/>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http://www.emc.ncep.noaa.gov/gc_wmb/vxt/zack/temp9/EPAL1115_H215_C216/fig_EPAL1115_bi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186" y="902324"/>
            <a:ext cx="4064864" cy="29383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1364029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94283"/>
            <a:ext cx="8839200" cy="523220"/>
          </a:xfrm>
          <a:prstGeom prst="rect">
            <a:avLst/>
          </a:prstGeom>
          <a:noFill/>
        </p:spPr>
        <p:txBody>
          <a:bodyPr wrap="square" rtlCol="0">
            <a:spAutoFit/>
          </a:bodyPr>
          <a:lstStyle/>
          <a:p>
            <a:pPr algn="ctr"/>
            <a:r>
              <a:rPr lang="en-US" sz="2800" b="1" dirty="0">
                <a:solidFill>
                  <a:srgbClr val="000099"/>
                </a:solidFill>
                <a:effectLst>
                  <a:outerShdw blurRad="38100" dist="38100" dir="2700000" algn="tl">
                    <a:srgbClr val="000000">
                      <a:alpha val="43137"/>
                    </a:srgbClr>
                  </a:outerShdw>
                </a:effectLst>
                <a:latin typeface="+mj-lt"/>
                <a:ea typeface="+mj-ea"/>
                <a:cs typeface="+mj-cs"/>
              </a:rPr>
              <a:t>FY16: Impact of  RTOFS Initialization and GSI on RI cases</a:t>
            </a:r>
          </a:p>
        </p:txBody>
      </p:sp>
      <p:sp>
        <p:nvSpPr>
          <p:cNvPr id="5" name="TextBox 4"/>
          <p:cNvSpPr txBox="1"/>
          <p:nvPr/>
        </p:nvSpPr>
        <p:spPr>
          <a:xfrm>
            <a:off x="5105400" y="4114800"/>
            <a:ext cx="3642815"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For RI cases in EPAC, DA and RTOFS initialization of MPIPOM gave improved performance for intensity skill after the first few hours (both error and bias). Impact on track is neutral.</a:t>
            </a:r>
          </a:p>
          <a:p>
            <a:pPr marL="285750" indent="-285750">
              <a:buFont typeface="Arial" panose="020B0604020202020204" pitchFamily="34" charset="0"/>
              <a:buChar char="•"/>
            </a:pPr>
            <a:r>
              <a:rPr lang="en-US" dirty="0" smtClean="0"/>
              <a:t>Results very similar to GFDL</a:t>
            </a:r>
            <a:endParaRPr lang="en-US" dirty="0"/>
          </a:p>
        </p:txBody>
      </p:sp>
      <p:pic>
        <p:nvPicPr>
          <p:cNvPr id="7" name="Picture 3" descr="C:\Users\bin.liu\Documents\work\H16N_RTOFS\EPAL_H216\ri2_new\fig_EPAL1415_tk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90" y="938724"/>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bin.liu\Documents\work\H16N_RTOFS\EPAL_H216\ri2_new\fig_EPAL1415_w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9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in.liu\Documents\work\H16N_RTOFS\EPAL_H216\ri2_new\fig_EPAL1415_bi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715" y="938724"/>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r>
              <a:rPr lang="en-US" dirty="0" smtClean="0">
                <a:solidFill>
                  <a:prstClr val="black">
                    <a:tint val="75000"/>
                  </a:prstClr>
                </a:solidFill>
              </a:rPr>
              <a:t>14</a:t>
            </a:r>
            <a:endParaRPr lang="en-US" dirty="0">
              <a:solidFill>
                <a:prstClr val="black">
                  <a:tint val="75000"/>
                </a:prstClr>
              </a:solidFill>
            </a:endParaRPr>
          </a:p>
        </p:txBody>
      </p:sp>
    </p:spTree>
    <p:extLst>
      <p:ext uri="{BB962C8B-B14F-4D97-AF65-F5344CB8AC3E}">
        <p14:creationId xmlns:p14="http://schemas.microsoft.com/office/powerpoint/2010/main" val="1076604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802448" y="4262735"/>
            <a:ext cx="1870769" cy="461665"/>
          </a:xfrm>
          <a:prstGeom prst="rect">
            <a:avLst/>
          </a:prstGeom>
          <a:noFill/>
        </p:spPr>
        <p:txBody>
          <a:bodyPr wrap="none" rtlCol="0">
            <a:spAutoFit/>
          </a:bodyPr>
          <a:lstStyle/>
          <a:p>
            <a:r>
              <a:rPr lang="en-US" sz="2400" b="1" dirty="0" smtClean="0"/>
              <a:t>Intensity skill</a:t>
            </a:r>
            <a:endParaRPr lang="en-US" sz="2400" b="1" dirty="0"/>
          </a:p>
        </p:txBody>
      </p:sp>
      <p:sp>
        <p:nvSpPr>
          <p:cNvPr id="11" name="TextBox 10"/>
          <p:cNvSpPr txBox="1"/>
          <p:nvPr/>
        </p:nvSpPr>
        <p:spPr>
          <a:xfrm>
            <a:off x="2864318" y="4262735"/>
            <a:ext cx="1417311" cy="461665"/>
          </a:xfrm>
          <a:prstGeom prst="rect">
            <a:avLst/>
          </a:prstGeom>
          <a:noFill/>
        </p:spPr>
        <p:txBody>
          <a:bodyPr wrap="none" rtlCol="0">
            <a:spAutoFit/>
          </a:bodyPr>
          <a:lstStyle/>
          <a:p>
            <a:r>
              <a:rPr lang="en-US" sz="2400" b="1" dirty="0" smtClean="0"/>
              <a:t>Track skill</a:t>
            </a:r>
            <a:endParaRPr lang="en-US" sz="2400" b="1" dirty="0"/>
          </a:p>
        </p:txBody>
      </p:sp>
      <p:sp>
        <p:nvSpPr>
          <p:cNvPr id="3" name="TextBox 2"/>
          <p:cNvSpPr txBox="1"/>
          <p:nvPr/>
        </p:nvSpPr>
        <p:spPr>
          <a:xfrm>
            <a:off x="1295400" y="5715000"/>
            <a:ext cx="7377817" cy="646331"/>
          </a:xfrm>
          <a:prstGeom prst="rect">
            <a:avLst/>
          </a:prstGeom>
          <a:noFill/>
        </p:spPr>
        <p:txBody>
          <a:bodyPr wrap="square" rtlCol="0">
            <a:spAutoFit/>
          </a:bodyPr>
          <a:lstStyle/>
          <a:p>
            <a:r>
              <a:rPr lang="en-US" dirty="0" smtClean="0"/>
              <a:t>H16I exhibits improvements over H15I in track but is poor compared to official tracks. Intensity is neutral to positive after 48 hrs</a:t>
            </a:r>
            <a:r>
              <a:rPr lang="en-US" dirty="0"/>
              <a: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1090"/>
            <a:ext cx="4612442" cy="352488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348" y="1681090"/>
            <a:ext cx="4531558" cy="3524886"/>
          </a:xfrm>
          <a:prstGeom prst="rect">
            <a:avLst/>
          </a:prstGeom>
        </p:spPr>
      </p:pic>
      <p:sp>
        <p:nvSpPr>
          <p:cNvPr id="9" name="TextBox 8"/>
          <p:cNvSpPr txBox="1"/>
          <p:nvPr/>
        </p:nvSpPr>
        <p:spPr>
          <a:xfrm>
            <a:off x="945972" y="0"/>
            <a:ext cx="6934200" cy="954107"/>
          </a:xfrm>
          <a:prstGeom prst="rect">
            <a:avLst/>
          </a:prstGeom>
          <a:noFill/>
        </p:spPr>
        <p:txBody>
          <a:bodyPr wrap="square" rtlCol="0">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Evaluation of 2016 HWRF upgrades for EPAC:</a:t>
            </a:r>
          </a:p>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Interpolated Guidance </a:t>
            </a:r>
            <a:r>
              <a:rPr lang="en-US" sz="2000" b="1" i="1" dirty="0" smtClean="0">
                <a:solidFill>
                  <a:srgbClr val="000099"/>
                </a:solidFill>
                <a:effectLst>
                  <a:outerShdw blurRad="38100" dist="38100" dir="2700000" algn="tl">
                    <a:srgbClr val="000000">
                      <a:alpha val="43137"/>
                    </a:srgbClr>
                  </a:outerShdw>
                </a:effectLst>
              </a:rPr>
              <a:t>(2013-2015)</a:t>
            </a:r>
            <a:endParaRPr lang="en-US" sz="2000" b="1" i="1" dirty="0">
              <a:solidFill>
                <a:srgbClr val="000099"/>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val="30623153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solidFill>
                  <a:prstClr val="black">
                    <a:tint val="75000"/>
                  </a:prstClr>
                </a:solidFill>
              </a:rPr>
              <a:t>16</a:t>
            </a:r>
            <a:endParaRPr lang="en-US" dirty="0">
              <a:solidFill>
                <a:prstClr val="black">
                  <a:tint val="75000"/>
                </a:prstClr>
              </a:solidFill>
            </a:endParaRPr>
          </a:p>
        </p:txBody>
      </p:sp>
      <p:sp>
        <p:nvSpPr>
          <p:cNvPr id="8" name="TextBox 7"/>
          <p:cNvSpPr txBox="1"/>
          <p:nvPr/>
        </p:nvSpPr>
        <p:spPr>
          <a:xfrm>
            <a:off x="4648200" y="4114800"/>
            <a:ext cx="41148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H216 shows significant improvements in both track and intensity performance especially after 2 days. </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H216 also exhibits reduced positive intensity bias after 2 days.</a:t>
            </a:r>
          </a:p>
          <a:p>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152400" y="0"/>
            <a:ext cx="8610600" cy="523220"/>
          </a:xfrm>
          <a:prstGeom prst="rect">
            <a:avLst/>
          </a:prstGeom>
          <a:noFill/>
        </p:spPr>
        <p:txBody>
          <a:bodyPr wrap="square" rtlCol="0">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Evaluation of 2016 HWRF upgrades for CPAC (2015)</a:t>
            </a:r>
          </a:p>
        </p:txBody>
      </p:sp>
      <p:pic>
        <p:nvPicPr>
          <p:cNvPr id="39938" name="Picture 2" descr="http://www.emc.ncep.noaa.gov/gc_wmb/vxt/zack/temp9/CPAL1115_H215_C216/fig_CPAL1115_bi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489" y="811576"/>
            <a:ext cx="4007410" cy="2896785"/>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www.emc.ncep.noaa.gov/gc_wmb/vxt/zack/temp9/CPAL1115_H215_C216/fig_CPAL1115_st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32" y="903287"/>
            <a:ext cx="3917019" cy="2831445"/>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http://www.emc.ncep.noaa.gov/gc_wmb/vxt/zack/temp9/CPAL1115_H215_C216/fig_CPAL1115_si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32" y="3857150"/>
            <a:ext cx="3917019" cy="283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885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819400"/>
            <a:ext cx="8153400" cy="954107"/>
          </a:xfrm>
          <a:prstGeom prst="rect">
            <a:avLst/>
          </a:prstGeom>
          <a:noFill/>
        </p:spPr>
        <p:txBody>
          <a:bodyPr wrap="square" rtlCol="0">
            <a:spAutoFit/>
          </a:bodyPr>
          <a:lstStyle/>
          <a:p>
            <a:pPr algn="ctr"/>
            <a:r>
              <a:rPr lang="en-US" sz="2800" b="1" dirty="0">
                <a:solidFill>
                  <a:srgbClr val="000099"/>
                </a:solidFill>
                <a:effectLst>
                  <a:outerShdw blurRad="38100" dist="38100" dir="2700000" algn="tl">
                    <a:srgbClr val="000000">
                      <a:alpha val="43137"/>
                    </a:srgbClr>
                  </a:outerShdw>
                </a:effectLst>
                <a:latin typeface="+mj-lt"/>
                <a:ea typeface="+mj-ea"/>
                <a:cs typeface="+mj-cs"/>
              </a:rPr>
              <a:t>Verification for </a:t>
            </a:r>
            <a:r>
              <a:rPr lang="en-US" sz="2800" b="1" dirty="0" smtClean="0">
                <a:solidFill>
                  <a:srgbClr val="000099"/>
                </a:solidFill>
                <a:effectLst>
                  <a:outerShdw blurRad="38100" dist="38100" dir="2700000" algn="tl">
                    <a:srgbClr val="000000">
                      <a:alpha val="43137"/>
                    </a:srgbClr>
                  </a:outerShdw>
                </a:effectLst>
                <a:latin typeface="+mj-lt"/>
                <a:ea typeface="+mj-ea"/>
                <a:cs typeface="+mj-cs"/>
              </a:rPr>
              <a:t>JTWC Basins (WPAC &amp; NIO)</a:t>
            </a:r>
          </a:p>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(2015)</a:t>
            </a:r>
            <a:endParaRPr lang="en-US" sz="2800" b="1" dirty="0">
              <a:solidFill>
                <a:srgbClr val="000099"/>
              </a:solidFill>
              <a:effectLst>
                <a:outerShdw blurRad="38100" dist="38100" dir="2700000" algn="tl">
                  <a:srgbClr val="000000">
                    <a:alpha val="43137"/>
                  </a:srgbClr>
                </a:outerShdw>
              </a:effectLst>
              <a:latin typeface="+mj-lt"/>
              <a:ea typeface="+mj-ea"/>
              <a:cs typeface="+mj-cs"/>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solidFill>
                  <a:prstClr val="black">
                    <a:tint val="75000"/>
                  </a:prstClr>
                </a:solidFill>
              </a:rPr>
              <a:pPr/>
              <a:t>17</a:t>
            </a:fld>
            <a:endParaRPr lang="en-US" dirty="0">
              <a:solidFill>
                <a:prstClr val="black">
                  <a:tint val="75000"/>
                </a:prstClr>
              </a:solidFill>
            </a:endParaRPr>
          </a:p>
        </p:txBody>
      </p:sp>
    </p:spTree>
    <p:extLst>
      <p:ext uri="{BB962C8B-B14F-4D97-AF65-F5344CB8AC3E}">
        <p14:creationId xmlns:p14="http://schemas.microsoft.com/office/powerpoint/2010/main" val="1296895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931" y="52264"/>
            <a:ext cx="6776755" cy="5088214"/>
          </a:xfrm>
          <a:prstGeom prst="rect">
            <a:avLst/>
          </a:prstGeom>
        </p:spPr>
      </p:pic>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207625"/>
            <a:ext cx="4431261" cy="2455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50670" y="52264"/>
            <a:ext cx="7620000" cy="1384995"/>
          </a:xfrm>
          <a:prstGeom prst="rect">
            <a:avLst/>
          </a:prstGeom>
          <a:noFill/>
        </p:spPr>
        <p:txBody>
          <a:bodyPr wrap="square" rtlCol="0">
            <a:spAutoFit/>
          </a:bodyPr>
          <a:lstStyle/>
          <a:p>
            <a:pPr algn="ctr"/>
            <a:r>
              <a:rPr lang="en-US" sz="2800" dirty="0" smtClean="0">
                <a:solidFill>
                  <a:srgbClr val="000099"/>
                </a:solidFill>
              </a:rPr>
              <a:t>Impact of Ocean Coupling</a:t>
            </a:r>
          </a:p>
          <a:p>
            <a:pPr lvl="0" algn="ctr"/>
            <a:r>
              <a:rPr lang="en-US" sz="2000" dirty="0" err="1">
                <a:solidFill>
                  <a:srgbClr val="000099"/>
                </a:solidFill>
              </a:rPr>
              <a:t>Soudelor</a:t>
            </a:r>
            <a:r>
              <a:rPr lang="en-US" sz="2000" dirty="0">
                <a:solidFill>
                  <a:srgbClr val="000099"/>
                </a:solidFill>
              </a:rPr>
              <a:t>, 2015080112, 13W </a:t>
            </a:r>
          </a:p>
          <a:p>
            <a:pPr algn="ctr"/>
            <a:r>
              <a:rPr lang="en-US" sz="3600" dirty="0" smtClean="0">
                <a:solidFill>
                  <a:srgbClr val="000099"/>
                </a:solidFill>
              </a:rPr>
              <a:t> </a:t>
            </a:r>
            <a:endParaRPr lang="en-US" sz="3600" dirty="0">
              <a:solidFill>
                <a:srgbClr val="000099"/>
              </a:solidFill>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14821811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0"/>
            <a:ext cx="8763000" cy="707886"/>
          </a:xfrm>
          <a:prstGeom prst="rect">
            <a:avLst/>
          </a:prstGeom>
          <a:noFill/>
        </p:spPr>
        <p:txBody>
          <a:bodyPr wrap="square" rtlCol="0">
            <a:spAutoFit/>
          </a:bodyPr>
          <a:lstStyle/>
          <a:p>
            <a:pPr algn="ctr"/>
            <a:r>
              <a:rPr lang="en-US" sz="2000" dirty="0" smtClean="0">
                <a:solidFill>
                  <a:srgbClr val="000099"/>
                </a:solidFill>
              </a:rPr>
              <a:t>HWRF Model Radar Reflectivity</a:t>
            </a:r>
          </a:p>
          <a:p>
            <a:pPr algn="ctr"/>
            <a:r>
              <a:rPr lang="en-US" sz="2000" dirty="0" err="1" smtClean="0">
                <a:solidFill>
                  <a:srgbClr val="000099"/>
                </a:solidFill>
              </a:rPr>
              <a:t>Soudelor</a:t>
            </a:r>
            <a:r>
              <a:rPr lang="en-US" sz="2000" dirty="0" smtClean="0">
                <a:solidFill>
                  <a:srgbClr val="000099"/>
                </a:solidFill>
              </a:rPr>
              <a:t>, 2015080112, 13W </a:t>
            </a:r>
            <a:endParaRPr lang="en-US" sz="2000" dirty="0">
              <a:solidFill>
                <a:srgbClr val="000099"/>
              </a:solidFill>
            </a:endParaRPr>
          </a:p>
        </p:txBody>
      </p:sp>
      <p:pic>
        <p:nvPicPr>
          <p:cNvPr id="7" name="Picture 6" descr="SOUDELOR13W_080112_H215.gif"/>
          <p:cNvPicPr>
            <a:picLocks noChangeAspect="1"/>
          </p:cNvPicPr>
          <p:nvPr/>
        </p:nvPicPr>
        <p:blipFill>
          <a:blip r:embed="rId2" cstate="print"/>
          <a:stretch>
            <a:fillRect/>
          </a:stretch>
        </p:blipFill>
        <p:spPr>
          <a:xfrm>
            <a:off x="740722" y="1167020"/>
            <a:ext cx="3276600" cy="2851363"/>
          </a:xfrm>
          <a:prstGeom prst="rect">
            <a:avLst/>
          </a:prstGeom>
        </p:spPr>
      </p:pic>
      <p:pic>
        <p:nvPicPr>
          <p:cNvPr id="8" name="Picture 7" descr="SOUDELOR13W_080112_H216.gif"/>
          <p:cNvPicPr>
            <a:picLocks noChangeAspect="1"/>
          </p:cNvPicPr>
          <p:nvPr/>
        </p:nvPicPr>
        <p:blipFill>
          <a:blip r:embed="rId3" cstate="print"/>
          <a:stretch>
            <a:fillRect/>
          </a:stretch>
        </p:blipFill>
        <p:spPr>
          <a:xfrm>
            <a:off x="4955459" y="1112011"/>
            <a:ext cx="3403026" cy="2961382"/>
          </a:xfrm>
          <a:prstGeom prst="rect">
            <a:avLst/>
          </a:prstGeom>
        </p:spPr>
      </p:pic>
      <p:sp>
        <p:nvSpPr>
          <p:cNvPr id="9" name="TextBox 8"/>
          <p:cNvSpPr txBox="1"/>
          <p:nvPr/>
        </p:nvSpPr>
        <p:spPr>
          <a:xfrm>
            <a:off x="1674139" y="538609"/>
            <a:ext cx="990600" cy="461665"/>
          </a:xfrm>
          <a:prstGeom prst="rect">
            <a:avLst/>
          </a:prstGeom>
          <a:noFill/>
        </p:spPr>
        <p:txBody>
          <a:bodyPr wrap="square" rtlCol="0">
            <a:spAutoFit/>
          </a:bodyPr>
          <a:lstStyle/>
          <a:p>
            <a:r>
              <a:rPr lang="en-US" sz="2400" dirty="0" smtClean="0"/>
              <a:t>H215</a:t>
            </a:r>
            <a:endParaRPr lang="en-US" sz="2400" dirty="0"/>
          </a:p>
        </p:txBody>
      </p:sp>
      <p:sp>
        <p:nvSpPr>
          <p:cNvPr id="10" name="TextBox 9"/>
          <p:cNvSpPr txBox="1"/>
          <p:nvPr/>
        </p:nvSpPr>
        <p:spPr>
          <a:xfrm>
            <a:off x="6477000" y="538609"/>
            <a:ext cx="937243" cy="461665"/>
          </a:xfrm>
          <a:prstGeom prst="rect">
            <a:avLst/>
          </a:prstGeom>
          <a:noFill/>
        </p:spPr>
        <p:txBody>
          <a:bodyPr wrap="square" rtlCol="0">
            <a:spAutoFit/>
          </a:bodyPr>
          <a:lstStyle/>
          <a:p>
            <a:r>
              <a:rPr lang="en-US" sz="2400" dirty="0" smtClean="0"/>
              <a:t>H216</a:t>
            </a:r>
            <a:endParaRPr lang="en-US" sz="24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066032"/>
            <a:ext cx="4023009" cy="279196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3956" y="4105574"/>
            <a:ext cx="3966032" cy="2752426"/>
          </a:xfrm>
          <a:prstGeom prst="rect">
            <a:avLst/>
          </a:prstGeom>
        </p:spPr>
      </p:pic>
      <p:cxnSp>
        <p:nvCxnSpPr>
          <p:cNvPr id="11" name="Straight Arrow Connector 10"/>
          <p:cNvCxnSpPr/>
          <p:nvPr/>
        </p:nvCxnSpPr>
        <p:spPr>
          <a:xfrm flipH="1" flipV="1">
            <a:off x="1219200" y="5462016"/>
            <a:ext cx="685800" cy="4815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905000" y="5105400"/>
            <a:ext cx="474022"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562600" y="5462016"/>
            <a:ext cx="685800" cy="4815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248400" y="5257800"/>
            <a:ext cx="408572"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4199829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24441"/>
            <a:ext cx="8763000" cy="6001643"/>
          </a:xfrm>
          <a:prstGeom prst="rect">
            <a:avLst/>
          </a:prstGeom>
          <a:noFill/>
        </p:spPr>
        <p:txBody>
          <a:bodyPr wrap="square" rtlCol="0">
            <a:spAutoFit/>
          </a:bodyPr>
          <a:lstStyle/>
          <a:p>
            <a:pPr marL="342900" indent="-342900">
              <a:buFont typeface="Wingdings" panose="05000000000000000000" pitchFamily="2" charset="2"/>
              <a:buChar char="Ø"/>
              <a:defRPr/>
            </a:pPr>
            <a:r>
              <a:rPr lang="en-US" sz="2400" b="1" dirty="0"/>
              <a:t>System &amp; Resolution Enhancements</a:t>
            </a:r>
          </a:p>
          <a:p>
            <a:pPr marL="800100" lvl="1" indent="-342900">
              <a:buFont typeface="Wingdings" panose="05000000000000000000" pitchFamily="2" charset="2"/>
              <a:buChar char="§"/>
              <a:defRPr/>
            </a:pPr>
            <a:r>
              <a:rPr lang="en-US" dirty="0" smtClean="0"/>
              <a:t>T&amp;E with new 2016 4D-Hybrid GDAS/GFS IC/BC</a:t>
            </a:r>
          </a:p>
          <a:p>
            <a:pPr marL="800100" lvl="1" indent="-342900">
              <a:buFont typeface="Wingdings" panose="05000000000000000000" pitchFamily="2" charset="2"/>
              <a:buChar char="§"/>
              <a:defRPr/>
            </a:pPr>
            <a:r>
              <a:rPr lang="en-US" dirty="0"/>
              <a:t>Upgrade dynamic core from WRF3.6a to </a:t>
            </a:r>
            <a:r>
              <a:rPr lang="en-US" dirty="0" smtClean="0"/>
              <a:t>WRF3.7.1a (with bug fixes)</a:t>
            </a:r>
          </a:p>
          <a:p>
            <a:pPr marL="800100" lvl="1" indent="-342900">
              <a:buFont typeface="Wingdings" panose="05000000000000000000" pitchFamily="2" charset="2"/>
              <a:buChar char="§"/>
              <a:defRPr/>
            </a:pPr>
            <a:r>
              <a:rPr lang="en-US" dirty="0" smtClean="0"/>
              <a:t>Smaller </a:t>
            </a:r>
            <a:r>
              <a:rPr lang="en-US" dirty="0"/>
              <a:t>time step (</a:t>
            </a:r>
            <a:r>
              <a:rPr lang="en-US" dirty="0" err="1" smtClean="0"/>
              <a:t>dt</a:t>
            </a:r>
            <a:r>
              <a:rPr lang="en-US" dirty="0" smtClean="0"/>
              <a:t>=30 s vs. 38 4/7 s) </a:t>
            </a:r>
          </a:p>
          <a:p>
            <a:pPr marL="800100" lvl="1" indent="-342900">
              <a:buFont typeface="Wingdings" panose="05000000000000000000" pitchFamily="2" charset="2"/>
              <a:buChar char="§"/>
              <a:defRPr/>
            </a:pPr>
            <a:r>
              <a:rPr lang="en-US" b="1" i="1" u="sng" dirty="0" smtClean="0">
                <a:solidFill>
                  <a:srgbClr val="000099"/>
                </a:solidFill>
              </a:rPr>
              <a:t>Increase </a:t>
            </a:r>
            <a:r>
              <a:rPr lang="en-US" b="1" i="1" u="sng" dirty="0">
                <a:solidFill>
                  <a:srgbClr val="000099"/>
                </a:solidFill>
              </a:rPr>
              <a:t>the </a:t>
            </a:r>
            <a:r>
              <a:rPr lang="en-US" b="1" i="1" u="sng" dirty="0" smtClean="0">
                <a:solidFill>
                  <a:srgbClr val="000099"/>
                </a:solidFill>
              </a:rPr>
              <a:t>size of nested domains (details on next slide)</a:t>
            </a:r>
          </a:p>
          <a:p>
            <a:pPr marL="800100" lvl="1" indent="-342900">
              <a:buFont typeface="Wingdings" panose="05000000000000000000" pitchFamily="2" charset="2"/>
              <a:buChar char="§"/>
              <a:defRPr/>
            </a:pPr>
            <a:r>
              <a:rPr lang="en-US" dirty="0" smtClean="0"/>
              <a:t>More products: MAG and AWIPS2</a:t>
            </a:r>
            <a:endParaRPr lang="en-US" dirty="0"/>
          </a:p>
          <a:p>
            <a:pPr marL="342900" indent="-342900">
              <a:buFont typeface="Wingdings" panose="05000000000000000000" pitchFamily="2" charset="2"/>
              <a:buChar char="Ø"/>
              <a:defRPr/>
            </a:pPr>
            <a:r>
              <a:rPr lang="en-US" sz="2400" b="1" dirty="0"/>
              <a:t>Initialization/Data Assimilation </a:t>
            </a:r>
            <a:r>
              <a:rPr lang="en-US" sz="2400" b="1" dirty="0" smtClean="0"/>
              <a:t>Improvements</a:t>
            </a:r>
          </a:p>
          <a:p>
            <a:pPr marL="742950" lvl="1" indent="-285750">
              <a:buFont typeface="Wingdings" panose="05000000000000000000" pitchFamily="2" charset="2"/>
              <a:buChar char="§"/>
              <a:defRPr/>
            </a:pPr>
            <a:r>
              <a:rPr lang="en-US" dirty="0" smtClean="0"/>
              <a:t>GSI upgrades; </a:t>
            </a:r>
            <a:r>
              <a:rPr lang="en-US" b="1" i="1" u="sng" dirty="0">
                <a:solidFill>
                  <a:srgbClr val="000099"/>
                </a:solidFill>
              </a:rPr>
              <a:t>new data sets for GSI (</a:t>
            </a:r>
            <a:r>
              <a:rPr lang="en-US" b="1" i="1" u="sng" dirty="0" err="1">
                <a:solidFill>
                  <a:srgbClr val="000099"/>
                </a:solidFill>
              </a:rPr>
              <a:t>CrIS</a:t>
            </a:r>
            <a:r>
              <a:rPr lang="en-US" b="1" i="1" u="sng" dirty="0">
                <a:solidFill>
                  <a:srgbClr val="000099"/>
                </a:solidFill>
              </a:rPr>
              <a:t>, SSMI/S, METOP-B changes)</a:t>
            </a:r>
          </a:p>
          <a:p>
            <a:pPr marL="742950" lvl="1" indent="-285750">
              <a:buFont typeface="Wingdings" panose="05000000000000000000" pitchFamily="2" charset="2"/>
              <a:buChar char="§"/>
              <a:defRPr/>
            </a:pPr>
            <a:r>
              <a:rPr lang="en-US" b="1" i="1" u="sng" dirty="0">
                <a:solidFill>
                  <a:srgbClr val="000099"/>
                </a:solidFill>
              </a:rPr>
              <a:t>Turn on Data Assimilation for all storms in East Pacific </a:t>
            </a:r>
            <a:r>
              <a:rPr lang="en-US" b="1" i="1" u="sng" dirty="0" smtClean="0">
                <a:solidFill>
                  <a:srgbClr val="000099"/>
                </a:solidFill>
              </a:rPr>
              <a:t> </a:t>
            </a:r>
            <a:r>
              <a:rPr lang="en-US" b="1" i="1" u="sng" dirty="0">
                <a:solidFill>
                  <a:srgbClr val="000099"/>
                </a:solidFill>
              </a:rPr>
              <a:t>and </a:t>
            </a:r>
            <a:r>
              <a:rPr lang="en-US" b="1" i="1" u="sng" dirty="0" smtClean="0">
                <a:solidFill>
                  <a:srgbClr val="000099"/>
                </a:solidFill>
              </a:rPr>
              <a:t>use of ROTFS </a:t>
            </a:r>
            <a:r>
              <a:rPr lang="en-US" b="1" i="1" u="sng" dirty="0">
                <a:solidFill>
                  <a:srgbClr val="000099"/>
                </a:solidFill>
              </a:rPr>
              <a:t>initialization</a:t>
            </a:r>
          </a:p>
          <a:p>
            <a:pPr marL="342900" indent="-342900">
              <a:buFont typeface="Wingdings" panose="05000000000000000000" pitchFamily="2" charset="2"/>
              <a:buChar char="Ø"/>
              <a:defRPr/>
            </a:pPr>
            <a:r>
              <a:rPr lang="en-US" sz="2400" b="1" dirty="0" smtClean="0"/>
              <a:t>Physics </a:t>
            </a:r>
            <a:r>
              <a:rPr lang="en-US" sz="2400" b="1" dirty="0"/>
              <a:t>Advancements</a:t>
            </a:r>
          </a:p>
          <a:p>
            <a:pPr marL="800100" lvl="1" indent="-342900">
              <a:buFont typeface="Wingdings" panose="05000000000000000000" pitchFamily="2" charset="2"/>
              <a:buChar char="§"/>
              <a:defRPr/>
            </a:pPr>
            <a:r>
              <a:rPr lang="en-US" dirty="0" smtClean="0"/>
              <a:t>Implement </a:t>
            </a:r>
            <a:r>
              <a:rPr lang="en-US" b="1" i="1" u="sng" dirty="0">
                <a:solidFill>
                  <a:srgbClr val="000099"/>
                </a:solidFill>
              </a:rPr>
              <a:t>new GFS PBL </a:t>
            </a:r>
            <a:r>
              <a:rPr lang="en-US" dirty="0" smtClean="0"/>
              <a:t>(2015 version)</a:t>
            </a:r>
            <a:endParaRPr lang="en-US" dirty="0"/>
          </a:p>
          <a:p>
            <a:pPr marL="800100" lvl="1" indent="-342900">
              <a:buFont typeface="Wingdings" panose="05000000000000000000" pitchFamily="2" charset="2"/>
              <a:buChar char="§"/>
              <a:defRPr/>
            </a:pPr>
            <a:r>
              <a:rPr lang="en-US" dirty="0"/>
              <a:t>Upgrade </a:t>
            </a:r>
            <a:r>
              <a:rPr lang="en-US" dirty="0" smtClean="0"/>
              <a:t>to </a:t>
            </a:r>
            <a:r>
              <a:rPr lang="en-US" b="1" i="1" u="sng" dirty="0">
                <a:solidFill>
                  <a:srgbClr val="000099"/>
                </a:solidFill>
              </a:rPr>
              <a:t>new scale-aware SAS convection scheme </a:t>
            </a:r>
            <a:r>
              <a:rPr lang="en-US" dirty="0" smtClean="0"/>
              <a:t>for all domains</a:t>
            </a:r>
            <a:endParaRPr lang="en-US" dirty="0"/>
          </a:p>
          <a:p>
            <a:pPr marL="800100" lvl="1" indent="-342900">
              <a:buFont typeface="Wingdings" panose="05000000000000000000" pitchFamily="2" charset="2"/>
              <a:buChar char="§"/>
              <a:defRPr/>
            </a:pPr>
            <a:r>
              <a:rPr lang="en-US" dirty="0" smtClean="0"/>
              <a:t>Update</a:t>
            </a:r>
            <a:r>
              <a:rPr lang="en-US" dirty="0" smtClean="0">
                <a:solidFill>
                  <a:srgbClr val="FF0000"/>
                </a:solidFill>
              </a:rPr>
              <a:t> </a:t>
            </a:r>
            <a:r>
              <a:rPr lang="en-US" dirty="0" smtClean="0"/>
              <a:t>momentum </a:t>
            </a:r>
            <a:r>
              <a:rPr lang="en-US" dirty="0"/>
              <a:t>and enthalpy exchange coefficients(Cd/Ch)</a:t>
            </a:r>
          </a:p>
          <a:p>
            <a:pPr marL="800100" lvl="1" indent="-342900">
              <a:buFont typeface="Wingdings" panose="05000000000000000000" pitchFamily="2" charset="2"/>
              <a:buChar char="§"/>
              <a:defRPr/>
            </a:pPr>
            <a:r>
              <a:rPr lang="en-US" dirty="0" smtClean="0"/>
              <a:t>Improved vertical wind profile in the surface and boundary layer</a:t>
            </a:r>
            <a:endParaRPr lang="en-US" dirty="0"/>
          </a:p>
          <a:p>
            <a:pPr marL="342900" indent="-342900">
              <a:buFont typeface="Wingdings" panose="05000000000000000000" pitchFamily="2" charset="2"/>
              <a:buChar char="Ø"/>
              <a:defRPr/>
            </a:pPr>
            <a:r>
              <a:rPr lang="en-US" sz="2400" b="1" dirty="0"/>
              <a:t>First time in </a:t>
            </a:r>
            <a:r>
              <a:rPr lang="en-US" sz="2400" b="1" dirty="0" smtClean="0"/>
              <a:t>2016….</a:t>
            </a:r>
            <a:endParaRPr lang="en-US" sz="2400" b="1" dirty="0"/>
          </a:p>
          <a:p>
            <a:pPr marL="800100" lvl="1" indent="-342900">
              <a:buFont typeface="Wingdings" panose="05000000000000000000" pitchFamily="2" charset="2"/>
              <a:buChar char="Ø"/>
              <a:defRPr/>
            </a:pPr>
            <a:r>
              <a:rPr lang="en-US" u="sng" dirty="0" smtClean="0">
                <a:solidFill>
                  <a:srgbClr val="000099"/>
                </a:solidFill>
              </a:rPr>
              <a:t>Implementation on WCOSS Cray</a:t>
            </a:r>
          </a:p>
          <a:p>
            <a:pPr marL="800100" lvl="1" indent="-342900">
              <a:buFont typeface="Wingdings" panose="05000000000000000000" pitchFamily="2" charset="2"/>
              <a:buChar char="Ø"/>
              <a:defRPr/>
            </a:pPr>
            <a:r>
              <a:rPr lang="en-US" u="sng" dirty="0">
                <a:solidFill>
                  <a:srgbClr val="000099"/>
                </a:solidFill>
              </a:rPr>
              <a:t>O</a:t>
            </a:r>
            <a:r>
              <a:rPr lang="en-US" u="sng" dirty="0" smtClean="0">
                <a:solidFill>
                  <a:srgbClr val="000099"/>
                </a:solidFill>
              </a:rPr>
              <a:t>cean coupling for CPAC, WPAC and NIO (all NH basins)</a:t>
            </a:r>
            <a:endParaRPr lang="en-US" u="sng" dirty="0">
              <a:solidFill>
                <a:srgbClr val="000099"/>
              </a:solidFill>
            </a:endParaRPr>
          </a:p>
          <a:p>
            <a:pPr marL="800100" lvl="1" indent="-342900">
              <a:buFont typeface="Wingdings" panose="05000000000000000000" pitchFamily="2" charset="2"/>
              <a:buChar char="Ø"/>
              <a:defRPr/>
            </a:pPr>
            <a:r>
              <a:rPr lang="en-US" u="sng" dirty="0" smtClean="0">
                <a:solidFill>
                  <a:srgbClr val="000099"/>
                </a:solidFill>
              </a:rPr>
              <a:t>One-way</a:t>
            </a:r>
            <a:r>
              <a:rPr lang="en-US" u="sng" dirty="0" smtClean="0">
                <a:solidFill>
                  <a:srgbClr val="FF0000"/>
                </a:solidFill>
              </a:rPr>
              <a:t> </a:t>
            </a:r>
            <a:r>
              <a:rPr lang="en-US" u="sng" dirty="0">
                <a:solidFill>
                  <a:srgbClr val="000099"/>
                </a:solidFill>
              </a:rPr>
              <a:t>c</a:t>
            </a:r>
            <a:r>
              <a:rPr lang="en-US" u="sng" dirty="0" smtClean="0">
                <a:solidFill>
                  <a:srgbClr val="000099"/>
                </a:solidFill>
              </a:rPr>
              <a:t>oupling </a:t>
            </a:r>
            <a:r>
              <a:rPr lang="en-US" u="sng" dirty="0">
                <a:solidFill>
                  <a:srgbClr val="000099"/>
                </a:solidFill>
              </a:rPr>
              <a:t>to </a:t>
            </a:r>
            <a:r>
              <a:rPr lang="en-US" u="sng" dirty="0" smtClean="0">
                <a:solidFill>
                  <a:srgbClr val="000099"/>
                </a:solidFill>
              </a:rPr>
              <a:t>wave model (Hurricane Wave Model)</a:t>
            </a:r>
          </a:p>
          <a:p>
            <a:pPr marL="800100" lvl="1" indent="-342900">
              <a:buFont typeface="Wingdings" panose="05000000000000000000" pitchFamily="2" charset="2"/>
              <a:buChar char="Ø"/>
              <a:defRPr/>
            </a:pPr>
            <a:r>
              <a:rPr lang="en-US" u="sng" dirty="0">
                <a:solidFill>
                  <a:srgbClr val="000099"/>
                </a:solidFill>
              </a:rPr>
              <a:t>Use of dev-</a:t>
            </a:r>
            <a:r>
              <a:rPr lang="en-US" u="sng" dirty="0" err="1">
                <a:solidFill>
                  <a:srgbClr val="000099"/>
                </a:solidFill>
              </a:rPr>
              <a:t>ecflow</a:t>
            </a:r>
            <a:r>
              <a:rPr lang="en-US" u="sng" dirty="0">
                <a:solidFill>
                  <a:srgbClr val="000099"/>
                </a:solidFill>
              </a:rPr>
              <a:t> for accelerated T2O</a:t>
            </a:r>
          </a:p>
        </p:txBody>
      </p:sp>
      <p:sp>
        <p:nvSpPr>
          <p:cNvPr id="5" name="TextBox 4"/>
          <p:cNvSpPr txBox="1"/>
          <p:nvPr/>
        </p:nvSpPr>
        <p:spPr>
          <a:xfrm>
            <a:off x="1109330" y="76200"/>
            <a:ext cx="6858000" cy="523220"/>
          </a:xfrm>
          <a:prstGeom prst="rect">
            <a:avLst/>
          </a:prstGeom>
          <a:noFill/>
        </p:spPr>
        <p:txBody>
          <a:bodyPr wrap="square" rtlCol="0">
            <a:spAutoFit/>
          </a:bodyPr>
          <a:lstStyle/>
          <a:p>
            <a:pPr algn="ctr"/>
            <a:r>
              <a:rPr lang="en-US" sz="2800" b="1" dirty="0">
                <a:solidFill>
                  <a:srgbClr val="000099"/>
                </a:solidFill>
                <a:effectLst>
                  <a:outerShdw blurRad="38100" dist="38100" dir="2700000" algn="tl">
                    <a:srgbClr val="000000">
                      <a:alpha val="43137"/>
                    </a:srgbClr>
                  </a:outerShdw>
                </a:effectLst>
                <a:latin typeface="+mj-lt"/>
                <a:ea typeface="+mj-ea"/>
                <a:cs typeface="+mj-cs"/>
              </a:rPr>
              <a:t>Scope of </a:t>
            </a:r>
            <a:r>
              <a:rPr lang="en-US" sz="2800" b="1" dirty="0" smtClean="0">
                <a:solidFill>
                  <a:srgbClr val="000099"/>
                </a:solidFill>
                <a:effectLst>
                  <a:outerShdw blurRad="38100" dist="38100" dir="2700000" algn="tl">
                    <a:srgbClr val="000000">
                      <a:alpha val="43137"/>
                    </a:srgbClr>
                  </a:outerShdw>
                </a:effectLst>
                <a:latin typeface="+mj-lt"/>
                <a:ea typeface="+mj-ea"/>
                <a:cs typeface="+mj-cs"/>
              </a:rPr>
              <a:t>FY16 </a:t>
            </a:r>
            <a:r>
              <a:rPr lang="en-US" sz="2800" b="1" dirty="0">
                <a:solidFill>
                  <a:srgbClr val="000099"/>
                </a:solidFill>
                <a:effectLst>
                  <a:outerShdw blurRad="38100" dist="38100" dir="2700000" algn="tl">
                    <a:srgbClr val="000000">
                      <a:alpha val="43137"/>
                    </a:srgbClr>
                  </a:outerShdw>
                </a:effectLst>
                <a:latin typeface="+mj-lt"/>
                <a:ea typeface="+mj-ea"/>
                <a:cs typeface="+mj-cs"/>
              </a:rPr>
              <a:t>HWRF </a:t>
            </a:r>
            <a:r>
              <a:rPr lang="en-US" sz="2800" b="1" dirty="0" smtClean="0">
                <a:solidFill>
                  <a:srgbClr val="000099"/>
                </a:solidFill>
                <a:effectLst>
                  <a:outerShdw blurRad="38100" dist="38100" dir="2700000" algn="tl">
                    <a:srgbClr val="000000">
                      <a:alpha val="43137"/>
                    </a:srgbClr>
                  </a:outerShdw>
                </a:effectLst>
                <a:latin typeface="+mj-lt"/>
                <a:ea typeface="+mj-ea"/>
                <a:cs typeface="+mj-cs"/>
              </a:rPr>
              <a:t>Upgrades</a:t>
            </a:r>
            <a:endParaRPr lang="en-US" sz="2800" b="1" dirty="0">
              <a:solidFill>
                <a:srgbClr val="000099"/>
              </a:solidFill>
              <a:effectLst>
                <a:outerShdw blurRad="38100" dist="38100" dir="2700000" algn="tl">
                  <a:srgbClr val="000000">
                    <a:alpha val="43137"/>
                  </a:srgbClr>
                </a:outerShdw>
              </a:effectLst>
              <a:latin typeface="+mj-lt"/>
              <a:ea typeface="+mj-ea"/>
              <a:cs typeface="+mj-cs"/>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405363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tile tx="0" ty="0" sx="65000" sy="65000" flip="none" algn="tl"/>
        </a:blipFill>
        <a:effectLst/>
      </p:bgPr>
    </p:bg>
    <p:spTree>
      <p:nvGrpSpPr>
        <p:cNvPr id="1" name=""/>
        <p:cNvGrpSpPr/>
        <p:nvPr/>
      </p:nvGrpSpPr>
      <p:grpSpPr>
        <a:xfrm>
          <a:off x="0" y="0"/>
          <a:ext cx="0" cy="0"/>
          <a:chOff x="0" y="0"/>
          <a:chExt cx="0" cy="0"/>
        </a:xfrm>
      </p:grpSpPr>
      <p:pic>
        <p:nvPicPr>
          <p:cNvPr id="38922" name="Picture 10" descr="http://www.emc.ncep.noaa.gov/gc_wmb/vxt/zack/temp9/WPAL1115_H215_C216/fig_WPAL1115_si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4010370"/>
            <a:ext cx="3810000" cy="2754086"/>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http://www.emc.ncep.noaa.gov/gc_wmb/vxt/zack/temp9/WPAL1115_H215_C216/fig_WPAL1115_st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010370"/>
            <a:ext cx="3806825" cy="27517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90767" y="1890069"/>
            <a:ext cx="1752600" cy="369332"/>
          </a:xfrm>
          <a:prstGeom prst="rect">
            <a:avLst/>
          </a:prstGeom>
          <a:noFill/>
        </p:spPr>
        <p:txBody>
          <a:bodyPr wrap="square" rtlCol="0">
            <a:spAutoFit/>
          </a:bodyPr>
          <a:lstStyle/>
          <a:p>
            <a:r>
              <a:rPr lang="en-US" dirty="0" smtClean="0">
                <a:solidFill>
                  <a:prstClr val="white"/>
                </a:solidFill>
              </a:rPr>
              <a:t>AL-track- skill</a:t>
            </a:r>
            <a:endParaRPr lang="en-US" dirty="0">
              <a:solidFill>
                <a:prstClr val="white"/>
              </a:solidFill>
            </a:endParaRPr>
          </a:p>
        </p:txBody>
      </p:sp>
      <p:sp>
        <p:nvSpPr>
          <p:cNvPr id="3" name="TextBox 2"/>
          <p:cNvSpPr txBox="1"/>
          <p:nvPr/>
        </p:nvSpPr>
        <p:spPr>
          <a:xfrm>
            <a:off x="5867399" y="5725180"/>
            <a:ext cx="2257567" cy="523220"/>
          </a:xfrm>
          <a:prstGeom prst="rect">
            <a:avLst/>
          </a:prstGeom>
          <a:noFill/>
        </p:spPr>
        <p:txBody>
          <a:bodyPr wrap="square" rtlCol="0">
            <a:spAutoFit/>
          </a:bodyPr>
          <a:lstStyle/>
          <a:p>
            <a:r>
              <a:rPr lang="en-US" sz="1400" b="1" dirty="0" smtClean="0">
                <a:solidFill>
                  <a:srgbClr val="FF0000"/>
                </a:solidFill>
              </a:rPr>
              <a:t>More than 20% intensity forecast improvement </a:t>
            </a:r>
            <a:endParaRPr lang="en-US" sz="1400" b="1" dirty="0">
              <a:solidFill>
                <a:srgbClr val="FF0000"/>
              </a:solidFill>
            </a:endParaRPr>
          </a:p>
        </p:txBody>
      </p:sp>
      <p:sp>
        <p:nvSpPr>
          <p:cNvPr id="4" name="TextBox 3"/>
          <p:cNvSpPr txBox="1"/>
          <p:nvPr/>
        </p:nvSpPr>
        <p:spPr>
          <a:xfrm>
            <a:off x="1447800" y="4800600"/>
            <a:ext cx="2362200" cy="523220"/>
          </a:xfrm>
          <a:prstGeom prst="rect">
            <a:avLst/>
          </a:prstGeom>
          <a:noFill/>
        </p:spPr>
        <p:txBody>
          <a:bodyPr wrap="square" rtlCol="0">
            <a:spAutoFit/>
          </a:bodyPr>
          <a:lstStyle/>
          <a:p>
            <a:r>
              <a:rPr lang="en-US" sz="1400" b="1" dirty="0" smtClean="0">
                <a:solidFill>
                  <a:srgbClr val="FF0000"/>
                </a:solidFill>
              </a:rPr>
              <a:t>Track improvement at all lead times</a:t>
            </a:r>
            <a:endParaRPr lang="en-US" sz="1400" b="1" dirty="0">
              <a:solidFill>
                <a:srgbClr val="FF0000"/>
              </a:solidFill>
            </a:endParaRPr>
          </a:p>
        </p:txBody>
      </p:sp>
      <p:sp>
        <p:nvSpPr>
          <p:cNvPr id="11" name="TextBox 10"/>
          <p:cNvSpPr txBox="1"/>
          <p:nvPr/>
        </p:nvSpPr>
        <p:spPr>
          <a:xfrm>
            <a:off x="945972" y="0"/>
            <a:ext cx="6934200" cy="830997"/>
          </a:xfrm>
          <a:prstGeom prst="rect">
            <a:avLst/>
          </a:prstGeom>
          <a:noFill/>
        </p:spPr>
        <p:txBody>
          <a:bodyPr wrap="square" rtlCol="0">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Evaluation of 2016 HWRF upgrades for WPAC</a:t>
            </a:r>
          </a:p>
          <a:p>
            <a:pPr algn="ctr"/>
            <a:r>
              <a:rPr lang="en-US" sz="2000" b="1" i="1" dirty="0" smtClean="0">
                <a:solidFill>
                  <a:srgbClr val="000099"/>
                </a:solidFill>
                <a:effectLst>
                  <a:outerShdw blurRad="38100" dist="38100" dir="2700000" algn="tl">
                    <a:srgbClr val="000000">
                      <a:alpha val="43137"/>
                    </a:srgbClr>
                  </a:outerShdw>
                </a:effectLst>
              </a:rPr>
              <a:t>(2015)</a:t>
            </a:r>
            <a:endParaRPr lang="en-US" sz="2000" b="1" i="1" dirty="0">
              <a:solidFill>
                <a:srgbClr val="000099"/>
              </a:solidFill>
              <a:effectLst>
                <a:outerShdw blurRad="38100" dist="38100" dir="2700000" algn="tl">
                  <a:srgbClr val="000000">
                    <a:alpha val="43137"/>
                  </a:srgbClr>
                </a:outerShdw>
              </a:effectLst>
            </a:endParaRPr>
          </a:p>
        </p:txBody>
      </p:sp>
      <p:pic>
        <p:nvPicPr>
          <p:cNvPr id="38914" name="Picture 2" descr="http://www.emc.ncep.noaa.gov/gc_wmb/vxt/zack/temp9/WPAL1115_H215_C216/fig_WPAL1115_tk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03" y="1156299"/>
            <a:ext cx="2933224" cy="2120301"/>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www.emc.ncep.noaa.gov/gc_wmb/vxt/zack/temp9/WPAL1115_H215_C216/fig_WPAL1115_win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8251" y="1145561"/>
            <a:ext cx="2948077" cy="2131039"/>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http://www.emc.ncep.noaa.gov/gc_wmb/vxt/zack/temp9/WPAL1115_H215_C216/fig_WPAL1115_bia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2486" y="1156299"/>
            <a:ext cx="2933223" cy="212030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p:cNvSpPr>
            <a:spLocks noGrp="1"/>
          </p:cNvSpPr>
          <p:nvPr>
            <p:ph type="sldNum" sz="quarter" idx="12"/>
          </p:nvPr>
        </p:nvSpPr>
        <p:spPr>
          <a:xfrm>
            <a:off x="8263709" y="6397036"/>
            <a:ext cx="762000" cy="365125"/>
          </a:xfrm>
        </p:spPr>
        <p:txBody>
          <a:bodyPr/>
          <a:lstStyle/>
          <a:p>
            <a:r>
              <a:rPr lang="en-US" dirty="0" smtClean="0">
                <a:solidFill>
                  <a:prstClr val="black">
                    <a:tint val="75000"/>
                  </a:prstClr>
                </a:solidFill>
              </a:rPr>
              <a:t>20</a:t>
            </a:r>
            <a:endParaRPr lang="en-US" dirty="0">
              <a:solidFill>
                <a:prstClr val="black">
                  <a:tint val="75000"/>
                </a:prstClr>
              </a:solidFill>
            </a:endParaRPr>
          </a:p>
        </p:txBody>
      </p:sp>
    </p:spTree>
    <p:extLst>
      <p:ext uri="{BB962C8B-B14F-4D97-AF65-F5344CB8AC3E}">
        <p14:creationId xmlns:p14="http://schemas.microsoft.com/office/powerpoint/2010/main" val="4050981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mt="0"/>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190767" y="1890069"/>
            <a:ext cx="1752600" cy="369332"/>
          </a:xfrm>
          <a:prstGeom prst="rect">
            <a:avLst/>
          </a:prstGeom>
          <a:noFill/>
        </p:spPr>
        <p:txBody>
          <a:bodyPr wrap="square" rtlCol="0">
            <a:spAutoFit/>
          </a:bodyPr>
          <a:lstStyle/>
          <a:p>
            <a:r>
              <a:rPr lang="en-US" dirty="0" smtClean="0">
                <a:solidFill>
                  <a:prstClr val="white"/>
                </a:solidFill>
              </a:rPr>
              <a:t>AL-track- skill</a:t>
            </a:r>
            <a:endParaRPr lang="en-US" dirty="0">
              <a:solidFill>
                <a:prstClr val="white"/>
              </a:solidFill>
            </a:endParaRPr>
          </a:p>
        </p:txBody>
      </p:sp>
      <p:sp>
        <p:nvSpPr>
          <p:cNvPr id="18" name="직사각형 30"/>
          <p:cNvSpPr/>
          <p:nvPr/>
        </p:nvSpPr>
        <p:spPr>
          <a:xfrm>
            <a:off x="4876799" y="4397276"/>
            <a:ext cx="4038599" cy="830997"/>
          </a:xfrm>
          <a:prstGeom prst="rect">
            <a:avLst/>
          </a:prstGeom>
        </p:spPr>
        <p:txBody>
          <a:bodyPr wrap="square">
            <a:spAutoFit/>
          </a:bodyPr>
          <a:lstStyle/>
          <a:p>
            <a:r>
              <a:rPr lang="en-US" altLang="ko-KR" sz="1600" dirty="0" smtClean="0">
                <a:solidFill>
                  <a:srgbClr val="FF0000"/>
                </a:solidFill>
                <a:latin typeface="Arial" pitchFamily="34" charset="0"/>
                <a:cs typeface="Arial" pitchFamily="34" charset="0"/>
              </a:rPr>
              <a:t>H216 intensity forecasts are significantly improved, the intensity forecast errors are lower than JTWC official forecasts.</a:t>
            </a:r>
            <a:endParaRPr lang="ko-KR" altLang="en-US" sz="1600" dirty="0">
              <a:solidFill>
                <a:srgbClr val="FF0000"/>
              </a:solidFill>
              <a:latin typeface="Arial" pitchFamily="34" charset="0"/>
              <a:cs typeface="Arial" pitchFamily="34" charset="0"/>
            </a:endParaRPr>
          </a:p>
        </p:txBody>
      </p:sp>
      <p:pic>
        <p:nvPicPr>
          <p:cNvPr id="36866" name="Picture 2" descr="http://www.emc.ncep.noaa.gov/gc_wmb/vxt/zack/temp7/WPAL1115_H215_C216_INT/fig_WPAL1115_tk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892551"/>
            <a:ext cx="4079543" cy="2948927"/>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www.emc.ncep.noaa.gov/gc_wmb/vxt/zack/temp7/WPAL1115_H215_C216_INT/fig_WPAL1115_win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09" y="3926076"/>
            <a:ext cx="4067034" cy="2939885"/>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http://www.emc.ncep.noaa.gov/gc_wmb/vxt/zack/temp7/WPAL1115_H215_C216_INT/fig_WPAL1115_bia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3864" y="876314"/>
            <a:ext cx="4124467" cy="2981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14400" y="-69613"/>
            <a:ext cx="6934200" cy="830997"/>
          </a:xfrm>
          <a:prstGeom prst="rect">
            <a:avLst/>
          </a:prstGeom>
          <a:noFill/>
        </p:spPr>
        <p:txBody>
          <a:bodyPr wrap="square" rtlCol="0">
            <a:spAutoFit/>
          </a:bodyPr>
          <a:lstStyle/>
          <a:p>
            <a:pPr algn="ctr"/>
            <a:r>
              <a:rPr lang="en-US" sz="2400" b="1" dirty="0" smtClean="0">
                <a:solidFill>
                  <a:srgbClr val="000099"/>
                </a:solidFill>
                <a:effectLst>
                  <a:outerShdw blurRad="38100" dist="38100" dir="2700000" algn="tl">
                    <a:srgbClr val="000000">
                      <a:alpha val="43137"/>
                    </a:srgbClr>
                  </a:outerShdw>
                </a:effectLst>
                <a:latin typeface="+mj-lt"/>
                <a:ea typeface="+mj-ea"/>
                <a:cs typeface="+mj-cs"/>
              </a:rPr>
              <a:t>Evaluation of 2016 HWRF upgrades for WPAC:</a:t>
            </a:r>
          </a:p>
          <a:p>
            <a:pPr algn="ctr"/>
            <a:r>
              <a:rPr lang="en-US" sz="2400" b="1" dirty="0" smtClean="0">
                <a:solidFill>
                  <a:srgbClr val="000099"/>
                </a:solidFill>
                <a:effectLst>
                  <a:outerShdw blurRad="38100" dist="38100" dir="2700000" algn="tl">
                    <a:srgbClr val="000000">
                      <a:alpha val="43137"/>
                    </a:srgbClr>
                  </a:outerShdw>
                </a:effectLst>
                <a:latin typeface="+mj-lt"/>
                <a:ea typeface="+mj-ea"/>
                <a:cs typeface="+mj-cs"/>
              </a:rPr>
              <a:t>Interpolated Guidance </a:t>
            </a:r>
            <a:r>
              <a:rPr lang="en-US" sz="2400" b="1" i="1" dirty="0" smtClean="0">
                <a:solidFill>
                  <a:srgbClr val="000099"/>
                </a:solidFill>
                <a:effectLst>
                  <a:outerShdw blurRad="38100" dist="38100" dir="2700000" algn="tl">
                    <a:srgbClr val="000000">
                      <a:alpha val="43137"/>
                    </a:srgbClr>
                  </a:outerShdw>
                </a:effectLst>
              </a:rPr>
              <a:t> (2015)</a:t>
            </a:r>
            <a:endParaRPr lang="en-US" sz="2400" b="1" i="1" dirty="0">
              <a:solidFill>
                <a:srgbClr val="000099"/>
              </a:solidFill>
              <a:effectLst>
                <a:outerShdw blurRad="38100" dist="38100" dir="2700000" algn="tl">
                  <a:srgbClr val="000000">
                    <a:alpha val="43137"/>
                  </a:srgbClr>
                </a:outerShdw>
              </a:effectLst>
            </a:endParaRPr>
          </a:p>
        </p:txBody>
      </p:sp>
      <p:sp>
        <p:nvSpPr>
          <p:cNvPr id="9" name="Slide Number Placeholder 5"/>
          <p:cNvSpPr>
            <a:spLocks noGrp="1"/>
          </p:cNvSpPr>
          <p:nvPr>
            <p:ph type="sldNum" sz="quarter" idx="12"/>
          </p:nvPr>
        </p:nvSpPr>
        <p:spPr>
          <a:xfrm>
            <a:off x="7924800" y="6356352"/>
            <a:ext cx="762000" cy="365125"/>
          </a:xfrm>
        </p:spPr>
        <p:txBody>
          <a:bodyPr/>
          <a:lstStyle/>
          <a:p>
            <a:r>
              <a:rPr lang="en-US" dirty="0" smtClean="0">
                <a:solidFill>
                  <a:prstClr val="black">
                    <a:tint val="75000"/>
                  </a:prstClr>
                </a:solidFill>
              </a:rPr>
              <a:t>21</a:t>
            </a:r>
            <a:endParaRPr lang="en-US" dirty="0">
              <a:solidFill>
                <a:prstClr val="black">
                  <a:tint val="75000"/>
                </a:prstClr>
              </a:solidFill>
            </a:endParaRPr>
          </a:p>
        </p:txBody>
      </p:sp>
    </p:spTree>
    <p:extLst>
      <p:ext uri="{BB962C8B-B14F-4D97-AF65-F5344CB8AC3E}">
        <p14:creationId xmlns:p14="http://schemas.microsoft.com/office/powerpoint/2010/main" val="2367817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9981558-129F-4680-8B8B-8498508A5939}" type="slidenum">
              <a:rPr lang="en-US" smtClean="0">
                <a:solidFill>
                  <a:prstClr val="black">
                    <a:tint val="75000"/>
                  </a:prstClr>
                </a:solidFill>
              </a:rPr>
              <a:pPr/>
              <a:t>22</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38711"/>
            <a:ext cx="8399930" cy="6490855"/>
          </a:xfrm>
          <a:prstGeom prst="rect">
            <a:avLst/>
          </a:prstGeom>
        </p:spPr>
      </p:pic>
      <p:sp>
        <p:nvSpPr>
          <p:cNvPr id="6" name="TextBox 5"/>
          <p:cNvSpPr txBox="1"/>
          <p:nvPr/>
        </p:nvSpPr>
        <p:spPr>
          <a:xfrm>
            <a:off x="1811740" y="4669977"/>
            <a:ext cx="3810000" cy="923330"/>
          </a:xfrm>
          <a:prstGeom prst="rect">
            <a:avLst/>
          </a:prstGeom>
          <a:noFill/>
        </p:spPr>
        <p:txBody>
          <a:bodyPr wrap="square" rtlCol="0">
            <a:spAutoFit/>
          </a:bodyPr>
          <a:lstStyle/>
          <a:p>
            <a:r>
              <a:rPr lang="en-US" b="1" dirty="0" smtClean="0">
                <a:solidFill>
                  <a:srgbClr val="FF0000"/>
                </a:solidFill>
              </a:rPr>
              <a:t>Improved pressure-wind relationship in H216, compared to </a:t>
            </a:r>
            <a:r>
              <a:rPr lang="en-US" b="1" dirty="0" smtClean="0">
                <a:solidFill>
                  <a:srgbClr val="00B050"/>
                </a:solidFill>
              </a:rPr>
              <a:t>H215</a:t>
            </a:r>
            <a:endParaRPr lang="en-US" b="1" dirty="0">
              <a:solidFill>
                <a:srgbClr val="00B050"/>
              </a:solidFill>
            </a:endParaRPr>
          </a:p>
        </p:txBody>
      </p:sp>
      <p:sp>
        <p:nvSpPr>
          <p:cNvPr id="7" name="Slide Number Placeholder 5"/>
          <p:cNvSpPr txBox="1">
            <a:spLocks/>
          </p:cNvSpPr>
          <p:nvPr/>
        </p:nvSpPr>
        <p:spPr>
          <a:xfrm>
            <a:off x="8048065" y="6464441"/>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22</a:t>
            </a:r>
            <a:endParaRPr lang="en-US" dirty="0">
              <a:solidFill>
                <a:prstClr val="black">
                  <a:tint val="75000"/>
                </a:prstClr>
              </a:solidFill>
            </a:endParaRPr>
          </a:p>
        </p:txBody>
      </p:sp>
    </p:spTree>
    <p:extLst>
      <p:ext uri="{BB962C8B-B14F-4D97-AF65-F5344CB8AC3E}">
        <p14:creationId xmlns:p14="http://schemas.microsoft.com/office/powerpoint/2010/main" val="2393709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599" y="1676400"/>
            <a:ext cx="4267201" cy="345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1676401"/>
            <a:ext cx="4495799"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50710" y="228600"/>
            <a:ext cx="8001000" cy="954107"/>
          </a:xfrm>
          <a:prstGeom prst="rect">
            <a:avLst/>
          </a:prstGeom>
          <a:noFill/>
        </p:spPr>
        <p:txBody>
          <a:bodyPr wrap="square" rtlCol="0">
            <a:spAutoFit/>
          </a:bodyPr>
          <a:lstStyle/>
          <a:p>
            <a:pPr algn="ctr"/>
            <a:r>
              <a:rPr lang="en-US" sz="3600" dirty="0" smtClean="0"/>
              <a:t>RI Probability of Detection </a:t>
            </a:r>
          </a:p>
          <a:p>
            <a:pPr algn="ctr"/>
            <a:r>
              <a:rPr lang="en-US" sz="2000" dirty="0" smtClean="0"/>
              <a:t>wp13-25, 2015</a:t>
            </a:r>
            <a:endParaRPr lang="en-US" sz="2000" dirty="0"/>
          </a:p>
        </p:txBody>
      </p:sp>
      <p:sp>
        <p:nvSpPr>
          <p:cNvPr id="7" name="TextBox 6"/>
          <p:cNvSpPr txBox="1"/>
          <p:nvPr/>
        </p:nvSpPr>
        <p:spPr>
          <a:xfrm>
            <a:off x="4953000" y="5715000"/>
            <a:ext cx="3657600" cy="461665"/>
          </a:xfrm>
          <a:prstGeom prst="rect">
            <a:avLst/>
          </a:prstGeom>
          <a:noFill/>
        </p:spPr>
        <p:txBody>
          <a:bodyPr wrap="square" rtlCol="0">
            <a:spAutoFit/>
          </a:bodyPr>
          <a:lstStyle/>
          <a:p>
            <a:r>
              <a:rPr lang="en-US" sz="2400" dirty="0" smtClean="0"/>
              <a:t>POD = 0.24 FAR = 0.63</a:t>
            </a:r>
            <a:endParaRPr lang="en-US" sz="2400" dirty="0"/>
          </a:p>
        </p:txBody>
      </p:sp>
      <p:sp>
        <p:nvSpPr>
          <p:cNvPr id="8" name="TextBox 7"/>
          <p:cNvSpPr txBox="1"/>
          <p:nvPr/>
        </p:nvSpPr>
        <p:spPr>
          <a:xfrm>
            <a:off x="228600" y="5638800"/>
            <a:ext cx="3581400" cy="461665"/>
          </a:xfrm>
          <a:prstGeom prst="rect">
            <a:avLst/>
          </a:prstGeom>
          <a:noFill/>
        </p:spPr>
        <p:txBody>
          <a:bodyPr wrap="square" rtlCol="0">
            <a:spAutoFit/>
          </a:bodyPr>
          <a:lstStyle/>
          <a:p>
            <a:r>
              <a:rPr lang="en-US" sz="2400" dirty="0" smtClean="0"/>
              <a:t>POD = 0.28 FAR = 0.67</a:t>
            </a:r>
            <a:endParaRPr lang="en-US" sz="2400" dirty="0"/>
          </a:p>
        </p:txBody>
      </p:sp>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446988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tile tx="0" ty="0" sx="100000" sy="100000" flip="none" algn="tl"/>
        </a:blipFill>
        <a:effectLst/>
      </p:bgPr>
    </p:bg>
    <p:spTree>
      <p:nvGrpSpPr>
        <p:cNvPr id="1" name=""/>
        <p:cNvGrpSpPr/>
        <p:nvPr/>
      </p:nvGrpSpPr>
      <p:grpSpPr>
        <a:xfrm>
          <a:off x="0" y="0"/>
          <a:ext cx="0" cy="0"/>
          <a:chOff x="0" y="0"/>
          <a:chExt cx="0" cy="0"/>
        </a:xfrm>
      </p:grpSpPr>
      <p:pic>
        <p:nvPicPr>
          <p:cNvPr id="9" name="Picture 2" descr="http://www.emc.ncep.noaa.gov/gc_wmb/vxt/zack/temp8/IOAL1115_H215_C216/fig_IOAL1116_tk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4" y="925499"/>
            <a:ext cx="3048480" cy="23647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emc.ncep.noaa.gov/gc_wmb/vxt/zack/temp8/IOAL1115_H215_C216/fig_IOAL1116_wi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6585" y="1094450"/>
            <a:ext cx="3124200" cy="22583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emc.ncep.noaa.gov/gc_wmb/vxt/zack/temp8/IOAL1115_H215_C216/fig_IOAL1116_bia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1066801"/>
            <a:ext cx="3075917" cy="2223448"/>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http://www.emc.ncep.noaa.gov/gc_wmb/vxt/zack/temp8/IOAL1115_H215_C216/fig_IOAL1116_st0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867" y="3810000"/>
            <a:ext cx="3980170" cy="2877094"/>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www.emc.ncep.noaa.gov/gc_wmb/vxt/zack/temp8/IOAL1115_H215_C216/fig_IOAL1116_si0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8685" y="3810000"/>
            <a:ext cx="3959225" cy="28619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45972" y="0"/>
            <a:ext cx="6934200" cy="830997"/>
          </a:xfrm>
          <a:prstGeom prst="rect">
            <a:avLst/>
          </a:prstGeom>
          <a:noFill/>
        </p:spPr>
        <p:txBody>
          <a:bodyPr wrap="square" rtlCol="0">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Evaluation of 2016 HWRF upgrades for NIO</a:t>
            </a:r>
          </a:p>
          <a:p>
            <a:pPr algn="ctr"/>
            <a:r>
              <a:rPr lang="en-US" sz="2000" b="1" i="1" dirty="0" smtClean="0">
                <a:solidFill>
                  <a:srgbClr val="000099"/>
                </a:solidFill>
                <a:effectLst>
                  <a:outerShdw blurRad="38100" dist="38100" dir="2700000" algn="tl">
                    <a:srgbClr val="000000">
                      <a:alpha val="43137"/>
                    </a:srgbClr>
                  </a:outerShdw>
                </a:effectLst>
              </a:rPr>
              <a:t>(2015)</a:t>
            </a:r>
            <a:endParaRPr lang="en-US" sz="2000" b="1" i="1" dirty="0">
              <a:solidFill>
                <a:srgbClr val="000099"/>
              </a:solidFill>
              <a:effectLst>
                <a:outerShdw blurRad="38100" dist="38100" dir="2700000" algn="tl">
                  <a:srgbClr val="000000">
                    <a:alpha val="43137"/>
                  </a:srgbClr>
                </a:outerShdw>
              </a:effectLst>
            </a:endParaRPr>
          </a:p>
        </p:txBody>
      </p:sp>
      <p:sp>
        <p:nvSpPr>
          <p:cNvPr id="12" name="Slide Number Placeholder 5"/>
          <p:cNvSpPr>
            <a:spLocks noGrp="1"/>
          </p:cNvSpPr>
          <p:nvPr>
            <p:ph type="sldNum" sz="quarter" idx="12"/>
          </p:nvPr>
        </p:nvSpPr>
        <p:spPr>
          <a:xfrm>
            <a:off x="8126910" y="6349265"/>
            <a:ext cx="762000" cy="365125"/>
          </a:xfrm>
        </p:spPr>
        <p:txBody>
          <a:bodyPr/>
          <a:lstStyle/>
          <a:p>
            <a:r>
              <a:rPr lang="en-US" dirty="0" smtClean="0">
                <a:solidFill>
                  <a:prstClr val="black">
                    <a:tint val="75000"/>
                  </a:prstClr>
                </a:solidFill>
              </a:rPr>
              <a:t>24</a:t>
            </a:r>
            <a:endParaRPr lang="en-US" dirty="0">
              <a:solidFill>
                <a:prstClr val="black">
                  <a:tint val="75000"/>
                </a:prstClr>
              </a:solidFill>
            </a:endParaRPr>
          </a:p>
        </p:txBody>
      </p:sp>
    </p:spTree>
    <p:extLst>
      <p:ext uri="{BB962C8B-B14F-4D97-AF65-F5344CB8AC3E}">
        <p14:creationId xmlns:p14="http://schemas.microsoft.com/office/powerpoint/2010/main" val="3552769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mt="0"/>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190767" y="1890069"/>
            <a:ext cx="1752600" cy="369332"/>
          </a:xfrm>
          <a:prstGeom prst="rect">
            <a:avLst/>
          </a:prstGeom>
          <a:noFill/>
        </p:spPr>
        <p:txBody>
          <a:bodyPr wrap="square" rtlCol="0">
            <a:spAutoFit/>
          </a:bodyPr>
          <a:lstStyle/>
          <a:p>
            <a:r>
              <a:rPr lang="en-US" dirty="0" smtClean="0">
                <a:solidFill>
                  <a:prstClr val="white"/>
                </a:solidFill>
              </a:rPr>
              <a:t>AL-track- skill</a:t>
            </a:r>
            <a:endParaRPr lang="en-US" dirty="0">
              <a:solidFill>
                <a:prstClr val="white"/>
              </a:solidFill>
            </a:endParaRPr>
          </a:p>
        </p:txBody>
      </p:sp>
      <p:sp>
        <p:nvSpPr>
          <p:cNvPr id="18" name="직사각형 30"/>
          <p:cNvSpPr/>
          <p:nvPr/>
        </p:nvSpPr>
        <p:spPr>
          <a:xfrm>
            <a:off x="4876799" y="4397276"/>
            <a:ext cx="4038599" cy="2062103"/>
          </a:xfrm>
          <a:prstGeom prst="rect">
            <a:avLst/>
          </a:prstGeom>
        </p:spPr>
        <p:txBody>
          <a:bodyPr wrap="square">
            <a:spAutoFit/>
          </a:bodyPr>
          <a:lstStyle/>
          <a:p>
            <a:pPr marL="92075" indent="-92075">
              <a:buFont typeface="Arial" pitchFamily="34" charset="0"/>
              <a:buChar char="•"/>
            </a:pPr>
            <a:r>
              <a:rPr lang="en-US" altLang="ko-KR" sz="1600" dirty="0">
                <a:solidFill>
                  <a:prstClr val="black"/>
                </a:solidFill>
                <a:latin typeface="Arial" pitchFamily="34" charset="0"/>
                <a:cs typeface="Arial" pitchFamily="34" charset="0"/>
              </a:rPr>
              <a:t> H</a:t>
            </a:r>
            <a:r>
              <a:rPr lang="en-US" altLang="ko-KR" sz="1600" dirty="0" smtClean="0">
                <a:solidFill>
                  <a:prstClr val="black"/>
                </a:solidFill>
                <a:latin typeface="Arial" pitchFamily="34" charset="0"/>
                <a:cs typeface="Arial" pitchFamily="34" charset="0"/>
              </a:rPr>
              <a:t>216 track forecasts are better or comparable with JTWC official forecasts before day 3;</a:t>
            </a:r>
          </a:p>
          <a:p>
            <a:pPr marL="92075" indent="-92075">
              <a:buFont typeface="Arial" pitchFamily="34" charset="0"/>
              <a:buChar char="•"/>
            </a:pPr>
            <a:r>
              <a:rPr lang="en-US" altLang="ko-KR" sz="1600" dirty="0" smtClean="0">
                <a:solidFill>
                  <a:prstClr val="black"/>
                </a:solidFill>
                <a:latin typeface="Arial" pitchFamily="34" charset="0"/>
                <a:cs typeface="Arial" pitchFamily="34" charset="0"/>
              </a:rPr>
              <a:t> H216 intensity forecasts has lower forecast errors than JTWC official forecasts before day 2;</a:t>
            </a:r>
          </a:p>
          <a:p>
            <a:pPr marL="92075" indent="-92075">
              <a:buFont typeface="Arial" pitchFamily="34" charset="0"/>
              <a:buChar char="•"/>
            </a:pPr>
            <a:r>
              <a:rPr lang="en-US" altLang="ko-KR" sz="1600" dirty="0" smtClean="0">
                <a:solidFill>
                  <a:prstClr val="black"/>
                </a:solidFill>
                <a:latin typeface="Arial" pitchFamily="34" charset="0"/>
                <a:cs typeface="Arial" pitchFamily="34" charset="0"/>
              </a:rPr>
              <a:t>Negative intensity bias at later forecast </a:t>
            </a:r>
            <a:r>
              <a:rPr lang="en-US" altLang="ko-KR" sz="1600" dirty="0" err="1" smtClean="0">
                <a:solidFill>
                  <a:prstClr val="black"/>
                </a:solidFill>
                <a:latin typeface="Arial" pitchFamily="34" charset="0"/>
                <a:cs typeface="Arial" pitchFamily="34" charset="0"/>
              </a:rPr>
              <a:t>hrs</a:t>
            </a:r>
            <a:r>
              <a:rPr lang="en-US" altLang="ko-KR" sz="1600" dirty="0" smtClean="0">
                <a:solidFill>
                  <a:prstClr val="black"/>
                </a:solidFill>
                <a:latin typeface="Arial" pitchFamily="34" charset="0"/>
                <a:cs typeface="Arial" pitchFamily="34" charset="0"/>
              </a:rPr>
              <a:t> with limited sample size.</a:t>
            </a:r>
            <a:endParaRPr lang="ko-KR" altLang="en-US" sz="1600" dirty="0">
              <a:solidFill>
                <a:prstClr val="black"/>
              </a:solidFill>
              <a:latin typeface="Arial" pitchFamily="34" charset="0"/>
              <a:cs typeface="Arial" pitchFamily="34" charset="0"/>
            </a:endParaRPr>
          </a:p>
        </p:txBody>
      </p:sp>
      <p:pic>
        <p:nvPicPr>
          <p:cNvPr id="35848" name="Picture 8" descr="http://www.emc.ncep.noaa.gov/gc_wmb/vxt/zack/temp8/IOAL1115_H215_C216_INT/fig_IOAL1116_tk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34161"/>
            <a:ext cx="3732874" cy="2895644"/>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10" descr="http://www.emc.ncep.noaa.gov/gc_wmb/vxt/zack/temp8/IOAL1115_H215_C216_INT/fig_IOAL1116_wi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1" y="3962401"/>
            <a:ext cx="3732874" cy="2698334"/>
          </a:xfrm>
          <a:prstGeom prst="rect">
            <a:avLst/>
          </a:prstGeom>
          <a:noFill/>
          <a:extLst>
            <a:ext uri="{909E8E84-426E-40DD-AFC4-6F175D3DCCD1}">
              <a14:hiddenFill xmlns:a14="http://schemas.microsoft.com/office/drawing/2010/main">
                <a:solidFill>
                  <a:srgbClr val="FFFFFF"/>
                </a:solidFill>
              </a14:hiddenFill>
            </a:ext>
          </a:extLst>
        </p:spPr>
      </p:pic>
      <p:pic>
        <p:nvPicPr>
          <p:cNvPr id="35852" name="Picture 12" descr="http://www.emc.ncep.noaa.gov/gc_wmb/vxt/zack/temp8/IOAL1115_H215_C216_INT/fig_IOAL1116_bia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3642" y="1138430"/>
            <a:ext cx="3584906" cy="2591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45972" y="0"/>
            <a:ext cx="6934200" cy="954107"/>
          </a:xfrm>
          <a:prstGeom prst="rect">
            <a:avLst/>
          </a:prstGeom>
          <a:noFill/>
        </p:spPr>
        <p:txBody>
          <a:bodyPr wrap="square" rtlCol="0">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Evaluation of 2016 HWRF upgrades for NIO:</a:t>
            </a:r>
          </a:p>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Interpolated Guidance </a:t>
            </a:r>
            <a:r>
              <a:rPr lang="en-US" sz="2000" b="1" i="1" dirty="0" smtClean="0">
                <a:solidFill>
                  <a:srgbClr val="000099"/>
                </a:solidFill>
                <a:effectLst>
                  <a:outerShdw blurRad="38100" dist="38100" dir="2700000" algn="tl">
                    <a:srgbClr val="000000">
                      <a:alpha val="43137"/>
                    </a:srgbClr>
                  </a:outerShdw>
                </a:effectLst>
              </a:rPr>
              <a:t> (2015)</a:t>
            </a:r>
            <a:endParaRPr lang="en-US" sz="2000" b="1" i="1" dirty="0">
              <a:solidFill>
                <a:srgbClr val="000099"/>
              </a:solidFill>
              <a:effectLst>
                <a:outerShdw blurRad="38100" dist="38100" dir="2700000" algn="tl">
                  <a:srgbClr val="000000">
                    <a:alpha val="43137"/>
                  </a:srgbClr>
                </a:outerShdw>
              </a:effectLst>
            </a:endParaRPr>
          </a:p>
        </p:txBody>
      </p:sp>
      <p:sp>
        <p:nvSpPr>
          <p:cNvPr id="9" name="Slide Number Placeholder 5"/>
          <p:cNvSpPr>
            <a:spLocks noGrp="1"/>
          </p:cNvSpPr>
          <p:nvPr>
            <p:ph type="sldNum" sz="quarter" idx="12"/>
          </p:nvPr>
        </p:nvSpPr>
        <p:spPr>
          <a:xfrm>
            <a:off x="7924800" y="6356352"/>
            <a:ext cx="762000" cy="365125"/>
          </a:xfrm>
        </p:spPr>
        <p:txBody>
          <a:bodyPr/>
          <a:lstStyle/>
          <a:p>
            <a:r>
              <a:rPr lang="en-US" dirty="0" smtClean="0">
                <a:solidFill>
                  <a:prstClr val="black">
                    <a:tint val="75000"/>
                  </a:prstClr>
                </a:solidFill>
              </a:rPr>
              <a:t>25</a:t>
            </a:r>
            <a:endParaRPr lang="en-US" dirty="0">
              <a:solidFill>
                <a:prstClr val="black">
                  <a:tint val="75000"/>
                </a:prstClr>
              </a:solidFill>
            </a:endParaRPr>
          </a:p>
        </p:txBody>
      </p:sp>
    </p:spTree>
    <p:extLst>
      <p:ext uri="{BB962C8B-B14F-4D97-AF65-F5344CB8AC3E}">
        <p14:creationId xmlns:p14="http://schemas.microsoft.com/office/powerpoint/2010/main" val="260687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solidFill>
                  <a:prstClr val="black">
                    <a:tint val="75000"/>
                  </a:prstClr>
                </a:solidFill>
              </a:rPr>
              <a:t>26</a:t>
            </a:r>
            <a:endParaRPr lang="en-US" dirty="0">
              <a:solidFill>
                <a:prstClr val="black">
                  <a:tint val="75000"/>
                </a:prstClr>
              </a:solidFill>
            </a:endParaRP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1154" y="1635126"/>
            <a:ext cx="4556646" cy="339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5562600"/>
            <a:ext cx="3429000" cy="461665"/>
          </a:xfrm>
          <a:prstGeom prst="rect">
            <a:avLst/>
          </a:prstGeom>
          <a:noFill/>
        </p:spPr>
        <p:txBody>
          <a:bodyPr wrap="square" rtlCol="0">
            <a:spAutoFit/>
          </a:bodyPr>
          <a:lstStyle/>
          <a:p>
            <a:r>
              <a:rPr lang="en-US" sz="2400" b="1" dirty="0" smtClean="0"/>
              <a:t>POD = 0.3  FAR = 0.65</a:t>
            </a:r>
            <a:endParaRPr lang="en-US" sz="2400" b="1" dirty="0"/>
          </a:p>
        </p:txBody>
      </p:sp>
      <p:sp>
        <p:nvSpPr>
          <p:cNvPr id="8" name="TextBox 7"/>
          <p:cNvSpPr txBox="1"/>
          <p:nvPr/>
        </p:nvSpPr>
        <p:spPr>
          <a:xfrm>
            <a:off x="4572000" y="5562600"/>
            <a:ext cx="4038600" cy="461665"/>
          </a:xfrm>
          <a:prstGeom prst="rect">
            <a:avLst/>
          </a:prstGeom>
          <a:noFill/>
        </p:spPr>
        <p:txBody>
          <a:bodyPr wrap="square" rtlCol="0">
            <a:spAutoFit/>
          </a:bodyPr>
          <a:lstStyle/>
          <a:p>
            <a:r>
              <a:rPr lang="en-US" sz="2400" b="1" dirty="0" smtClean="0"/>
              <a:t>POD = </a:t>
            </a:r>
            <a:r>
              <a:rPr lang="en-US" sz="2400" b="1" dirty="0" smtClean="0">
                <a:solidFill>
                  <a:srgbClr val="FF0000"/>
                </a:solidFill>
              </a:rPr>
              <a:t>0.58 </a:t>
            </a:r>
            <a:r>
              <a:rPr lang="en-US" sz="2400" b="1" dirty="0" smtClean="0"/>
              <a:t> FAR = </a:t>
            </a:r>
            <a:r>
              <a:rPr lang="en-US" sz="2400" b="1" dirty="0" smtClean="0">
                <a:solidFill>
                  <a:srgbClr val="FF0000"/>
                </a:solidFill>
              </a:rPr>
              <a:t>0.32</a:t>
            </a:r>
            <a:endParaRPr lang="en-US" sz="2400" b="1" dirty="0">
              <a:solidFill>
                <a:srgbClr val="FF0000"/>
              </a:solidFill>
            </a:endParaRPr>
          </a:p>
        </p:txBody>
      </p:sp>
      <p:sp>
        <p:nvSpPr>
          <p:cNvPr id="9" name="TextBox 8"/>
          <p:cNvSpPr txBox="1"/>
          <p:nvPr/>
        </p:nvSpPr>
        <p:spPr>
          <a:xfrm>
            <a:off x="762000" y="228600"/>
            <a:ext cx="8001000" cy="830997"/>
          </a:xfrm>
          <a:prstGeom prst="rect">
            <a:avLst/>
          </a:prstGeom>
          <a:noFill/>
        </p:spPr>
        <p:txBody>
          <a:bodyPr wrap="square" rtlCol="0">
            <a:spAutoFit/>
          </a:bodyPr>
          <a:lstStyle/>
          <a:p>
            <a:pPr algn="ctr"/>
            <a:r>
              <a:rPr lang="en-US" sz="2800" b="1" dirty="0">
                <a:solidFill>
                  <a:srgbClr val="000099"/>
                </a:solidFill>
                <a:effectLst>
                  <a:outerShdw blurRad="38100" dist="38100" dir="2700000" algn="tl">
                    <a:srgbClr val="000000">
                      <a:alpha val="43137"/>
                    </a:srgbClr>
                  </a:outerShdw>
                </a:effectLst>
                <a:latin typeface="+mj-lt"/>
                <a:ea typeface="+mj-ea"/>
                <a:cs typeface="+mj-cs"/>
              </a:rPr>
              <a:t>RI Probability of Detection </a:t>
            </a:r>
          </a:p>
          <a:p>
            <a:pPr algn="ctr"/>
            <a:r>
              <a:rPr lang="en-US" sz="2000" b="1" i="1" dirty="0" smtClean="0">
                <a:solidFill>
                  <a:srgbClr val="000099"/>
                </a:solidFill>
              </a:rPr>
              <a:t>NIO, (02B,03A,04A) 2015/01B, 2016</a:t>
            </a:r>
            <a:endParaRPr lang="en-US" sz="2000" b="1" i="1" dirty="0">
              <a:solidFill>
                <a:srgbClr val="000099"/>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600200"/>
            <a:ext cx="4419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996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6463308"/>
          </a:xfrm>
          <a:prstGeom prst="rect">
            <a:avLst/>
          </a:prstGeom>
          <a:noFill/>
        </p:spPr>
        <p:txBody>
          <a:bodyPr wrap="square" rtlCol="0">
            <a:spAutoFit/>
          </a:bodyPr>
          <a:lstStyle/>
          <a:p>
            <a:pPr algn="ctr"/>
            <a:r>
              <a:rPr lang="en-US" sz="3200" b="1" dirty="0">
                <a:solidFill>
                  <a:srgbClr val="000099"/>
                </a:solidFill>
                <a:effectLst>
                  <a:outerShdw blurRad="38100" dist="38100" dir="2700000" algn="tl">
                    <a:srgbClr val="000000">
                      <a:alpha val="43137"/>
                    </a:srgbClr>
                  </a:outerShdw>
                </a:effectLst>
                <a:latin typeface="+mj-lt"/>
                <a:ea typeface="+mj-ea"/>
                <a:cs typeface="+mj-cs"/>
              </a:rPr>
              <a:t>Summary</a:t>
            </a:r>
            <a:endParaRPr lang="en-US" sz="2400" b="1" dirty="0">
              <a:solidFill>
                <a:srgbClr val="000099"/>
              </a:solidFill>
              <a:effectLst>
                <a:outerShdw blurRad="38100" dist="38100" dir="2700000" algn="tl">
                  <a:srgbClr val="000000">
                    <a:alpha val="43137"/>
                  </a:srgbClr>
                </a:outerShdw>
              </a:effectLst>
              <a:latin typeface="+mj-lt"/>
              <a:ea typeface="+mj-ea"/>
              <a:cs typeface="+mj-cs"/>
            </a:endParaRPr>
          </a:p>
          <a:p>
            <a:endParaRPr lang="en-US" dirty="0">
              <a:solidFill>
                <a:prstClr val="black"/>
              </a:solidFill>
            </a:endParaRPr>
          </a:p>
          <a:p>
            <a:pPr marL="285750" indent="-285750">
              <a:buFont typeface="Wingdings" panose="05000000000000000000" pitchFamily="2" charset="2"/>
              <a:buChar char="Ø"/>
            </a:pPr>
            <a:endParaRPr lang="en-US" sz="2000" dirty="0" smtClean="0">
              <a:solidFill>
                <a:prstClr val="black"/>
              </a:solidFill>
            </a:endParaRPr>
          </a:p>
          <a:p>
            <a:pPr marL="285750" indent="-285750">
              <a:buFont typeface="Wingdings" panose="05000000000000000000" pitchFamily="2" charset="2"/>
              <a:buChar char="Ø"/>
            </a:pPr>
            <a:r>
              <a:rPr lang="en-US" sz="2000" dirty="0" smtClean="0">
                <a:solidFill>
                  <a:prstClr val="black"/>
                </a:solidFill>
              </a:rPr>
              <a:t>Total H216 </a:t>
            </a:r>
            <a:r>
              <a:rPr lang="en-US" sz="2000" dirty="0">
                <a:solidFill>
                  <a:prstClr val="black"/>
                </a:solidFill>
              </a:rPr>
              <a:t>retrospective evaluation of </a:t>
            </a:r>
            <a:r>
              <a:rPr lang="en-US" sz="2000" dirty="0" smtClean="0">
                <a:solidFill>
                  <a:prstClr val="black"/>
                </a:solidFill>
              </a:rPr>
              <a:t>2012-2015 </a:t>
            </a:r>
            <a:r>
              <a:rPr lang="en-US" sz="2000" dirty="0">
                <a:solidFill>
                  <a:prstClr val="black"/>
                </a:solidFill>
              </a:rPr>
              <a:t>hurricane seasons </a:t>
            </a:r>
            <a:r>
              <a:rPr lang="en-US" sz="2000" dirty="0" smtClean="0">
                <a:solidFill>
                  <a:prstClr val="black"/>
                </a:solidFill>
              </a:rPr>
              <a:t>(total 571 verifiable </a:t>
            </a:r>
            <a:r>
              <a:rPr lang="en-US" sz="2000" dirty="0">
                <a:solidFill>
                  <a:prstClr val="black"/>
                </a:solidFill>
              </a:rPr>
              <a:t>cycles in NATL</a:t>
            </a:r>
            <a:r>
              <a:rPr lang="en-US" sz="2000" dirty="0" smtClean="0">
                <a:solidFill>
                  <a:prstClr val="black"/>
                </a:solidFill>
              </a:rPr>
              <a:t>, 888  </a:t>
            </a:r>
            <a:r>
              <a:rPr lang="en-US" sz="2000" dirty="0">
                <a:solidFill>
                  <a:prstClr val="black"/>
                </a:solidFill>
              </a:rPr>
              <a:t>in </a:t>
            </a:r>
            <a:r>
              <a:rPr lang="en-US" sz="2000" dirty="0" smtClean="0">
                <a:solidFill>
                  <a:prstClr val="black"/>
                </a:solidFill>
              </a:rPr>
              <a:t>EPAC, 211 in CPAC, 353 in WPAC, 52 in NIO </a:t>
            </a:r>
            <a:r>
              <a:rPr lang="en-US" sz="2000" dirty="0">
                <a:solidFill>
                  <a:prstClr val="black"/>
                </a:solidFill>
              </a:rPr>
              <a:t>) demonstrated improved </a:t>
            </a:r>
            <a:r>
              <a:rPr lang="en-US" sz="2000" dirty="0" smtClean="0">
                <a:solidFill>
                  <a:prstClr val="black"/>
                </a:solidFill>
              </a:rPr>
              <a:t>track/intensity forecasts </a:t>
            </a:r>
            <a:r>
              <a:rPr lang="en-US" sz="2000" dirty="0">
                <a:solidFill>
                  <a:prstClr val="black"/>
                </a:solidFill>
              </a:rPr>
              <a:t>compared to </a:t>
            </a:r>
            <a:r>
              <a:rPr lang="en-US" sz="2000" dirty="0" smtClean="0">
                <a:solidFill>
                  <a:prstClr val="black"/>
                </a:solidFill>
              </a:rPr>
              <a:t>FY15 </a:t>
            </a:r>
            <a:r>
              <a:rPr lang="en-US" sz="2000" dirty="0">
                <a:solidFill>
                  <a:prstClr val="black"/>
                </a:solidFill>
              </a:rPr>
              <a:t>operational HWRF (</a:t>
            </a:r>
            <a:r>
              <a:rPr lang="en-US" sz="2000" dirty="0" smtClean="0">
                <a:solidFill>
                  <a:prstClr val="black"/>
                </a:solidFill>
              </a:rPr>
              <a:t>H215) </a:t>
            </a:r>
          </a:p>
          <a:p>
            <a:pPr marL="285750" indent="-285750">
              <a:buFont typeface="Wingdings" panose="05000000000000000000" pitchFamily="2" charset="2"/>
              <a:buChar char="Ø"/>
            </a:pPr>
            <a:r>
              <a:rPr lang="en-US" sz="2000" dirty="0" smtClean="0">
                <a:solidFill>
                  <a:prstClr val="black"/>
                </a:solidFill>
              </a:rPr>
              <a:t>Results </a:t>
            </a:r>
            <a:r>
              <a:rPr lang="en-US" sz="2000" dirty="0">
                <a:solidFill>
                  <a:prstClr val="black"/>
                </a:solidFill>
              </a:rPr>
              <a:t>from </a:t>
            </a:r>
            <a:r>
              <a:rPr lang="en-US" sz="2000" dirty="0" smtClean="0">
                <a:solidFill>
                  <a:prstClr val="black"/>
                </a:solidFill>
              </a:rPr>
              <a:t>H216 </a:t>
            </a:r>
            <a:r>
              <a:rPr lang="en-US" sz="2000" dirty="0">
                <a:solidFill>
                  <a:prstClr val="black"/>
                </a:solidFill>
              </a:rPr>
              <a:t>for the Atlantic </a:t>
            </a:r>
            <a:r>
              <a:rPr lang="en-US" sz="2000" dirty="0" smtClean="0">
                <a:solidFill>
                  <a:prstClr val="black"/>
                </a:solidFill>
              </a:rPr>
              <a:t>basin and the Central Pacific </a:t>
            </a:r>
            <a:r>
              <a:rPr lang="en-US" sz="2000" dirty="0">
                <a:solidFill>
                  <a:prstClr val="black"/>
                </a:solidFill>
              </a:rPr>
              <a:t>suggested additional </a:t>
            </a:r>
            <a:r>
              <a:rPr lang="en-US" sz="2000" dirty="0" smtClean="0">
                <a:solidFill>
                  <a:prstClr val="black"/>
                </a:solidFill>
              </a:rPr>
              <a:t>5-10% </a:t>
            </a:r>
            <a:r>
              <a:rPr lang="en-US" sz="2000" dirty="0">
                <a:solidFill>
                  <a:prstClr val="black"/>
                </a:solidFill>
              </a:rPr>
              <a:t>improvement </a:t>
            </a:r>
            <a:r>
              <a:rPr lang="en-US" sz="2000" dirty="0" smtClean="0">
                <a:solidFill>
                  <a:prstClr val="black"/>
                </a:solidFill>
              </a:rPr>
              <a:t>compared </a:t>
            </a:r>
            <a:r>
              <a:rPr lang="en-US" sz="2000" dirty="0">
                <a:solidFill>
                  <a:prstClr val="black"/>
                </a:solidFill>
              </a:rPr>
              <a:t>to </a:t>
            </a:r>
            <a:r>
              <a:rPr lang="en-US" sz="2000" dirty="0" smtClean="0">
                <a:solidFill>
                  <a:prstClr val="black"/>
                </a:solidFill>
              </a:rPr>
              <a:t>H215.</a:t>
            </a:r>
            <a:endParaRPr lang="en-US" sz="2000" dirty="0">
              <a:solidFill>
                <a:prstClr val="black"/>
              </a:solidFill>
            </a:endParaRPr>
          </a:p>
          <a:p>
            <a:pPr marL="285750" indent="-285750">
              <a:buFont typeface="Wingdings" panose="05000000000000000000" pitchFamily="2" charset="2"/>
              <a:buChar char="Ø"/>
            </a:pPr>
            <a:r>
              <a:rPr lang="en-US" sz="2000" dirty="0">
                <a:solidFill>
                  <a:prstClr val="black"/>
                </a:solidFill>
              </a:rPr>
              <a:t>Results from </a:t>
            </a:r>
            <a:r>
              <a:rPr lang="en-US" sz="2000" dirty="0" smtClean="0">
                <a:solidFill>
                  <a:prstClr val="black"/>
                </a:solidFill>
              </a:rPr>
              <a:t>H216 </a:t>
            </a:r>
            <a:r>
              <a:rPr lang="en-US" sz="2000" dirty="0">
                <a:solidFill>
                  <a:prstClr val="black"/>
                </a:solidFill>
              </a:rPr>
              <a:t>for the Eastern Pacific basin </a:t>
            </a:r>
            <a:r>
              <a:rPr lang="en-US" sz="2000" dirty="0" smtClean="0">
                <a:solidFill>
                  <a:prstClr val="black"/>
                </a:solidFill>
              </a:rPr>
              <a:t>suggested a </a:t>
            </a:r>
            <a:r>
              <a:rPr lang="en-US" sz="2000" dirty="0">
                <a:solidFill>
                  <a:prstClr val="black"/>
                </a:solidFill>
              </a:rPr>
              <a:t>modest (~5%) improvement in intensity forecasts is shown possible from 2015 </a:t>
            </a:r>
            <a:r>
              <a:rPr lang="en-US" sz="2000" dirty="0" smtClean="0">
                <a:solidFill>
                  <a:prstClr val="black"/>
                </a:solidFill>
              </a:rPr>
              <a:t>operational HWRF. Use of DA and RTOFS for ocean initialization should help in RI cases.</a:t>
            </a:r>
          </a:p>
          <a:p>
            <a:pPr marL="285750" indent="-285750">
              <a:buFont typeface="Wingdings" panose="05000000000000000000" pitchFamily="2" charset="2"/>
              <a:buChar char="Ø"/>
            </a:pPr>
            <a:r>
              <a:rPr lang="en-US" sz="2000" dirty="0">
                <a:solidFill>
                  <a:prstClr val="black"/>
                </a:solidFill>
              </a:rPr>
              <a:t>Results from H216 for the West Pacific basin suggested additional 5-10% improvement for track forecasts, more than 20% improvement in intensity forecasts, compared to H215;</a:t>
            </a:r>
          </a:p>
          <a:p>
            <a:pPr marL="285750" indent="-285750">
              <a:buFont typeface="Wingdings" panose="05000000000000000000" pitchFamily="2" charset="2"/>
              <a:buChar char="Ø"/>
            </a:pPr>
            <a:r>
              <a:rPr lang="en-US" sz="2000" dirty="0">
                <a:solidFill>
                  <a:prstClr val="black"/>
                </a:solidFill>
              </a:rPr>
              <a:t>Results from H216 for the Northern Indian basin suggested average of ~23% improvement in track forecasts from 2015 operational HWRF, and neutral impact before 72h and degradation at day 4 and 5 in intensity forecasts with limited sample size.</a:t>
            </a:r>
          </a:p>
          <a:p>
            <a:pPr marL="285750" indent="-285750">
              <a:buFont typeface="Wingdings" panose="05000000000000000000" pitchFamily="2" charset="2"/>
              <a:buChar char="Ø"/>
            </a:pPr>
            <a:endParaRPr lang="en-US" sz="2400" dirty="0">
              <a:solidFill>
                <a:prstClr val="black"/>
              </a:solidFill>
            </a:endParaRPr>
          </a:p>
        </p:txBody>
      </p:sp>
      <p:sp>
        <p:nvSpPr>
          <p:cNvPr id="3" name="Slide Number Placeholder 2"/>
          <p:cNvSpPr>
            <a:spLocks noGrp="1"/>
          </p:cNvSpPr>
          <p:nvPr>
            <p:ph type="sldNum" sz="quarter" idx="12"/>
          </p:nvPr>
        </p:nvSpPr>
        <p:spPr/>
        <p:txBody>
          <a:bodyPr/>
          <a:lstStyle/>
          <a:p>
            <a:r>
              <a:rPr lang="en-US" dirty="0" smtClean="0">
                <a:solidFill>
                  <a:prstClr val="black">
                    <a:tint val="75000"/>
                  </a:prstClr>
                </a:solidFill>
              </a:rPr>
              <a:t>27</a:t>
            </a:r>
            <a:endParaRPr lang="en-US" dirty="0">
              <a:solidFill>
                <a:prstClr val="black">
                  <a:tint val="75000"/>
                </a:prstClr>
              </a:solidFill>
            </a:endParaRPr>
          </a:p>
        </p:txBody>
      </p:sp>
    </p:spTree>
    <p:extLst>
      <p:ext uri="{BB962C8B-B14F-4D97-AF65-F5344CB8AC3E}">
        <p14:creationId xmlns:p14="http://schemas.microsoft.com/office/powerpoint/2010/main" val="2063487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solidFill>
                  <a:prstClr val="black">
                    <a:tint val="75000"/>
                  </a:prstClr>
                </a:solidFill>
              </a:rPr>
              <a:t>28</a:t>
            </a:r>
            <a:endParaRPr lang="en-US" dirty="0">
              <a:solidFill>
                <a:prstClr val="black">
                  <a:tint val="75000"/>
                </a:prstClr>
              </a:solidFill>
            </a:endParaRPr>
          </a:p>
        </p:txBody>
      </p:sp>
      <p:sp>
        <p:nvSpPr>
          <p:cNvPr id="3" name="Rectangle 2"/>
          <p:cNvSpPr/>
          <p:nvPr/>
        </p:nvSpPr>
        <p:spPr>
          <a:xfrm>
            <a:off x="3666" y="753097"/>
            <a:ext cx="9140334" cy="6217087"/>
          </a:xfrm>
          <a:prstGeom prst="rect">
            <a:avLst/>
          </a:prstGeom>
        </p:spPr>
        <p:txBody>
          <a:bodyPr wrap="square">
            <a:spAutoFit/>
          </a:bodyPr>
          <a:lstStyle/>
          <a:p>
            <a:pPr marL="285750" indent="-285750">
              <a:buFont typeface="Wingdings" panose="05000000000000000000" pitchFamily="2" charset="2"/>
              <a:buChar char="Ø"/>
            </a:pPr>
            <a:r>
              <a:rPr lang="en-US" sz="2000" dirty="0">
                <a:solidFill>
                  <a:prstClr val="black"/>
                </a:solidFill>
              </a:rPr>
              <a:t>Evaluation metrics in the skill space confirmed the positive improvements from </a:t>
            </a:r>
            <a:r>
              <a:rPr lang="en-US" sz="2000" dirty="0" smtClean="0">
                <a:solidFill>
                  <a:prstClr val="black"/>
                </a:solidFill>
              </a:rPr>
              <a:t>H215.</a:t>
            </a:r>
            <a:endParaRPr lang="en-US" sz="2000" dirty="0">
              <a:solidFill>
                <a:prstClr val="black"/>
              </a:solidFill>
            </a:endParaRPr>
          </a:p>
          <a:p>
            <a:pPr marL="285750" indent="-285750">
              <a:buFont typeface="Wingdings" panose="05000000000000000000" pitchFamily="2" charset="2"/>
              <a:buChar char="Ø"/>
            </a:pPr>
            <a:endParaRPr lang="en-US" sz="2000" dirty="0">
              <a:solidFill>
                <a:prstClr val="black"/>
              </a:solidFill>
            </a:endParaRPr>
          </a:p>
          <a:p>
            <a:pPr marL="285750" indent="-285750">
              <a:buFont typeface="Wingdings" panose="05000000000000000000" pitchFamily="2" charset="2"/>
              <a:buChar char="Ø"/>
            </a:pPr>
            <a:r>
              <a:rPr lang="en-US" sz="2000" dirty="0">
                <a:solidFill>
                  <a:prstClr val="black"/>
                </a:solidFill>
              </a:rPr>
              <a:t> High-resolution ensemble based TDR DA paves way for the next generation vortex scale DA efforts supported by HFIP, while bringing immediate benefits in the operations.</a:t>
            </a:r>
          </a:p>
          <a:p>
            <a:pPr marL="285750" indent="-285750">
              <a:buFont typeface="Wingdings" panose="05000000000000000000" pitchFamily="2" charset="2"/>
              <a:buChar char="Ø"/>
            </a:pPr>
            <a:endParaRPr lang="en-US" sz="2000" dirty="0">
              <a:solidFill>
                <a:prstClr val="black"/>
              </a:solidFill>
            </a:endParaRPr>
          </a:p>
          <a:p>
            <a:pPr marL="285750" indent="-285750">
              <a:buFont typeface="Wingdings" panose="05000000000000000000" pitchFamily="2" charset="2"/>
              <a:buChar char="Ø"/>
            </a:pPr>
            <a:r>
              <a:rPr lang="en-US" sz="2000" dirty="0">
                <a:solidFill>
                  <a:prstClr val="black"/>
                </a:solidFill>
              </a:rPr>
              <a:t>Centralized HWRF Development Process for both research and operations with community involvement is critical for making further enhancements.  </a:t>
            </a:r>
          </a:p>
          <a:p>
            <a:pPr marL="285750" indent="-285750">
              <a:buFont typeface="Wingdings" panose="05000000000000000000" pitchFamily="2" charset="2"/>
              <a:buChar char="Ø"/>
            </a:pPr>
            <a:endParaRPr lang="en-US" sz="2000" dirty="0" smtClean="0">
              <a:solidFill>
                <a:prstClr val="black"/>
              </a:solidFill>
            </a:endParaRPr>
          </a:p>
          <a:p>
            <a:pPr marL="285750" indent="-285750">
              <a:buFont typeface="Wingdings" panose="05000000000000000000" pitchFamily="2" charset="2"/>
              <a:buChar char="Ø"/>
            </a:pPr>
            <a:r>
              <a:rPr lang="en-US" sz="2000" dirty="0" smtClean="0">
                <a:solidFill>
                  <a:prstClr val="black"/>
                </a:solidFill>
              </a:rPr>
              <a:t>Use of </a:t>
            </a:r>
            <a:r>
              <a:rPr lang="en-US" sz="2000" dirty="0" err="1" smtClean="0">
                <a:solidFill>
                  <a:prstClr val="black"/>
                </a:solidFill>
              </a:rPr>
              <a:t>ecflow</a:t>
            </a:r>
            <a:r>
              <a:rPr lang="en-US" sz="2000" dirty="0" smtClean="0">
                <a:solidFill>
                  <a:prstClr val="black"/>
                </a:solidFill>
              </a:rPr>
              <a:t> in development environment accelerates the transition of model upgrades to operations</a:t>
            </a:r>
          </a:p>
          <a:p>
            <a:pPr marL="285750" indent="-285750">
              <a:buFont typeface="Wingdings" panose="05000000000000000000" pitchFamily="2" charset="2"/>
              <a:buChar char="Ø"/>
            </a:pPr>
            <a:endParaRPr lang="en-US" sz="2000" dirty="0">
              <a:solidFill>
                <a:prstClr val="black"/>
              </a:solidFill>
            </a:endParaRPr>
          </a:p>
          <a:p>
            <a:pPr marL="285750" indent="-285750">
              <a:buFont typeface="Wingdings" panose="05000000000000000000" pitchFamily="2" charset="2"/>
              <a:buChar char="Ø"/>
            </a:pPr>
            <a:r>
              <a:rPr lang="en-US" sz="2000" dirty="0" smtClean="0">
                <a:solidFill>
                  <a:prstClr val="black"/>
                </a:solidFill>
              </a:rPr>
              <a:t>Seek more direct engagement of HFIP supported researchers for active participation in model evaluation, enhancements and future R2O.</a:t>
            </a:r>
          </a:p>
          <a:p>
            <a:pPr marL="285750" indent="-285750">
              <a:buFont typeface="Wingdings" panose="05000000000000000000" pitchFamily="2" charset="2"/>
              <a:buChar char="Ø"/>
            </a:pPr>
            <a:endParaRPr lang="en-US" sz="2000" dirty="0">
              <a:solidFill>
                <a:prstClr val="black"/>
              </a:solidFill>
            </a:endParaRPr>
          </a:p>
          <a:p>
            <a:pPr marL="285750" indent="-285750">
              <a:buFont typeface="Wingdings" panose="05000000000000000000" pitchFamily="2" charset="2"/>
              <a:buChar char="Ø"/>
            </a:pPr>
            <a:r>
              <a:rPr lang="en-US" sz="2000" b="1" dirty="0">
                <a:solidFill>
                  <a:srgbClr val="FF0000"/>
                </a:solidFill>
              </a:rPr>
              <a:t>Full </a:t>
            </a:r>
            <a:r>
              <a:rPr lang="en-US" sz="2000" b="1" dirty="0" smtClean="0">
                <a:solidFill>
                  <a:srgbClr val="FF0000"/>
                </a:solidFill>
              </a:rPr>
              <a:t>credit </a:t>
            </a:r>
            <a:r>
              <a:rPr lang="en-US" sz="2000" b="1" dirty="0">
                <a:solidFill>
                  <a:srgbClr val="FF0000"/>
                </a:solidFill>
              </a:rPr>
              <a:t>to the entire HWRF team for another successful execution of pre-implementation T&amp;E for implementing improved HWRF model in operations.</a:t>
            </a:r>
          </a:p>
          <a:p>
            <a:pPr marL="285750" indent="-285750">
              <a:buFont typeface="Wingdings" panose="05000000000000000000" pitchFamily="2" charset="2"/>
              <a:buChar char="Ø"/>
            </a:pPr>
            <a:endParaRPr lang="en-US" dirty="0">
              <a:solidFill>
                <a:prstClr val="black"/>
              </a:solidFill>
            </a:endParaRPr>
          </a:p>
        </p:txBody>
      </p:sp>
      <p:sp>
        <p:nvSpPr>
          <p:cNvPr id="4" name="Rectangle 3"/>
          <p:cNvSpPr/>
          <p:nvPr/>
        </p:nvSpPr>
        <p:spPr>
          <a:xfrm>
            <a:off x="3581400" y="152400"/>
            <a:ext cx="3016403" cy="584775"/>
          </a:xfrm>
          <a:prstGeom prst="rect">
            <a:avLst/>
          </a:prstGeom>
        </p:spPr>
        <p:txBody>
          <a:bodyPr wrap="none">
            <a:spAutoFit/>
          </a:bodyPr>
          <a:lstStyle/>
          <a:p>
            <a:r>
              <a:rPr lang="en-US" sz="3200" b="1" dirty="0" smtClean="0">
                <a:solidFill>
                  <a:srgbClr val="000099"/>
                </a:solidFill>
                <a:effectLst>
                  <a:outerShdw blurRad="38100" dist="38100" dir="2700000" algn="tl">
                    <a:srgbClr val="000000">
                      <a:alpha val="43137"/>
                    </a:srgbClr>
                  </a:outerShdw>
                </a:effectLst>
                <a:latin typeface="+mj-lt"/>
                <a:ea typeface="+mj-ea"/>
                <a:cs typeface="+mj-cs"/>
              </a:rPr>
              <a:t>Summary (cont.)</a:t>
            </a:r>
            <a:endParaRPr lang="en-US" sz="3200" b="1" dirty="0">
              <a:solidFill>
                <a:srgbClr val="000099"/>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7611452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66079" cy="543674"/>
          </a:xfrm>
        </p:spPr>
        <p:txBody>
          <a:bodyPr>
            <a:normAutofit fontScale="90000"/>
          </a:bodyPr>
          <a:lstStyle/>
          <a:p>
            <a:r>
              <a:rPr lang="en-US" sz="2800" b="1" dirty="0" smtClean="0">
                <a:solidFill>
                  <a:srgbClr val="000099"/>
                </a:solidFill>
                <a:effectLst>
                  <a:outerShdw blurRad="38100" dist="38100" dir="2700000" algn="tl">
                    <a:srgbClr val="000000">
                      <a:alpha val="43137"/>
                    </a:srgbClr>
                  </a:outerShdw>
                </a:effectLst>
              </a:rPr>
              <a:t>Operational HWRF Configurations: 2015 (top) vs. 2016 (bottom)</a:t>
            </a:r>
            <a:endParaRPr lang="en-US" sz="2800" b="1" dirty="0">
              <a:solidFill>
                <a:srgbClr val="000099"/>
              </a:solidFill>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nvPr>
        </p:nvGraphicFramePr>
        <p:xfrm>
          <a:off x="140999" y="609600"/>
          <a:ext cx="8763000" cy="3052417"/>
        </p:xfrm>
        <a:graphic>
          <a:graphicData uri="http://schemas.openxmlformats.org/drawingml/2006/table">
            <a:tbl>
              <a:tblPr/>
              <a:tblGrid>
                <a:gridCol w="1066800"/>
                <a:gridCol w="1854200"/>
                <a:gridCol w="1460500"/>
                <a:gridCol w="1460500"/>
                <a:gridCol w="1460500"/>
                <a:gridCol w="1460500"/>
              </a:tblGrid>
              <a:tr h="400909">
                <a:tc>
                  <a:txBody>
                    <a:bodyPr/>
                    <a:lstStyle/>
                    <a:p>
                      <a:pPr marL="0" marR="0" algn="l">
                        <a:lnSpc>
                          <a:spcPts val="1650"/>
                        </a:lnSpc>
                        <a:spcBef>
                          <a:spcPts val="300"/>
                        </a:spcBef>
                        <a:spcAft>
                          <a:spcPts val="300"/>
                        </a:spcAft>
                      </a:pPr>
                      <a:r>
                        <a:rPr lang="en-US" sz="1800" b="1" dirty="0">
                          <a:solidFill>
                            <a:srgbClr val="FFFFFF"/>
                          </a:solidFill>
                          <a:effectLst/>
                          <a:latin typeface="Arial"/>
                        </a:rPr>
                        <a:t>Basin</a:t>
                      </a:r>
                      <a:endParaRPr lang="en-US" sz="1800" dirty="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c>
                  <a:txBody>
                    <a:bodyPr/>
                    <a:lstStyle/>
                    <a:p>
                      <a:pPr marL="0" marR="0" algn="l">
                        <a:lnSpc>
                          <a:spcPts val="1650"/>
                        </a:lnSpc>
                        <a:spcBef>
                          <a:spcPts val="300"/>
                        </a:spcBef>
                        <a:spcAft>
                          <a:spcPts val="300"/>
                        </a:spcAft>
                      </a:pPr>
                      <a:r>
                        <a:rPr lang="en-US" sz="1800" b="1" dirty="0">
                          <a:solidFill>
                            <a:srgbClr val="FFFFFF"/>
                          </a:solidFill>
                          <a:effectLst/>
                          <a:latin typeface="Arial"/>
                        </a:rPr>
                        <a:t>Ocean</a:t>
                      </a:r>
                      <a:endParaRPr lang="en-US" sz="1800" dirty="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c>
                  <a:txBody>
                    <a:bodyPr/>
                    <a:lstStyle/>
                    <a:p>
                      <a:pPr marL="0" marR="0" algn="l">
                        <a:lnSpc>
                          <a:spcPts val="1650"/>
                        </a:lnSpc>
                        <a:spcBef>
                          <a:spcPts val="300"/>
                        </a:spcBef>
                        <a:spcAft>
                          <a:spcPts val="300"/>
                        </a:spcAft>
                      </a:pPr>
                      <a:r>
                        <a:rPr lang="en-US" sz="1800" b="1" dirty="0">
                          <a:solidFill>
                            <a:srgbClr val="FFFFFF"/>
                          </a:solidFill>
                          <a:effectLst/>
                          <a:latin typeface="Arial"/>
                        </a:rPr>
                        <a:t>Data </a:t>
                      </a:r>
                      <a:r>
                        <a:rPr lang="en-US" sz="1800" b="1" dirty="0" err="1">
                          <a:solidFill>
                            <a:srgbClr val="FFFFFF"/>
                          </a:solidFill>
                          <a:effectLst/>
                          <a:latin typeface="Arial"/>
                        </a:rPr>
                        <a:t>Assim</a:t>
                      </a:r>
                      <a:endParaRPr lang="en-US" sz="1800" dirty="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c>
                  <a:txBody>
                    <a:bodyPr/>
                    <a:lstStyle/>
                    <a:p>
                      <a:pPr marL="0" marR="0" algn="l">
                        <a:lnSpc>
                          <a:spcPts val="1650"/>
                        </a:lnSpc>
                        <a:spcBef>
                          <a:spcPts val="300"/>
                        </a:spcBef>
                        <a:spcAft>
                          <a:spcPts val="300"/>
                        </a:spcAft>
                      </a:pPr>
                      <a:r>
                        <a:rPr lang="en-US" sz="1800" b="1">
                          <a:solidFill>
                            <a:srgbClr val="FFFFFF"/>
                          </a:solidFill>
                          <a:effectLst/>
                          <a:latin typeface="Arial"/>
                        </a:rPr>
                        <a:t>Ensemble</a:t>
                      </a:r>
                      <a:endParaRPr lang="en-US" sz="180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c>
                  <a:txBody>
                    <a:bodyPr/>
                    <a:lstStyle/>
                    <a:p>
                      <a:pPr marL="0" marR="0" algn="l">
                        <a:lnSpc>
                          <a:spcPts val="1650"/>
                        </a:lnSpc>
                        <a:spcBef>
                          <a:spcPts val="300"/>
                        </a:spcBef>
                        <a:spcAft>
                          <a:spcPts val="300"/>
                        </a:spcAft>
                      </a:pPr>
                      <a:r>
                        <a:rPr lang="en-US" sz="1800" b="1">
                          <a:solidFill>
                            <a:srgbClr val="FFFFFF"/>
                          </a:solidFill>
                          <a:effectLst/>
                          <a:latin typeface="Arial"/>
                        </a:rPr>
                        <a:t>Vertical</a:t>
                      </a:r>
                      <a:endParaRPr lang="en-US" sz="180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c>
                  <a:txBody>
                    <a:bodyPr/>
                    <a:lstStyle/>
                    <a:p>
                      <a:pPr marL="0" marR="0" algn="l">
                        <a:lnSpc>
                          <a:spcPts val="1650"/>
                        </a:lnSpc>
                        <a:spcBef>
                          <a:spcPts val="300"/>
                        </a:spcBef>
                        <a:spcAft>
                          <a:spcPts val="300"/>
                        </a:spcAft>
                      </a:pPr>
                      <a:r>
                        <a:rPr lang="en-US" sz="1800" b="1">
                          <a:solidFill>
                            <a:srgbClr val="FFFFFF"/>
                          </a:solidFill>
                          <a:effectLst/>
                          <a:latin typeface="Arial"/>
                        </a:rPr>
                        <a:t>Model Top</a:t>
                      </a:r>
                      <a:endParaRPr lang="en-US" sz="180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r>
              <a:tr h="426972">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NATL</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3D POM </a:t>
                      </a:r>
                      <a:r>
                        <a:rPr lang="en-US" sz="1800" kern="1200" dirty="0" smtClean="0">
                          <a:solidFill>
                            <a:srgbClr val="000000"/>
                          </a:solidFill>
                          <a:effectLst/>
                          <a:latin typeface="Arial"/>
                          <a:ea typeface="+mn-ea"/>
                          <a:cs typeface="+mn-cs"/>
                        </a:rPr>
                        <a:t>GDEM</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Always</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a:solidFill>
                            <a:srgbClr val="000000"/>
                          </a:solidFill>
                          <a:effectLst/>
                          <a:latin typeface="Arial"/>
                          <a:ea typeface="+mn-ea"/>
                          <a:cs typeface="+mn-cs"/>
                        </a:rPr>
                        <a:t>TDR Only</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a:solidFill>
                            <a:srgbClr val="000000"/>
                          </a:solidFill>
                          <a:effectLst/>
                          <a:latin typeface="Arial"/>
                          <a:ea typeface="+mn-ea"/>
                          <a:cs typeface="+mn-cs"/>
                        </a:rPr>
                        <a:t>61 level</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2 mbar</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81000">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EPAC</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3D POM </a:t>
                      </a:r>
                      <a:r>
                        <a:rPr lang="en-US" sz="1800" kern="1200" dirty="0" smtClean="0">
                          <a:solidFill>
                            <a:srgbClr val="000000"/>
                          </a:solidFill>
                          <a:effectLst/>
                          <a:latin typeface="Arial"/>
                          <a:ea typeface="+mn-ea"/>
                          <a:cs typeface="+mn-cs"/>
                        </a:rPr>
                        <a:t>GDEM</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TDR Only</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TDR Only</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a:solidFill>
                            <a:srgbClr val="000000"/>
                          </a:solidFill>
                          <a:effectLst/>
                          <a:latin typeface="Arial"/>
                          <a:ea typeface="+mn-ea"/>
                          <a:cs typeface="+mn-cs"/>
                        </a:rPr>
                        <a:t>61 level</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2 mbar</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81000">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CPAC</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a:solidFill>
                            <a:srgbClr val="000000"/>
                          </a:solidFill>
                          <a:effectLst/>
                          <a:latin typeface="Arial"/>
                          <a:ea typeface="+mn-ea"/>
                          <a:cs typeface="+mn-cs"/>
                        </a:rPr>
                        <a:t>61 level</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a:solidFill>
                            <a:srgbClr val="000000"/>
                          </a:solidFill>
                          <a:effectLst/>
                          <a:latin typeface="Arial"/>
                          <a:ea typeface="+mn-ea"/>
                          <a:cs typeface="+mn-cs"/>
                        </a:rPr>
                        <a:t>2 mbar</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81000">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WPAC</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43 </a:t>
                      </a:r>
                      <a:r>
                        <a:rPr lang="en-US" sz="1800" kern="1200" dirty="0">
                          <a:solidFill>
                            <a:srgbClr val="000000"/>
                          </a:solidFill>
                          <a:effectLst/>
                          <a:latin typeface="Arial"/>
                          <a:ea typeface="+mn-ea"/>
                          <a:cs typeface="+mn-cs"/>
                        </a:rPr>
                        <a:t>level</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50 </a:t>
                      </a:r>
                      <a:r>
                        <a:rPr lang="en-US" sz="1800" kern="1200" dirty="0">
                          <a:solidFill>
                            <a:srgbClr val="000000"/>
                          </a:solidFill>
                          <a:effectLst/>
                          <a:latin typeface="Arial"/>
                          <a:ea typeface="+mn-ea"/>
                          <a:cs typeface="+mn-cs"/>
                        </a:rPr>
                        <a:t>mbar</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81000">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NIO</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43 </a:t>
                      </a:r>
                      <a:r>
                        <a:rPr lang="en-US" sz="1800" kern="1200" dirty="0">
                          <a:solidFill>
                            <a:srgbClr val="000000"/>
                          </a:solidFill>
                          <a:effectLst/>
                          <a:latin typeface="Arial"/>
                          <a:ea typeface="+mn-ea"/>
                          <a:cs typeface="+mn-cs"/>
                        </a:rPr>
                        <a:t>level</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50 </a:t>
                      </a:r>
                      <a:r>
                        <a:rPr lang="en-US" sz="1800" kern="1200" dirty="0">
                          <a:solidFill>
                            <a:srgbClr val="000000"/>
                          </a:solidFill>
                          <a:effectLst/>
                          <a:latin typeface="Arial"/>
                          <a:ea typeface="+mn-ea"/>
                          <a:cs typeface="+mn-cs"/>
                        </a:rPr>
                        <a:t>mbar</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50268">
                <a:tc>
                  <a:txBody>
                    <a:bodyPr/>
                    <a:lstStyle/>
                    <a:p>
                      <a:pPr algn="l">
                        <a:lnSpc>
                          <a:spcPts val="1650"/>
                        </a:lnSpc>
                        <a:spcAft>
                          <a:spcPts val="0"/>
                        </a:spcAft>
                      </a:pPr>
                      <a:r>
                        <a:rPr lang="en-US" sz="1800" dirty="0" smtClean="0">
                          <a:solidFill>
                            <a:srgbClr val="000000"/>
                          </a:solidFill>
                          <a:effectLst/>
                          <a:latin typeface="Arial"/>
                        </a:rPr>
                        <a:t>SIO</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43 </a:t>
                      </a:r>
                      <a:r>
                        <a:rPr lang="en-US" sz="1800" dirty="0">
                          <a:solidFill>
                            <a:srgbClr val="000000"/>
                          </a:solidFill>
                          <a:effectLst/>
                          <a:latin typeface="Arial"/>
                        </a:rPr>
                        <a:t>level</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50 </a:t>
                      </a:r>
                      <a:r>
                        <a:rPr lang="en-US" sz="1800" dirty="0">
                          <a:solidFill>
                            <a:srgbClr val="000000"/>
                          </a:solidFill>
                          <a:effectLst/>
                          <a:latin typeface="Arial"/>
                        </a:rPr>
                        <a:t>mbar</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50268">
                <a:tc>
                  <a:txBody>
                    <a:bodyPr/>
                    <a:lstStyle/>
                    <a:p>
                      <a:pPr marL="0" marR="0" indent="0" algn="l" defTabSz="914400" rtl="0" eaLnBrk="1" fontAlgn="auto" latinLnBrk="0" hangingPunct="1">
                        <a:lnSpc>
                          <a:spcPts val="1650"/>
                        </a:lnSpc>
                        <a:spcBef>
                          <a:spcPts val="0"/>
                        </a:spcBef>
                        <a:spcAft>
                          <a:spcPts val="0"/>
                        </a:spcAft>
                        <a:buClrTx/>
                        <a:buSzTx/>
                        <a:buFontTx/>
                        <a:buNone/>
                        <a:tabLst/>
                        <a:defRPr/>
                      </a:pPr>
                      <a:r>
                        <a:rPr lang="en-US" sz="1800" dirty="0" smtClean="0">
                          <a:solidFill>
                            <a:srgbClr val="000000"/>
                          </a:solidFill>
                          <a:effectLst/>
                          <a:latin typeface="Arial"/>
                        </a:rPr>
                        <a:t>SPAC</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a:solidFill>
                            <a:srgbClr val="000000"/>
                          </a:solidFill>
                          <a:effectLst/>
                          <a:latin typeface="Arial"/>
                        </a:rPr>
                        <a:t>None</a:t>
                      </a:r>
                      <a:endParaRPr lang="en-US" sz="180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43 </a:t>
                      </a:r>
                      <a:r>
                        <a:rPr lang="en-US" sz="1800" dirty="0">
                          <a:solidFill>
                            <a:srgbClr val="000000"/>
                          </a:solidFill>
                          <a:effectLst/>
                          <a:latin typeface="Arial"/>
                        </a:rPr>
                        <a:t>level</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50 </a:t>
                      </a:r>
                      <a:r>
                        <a:rPr lang="en-US" sz="1800" dirty="0">
                          <a:solidFill>
                            <a:srgbClr val="000000"/>
                          </a:solidFill>
                          <a:effectLst/>
                          <a:latin typeface="Arial"/>
                        </a:rPr>
                        <a:t>mbar</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bl>
          </a:graphicData>
        </a:graphic>
      </p:graphicFrame>
      <p:sp>
        <p:nvSpPr>
          <p:cNvPr id="5" name="Rectangle 1"/>
          <p:cNvSpPr>
            <a:spLocks noChangeArrowheads="1"/>
          </p:cNvSpPr>
          <p:nvPr/>
        </p:nvSpPr>
        <p:spPr bwMode="auto">
          <a:xfrm>
            <a:off x="437920" y="131594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eaLnBrk="0" hangingPunct="0"/>
            <a:r>
              <a:rPr lang="en-US" altLang="en-US" b="1" dirty="0" smtClean="0">
                <a:solidFill>
                  <a:srgbClr val="000000"/>
                </a:solidFill>
              </a:rPr>
              <a:t/>
            </a:r>
            <a:br>
              <a:rPr lang="en-US" altLang="en-US" b="1" dirty="0" smtClean="0">
                <a:solidFill>
                  <a:srgbClr val="000000"/>
                </a:solidFill>
              </a:rPr>
            </a:br>
            <a:endParaRPr lang="en-US" altLang="en-US" sz="600" dirty="0" smtClean="0">
              <a:solidFill>
                <a:prstClr val="black"/>
              </a:solidFill>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29</a:t>
            </a:fld>
            <a:endParaRPr lang="en-US" dirty="0">
              <a:solidFill>
                <a:prstClr val="black">
                  <a:tint val="75000"/>
                </a:prstClr>
              </a:solidFill>
            </a:endParaRPr>
          </a:p>
        </p:txBody>
      </p:sp>
      <p:graphicFrame>
        <p:nvGraphicFramePr>
          <p:cNvPr id="6" name="Content Placeholder 3"/>
          <p:cNvGraphicFramePr>
            <a:graphicFrameLocks/>
          </p:cNvGraphicFramePr>
          <p:nvPr>
            <p:extLst/>
          </p:nvPr>
        </p:nvGraphicFramePr>
        <p:xfrm>
          <a:off x="152400" y="3729383"/>
          <a:ext cx="8763000" cy="3052417"/>
        </p:xfrm>
        <a:graphic>
          <a:graphicData uri="http://schemas.openxmlformats.org/drawingml/2006/table">
            <a:tbl>
              <a:tblPr/>
              <a:tblGrid>
                <a:gridCol w="1066800"/>
                <a:gridCol w="1854200"/>
                <a:gridCol w="1460500"/>
                <a:gridCol w="1460500"/>
                <a:gridCol w="1460500"/>
                <a:gridCol w="1460500"/>
              </a:tblGrid>
              <a:tr h="400909">
                <a:tc>
                  <a:txBody>
                    <a:bodyPr/>
                    <a:lstStyle/>
                    <a:p>
                      <a:pPr marL="0" marR="0" algn="l">
                        <a:lnSpc>
                          <a:spcPts val="1650"/>
                        </a:lnSpc>
                        <a:spcBef>
                          <a:spcPts val="300"/>
                        </a:spcBef>
                        <a:spcAft>
                          <a:spcPts val="300"/>
                        </a:spcAft>
                      </a:pPr>
                      <a:r>
                        <a:rPr lang="en-US" sz="1800" b="1" dirty="0">
                          <a:solidFill>
                            <a:srgbClr val="FFFFFF"/>
                          </a:solidFill>
                          <a:effectLst/>
                          <a:latin typeface="Arial"/>
                        </a:rPr>
                        <a:t>Basin</a:t>
                      </a:r>
                      <a:endParaRPr lang="en-US" sz="1800" dirty="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c>
                  <a:txBody>
                    <a:bodyPr/>
                    <a:lstStyle/>
                    <a:p>
                      <a:pPr marL="0" marR="0" algn="l">
                        <a:lnSpc>
                          <a:spcPts val="1650"/>
                        </a:lnSpc>
                        <a:spcBef>
                          <a:spcPts val="300"/>
                        </a:spcBef>
                        <a:spcAft>
                          <a:spcPts val="300"/>
                        </a:spcAft>
                      </a:pPr>
                      <a:r>
                        <a:rPr lang="en-US" sz="1800" b="1" dirty="0">
                          <a:solidFill>
                            <a:srgbClr val="FFFFFF"/>
                          </a:solidFill>
                          <a:effectLst/>
                          <a:latin typeface="Arial"/>
                        </a:rPr>
                        <a:t>Ocean</a:t>
                      </a:r>
                      <a:endParaRPr lang="en-US" sz="1800" dirty="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c>
                  <a:txBody>
                    <a:bodyPr/>
                    <a:lstStyle/>
                    <a:p>
                      <a:pPr marL="0" marR="0" algn="l">
                        <a:lnSpc>
                          <a:spcPts val="1650"/>
                        </a:lnSpc>
                        <a:spcBef>
                          <a:spcPts val="300"/>
                        </a:spcBef>
                        <a:spcAft>
                          <a:spcPts val="300"/>
                        </a:spcAft>
                      </a:pPr>
                      <a:r>
                        <a:rPr lang="en-US" sz="1800" b="1">
                          <a:solidFill>
                            <a:srgbClr val="FFFFFF"/>
                          </a:solidFill>
                          <a:effectLst/>
                          <a:latin typeface="Arial"/>
                        </a:rPr>
                        <a:t>Data Assim</a:t>
                      </a:r>
                      <a:endParaRPr lang="en-US" sz="180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c>
                  <a:txBody>
                    <a:bodyPr/>
                    <a:lstStyle/>
                    <a:p>
                      <a:pPr marL="0" marR="0" algn="l">
                        <a:lnSpc>
                          <a:spcPts val="1650"/>
                        </a:lnSpc>
                        <a:spcBef>
                          <a:spcPts val="300"/>
                        </a:spcBef>
                        <a:spcAft>
                          <a:spcPts val="300"/>
                        </a:spcAft>
                      </a:pPr>
                      <a:r>
                        <a:rPr lang="en-US" sz="1800" b="1">
                          <a:solidFill>
                            <a:srgbClr val="FFFFFF"/>
                          </a:solidFill>
                          <a:effectLst/>
                          <a:latin typeface="Arial"/>
                        </a:rPr>
                        <a:t>Ensemble</a:t>
                      </a:r>
                      <a:endParaRPr lang="en-US" sz="180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c>
                  <a:txBody>
                    <a:bodyPr/>
                    <a:lstStyle/>
                    <a:p>
                      <a:pPr marL="0" marR="0" algn="l">
                        <a:lnSpc>
                          <a:spcPts val="1650"/>
                        </a:lnSpc>
                        <a:spcBef>
                          <a:spcPts val="300"/>
                        </a:spcBef>
                        <a:spcAft>
                          <a:spcPts val="300"/>
                        </a:spcAft>
                      </a:pPr>
                      <a:r>
                        <a:rPr lang="en-US" sz="1800" b="1">
                          <a:solidFill>
                            <a:srgbClr val="FFFFFF"/>
                          </a:solidFill>
                          <a:effectLst/>
                          <a:latin typeface="Arial"/>
                        </a:rPr>
                        <a:t>Vertical</a:t>
                      </a:r>
                      <a:endParaRPr lang="en-US" sz="180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c>
                  <a:txBody>
                    <a:bodyPr/>
                    <a:lstStyle/>
                    <a:p>
                      <a:pPr marL="0" marR="0" algn="l">
                        <a:lnSpc>
                          <a:spcPts val="1650"/>
                        </a:lnSpc>
                        <a:spcBef>
                          <a:spcPts val="300"/>
                        </a:spcBef>
                        <a:spcAft>
                          <a:spcPts val="300"/>
                        </a:spcAft>
                      </a:pPr>
                      <a:r>
                        <a:rPr lang="en-US" sz="1800" b="1">
                          <a:solidFill>
                            <a:srgbClr val="FFFFFF"/>
                          </a:solidFill>
                          <a:effectLst/>
                          <a:latin typeface="Arial"/>
                        </a:rPr>
                        <a:t>Model Top</a:t>
                      </a:r>
                      <a:endParaRPr lang="en-US" sz="1800">
                        <a:effectLst/>
                        <a:latin typeface="arial"/>
                      </a:endParaRPr>
                    </a:p>
                  </a:txBody>
                  <a:tcPr marL="66675" marR="66675" marT="47625" marB="3810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374F7F"/>
                    </a:solidFill>
                  </a:tcPr>
                </a:tc>
              </a:tr>
              <a:tr h="426972">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NATL</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3D POM </a:t>
                      </a:r>
                      <a:r>
                        <a:rPr lang="en-US" sz="1800" kern="1200" dirty="0" smtClean="0">
                          <a:solidFill>
                            <a:srgbClr val="000000"/>
                          </a:solidFill>
                          <a:effectLst/>
                          <a:latin typeface="Arial"/>
                          <a:ea typeface="+mn-ea"/>
                          <a:cs typeface="+mn-cs"/>
                        </a:rPr>
                        <a:t>GDEM</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Always</a:t>
                      </a:r>
                      <a:r>
                        <a:rPr lang="en-US" sz="1800" b="1" kern="1200" dirty="0" smtClean="0">
                          <a:solidFill>
                            <a:srgbClr val="FF0000"/>
                          </a:solidFill>
                          <a:effectLst/>
                          <a:latin typeface="Arial"/>
                          <a:ea typeface="+mn-ea"/>
                          <a:cs typeface="+mn-cs"/>
                        </a:rPr>
                        <a:t>*</a:t>
                      </a:r>
                      <a:endParaRPr lang="en-US" sz="1800" b="1" kern="1200" dirty="0">
                        <a:solidFill>
                          <a:srgbClr val="FF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TDR </a:t>
                      </a:r>
                      <a:r>
                        <a:rPr lang="en-US" sz="1800" kern="1200" dirty="0" smtClean="0">
                          <a:solidFill>
                            <a:srgbClr val="000000"/>
                          </a:solidFill>
                          <a:effectLst/>
                          <a:latin typeface="Arial"/>
                          <a:ea typeface="+mn-ea"/>
                          <a:cs typeface="+mn-cs"/>
                        </a:rPr>
                        <a:t>Only</a:t>
                      </a:r>
                      <a:r>
                        <a:rPr lang="en-US" sz="1800" b="1" kern="1200" baseline="30000" dirty="0" smtClean="0">
                          <a:solidFill>
                            <a:srgbClr val="FF0000"/>
                          </a:solidFill>
                          <a:effectLst/>
                          <a:latin typeface="Arial"/>
                          <a:ea typeface="+mn-ea"/>
                          <a:cs typeface="+mn-cs"/>
                        </a:rPr>
                        <a:t>†</a:t>
                      </a:r>
                      <a:endParaRPr lang="en-US" sz="1800" b="1" kern="1200" baseline="30000" dirty="0">
                        <a:solidFill>
                          <a:srgbClr val="FF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61 level</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2 mbar</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81000">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EPAC</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3D POM </a:t>
                      </a:r>
                      <a:r>
                        <a:rPr lang="en-US" sz="1800" b="1" kern="1200" dirty="0" smtClean="0">
                          <a:solidFill>
                            <a:srgbClr val="FF0000"/>
                          </a:solidFill>
                          <a:effectLst/>
                          <a:latin typeface="Arial"/>
                          <a:ea typeface="+mn-ea"/>
                          <a:cs typeface="+mn-cs"/>
                        </a:rPr>
                        <a:t>RTOFS</a:t>
                      </a:r>
                      <a:endParaRPr lang="en-US" sz="1800" b="1" kern="1200" dirty="0">
                        <a:solidFill>
                          <a:srgbClr val="FF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b="1" kern="1200" dirty="0" smtClean="0">
                          <a:solidFill>
                            <a:srgbClr val="FF0000"/>
                          </a:solidFill>
                          <a:effectLst/>
                          <a:latin typeface="Arial"/>
                          <a:ea typeface="+mn-ea"/>
                          <a:cs typeface="+mn-cs"/>
                        </a:rPr>
                        <a:t>Always*</a:t>
                      </a:r>
                      <a:endParaRPr lang="en-US" sz="1800" b="1" kern="1200" dirty="0">
                        <a:solidFill>
                          <a:srgbClr val="FF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TDR </a:t>
                      </a:r>
                      <a:r>
                        <a:rPr lang="en-US" sz="1800" kern="1200" dirty="0" smtClean="0">
                          <a:solidFill>
                            <a:srgbClr val="000000"/>
                          </a:solidFill>
                          <a:effectLst/>
                          <a:latin typeface="Arial"/>
                          <a:ea typeface="+mn-ea"/>
                          <a:cs typeface="+mn-cs"/>
                        </a:rPr>
                        <a:t>Only</a:t>
                      </a:r>
                      <a:r>
                        <a:rPr lang="en-US" sz="1800" b="1" kern="1200" baseline="30000" dirty="0" smtClean="0">
                          <a:solidFill>
                            <a:srgbClr val="FF0000"/>
                          </a:solidFill>
                          <a:effectLst/>
                          <a:latin typeface="Arial"/>
                          <a:ea typeface="+mn-ea"/>
                          <a:cs typeface="+mn-cs"/>
                        </a:rPr>
                        <a:t>†</a:t>
                      </a:r>
                      <a:endParaRPr lang="en-US" sz="1800" b="1" kern="1200" baseline="30000" dirty="0">
                        <a:solidFill>
                          <a:srgbClr val="FF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61 level</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2 mbar</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81000">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CPAC</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b="1" kern="1200" dirty="0">
                          <a:solidFill>
                            <a:srgbClr val="FF0000"/>
                          </a:solidFill>
                          <a:effectLst/>
                          <a:latin typeface="Arial"/>
                          <a:ea typeface="+mn-ea"/>
                          <a:cs typeface="+mn-cs"/>
                        </a:rPr>
                        <a:t>3D POM </a:t>
                      </a:r>
                      <a:r>
                        <a:rPr lang="en-US" sz="1800" b="1" kern="1200" dirty="0" smtClean="0">
                          <a:solidFill>
                            <a:srgbClr val="FF0000"/>
                          </a:solidFill>
                          <a:effectLst/>
                          <a:latin typeface="Arial"/>
                          <a:ea typeface="+mn-ea"/>
                          <a:cs typeface="+mn-cs"/>
                        </a:rPr>
                        <a:t>GDEM</a:t>
                      </a:r>
                      <a:endParaRPr lang="en-US" sz="1800" b="1" kern="1200" dirty="0">
                        <a:solidFill>
                          <a:srgbClr val="FF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dirty="0">
                          <a:solidFill>
                            <a:srgbClr val="000000"/>
                          </a:solidFill>
                          <a:effectLst/>
                          <a:latin typeface="Arial"/>
                          <a:ea typeface="+mn-ea"/>
                          <a:cs typeface="+mn-cs"/>
                        </a:rPr>
                        <a:t>61 level</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kern="1200">
                          <a:solidFill>
                            <a:srgbClr val="000000"/>
                          </a:solidFill>
                          <a:effectLst/>
                          <a:latin typeface="Arial"/>
                          <a:ea typeface="+mn-ea"/>
                          <a:cs typeface="+mn-cs"/>
                        </a:rPr>
                        <a:t>2 mbar</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81000">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WPAC</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b="1" kern="1200" dirty="0" smtClean="0">
                          <a:solidFill>
                            <a:srgbClr val="FF0000"/>
                          </a:solidFill>
                          <a:effectLst/>
                          <a:latin typeface="Arial"/>
                          <a:ea typeface="+mn-ea"/>
                          <a:cs typeface="+mn-cs"/>
                        </a:rPr>
                        <a:t>3D POM GDEM</a:t>
                      </a:r>
                      <a:endParaRPr lang="en-US" sz="1800" b="1" kern="1200" dirty="0">
                        <a:solidFill>
                          <a:srgbClr val="FF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b="0" kern="1200" dirty="0" smtClean="0">
                          <a:solidFill>
                            <a:schemeClr val="tx1"/>
                          </a:solidFill>
                          <a:effectLst/>
                          <a:latin typeface="Arial"/>
                          <a:ea typeface="+mn-ea"/>
                          <a:cs typeface="+mn-cs"/>
                        </a:rPr>
                        <a:t>43</a:t>
                      </a:r>
                      <a:r>
                        <a:rPr lang="en-US" sz="1800" b="0" kern="1200" baseline="0" dirty="0" smtClean="0">
                          <a:solidFill>
                            <a:schemeClr val="tx1"/>
                          </a:solidFill>
                          <a:effectLst/>
                          <a:latin typeface="Arial"/>
                          <a:ea typeface="+mn-ea"/>
                          <a:cs typeface="+mn-cs"/>
                        </a:rPr>
                        <a:t> level</a:t>
                      </a:r>
                      <a:endParaRPr lang="en-US" sz="1800" b="0" kern="1200" dirty="0">
                        <a:solidFill>
                          <a:schemeClr val="tx1"/>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b="0" kern="1200" dirty="0" smtClean="0">
                          <a:solidFill>
                            <a:schemeClr val="tx1"/>
                          </a:solidFill>
                          <a:effectLst/>
                          <a:latin typeface="Arial"/>
                          <a:ea typeface="+mn-ea"/>
                          <a:cs typeface="+mn-cs"/>
                        </a:rPr>
                        <a:t>50 </a:t>
                      </a:r>
                      <a:r>
                        <a:rPr lang="en-US" sz="1800" b="0" kern="1200" dirty="0">
                          <a:solidFill>
                            <a:schemeClr val="tx1"/>
                          </a:solidFill>
                          <a:effectLst/>
                          <a:latin typeface="Arial"/>
                          <a:ea typeface="+mn-ea"/>
                          <a:cs typeface="+mn-cs"/>
                        </a:rPr>
                        <a:t>mbar</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81000">
                <a:tc>
                  <a:txBody>
                    <a:bodyPr/>
                    <a:lstStyle/>
                    <a:p>
                      <a:pPr marL="0" algn="l" defTabSz="914400" rtl="0" eaLnBrk="1" latinLnBrk="0" hangingPunct="1">
                        <a:lnSpc>
                          <a:spcPts val="1650"/>
                        </a:lnSpc>
                        <a:spcAft>
                          <a:spcPts val="0"/>
                        </a:spcAft>
                      </a:pPr>
                      <a:r>
                        <a:rPr lang="en-US" sz="1800" kern="1200" dirty="0" smtClean="0">
                          <a:solidFill>
                            <a:srgbClr val="000000"/>
                          </a:solidFill>
                          <a:effectLst/>
                          <a:latin typeface="Arial"/>
                          <a:ea typeface="+mn-ea"/>
                          <a:cs typeface="+mn-cs"/>
                        </a:rPr>
                        <a:t>NIO</a:t>
                      </a:r>
                      <a:endParaRPr lang="en-US" sz="1800" kern="1200" dirty="0">
                        <a:solidFill>
                          <a:srgbClr val="00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b="1" kern="1200" dirty="0" smtClean="0">
                          <a:solidFill>
                            <a:srgbClr val="FF0000"/>
                          </a:solidFill>
                          <a:effectLst/>
                          <a:latin typeface="Arial"/>
                          <a:ea typeface="+mn-ea"/>
                          <a:cs typeface="+mn-cs"/>
                        </a:rPr>
                        <a:t>3D POM GDEM</a:t>
                      </a:r>
                      <a:endParaRPr lang="en-US" sz="1800" b="1" kern="1200" dirty="0">
                        <a:solidFill>
                          <a:srgbClr val="FF0000"/>
                        </a:solidFill>
                        <a:effectLst/>
                        <a:latin typeface="Arial"/>
                        <a:ea typeface="+mn-ea"/>
                        <a:cs typeface="+mn-cs"/>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b="0" kern="1200" dirty="0" smtClean="0">
                          <a:solidFill>
                            <a:schemeClr val="tx1"/>
                          </a:solidFill>
                          <a:effectLst/>
                          <a:latin typeface="Arial"/>
                          <a:ea typeface="+mn-ea"/>
                          <a:cs typeface="+mn-cs"/>
                        </a:rPr>
                        <a:t>43 </a:t>
                      </a:r>
                      <a:r>
                        <a:rPr lang="en-US" sz="1800" b="0" kern="1200" dirty="0">
                          <a:solidFill>
                            <a:schemeClr val="tx1"/>
                          </a:solidFill>
                          <a:effectLst/>
                          <a:latin typeface="Arial"/>
                          <a:ea typeface="+mn-ea"/>
                          <a:cs typeface="+mn-cs"/>
                        </a:rPr>
                        <a:t>level</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marL="0" algn="l" defTabSz="914400" rtl="0" eaLnBrk="1" latinLnBrk="0" hangingPunct="1">
                        <a:lnSpc>
                          <a:spcPts val="1650"/>
                        </a:lnSpc>
                        <a:spcAft>
                          <a:spcPts val="0"/>
                        </a:spcAft>
                      </a:pPr>
                      <a:r>
                        <a:rPr lang="en-US" sz="1800" b="0" kern="1200" dirty="0" smtClean="0">
                          <a:solidFill>
                            <a:schemeClr val="tx1"/>
                          </a:solidFill>
                          <a:effectLst/>
                          <a:latin typeface="Arial"/>
                          <a:ea typeface="+mn-ea"/>
                          <a:cs typeface="+mn-cs"/>
                        </a:rPr>
                        <a:t>50 </a:t>
                      </a:r>
                      <a:r>
                        <a:rPr lang="en-US" sz="1800" b="0" kern="1200" dirty="0">
                          <a:solidFill>
                            <a:schemeClr val="tx1"/>
                          </a:solidFill>
                          <a:effectLst/>
                          <a:latin typeface="Arial"/>
                          <a:ea typeface="+mn-ea"/>
                          <a:cs typeface="+mn-cs"/>
                        </a:rPr>
                        <a:t>mbar</a:t>
                      </a: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50268">
                <a:tc>
                  <a:txBody>
                    <a:bodyPr/>
                    <a:lstStyle/>
                    <a:p>
                      <a:pPr algn="l">
                        <a:lnSpc>
                          <a:spcPts val="1650"/>
                        </a:lnSpc>
                        <a:spcAft>
                          <a:spcPts val="0"/>
                        </a:spcAft>
                      </a:pPr>
                      <a:r>
                        <a:rPr lang="en-US" sz="1800" dirty="0" smtClean="0">
                          <a:solidFill>
                            <a:srgbClr val="000000"/>
                          </a:solidFill>
                          <a:effectLst/>
                          <a:latin typeface="Arial"/>
                        </a:rPr>
                        <a:t>SIO</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43 </a:t>
                      </a:r>
                      <a:r>
                        <a:rPr lang="en-US" sz="1800" dirty="0">
                          <a:solidFill>
                            <a:srgbClr val="000000"/>
                          </a:solidFill>
                          <a:effectLst/>
                          <a:latin typeface="Arial"/>
                        </a:rPr>
                        <a:t>level</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50 </a:t>
                      </a:r>
                      <a:r>
                        <a:rPr lang="en-US" sz="1800" dirty="0">
                          <a:solidFill>
                            <a:srgbClr val="000000"/>
                          </a:solidFill>
                          <a:effectLst/>
                          <a:latin typeface="Arial"/>
                        </a:rPr>
                        <a:t>mbar</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r h="350268">
                <a:tc>
                  <a:txBody>
                    <a:bodyPr/>
                    <a:lstStyle/>
                    <a:p>
                      <a:pPr marL="0" marR="0" indent="0" algn="l" defTabSz="914400" rtl="0" eaLnBrk="1" fontAlgn="auto" latinLnBrk="0" hangingPunct="1">
                        <a:lnSpc>
                          <a:spcPts val="1650"/>
                        </a:lnSpc>
                        <a:spcBef>
                          <a:spcPts val="0"/>
                        </a:spcBef>
                        <a:spcAft>
                          <a:spcPts val="0"/>
                        </a:spcAft>
                        <a:buClrTx/>
                        <a:buSzTx/>
                        <a:buFontTx/>
                        <a:buNone/>
                        <a:tabLst/>
                        <a:defRPr/>
                      </a:pPr>
                      <a:r>
                        <a:rPr lang="en-US" sz="1800" dirty="0" smtClean="0">
                          <a:solidFill>
                            <a:srgbClr val="000000"/>
                          </a:solidFill>
                          <a:effectLst/>
                          <a:latin typeface="Arial"/>
                        </a:rPr>
                        <a:t>SPAC</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a:solidFill>
                            <a:srgbClr val="000000"/>
                          </a:solidFill>
                          <a:effectLst/>
                          <a:latin typeface="Arial"/>
                        </a:rPr>
                        <a:t>None</a:t>
                      </a:r>
                      <a:endParaRPr lang="en-US" sz="180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None</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43 </a:t>
                      </a:r>
                      <a:r>
                        <a:rPr lang="en-US" sz="1800" dirty="0">
                          <a:solidFill>
                            <a:srgbClr val="000000"/>
                          </a:solidFill>
                          <a:effectLst/>
                          <a:latin typeface="Arial"/>
                        </a:rPr>
                        <a:t>level</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c>
                  <a:txBody>
                    <a:bodyPr/>
                    <a:lstStyle/>
                    <a:p>
                      <a:pPr algn="l">
                        <a:lnSpc>
                          <a:spcPts val="1650"/>
                        </a:lnSpc>
                        <a:spcAft>
                          <a:spcPts val="0"/>
                        </a:spcAft>
                      </a:pPr>
                      <a:r>
                        <a:rPr lang="en-US" sz="1800" dirty="0" smtClean="0">
                          <a:solidFill>
                            <a:srgbClr val="000000"/>
                          </a:solidFill>
                          <a:effectLst/>
                          <a:latin typeface="Arial"/>
                        </a:rPr>
                        <a:t>50 </a:t>
                      </a:r>
                      <a:r>
                        <a:rPr lang="en-US" sz="1800" dirty="0">
                          <a:solidFill>
                            <a:srgbClr val="000000"/>
                          </a:solidFill>
                          <a:effectLst/>
                          <a:latin typeface="Arial"/>
                        </a:rPr>
                        <a:t>mbar</a:t>
                      </a:r>
                      <a:endParaRPr lang="en-US" sz="1800" dirty="0">
                        <a:effectLst/>
                        <a:latin typeface="arial"/>
                      </a:endParaRPr>
                    </a:p>
                  </a:txBody>
                  <a:tcPr marL="66675" marR="66675" marT="28575" marB="19050" anchor="ctr">
                    <a:lnL w="12700" cap="flat" cmpd="sng" algn="ctr">
                      <a:solidFill>
                        <a:srgbClr val="2D4068"/>
                      </a:solidFill>
                      <a:prstDash val="solid"/>
                      <a:round/>
                      <a:headEnd type="none" w="med" len="med"/>
                      <a:tailEnd type="none" w="med" len="med"/>
                    </a:lnL>
                    <a:lnR w="12700" cap="flat" cmpd="sng" algn="ctr">
                      <a:solidFill>
                        <a:srgbClr val="2D4068"/>
                      </a:solidFill>
                      <a:prstDash val="solid"/>
                      <a:round/>
                      <a:headEnd type="none" w="med" len="med"/>
                      <a:tailEnd type="none" w="med" len="med"/>
                    </a:lnR>
                    <a:lnT w="12700" cap="flat" cmpd="sng" algn="ctr">
                      <a:solidFill>
                        <a:srgbClr val="2D4068"/>
                      </a:solidFill>
                      <a:prstDash val="solid"/>
                      <a:round/>
                      <a:headEnd type="none" w="med" len="med"/>
                      <a:tailEnd type="none" w="med" len="med"/>
                    </a:lnT>
                    <a:lnB w="12700" cap="flat" cmpd="sng" algn="ctr">
                      <a:solidFill>
                        <a:srgbClr val="2D4068"/>
                      </a:solidFill>
                      <a:prstDash val="solid"/>
                      <a:round/>
                      <a:headEnd type="none" w="med" len="med"/>
                      <a:tailEnd type="none" w="med" len="med"/>
                    </a:lnB>
                    <a:solidFill>
                      <a:srgbClr val="FFFFFF"/>
                    </a:solidFill>
                  </a:tcPr>
                </a:tc>
              </a:tr>
            </a:tbl>
          </a:graphicData>
        </a:graphic>
      </p:graphicFrame>
      <p:sp>
        <p:nvSpPr>
          <p:cNvPr id="7" name="Slide Number Placeholder 1"/>
          <p:cNvSpPr txBox="1">
            <a:spLocks/>
          </p:cNvSpPr>
          <p:nvPr/>
        </p:nvSpPr>
        <p:spPr>
          <a:xfrm>
            <a:off x="8344711" y="6356352"/>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29</a:t>
            </a:r>
            <a:endParaRPr lang="en-US" dirty="0">
              <a:solidFill>
                <a:prstClr val="black">
                  <a:tint val="75000"/>
                </a:prstClr>
              </a:solidFill>
            </a:endParaRPr>
          </a:p>
        </p:txBody>
      </p:sp>
    </p:spTree>
    <p:extLst>
      <p:ext uri="{BB962C8B-B14F-4D97-AF65-F5344CB8AC3E}">
        <p14:creationId xmlns:p14="http://schemas.microsoft.com/office/powerpoint/2010/main" val="110477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50000"/>
            <a:alphaModFix/>
          </a:blip>
          <a:srcRect l="13125" r="24844"/>
          <a:stretch>
            <a:fillRect/>
          </a:stretch>
        </p:blipFill>
        <p:spPr>
          <a:xfrm>
            <a:off x="4721395" y="1804094"/>
            <a:ext cx="4387542" cy="4787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txBox="1">
            <a:spLocks noGrp="1"/>
          </p:cNvSpPr>
          <p:nvPr>
            <p:ph type="title" idx="4294967295"/>
          </p:nvPr>
        </p:nvSpPr>
        <p:spPr>
          <a:xfrm>
            <a:off x="111028" y="414037"/>
            <a:ext cx="8997909" cy="477054"/>
          </a:xfrm>
        </p:spPr>
        <p:txBody>
          <a:bodyPr wrap="square">
            <a:spAutoFit/>
          </a:bodyPr>
          <a:lstStyle/>
          <a:p>
            <a:pPr lvl="0" algn="ctr"/>
            <a:r>
              <a:rPr lang="en-US" sz="2800" b="1" dirty="0" smtClean="0">
                <a:solidFill>
                  <a:srgbClr val="000099"/>
                </a:solidFill>
                <a:effectLst>
                  <a:outerShdw blurRad="38100" dist="38100" dir="2700000" algn="tl">
                    <a:srgbClr val="000000">
                      <a:alpha val="43137"/>
                    </a:srgbClr>
                  </a:outerShdw>
                </a:effectLst>
              </a:rPr>
              <a:t>2016: Larger size nested domains and smaller </a:t>
            </a:r>
            <a:r>
              <a:rPr lang="en-US" sz="2800" b="1" dirty="0" err="1" smtClean="0">
                <a:solidFill>
                  <a:srgbClr val="000099"/>
                </a:solidFill>
                <a:effectLst>
                  <a:outerShdw blurRad="38100" dist="38100" dir="2700000" algn="tl">
                    <a:srgbClr val="000000">
                      <a:alpha val="43137"/>
                    </a:srgbClr>
                  </a:outerShdw>
                </a:effectLst>
              </a:rPr>
              <a:t>timesteps</a:t>
            </a:r>
            <a:endParaRPr lang="en-US" sz="2800" b="1" dirty="0">
              <a:solidFill>
                <a:srgbClr val="000099"/>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a:lum bright="-50000"/>
            <a:alphaModFix/>
          </a:blip>
          <a:srcRect/>
          <a:stretch>
            <a:fillRect/>
          </a:stretch>
        </p:blipFill>
        <p:spPr>
          <a:xfrm>
            <a:off x="429088" y="4009755"/>
            <a:ext cx="3814771" cy="2736499"/>
          </a:xfrm>
          <a:prstGeom prst="rect">
            <a:avLst/>
          </a:prstGeom>
          <a:noFill/>
          <a:ln>
            <a:noFill/>
          </a:ln>
        </p:spPr>
      </p:pic>
      <p:sp>
        <p:nvSpPr>
          <p:cNvPr id="5" name="TextBox 4"/>
          <p:cNvSpPr txBox="1"/>
          <p:nvPr/>
        </p:nvSpPr>
        <p:spPr>
          <a:xfrm>
            <a:off x="914400" y="4333398"/>
            <a:ext cx="1322623" cy="563977"/>
          </a:xfrm>
          <a:prstGeom prst="rect">
            <a:avLst/>
          </a:prstGeom>
          <a:solidFill>
            <a:srgbClr val="3465A4"/>
          </a:solidFill>
          <a:ln>
            <a:noFill/>
          </a:ln>
        </p:spPr>
        <p:txBody>
          <a:bodyPr vert="horz" wrap="none" lIns="81638" tIns="40819" rIns="81638" bIns="40819" anchorCtr="0" compatLnSpc="0">
            <a:spAutoFit/>
          </a:bodyPr>
          <a:lstStyle/>
          <a:p>
            <a:pPr algn="ctr" hangingPunct="0"/>
            <a:r>
              <a:rPr lang="en-US" sz="1633" b="1" dirty="0">
                <a:solidFill>
                  <a:srgbClr val="FFFFFF"/>
                </a:solidFill>
                <a:latin typeface="Liberation Sans" pitchFamily="18"/>
                <a:ea typeface="Droid Sans Fallback" pitchFamily="2"/>
                <a:cs typeface="FreeSans" pitchFamily="2"/>
              </a:rPr>
              <a:t>OLD HWRF</a:t>
            </a:r>
          </a:p>
          <a:p>
            <a:pPr algn="ctr" hangingPunct="0"/>
            <a:r>
              <a:rPr lang="en-US" sz="1633" b="1" dirty="0">
                <a:solidFill>
                  <a:srgbClr val="FFFFFF"/>
                </a:solidFill>
                <a:latin typeface="Liberation Sans" pitchFamily="18"/>
                <a:ea typeface="Droid Sans Fallback" pitchFamily="2"/>
                <a:cs typeface="FreeSans" pitchFamily="2"/>
              </a:rPr>
              <a:t>6km Domain</a:t>
            </a:r>
          </a:p>
        </p:txBody>
      </p:sp>
      <p:graphicFrame>
        <p:nvGraphicFramePr>
          <p:cNvPr id="6" name="Table 5"/>
          <p:cNvGraphicFramePr>
            <a:graphicFrameLocks noGrp="1"/>
          </p:cNvGraphicFramePr>
          <p:nvPr>
            <p:extLst>
              <p:ext uri="{D42A27DB-BD31-4B8C-83A1-F6EECF244321}">
                <p14:modId xmlns:p14="http://schemas.microsoft.com/office/powerpoint/2010/main" val="3242350005"/>
              </p:ext>
            </p:extLst>
          </p:nvPr>
        </p:nvGraphicFramePr>
        <p:xfrm>
          <a:off x="111028" y="1628219"/>
          <a:ext cx="4450893" cy="2336507"/>
        </p:xfrm>
        <a:graphic>
          <a:graphicData uri="http://schemas.openxmlformats.org/drawingml/2006/table">
            <a:tbl>
              <a:tblPr firstRow="1" bandRow="1"/>
              <a:tblGrid>
                <a:gridCol w="1112560"/>
                <a:gridCol w="1112560"/>
                <a:gridCol w="1112560"/>
                <a:gridCol w="1113213"/>
              </a:tblGrid>
              <a:tr h="482643">
                <a:tc>
                  <a:txBody>
                    <a:bodyPr/>
                    <a:lstStyle/>
                    <a:p>
                      <a:pPr marL="0" marR="0" indent="0" algn="ctr" rtl="0" hangingPunct="0">
                        <a:lnSpc>
                          <a:spcPct val="100000"/>
                        </a:lnSpc>
                        <a:spcBef>
                          <a:spcPts val="0"/>
                        </a:spcBef>
                        <a:spcAft>
                          <a:spcPts val="0"/>
                        </a:spcAft>
                        <a:tabLst/>
                      </a:pPr>
                      <a:r>
                        <a:rPr lang="en-US" sz="1800" b="0" i="0" u="none" strike="noStrike" kern="1200" cap="none" dirty="0" smtClean="0">
                          <a:ln>
                            <a:noFill/>
                          </a:ln>
                          <a:solidFill>
                            <a:schemeClr val="tx1"/>
                          </a:solidFill>
                          <a:latin typeface="Liberation Sans" pitchFamily="18"/>
                        </a:rPr>
                        <a:t>(Degrees/</a:t>
                      </a:r>
                      <a:r>
                        <a:rPr lang="en-US" sz="1800" b="0" i="0" u="none" strike="noStrike" kern="1200" cap="none" dirty="0" smtClean="0">
                          <a:ln>
                            <a:noFill/>
                          </a:ln>
                          <a:solidFill>
                            <a:srgbClr val="00B050"/>
                          </a:solidFill>
                          <a:latin typeface="Liberation Sans" pitchFamily="18"/>
                        </a:rPr>
                        <a:t>Sec</a:t>
                      </a:r>
                      <a:r>
                        <a:rPr lang="en-US" sz="1800" b="0" i="0" u="none" strike="noStrike" kern="1200" cap="none" dirty="0" smtClean="0">
                          <a:ln>
                            <a:noFill/>
                          </a:ln>
                          <a:solidFill>
                            <a:schemeClr val="tx1"/>
                          </a:solidFill>
                          <a:latin typeface="Liberation Sans" pitchFamily="18"/>
                        </a:rPr>
                        <a:t>)</a:t>
                      </a:r>
                      <a:endParaRPr lang="en-US" sz="1800" b="0" i="0" u="none" strike="noStrike" kern="1200" cap="none" dirty="0">
                        <a:ln>
                          <a:noFill/>
                        </a:ln>
                        <a:solidFill>
                          <a:schemeClr val="tx1"/>
                        </a:solidFill>
                        <a:latin typeface="Liberation Sans" pitchFamily="18"/>
                      </a:endParaRPr>
                    </a:p>
                  </a:txBody>
                  <a:tcPr marL="82944" marR="82944" marT="41472" marB="41472"/>
                </a:tc>
                <a:tc>
                  <a:txBody>
                    <a:bodyPr/>
                    <a:lstStyle/>
                    <a:p>
                      <a:pPr marL="0" marR="0" lvl="0" indent="0" algn="ctr" rtl="0" hangingPunct="0">
                        <a:lnSpc>
                          <a:spcPct val="100000"/>
                        </a:lnSpc>
                        <a:spcBef>
                          <a:spcPts val="0"/>
                        </a:spcBef>
                        <a:spcAft>
                          <a:spcPts val="0"/>
                        </a:spcAft>
                        <a:buNone/>
                        <a:tabLst/>
                      </a:pPr>
                      <a:r>
                        <a:rPr lang="en-US" sz="2200" b="1" i="0" u="none" strike="noStrike" kern="1200" cap="none" dirty="0" smtClean="0">
                          <a:ln>
                            <a:noFill/>
                          </a:ln>
                          <a:solidFill>
                            <a:schemeClr val="tx1"/>
                          </a:solidFill>
                          <a:latin typeface="Liberation Sans" pitchFamily="18"/>
                          <a:ea typeface="Droid Sans Fallback" pitchFamily="2"/>
                          <a:cs typeface="FreeSans" pitchFamily="2"/>
                        </a:rPr>
                        <a:t>18 km</a:t>
                      </a:r>
                      <a:endParaRPr lang="en-US" sz="2200" b="1" i="0" u="none" strike="noStrike" kern="1200" cap="none" dirty="0">
                        <a:ln>
                          <a:noFill/>
                        </a:ln>
                        <a:solidFill>
                          <a:schemeClr val="tx1"/>
                        </a:solidFill>
                        <a:latin typeface="Liberation Sans" pitchFamily="18"/>
                        <a:ea typeface="Droid Sans Fallback" pitchFamily="2"/>
                        <a:cs typeface="FreeSans" pitchFamily="2"/>
                      </a:endParaRPr>
                    </a:p>
                  </a:txBody>
                  <a:tcPr marL="82944" marR="82944" marT="41472" marB="41472"/>
                </a:tc>
                <a:tc>
                  <a:txBody>
                    <a:bodyPr/>
                    <a:lstStyle/>
                    <a:p>
                      <a:pPr marL="0" marR="0" lvl="0" indent="0" algn="ctr" rtl="0" hangingPunct="0">
                        <a:lnSpc>
                          <a:spcPct val="100000"/>
                        </a:lnSpc>
                        <a:spcBef>
                          <a:spcPts val="0"/>
                        </a:spcBef>
                        <a:spcAft>
                          <a:spcPts val="0"/>
                        </a:spcAft>
                        <a:buNone/>
                        <a:tabLst/>
                      </a:pPr>
                      <a:r>
                        <a:rPr lang="en-US" sz="2200" b="1" i="0" u="none" strike="noStrike" kern="1200" cap="none" dirty="0" smtClean="0">
                          <a:ln>
                            <a:noFill/>
                          </a:ln>
                          <a:solidFill>
                            <a:schemeClr val="tx1"/>
                          </a:solidFill>
                          <a:latin typeface="Liberation Sans" pitchFamily="18"/>
                          <a:ea typeface="Droid Sans Fallback" pitchFamily="2"/>
                          <a:cs typeface="FreeSans" pitchFamily="2"/>
                        </a:rPr>
                        <a:t>6 km</a:t>
                      </a:r>
                      <a:endParaRPr lang="en-US" sz="2200" b="1" i="0" u="none" strike="noStrike" kern="1200" cap="none" dirty="0">
                        <a:ln>
                          <a:noFill/>
                        </a:ln>
                        <a:solidFill>
                          <a:schemeClr val="tx1"/>
                        </a:solidFill>
                        <a:latin typeface="Liberation Sans" pitchFamily="18"/>
                        <a:ea typeface="Droid Sans Fallback" pitchFamily="2"/>
                        <a:cs typeface="FreeSans" pitchFamily="2"/>
                      </a:endParaRPr>
                    </a:p>
                  </a:txBody>
                  <a:tcPr marL="82944" marR="82944" marT="41472" marB="41472"/>
                </a:tc>
                <a:tc>
                  <a:txBody>
                    <a:bodyPr/>
                    <a:lstStyle/>
                    <a:p>
                      <a:pPr marL="0" marR="0" lvl="0" indent="0" algn="ctr" rtl="0" hangingPunct="0">
                        <a:lnSpc>
                          <a:spcPct val="100000"/>
                        </a:lnSpc>
                        <a:spcBef>
                          <a:spcPts val="0"/>
                        </a:spcBef>
                        <a:spcAft>
                          <a:spcPts val="0"/>
                        </a:spcAft>
                        <a:buNone/>
                        <a:tabLst/>
                      </a:pPr>
                      <a:r>
                        <a:rPr lang="en-US" sz="2200" b="1" i="0" u="none" strike="noStrike" kern="1200" cap="none" dirty="0" smtClean="0">
                          <a:ln>
                            <a:noFill/>
                          </a:ln>
                          <a:solidFill>
                            <a:schemeClr val="tx1"/>
                          </a:solidFill>
                          <a:latin typeface="Liberation Sans" pitchFamily="18"/>
                          <a:ea typeface="Droid Sans Fallback" pitchFamily="2"/>
                          <a:cs typeface="FreeSans" pitchFamily="2"/>
                        </a:rPr>
                        <a:t>2 km</a:t>
                      </a:r>
                      <a:endParaRPr lang="en-US" sz="2200" b="1" i="0" u="none" strike="noStrike" kern="1200" cap="none" dirty="0">
                        <a:ln>
                          <a:noFill/>
                        </a:ln>
                        <a:solidFill>
                          <a:schemeClr val="tx1"/>
                        </a:solidFill>
                        <a:latin typeface="Liberation Sans" pitchFamily="18"/>
                        <a:ea typeface="Droid Sans Fallback" pitchFamily="2"/>
                        <a:cs typeface="FreeSans" pitchFamily="2"/>
                      </a:endParaRPr>
                    </a:p>
                  </a:txBody>
                  <a:tcPr marL="82944" marR="82944" marT="41472" marB="41472"/>
                </a:tc>
              </a:tr>
              <a:tr h="852299">
                <a:tc>
                  <a:txBody>
                    <a:bodyPr/>
                    <a:lstStyle/>
                    <a:p>
                      <a:pPr marL="0" marR="0" lvl="0" indent="0" algn="ctr" rtl="0" hangingPunct="0">
                        <a:lnSpc>
                          <a:spcPct val="100000"/>
                        </a:lnSpc>
                        <a:spcBef>
                          <a:spcPts val="0"/>
                        </a:spcBef>
                        <a:spcAft>
                          <a:spcPts val="0"/>
                        </a:spcAft>
                        <a:buNone/>
                        <a:tabLst/>
                      </a:pPr>
                      <a:r>
                        <a:rPr lang="en-US" sz="2200" b="1" i="0" u="none" strike="noStrike" kern="1200" cap="none">
                          <a:ln>
                            <a:noFill/>
                          </a:ln>
                          <a:solidFill>
                            <a:schemeClr val="tx1"/>
                          </a:solidFill>
                          <a:latin typeface="Liberation Sans" pitchFamily="18"/>
                          <a:ea typeface="Droid Sans Fallback" pitchFamily="2"/>
                          <a:cs typeface="FreeSans" pitchFamily="2"/>
                        </a:rPr>
                        <a:t>2015 HWRF</a:t>
                      </a:r>
                    </a:p>
                  </a:txBody>
                  <a:tcPr marL="82944" marR="82944" marT="41472" marB="41472"/>
                </a:tc>
                <a:tc>
                  <a:txBody>
                    <a:bodyPr/>
                    <a:lstStyle/>
                    <a:p>
                      <a:pPr marL="0" marR="0" lvl="0" indent="0" algn="ctr" rtl="0" hangingPunct="0">
                        <a:lnSpc>
                          <a:spcPct val="100000"/>
                        </a:lnSpc>
                        <a:spcBef>
                          <a:spcPts val="0"/>
                        </a:spcBef>
                        <a:spcAft>
                          <a:spcPts val="0"/>
                        </a:spcAft>
                        <a:buNone/>
                        <a:tabLst/>
                      </a:pPr>
                      <a:r>
                        <a:rPr lang="en-US" sz="2200" b="0" i="0" u="none" strike="noStrike" kern="1200" cap="none" dirty="0" smtClean="0">
                          <a:ln>
                            <a:noFill/>
                          </a:ln>
                          <a:solidFill>
                            <a:schemeClr val="tx1"/>
                          </a:solidFill>
                          <a:latin typeface="Liberation Sans" pitchFamily="18"/>
                          <a:ea typeface="Droid Sans Fallback" pitchFamily="2"/>
                          <a:cs typeface="FreeSans" pitchFamily="2"/>
                        </a:rPr>
                        <a:t>75 x 75</a:t>
                      </a:r>
                    </a:p>
                    <a:p>
                      <a:pPr marL="0" marR="0" lvl="0" indent="0" algn="ctr" rtl="0" hangingPunct="0">
                        <a:lnSpc>
                          <a:spcPct val="100000"/>
                        </a:lnSpc>
                        <a:spcBef>
                          <a:spcPts val="0"/>
                        </a:spcBef>
                        <a:spcAft>
                          <a:spcPts val="0"/>
                        </a:spcAft>
                        <a:buNone/>
                        <a:tabLst/>
                      </a:pPr>
                      <a:r>
                        <a:rPr lang="en-US" sz="2200" b="0" i="0" u="none" strike="noStrike" kern="1200" cap="none" dirty="0" smtClean="0">
                          <a:ln>
                            <a:noFill/>
                          </a:ln>
                          <a:solidFill>
                            <a:srgbClr val="00B050"/>
                          </a:solidFill>
                          <a:latin typeface="Liberation Sans" pitchFamily="18"/>
                          <a:ea typeface="Droid Sans Fallback" pitchFamily="2"/>
                          <a:cs typeface="FreeSans" pitchFamily="2"/>
                        </a:rPr>
                        <a:t>38 4/7</a:t>
                      </a:r>
                      <a:endParaRPr lang="en-US" sz="2200" b="0" i="0" u="none" strike="noStrike" kern="1200" cap="none" dirty="0">
                        <a:ln>
                          <a:noFill/>
                        </a:ln>
                        <a:solidFill>
                          <a:srgbClr val="00B050"/>
                        </a:solidFill>
                        <a:latin typeface="Liberation Sans" pitchFamily="18"/>
                        <a:ea typeface="Droid Sans Fallback" pitchFamily="2"/>
                        <a:cs typeface="FreeSans" pitchFamily="2"/>
                      </a:endParaRPr>
                    </a:p>
                  </a:txBody>
                  <a:tcPr marL="82944" marR="82944" marT="41472" marB="41472"/>
                </a:tc>
                <a:tc>
                  <a:txBody>
                    <a:bodyPr/>
                    <a:lstStyle/>
                    <a:p>
                      <a:pPr marL="0" marR="0" lvl="0" indent="0" algn="ctr" rtl="0" hangingPunct="0">
                        <a:lnSpc>
                          <a:spcPct val="100000"/>
                        </a:lnSpc>
                        <a:spcBef>
                          <a:spcPts val="0"/>
                        </a:spcBef>
                        <a:spcAft>
                          <a:spcPts val="0"/>
                        </a:spcAft>
                        <a:buNone/>
                        <a:tabLst/>
                      </a:pPr>
                      <a:r>
                        <a:rPr lang="en-US" sz="2200" b="0" i="0" u="none" strike="noStrike" kern="1200" cap="none" dirty="0" smtClean="0">
                          <a:ln>
                            <a:noFill/>
                          </a:ln>
                          <a:solidFill>
                            <a:schemeClr val="tx1"/>
                          </a:solidFill>
                          <a:latin typeface="Liberation Sans" pitchFamily="18"/>
                          <a:ea typeface="Droid Sans Fallback" pitchFamily="2"/>
                          <a:cs typeface="FreeSans" pitchFamily="2"/>
                        </a:rPr>
                        <a:t>12 x 12</a:t>
                      </a:r>
                    </a:p>
                    <a:p>
                      <a:pPr marL="0" marR="0" lvl="0" indent="0" algn="ctr" rtl="0" hangingPunct="0">
                        <a:lnSpc>
                          <a:spcPct val="100000"/>
                        </a:lnSpc>
                        <a:spcBef>
                          <a:spcPts val="0"/>
                        </a:spcBef>
                        <a:spcAft>
                          <a:spcPts val="0"/>
                        </a:spcAft>
                        <a:buNone/>
                        <a:tabLst/>
                      </a:pPr>
                      <a:r>
                        <a:rPr lang="en-US" sz="2200" b="0" i="0" u="none" strike="noStrike" kern="1200" cap="none" dirty="0" smtClean="0">
                          <a:ln>
                            <a:noFill/>
                          </a:ln>
                          <a:solidFill>
                            <a:srgbClr val="00B050"/>
                          </a:solidFill>
                          <a:latin typeface="Liberation Sans" pitchFamily="18"/>
                          <a:ea typeface="Droid Sans Fallback" pitchFamily="2"/>
                          <a:cs typeface="FreeSans" pitchFamily="2"/>
                        </a:rPr>
                        <a:t>12 6/7</a:t>
                      </a:r>
                      <a:endParaRPr lang="en-US" sz="2200" b="0" i="0" u="none" strike="noStrike" kern="1200" cap="none" dirty="0">
                        <a:ln>
                          <a:noFill/>
                        </a:ln>
                        <a:solidFill>
                          <a:srgbClr val="00B050"/>
                        </a:solidFill>
                        <a:latin typeface="Liberation Sans" pitchFamily="18"/>
                        <a:ea typeface="Droid Sans Fallback" pitchFamily="2"/>
                        <a:cs typeface="FreeSans" pitchFamily="2"/>
                      </a:endParaRPr>
                    </a:p>
                  </a:txBody>
                  <a:tcPr marL="82944" marR="82944" marT="41472" marB="41472"/>
                </a:tc>
                <a:tc>
                  <a:txBody>
                    <a:bodyPr/>
                    <a:lstStyle/>
                    <a:p>
                      <a:pPr marL="0" marR="0" lvl="0" indent="0" algn="ctr" rtl="0" hangingPunct="0">
                        <a:lnSpc>
                          <a:spcPct val="100000"/>
                        </a:lnSpc>
                        <a:spcBef>
                          <a:spcPts val="0"/>
                        </a:spcBef>
                        <a:spcAft>
                          <a:spcPts val="0"/>
                        </a:spcAft>
                        <a:buNone/>
                        <a:tabLst/>
                      </a:pPr>
                      <a:r>
                        <a:rPr lang="en-US" sz="2200" b="0" i="0" u="none" strike="noStrike" kern="1200" cap="none" dirty="0" smtClean="0">
                          <a:ln>
                            <a:noFill/>
                          </a:ln>
                          <a:solidFill>
                            <a:schemeClr val="tx1"/>
                          </a:solidFill>
                          <a:latin typeface="Liberation Sans" pitchFamily="18"/>
                          <a:ea typeface="Droid Sans Fallback" pitchFamily="2"/>
                          <a:cs typeface="FreeSans" pitchFamily="2"/>
                        </a:rPr>
                        <a:t>6.5 x 7</a:t>
                      </a:r>
                    </a:p>
                    <a:p>
                      <a:pPr marL="0" marR="0" lvl="0" indent="0" algn="ctr" rtl="0" hangingPunct="0">
                        <a:lnSpc>
                          <a:spcPct val="100000"/>
                        </a:lnSpc>
                        <a:spcBef>
                          <a:spcPts val="0"/>
                        </a:spcBef>
                        <a:spcAft>
                          <a:spcPts val="0"/>
                        </a:spcAft>
                        <a:buNone/>
                        <a:tabLst/>
                      </a:pPr>
                      <a:r>
                        <a:rPr lang="en-US" sz="2200" b="0" i="0" u="none" strike="noStrike" kern="1200" cap="none" dirty="0" smtClean="0">
                          <a:ln>
                            <a:noFill/>
                          </a:ln>
                          <a:solidFill>
                            <a:srgbClr val="00B050"/>
                          </a:solidFill>
                          <a:latin typeface="Liberation Sans" pitchFamily="18"/>
                          <a:ea typeface="Droid Sans Fallback" pitchFamily="2"/>
                          <a:cs typeface="FreeSans" pitchFamily="2"/>
                        </a:rPr>
                        <a:t>4</a:t>
                      </a:r>
                      <a:r>
                        <a:rPr lang="en-US" sz="2200" b="0" i="0" u="none" strike="noStrike" kern="1200" cap="none" baseline="0" dirty="0" smtClean="0">
                          <a:ln>
                            <a:noFill/>
                          </a:ln>
                          <a:solidFill>
                            <a:srgbClr val="00B050"/>
                          </a:solidFill>
                          <a:latin typeface="Liberation Sans" pitchFamily="18"/>
                          <a:ea typeface="Droid Sans Fallback" pitchFamily="2"/>
                          <a:cs typeface="FreeSans" pitchFamily="2"/>
                        </a:rPr>
                        <a:t> 2/7</a:t>
                      </a:r>
                      <a:endParaRPr lang="en-US" sz="2200" b="0" i="0" u="none" strike="noStrike" kern="1200" cap="none" dirty="0">
                        <a:ln>
                          <a:noFill/>
                        </a:ln>
                        <a:solidFill>
                          <a:srgbClr val="00B050"/>
                        </a:solidFill>
                        <a:latin typeface="Liberation Sans" pitchFamily="18"/>
                        <a:ea typeface="Droid Sans Fallback" pitchFamily="2"/>
                        <a:cs typeface="FreeSans" pitchFamily="2"/>
                      </a:endParaRPr>
                    </a:p>
                  </a:txBody>
                  <a:tcPr marL="82944" marR="82944" marT="41472" marB="41472"/>
                </a:tc>
              </a:tr>
              <a:tr h="852624">
                <a:tc>
                  <a:txBody>
                    <a:bodyPr/>
                    <a:lstStyle/>
                    <a:p>
                      <a:pPr marL="0" marR="0" lvl="0" indent="0" algn="ctr" rtl="0" hangingPunct="0">
                        <a:lnSpc>
                          <a:spcPct val="100000"/>
                        </a:lnSpc>
                        <a:spcBef>
                          <a:spcPts val="0"/>
                        </a:spcBef>
                        <a:spcAft>
                          <a:spcPts val="0"/>
                        </a:spcAft>
                        <a:buNone/>
                        <a:tabLst/>
                      </a:pPr>
                      <a:r>
                        <a:rPr lang="en-US" sz="2200" b="1" i="0" u="none" strike="noStrike" kern="1200" cap="none">
                          <a:ln>
                            <a:noFill/>
                          </a:ln>
                          <a:solidFill>
                            <a:schemeClr val="tx1"/>
                          </a:solidFill>
                          <a:latin typeface="Liberation Sans" pitchFamily="18"/>
                          <a:ea typeface="Droid Sans Fallback" pitchFamily="2"/>
                          <a:cs typeface="FreeSans" pitchFamily="2"/>
                        </a:rPr>
                        <a:t>2016 HWRF</a:t>
                      </a:r>
                    </a:p>
                  </a:txBody>
                  <a:tcPr marL="82944" marR="82944" marT="41472" marB="41472"/>
                </a:tc>
                <a:tc>
                  <a:txBody>
                    <a:bodyPr/>
                    <a:lstStyle/>
                    <a:p>
                      <a:pPr marL="0" marR="0" lvl="0" indent="0" algn="ctr" rtl="0" hangingPunct="0">
                        <a:lnSpc>
                          <a:spcPct val="100000"/>
                        </a:lnSpc>
                        <a:spcBef>
                          <a:spcPts val="0"/>
                        </a:spcBef>
                        <a:spcAft>
                          <a:spcPts val="0"/>
                        </a:spcAft>
                        <a:buNone/>
                        <a:tabLst/>
                      </a:pPr>
                      <a:r>
                        <a:rPr lang="en-US" sz="2200" b="0" i="0" u="none" strike="noStrike" kern="1200" cap="none" dirty="0" smtClean="0">
                          <a:ln>
                            <a:noFill/>
                          </a:ln>
                          <a:solidFill>
                            <a:schemeClr val="tx1"/>
                          </a:solidFill>
                          <a:latin typeface="Liberation Sans" pitchFamily="18"/>
                          <a:ea typeface="Droid Sans Fallback" pitchFamily="2"/>
                          <a:cs typeface="FreeSans" pitchFamily="2"/>
                        </a:rPr>
                        <a:t>75 x 75</a:t>
                      </a:r>
                    </a:p>
                    <a:p>
                      <a:pPr marL="0" marR="0" lvl="0" indent="0" algn="ctr" rtl="0" hangingPunct="0">
                        <a:lnSpc>
                          <a:spcPct val="100000"/>
                        </a:lnSpc>
                        <a:spcBef>
                          <a:spcPts val="0"/>
                        </a:spcBef>
                        <a:spcAft>
                          <a:spcPts val="0"/>
                        </a:spcAft>
                        <a:buNone/>
                        <a:tabLst/>
                      </a:pPr>
                      <a:r>
                        <a:rPr lang="en-US" sz="2200" b="1" i="0" u="none" strike="noStrike" kern="1200" cap="none" dirty="0" smtClean="0">
                          <a:ln>
                            <a:noFill/>
                          </a:ln>
                          <a:solidFill>
                            <a:srgbClr val="FF0000"/>
                          </a:solidFill>
                          <a:latin typeface="Liberation Sans" pitchFamily="18"/>
                          <a:ea typeface="Droid Sans Fallback" pitchFamily="2"/>
                          <a:cs typeface="FreeSans" pitchFamily="2"/>
                        </a:rPr>
                        <a:t>30</a:t>
                      </a:r>
                      <a:endParaRPr lang="en-US" sz="2200" b="1" i="0" u="none" strike="noStrike" kern="1200" cap="none" dirty="0">
                        <a:ln>
                          <a:noFill/>
                        </a:ln>
                        <a:solidFill>
                          <a:srgbClr val="FF0000"/>
                        </a:solidFill>
                        <a:latin typeface="Liberation Sans" pitchFamily="18"/>
                        <a:ea typeface="Droid Sans Fallback" pitchFamily="2"/>
                        <a:cs typeface="FreeSans" pitchFamily="2"/>
                      </a:endParaRPr>
                    </a:p>
                  </a:txBody>
                  <a:tcPr marL="82944" marR="82944" marT="41472" marB="41472"/>
                </a:tc>
                <a:tc>
                  <a:txBody>
                    <a:bodyPr/>
                    <a:lstStyle/>
                    <a:p>
                      <a:pPr marL="0" marR="0" lvl="0" indent="0" algn="ctr" rtl="0" hangingPunct="0">
                        <a:lnSpc>
                          <a:spcPct val="100000"/>
                        </a:lnSpc>
                        <a:spcBef>
                          <a:spcPts val="0"/>
                        </a:spcBef>
                        <a:spcAft>
                          <a:spcPts val="0"/>
                        </a:spcAft>
                        <a:buNone/>
                        <a:tabLst/>
                      </a:pPr>
                      <a:r>
                        <a:rPr lang="en-US" sz="2200" b="1" i="0" u="none" strike="noStrike" kern="1200" cap="none" dirty="0" smtClean="0">
                          <a:ln>
                            <a:noFill/>
                          </a:ln>
                          <a:solidFill>
                            <a:schemeClr val="tx1"/>
                          </a:solidFill>
                          <a:latin typeface="Liberation Sans" pitchFamily="18"/>
                          <a:ea typeface="Droid Sans Fallback" pitchFamily="2"/>
                          <a:cs typeface="FreeSans" pitchFamily="2"/>
                        </a:rPr>
                        <a:t>25 x 25</a:t>
                      </a:r>
                    </a:p>
                    <a:p>
                      <a:pPr marL="0" marR="0" lvl="0" indent="0" algn="ctr" rtl="0" hangingPunct="0">
                        <a:lnSpc>
                          <a:spcPct val="100000"/>
                        </a:lnSpc>
                        <a:spcBef>
                          <a:spcPts val="0"/>
                        </a:spcBef>
                        <a:spcAft>
                          <a:spcPts val="0"/>
                        </a:spcAft>
                        <a:buNone/>
                        <a:tabLst/>
                      </a:pPr>
                      <a:r>
                        <a:rPr lang="en-US" sz="2200" b="1" i="0" u="none" strike="noStrike" kern="1200" cap="none" dirty="0" smtClean="0">
                          <a:ln>
                            <a:noFill/>
                          </a:ln>
                          <a:solidFill>
                            <a:srgbClr val="FF0000"/>
                          </a:solidFill>
                          <a:latin typeface="Liberation Sans" pitchFamily="18"/>
                          <a:ea typeface="Droid Sans Fallback" pitchFamily="2"/>
                          <a:cs typeface="FreeSans" pitchFamily="2"/>
                        </a:rPr>
                        <a:t>10</a:t>
                      </a:r>
                      <a:endParaRPr lang="en-US" sz="2200" b="1" i="0" u="none" strike="noStrike" kern="1200" cap="none" dirty="0">
                        <a:ln>
                          <a:noFill/>
                        </a:ln>
                        <a:solidFill>
                          <a:srgbClr val="FF0000"/>
                        </a:solidFill>
                        <a:latin typeface="Liberation Sans" pitchFamily="18"/>
                        <a:ea typeface="Droid Sans Fallback" pitchFamily="2"/>
                        <a:cs typeface="FreeSans" pitchFamily="2"/>
                      </a:endParaRPr>
                    </a:p>
                  </a:txBody>
                  <a:tcPr marL="82944" marR="82944" marT="41472" marB="41472">
                    <a:solidFill>
                      <a:srgbClr val="FFFF00"/>
                    </a:solidFill>
                  </a:tcPr>
                </a:tc>
                <a:tc>
                  <a:txBody>
                    <a:bodyPr/>
                    <a:lstStyle/>
                    <a:p>
                      <a:pPr marL="0" marR="0" lvl="0" indent="0" algn="ctr" rtl="0" hangingPunct="0">
                        <a:lnSpc>
                          <a:spcPct val="100000"/>
                        </a:lnSpc>
                        <a:spcBef>
                          <a:spcPts val="0"/>
                        </a:spcBef>
                        <a:spcAft>
                          <a:spcPts val="0"/>
                        </a:spcAft>
                        <a:buNone/>
                        <a:tabLst/>
                      </a:pPr>
                      <a:r>
                        <a:rPr lang="en-US" sz="2200" b="1" i="0" u="none" strike="noStrike" kern="1200" cap="none" dirty="0" smtClean="0">
                          <a:ln>
                            <a:noFill/>
                          </a:ln>
                          <a:solidFill>
                            <a:schemeClr val="tx1"/>
                          </a:solidFill>
                          <a:latin typeface="Liberation Sans" pitchFamily="18"/>
                          <a:ea typeface="Droid Sans Fallback" pitchFamily="2"/>
                          <a:cs typeface="FreeSans" pitchFamily="2"/>
                        </a:rPr>
                        <a:t>8.3 x8.3</a:t>
                      </a:r>
                    </a:p>
                    <a:p>
                      <a:pPr marL="0" marR="0" lvl="0" indent="0" algn="ctr" rtl="0" hangingPunct="0">
                        <a:lnSpc>
                          <a:spcPct val="100000"/>
                        </a:lnSpc>
                        <a:spcBef>
                          <a:spcPts val="0"/>
                        </a:spcBef>
                        <a:spcAft>
                          <a:spcPts val="0"/>
                        </a:spcAft>
                        <a:buNone/>
                        <a:tabLst/>
                      </a:pPr>
                      <a:r>
                        <a:rPr lang="en-US" sz="2200" b="1" i="0" u="none" strike="noStrike" kern="1200" cap="none" dirty="0" smtClean="0">
                          <a:ln>
                            <a:noFill/>
                          </a:ln>
                          <a:solidFill>
                            <a:srgbClr val="FF0000"/>
                          </a:solidFill>
                          <a:latin typeface="Liberation Sans" pitchFamily="18"/>
                          <a:ea typeface="Droid Sans Fallback" pitchFamily="2"/>
                          <a:cs typeface="FreeSans" pitchFamily="2"/>
                        </a:rPr>
                        <a:t>3 1/3</a:t>
                      </a:r>
                      <a:endParaRPr lang="en-US" sz="2200" b="1" i="0" u="none" strike="noStrike" kern="1200" cap="none" dirty="0">
                        <a:ln>
                          <a:noFill/>
                        </a:ln>
                        <a:solidFill>
                          <a:srgbClr val="FF0000"/>
                        </a:solidFill>
                        <a:latin typeface="Liberation Sans" pitchFamily="18"/>
                        <a:ea typeface="Droid Sans Fallback" pitchFamily="2"/>
                        <a:cs typeface="FreeSans" pitchFamily="2"/>
                      </a:endParaRPr>
                    </a:p>
                  </a:txBody>
                  <a:tcPr marL="82944" marR="82944" marT="41472" marB="41472">
                    <a:solidFill>
                      <a:srgbClr val="FFFF00"/>
                    </a:solidFill>
                  </a:tcPr>
                </a:tc>
              </a:tr>
            </a:tbl>
          </a:graphicData>
        </a:graphic>
      </p:graphicFrame>
      <p:sp>
        <p:nvSpPr>
          <p:cNvPr id="7" name="TextBox 6"/>
          <p:cNvSpPr txBox="1"/>
          <p:nvPr/>
        </p:nvSpPr>
        <p:spPr>
          <a:xfrm>
            <a:off x="5181600" y="2286000"/>
            <a:ext cx="1365264" cy="563977"/>
          </a:xfrm>
          <a:prstGeom prst="rect">
            <a:avLst/>
          </a:prstGeom>
          <a:solidFill>
            <a:srgbClr val="3465A4"/>
          </a:solidFill>
          <a:ln>
            <a:noFill/>
          </a:ln>
        </p:spPr>
        <p:txBody>
          <a:bodyPr vert="horz" wrap="none" lIns="81638" tIns="40819" rIns="81638" bIns="40819" anchorCtr="0" compatLnSpc="0">
            <a:spAutoFit/>
          </a:bodyPr>
          <a:lstStyle/>
          <a:p>
            <a:pPr algn="ctr" hangingPunct="0"/>
            <a:r>
              <a:rPr lang="en-US" sz="1633" b="1" dirty="0">
                <a:solidFill>
                  <a:srgbClr val="FFFFFF"/>
                </a:solidFill>
                <a:latin typeface="Liberation Sans" pitchFamily="18"/>
                <a:ea typeface="Droid Sans Fallback" pitchFamily="2"/>
                <a:cs typeface="FreeSans" pitchFamily="2"/>
              </a:rPr>
              <a:t>NEW HWRF</a:t>
            </a:r>
          </a:p>
          <a:p>
            <a:pPr algn="ctr" hangingPunct="0"/>
            <a:r>
              <a:rPr lang="en-US" sz="1633" b="1" dirty="0">
                <a:solidFill>
                  <a:srgbClr val="FFFFFF"/>
                </a:solidFill>
                <a:latin typeface="Liberation Sans" pitchFamily="18"/>
                <a:ea typeface="Droid Sans Fallback" pitchFamily="2"/>
                <a:cs typeface="FreeSans" pitchFamily="2"/>
              </a:rPr>
              <a:t>6km Domain</a:t>
            </a:r>
          </a:p>
        </p:txBody>
      </p:sp>
      <p:sp>
        <p:nvSpPr>
          <p:cNvPr id="8" name="TextBox 7"/>
          <p:cNvSpPr txBox="1"/>
          <p:nvPr/>
        </p:nvSpPr>
        <p:spPr>
          <a:xfrm>
            <a:off x="304800" y="1194220"/>
            <a:ext cx="4257121" cy="461665"/>
          </a:xfrm>
          <a:prstGeom prst="rect">
            <a:avLst/>
          </a:prstGeom>
          <a:noFill/>
        </p:spPr>
        <p:txBody>
          <a:bodyPr wrap="square" rtlCol="0">
            <a:spAutoFit/>
          </a:bodyPr>
          <a:lstStyle/>
          <a:p>
            <a:r>
              <a:rPr lang="en-US" sz="2400" b="1" dirty="0" smtClean="0"/>
              <a:t>Domain Sizes/Time Steps</a:t>
            </a:r>
            <a:endParaRPr lang="en-US" sz="2400" b="1"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3425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30</a:t>
            </a:fld>
            <a:endParaRPr lang="en-US" dirty="0">
              <a:solidFill>
                <a:prstClr val="black">
                  <a:tint val="75000"/>
                </a:prstClr>
              </a:solidFill>
            </a:endParaRPr>
          </a:p>
        </p:txBody>
      </p:sp>
      <p:sp>
        <p:nvSpPr>
          <p:cNvPr id="3" name="Rectangle 2"/>
          <p:cNvSpPr/>
          <p:nvPr/>
        </p:nvSpPr>
        <p:spPr>
          <a:xfrm>
            <a:off x="1295400" y="121839"/>
            <a:ext cx="6817700" cy="584775"/>
          </a:xfrm>
          <a:prstGeom prst="rect">
            <a:avLst/>
          </a:prstGeom>
        </p:spPr>
        <p:txBody>
          <a:bodyPr wrap="none">
            <a:spAutoFit/>
          </a:bodyPr>
          <a:lstStyle/>
          <a:p>
            <a:r>
              <a:rPr lang="en-US" sz="3200" b="1" dirty="0">
                <a:solidFill>
                  <a:srgbClr val="000099"/>
                </a:solidFill>
                <a:effectLst>
                  <a:outerShdw blurRad="38100" dist="38100" dir="2700000" algn="tl">
                    <a:srgbClr val="000000">
                      <a:alpha val="43137"/>
                    </a:srgbClr>
                  </a:outerShdw>
                </a:effectLst>
                <a:latin typeface="+mj-lt"/>
                <a:ea typeface="+mj-ea"/>
                <a:cs typeface="+mj-cs"/>
              </a:rPr>
              <a:t>NHC Evaluation and Recommendations</a:t>
            </a:r>
          </a:p>
        </p:txBody>
      </p:sp>
      <p:sp>
        <p:nvSpPr>
          <p:cNvPr id="8" name="Rectangle 3"/>
          <p:cNvSpPr>
            <a:spLocks noChangeArrowheads="1"/>
          </p:cNvSpPr>
          <p:nvPr/>
        </p:nvSpPr>
        <p:spPr bwMode="auto">
          <a:xfrm>
            <a:off x="4466018" y="5120305"/>
            <a:ext cx="45028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smtClean="0">
                <a:ln>
                  <a:noFill/>
                </a:ln>
                <a:solidFill>
                  <a:schemeClr val="tx1"/>
                </a:solidFill>
                <a:effectLst>
                  <a:outerShdw blurRad="38100" dist="38100" dir="2700000" algn="tl">
                    <a:srgbClr val="000000">
                      <a:alpha val="43137"/>
                    </a:srgbClr>
                  </a:outerShdw>
                </a:effectLst>
                <a:latin typeface="+mj-lt"/>
              </a:rPr>
              <a:t>Dr. Richard J. Pasch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smtClean="0">
                <a:ln>
                  <a:noFill/>
                </a:ln>
                <a:solidFill>
                  <a:schemeClr val="tx1"/>
                </a:solidFill>
                <a:effectLst>
                  <a:outerShdw blurRad="38100" dist="38100" dir="2700000" algn="tl">
                    <a:srgbClr val="000000">
                      <a:alpha val="43137"/>
                    </a:srgbClr>
                  </a:outerShdw>
                </a:effectLst>
                <a:latin typeface="+mj-lt"/>
              </a:rPr>
              <a:t>Senior Hurricane Specialist </a:t>
            </a:r>
            <a:r>
              <a:rPr lang="en-US" altLang="en-US" sz="2400" b="1" i="1" dirty="0" smtClean="0">
                <a:effectLst>
                  <a:outerShdw blurRad="38100" dist="38100" dir="2700000" algn="tl">
                    <a:srgbClr val="000000">
                      <a:alpha val="43137"/>
                    </a:srgbClr>
                  </a:outerShdw>
                </a:effectLst>
                <a:latin typeface="+mj-lt"/>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smtClean="0">
                <a:ln>
                  <a:noFill/>
                </a:ln>
                <a:solidFill>
                  <a:schemeClr val="tx1"/>
                </a:solidFill>
                <a:effectLst>
                  <a:outerShdw blurRad="38100" dist="38100" dir="2700000" algn="tl">
                    <a:srgbClr val="000000">
                      <a:alpha val="43137"/>
                    </a:srgbClr>
                  </a:outerShdw>
                </a:effectLst>
                <a:latin typeface="+mj-lt"/>
              </a:rPr>
              <a:t>National</a:t>
            </a:r>
            <a:r>
              <a:rPr kumimoji="0" lang="en-US" altLang="en-US" sz="2400" b="1" i="1" u="none" strike="noStrike" cap="none" normalizeH="0" dirty="0" smtClean="0">
                <a:ln>
                  <a:noFill/>
                </a:ln>
                <a:solidFill>
                  <a:schemeClr val="tx1"/>
                </a:solidFill>
                <a:effectLst>
                  <a:outerShdw blurRad="38100" dist="38100" dir="2700000" algn="tl">
                    <a:srgbClr val="000000">
                      <a:alpha val="43137"/>
                    </a:srgbClr>
                  </a:outerShdw>
                </a:effectLst>
                <a:latin typeface="+mj-lt"/>
              </a:rPr>
              <a:t> Hurricane Center</a:t>
            </a:r>
            <a:endParaRPr kumimoji="0" lang="en-US" altLang="en-US" sz="2400" b="1" i="1" u="none" strike="noStrike" cap="none" normalizeH="0" baseline="0" dirty="0" smtClean="0">
              <a:ln>
                <a:noFill/>
              </a:ln>
              <a:solidFill>
                <a:schemeClr val="tx1"/>
              </a:solidFill>
              <a:effectLst>
                <a:outerShdw blurRad="38100" dist="38100" dir="2700000" algn="tl">
                  <a:srgbClr val="000000">
                    <a:alpha val="43137"/>
                  </a:srgbClr>
                </a:outerShdw>
              </a:effectLst>
              <a:latin typeface="+mj-lt"/>
            </a:endParaRPr>
          </a:p>
        </p:txBody>
      </p:sp>
      <p:sp>
        <p:nvSpPr>
          <p:cNvPr id="12" name="TextBox 11"/>
          <p:cNvSpPr txBox="1"/>
          <p:nvPr/>
        </p:nvSpPr>
        <p:spPr>
          <a:xfrm>
            <a:off x="228600" y="1066800"/>
            <a:ext cx="8763000" cy="3785652"/>
          </a:xfrm>
          <a:prstGeom prst="rect">
            <a:avLst/>
          </a:prstGeom>
          <a:noFill/>
        </p:spPr>
        <p:txBody>
          <a:bodyPr wrap="square" rtlCol="0">
            <a:spAutoFit/>
          </a:bodyPr>
          <a:lstStyle/>
          <a:p>
            <a:pPr algn="just"/>
            <a:r>
              <a:rPr lang="en-US" sz="2400" b="1" dirty="0">
                <a:solidFill>
                  <a:srgbClr val="FF0000"/>
                </a:solidFill>
              </a:rPr>
              <a:t>The National Hurricane Center strongly endorses the implementation of new versions of the GFDL Hurricane Model and the HWRF model for 2016.  </a:t>
            </a:r>
            <a:r>
              <a:rPr lang="en-US" sz="2400" dirty="0"/>
              <a:t>Retrospective runs of these models for the 2013, 2014, and 2015 hurricane seasons mostly show improvements to track and intensity forecasts. </a:t>
            </a:r>
            <a:r>
              <a:rPr lang="en-US" sz="2400" dirty="0" smtClean="0"/>
              <a:t>For </a:t>
            </a:r>
            <a:r>
              <a:rPr lang="en-US" sz="2400" dirty="0"/>
              <a:t>the HWRF, the improvements were as large as 7 percent for 1-5 day track forecasts in the Atlantic basin.  We look forward to receiving this improved guidance for our operations, and </a:t>
            </a:r>
            <a:r>
              <a:rPr lang="en-US" sz="2400" b="1" dirty="0">
                <a:solidFill>
                  <a:srgbClr val="FF0000"/>
                </a:solidFill>
              </a:rPr>
              <a:t>would like to see these models implemented as early in this year's hurricane season as possible.</a:t>
            </a:r>
          </a:p>
        </p:txBody>
      </p:sp>
    </p:spTree>
    <p:extLst>
      <p:ext uri="{BB962C8B-B14F-4D97-AF65-F5344CB8AC3E}">
        <p14:creationId xmlns:p14="http://schemas.microsoft.com/office/powerpoint/2010/main" val="15670072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43271"/>
            <a:ext cx="4336576" cy="61147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609600" y="158496"/>
            <a:ext cx="8001000" cy="584775"/>
          </a:xfrm>
          <a:prstGeom prst="rect">
            <a:avLst/>
          </a:prstGeom>
        </p:spPr>
        <p:txBody>
          <a:bodyPr wrap="square">
            <a:spAutoFit/>
          </a:bodyPr>
          <a:lstStyle/>
          <a:p>
            <a:pPr algn="ctr"/>
            <a:r>
              <a:rPr lang="en-US" sz="3200" b="1" dirty="0" smtClean="0">
                <a:solidFill>
                  <a:srgbClr val="000099"/>
                </a:solidFill>
                <a:effectLst>
                  <a:outerShdw blurRad="38100" dist="38100" dir="2700000" algn="tl">
                    <a:srgbClr val="000000">
                      <a:alpha val="43137"/>
                    </a:srgbClr>
                  </a:outerShdw>
                </a:effectLst>
                <a:latin typeface="+mj-lt"/>
                <a:ea typeface="+mj-ea"/>
                <a:cs typeface="+mj-cs"/>
              </a:rPr>
              <a:t>Feedback from JTWC and NWS Pacific Region</a:t>
            </a:r>
            <a:endParaRPr lang="en-US" sz="3200" b="1" dirty="0">
              <a:solidFill>
                <a:srgbClr val="000099"/>
              </a:solidFill>
              <a:effectLst>
                <a:outerShdw blurRad="38100" dist="38100" dir="2700000" algn="tl">
                  <a:srgbClr val="000000">
                    <a:alpha val="43137"/>
                  </a:srgbClr>
                </a:outerShdw>
              </a:effectLst>
              <a:latin typeface="+mj-lt"/>
              <a:ea typeface="+mj-ea"/>
              <a:cs typeface="+mj-cs"/>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31</a:t>
            </a:fld>
            <a:endParaRPr lang="en-US" dirty="0">
              <a:solidFill>
                <a:prstClr val="black">
                  <a:tint val="75000"/>
                </a:prstClr>
              </a:solidFill>
            </a:endParaRPr>
          </a:p>
        </p:txBody>
      </p:sp>
      <p:sp>
        <p:nvSpPr>
          <p:cNvPr id="3" name="TextBox 2"/>
          <p:cNvSpPr txBox="1"/>
          <p:nvPr/>
        </p:nvSpPr>
        <p:spPr>
          <a:xfrm>
            <a:off x="4610100" y="1352675"/>
            <a:ext cx="4347949" cy="4893647"/>
          </a:xfrm>
          <a:prstGeom prst="rect">
            <a:avLst/>
          </a:prstGeom>
          <a:noFill/>
          <a:ln>
            <a:solidFill>
              <a:schemeClr val="tx1"/>
            </a:solidFill>
          </a:ln>
        </p:spPr>
        <p:txBody>
          <a:bodyPr wrap="square" rtlCol="0">
            <a:spAutoFit/>
          </a:bodyPr>
          <a:lstStyle/>
          <a:p>
            <a:pPr lvl="0"/>
            <a:r>
              <a:rPr lang="en-US" sz="2400" dirty="0">
                <a:solidFill>
                  <a:srgbClr val="FF0000"/>
                </a:solidFill>
              </a:rPr>
              <a:t>I would like to state emphatically that the Pacific Region strongly endorses the implementation of the HWRF upgrades.  The HWRF has been the Go To model for TC in all basins within the PR. </a:t>
            </a: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lgn="r"/>
            <a:r>
              <a:rPr lang="en-US" i="1" dirty="0">
                <a:solidFill>
                  <a:prstClr val="black"/>
                </a:solidFill>
                <a:latin typeface="Calibri"/>
              </a:rPr>
              <a:t>Bill Ward</a:t>
            </a:r>
          </a:p>
          <a:p>
            <a:pPr lvl="0" algn="r"/>
            <a:r>
              <a:rPr lang="en-US" i="1" dirty="0">
                <a:solidFill>
                  <a:prstClr val="black"/>
                </a:solidFill>
                <a:latin typeface="Calibri"/>
              </a:rPr>
              <a:t>Environmental Scientific and Services Division Chief</a:t>
            </a:r>
          </a:p>
          <a:p>
            <a:pPr lvl="0" algn="r"/>
            <a:r>
              <a:rPr lang="en-US" i="1" dirty="0">
                <a:solidFill>
                  <a:prstClr val="black"/>
                </a:solidFill>
                <a:latin typeface="Calibri"/>
              </a:rPr>
              <a:t>National Weather Service</a:t>
            </a:r>
          </a:p>
          <a:p>
            <a:pPr lvl="0" algn="r"/>
            <a:r>
              <a:rPr lang="en-US" i="1" dirty="0">
                <a:solidFill>
                  <a:prstClr val="black"/>
                </a:solidFill>
                <a:latin typeface="Calibri"/>
              </a:rPr>
              <a:t>Pacific Region Headquarter</a:t>
            </a:r>
            <a:r>
              <a:rPr lang="en-US" b="1" i="1" dirty="0">
                <a:solidFill>
                  <a:prstClr val="black"/>
                </a:solidFill>
                <a:latin typeface="Calibri"/>
              </a:rPr>
              <a:t>s</a:t>
            </a:r>
            <a:endParaRPr lang="en-US" dirty="0"/>
          </a:p>
        </p:txBody>
      </p:sp>
    </p:spTree>
    <p:extLst>
      <p:ext uri="{BB962C8B-B14F-4D97-AF65-F5344CB8AC3E}">
        <p14:creationId xmlns:p14="http://schemas.microsoft.com/office/powerpoint/2010/main" val="3060884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58496"/>
            <a:ext cx="8382000" cy="954107"/>
          </a:xfrm>
          <a:prstGeom prst="rect">
            <a:avLst/>
          </a:prstGeom>
        </p:spPr>
        <p:txBody>
          <a:bodyPr wrap="square">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Feedback from EC-Joint Research Center and private users</a:t>
            </a:r>
            <a:endParaRPr lang="en-US" sz="2800" b="1" dirty="0">
              <a:solidFill>
                <a:srgbClr val="000099"/>
              </a:solidFill>
              <a:effectLst>
                <a:outerShdw blurRad="38100" dist="38100" dir="2700000" algn="tl">
                  <a:srgbClr val="000000">
                    <a:alpha val="43137"/>
                  </a:srgbClr>
                </a:outerShdw>
              </a:effectLst>
              <a:latin typeface="+mj-lt"/>
              <a:ea typeface="+mj-ea"/>
              <a:cs typeface="+mj-cs"/>
            </a:endParaRPr>
          </a:p>
        </p:txBody>
      </p:sp>
      <p:sp>
        <p:nvSpPr>
          <p:cNvPr id="3" name="TextBox 2"/>
          <p:cNvSpPr txBox="1"/>
          <p:nvPr/>
        </p:nvSpPr>
        <p:spPr>
          <a:xfrm>
            <a:off x="685800" y="1139899"/>
            <a:ext cx="8001000" cy="5601533"/>
          </a:xfrm>
          <a:prstGeom prst="rect">
            <a:avLst/>
          </a:prstGeom>
          <a:noFill/>
        </p:spPr>
        <p:txBody>
          <a:bodyPr wrap="square" rtlCol="0">
            <a:spAutoFit/>
          </a:bodyPr>
          <a:lstStyle/>
          <a:p>
            <a:r>
              <a:rPr lang="en-US" sz="2000" dirty="0" smtClean="0"/>
              <a:t>“</a:t>
            </a:r>
            <a:r>
              <a:rPr lang="en-US" sz="2000" dirty="0">
                <a:solidFill>
                  <a:srgbClr val="FF0000"/>
                </a:solidFill>
              </a:rPr>
              <a:t>We appreciate the information that HWRF provides regarding the structure and the attributes of the Tropical Cyclones globally</a:t>
            </a:r>
            <a:r>
              <a:rPr lang="en-US" sz="2000" dirty="0" smtClean="0"/>
              <a:t>. </a:t>
            </a:r>
            <a:r>
              <a:rPr lang="en-US" sz="2000" dirty="0"/>
              <a:t>It is our intention to use these results as forcing to hydrodynamic solvers in an effort to assess and validate against buoys/gauge measurements (where available). This is why the global nature of this analysis tool is of paramount importance. </a:t>
            </a:r>
            <a:r>
              <a:rPr lang="en-US" sz="2000" dirty="0" smtClean="0"/>
              <a:t> </a:t>
            </a:r>
            <a:r>
              <a:rPr lang="en-US" sz="2000" dirty="0">
                <a:solidFill>
                  <a:srgbClr val="FF0000"/>
                </a:solidFill>
              </a:rPr>
              <a:t>We are looking forward to any future improvements.</a:t>
            </a:r>
            <a:r>
              <a:rPr lang="en-US" sz="2000" dirty="0"/>
              <a:t>” </a:t>
            </a:r>
          </a:p>
          <a:p>
            <a:r>
              <a:rPr lang="en-US" sz="2000" dirty="0"/>
              <a:t> </a:t>
            </a:r>
          </a:p>
          <a:p>
            <a:pPr algn="r"/>
            <a:r>
              <a:rPr lang="en-US" b="1" dirty="0" smtClean="0">
                <a:latin typeface="+mj-lt"/>
              </a:rPr>
              <a:t>GEORGE </a:t>
            </a:r>
            <a:r>
              <a:rPr lang="en-US" b="1" dirty="0">
                <a:latin typeface="+mj-lt"/>
              </a:rPr>
              <a:t>BREYIANNIS, PhD </a:t>
            </a:r>
            <a:br>
              <a:rPr lang="en-US" b="1" dirty="0">
                <a:latin typeface="+mj-lt"/>
              </a:rPr>
            </a:br>
            <a:r>
              <a:rPr lang="en-US" dirty="0">
                <a:latin typeface="+mj-lt"/>
              </a:rPr>
              <a:t>Scientific / Technical Project </a:t>
            </a:r>
            <a:r>
              <a:rPr lang="en-US" dirty="0" smtClean="0">
                <a:latin typeface="+mj-lt"/>
              </a:rPr>
              <a:t>Officer</a:t>
            </a:r>
          </a:p>
          <a:p>
            <a:r>
              <a:rPr lang="en-US" dirty="0" smtClean="0">
                <a:latin typeface="+mj-lt"/>
              </a:rPr>
              <a:t> </a:t>
            </a:r>
          </a:p>
          <a:p>
            <a:r>
              <a:rPr lang="en-US" sz="1600" dirty="0" smtClean="0">
                <a:latin typeface="+mj-lt"/>
              </a:rPr>
              <a:t>“</a:t>
            </a:r>
            <a:r>
              <a:rPr lang="en-US" sz="1600" dirty="0" smtClean="0"/>
              <a:t>The </a:t>
            </a:r>
            <a:r>
              <a:rPr lang="en-US" sz="1600" dirty="0"/>
              <a:t>HWRF provides details which are  essential to an understanding of the impact of hurricanes in my research and that of others I am sure.    As in all models, </a:t>
            </a:r>
            <a:r>
              <a:rPr lang="en-US" sz="1600" dirty="0">
                <a:solidFill>
                  <a:srgbClr val="FF0000"/>
                </a:solidFill>
              </a:rPr>
              <a:t>continuing improvements and upgrades to HWRF will enhance its benefits to science and the users such as emergency managers and government officials whose job it is to plan for public safety and to prevent loss of life. </a:t>
            </a:r>
            <a:r>
              <a:rPr lang="en-US" sz="1600" dirty="0"/>
              <a:t>  The three domains (D01, 18km horizontal resolution, D02, 6km, D03, 2km) provided great detail on the system</a:t>
            </a:r>
            <a:r>
              <a:rPr lang="en-US" sz="1600" dirty="0" smtClean="0"/>
              <a:t>.”</a:t>
            </a:r>
            <a:r>
              <a:rPr lang="en-US" sz="1600" dirty="0"/>
              <a:t>   </a:t>
            </a:r>
          </a:p>
          <a:p>
            <a:r>
              <a:rPr lang="en-US" sz="1600" dirty="0"/>
              <a:t> </a:t>
            </a:r>
          </a:p>
          <a:p>
            <a:pPr algn="r"/>
            <a:r>
              <a:rPr lang="en-US" sz="1600" dirty="0"/>
              <a:t>Austin L. Dooley, </a:t>
            </a:r>
            <a:r>
              <a:rPr lang="en-US" sz="1600" dirty="0" err="1"/>
              <a:t>Ph.D</a:t>
            </a:r>
            <a:endParaRPr lang="en-US" sz="1600" dirty="0"/>
          </a:p>
          <a:p>
            <a:pPr algn="r"/>
            <a:r>
              <a:rPr lang="en-US" sz="1600" dirty="0"/>
              <a:t>Dooley </a:t>
            </a:r>
            <a:r>
              <a:rPr lang="en-US" sz="1600" dirty="0" err="1"/>
              <a:t>SeaWeather</a:t>
            </a:r>
            <a:r>
              <a:rPr lang="en-US" sz="1600" dirty="0"/>
              <a:t> Analysis, Inc. </a:t>
            </a:r>
            <a:endParaRPr lang="en-US" sz="2000" dirty="0"/>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16755008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534400" cy="455611"/>
          </a:xfrm>
        </p:spPr>
        <p:txBody>
          <a:bodyPr>
            <a:noAutofit/>
          </a:bodyPr>
          <a:lstStyle/>
          <a:p>
            <a:r>
              <a:rPr lang="en-US" sz="3200" b="1" dirty="0">
                <a:solidFill>
                  <a:srgbClr val="000099"/>
                </a:solidFill>
                <a:effectLst>
                  <a:outerShdw blurRad="38100" dist="38100" dir="2700000" algn="tl">
                    <a:srgbClr val="000000">
                      <a:alpha val="43137"/>
                    </a:srgbClr>
                  </a:outerShdw>
                </a:effectLst>
              </a:rPr>
              <a:t>What it takes in operations to run 2016 HWRF</a:t>
            </a:r>
          </a:p>
        </p:txBody>
      </p:sp>
      <p:sp>
        <p:nvSpPr>
          <p:cNvPr id="3" name="Content Placeholder 2"/>
          <p:cNvSpPr>
            <a:spLocks noGrp="1"/>
          </p:cNvSpPr>
          <p:nvPr>
            <p:ph sz="half" idx="1"/>
          </p:nvPr>
        </p:nvSpPr>
        <p:spPr>
          <a:xfrm>
            <a:off x="228600" y="1600201"/>
            <a:ext cx="8610600" cy="3733800"/>
          </a:xfrm>
        </p:spPr>
        <p:txBody>
          <a:bodyPr>
            <a:normAutofit/>
          </a:bodyPr>
          <a:lstStyle/>
          <a:p>
            <a:r>
              <a:rPr lang="en-US" dirty="0" smtClean="0"/>
              <a:t>Resource </a:t>
            </a:r>
            <a:r>
              <a:rPr lang="en-US" dirty="0"/>
              <a:t>requirements:</a:t>
            </a:r>
          </a:p>
          <a:p>
            <a:pPr lvl="1"/>
            <a:r>
              <a:rPr lang="en-US" dirty="0" smtClean="0"/>
              <a:t>FY16 HWRF H216: ~3x increased resources are needed for large nest domains, smaller time step, DA changes (atmosphere &amp; ocean), wave coupling, and ocean coupling for additional basins, ~1512 cores or 63 nodes on Cray; </a:t>
            </a:r>
          </a:p>
          <a:p>
            <a:pPr lvl="1"/>
            <a:r>
              <a:rPr lang="en-US" dirty="0" smtClean="0"/>
              <a:t>Run maximum </a:t>
            </a:r>
            <a:r>
              <a:rPr lang="en-US" dirty="0"/>
              <a:t>s</a:t>
            </a:r>
            <a:r>
              <a:rPr lang="en-US" dirty="0" smtClean="0"/>
              <a:t>even storms in all global basins simultaneously.</a:t>
            </a:r>
          </a:p>
          <a:p>
            <a:pPr lvl="1"/>
            <a:r>
              <a:rPr lang="en-US" dirty="0">
                <a:solidFill>
                  <a:prstClr val="black"/>
                </a:solidFill>
              </a:rPr>
              <a:t>No changes in delivery time </a:t>
            </a:r>
            <a:r>
              <a:rPr lang="en-US" dirty="0" smtClean="0">
                <a:solidFill>
                  <a:prstClr val="black"/>
                </a:solidFill>
              </a:rPr>
              <a:t>(before t+6</a:t>
            </a:r>
            <a:r>
              <a:rPr lang="en-US" dirty="0">
                <a:solidFill>
                  <a:prstClr val="black"/>
                </a:solidFill>
              </a:rPr>
              <a:t>);</a:t>
            </a:r>
          </a:p>
          <a:p>
            <a:pPr lvl="1"/>
            <a:endParaRPr lang="en-US" dirty="0" smtClean="0"/>
          </a:p>
        </p:txBody>
      </p:sp>
      <p:sp>
        <p:nvSpPr>
          <p:cNvPr id="4" name="Slide Number Placeholder 3"/>
          <p:cNvSpPr>
            <a:spLocks noGrp="1"/>
          </p:cNvSpPr>
          <p:nvPr>
            <p:ph type="sldNum" idx="12"/>
          </p:nvPr>
        </p:nvSpPr>
        <p:spPr/>
        <p:txBody>
          <a:bodyPr/>
          <a:lstStyle/>
          <a:p>
            <a:r>
              <a:rPr lang="en-US" dirty="0" smtClean="0"/>
              <a:t>33</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65772211"/>
              </p:ext>
            </p:extLst>
          </p:nvPr>
        </p:nvGraphicFramePr>
        <p:xfrm>
          <a:off x="76200" y="5410200"/>
          <a:ext cx="8963168" cy="822954"/>
        </p:xfrm>
        <a:graphic>
          <a:graphicData uri="http://schemas.openxmlformats.org/drawingml/2006/table">
            <a:tbl>
              <a:tblPr firstRow="1" firstCol="1" bandRow="1"/>
              <a:tblGrid>
                <a:gridCol w="2603460"/>
                <a:gridCol w="2402002"/>
                <a:gridCol w="1394710"/>
                <a:gridCol w="2562996"/>
              </a:tblGrid>
              <a:tr h="822954">
                <a:tc>
                  <a:txBody>
                    <a:bodyPr/>
                    <a:lstStyle/>
                    <a:p>
                      <a:pPr marL="0" marR="0">
                        <a:spcBef>
                          <a:spcPts val="0"/>
                        </a:spcBef>
                        <a:spcAft>
                          <a:spcPts val="0"/>
                        </a:spcAft>
                      </a:pPr>
                      <a:r>
                        <a:rPr lang="en-US" sz="1600" b="1" kern="1200" dirty="0" smtClean="0">
                          <a:effectLst/>
                          <a:latin typeface="Calibri"/>
                          <a:ea typeface="Times New Roman"/>
                          <a:cs typeface="Arial"/>
                        </a:rPr>
                        <a:t>JHWRF_FORECAST</a:t>
                      </a:r>
                    </a:p>
                    <a:p>
                      <a:pPr marL="0" marR="0">
                        <a:spcBef>
                          <a:spcPts val="0"/>
                        </a:spcBef>
                        <a:spcAft>
                          <a:spcPts val="0"/>
                        </a:spcAft>
                      </a:pPr>
                      <a:r>
                        <a:rPr lang="en-US" sz="1600" b="1" kern="1200" dirty="0" smtClean="0">
                          <a:effectLst/>
                          <a:latin typeface="Calibri"/>
                          <a:ea typeface="Times New Roman"/>
                          <a:cs typeface="Arial"/>
                        </a:rPr>
                        <a:t>(Coupled</a:t>
                      </a:r>
                      <a:r>
                        <a:rPr lang="en-US" sz="1600" b="1" kern="1200" baseline="0" dirty="0" smtClean="0">
                          <a:effectLst/>
                          <a:latin typeface="Calibri"/>
                          <a:ea typeface="Times New Roman"/>
                          <a:cs typeface="Arial"/>
                        </a:rPr>
                        <a:t> or Un-coupled)</a:t>
                      </a:r>
                      <a:endParaRPr lang="en-US" sz="1600" b="1"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1512 </a:t>
                      </a:r>
                      <a:r>
                        <a:rPr lang="en-US" sz="1600" b="1" kern="1200" dirty="0">
                          <a:effectLst/>
                          <a:latin typeface="Calibri"/>
                          <a:ea typeface="Times New Roman"/>
                          <a:cs typeface="Arial"/>
                        </a:rPr>
                        <a:t>cores </a:t>
                      </a:r>
                      <a:r>
                        <a:rPr lang="en-US" sz="1600" b="1" kern="1200" dirty="0" smtClean="0">
                          <a:solidFill>
                            <a:srgbClr val="FF0000"/>
                          </a:solidFill>
                          <a:effectLst/>
                          <a:latin typeface="Calibri"/>
                          <a:ea typeface="Times New Roman"/>
                          <a:cs typeface="Arial"/>
                        </a:rPr>
                        <a:t>(508 </a:t>
                      </a:r>
                      <a:r>
                        <a:rPr lang="en-US" sz="1600" b="1" kern="1200" dirty="0">
                          <a:solidFill>
                            <a:srgbClr val="FF0000"/>
                          </a:solidFill>
                          <a:effectLst/>
                          <a:latin typeface="Calibri"/>
                          <a:ea typeface="Times New Roman"/>
                          <a:cs typeface="Arial"/>
                        </a:rPr>
                        <a:t>cores)</a:t>
                      </a:r>
                      <a:r>
                        <a:rPr lang="en-US" sz="1600" b="1" kern="1200" dirty="0">
                          <a:effectLst/>
                          <a:latin typeface="Calibri"/>
                          <a:ea typeface="Times New Roman"/>
                          <a:cs typeface="Arial"/>
                        </a:rPr>
                        <a:t> </a:t>
                      </a:r>
                      <a:endParaRPr lang="en-US" sz="1600" b="1" dirty="0">
                        <a:effectLst/>
                        <a:latin typeface="Times New Roman"/>
                        <a:ea typeface="Times New Roman"/>
                      </a:endParaRPr>
                    </a:p>
                    <a:p>
                      <a:pPr marL="0" marR="0">
                        <a:spcBef>
                          <a:spcPts val="0"/>
                        </a:spcBef>
                        <a:spcAft>
                          <a:spcPts val="0"/>
                        </a:spcAft>
                      </a:pPr>
                      <a:r>
                        <a:rPr lang="en-US" sz="1600" b="1" kern="1200" dirty="0" smtClean="0">
                          <a:effectLst/>
                          <a:latin typeface="Calibri"/>
                          <a:ea typeface="Times New Roman"/>
                          <a:cs typeface="Arial"/>
                        </a:rPr>
                        <a:t>63</a:t>
                      </a:r>
                      <a:r>
                        <a:rPr lang="en-US" sz="1600" b="1" kern="1200" baseline="0" dirty="0" smtClean="0">
                          <a:effectLst/>
                          <a:latin typeface="Calibri"/>
                          <a:ea typeface="Times New Roman"/>
                          <a:cs typeface="Arial"/>
                        </a:rPr>
                        <a:t> </a:t>
                      </a:r>
                      <a:r>
                        <a:rPr lang="en-US" sz="1600" b="1" kern="1200" dirty="0" smtClean="0">
                          <a:effectLst/>
                          <a:latin typeface="Calibri"/>
                          <a:ea typeface="Times New Roman"/>
                          <a:cs typeface="Arial"/>
                        </a:rPr>
                        <a:t>nodes </a:t>
                      </a:r>
                      <a:r>
                        <a:rPr lang="en-US" sz="1600" b="1" kern="1200" dirty="0" smtClean="0">
                          <a:solidFill>
                            <a:srgbClr val="FF0000"/>
                          </a:solidFill>
                          <a:effectLst/>
                          <a:latin typeface="Calibri"/>
                          <a:ea typeface="Times New Roman"/>
                          <a:cs typeface="Arial"/>
                        </a:rPr>
                        <a:t>(22 </a:t>
                      </a:r>
                      <a:r>
                        <a:rPr lang="en-US" sz="1600" b="1" kern="1200" dirty="0">
                          <a:solidFill>
                            <a:srgbClr val="FF0000"/>
                          </a:solidFill>
                          <a:effectLst/>
                          <a:latin typeface="Calibri"/>
                          <a:ea typeface="Times New Roman"/>
                          <a:cs typeface="Arial"/>
                        </a:rPr>
                        <a:t>nodes)</a:t>
                      </a:r>
                      <a:endParaRPr lang="en-US" sz="1600" b="1"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~95min </a:t>
                      </a:r>
                      <a:r>
                        <a:rPr lang="en-US" sz="1600" b="1" kern="1200" dirty="0" smtClean="0">
                          <a:solidFill>
                            <a:srgbClr val="FF0000"/>
                          </a:solidFill>
                          <a:effectLst/>
                          <a:latin typeface="Calibri"/>
                          <a:ea typeface="Times New Roman"/>
                          <a:cs typeface="Arial"/>
                        </a:rPr>
                        <a:t>(~95min</a:t>
                      </a:r>
                      <a:r>
                        <a:rPr lang="en-US" sz="1600" b="1" kern="1200" dirty="0">
                          <a:solidFill>
                            <a:srgbClr val="FF0000"/>
                          </a:solidFill>
                          <a:effectLst/>
                          <a:latin typeface="Calibri"/>
                          <a:ea typeface="Times New Roman"/>
                          <a:cs typeface="Arial"/>
                        </a:rPr>
                        <a:t>)</a:t>
                      </a:r>
                      <a:r>
                        <a:rPr lang="en-US" sz="1600" b="1" kern="1200" dirty="0">
                          <a:effectLst/>
                          <a:latin typeface="Calibri"/>
                          <a:ea typeface="Times New Roman"/>
                          <a:cs typeface="Arial"/>
                        </a:rPr>
                        <a:t> </a:t>
                      </a:r>
                      <a:endParaRPr lang="en-US" sz="1600" b="1"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0" kern="1200" dirty="0" smtClean="0">
                          <a:effectLst/>
                          <a:latin typeface="Arial" panose="020B0604020202020204" pitchFamily="34" charset="0"/>
                          <a:ea typeface="Times New Roman"/>
                          <a:cs typeface="Arial" panose="020B0604020202020204" pitchFamily="34" charset="0"/>
                        </a:rPr>
                        <a:t>T+4:19min </a:t>
                      </a:r>
                      <a:r>
                        <a:rPr lang="en-US" sz="1600" b="0" kern="1200" dirty="0">
                          <a:solidFill>
                            <a:srgbClr val="FF0000"/>
                          </a:solidFill>
                          <a:effectLst/>
                          <a:latin typeface="Arial" panose="020B0604020202020204" pitchFamily="34" charset="0"/>
                          <a:ea typeface="Times New Roman"/>
                          <a:cs typeface="Arial" panose="020B0604020202020204" pitchFamily="34" charset="0"/>
                        </a:rPr>
                        <a:t>(T+4:16)</a:t>
                      </a:r>
                      <a:r>
                        <a:rPr lang="en-US" sz="1600" b="0" kern="1200" dirty="0">
                          <a:effectLst/>
                          <a:latin typeface="Arial" panose="020B0604020202020204" pitchFamily="34" charset="0"/>
                          <a:ea typeface="Times New Roman"/>
                          <a:cs typeface="Arial" panose="020B0604020202020204" pitchFamily="34" charset="0"/>
                        </a:rPr>
                        <a:t> </a:t>
                      </a:r>
                      <a:endParaRPr lang="en-US" sz="1600" b="0" dirty="0">
                        <a:effectLst/>
                        <a:latin typeface="Arial" panose="020B0604020202020204" pitchFamily="34" charset="0"/>
                        <a:ea typeface="Times New Roman"/>
                        <a:cs typeface="Arial" panose="020B0604020202020204" pitchFamily="34" charset="0"/>
                      </a:endParaRPr>
                    </a:p>
                    <a:p>
                      <a:pPr marL="0" marR="0">
                        <a:spcBef>
                          <a:spcPts val="0"/>
                        </a:spcBef>
                        <a:spcAft>
                          <a:spcPts val="0"/>
                        </a:spcAft>
                      </a:pPr>
                      <a:r>
                        <a:rPr lang="en-US" sz="1600" b="0" kern="1200" dirty="0">
                          <a:effectLst/>
                          <a:latin typeface="Arial" panose="020B0604020202020204" pitchFamily="34" charset="0"/>
                          <a:ea typeface="Times New Roman"/>
                          <a:cs typeface="Arial" panose="020B0604020202020204" pitchFamily="34" charset="0"/>
                        </a:rPr>
                        <a:t>Forecast to finish by </a:t>
                      </a:r>
                      <a:r>
                        <a:rPr lang="en-US" sz="1600" b="0" kern="1200" dirty="0" smtClean="0">
                          <a:effectLst/>
                          <a:latin typeface="Arial" panose="020B0604020202020204" pitchFamily="34" charset="0"/>
                          <a:ea typeface="Times New Roman"/>
                          <a:cs typeface="Arial" panose="020B0604020202020204" pitchFamily="34" charset="0"/>
                        </a:rPr>
                        <a:t>T+5:54</a:t>
                      </a:r>
                      <a:endParaRPr lang="en-US" sz="1600" b="0" dirty="0">
                        <a:effectLst/>
                        <a:latin typeface="Arial" panose="020B0604020202020204" pitchFamily="34" charset="0"/>
                        <a:ea typeface="Times New Roman"/>
                        <a:cs typeface="Arial" panose="020B0604020202020204" pitchFamily="34" charset="0"/>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spTree>
    <p:extLst>
      <p:ext uri="{BB962C8B-B14F-4D97-AF65-F5344CB8AC3E}">
        <p14:creationId xmlns:p14="http://schemas.microsoft.com/office/powerpoint/2010/main" val="2012850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Autofit/>
          </a:bodyPr>
          <a:lstStyle/>
          <a:p>
            <a:pPr algn="ctr"/>
            <a:r>
              <a:rPr lang="en-US" sz="2800" b="1" dirty="0">
                <a:solidFill>
                  <a:srgbClr val="000099"/>
                </a:solidFill>
                <a:effectLst>
                  <a:outerShdw blurRad="38100" dist="38100" dir="2700000" algn="tl">
                    <a:srgbClr val="C0C0C0"/>
                  </a:outerShdw>
                </a:effectLst>
                <a:latin typeface="Calibri" pitchFamily="34" charset="0"/>
              </a:rPr>
              <a:t>Next Steps</a:t>
            </a:r>
          </a:p>
        </p:txBody>
      </p:sp>
      <p:sp>
        <p:nvSpPr>
          <p:cNvPr id="3" name="Content Placeholder 2"/>
          <p:cNvSpPr>
            <a:spLocks noGrp="1"/>
          </p:cNvSpPr>
          <p:nvPr>
            <p:ph idx="1"/>
          </p:nvPr>
        </p:nvSpPr>
        <p:spPr>
          <a:xfrm>
            <a:off x="266700" y="1368188"/>
            <a:ext cx="8610600" cy="4984752"/>
          </a:xfrm>
        </p:spPr>
        <p:txBody>
          <a:bodyPr>
            <a:noAutofit/>
          </a:bodyPr>
          <a:lstStyle/>
          <a:p>
            <a:pPr marL="514350" indent="-514350">
              <a:buFont typeface="+mj-lt"/>
              <a:buAutoNum type="arabicPeriod"/>
            </a:pPr>
            <a:r>
              <a:rPr lang="en-US" sz="2000" dirty="0" smtClean="0"/>
              <a:t>Retrospective T&amp;E at EMC: </a:t>
            </a:r>
            <a:r>
              <a:rPr lang="en-US" sz="2000" b="1" dirty="0" smtClean="0">
                <a:solidFill>
                  <a:srgbClr val="0000FF"/>
                </a:solidFill>
              </a:rPr>
              <a:t>May 6, 2016 --- Completed</a:t>
            </a:r>
          </a:p>
          <a:p>
            <a:pPr marL="514350" indent="-514350">
              <a:buFont typeface="+mj-lt"/>
              <a:buAutoNum type="arabicPeriod"/>
            </a:pPr>
            <a:r>
              <a:rPr lang="en-US" sz="2000" dirty="0" smtClean="0"/>
              <a:t>Briefing </a:t>
            </a:r>
            <a:r>
              <a:rPr lang="en-US" sz="2000" dirty="0"/>
              <a:t>to NHC:  </a:t>
            </a:r>
            <a:r>
              <a:rPr lang="en-US" sz="2000" b="1" dirty="0" smtClean="0">
                <a:solidFill>
                  <a:srgbClr val="0000FF"/>
                </a:solidFill>
              </a:rPr>
              <a:t>May 11, 2016 ----- Completed</a:t>
            </a:r>
          </a:p>
          <a:p>
            <a:pPr marL="514350" indent="-514350">
              <a:buFont typeface="+mj-lt"/>
              <a:buAutoNum type="arabicPeriod"/>
            </a:pPr>
            <a:r>
              <a:rPr lang="en-US" sz="2000" dirty="0" smtClean="0"/>
              <a:t>NHC </a:t>
            </a:r>
            <a:r>
              <a:rPr lang="en-US" sz="2000" dirty="0"/>
              <a:t>Evaluation and Recommendations</a:t>
            </a:r>
            <a:r>
              <a:rPr lang="en-US" sz="2000" dirty="0" smtClean="0"/>
              <a:t>: </a:t>
            </a:r>
            <a:r>
              <a:rPr lang="en-US" sz="2000" b="1" dirty="0" smtClean="0">
                <a:solidFill>
                  <a:srgbClr val="0000FF"/>
                </a:solidFill>
              </a:rPr>
              <a:t>May 16, 2016 -- Completed</a:t>
            </a:r>
          </a:p>
          <a:p>
            <a:pPr marL="514350" indent="-514350">
              <a:buFont typeface="+mj-lt"/>
              <a:buAutoNum type="arabicPeriod"/>
            </a:pPr>
            <a:r>
              <a:rPr lang="en-US" sz="2000" dirty="0" smtClean="0"/>
              <a:t>Briefing </a:t>
            </a:r>
            <a:r>
              <a:rPr lang="en-US" sz="2000" dirty="0"/>
              <a:t>to EMC and CCB: </a:t>
            </a:r>
            <a:r>
              <a:rPr lang="en-US" sz="2000" b="1" dirty="0" smtClean="0">
                <a:solidFill>
                  <a:srgbClr val="0000FF"/>
                </a:solidFill>
              </a:rPr>
              <a:t>May 18, 2016 --- Completed </a:t>
            </a:r>
          </a:p>
          <a:p>
            <a:pPr marL="514350" indent="-514350">
              <a:buFont typeface="+mj-lt"/>
              <a:buAutoNum type="arabicPeriod"/>
            </a:pPr>
            <a:r>
              <a:rPr lang="en-US" sz="2000" dirty="0" smtClean="0"/>
              <a:t>Submission </a:t>
            </a:r>
            <a:r>
              <a:rPr lang="en-US" sz="2000" dirty="0"/>
              <a:t>of </a:t>
            </a:r>
            <a:r>
              <a:rPr lang="en-US" sz="2000" dirty="0" smtClean="0"/>
              <a:t>Codes to NCO: </a:t>
            </a:r>
            <a:r>
              <a:rPr lang="en-US" sz="2000" b="1" i="1" dirty="0" smtClean="0">
                <a:solidFill>
                  <a:srgbClr val="0000FF"/>
                </a:solidFill>
              </a:rPr>
              <a:t>May 20, 2016 --- Code Hand-Off, Submission of RFC form, release notes and flow diagrams.</a:t>
            </a:r>
          </a:p>
          <a:p>
            <a:pPr marL="514350" indent="-514350">
              <a:buFont typeface="+mj-lt"/>
              <a:buAutoNum type="arabicPeriod"/>
            </a:pPr>
            <a:r>
              <a:rPr lang="en-US" sz="2000" dirty="0" smtClean="0"/>
              <a:t>Science briefing to NCEP Director’s Office: </a:t>
            </a:r>
            <a:r>
              <a:rPr lang="en-US" sz="2000" b="1" dirty="0" smtClean="0">
                <a:solidFill>
                  <a:srgbClr val="0000FF"/>
                </a:solidFill>
              </a:rPr>
              <a:t>June 7, </a:t>
            </a:r>
            <a:r>
              <a:rPr lang="en-US" sz="2000" b="1" dirty="0">
                <a:solidFill>
                  <a:srgbClr val="0000FF"/>
                </a:solidFill>
              </a:rPr>
              <a:t>2016 --- </a:t>
            </a:r>
            <a:r>
              <a:rPr lang="en-US" sz="2000" b="1" dirty="0" smtClean="0">
                <a:solidFill>
                  <a:srgbClr val="0000FF"/>
                </a:solidFill>
              </a:rPr>
              <a:t>Completed </a:t>
            </a:r>
            <a:endParaRPr lang="en-US" sz="2000" dirty="0" smtClean="0">
              <a:solidFill>
                <a:srgbClr val="000099"/>
              </a:solidFill>
            </a:endParaRPr>
          </a:p>
          <a:p>
            <a:pPr marL="514350" indent="-514350">
              <a:buFont typeface="+mj-lt"/>
              <a:buAutoNum type="arabicPeriod"/>
            </a:pPr>
            <a:r>
              <a:rPr lang="en-US" sz="2000" dirty="0" smtClean="0"/>
              <a:t>TIN </a:t>
            </a:r>
            <a:r>
              <a:rPr lang="en-US" sz="2000" dirty="0"/>
              <a:t>for HWRF </a:t>
            </a:r>
            <a:r>
              <a:rPr lang="en-US" sz="2000" dirty="0" smtClean="0"/>
              <a:t>: </a:t>
            </a:r>
            <a:r>
              <a:rPr lang="en-US" sz="2000" b="1" dirty="0" smtClean="0">
                <a:solidFill>
                  <a:srgbClr val="FF0000"/>
                </a:solidFill>
              </a:rPr>
              <a:t>June </a:t>
            </a:r>
            <a:r>
              <a:rPr lang="en-US" sz="2000" b="1" dirty="0">
                <a:solidFill>
                  <a:srgbClr val="FF0000"/>
                </a:solidFill>
              </a:rPr>
              <a:t>9</a:t>
            </a:r>
            <a:r>
              <a:rPr lang="en-US" sz="2000" b="1" dirty="0" smtClean="0">
                <a:solidFill>
                  <a:srgbClr val="FF0000"/>
                </a:solidFill>
              </a:rPr>
              <a:t>, </a:t>
            </a:r>
            <a:r>
              <a:rPr lang="en-US" sz="2000" b="1" dirty="0" smtClean="0">
                <a:solidFill>
                  <a:srgbClr val="FF0000"/>
                </a:solidFill>
              </a:rPr>
              <a:t>2016 </a:t>
            </a:r>
          </a:p>
          <a:p>
            <a:pPr marL="514350" indent="-514350">
              <a:buFont typeface="+mj-lt"/>
              <a:buAutoNum type="arabicPeriod"/>
            </a:pPr>
            <a:r>
              <a:rPr lang="en-US" sz="2000" dirty="0" smtClean="0"/>
              <a:t>NCO </a:t>
            </a:r>
            <a:r>
              <a:rPr lang="en-US" sz="2000" dirty="0"/>
              <a:t>IT Testing and Code Freeze: </a:t>
            </a:r>
            <a:r>
              <a:rPr lang="en-US" sz="2000" dirty="0" smtClean="0">
                <a:solidFill>
                  <a:srgbClr val="FF0000"/>
                </a:solidFill>
              </a:rPr>
              <a:t>~</a:t>
            </a:r>
            <a:r>
              <a:rPr lang="en-US" sz="2000" b="1" dirty="0" smtClean="0">
                <a:solidFill>
                  <a:srgbClr val="FF0000"/>
                </a:solidFill>
              </a:rPr>
              <a:t>June </a:t>
            </a:r>
            <a:r>
              <a:rPr lang="en-US" sz="2000" b="1" dirty="0" smtClean="0">
                <a:solidFill>
                  <a:srgbClr val="FF0000"/>
                </a:solidFill>
              </a:rPr>
              <a:t>30</a:t>
            </a:r>
            <a:r>
              <a:rPr lang="en-US" sz="2000" b="1" dirty="0" smtClean="0">
                <a:solidFill>
                  <a:srgbClr val="FF0000"/>
                </a:solidFill>
              </a:rPr>
              <a:t>, </a:t>
            </a:r>
            <a:r>
              <a:rPr lang="en-US" sz="2000" b="1" dirty="0" smtClean="0">
                <a:solidFill>
                  <a:srgbClr val="FF0000"/>
                </a:solidFill>
              </a:rPr>
              <a:t>2016</a:t>
            </a:r>
          </a:p>
          <a:p>
            <a:pPr marL="514350" indent="-514350">
              <a:buFont typeface="+mj-lt"/>
              <a:buAutoNum type="arabicPeriod"/>
            </a:pPr>
            <a:r>
              <a:rPr lang="en-US" sz="2000" dirty="0" smtClean="0"/>
              <a:t>IT briefing </a:t>
            </a:r>
            <a:r>
              <a:rPr lang="en-US" sz="2000" dirty="0"/>
              <a:t>to NCEP Director's Office: </a:t>
            </a:r>
            <a:r>
              <a:rPr lang="en-US" sz="2000" dirty="0" smtClean="0">
                <a:solidFill>
                  <a:srgbClr val="FF0000"/>
                </a:solidFill>
              </a:rPr>
              <a:t>~</a:t>
            </a:r>
            <a:r>
              <a:rPr lang="en-US" sz="2000" b="1" dirty="0" smtClean="0">
                <a:solidFill>
                  <a:srgbClr val="FF0000"/>
                </a:solidFill>
              </a:rPr>
              <a:t>July 5, </a:t>
            </a:r>
            <a:r>
              <a:rPr lang="en-US" sz="2000" b="1" dirty="0" smtClean="0">
                <a:solidFill>
                  <a:srgbClr val="FF0000"/>
                </a:solidFill>
              </a:rPr>
              <a:t>2016  </a:t>
            </a:r>
          </a:p>
          <a:p>
            <a:pPr marL="514350" indent="-514350">
              <a:buFont typeface="+mj-lt"/>
              <a:buAutoNum type="arabicPeriod"/>
            </a:pPr>
            <a:r>
              <a:rPr lang="en-US" sz="2000" dirty="0" smtClean="0"/>
              <a:t>Implementation </a:t>
            </a:r>
            <a:r>
              <a:rPr lang="en-US" sz="2000" dirty="0"/>
              <a:t>by NCO: </a:t>
            </a:r>
            <a:r>
              <a:rPr lang="en-US" sz="2000" b="1" dirty="0" smtClean="0">
                <a:solidFill>
                  <a:srgbClr val="FF0000"/>
                </a:solidFill>
              </a:rPr>
              <a:t>~July </a:t>
            </a:r>
            <a:r>
              <a:rPr lang="en-US" sz="2000" b="1" dirty="0" smtClean="0">
                <a:solidFill>
                  <a:srgbClr val="FF0000"/>
                </a:solidFill>
              </a:rPr>
              <a:t>12, </a:t>
            </a:r>
            <a:r>
              <a:rPr lang="en-US" sz="2000" b="1" dirty="0" smtClean="0">
                <a:solidFill>
                  <a:srgbClr val="FF0000"/>
                </a:solidFill>
              </a:rPr>
              <a:t>2016 </a:t>
            </a:r>
            <a:endParaRPr lang="en-US" sz="2000" b="1" dirty="0">
              <a:solidFill>
                <a:srgbClr val="FF0000"/>
              </a:solidFill>
            </a:endParaRPr>
          </a:p>
        </p:txBody>
      </p:sp>
      <p:sp>
        <p:nvSpPr>
          <p:cNvPr id="4" name="Slide Number Placeholder 3"/>
          <p:cNvSpPr>
            <a:spLocks noGrp="1"/>
          </p:cNvSpPr>
          <p:nvPr>
            <p:ph type="sldNum" sz="quarter" idx="12"/>
          </p:nvPr>
        </p:nvSpPr>
        <p:spPr/>
        <p:txBody>
          <a:bodyPr/>
          <a:lstStyle/>
          <a:p>
            <a:r>
              <a:rPr lang="en-US" dirty="0" smtClean="0"/>
              <a:t>34</a:t>
            </a:r>
            <a:endParaRPr lang="en-US" dirty="0"/>
          </a:p>
        </p:txBody>
      </p:sp>
    </p:spTree>
    <p:extLst>
      <p:ext uri="{BB962C8B-B14F-4D97-AF65-F5344CB8AC3E}">
        <p14:creationId xmlns:p14="http://schemas.microsoft.com/office/powerpoint/2010/main" val="267368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0415"/>
            <a:ext cx="9144000" cy="954107"/>
          </a:xfrm>
          <a:prstGeom prst="rect">
            <a:avLst/>
          </a:prstGeom>
        </p:spPr>
        <p:txBody>
          <a:bodyPr wrap="square">
            <a:spAutoFit/>
          </a:bodyPr>
          <a:lstStyle/>
          <a:p>
            <a:pPr algn="ctr"/>
            <a:r>
              <a:rPr lang="en-US" sz="2800" b="1" dirty="0" smtClean="0">
                <a:solidFill>
                  <a:srgbClr val="000099"/>
                </a:solidFill>
                <a:effectLst>
                  <a:outerShdw blurRad="38100" dist="38100" dir="2700000" algn="tl">
                    <a:srgbClr val="C0C0C0"/>
                  </a:outerShdw>
                </a:effectLst>
                <a:latin typeface="Calibri" pitchFamily="34" charset="0"/>
              </a:rPr>
              <a:t>HWRF as a unique global tropical cyclone model</a:t>
            </a:r>
          </a:p>
          <a:p>
            <a:pPr algn="ctr"/>
            <a:r>
              <a:rPr lang="en-US" sz="1400" b="1" i="1" dirty="0" smtClean="0">
                <a:solidFill>
                  <a:srgbClr val="002060"/>
                </a:solidFill>
                <a:effectLst>
                  <a:outerShdw blurRad="38100" dist="38100" dir="2700000" algn="tl">
                    <a:srgbClr val="C0C0C0"/>
                  </a:outerShdw>
                </a:effectLst>
                <a:latin typeface="Calibri" pitchFamily="34" charset="0"/>
              </a:rPr>
              <a:t>Operational Real-time forecast guidance for </a:t>
            </a:r>
            <a:r>
              <a:rPr lang="en-US" sz="1400" b="1" i="1" dirty="0">
                <a:solidFill>
                  <a:srgbClr val="002060"/>
                </a:solidFill>
                <a:effectLst>
                  <a:outerShdw blurRad="38100" dist="38100" dir="2700000" algn="tl">
                    <a:srgbClr val="C0C0C0"/>
                  </a:outerShdw>
                </a:effectLst>
                <a:latin typeface="Calibri" pitchFamily="34" charset="0"/>
              </a:rPr>
              <a:t>all global tropical cyclones in support of NHC, JTWC and other </a:t>
            </a:r>
            <a:r>
              <a:rPr lang="en-US" sz="1400" b="1" i="1" dirty="0" smtClean="0">
                <a:solidFill>
                  <a:srgbClr val="002060"/>
                </a:solidFill>
                <a:effectLst>
                  <a:outerShdw blurRad="38100" dist="38100" dir="2700000" algn="tl">
                    <a:srgbClr val="C0C0C0"/>
                  </a:outerShdw>
                </a:effectLst>
                <a:latin typeface="Calibri" pitchFamily="34" charset="0"/>
              </a:rPr>
              <a:t>US interests across </a:t>
            </a:r>
            <a:r>
              <a:rPr lang="en-US" sz="1400" b="1" i="1" dirty="0">
                <a:solidFill>
                  <a:srgbClr val="002060"/>
                </a:solidFill>
                <a:effectLst>
                  <a:outerShdw blurRad="38100" dist="38100" dir="2700000" algn="tl">
                    <a:srgbClr val="C0C0C0"/>
                  </a:outerShdw>
                </a:effectLst>
                <a:latin typeface="Calibri" pitchFamily="34" charset="0"/>
              </a:rPr>
              <a:t>the Asia </a:t>
            </a:r>
            <a:r>
              <a:rPr lang="en-US" sz="1400" b="1" i="1" dirty="0" smtClean="0">
                <a:solidFill>
                  <a:srgbClr val="002060"/>
                </a:solidFill>
                <a:effectLst>
                  <a:outerShdw blurRad="38100" dist="38100" dir="2700000" algn="tl">
                    <a:srgbClr val="C0C0C0"/>
                  </a:outerShdw>
                </a:effectLst>
                <a:latin typeface="Calibri" pitchFamily="34" charset="0"/>
              </a:rPr>
              <a:t>Pacific, North </a:t>
            </a:r>
            <a:r>
              <a:rPr lang="en-US" sz="1400" b="1" i="1" dirty="0">
                <a:solidFill>
                  <a:srgbClr val="002060"/>
                </a:solidFill>
                <a:effectLst>
                  <a:outerShdw blurRad="38100" dist="38100" dir="2700000" algn="tl">
                    <a:srgbClr val="C0C0C0"/>
                  </a:outerShdw>
                </a:effectLst>
                <a:latin typeface="Calibri" pitchFamily="34" charset="0"/>
              </a:rPr>
              <a:t>Indian Ocean </a:t>
            </a:r>
            <a:r>
              <a:rPr lang="en-US" sz="1400" b="1" i="1" dirty="0" smtClean="0">
                <a:solidFill>
                  <a:srgbClr val="002060"/>
                </a:solidFill>
                <a:effectLst>
                  <a:outerShdw blurRad="38100" dist="38100" dir="2700000" algn="tl">
                    <a:srgbClr val="C0C0C0"/>
                  </a:outerShdw>
                </a:effectLst>
                <a:latin typeface="Calibri" pitchFamily="34" charset="0"/>
              </a:rPr>
              <a:t>and Southern Hemisphere ocean basins</a:t>
            </a:r>
            <a:endParaRPr lang="en-US" sz="1400" b="1" i="1" dirty="0">
              <a:solidFill>
                <a:srgbClr val="002060"/>
              </a:solidFill>
              <a:effectLst>
                <a:outerShdw blurRad="38100" dist="38100" dir="2700000" algn="tl">
                  <a:srgbClr val="C0C0C0"/>
                </a:outerShdw>
              </a:effectLst>
              <a:latin typeface="Calibri" pitchFamily="34" charset="0"/>
            </a:endParaRPr>
          </a:p>
        </p:txBody>
      </p:sp>
      <p:sp>
        <p:nvSpPr>
          <p:cNvPr id="2" name="TextBox 1"/>
          <p:cNvSpPr txBox="1"/>
          <p:nvPr/>
        </p:nvSpPr>
        <p:spPr>
          <a:xfrm>
            <a:off x="4659145" y="6263094"/>
            <a:ext cx="4404361" cy="584775"/>
          </a:xfrm>
          <a:prstGeom prst="rect">
            <a:avLst/>
          </a:prstGeom>
          <a:noFill/>
        </p:spPr>
        <p:txBody>
          <a:bodyPr wrap="square" rtlCol="0">
            <a:spAutoFit/>
          </a:bodyPr>
          <a:lstStyle/>
          <a:p>
            <a:pPr algn="ctr"/>
            <a:r>
              <a:rPr lang="en-US" sz="1600" b="1" i="1" dirty="0"/>
              <a:t>International partnerships for accelerated model development &amp; research</a:t>
            </a:r>
          </a:p>
        </p:txBody>
      </p:sp>
      <p:sp>
        <p:nvSpPr>
          <p:cNvPr id="4" name="Slide Number Placeholder 3"/>
          <p:cNvSpPr>
            <a:spLocks noGrp="1"/>
          </p:cNvSpPr>
          <p:nvPr>
            <p:ph type="sldNum" sz="quarter" idx="12"/>
          </p:nvPr>
        </p:nvSpPr>
        <p:spPr>
          <a:xfrm>
            <a:off x="8301506" y="6447487"/>
            <a:ext cx="762000" cy="365125"/>
          </a:xfrm>
        </p:spPr>
        <p:txBody>
          <a:bodyPr/>
          <a:lstStyle/>
          <a:p>
            <a:pPr>
              <a:defRPr/>
            </a:pPr>
            <a:r>
              <a:rPr lang="en-US" dirty="0" smtClean="0"/>
              <a:t>35</a:t>
            </a:r>
            <a:endParaRPr lang="en-US" dirty="0"/>
          </a:p>
        </p:txBody>
      </p:sp>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45" y="1648249"/>
            <a:ext cx="3970656" cy="3881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1710" y="5657671"/>
            <a:ext cx="3970655" cy="1200329"/>
          </a:xfrm>
          <a:prstGeom prst="rect">
            <a:avLst/>
          </a:prstGeom>
          <a:noFill/>
        </p:spPr>
        <p:txBody>
          <a:bodyPr wrap="square" rtlCol="0">
            <a:spAutoFit/>
          </a:bodyPr>
          <a:lstStyle/>
          <a:p>
            <a:pPr algn="ctr"/>
            <a:r>
              <a:rPr lang="en-US" b="1" i="1" dirty="0" smtClean="0"/>
              <a:t>Continue the community modeling approach for accelerated transition of research to operations</a:t>
            </a:r>
            <a:endParaRPr lang="en-US" b="1" i="1" dirty="0"/>
          </a:p>
        </p:txBody>
      </p:sp>
      <p:pic>
        <p:nvPicPr>
          <p:cNvPr id="18" name="Picture 17" descr="HFIP"/>
          <p:cNvPicPr>
            <a:picLocks noChangeAspect="1" noChangeArrowheads="1"/>
          </p:cNvPicPr>
          <p:nvPr/>
        </p:nvPicPr>
        <p:blipFill>
          <a:blip r:embed="rId3" cstate="print"/>
          <a:srcRect/>
          <a:stretch>
            <a:fillRect/>
          </a:stretch>
        </p:blipFill>
        <p:spPr bwMode="auto">
          <a:xfrm>
            <a:off x="4152746" y="1259565"/>
            <a:ext cx="4980599" cy="553275"/>
          </a:xfrm>
          <a:prstGeom prst="rect">
            <a:avLst/>
          </a:prstGeom>
          <a:noFill/>
          <a:ln w="9525">
            <a:noFill/>
            <a:miter lim="800000"/>
            <a:headEnd/>
            <a:tailEnd/>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8245" y="1839022"/>
            <a:ext cx="3566160" cy="4297680"/>
          </a:xfrm>
          <a:prstGeom prst="rect">
            <a:avLst/>
          </a:prstGeom>
        </p:spPr>
      </p:pic>
    </p:spTree>
    <p:extLst>
      <p:ext uri="{BB962C8B-B14F-4D97-AF65-F5344CB8AC3E}">
        <p14:creationId xmlns:p14="http://schemas.microsoft.com/office/powerpoint/2010/main" val="4798978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36</a:t>
            </a:fld>
            <a:endParaRPr lang="en-US" dirty="0">
              <a:solidFill>
                <a:prstClr val="black">
                  <a:tint val="75000"/>
                </a:prstClr>
              </a:solidFill>
            </a:endParaRPr>
          </a:p>
        </p:txBody>
      </p:sp>
      <p:sp>
        <p:nvSpPr>
          <p:cNvPr id="3" name="TextBox 2"/>
          <p:cNvSpPr txBox="1"/>
          <p:nvPr/>
        </p:nvSpPr>
        <p:spPr>
          <a:xfrm>
            <a:off x="2438400" y="3048000"/>
            <a:ext cx="4572000"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  </a:t>
            </a:r>
            <a:r>
              <a:rPr lang="en-US" sz="2800" dirty="0" smtClean="0">
                <a:solidFill>
                  <a:srgbClr val="0070C0"/>
                </a:solidFill>
                <a:latin typeface="Arial" panose="020B0604020202020204" pitchFamily="34" charset="0"/>
                <a:cs typeface="Arial" panose="020B0604020202020204" pitchFamily="34" charset="0"/>
              </a:rPr>
              <a:t>Supplementary Material</a:t>
            </a:r>
            <a:endParaRPr lang="en-US"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853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5653862"/>
            <a:ext cx="8382000" cy="461665"/>
          </a:xfrm>
          <a:prstGeom prst="rect">
            <a:avLst/>
          </a:prstGeom>
          <a:noFill/>
        </p:spPr>
        <p:txBody>
          <a:bodyPr wrap="square" rtlCol="0">
            <a:spAutoFit/>
          </a:bodyPr>
          <a:lstStyle/>
          <a:p>
            <a:r>
              <a:rPr lang="en-US" sz="2400" dirty="0" smtClean="0"/>
              <a:t>Upgraded HWRF generates more physically sensible structure. </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4220"/>
            <a:ext cx="9144000" cy="4309559"/>
          </a:xfrm>
          <a:prstGeom prst="rect">
            <a:avLst/>
          </a:prstGeom>
        </p:spPr>
      </p:pic>
      <p:sp>
        <p:nvSpPr>
          <p:cNvPr id="10" name="Title 1"/>
          <p:cNvSpPr txBox="1">
            <a:spLocks/>
          </p:cNvSpPr>
          <p:nvPr/>
        </p:nvSpPr>
        <p:spPr>
          <a:xfrm>
            <a:off x="2667000" y="228600"/>
            <a:ext cx="3962400" cy="45720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800" b="1" dirty="0" smtClean="0">
                <a:solidFill>
                  <a:srgbClr val="000099"/>
                </a:solidFill>
                <a:effectLst>
                  <a:outerShdw blurRad="38100" dist="38100" dir="2700000" algn="tl">
                    <a:srgbClr val="000000">
                      <a:alpha val="43137"/>
                    </a:srgbClr>
                  </a:outerShdw>
                </a:effectLst>
              </a:rPr>
              <a:t>2016 Physics Upgrades</a:t>
            </a:r>
            <a:endParaRPr lang="en-US" sz="2800" b="1" dirty="0">
              <a:solidFill>
                <a:srgbClr val="000099"/>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30037888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0" y="1371600"/>
            <a:ext cx="3429000" cy="5324535"/>
          </a:xfrm>
          <a:prstGeom prst="rect">
            <a:avLst/>
          </a:prstGeom>
          <a:noFill/>
        </p:spPr>
        <p:txBody>
          <a:bodyPr wrap="square" rtlCol="0">
            <a:spAutoFit/>
          </a:bodyPr>
          <a:lstStyle/>
          <a:p>
            <a:pPr algn="ctr"/>
            <a:r>
              <a:rPr lang="en-US" dirty="0" smtClean="0"/>
              <a:t> </a:t>
            </a:r>
            <a:r>
              <a:rPr lang="en-US" sz="2000" b="1" dirty="0" smtClean="0"/>
              <a:t>Surface-layer </a:t>
            </a:r>
          </a:p>
          <a:p>
            <a:pPr algn="ctr"/>
            <a:r>
              <a:rPr lang="en-US" sz="2000" b="1" dirty="0"/>
              <a:t> </a:t>
            </a:r>
            <a:r>
              <a:rPr lang="en-US" sz="2000" b="1" dirty="0" smtClean="0"/>
              <a:t> Cd and </a:t>
            </a:r>
            <a:r>
              <a:rPr lang="en-US" sz="2000" b="1" dirty="0" err="1"/>
              <a:t>C</a:t>
            </a:r>
            <a:r>
              <a:rPr lang="en-US" sz="2000" b="1" dirty="0" err="1" smtClean="0"/>
              <a:t>h</a:t>
            </a:r>
            <a:r>
              <a:rPr lang="en-US" sz="2000" b="1" dirty="0" smtClean="0"/>
              <a:t> </a:t>
            </a:r>
          </a:p>
          <a:p>
            <a:endParaRPr lang="en-US" sz="2000" dirty="0"/>
          </a:p>
          <a:p>
            <a:pPr marL="342900" indent="-342900">
              <a:buFont typeface="Wingdings" panose="05000000000000000000" pitchFamily="2" charset="2"/>
              <a:buChar char="ü"/>
            </a:pPr>
            <a:r>
              <a:rPr lang="en-US" sz="2000" dirty="0" smtClean="0"/>
              <a:t>Reduce Cd for wind &gt; 20 m/s</a:t>
            </a:r>
          </a:p>
          <a:p>
            <a:pPr marL="342900" indent="-342900">
              <a:buFont typeface="Wingdings" panose="05000000000000000000" pitchFamily="2" charset="2"/>
              <a:buChar char="ü"/>
            </a:pPr>
            <a:endParaRPr lang="en-US" sz="2000" dirty="0"/>
          </a:p>
          <a:p>
            <a:pPr marL="342900" indent="-342900">
              <a:buFont typeface="Wingdings" panose="05000000000000000000" pitchFamily="2" charset="2"/>
              <a:buChar char="ü"/>
            </a:pPr>
            <a:r>
              <a:rPr lang="en-US" sz="2000" dirty="0" err="1" smtClean="0"/>
              <a:t>Ch</a:t>
            </a:r>
            <a:r>
              <a:rPr lang="en-US" sz="2000" dirty="0" smtClean="0"/>
              <a:t> is reduced by 5%</a:t>
            </a:r>
          </a:p>
          <a:p>
            <a:pPr marL="342900" indent="-342900">
              <a:buFont typeface="Wingdings" panose="05000000000000000000" pitchFamily="2" charset="2"/>
              <a:buChar char="ü"/>
            </a:pPr>
            <a:endParaRPr lang="en-US" sz="2000" dirty="0"/>
          </a:p>
          <a:p>
            <a:pPr marL="342900" indent="-342900">
              <a:buFont typeface="Wingdings" panose="05000000000000000000" pitchFamily="2" charset="2"/>
              <a:buChar char="ü"/>
            </a:pPr>
            <a:r>
              <a:rPr lang="en-US" sz="2000" dirty="0" smtClean="0"/>
              <a:t>More consistent with Observations-derived </a:t>
            </a:r>
            <a:r>
              <a:rPr lang="en-US" sz="2000" dirty="0"/>
              <a:t>C</a:t>
            </a:r>
            <a:r>
              <a:rPr lang="en-US" sz="2000" dirty="0" smtClean="0"/>
              <a:t>d, Ch.</a:t>
            </a:r>
          </a:p>
          <a:p>
            <a:pPr marL="342900" indent="-342900">
              <a:buFont typeface="Wingdings" panose="05000000000000000000" pitchFamily="2" charset="2"/>
              <a:buChar char="ü"/>
            </a:pPr>
            <a:endParaRPr lang="en-US" sz="2000" dirty="0"/>
          </a:p>
          <a:p>
            <a:pPr marL="342900" indent="-342900">
              <a:buFont typeface="Wingdings" panose="05000000000000000000" pitchFamily="2" charset="2"/>
              <a:buChar char="ü"/>
            </a:pPr>
            <a:r>
              <a:rPr lang="en-US" sz="2000" dirty="0" smtClean="0"/>
              <a:t>Modify current Z0 ~ </a:t>
            </a:r>
            <a:r>
              <a:rPr lang="en-US" sz="2000" dirty="0"/>
              <a:t>wind </a:t>
            </a:r>
            <a:r>
              <a:rPr lang="en-US" sz="2000" dirty="0" smtClean="0"/>
              <a:t>function; Use the standard 10m wind to compute Cd, </a:t>
            </a:r>
            <a:r>
              <a:rPr lang="en-US" sz="2000" dirty="0" err="1" smtClean="0"/>
              <a:t>Ch</a:t>
            </a:r>
            <a:r>
              <a:rPr lang="en-US" sz="2000" dirty="0" smtClean="0"/>
              <a:t> through Zo.  </a:t>
            </a:r>
            <a:endParaRPr lang="en-US" sz="20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02" t="7686" r="9030" b="8561"/>
          <a:stretch/>
        </p:blipFill>
        <p:spPr bwMode="auto">
          <a:xfrm>
            <a:off x="304800" y="1676400"/>
            <a:ext cx="4800600" cy="503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667000" y="228600"/>
            <a:ext cx="3962400" cy="45720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800" b="1" dirty="0" smtClean="0">
                <a:solidFill>
                  <a:srgbClr val="000099"/>
                </a:solidFill>
                <a:effectLst>
                  <a:outerShdw blurRad="38100" dist="38100" dir="2700000" algn="tl">
                    <a:srgbClr val="000000">
                      <a:alpha val="43137"/>
                    </a:srgbClr>
                  </a:outerShdw>
                </a:effectLst>
              </a:rPr>
              <a:t>2016 Physics Upgrades</a:t>
            </a:r>
            <a:endParaRPr lang="en-US" sz="2800" b="1" dirty="0">
              <a:solidFill>
                <a:srgbClr val="000099"/>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29241581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175890"/>
            <a:ext cx="55911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362338"/>
            <a:ext cx="2819400" cy="1061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30594" y="3569704"/>
            <a:ext cx="2864412" cy="646331"/>
          </a:xfrm>
          <a:prstGeom prst="rect">
            <a:avLst/>
          </a:prstGeom>
          <a:noFill/>
        </p:spPr>
        <p:txBody>
          <a:bodyPr wrap="square" rtlCol="0">
            <a:spAutoFit/>
          </a:bodyPr>
          <a:lstStyle/>
          <a:p>
            <a:r>
              <a:rPr lang="en-US" dirty="0" smtClean="0"/>
              <a:t>Counter-gradient method </a:t>
            </a:r>
          </a:p>
          <a:p>
            <a:r>
              <a:rPr lang="en-US" dirty="0" smtClean="0"/>
              <a:t>to represent nonlocal flux </a:t>
            </a:r>
            <a:endParaRPr lang="en-US" dirty="0"/>
          </a:p>
        </p:txBody>
      </p:sp>
      <p:sp>
        <p:nvSpPr>
          <p:cNvPr id="8" name="TextBox 7"/>
          <p:cNvSpPr txBox="1"/>
          <p:nvPr/>
        </p:nvSpPr>
        <p:spPr>
          <a:xfrm>
            <a:off x="1592097" y="1233404"/>
            <a:ext cx="5570703" cy="861774"/>
          </a:xfrm>
          <a:prstGeom prst="rect">
            <a:avLst/>
          </a:prstGeom>
          <a:noFill/>
        </p:spPr>
        <p:txBody>
          <a:bodyPr wrap="square" rtlCol="0">
            <a:spAutoFit/>
          </a:bodyPr>
          <a:lstStyle/>
          <a:p>
            <a:r>
              <a:rPr lang="en-US" sz="3200" dirty="0" smtClean="0"/>
              <a:t>Latest version GFS PBL EDMF</a:t>
            </a:r>
          </a:p>
          <a:p>
            <a:endParaRPr lang="en-US"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866201"/>
            <a:ext cx="4357688"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657600" y="5955268"/>
            <a:ext cx="3505200" cy="369332"/>
          </a:xfrm>
          <a:prstGeom prst="rect">
            <a:avLst/>
          </a:prstGeom>
          <a:noFill/>
        </p:spPr>
        <p:txBody>
          <a:bodyPr wrap="square" rtlCol="0">
            <a:spAutoFit/>
          </a:bodyPr>
          <a:lstStyle/>
          <a:p>
            <a:r>
              <a:rPr lang="en-US" b="1" dirty="0" smtClean="0"/>
              <a:t>Local Eddy              Mass Flux </a:t>
            </a:r>
            <a:endParaRPr lang="en-US" b="1" dirty="0"/>
          </a:p>
        </p:txBody>
      </p:sp>
      <p:sp>
        <p:nvSpPr>
          <p:cNvPr id="2" name="TextBox 1"/>
          <p:cNvSpPr txBox="1"/>
          <p:nvPr/>
        </p:nvSpPr>
        <p:spPr>
          <a:xfrm>
            <a:off x="152400" y="3662037"/>
            <a:ext cx="2057400" cy="461665"/>
          </a:xfrm>
          <a:prstGeom prst="rect">
            <a:avLst/>
          </a:prstGeom>
          <a:noFill/>
        </p:spPr>
        <p:txBody>
          <a:bodyPr wrap="square" rtlCol="0">
            <a:spAutoFit/>
          </a:bodyPr>
          <a:lstStyle/>
          <a:p>
            <a:r>
              <a:rPr lang="en-US" sz="2400" dirty="0" smtClean="0"/>
              <a:t>HWRF2015</a:t>
            </a:r>
            <a:endParaRPr lang="en-US" sz="2400" dirty="0"/>
          </a:p>
        </p:txBody>
      </p:sp>
      <p:sp>
        <p:nvSpPr>
          <p:cNvPr id="15" name="TextBox 14"/>
          <p:cNvSpPr txBox="1"/>
          <p:nvPr/>
        </p:nvSpPr>
        <p:spPr>
          <a:xfrm>
            <a:off x="152400" y="5253335"/>
            <a:ext cx="2057400" cy="461665"/>
          </a:xfrm>
          <a:prstGeom prst="rect">
            <a:avLst/>
          </a:prstGeom>
          <a:noFill/>
        </p:spPr>
        <p:txBody>
          <a:bodyPr wrap="square" rtlCol="0">
            <a:spAutoFit/>
          </a:bodyPr>
          <a:lstStyle/>
          <a:p>
            <a:r>
              <a:rPr lang="en-US" sz="2400" dirty="0" smtClean="0"/>
              <a:t>HWRF2016</a:t>
            </a:r>
            <a:endParaRPr lang="en-US" sz="2400" dirty="0"/>
          </a:p>
        </p:txBody>
      </p:sp>
      <p:sp>
        <p:nvSpPr>
          <p:cNvPr id="7" name="TextBox 6"/>
          <p:cNvSpPr txBox="1"/>
          <p:nvPr/>
        </p:nvSpPr>
        <p:spPr>
          <a:xfrm>
            <a:off x="6781800" y="5452700"/>
            <a:ext cx="1885921" cy="923330"/>
          </a:xfrm>
          <a:prstGeom prst="rect">
            <a:avLst/>
          </a:prstGeom>
          <a:noFill/>
        </p:spPr>
        <p:txBody>
          <a:bodyPr wrap="square" rtlCol="0">
            <a:spAutoFit/>
          </a:bodyPr>
          <a:lstStyle/>
          <a:p>
            <a:r>
              <a:rPr lang="en-US" dirty="0" smtClean="0"/>
              <a:t>Also, TKE-based dissipation heating</a:t>
            </a:r>
            <a:endParaRPr lang="en-US" dirty="0"/>
          </a:p>
        </p:txBody>
      </p:sp>
      <p:sp>
        <p:nvSpPr>
          <p:cNvPr id="17" name="Title 1"/>
          <p:cNvSpPr txBox="1">
            <a:spLocks/>
          </p:cNvSpPr>
          <p:nvPr/>
        </p:nvSpPr>
        <p:spPr>
          <a:xfrm>
            <a:off x="2667000" y="228600"/>
            <a:ext cx="3962400" cy="45720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800" b="1" dirty="0" smtClean="0">
                <a:solidFill>
                  <a:srgbClr val="000099"/>
                </a:solidFill>
                <a:effectLst>
                  <a:outerShdw blurRad="38100" dist="38100" dir="2700000" algn="tl">
                    <a:srgbClr val="000000">
                      <a:alpha val="43137"/>
                    </a:srgbClr>
                  </a:outerShdw>
                </a:effectLst>
              </a:rPr>
              <a:t>2016 Physics Upgrades</a:t>
            </a:r>
            <a:endParaRPr lang="en-US" sz="2800" b="1" dirty="0">
              <a:solidFill>
                <a:srgbClr val="000099"/>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solidFill>
                  <a:prstClr val="black">
                    <a:tint val="75000"/>
                  </a:prstClr>
                </a:solidFill>
              </a:rPr>
              <a:pPr/>
              <a:t>39</a:t>
            </a:fld>
            <a:endParaRPr lang="en-US" dirty="0">
              <a:solidFill>
                <a:prstClr val="black">
                  <a:tint val="75000"/>
                </a:prstClr>
              </a:solidFill>
            </a:endParaRPr>
          </a:p>
        </p:txBody>
      </p:sp>
    </p:spTree>
    <p:extLst>
      <p:ext uri="{BB962C8B-B14F-4D97-AF65-F5344CB8AC3E}">
        <p14:creationId xmlns:p14="http://schemas.microsoft.com/office/powerpoint/2010/main" val="2958373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1232"/>
            <a:ext cx="8686800" cy="1143000"/>
          </a:xfrm>
        </p:spPr>
        <p:txBody>
          <a:bodyPr>
            <a:normAutofit/>
          </a:bodyPr>
          <a:lstStyle/>
          <a:p>
            <a:pPr algn="ctr"/>
            <a:r>
              <a:rPr lang="en-US" sz="2800" b="1" dirty="0">
                <a:solidFill>
                  <a:srgbClr val="000099"/>
                </a:solidFill>
                <a:effectLst>
                  <a:outerShdw blurRad="38100" dist="38100" dir="2700000" algn="tl">
                    <a:srgbClr val="000000">
                      <a:alpha val="43137"/>
                    </a:srgbClr>
                  </a:outerShdw>
                </a:effectLst>
              </a:rPr>
              <a:t>Difference between RTOFS and GFS SST for 2015071200Z</a:t>
            </a:r>
            <a:br>
              <a:rPr lang="en-US" sz="2800" b="1" dirty="0">
                <a:solidFill>
                  <a:srgbClr val="000099"/>
                </a:solidFill>
                <a:effectLst>
                  <a:outerShdw blurRad="38100" dist="38100" dir="2700000" algn="tl">
                    <a:srgbClr val="000000">
                      <a:alpha val="43137"/>
                    </a:srgbClr>
                  </a:outerShdw>
                </a:effectLst>
              </a:rPr>
            </a:br>
            <a:r>
              <a:rPr lang="en-US" sz="2800" b="1" dirty="0">
                <a:solidFill>
                  <a:srgbClr val="000099"/>
                </a:solidFill>
                <a:effectLst>
                  <a:outerShdw blurRad="38100" dist="38100" dir="2700000" algn="tl">
                    <a:srgbClr val="000000">
                      <a:alpha val="43137"/>
                    </a:srgbClr>
                  </a:outerShdw>
                </a:effectLst>
              </a:rPr>
              <a:t> (Dolores)</a:t>
            </a:r>
          </a:p>
        </p:txBody>
      </p:sp>
      <p:pic>
        <p:nvPicPr>
          <p:cNvPr id="1026" name="Picture 2" descr="C:\Users\bin.liu\Documents\work\H16N_RTOFS\rtofs\2015071200\sst_RTOFS_2015071200.png"/>
          <p:cNvPicPr>
            <a:picLocks noChangeAspect="1" noChangeArrowheads="1"/>
          </p:cNvPicPr>
          <p:nvPr/>
        </p:nvPicPr>
        <p:blipFill rotWithShape="1">
          <a:blip r:embed="rId2">
            <a:extLst>
              <a:ext uri="{28A0092B-C50C-407E-A947-70E740481C1C}">
                <a14:useLocalDpi xmlns:a14="http://schemas.microsoft.com/office/drawing/2010/main" val="0"/>
              </a:ext>
            </a:extLst>
          </a:blip>
          <a:srcRect l="8111" t="26090" r="9766" b="28077"/>
          <a:stretch/>
        </p:blipFill>
        <p:spPr bwMode="auto">
          <a:xfrm>
            <a:off x="1684867" y="1572811"/>
            <a:ext cx="6011333" cy="25146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2291048"/>
            <a:ext cx="1752600" cy="923330"/>
          </a:xfrm>
          <a:prstGeom prst="rect">
            <a:avLst/>
          </a:prstGeom>
          <a:noFill/>
        </p:spPr>
        <p:txBody>
          <a:bodyPr wrap="square" rtlCol="0">
            <a:spAutoFit/>
          </a:bodyPr>
          <a:lstStyle/>
          <a:p>
            <a:r>
              <a:rPr lang="en-US" dirty="0" smtClean="0"/>
              <a:t>For RTOFS first </a:t>
            </a:r>
            <a:r>
              <a:rPr lang="en-US" dirty="0"/>
              <a:t>model </a:t>
            </a:r>
            <a:r>
              <a:rPr lang="en-US" dirty="0" smtClean="0"/>
              <a:t>level, ~0.5m depth</a:t>
            </a:r>
            <a:endParaRPr lang="en-US" dirty="0"/>
          </a:p>
        </p:txBody>
      </p:sp>
      <p:sp>
        <p:nvSpPr>
          <p:cNvPr id="7" name="TextBox 6"/>
          <p:cNvSpPr txBox="1"/>
          <p:nvPr/>
        </p:nvSpPr>
        <p:spPr>
          <a:xfrm>
            <a:off x="76200" y="4524571"/>
            <a:ext cx="1752600" cy="1754326"/>
          </a:xfrm>
          <a:prstGeom prst="rect">
            <a:avLst/>
          </a:prstGeom>
          <a:noFill/>
        </p:spPr>
        <p:txBody>
          <a:bodyPr wrap="square" rtlCol="0">
            <a:spAutoFit/>
          </a:bodyPr>
          <a:lstStyle/>
          <a:p>
            <a:r>
              <a:rPr lang="en-US" dirty="0" smtClean="0"/>
              <a:t>For MPIPOM first half-sigma model level, varying from ~0.1 to ~5 m depth</a:t>
            </a:r>
            <a:endParaRPr lang="en-US" dirty="0"/>
          </a:p>
        </p:txBody>
      </p:sp>
      <p:pic>
        <p:nvPicPr>
          <p:cNvPr id="4" name="Picture 2" descr="C:\Users\bin.liu\Documents\work\H16N_RTOFS\compsst_H16N_gfssst\sst_H16S_2015071200.png"/>
          <p:cNvPicPr>
            <a:picLocks noChangeAspect="1" noChangeArrowheads="1"/>
          </p:cNvPicPr>
          <p:nvPr/>
        </p:nvPicPr>
        <p:blipFill rotWithShape="1">
          <a:blip r:embed="rId3">
            <a:extLst>
              <a:ext uri="{28A0092B-C50C-407E-A947-70E740481C1C}">
                <a14:useLocalDpi xmlns:a14="http://schemas.microsoft.com/office/drawing/2010/main" val="0"/>
              </a:ext>
            </a:extLst>
          </a:blip>
          <a:srcRect l="7979" t="25790" r="9961" b="27814"/>
          <a:stretch/>
        </p:blipFill>
        <p:spPr bwMode="auto">
          <a:xfrm>
            <a:off x="1684867" y="4151194"/>
            <a:ext cx="6079067" cy="254846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2249078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03812" y="2341784"/>
            <a:ext cx="8496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marL="0" indent="0" eaLnBrk="1" hangingPunct="1">
              <a:spcBef>
                <a:spcPts val="600"/>
              </a:spcBef>
              <a:buNone/>
            </a:pPr>
            <a:r>
              <a:rPr lang="en-US" altLang="en-US" sz="2400" dirty="0">
                <a:ea typeface="ＭＳ Ｐゴシック" charset="-128"/>
              </a:rPr>
              <a:t>For cumulus convection, a scale-aware parameterization will be necessary for the grid sizes of </a:t>
            </a:r>
            <a:r>
              <a:rPr lang="en-US" altLang="en-US" sz="2400" dirty="0">
                <a:ea typeface="ＭＳ Ｐゴシック" charset="-128"/>
                <a:sym typeface="Symbol" charset="2"/>
              </a:rPr>
              <a:t>500m ~ 10 km where</a:t>
            </a:r>
            <a:r>
              <a:rPr lang="en-US" altLang="en-US" sz="2400" dirty="0">
                <a:ea typeface="ＭＳ Ｐゴシック" charset="-128"/>
              </a:rPr>
              <a:t> the strong updrafts are partially resolved</a:t>
            </a:r>
            <a:r>
              <a:rPr lang="en-US" altLang="en-US" sz="2400" dirty="0">
                <a:ea typeface="ＭＳ Ｐゴシック" charset="-128"/>
                <a:sym typeface="Symbol" charset="2"/>
              </a:rPr>
              <a:t>.</a:t>
            </a:r>
            <a:r>
              <a:rPr lang="en-US" altLang="en-US" sz="2400" dirty="0">
                <a:solidFill>
                  <a:srgbClr val="000000"/>
                </a:solidFill>
                <a:ea typeface="ＭＳ Ｐゴシック" charset="-128"/>
              </a:rPr>
              <a:t> </a:t>
            </a:r>
          </a:p>
        </p:txBody>
      </p:sp>
      <p:sp>
        <p:nvSpPr>
          <p:cNvPr id="4" name="TextBox 16"/>
          <p:cNvSpPr txBox="1">
            <a:spLocks noChangeArrowheads="1"/>
          </p:cNvSpPr>
          <p:nvPr/>
        </p:nvSpPr>
        <p:spPr bwMode="auto">
          <a:xfrm>
            <a:off x="1546812" y="5253259"/>
            <a:ext cx="518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l-GR" altLang="en-US" sz="2000" i="1" dirty="0">
                <a:ea typeface="ＭＳ Ｐゴシック" charset="-128"/>
                <a:cs typeface="Times New Roman" charset="0"/>
              </a:rPr>
              <a:t>σ</a:t>
            </a:r>
            <a:r>
              <a:rPr lang="en-US" altLang="en-US" sz="2000" i="1" baseline="-25000" dirty="0">
                <a:ea typeface="ＭＳ Ｐゴシック" charset="-128"/>
                <a:cs typeface="Times New Roman" charset="0"/>
              </a:rPr>
              <a:t>u</a:t>
            </a:r>
            <a:r>
              <a:rPr lang="en-US" altLang="en-US" sz="2000" dirty="0">
                <a:ea typeface="ＭＳ Ｐゴシック" charset="-128"/>
                <a:cs typeface="Times New Roman" charset="0"/>
              </a:rPr>
              <a:t>: updraft area fraction (0~1.0) </a:t>
            </a:r>
          </a:p>
        </p:txBody>
      </p:sp>
      <p:graphicFrame>
        <p:nvGraphicFramePr>
          <p:cNvPr id="5" name="Object 4"/>
          <p:cNvGraphicFramePr>
            <a:graphicFrameLocks noChangeAspect="1"/>
          </p:cNvGraphicFramePr>
          <p:nvPr>
            <p:extLst>
              <p:ext uri="{D42A27DB-BD31-4B8C-83A1-F6EECF244321}">
                <p14:modId xmlns:p14="http://schemas.microsoft.com/office/powerpoint/2010/main" val="291586811"/>
              </p:ext>
            </p:extLst>
          </p:nvPr>
        </p:nvGraphicFramePr>
        <p:xfrm>
          <a:off x="1470612" y="5656484"/>
          <a:ext cx="533400" cy="457200"/>
        </p:xfrm>
        <a:graphic>
          <a:graphicData uri="http://schemas.openxmlformats.org/presentationml/2006/ole">
            <mc:AlternateContent xmlns:mc="http://schemas.openxmlformats.org/markup-compatibility/2006">
              <mc:Choice xmlns:v="urn:schemas-microsoft-com:vml" Requires="v">
                <p:oleObj spid="_x0000_s37002" name="Equation" r:id="rId3" imgW="266584" imgH="228501" progId="Equation.3">
                  <p:embed/>
                </p:oleObj>
              </mc:Choice>
              <mc:Fallback>
                <p:oleObj name="Equation" r:id="rId3" imgW="266584" imgH="22850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12" y="5656484"/>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a:spLocks noChangeArrowheads="1"/>
          </p:cNvSpPr>
          <p:nvPr/>
        </p:nvSpPr>
        <p:spPr bwMode="auto">
          <a:xfrm>
            <a:off x="2004012" y="5653309"/>
            <a:ext cx="6896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000">
                <a:ea typeface="ＭＳ Ｐゴシック" charset="-128"/>
              </a:rPr>
              <a:t>original cloud base mass flux from AS quasi-equilibrium closure </a:t>
            </a:r>
          </a:p>
        </p:txBody>
      </p:sp>
      <p:graphicFrame>
        <p:nvGraphicFramePr>
          <p:cNvPr id="7" name="Object 6"/>
          <p:cNvGraphicFramePr>
            <a:graphicFrameLocks noChangeAspect="1"/>
          </p:cNvGraphicFramePr>
          <p:nvPr>
            <p:extLst>
              <p:ext uri="{D42A27DB-BD31-4B8C-83A1-F6EECF244321}">
                <p14:modId xmlns:p14="http://schemas.microsoft.com/office/powerpoint/2010/main" val="3812623028"/>
              </p:ext>
            </p:extLst>
          </p:nvPr>
        </p:nvGraphicFramePr>
        <p:xfrm>
          <a:off x="1470612" y="6116859"/>
          <a:ext cx="574675" cy="492125"/>
        </p:xfrm>
        <a:graphic>
          <a:graphicData uri="http://schemas.openxmlformats.org/presentationml/2006/ole">
            <mc:AlternateContent xmlns:mc="http://schemas.openxmlformats.org/markup-compatibility/2006">
              <mc:Choice xmlns:v="urn:schemas-microsoft-com:vml" Requires="v">
                <p:oleObj spid="_x0000_s37003" name="Equation" r:id="rId5" imgW="266584" imgH="228501" progId="Equation.3">
                  <p:embed/>
                </p:oleObj>
              </mc:Choice>
              <mc:Fallback>
                <p:oleObj name="Equation" r:id="rId5" imgW="266584"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0612" y="6116859"/>
                        <a:ext cx="5746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9"/>
          <p:cNvSpPr txBox="1">
            <a:spLocks noChangeArrowheads="1"/>
          </p:cNvSpPr>
          <p:nvPr/>
        </p:nvSpPr>
        <p:spPr bwMode="auto">
          <a:xfrm>
            <a:off x="2080212" y="6193059"/>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000">
                <a:ea typeface="ＭＳ Ｐゴシック" charset="-128"/>
              </a:rPr>
              <a:t>updated cloud base mass flux with a finite </a:t>
            </a:r>
            <a:r>
              <a:rPr lang="el-GR" altLang="en-US" sz="2000" i="1">
                <a:ea typeface="ＭＳ Ｐゴシック" charset="-128"/>
                <a:cs typeface="Times New Roman" charset="0"/>
              </a:rPr>
              <a:t>σ</a:t>
            </a:r>
            <a:r>
              <a:rPr lang="en-US" altLang="en-US" sz="2000" i="1" baseline="-25000">
                <a:ea typeface="ＭＳ Ｐゴシック" charset="-128"/>
                <a:cs typeface="Times New Roman" charset="0"/>
              </a:rPr>
              <a:t>u</a:t>
            </a:r>
            <a:endParaRPr lang="en-US" altLang="en-US" sz="2000">
              <a:ea typeface="ＭＳ Ｐゴシック" charset="-128"/>
              <a:cs typeface="Times New Roman" charset="0"/>
            </a:endParaRPr>
          </a:p>
        </p:txBody>
      </p:sp>
      <p:sp>
        <p:nvSpPr>
          <p:cNvPr id="9" name="Rectangle 14"/>
          <p:cNvSpPr>
            <a:spLocks noChangeArrowheads="1"/>
          </p:cNvSpPr>
          <p:nvPr/>
        </p:nvSpPr>
        <p:spPr bwMode="auto">
          <a:xfrm>
            <a:off x="22812" y="5891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en-US" altLang="en-US" sz="2400">
              <a:ea typeface="ＭＳ Ｐゴシック" charset="-128"/>
            </a:endParaRPr>
          </a:p>
        </p:txBody>
      </p:sp>
      <p:graphicFrame>
        <p:nvGraphicFramePr>
          <p:cNvPr id="10" name="Object 2"/>
          <p:cNvGraphicFramePr>
            <a:graphicFrameLocks noChangeAspect="1"/>
          </p:cNvGraphicFramePr>
          <p:nvPr>
            <p:extLst>
              <p:ext uri="{D42A27DB-BD31-4B8C-83A1-F6EECF244321}">
                <p14:modId xmlns:p14="http://schemas.microsoft.com/office/powerpoint/2010/main" val="2856733001"/>
              </p:ext>
            </p:extLst>
          </p:nvPr>
        </p:nvGraphicFramePr>
        <p:xfrm>
          <a:off x="2727912" y="3907059"/>
          <a:ext cx="2679700" cy="585788"/>
        </p:xfrm>
        <a:graphic>
          <a:graphicData uri="http://schemas.openxmlformats.org/presentationml/2006/ole">
            <mc:AlternateContent xmlns:mc="http://schemas.openxmlformats.org/markup-compatibility/2006">
              <mc:Choice xmlns:v="urn:schemas-microsoft-com:vml" Requires="v">
                <p:oleObj spid="_x0000_s37004" name="Equation" r:id="rId7" imgW="1104900" imgH="241300" progId="Equation.3">
                  <p:embed/>
                </p:oleObj>
              </mc:Choice>
              <mc:Fallback>
                <p:oleObj name="Equation" r:id="rId7" imgW="11049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7912" y="3907059"/>
                        <a:ext cx="2679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3"/>
          <p:cNvSpPr txBox="1">
            <a:spLocks noChangeArrowheads="1"/>
          </p:cNvSpPr>
          <p:nvPr/>
        </p:nvSpPr>
        <p:spPr bwMode="auto">
          <a:xfrm>
            <a:off x="843550" y="4740497"/>
            <a:ext cx="3754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000" dirty="0">
                <a:ea typeface="ＭＳ Ｐゴシック" charset="-128"/>
              </a:rPr>
              <a:t>Based on Arakawa &amp; Wu (2013):</a:t>
            </a:r>
          </a:p>
        </p:txBody>
      </p:sp>
      <p:graphicFrame>
        <p:nvGraphicFramePr>
          <p:cNvPr id="12" name="Object 4"/>
          <p:cNvGraphicFramePr>
            <a:graphicFrameLocks noChangeAspect="1"/>
          </p:cNvGraphicFramePr>
          <p:nvPr>
            <p:extLst>
              <p:ext uri="{D42A27DB-BD31-4B8C-83A1-F6EECF244321}">
                <p14:modId xmlns:p14="http://schemas.microsoft.com/office/powerpoint/2010/main" val="886146074"/>
              </p:ext>
            </p:extLst>
          </p:nvPr>
        </p:nvGraphicFramePr>
        <p:xfrm>
          <a:off x="4480512" y="4740497"/>
          <a:ext cx="2800350" cy="452437"/>
        </p:xfrm>
        <a:graphic>
          <a:graphicData uri="http://schemas.openxmlformats.org/presentationml/2006/ole">
            <mc:AlternateContent xmlns:mc="http://schemas.openxmlformats.org/markup-compatibility/2006">
              <mc:Choice xmlns:v="urn:schemas-microsoft-com:vml" Requires="v">
                <p:oleObj spid="_x0000_s37005" name="Equation" r:id="rId9" imgW="1574800" imgH="254000" progId="Equation.3">
                  <p:embed/>
                </p:oleObj>
              </mc:Choice>
              <mc:Fallback>
                <p:oleObj name="Equation" r:id="rId9" imgW="1574800" imgH="254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0512" y="4740497"/>
                        <a:ext cx="280035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429467" y="1430003"/>
            <a:ext cx="8496300" cy="584775"/>
          </a:xfrm>
          <a:prstGeom prst="rect">
            <a:avLst/>
          </a:prstGeom>
          <a:noFill/>
        </p:spPr>
        <p:txBody>
          <a:bodyPr wrap="square" rtlCol="0">
            <a:spAutoFit/>
          </a:bodyPr>
          <a:lstStyle/>
          <a:p>
            <a:pPr algn="ctr"/>
            <a:r>
              <a:rPr lang="en-US" sz="3200" dirty="0" smtClean="0"/>
              <a:t>Scale-aware SAS convection scheme</a:t>
            </a:r>
            <a:endParaRPr lang="en-US" sz="3200" dirty="0"/>
          </a:p>
        </p:txBody>
      </p:sp>
      <p:sp>
        <p:nvSpPr>
          <p:cNvPr id="15" name="TextBox 14"/>
          <p:cNvSpPr txBox="1"/>
          <p:nvPr/>
        </p:nvSpPr>
        <p:spPr>
          <a:xfrm>
            <a:off x="6726640" y="3826613"/>
            <a:ext cx="2400300" cy="369332"/>
          </a:xfrm>
          <a:prstGeom prst="rect">
            <a:avLst/>
          </a:prstGeom>
          <a:noFill/>
        </p:spPr>
        <p:txBody>
          <a:bodyPr wrap="square" rtlCol="0">
            <a:spAutoFit/>
          </a:bodyPr>
          <a:lstStyle/>
          <a:p>
            <a:r>
              <a:rPr lang="en-US" dirty="0" smtClean="0"/>
              <a:t>Scale function</a:t>
            </a:r>
            <a:endParaRPr lang="en-US" dirty="0"/>
          </a:p>
        </p:txBody>
      </p:sp>
      <p:cxnSp>
        <p:nvCxnSpPr>
          <p:cNvPr id="16" name="Straight Arrow Connector 15"/>
          <p:cNvCxnSpPr/>
          <p:nvPr/>
        </p:nvCxnSpPr>
        <p:spPr>
          <a:xfrm flipH="1">
            <a:off x="6042612" y="4195945"/>
            <a:ext cx="1295400" cy="5445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2667000" y="228600"/>
            <a:ext cx="3962400" cy="45720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800" b="1" dirty="0" smtClean="0">
                <a:solidFill>
                  <a:srgbClr val="000099"/>
                </a:solidFill>
                <a:effectLst>
                  <a:outerShdw blurRad="38100" dist="38100" dir="2700000" algn="tl">
                    <a:srgbClr val="000000">
                      <a:alpha val="43137"/>
                    </a:srgbClr>
                  </a:outerShdw>
                </a:effectLst>
              </a:rPr>
              <a:t>2016 Physics Upgrades</a:t>
            </a:r>
            <a:endParaRPr lang="en-US" sz="2800" b="1" dirty="0">
              <a:solidFill>
                <a:srgbClr val="000099"/>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val="2345689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10200" y="1603475"/>
            <a:ext cx="3352800" cy="4893647"/>
          </a:xfrm>
          <a:prstGeom prst="rect">
            <a:avLst/>
          </a:prstGeom>
          <a:noFill/>
        </p:spPr>
        <p:txBody>
          <a:bodyPr wrap="square" rtlCol="0">
            <a:spAutoFit/>
          </a:bodyPr>
          <a:lstStyle/>
          <a:p>
            <a:r>
              <a:rPr lang="en-US" sz="3600" i="1" dirty="0" smtClean="0"/>
              <a:t>K</a:t>
            </a:r>
            <a:r>
              <a:rPr lang="en-US" sz="3600" dirty="0" smtClean="0"/>
              <a:t> adjustment</a:t>
            </a:r>
          </a:p>
          <a:p>
            <a:endParaRPr lang="en-US" sz="3600" dirty="0" smtClean="0"/>
          </a:p>
          <a:p>
            <a:pPr marL="342900" indent="-342900">
              <a:buFont typeface="Courier New" panose="02070309020205020404" pitchFamily="49" charset="0"/>
              <a:buChar char="o"/>
            </a:pPr>
            <a:r>
              <a:rPr lang="en-US" sz="2000" dirty="0" smtClean="0"/>
              <a:t>Observations based</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smtClean="0"/>
              <a:t>Constant (with z) adjustment, simply multiply </a:t>
            </a:r>
            <a:r>
              <a:rPr lang="en-US" sz="2000" i="1" dirty="0" smtClean="0"/>
              <a:t>K</a:t>
            </a:r>
            <a:r>
              <a:rPr lang="en-US" sz="2000" dirty="0" smtClean="0"/>
              <a:t> by a coefficient,  discontinuous K, big impact on low-level wind.</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smtClean="0"/>
              <a:t>Fix: height-dependent adjustment so that K is continuous.</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4726188" cy="535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990600" y="4724400"/>
            <a:ext cx="11430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3293660" y="228600"/>
            <a:ext cx="2871716" cy="45720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800" b="1" dirty="0" smtClean="0">
                <a:solidFill>
                  <a:srgbClr val="000099"/>
                </a:solidFill>
                <a:effectLst>
                  <a:outerShdw blurRad="38100" dist="38100" dir="2700000" algn="tl">
                    <a:srgbClr val="000000">
                      <a:alpha val="43137"/>
                    </a:srgbClr>
                  </a:outerShdw>
                </a:effectLst>
              </a:rPr>
              <a:t>Physics Upgrades</a:t>
            </a:r>
            <a:endParaRPr lang="en-US" sz="2800" b="1" dirty="0">
              <a:solidFill>
                <a:srgbClr val="000099"/>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41</a:t>
            </a:fld>
            <a:endParaRPr lang="en-US" dirty="0">
              <a:solidFill>
                <a:prstClr val="black">
                  <a:tint val="75000"/>
                </a:prstClr>
              </a:solidFill>
            </a:endParaRPr>
          </a:p>
        </p:txBody>
      </p:sp>
    </p:spTree>
    <p:extLst>
      <p:ext uri="{BB962C8B-B14F-4D97-AF65-F5344CB8AC3E}">
        <p14:creationId xmlns:p14="http://schemas.microsoft.com/office/powerpoint/2010/main" val="21767527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Shape 1"/>
          <p:cNvSpPr txBox="1"/>
          <p:nvPr/>
        </p:nvSpPr>
        <p:spPr>
          <a:xfrm>
            <a:off x="6553080" y="6356520"/>
            <a:ext cx="2133360" cy="364680"/>
          </a:xfrm>
          <a:prstGeom prst="rect">
            <a:avLst/>
          </a:prstGeom>
        </p:spPr>
        <p:txBody>
          <a:bodyPr anchor="ctr"/>
          <a:lstStyle/>
          <a:p>
            <a:pPr>
              <a:lnSpc>
                <a:spcPct val="100000"/>
              </a:lnSpc>
            </a:pPr>
            <a:fld id="{2FB4665E-83BF-4BBD-B4C0-DCD75E381ABA}" type="slidenum">
              <a:rPr lang="en-US" sz="1400">
                <a:solidFill>
                  <a:srgbClr val="000000"/>
                </a:solidFill>
                <a:latin typeface="Arial"/>
              </a:rPr>
              <a:pPr>
                <a:lnSpc>
                  <a:spcPct val="100000"/>
                </a:lnSpc>
              </a:pPr>
              <a:t>42</a:t>
            </a:fld>
            <a:endParaRPr/>
          </a:p>
        </p:txBody>
      </p:sp>
      <p:sp>
        <p:nvSpPr>
          <p:cNvPr id="86" name="CustomShape 2"/>
          <p:cNvSpPr/>
          <p:nvPr/>
        </p:nvSpPr>
        <p:spPr>
          <a:xfrm>
            <a:off x="2656800" y="20520"/>
            <a:ext cx="3888720" cy="609840"/>
          </a:xfrm>
          <a:prstGeom prst="rect">
            <a:avLst/>
          </a:prstGeom>
          <a:noFill/>
          <a:ln w="9360">
            <a:noFill/>
          </a:ln>
        </p:spPr>
        <p:txBody>
          <a:bodyPr wrap="none"/>
          <a:lstStyle/>
          <a:p>
            <a:pPr algn="ctr">
              <a:lnSpc>
                <a:spcPct val="100000"/>
              </a:lnSpc>
            </a:pPr>
            <a:r>
              <a:rPr lang="en-US" sz="2000" b="1" dirty="0" smtClean="0">
                <a:solidFill>
                  <a:srgbClr val="000000"/>
                </a:solidFill>
                <a:latin typeface="Times New Roman"/>
              </a:rPr>
              <a:t>Q4FY16 </a:t>
            </a:r>
            <a:r>
              <a:rPr lang="en-US" sz="2000" b="1" dirty="0">
                <a:solidFill>
                  <a:srgbClr val="000000"/>
                </a:solidFill>
                <a:latin typeface="Times New Roman"/>
              </a:rPr>
              <a:t>Hurricane WRF  V10.0.0</a:t>
            </a:r>
            <a:endParaRPr dirty="0"/>
          </a:p>
          <a:p>
            <a:pPr algn="ctr">
              <a:lnSpc>
                <a:spcPct val="100000"/>
              </a:lnSpc>
            </a:pPr>
            <a:r>
              <a:rPr lang="en-US" sz="1400" b="1" dirty="0">
                <a:solidFill>
                  <a:srgbClr val="000000"/>
                </a:solidFill>
                <a:latin typeface="Times New Roman"/>
              </a:rPr>
              <a:t>Project Status as of  </a:t>
            </a:r>
            <a:r>
              <a:rPr lang="en-US" sz="1400" b="1" dirty="0" smtClean="0">
                <a:solidFill>
                  <a:srgbClr val="000000"/>
                </a:solidFill>
                <a:latin typeface="Times New Roman"/>
              </a:rPr>
              <a:t>05/18/2016</a:t>
            </a:r>
            <a:endParaRPr dirty="0"/>
          </a:p>
        </p:txBody>
      </p:sp>
      <p:sp>
        <p:nvSpPr>
          <p:cNvPr id="87" name="Line 3"/>
          <p:cNvSpPr/>
          <p:nvPr/>
        </p:nvSpPr>
        <p:spPr>
          <a:xfrm>
            <a:off x="47880" y="4282920"/>
            <a:ext cx="4524120" cy="5040"/>
          </a:xfrm>
          <a:prstGeom prst="line">
            <a:avLst/>
          </a:prstGeom>
          <a:ln w="12600">
            <a:solidFill>
              <a:srgbClr val="000000"/>
            </a:solidFill>
            <a:round/>
          </a:ln>
        </p:spPr>
      </p:sp>
      <p:sp>
        <p:nvSpPr>
          <p:cNvPr id="88" name="Line 4"/>
          <p:cNvSpPr/>
          <p:nvPr/>
        </p:nvSpPr>
        <p:spPr>
          <a:xfrm>
            <a:off x="4572000" y="1107720"/>
            <a:ext cx="9360" cy="5096160"/>
          </a:xfrm>
          <a:prstGeom prst="line">
            <a:avLst/>
          </a:prstGeom>
          <a:ln w="12600">
            <a:solidFill>
              <a:srgbClr val="000000"/>
            </a:solidFill>
            <a:round/>
          </a:ln>
        </p:spPr>
      </p:sp>
      <p:sp>
        <p:nvSpPr>
          <p:cNvPr id="89" name="CustomShape 5"/>
          <p:cNvSpPr/>
          <p:nvPr/>
        </p:nvSpPr>
        <p:spPr>
          <a:xfrm>
            <a:off x="1691640" y="4245120"/>
            <a:ext cx="1112040" cy="304920"/>
          </a:xfrm>
          <a:prstGeom prst="rect">
            <a:avLst/>
          </a:prstGeom>
          <a:noFill/>
          <a:ln w="9360">
            <a:noFill/>
          </a:ln>
        </p:spPr>
        <p:txBody>
          <a:bodyPr wrap="none"/>
          <a:lstStyle/>
          <a:p>
            <a:pPr>
              <a:lnSpc>
                <a:spcPct val="100000"/>
              </a:lnSpc>
            </a:pPr>
            <a:r>
              <a:rPr lang="en-US" sz="1400" b="1" u="sng">
                <a:solidFill>
                  <a:srgbClr val="000000"/>
                </a:solidFill>
                <a:latin typeface="Times New Roman"/>
              </a:rPr>
              <a:t>Issues/Risks</a:t>
            </a:r>
            <a:endParaRPr/>
          </a:p>
        </p:txBody>
      </p:sp>
      <p:sp>
        <p:nvSpPr>
          <p:cNvPr id="90" name="CustomShape 6"/>
          <p:cNvSpPr/>
          <p:nvPr/>
        </p:nvSpPr>
        <p:spPr>
          <a:xfrm>
            <a:off x="0" y="4732200"/>
            <a:ext cx="4571640" cy="1218960"/>
          </a:xfrm>
          <a:prstGeom prst="rect">
            <a:avLst/>
          </a:prstGeom>
          <a:noFill/>
          <a:ln w="9360">
            <a:noFill/>
          </a:ln>
        </p:spPr>
        <p:txBody>
          <a:bodyPr/>
          <a:lstStyle/>
          <a:p>
            <a:pPr>
              <a:lnSpc>
                <a:spcPct val="100000"/>
              </a:lnSpc>
            </a:pPr>
            <a:r>
              <a:rPr lang="en-US" sz="1200" b="1" u="sng" dirty="0">
                <a:solidFill>
                  <a:srgbClr val="000000"/>
                </a:solidFill>
                <a:latin typeface="Times New Roman"/>
              </a:rPr>
              <a:t>Issues: </a:t>
            </a:r>
            <a:r>
              <a:rPr lang="en-US" sz="1200" dirty="0">
                <a:solidFill>
                  <a:srgbClr val="000000"/>
                </a:solidFill>
                <a:latin typeface="Times New Roman"/>
              </a:rPr>
              <a:t>Complex T&amp;E due to dependency on GFS and new RTOFS upstream </a:t>
            </a:r>
            <a:r>
              <a:rPr lang="en-US" sz="1200" dirty="0" smtClean="0">
                <a:solidFill>
                  <a:srgbClr val="000000"/>
                </a:solidFill>
                <a:latin typeface="Times New Roman"/>
              </a:rPr>
              <a:t>requirement; porting and T&amp;E on Cray</a:t>
            </a:r>
            <a:endParaRPr dirty="0"/>
          </a:p>
          <a:p>
            <a:pPr>
              <a:lnSpc>
                <a:spcPct val="100000"/>
              </a:lnSpc>
            </a:pPr>
            <a:r>
              <a:rPr lang="en-US" sz="1000" b="1" u="sng" dirty="0">
                <a:solidFill>
                  <a:srgbClr val="000000"/>
                </a:solidFill>
                <a:latin typeface="Times New Roman"/>
              </a:rPr>
              <a:t>Expected Resource Requirements</a:t>
            </a:r>
            <a:r>
              <a:rPr lang="en-US" sz="1000" dirty="0">
                <a:solidFill>
                  <a:srgbClr val="000000"/>
                </a:solidFill>
                <a:latin typeface="Arial"/>
              </a:rPr>
              <a:t>: </a:t>
            </a:r>
            <a:endParaRPr dirty="0"/>
          </a:p>
          <a:p>
            <a:pPr>
              <a:lnSpc>
                <a:spcPct val="100000"/>
              </a:lnSpc>
              <a:buFont typeface="StarSymbol"/>
              <a:buAutoNum type="arabicPeriod"/>
            </a:pPr>
            <a:r>
              <a:rPr lang="en-US" sz="1000" dirty="0" smtClean="0">
                <a:solidFill>
                  <a:srgbClr val="000000"/>
                </a:solidFill>
                <a:latin typeface="Arial"/>
              </a:rPr>
              <a:t> 3x increase </a:t>
            </a:r>
            <a:r>
              <a:rPr lang="en-US" sz="1000" dirty="0">
                <a:solidFill>
                  <a:srgbClr val="000000"/>
                </a:solidFill>
                <a:latin typeface="Arial"/>
              </a:rPr>
              <a:t>in forecast window due to </a:t>
            </a:r>
            <a:r>
              <a:rPr lang="en-US" sz="1000" dirty="0" smtClean="0">
                <a:solidFill>
                  <a:srgbClr val="000000"/>
                </a:solidFill>
                <a:latin typeface="Arial"/>
              </a:rPr>
              <a:t>larger inner domains, smaller </a:t>
            </a:r>
            <a:r>
              <a:rPr lang="en-US" sz="1000" dirty="0" err="1">
                <a:solidFill>
                  <a:srgbClr val="000000"/>
                </a:solidFill>
                <a:latin typeface="Arial"/>
              </a:rPr>
              <a:t>timestep</a:t>
            </a:r>
            <a:r>
              <a:rPr lang="en-US" sz="1000" dirty="0">
                <a:solidFill>
                  <a:srgbClr val="000000"/>
                </a:solidFill>
                <a:latin typeface="Arial"/>
              </a:rPr>
              <a:t>, wave </a:t>
            </a:r>
            <a:r>
              <a:rPr lang="en-US" sz="1000" dirty="0" smtClean="0">
                <a:solidFill>
                  <a:srgbClr val="000000"/>
                </a:solidFill>
                <a:latin typeface="Arial"/>
              </a:rPr>
              <a:t>coupling</a:t>
            </a:r>
            <a:endParaRPr dirty="0"/>
          </a:p>
          <a:p>
            <a:pPr>
              <a:lnSpc>
                <a:spcPct val="100000"/>
              </a:lnSpc>
              <a:buFont typeface="StarSymbol"/>
              <a:buAutoNum type="arabicPeriod"/>
            </a:pPr>
            <a:r>
              <a:rPr lang="en-US" sz="1000" dirty="0" smtClean="0">
                <a:solidFill>
                  <a:srgbClr val="000000"/>
                </a:solidFill>
                <a:latin typeface="Arial"/>
              </a:rPr>
              <a:t> ENSDA </a:t>
            </a:r>
            <a:r>
              <a:rPr lang="en-US" sz="1000" dirty="0">
                <a:solidFill>
                  <a:srgbClr val="000000"/>
                </a:solidFill>
                <a:latin typeface="Arial"/>
              </a:rPr>
              <a:t>will require </a:t>
            </a:r>
            <a:r>
              <a:rPr lang="en-US" sz="1000" dirty="0" smtClean="0">
                <a:solidFill>
                  <a:srgbClr val="000000"/>
                </a:solidFill>
                <a:latin typeface="Arial"/>
              </a:rPr>
              <a:t>additional </a:t>
            </a:r>
            <a:r>
              <a:rPr lang="en-US" sz="1000" dirty="0">
                <a:solidFill>
                  <a:srgbClr val="000000"/>
                </a:solidFill>
                <a:latin typeface="Arial"/>
              </a:rPr>
              <a:t>resources for P3 TDR storms in the </a:t>
            </a:r>
            <a:r>
              <a:rPr lang="en-US" sz="1000" dirty="0" smtClean="0">
                <a:solidFill>
                  <a:srgbClr val="000000"/>
                </a:solidFill>
                <a:latin typeface="Arial"/>
              </a:rPr>
              <a:t>Atlantic</a:t>
            </a:r>
            <a:endParaRPr dirty="0"/>
          </a:p>
          <a:p>
            <a:pPr>
              <a:lnSpc>
                <a:spcPct val="100000"/>
              </a:lnSpc>
            </a:pPr>
            <a:r>
              <a:rPr lang="en-US" sz="1200" b="1" u="sng" dirty="0">
                <a:solidFill>
                  <a:srgbClr val="000000"/>
                </a:solidFill>
                <a:latin typeface="Times New Roman"/>
              </a:rPr>
              <a:t>Risks: </a:t>
            </a:r>
            <a:r>
              <a:rPr lang="en-US" sz="1200" dirty="0">
                <a:solidFill>
                  <a:srgbClr val="000000"/>
                </a:solidFill>
                <a:latin typeface="Times New Roman"/>
              </a:rPr>
              <a:t>Implementation dates are dependent on completion of T&amp;E</a:t>
            </a:r>
            <a:endParaRPr dirty="0"/>
          </a:p>
          <a:p>
            <a:pPr>
              <a:lnSpc>
                <a:spcPct val="100000"/>
              </a:lnSpc>
            </a:pPr>
            <a:r>
              <a:rPr lang="en-US" sz="1200" b="1" u="sng" dirty="0">
                <a:solidFill>
                  <a:srgbClr val="000000"/>
                </a:solidFill>
                <a:latin typeface="Times New Roman"/>
              </a:rPr>
              <a:t>Mitigation</a:t>
            </a:r>
            <a:r>
              <a:rPr lang="en-US" sz="1000" b="1" u="sng" dirty="0">
                <a:solidFill>
                  <a:srgbClr val="000000"/>
                </a:solidFill>
                <a:latin typeface="Times New Roman"/>
              </a:rPr>
              <a:t>:  </a:t>
            </a:r>
            <a:r>
              <a:rPr lang="en-US" sz="1000" dirty="0">
                <a:solidFill>
                  <a:srgbClr val="000000"/>
                </a:solidFill>
                <a:latin typeface="Times New Roman"/>
              </a:rPr>
              <a:t>Conduct T&amp;E as soon as (or along with) GFS and RTOFS retrospective data are </a:t>
            </a:r>
            <a:r>
              <a:rPr lang="en-US" sz="1000" dirty="0" smtClean="0">
                <a:solidFill>
                  <a:srgbClr val="000000"/>
                </a:solidFill>
                <a:latin typeface="Times New Roman"/>
              </a:rPr>
              <a:t>available.  Use </a:t>
            </a:r>
            <a:r>
              <a:rPr lang="en-US" sz="1000" dirty="0" err="1" smtClean="0">
                <a:solidFill>
                  <a:srgbClr val="000000"/>
                </a:solidFill>
                <a:latin typeface="Times New Roman"/>
              </a:rPr>
              <a:t>ecflow</a:t>
            </a:r>
            <a:r>
              <a:rPr lang="en-US" sz="1000" dirty="0" smtClean="0">
                <a:solidFill>
                  <a:srgbClr val="000000"/>
                </a:solidFill>
                <a:latin typeface="Times New Roman"/>
              </a:rPr>
              <a:t> for accelerated T2O.</a:t>
            </a:r>
            <a:endParaRPr dirty="0"/>
          </a:p>
        </p:txBody>
      </p:sp>
      <p:sp>
        <p:nvSpPr>
          <p:cNvPr id="91" name="CustomShape 7"/>
          <p:cNvSpPr/>
          <p:nvPr/>
        </p:nvSpPr>
        <p:spPr>
          <a:xfrm>
            <a:off x="6402240" y="4876920"/>
            <a:ext cx="858960" cy="304920"/>
          </a:xfrm>
          <a:prstGeom prst="rect">
            <a:avLst/>
          </a:prstGeom>
          <a:noFill/>
          <a:ln w="9360">
            <a:noFill/>
          </a:ln>
        </p:spPr>
        <p:txBody>
          <a:bodyPr wrap="none"/>
          <a:lstStyle/>
          <a:p>
            <a:pPr>
              <a:lnSpc>
                <a:spcPct val="100000"/>
              </a:lnSpc>
            </a:pPr>
            <a:r>
              <a:rPr lang="en-US" sz="1400" b="1" u="sng">
                <a:solidFill>
                  <a:srgbClr val="000000"/>
                </a:solidFill>
                <a:latin typeface="Times New Roman"/>
              </a:rPr>
              <a:t>Finances</a:t>
            </a:r>
            <a:endParaRPr/>
          </a:p>
        </p:txBody>
      </p:sp>
      <p:sp>
        <p:nvSpPr>
          <p:cNvPr id="92" name="CustomShape 8"/>
          <p:cNvSpPr/>
          <p:nvPr/>
        </p:nvSpPr>
        <p:spPr>
          <a:xfrm>
            <a:off x="6100200" y="876240"/>
            <a:ext cx="1028160" cy="304920"/>
          </a:xfrm>
          <a:prstGeom prst="rect">
            <a:avLst/>
          </a:prstGeom>
          <a:noFill/>
          <a:ln w="9360">
            <a:noFill/>
          </a:ln>
        </p:spPr>
        <p:txBody>
          <a:bodyPr wrap="none"/>
          <a:lstStyle/>
          <a:p>
            <a:pPr>
              <a:lnSpc>
                <a:spcPct val="100000"/>
              </a:lnSpc>
            </a:pPr>
            <a:r>
              <a:rPr lang="en-US" sz="1400" b="1" u="sng">
                <a:solidFill>
                  <a:srgbClr val="000000"/>
                </a:solidFill>
                <a:latin typeface="Times New Roman"/>
              </a:rPr>
              <a:t>Scheduling</a:t>
            </a:r>
            <a:endParaRPr/>
          </a:p>
        </p:txBody>
      </p:sp>
      <p:pic>
        <p:nvPicPr>
          <p:cNvPr id="93" name="Picture 9"/>
          <p:cNvPicPr/>
          <p:nvPr/>
        </p:nvPicPr>
        <p:blipFill>
          <a:blip r:embed="rId3" cstate="print"/>
          <a:stretch>
            <a:fillRect/>
          </a:stretch>
        </p:blipFill>
        <p:spPr>
          <a:xfrm>
            <a:off x="0" y="0"/>
            <a:ext cx="898200" cy="898200"/>
          </a:xfrm>
          <a:prstGeom prst="rect">
            <a:avLst/>
          </a:prstGeom>
          <a:ln w="9360">
            <a:noFill/>
          </a:ln>
        </p:spPr>
      </p:pic>
      <p:sp>
        <p:nvSpPr>
          <p:cNvPr id="94" name="CustomShape 9"/>
          <p:cNvSpPr/>
          <p:nvPr/>
        </p:nvSpPr>
        <p:spPr>
          <a:xfrm>
            <a:off x="1147320" y="762120"/>
            <a:ext cx="2886120" cy="304920"/>
          </a:xfrm>
          <a:prstGeom prst="rect">
            <a:avLst/>
          </a:prstGeom>
          <a:noFill/>
          <a:ln w="9360">
            <a:noFill/>
          </a:ln>
        </p:spPr>
        <p:txBody>
          <a:bodyPr wrap="none"/>
          <a:lstStyle/>
          <a:p>
            <a:pPr>
              <a:lnSpc>
                <a:spcPct val="100000"/>
              </a:lnSpc>
            </a:pPr>
            <a:r>
              <a:rPr lang="en-US" sz="1400" b="1" u="sng">
                <a:solidFill>
                  <a:srgbClr val="000000"/>
                </a:solidFill>
                <a:latin typeface="Times New Roman"/>
              </a:rPr>
              <a:t>Project Information and Highlights</a:t>
            </a:r>
            <a:endParaRPr/>
          </a:p>
        </p:txBody>
      </p:sp>
      <p:sp>
        <p:nvSpPr>
          <p:cNvPr id="95" name="CustomShape 10"/>
          <p:cNvSpPr/>
          <p:nvPr/>
        </p:nvSpPr>
        <p:spPr>
          <a:xfrm>
            <a:off x="0" y="1219320"/>
            <a:ext cx="4495320" cy="3504960"/>
          </a:xfrm>
          <a:prstGeom prst="rect">
            <a:avLst/>
          </a:prstGeom>
          <a:noFill/>
          <a:ln w="9360">
            <a:noFill/>
          </a:ln>
        </p:spPr>
        <p:txBody>
          <a:bodyPr/>
          <a:lstStyle/>
          <a:p>
            <a:pPr>
              <a:lnSpc>
                <a:spcPct val="100000"/>
              </a:lnSpc>
            </a:pPr>
            <a:r>
              <a:rPr lang="en-US" sz="1200" b="1" u="sng" dirty="0">
                <a:solidFill>
                  <a:srgbClr val="000000"/>
                </a:solidFill>
                <a:latin typeface="Times New Roman"/>
              </a:rPr>
              <a:t>Lead</a:t>
            </a:r>
            <a:r>
              <a:rPr lang="en-US" sz="1200" dirty="0">
                <a:solidFill>
                  <a:srgbClr val="000000"/>
                </a:solidFill>
                <a:latin typeface="Times New Roman"/>
              </a:rPr>
              <a:t>: Vijay </a:t>
            </a:r>
            <a:r>
              <a:rPr lang="en-US" sz="1200" dirty="0" err="1">
                <a:solidFill>
                  <a:srgbClr val="000000"/>
                </a:solidFill>
                <a:latin typeface="Times New Roman"/>
              </a:rPr>
              <a:t>Tallapragada</a:t>
            </a:r>
            <a:r>
              <a:rPr lang="en-US" sz="1200" dirty="0">
                <a:solidFill>
                  <a:srgbClr val="000000"/>
                </a:solidFill>
                <a:latin typeface="Times New Roman"/>
              </a:rPr>
              <a:t>, EMC and Steven Earle, NCO</a:t>
            </a:r>
            <a:endParaRPr dirty="0"/>
          </a:p>
          <a:p>
            <a:pPr>
              <a:lnSpc>
                <a:spcPct val="100000"/>
              </a:lnSpc>
            </a:pPr>
            <a:r>
              <a:rPr lang="en-US" sz="1200" b="1" u="sng" dirty="0">
                <a:solidFill>
                  <a:srgbClr val="000000"/>
                </a:solidFill>
                <a:latin typeface="Times New Roman"/>
              </a:rPr>
              <a:t>Scope: </a:t>
            </a:r>
            <a:endParaRPr dirty="0"/>
          </a:p>
          <a:p>
            <a:pPr>
              <a:lnSpc>
                <a:spcPct val="100000"/>
              </a:lnSpc>
              <a:buFont typeface="Liberation Serif"/>
              <a:buAutoNum type="arabicPeriod"/>
            </a:pPr>
            <a:r>
              <a:rPr lang="en-US" sz="1000" dirty="0" smtClean="0">
                <a:solidFill>
                  <a:srgbClr val="000000"/>
                </a:solidFill>
                <a:latin typeface="Arial"/>
              </a:rPr>
              <a:t>Smaller </a:t>
            </a:r>
            <a:r>
              <a:rPr lang="en-US" sz="1000" dirty="0" err="1">
                <a:solidFill>
                  <a:srgbClr val="000000"/>
                </a:solidFill>
                <a:latin typeface="Arial"/>
              </a:rPr>
              <a:t>timestep</a:t>
            </a:r>
            <a:r>
              <a:rPr lang="en-US" sz="1000" dirty="0">
                <a:solidFill>
                  <a:srgbClr val="000000"/>
                </a:solidFill>
                <a:latin typeface="Arial"/>
              </a:rPr>
              <a:t> needed to support extreme storms in AL/EP/CP</a:t>
            </a:r>
            <a:r>
              <a:rPr lang="en-US" sz="1000" dirty="0" smtClean="0">
                <a:solidFill>
                  <a:srgbClr val="000000"/>
                </a:solidFill>
                <a:latin typeface="Arial"/>
              </a:rPr>
              <a:t>.</a:t>
            </a:r>
            <a:endParaRPr dirty="0"/>
          </a:p>
          <a:p>
            <a:pPr>
              <a:lnSpc>
                <a:spcPct val="100000"/>
              </a:lnSpc>
              <a:buFont typeface="Liberation Serif"/>
              <a:buAutoNum type="arabicPeriod"/>
            </a:pPr>
            <a:r>
              <a:rPr lang="en-US" sz="1000" dirty="0" smtClean="0">
                <a:solidFill>
                  <a:srgbClr val="000000"/>
                </a:solidFill>
                <a:latin typeface="Arial"/>
              </a:rPr>
              <a:t>Hybrid </a:t>
            </a:r>
            <a:r>
              <a:rPr lang="en-US" sz="1000" dirty="0">
                <a:solidFill>
                  <a:srgbClr val="000000"/>
                </a:solidFill>
                <a:latin typeface="Arial"/>
              </a:rPr>
              <a:t>ENKF-3DVAR data assimilation for </a:t>
            </a:r>
            <a:r>
              <a:rPr lang="en-US" sz="1000" dirty="0" smtClean="0">
                <a:solidFill>
                  <a:srgbClr val="000000"/>
                </a:solidFill>
                <a:latin typeface="Arial"/>
              </a:rPr>
              <a:t>both ATL and EPAC storms</a:t>
            </a:r>
            <a:endParaRPr dirty="0"/>
          </a:p>
          <a:p>
            <a:pPr>
              <a:lnSpc>
                <a:spcPct val="100000"/>
              </a:lnSpc>
              <a:buFont typeface="Liberation Serif"/>
              <a:buAutoNum type="arabicPeriod"/>
            </a:pPr>
            <a:r>
              <a:rPr lang="en-US" sz="1000" dirty="0">
                <a:solidFill>
                  <a:srgbClr val="000000"/>
                </a:solidFill>
                <a:latin typeface="Arial"/>
              </a:rPr>
              <a:t>Further improvements to model physics: </a:t>
            </a:r>
            <a:r>
              <a:rPr lang="en-US" sz="1000" dirty="0" smtClean="0">
                <a:solidFill>
                  <a:srgbClr val="000000"/>
                </a:solidFill>
                <a:latin typeface="Arial"/>
              </a:rPr>
              <a:t>EDMF </a:t>
            </a:r>
            <a:r>
              <a:rPr lang="en-US" sz="1000" dirty="0">
                <a:solidFill>
                  <a:srgbClr val="000000"/>
                </a:solidFill>
                <a:latin typeface="Arial"/>
              </a:rPr>
              <a:t>based GFS PBL, scale-aware convection, improved surface physics.</a:t>
            </a:r>
            <a:endParaRPr dirty="0"/>
          </a:p>
          <a:p>
            <a:pPr>
              <a:lnSpc>
                <a:spcPct val="100000"/>
              </a:lnSpc>
              <a:buFont typeface="Liberation Serif"/>
              <a:buAutoNum type="arabicPeriod"/>
            </a:pPr>
            <a:r>
              <a:rPr lang="en-US" sz="1000" dirty="0" smtClean="0">
                <a:solidFill>
                  <a:srgbClr val="000000"/>
                </a:solidFill>
                <a:latin typeface="Arial"/>
              </a:rPr>
              <a:t> One-way coupling to Waves.</a:t>
            </a:r>
            <a:endParaRPr dirty="0"/>
          </a:p>
          <a:p>
            <a:pPr>
              <a:lnSpc>
                <a:spcPct val="100000"/>
              </a:lnSpc>
              <a:buFont typeface="Liberation Serif"/>
              <a:buAutoNum type="arabicPeriod"/>
            </a:pPr>
            <a:r>
              <a:rPr lang="en-US" sz="1000" dirty="0">
                <a:solidFill>
                  <a:srgbClr val="000000"/>
                </a:solidFill>
                <a:latin typeface="Arial"/>
              </a:rPr>
              <a:t>Daily updated</a:t>
            </a:r>
            <a:r>
              <a:rPr lang="en-US" sz="1000" b="1" dirty="0">
                <a:solidFill>
                  <a:srgbClr val="000000"/>
                </a:solidFill>
                <a:latin typeface="Arial"/>
              </a:rPr>
              <a:t> RTOFS </a:t>
            </a:r>
            <a:r>
              <a:rPr lang="en-US" sz="1000" dirty="0">
                <a:solidFill>
                  <a:srgbClr val="000000"/>
                </a:solidFill>
                <a:latin typeface="Arial"/>
              </a:rPr>
              <a:t>ocean conditions </a:t>
            </a:r>
            <a:r>
              <a:rPr lang="en-US" sz="1000" dirty="0" smtClean="0">
                <a:solidFill>
                  <a:srgbClr val="000000"/>
                </a:solidFill>
                <a:latin typeface="Arial"/>
              </a:rPr>
              <a:t>for EPAC instead </a:t>
            </a:r>
            <a:r>
              <a:rPr lang="en-US" sz="1000" dirty="0">
                <a:solidFill>
                  <a:srgbClr val="000000"/>
                </a:solidFill>
                <a:latin typeface="Arial"/>
              </a:rPr>
              <a:t>of </a:t>
            </a:r>
            <a:r>
              <a:rPr lang="en-US" sz="1000" dirty="0" smtClean="0">
                <a:solidFill>
                  <a:srgbClr val="000000"/>
                </a:solidFill>
                <a:latin typeface="Arial"/>
              </a:rPr>
              <a:t>GDEM climatology</a:t>
            </a:r>
            <a:r>
              <a:rPr lang="en-US" sz="1000" dirty="0">
                <a:solidFill>
                  <a:srgbClr val="000000"/>
                </a:solidFill>
                <a:latin typeface="Arial"/>
              </a:rPr>
              <a:t>.</a:t>
            </a:r>
            <a:endParaRPr dirty="0"/>
          </a:p>
          <a:p>
            <a:pPr>
              <a:lnSpc>
                <a:spcPct val="100000"/>
              </a:lnSpc>
              <a:buFont typeface="Liberation Serif"/>
              <a:buAutoNum type="arabicPeriod"/>
            </a:pPr>
            <a:r>
              <a:rPr lang="en-US" sz="1000" dirty="0">
                <a:solidFill>
                  <a:srgbClr val="000000"/>
                </a:solidFill>
                <a:latin typeface="Arial"/>
              </a:rPr>
              <a:t>Ocean coupling in </a:t>
            </a:r>
            <a:r>
              <a:rPr lang="en-US" sz="1000" dirty="0" smtClean="0">
                <a:solidFill>
                  <a:srgbClr val="000000"/>
                </a:solidFill>
                <a:latin typeface="Arial"/>
              </a:rPr>
              <a:t>CPAC.</a:t>
            </a:r>
            <a:endParaRPr dirty="0"/>
          </a:p>
          <a:p>
            <a:pPr>
              <a:lnSpc>
                <a:spcPct val="100000"/>
              </a:lnSpc>
            </a:pPr>
            <a:endParaRPr dirty="0"/>
          </a:p>
          <a:p>
            <a:pPr>
              <a:lnSpc>
                <a:spcPct val="100000"/>
              </a:lnSpc>
            </a:pPr>
            <a:r>
              <a:rPr lang="en-US" sz="1000" b="1" u="sng" dirty="0">
                <a:solidFill>
                  <a:srgbClr val="000000"/>
                </a:solidFill>
                <a:latin typeface="Times New Roman"/>
              </a:rPr>
              <a:t>Expected Benefits</a:t>
            </a:r>
            <a:r>
              <a:rPr lang="en-US" sz="1000" dirty="0">
                <a:solidFill>
                  <a:srgbClr val="000000"/>
                </a:solidFill>
                <a:latin typeface="Arial"/>
              </a:rPr>
              <a:t>: </a:t>
            </a:r>
            <a:endParaRPr dirty="0"/>
          </a:p>
          <a:p>
            <a:pPr>
              <a:lnSpc>
                <a:spcPct val="100000"/>
              </a:lnSpc>
              <a:buFont typeface="Liberation Serif"/>
              <a:buAutoNum type="arabicPeriod"/>
            </a:pPr>
            <a:r>
              <a:rPr lang="en-US" sz="1000" dirty="0">
                <a:solidFill>
                  <a:srgbClr val="000000"/>
                </a:solidFill>
                <a:latin typeface="Arial"/>
              </a:rPr>
              <a:t> Improved track &amp; intensity forecast skill</a:t>
            </a:r>
            <a:endParaRPr dirty="0"/>
          </a:p>
          <a:p>
            <a:pPr>
              <a:lnSpc>
                <a:spcPct val="100000"/>
              </a:lnSpc>
              <a:buFont typeface="Liberation Serif"/>
              <a:buAutoNum type="arabicPeriod"/>
            </a:pPr>
            <a:r>
              <a:rPr lang="en-US" sz="1000" dirty="0">
                <a:solidFill>
                  <a:srgbClr val="000000"/>
                </a:solidFill>
                <a:latin typeface="Arial"/>
              </a:rPr>
              <a:t> Improved products (including downstream applications and MAG).</a:t>
            </a:r>
            <a:endParaRPr dirty="0"/>
          </a:p>
          <a:p>
            <a:pPr>
              <a:lnSpc>
                <a:spcPct val="100000"/>
              </a:lnSpc>
              <a:buFont typeface="Liberation Serif"/>
              <a:buAutoNum type="arabicPeriod"/>
            </a:pPr>
            <a:r>
              <a:rPr lang="en-US" sz="1000" dirty="0">
                <a:solidFill>
                  <a:srgbClr val="000000"/>
                </a:solidFill>
                <a:latin typeface="Arial"/>
              </a:rPr>
              <a:t> Add AWIPS output.</a:t>
            </a:r>
            <a:endParaRPr dirty="0"/>
          </a:p>
        </p:txBody>
      </p:sp>
      <p:sp>
        <p:nvSpPr>
          <p:cNvPr id="96" name="CustomShape 11"/>
          <p:cNvSpPr/>
          <p:nvPr/>
        </p:nvSpPr>
        <p:spPr>
          <a:xfrm>
            <a:off x="4648320" y="5257800"/>
            <a:ext cx="4190760" cy="1066320"/>
          </a:xfrm>
          <a:prstGeom prst="rect">
            <a:avLst/>
          </a:prstGeom>
          <a:noFill/>
          <a:ln w="9360">
            <a:noFill/>
          </a:ln>
        </p:spPr>
        <p:txBody>
          <a:bodyPr/>
          <a:lstStyle/>
          <a:p>
            <a:pPr>
              <a:lnSpc>
                <a:spcPct val="100000"/>
              </a:lnSpc>
            </a:pPr>
            <a:r>
              <a:rPr lang="en-US" sz="1200" b="1" u="sng">
                <a:solidFill>
                  <a:srgbClr val="000000"/>
                </a:solidFill>
                <a:latin typeface="Times New Roman"/>
              </a:rPr>
              <a:t>Associated Costs:</a:t>
            </a:r>
            <a:endParaRPr/>
          </a:p>
          <a:p>
            <a:pPr>
              <a:lnSpc>
                <a:spcPct val="100000"/>
              </a:lnSpc>
            </a:pPr>
            <a:endParaRPr/>
          </a:p>
          <a:p>
            <a:pPr>
              <a:lnSpc>
                <a:spcPct val="100000"/>
              </a:lnSpc>
            </a:pPr>
            <a:r>
              <a:rPr lang="en-US" sz="1200" b="1" u="sng">
                <a:solidFill>
                  <a:srgbClr val="000000"/>
                </a:solidFill>
                <a:latin typeface="Times New Roman"/>
              </a:rPr>
              <a:t>Funding Sources</a:t>
            </a:r>
            <a:r>
              <a:rPr lang="en-US" sz="1200">
                <a:solidFill>
                  <a:srgbClr val="000000"/>
                </a:solidFill>
                <a:latin typeface="Times New Roman"/>
              </a:rPr>
              <a:t>: EMC Base:  T2O 18 Man-months (3 FTE full time for 6 months). NCO Base: 2 man-months for implementation, 1 man-month annually for maintenance</a:t>
            </a:r>
            <a:endParaRPr/>
          </a:p>
        </p:txBody>
      </p:sp>
      <p:graphicFrame>
        <p:nvGraphicFramePr>
          <p:cNvPr id="97" name="Table 12"/>
          <p:cNvGraphicFramePr/>
          <p:nvPr>
            <p:extLst>
              <p:ext uri="{D42A27DB-BD31-4B8C-83A1-F6EECF244321}">
                <p14:modId xmlns:p14="http://schemas.microsoft.com/office/powerpoint/2010/main" val="970380868"/>
              </p:ext>
            </p:extLst>
          </p:nvPr>
        </p:nvGraphicFramePr>
        <p:xfrm>
          <a:off x="898200" y="6372000"/>
          <a:ext cx="7560000" cy="426720"/>
        </p:xfrm>
        <a:graphic>
          <a:graphicData uri="http://schemas.openxmlformats.org/drawingml/2006/table">
            <a:tbl>
              <a:tblPr/>
              <a:tblGrid>
                <a:gridCol w="2905431"/>
                <a:gridCol w="3289944"/>
                <a:gridCol w="1364625"/>
              </a:tblGrid>
              <a:tr h="426240">
                <a:tc>
                  <a:txBody>
                    <a:bodyPr/>
                    <a:lstStyle/>
                    <a:p>
                      <a:pPr>
                        <a:lnSpc>
                          <a:spcPct val="100000"/>
                        </a:lnSpc>
                      </a:pPr>
                      <a:r>
                        <a:rPr lang="en-US" sz="1100">
                          <a:solidFill>
                            <a:srgbClr val="000000"/>
                          </a:solidFill>
                          <a:latin typeface="Arial"/>
                        </a:rPr>
                        <a:t>              Management Attention Required</a:t>
                      </a:r>
                      <a:endParaRPr/>
                    </a:p>
                  </a:txBody>
                  <a:tcPr/>
                </a:tc>
                <a:tc>
                  <a:txBody>
                    <a:bodyPr/>
                    <a:lstStyle/>
                    <a:p>
                      <a:pPr>
                        <a:lnSpc>
                          <a:spcPct val="100000"/>
                        </a:lnSpc>
                      </a:pPr>
                      <a:r>
                        <a:rPr lang="en-US" sz="1100">
                          <a:solidFill>
                            <a:srgbClr val="000000"/>
                          </a:solidFill>
                          <a:latin typeface="Arial"/>
                        </a:rPr>
                        <a:t>                   Potential Management Attention Needed</a:t>
                      </a:r>
                      <a:endParaRPr/>
                    </a:p>
                  </a:txBody>
                  <a:tcPr/>
                </a:tc>
                <a:tc>
                  <a:txBody>
                    <a:bodyPr/>
                    <a:lstStyle/>
                    <a:p>
                      <a:pPr>
                        <a:lnSpc>
                          <a:spcPct val="100000"/>
                        </a:lnSpc>
                      </a:pPr>
                      <a:r>
                        <a:rPr lang="en-US" sz="1100" dirty="0">
                          <a:solidFill>
                            <a:srgbClr val="000000"/>
                          </a:solidFill>
                          <a:latin typeface="Arial"/>
                        </a:rPr>
                        <a:t>                On Target</a:t>
                      </a:r>
                      <a:endParaRPr dirty="0"/>
                    </a:p>
                  </a:txBody>
                  <a:tcPr/>
                </a:tc>
              </a:tr>
            </a:tbl>
          </a:graphicData>
        </a:graphic>
      </p:graphicFrame>
      <p:sp>
        <p:nvSpPr>
          <p:cNvPr id="98" name="CustomShape 13"/>
          <p:cNvSpPr/>
          <p:nvPr/>
        </p:nvSpPr>
        <p:spPr>
          <a:xfrm>
            <a:off x="1117440" y="6765840"/>
            <a:ext cx="9143640" cy="245880"/>
          </a:xfrm>
          <a:prstGeom prst="rect">
            <a:avLst/>
          </a:prstGeom>
          <a:noFill/>
          <a:ln w="9360">
            <a:noFill/>
          </a:ln>
        </p:spPr>
      </p:sp>
      <p:sp>
        <p:nvSpPr>
          <p:cNvPr id="99" name="CustomShape 14"/>
          <p:cNvSpPr/>
          <p:nvPr/>
        </p:nvSpPr>
        <p:spPr>
          <a:xfrm>
            <a:off x="6962760" y="6391440"/>
            <a:ext cx="334440" cy="333000"/>
          </a:xfrm>
          <a:prstGeom prst="ellipse">
            <a:avLst/>
          </a:prstGeom>
          <a:solidFill>
            <a:srgbClr val="009900"/>
          </a:solidFill>
          <a:ln w="9360">
            <a:solidFill>
              <a:srgbClr val="000000"/>
            </a:solidFill>
            <a:round/>
          </a:ln>
        </p:spPr>
        <p:txBody>
          <a:bodyPr wrap="none" anchor="ctr"/>
          <a:lstStyle/>
          <a:p>
            <a:pPr algn="ctr">
              <a:lnSpc>
                <a:spcPct val="100000"/>
              </a:lnSpc>
            </a:pPr>
            <a:r>
              <a:rPr lang="en-US" sz="1600" b="1">
                <a:solidFill>
                  <a:srgbClr val="000000"/>
                </a:solidFill>
                <a:latin typeface="Arial"/>
              </a:rPr>
              <a:t>G</a:t>
            </a:r>
            <a:endParaRPr/>
          </a:p>
        </p:txBody>
      </p:sp>
      <p:sp>
        <p:nvSpPr>
          <p:cNvPr id="100" name="CustomShape 15"/>
          <p:cNvSpPr/>
          <p:nvPr/>
        </p:nvSpPr>
        <p:spPr>
          <a:xfrm>
            <a:off x="1044720" y="6386400"/>
            <a:ext cx="334440" cy="333000"/>
          </a:xfrm>
          <a:prstGeom prst="ellipse">
            <a:avLst/>
          </a:prstGeom>
          <a:solidFill>
            <a:srgbClr val="FF3300"/>
          </a:solidFill>
          <a:ln w="9360">
            <a:solidFill>
              <a:srgbClr val="000000"/>
            </a:solidFill>
            <a:round/>
          </a:ln>
        </p:spPr>
        <p:txBody>
          <a:bodyPr wrap="none" anchor="ctr"/>
          <a:lstStyle/>
          <a:p>
            <a:pPr algn="ctr">
              <a:lnSpc>
                <a:spcPct val="100000"/>
              </a:lnSpc>
            </a:pPr>
            <a:r>
              <a:rPr lang="en-US" sz="1600" b="1">
                <a:solidFill>
                  <a:srgbClr val="000000"/>
                </a:solidFill>
                <a:latin typeface="Arial"/>
              </a:rPr>
              <a:t>R</a:t>
            </a:r>
            <a:endParaRPr/>
          </a:p>
        </p:txBody>
      </p:sp>
      <p:sp>
        <p:nvSpPr>
          <p:cNvPr id="101" name="CustomShape 16"/>
          <p:cNvSpPr/>
          <p:nvPr/>
        </p:nvSpPr>
        <p:spPr>
          <a:xfrm>
            <a:off x="57240" y="6581880"/>
            <a:ext cx="860760" cy="213480"/>
          </a:xfrm>
          <a:prstGeom prst="rect">
            <a:avLst/>
          </a:prstGeom>
          <a:noFill/>
          <a:ln w="9360">
            <a:noFill/>
          </a:ln>
        </p:spPr>
        <p:txBody>
          <a:bodyPr wrap="none"/>
          <a:lstStyle/>
          <a:p>
            <a:pPr>
              <a:lnSpc>
                <a:spcPct val="100000"/>
              </a:lnSpc>
            </a:pPr>
            <a:r>
              <a:rPr lang="en-US" sz="800">
                <a:solidFill>
                  <a:srgbClr val="000000"/>
                </a:solidFill>
                <a:latin typeface="Arial"/>
              </a:rPr>
              <a:t>v1.0  09/14//07</a:t>
            </a:r>
            <a:endParaRPr/>
          </a:p>
        </p:txBody>
      </p:sp>
      <p:pic>
        <p:nvPicPr>
          <p:cNvPr id="102" name="Picture 27"/>
          <p:cNvPicPr/>
          <p:nvPr/>
        </p:nvPicPr>
        <p:blipFill>
          <a:blip r:embed="rId4" cstate="print"/>
          <a:stretch>
            <a:fillRect/>
          </a:stretch>
        </p:blipFill>
        <p:spPr>
          <a:xfrm>
            <a:off x="7277040" y="0"/>
            <a:ext cx="1866600" cy="1085400"/>
          </a:xfrm>
          <a:prstGeom prst="rect">
            <a:avLst/>
          </a:prstGeom>
          <a:ln w="9360">
            <a:noFill/>
          </a:ln>
        </p:spPr>
      </p:pic>
      <p:sp>
        <p:nvSpPr>
          <p:cNvPr id="103" name="CustomShape 17"/>
          <p:cNvSpPr/>
          <p:nvPr/>
        </p:nvSpPr>
        <p:spPr>
          <a:xfrm>
            <a:off x="3917880" y="6391440"/>
            <a:ext cx="334440" cy="333000"/>
          </a:xfrm>
          <a:prstGeom prst="ellipse">
            <a:avLst/>
          </a:prstGeom>
          <a:solidFill>
            <a:srgbClr val="FFFF00"/>
          </a:solidFill>
          <a:ln w="9360">
            <a:solidFill>
              <a:srgbClr val="000000"/>
            </a:solidFill>
            <a:round/>
          </a:ln>
        </p:spPr>
        <p:txBody>
          <a:bodyPr wrap="none" anchor="ctr"/>
          <a:lstStyle/>
          <a:p>
            <a:pPr algn="ctr">
              <a:lnSpc>
                <a:spcPct val="100000"/>
              </a:lnSpc>
            </a:pPr>
            <a:r>
              <a:rPr lang="en-US" sz="1600" b="1">
                <a:solidFill>
                  <a:srgbClr val="000000"/>
                </a:solidFill>
                <a:latin typeface="Arial"/>
              </a:rPr>
              <a:t>Y</a:t>
            </a:r>
            <a:endParaRPr/>
          </a:p>
        </p:txBody>
      </p:sp>
      <p:graphicFrame>
        <p:nvGraphicFramePr>
          <p:cNvPr id="104" name="Table 18"/>
          <p:cNvGraphicFramePr/>
          <p:nvPr>
            <p:extLst>
              <p:ext uri="{D42A27DB-BD31-4B8C-83A1-F6EECF244321}">
                <p14:modId xmlns:p14="http://schemas.microsoft.com/office/powerpoint/2010/main" val="3993530158"/>
              </p:ext>
            </p:extLst>
          </p:nvPr>
        </p:nvGraphicFramePr>
        <p:xfrm>
          <a:off x="4648320" y="1237680"/>
          <a:ext cx="4495320" cy="4334250"/>
        </p:xfrm>
        <a:graphic>
          <a:graphicData uri="http://schemas.openxmlformats.org/drawingml/2006/table">
            <a:tbl>
              <a:tblPr/>
              <a:tblGrid>
                <a:gridCol w="2397600"/>
                <a:gridCol w="1348560"/>
                <a:gridCol w="749160"/>
              </a:tblGrid>
              <a:tr h="219267">
                <a:tc>
                  <a:txBody>
                    <a:bodyPr/>
                    <a:lstStyle/>
                    <a:p>
                      <a:pPr algn="ctr">
                        <a:lnSpc>
                          <a:spcPct val="100000"/>
                        </a:lnSpc>
                      </a:pPr>
                      <a:r>
                        <a:rPr lang="en-US" sz="900" dirty="0">
                          <a:solidFill>
                            <a:srgbClr val="000000"/>
                          </a:solidFill>
                          <a:latin typeface="Arial"/>
                        </a:rPr>
                        <a:t>Milestone (NCEP)</a:t>
                      </a:r>
                      <a:endParaRPr dirty="0"/>
                    </a:p>
                  </a:txBody>
                  <a:tcPr/>
                </a:tc>
                <a:tc>
                  <a:txBody>
                    <a:bodyPr/>
                    <a:lstStyle/>
                    <a:p>
                      <a:pPr algn="ctr">
                        <a:lnSpc>
                          <a:spcPct val="100000"/>
                        </a:lnSpc>
                      </a:pPr>
                      <a:r>
                        <a:rPr lang="en-US" sz="900">
                          <a:solidFill>
                            <a:srgbClr val="000000"/>
                          </a:solidFill>
                          <a:latin typeface="Arial"/>
                        </a:rPr>
                        <a:t>Date</a:t>
                      </a:r>
                      <a:endParaRPr/>
                    </a:p>
                  </a:txBody>
                  <a:tcPr/>
                </a:tc>
                <a:tc>
                  <a:txBody>
                    <a:bodyPr/>
                    <a:lstStyle/>
                    <a:p>
                      <a:pPr algn="ctr">
                        <a:lnSpc>
                          <a:spcPct val="100000"/>
                        </a:lnSpc>
                      </a:pPr>
                      <a:r>
                        <a:rPr lang="en-US" sz="900">
                          <a:solidFill>
                            <a:srgbClr val="000000"/>
                          </a:solidFill>
                          <a:latin typeface="Arial"/>
                        </a:rPr>
                        <a:t>Status</a:t>
                      </a:r>
                      <a:endParaRPr/>
                    </a:p>
                  </a:txBody>
                  <a:tcPr/>
                </a:tc>
              </a:tr>
              <a:tr h="410565">
                <a:tc>
                  <a:txBody>
                    <a:bodyPr/>
                    <a:lstStyle/>
                    <a:p>
                      <a:pPr>
                        <a:lnSpc>
                          <a:spcPct val="100000"/>
                        </a:lnSpc>
                      </a:pPr>
                      <a:r>
                        <a:rPr lang="en-US" sz="900">
                          <a:solidFill>
                            <a:srgbClr val="000000"/>
                          </a:solidFill>
                          <a:latin typeface="Arial"/>
                        </a:rPr>
                        <a:t>Initial coordination with SPA team</a:t>
                      </a:r>
                      <a:endParaRPr/>
                    </a:p>
                  </a:txBody>
                  <a:tcPr/>
                </a:tc>
                <a:tc>
                  <a:txBody>
                    <a:bodyPr/>
                    <a:lstStyle/>
                    <a:p>
                      <a:pPr>
                        <a:lnSpc>
                          <a:spcPct val="100000"/>
                        </a:lnSpc>
                      </a:pPr>
                      <a:r>
                        <a:rPr lang="en-US" sz="900">
                          <a:solidFill>
                            <a:srgbClr val="000000"/>
                          </a:solidFill>
                          <a:latin typeface="Arial"/>
                        </a:rPr>
                        <a:t>1/29/2016</a:t>
                      </a:r>
                      <a:endParaRPr/>
                    </a:p>
                  </a:txBody>
                  <a:tcPr/>
                </a:tc>
                <a:tc>
                  <a:txBody>
                    <a:bodyPr/>
                    <a:lstStyle/>
                    <a:p>
                      <a:endParaRPr lang="en-US"/>
                    </a:p>
                  </a:txBody>
                  <a:tcPr/>
                </a:tc>
              </a:tr>
              <a:tr h="410565">
                <a:tc>
                  <a:txBody>
                    <a:bodyPr/>
                    <a:lstStyle/>
                    <a:p>
                      <a:pPr>
                        <a:lnSpc>
                          <a:spcPct val="100000"/>
                        </a:lnSpc>
                      </a:pPr>
                      <a:r>
                        <a:rPr lang="en-US" sz="900">
                          <a:solidFill>
                            <a:srgbClr val="000000"/>
                          </a:solidFill>
                          <a:latin typeface="Arial"/>
                        </a:rPr>
                        <a:t>EMC testing complete/ EMC CCB approval</a:t>
                      </a:r>
                      <a:endParaRPr/>
                    </a:p>
                  </a:txBody>
                  <a:tcPr/>
                </a:tc>
                <a:tc>
                  <a:txBody>
                    <a:bodyPr/>
                    <a:lstStyle/>
                    <a:p>
                      <a:pPr>
                        <a:lnSpc>
                          <a:spcPct val="100000"/>
                        </a:lnSpc>
                      </a:pPr>
                      <a:r>
                        <a:rPr lang="en-US" sz="900" dirty="0" smtClean="0">
                          <a:solidFill>
                            <a:srgbClr val="000000"/>
                          </a:solidFill>
                          <a:latin typeface="Arial"/>
                        </a:rPr>
                        <a:t>5/18/2016</a:t>
                      </a:r>
                      <a:endParaRPr dirty="0"/>
                    </a:p>
                  </a:txBody>
                  <a:tcPr/>
                </a:tc>
                <a:tc>
                  <a:txBody>
                    <a:bodyPr/>
                    <a:lstStyle/>
                    <a:p>
                      <a:endParaRPr lang="en-US"/>
                    </a:p>
                  </a:txBody>
                  <a:tcPr/>
                </a:tc>
              </a:tr>
              <a:tr h="410565">
                <a:tc>
                  <a:txBody>
                    <a:bodyPr/>
                    <a:lstStyle/>
                    <a:p>
                      <a:pPr>
                        <a:lnSpc>
                          <a:spcPct val="100000"/>
                        </a:lnSpc>
                      </a:pPr>
                      <a:r>
                        <a:rPr lang="en-US" sz="900">
                          <a:solidFill>
                            <a:srgbClr val="000000"/>
                          </a:solidFill>
                          <a:latin typeface="Arial"/>
                        </a:rPr>
                        <a:t>Final Code Delivered to NCO</a:t>
                      </a:r>
                      <a:endParaRPr/>
                    </a:p>
                  </a:txBody>
                  <a:tcPr/>
                </a:tc>
                <a:tc>
                  <a:txBody>
                    <a:bodyPr/>
                    <a:lstStyle/>
                    <a:p>
                      <a:pPr>
                        <a:lnSpc>
                          <a:spcPct val="100000"/>
                        </a:lnSpc>
                      </a:pPr>
                      <a:r>
                        <a:rPr lang="en-US" sz="900" dirty="0" smtClean="0">
                          <a:solidFill>
                            <a:srgbClr val="000000"/>
                          </a:solidFill>
                          <a:latin typeface="Arial"/>
                        </a:rPr>
                        <a:t>5/20/2016</a:t>
                      </a:r>
                      <a:endParaRPr dirty="0"/>
                    </a:p>
                  </a:txBody>
                  <a:tcPr/>
                </a:tc>
                <a:tc>
                  <a:txBody>
                    <a:bodyPr/>
                    <a:lstStyle/>
                    <a:p>
                      <a:endParaRPr lang="en-US"/>
                    </a:p>
                  </a:txBody>
                  <a:tcPr/>
                </a:tc>
              </a:tr>
              <a:tr h="410565">
                <a:tc>
                  <a:txBody>
                    <a:bodyPr/>
                    <a:lstStyle/>
                    <a:p>
                      <a:pPr>
                        <a:lnSpc>
                          <a:spcPct val="100000"/>
                        </a:lnSpc>
                      </a:pPr>
                      <a:r>
                        <a:rPr lang="en-US" sz="900">
                          <a:solidFill>
                            <a:srgbClr val="000000"/>
                          </a:solidFill>
                          <a:latin typeface="Arial"/>
                        </a:rPr>
                        <a:t>Technical Information Notice Issued</a:t>
                      </a:r>
                      <a:endParaRPr/>
                    </a:p>
                  </a:txBody>
                  <a:tcPr/>
                </a:tc>
                <a:tc>
                  <a:txBody>
                    <a:bodyPr/>
                    <a:lstStyle/>
                    <a:p>
                      <a:r>
                        <a:rPr kumimoji="0" lang="en-US" sz="900" kern="1200" dirty="0" smtClean="0">
                          <a:solidFill>
                            <a:srgbClr val="000000"/>
                          </a:solidFill>
                          <a:latin typeface="Arial"/>
                          <a:ea typeface="+mn-ea"/>
                          <a:cs typeface="+mn-cs"/>
                        </a:rPr>
                        <a:t>6/1/2016</a:t>
                      </a:r>
                      <a:endParaRPr kumimoji="0" lang="en-US" sz="900" kern="1200" dirty="0">
                        <a:solidFill>
                          <a:srgbClr val="000000"/>
                        </a:solidFill>
                        <a:latin typeface="Arial"/>
                        <a:ea typeface="+mn-ea"/>
                        <a:cs typeface="+mn-cs"/>
                      </a:endParaRPr>
                    </a:p>
                  </a:txBody>
                  <a:tcPr/>
                </a:tc>
                <a:tc>
                  <a:txBody>
                    <a:bodyPr/>
                    <a:lstStyle/>
                    <a:p>
                      <a:endParaRPr lang="en-US"/>
                    </a:p>
                  </a:txBody>
                  <a:tcPr/>
                </a:tc>
              </a:tr>
              <a:tr h="410565">
                <a:tc>
                  <a:txBody>
                    <a:bodyPr/>
                    <a:lstStyle/>
                    <a:p>
                      <a:pPr>
                        <a:lnSpc>
                          <a:spcPct val="100000"/>
                        </a:lnSpc>
                      </a:pPr>
                      <a:r>
                        <a:rPr lang="en-US" sz="900">
                          <a:solidFill>
                            <a:srgbClr val="000000"/>
                          </a:solidFill>
                          <a:latin typeface="Arial"/>
                        </a:rPr>
                        <a:t>Initial Test Complete</a:t>
                      </a:r>
                      <a:endParaRPr/>
                    </a:p>
                  </a:txBody>
                  <a:tcPr/>
                </a:tc>
                <a:tc>
                  <a:txBody>
                    <a:bodyPr/>
                    <a:lstStyle/>
                    <a:p>
                      <a:endParaRPr lang="en-US" dirty="0"/>
                    </a:p>
                  </a:txBody>
                  <a:tcPr/>
                </a:tc>
                <a:tc>
                  <a:txBody>
                    <a:bodyPr/>
                    <a:lstStyle/>
                    <a:p>
                      <a:endParaRPr lang="en-US"/>
                    </a:p>
                  </a:txBody>
                  <a:tcPr/>
                </a:tc>
              </a:tr>
              <a:tr h="410565">
                <a:tc>
                  <a:txBody>
                    <a:bodyPr/>
                    <a:lstStyle/>
                    <a:p>
                      <a:pPr>
                        <a:lnSpc>
                          <a:spcPct val="100000"/>
                        </a:lnSpc>
                      </a:pPr>
                      <a:r>
                        <a:rPr lang="en-US" sz="900">
                          <a:solidFill>
                            <a:srgbClr val="000000"/>
                          </a:solidFill>
                          <a:latin typeface="Arial"/>
                        </a:rPr>
                        <a:t>Test with specific cases  </a:t>
                      </a:r>
                      <a:endParaRPr/>
                    </a:p>
                  </a:txBody>
                  <a:tcPr/>
                </a:tc>
                <a:tc>
                  <a:txBody>
                    <a:bodyPr/>
                    <a:lstStyle/>
                    <a:p>
                      <a:endParaRPr lang="en-US"/>
                    </a:p>
                  </a:txBody>
                  <a:tcPr/>
                </a:tc>
                <a:tc>
                  <a:txBody>
                    <a:bodyPr/>
                    <a:lstStyle/>
                    <a:p>
                      <a:endParaRPr lang="en-US"/>
                    </a:p>
                  </a:txBody>
                  <a:tcPr/>
                </a:tc>
              </a:tr>
              <a:tr h="410565">
                <a:tc>
                  <a:txBody>
                    <a:bodyPr/>
                    <a:lstStyle/>
                    <a:p>
                      <a:pPr>
                        <a:lnSpc>
                          <a:spcPct val="100000"/>
                        </a:lnSpc>
                      </a:pPr>
                      <a:r>
                        <a:rPr lang="en-US" sz="900">
                          <a:solidFill>
                            <a:srgbClr val="000000"/>
                          </a:solidFill>
                          <a:latin typeface="Arial"/>
                        </a:rPr>
                        <a:t>Testing Ends</a:t>
                      </a:r>
                      <a:endParaRPr/>
                    </a:p>
                  </a:txBody>
                  <a:tcPr/>
                </a:tc>
                <a:tc>
                  <a:txBody>
                    <a:bodyPr/>
                    <a:lstStyle/>
                    <a:p>
                      <a:endParaRPr lang="en-US"/>
                    </a:p>
                  </a:txBody>
                  <a:tcPr/>
                </a:tc>
                <a:tc>
                  <a:txBody>
                    <a:bodyPr/>
                    <a:lstStyle/>
                    <a:p>
                      <a:endParaRPr lang="en-US"/>
                    </a:p>
                  </a:txBody>
                  <a:tcPr/>
                </a:tc>
              </a:tr>
              <a:tr h="410565">
                <a:tc>
                  <a:txBody>
                    <a:bodyPr/>
                    <a:lstStyle/>
                    <a:p>
                      <a:pPr>
                        <a:lnSpc>
                          <a:spcPct val="100000"/>
                        </a:lnSpc>
                      </a:pPr>
                      <a:r>
                        <a:rPr lang="en-US" sz="900">
                          <a:solidFill>
                            <a:srgbClr val="000000"/>
                          </a:solidFill>
                          <a:latin typeface="Arial"/>
                        </a:rPr>
                        <a:t>IT testing ends</a:t>
                      </a:r>
                      <a:endParaRPr/>
                    </a:p>
                  </a:txBody>
                  <a:tcPr/>
                </a:tc>
                <a:tc>
                  <a:txBody>
                    <a:bodyPr/>
                    <a:lstStyle/>
                    <a:p>
                      <a:endParaRPr lang="en-US"/>
                    </a:p>
                  </a:txBody>
                  <a:tcPr/>
                </a:tc>
                <a:tc>
                  <a:txBody>
                    <a:bodyPr/>
                    <a:lstStyle/>
                    <a:p>
                      <a:endParaRPr lang="en-US"/>
                    </a:p>
                  </a:txBody>
                  <a:tcPr/>
                </a:tc>
              </a:tr>
              <a:tr h="410565">
                <a:tc>
                  <a:txBody>
                    <a:bodyPr/>
                    <a:lstStyle/>
                    <a:p>
                      <a:pPr>
                        <a:lnSpc>
                          <a:spcPct val="100000"/>
                        </a:lnSpc>
                      </a:pPr>
                      <a:r>
                        <a:rPr lang="en-US" sz="900" dirty="0">
                          <a:solidFill>
                            <a:srgbClr val="000000"/>
                          </a:solidFill>
                          <a:latin typeface="Arial"/>
                        </a:rPr>
                        <a:t>Management Briefing</a:t>
                      </a:r>
                      <a:endParaRPr dirty="0"/>
                    </a:p>
                  </a:txBody>
                  <a:tcPr/>
                </a:tc>
                <a:tc>
                  <a:txBody>
                    <a:bodyPr/>
                    <a:lstStyle/>
                    <a:p>
                      <a:endParaRPr lang="en-US"/>
                    </a:p>
                  </a:txBody>
                  <a:tcPr/>
                </a:tc>
                <a:tc>
                  <a:txBody>
                    <a:bodyPr/>
                    <a:lstStyle/>
                    <a:p>
                      <a:endParaRPr lang="en-US"/>
                    </a:p>
                  </a:txBody>
                  <a:tcPr/>
                </a:tc>
              </a:tr>
              <a:tr h="410565">
                <a:tc>
                  <a:txBody>
                    <a:bodyPr/>
                    <a:lstStyle/>
                    <a:p>
                      <a:pPr>
                        <a:lnSpc>
                          <a:spcPct val="100000"/>
                        </a:lnSpc>
                      </a:pPr>
                      <a:r>
                        <a:rPr lang="en-US" sz="900">
                          <a:solidFill>
                            <a:srgbClr val="000000"/>
                          </a:solidFill>
                          <a:latin typeface="Arial"/>
                        </a:rPr>
                        <a:t>Operational Implementation</a:t>
                      </a:r>
                      <a:endParaRPr/>
                    </a:p>
                  </a:txBody>
                  <a:tcPr/>
                </a:tc>
                <a:tc>
                  <a:txBody>
                    <a:bodyPr/>
                    <a:lstStyle/>
                    <a:p>
                      <a:pPr>
                        <a:lnSpc>
                          <a:spcPct val="100000"/>
                        </a:lnSpc>
                      </a:pPr>
                      <a:r>
                        <a:rPr lang="en-US" sz="900" dirty="0" smtClean="0">
                          <a:solidFill>
                            <a:srgbClr val="000000"/>
                          </a:solidFill>
                          <a:latin typeface="Arial"/>
                        </a:rPr>
                        <a:t>July 2016</a:t>
                      </a:r>
                      <a:endParaRPr dirty="0"/>
                    </a:p>
                  </a:txBody>
                  <a:tcPr/>
                </a:tc>
                <a:tc>
                  <a:txBody>
                    <a:bodyPr/>
                    <a:lstStyle/>
                    <a:p>
                      <a:endParaRPr lang="en-US" dirty="0"/>
                    </a:p>
                  </a:txBody>
                  <a:tcPr/>
                </a:tc>
              </a:tr>
            </a:tbl>
          </a:graphicData>
        </a:graphic>
      </p:graphicFrame>
      <p:sp>
        <p:nvSpPr>
          <p:cNvPr id="105" name="CustomShape 19"/>
          <p:cNvSpPr/>
          <p:nvPr/>
        </p:nvSpPr>
        <p:spPr>
          <a:xfrm>
            <a:off x="6158340" y="4763085"/>
            <a:ext cx="334440" cy="333000"/>
          </a:xfrm>
          <a:prstGeom prst="ellipse">
            <a:avLst/>
          </a:prstGeom>
          <a:solidFill>
            <a:srgbClr val="009900"/>
          </a:solidFill>
          <a:ln w="9360">
            <a:solidFill>
              <a:srgbClr val="000000"/>
            </a:solidFill>
            <a:round/>
          </a:ln>
        </p:spPr>
        <p:txBody>
          <a:bodyPr wrap="none" anchor="ctr"/>
          <a:lstStyle/>
          <a:p>
            <a:pPr algn="ctr">
              <a:lnSpc>
                <a:spcPct val="100000"/>
              </a:lnSpc>
            </a:pPr>
            <a:r>
              <a:rPr lang="en-US" sz="1600" b="1" dirty="0">
                <a:solidFill>
                  <a:srgbClr val="000000"/>
                </a:solidFill>
                <a:latin typeface="Arial"/>
              </a:rPr>
              <a:t>G</a:t>
            </a:r>
            <a:endParaRPr dirty="0"/>
          </a:p>
        </p:txBody>
      </p:sp>
      <p:sp>
        <p:nvSpPr>
          <p:cNvPr id="106" name="CustomShape 20"/>
          <p:cNvSpPr/>
          <p:nvPr/>
        </p:nvSpPr>
        <p:spPr>
          <a:xfrm>
            <a:off x="4724280" y="838080"/>
            <a:ext cx="334440" cy="333000"/>
          </a:xfrm>
          <a:prstGeom prst="ellipse">
            <a:avLst/>
          </a:prstGeom>
          <a:solidFill>
            <a:srgbClr val="00B050"/>
          </a:solidFill>
          <a:ln w="9360">
            <a:solidFill>
              <a:srgbClr val="000000"/>
            </a:solidFill>
            <a:round/>
          </a:ln>
        </p:spPr>
        <p:txBody>
          <a:bodyPr wrap="none" anchor="ctr"/>
          <a:lstStyle/>
          <a:p>
            <a:pPr algn="ctr">
              <a:lnSpc>
                <a:spcPct val="100000"/>
              </a:lnSpc>
            </a:pPr>
            <a:r>
              <a:rPr lang="en-US" sz="1600" b="1">
                <a:solidFill>
                  <a:srgbClr val="000000"/>
                </a:solidFill>
                <a:latin typeface="Arial"/>
              </a:rPr>
              <a:t>G</a:t>
            </a:r>
            <a:endParaRPr/>
          </a:p>
        </p:txBody>
      </p:sp>
      <p:sp>
        <p:nvSpPr>
          <p:cNvPr id="107" name="CustomShape 21"/>
          <p:cNvSpPr/>
          <p:nvPr/>
        </p:nvSpPr>
        <p:spPr>
          <a:xfrm>
            <a:off x="114480" y="4398840"/>
            <a:ext cx="334440" cy="333000"/>
          </a:xfrm>
          <a:prstGeom prst="ellipse">
            <a:avLst/>
          </a:prstGeom>
          <a:solidFill>
            <a:srgbClr val="00B050"/>
          </a:solidFill>
          <a:ln w="9360">
            <a:solidFill>
              <a:srgbClr val="000000"/>
            </a:solidFill>
            <a:round/>
          </a:ln>
        </p:spPr>
        <p:txBody>
          <a:bodyPr wrap="none" anchor="ctr"/>
          <a:lstStyle/>
          <a:p>
            <a:pPr algn="ctr">
              <a:lnSpc>
                <a:spcPct val="100000"/>
              </a:lnSpc>
            </a:pPr>
            <a:r>
              <a:rPr lang="en-US" sz="1600" b="1">
                <a:solidFill>
                  <a:srgbClr val="000000"/>
                </a:solidFill>
                <a:latin typeface="Arial"/>
              </a:rPr>
              <a:t>G</a:t>
            </a:r>
            <a:endParaRPr/>
          </a:p>
        </p:txBody>
      </p:sp>
      <p:sp>
        <p:nvSpPr>
          <p:cNvPr id="108" name="CustomShape 22"/>
          <p:cNvSpPr/>
          <p:nvPr/>
        </p:nvSpPr>
        <p:spPr>
          <a:xfrm>
            <a:off x="165960" y="808200"/>
            <a:ext cx="334440" cy="333000"/>
          </a:xfrm>
          <a:prstGeom prst="ellipse">
            <a:avLst/>
          </a:prstGeom>
          <a:solidFill>
            <a:srgbClr val="00B050"/>
          </a:solidFill>
          <a:ln w="9360">
            <a:solidFill>
              <a:srgbClr val="000000"/>
            </a:solidFill>
            <a:round/>
          </a:ln>
        </p:spPr>
        <p:txBody>
          <a:bodyPr wrap="none" anchor="ctr"/>
          <a:lstStyle/>
          <a:p>
            <a:pPr algn="ctr">
              <a:lnSpc>
                <a:spcPct val="100000"/>
              </a:lnSpc>
            </a:pPr>
            <a:r>
              <a:rPr lang="en-US" sz="1600" b="1">
                <a:solidFill>
                  <a:srgbClr val="000000"/>
                </a:solidFill>
                <a:latin typeface="Arial"/>
              </a:rPr>
              <a:t>G</a:t>
            </a:r>
            <a:endParaRPr/>
          </a:p>
        </p:txBody>
      </p:sp>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16904836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8534400" cy="6217087"/>
          </a:xfrm>
          <a:prstGeom prst="rect">
            <a:avLst/>
          </a:prstGeom>
          <a:noFill/>
        </p:spPr>
        <p:txBody>
          <a:bodyPr wrap="square" rtlCol="0">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2016 ATL Experiments</a:t>
            </a:r>
            <a:endParaRPr lang="en-US" sz="2800" b="1" dirty="0">
              <a:solidFill>
                <a:srgbClr val="000099"/>
              </a:solidFill>
              <a:effectLst>
                <a:outerShdw blurRad="38100" dist="38100" dir="2700000" algn="tl">
                  <a:srgbClr val="000000">
                    <a:alpha val="43137"/>
                  </a:srgbClr>
                </a:outerShdw>
              </a:effectLst>
              <a:latin typeface="+mj-lt"/>
              <a:ea typeface="+mj-ea"/>
              <a:cs typeface="+mj-cs"/>
            </a:endParaRPr>
          </a:p>
          <a:p>
            <a:endParaRPr lang="en-US" sz="2400" dirty="0">
              <a:solidFill>
                <a:prstClr val="black"/>
              </a:solidFill>
            </a:endParaRPr>
          </a:p>
          <a:p>
            <a:pPr>
              <a:buFont typeface="Wingdings" pitchFamily="2" charset="2"/>
              <a:buChar char="Ø"/>
            </a:pPr>
            <a:r>
              <a:rPr lang="en-US" sz="2000" b="1" dirty="0" smtClean="0"/>
              <a:t>  H215</a:t>
            </a:r>
            <a:r>
              <a:rPr lang="en-US" sz="2000" dirty="0" smtClean="0">
                <a:solidFill>
                  <a:prstClr val="black"/>
                </a:solidFill>
              </a:rPr>
              <a:t>: 2015 </a:t>
            </a:r>
            <a:r>
              <a:rPr lang="en-US" sz="2000" dirty="0">
                <a:solidFill>
                  <a:prstClr val="black"/>
                </a:solidFill>
              </a:rPr>
              <a:t>version of operational HWRF, </a:t>
            </a:r>
            <a:r>
              <a:rPr lang="en-US" sz="2000" dirty="0" smtClean="0">
                <a:solidFill>
                  <a:prstClr val="black"/>
                </a:solidFill>
              </a:rPr>
              <a:t>18/6/2km </a:t>
            </a:r>
            <a:r>
              <a:rPr lang="en-US" sz="2000" dirty="0">
                <a:solidFill>
                  <a:prstClr val="black"/>
                </a:solidFill>
              </a:rPr>
              <a:t>resolution, L61, input: </a:t>
            </a:r>
            <a:r>
              <a:rPr lang="en-US" sz="2000" dirty="0" smtClean="0">
                <a:solidFill>
                  <a:prstClr val="black"/>
                </a:solidFill>
              </a:rPr>
              <a:t>T1534 </a:t>
            </a:r>
            <a:r>
              <a:rPr lang="en-US" sz="2000" dirty="0">
                <a:solidFill>
                  <a:prstClr val="black"/>
                </a:solidFill>
              </a:rPr>
              <a:t>L64 GFS </a:t>
            </a:r>
            <a:r>
              <a:rPr lang="en-US" sz="2000" dirty="0" smtClean="0">
                <a:solidFill>
                  <a:prstClr val="black"/>
                </a:solidFill>
              </a:rPr>
              <a:t>(spectral </a:t>
            </a:r>
            <a:r>
              <a:rPr lang="en-US" sz="2000" dirty="0">
                <a:solidFill>
                  <a:prstClr val="black"/>
                </a:solidFill>
              </a:rPr>
              <a:t>files for both IC and BC);</a:t>
            </a:r>
          </a:p>
          <a:p>
            <a:pPr>
              <a:buFont typeface="Wingdings" pitchFamily="2" charset="2"/>
              <a:buChar char="Ø"/>
            </a:pPr>
            <a:endParaRPr lang="en-US" sz="2000" dirty="0">
              <a:solidFill>
                <a:prstClr val="black"/>
              </a:solidFill>
            </a:endParaRPr>
          </a:p>
          <a:p>
            <a:pPr>
              <a:buFont typeface="Wingdings" pitchFamily="2" charset="2"/>
              <a:buChar char="Ø"/>
            </a:pPr>
            <a:r>
              <a:rPr lang="en-US" sz="2000" b="1" dirty="0" smtClean="0"/>
              <a:t>  H16B</a:t>
            </a:r>
            <a:r>
              <a:rPr lang="en-US" sz="2000" dirty="0" smtClean="0">
                <a:solidFill>
                  <a:prstClr val="black"/>
                </a:solidFill>
              </a:rPr>
              <a:t>: H215 </a:t>
            </a:r>
            <a:r>
              <a:rPr lang="en-US" sz="2000" dirty="0">
                <a:solidFill>
                  <a:prstClr val="black"/>
                </a:solidFill>
              </a:rPr>
              <a:t>driven by </a:t>
            </a:r>
            <a:r>
              <a:rPr lang="en-US" sz="2000" dirty="0" smtClean="0">
                <a:solidFill>
                  <a:prstClr val="black"/>
                </a:solidFill>
              </a:rPr>
              <a:t>new </a:t>
            </a:r>
            <a:r>
              <a:rPr lang="en-US" sz="2000" dirty="0">
                <a:solidFill>
                  <a:prstClr val="black"/>
                </a:solidFill>
              </a:rPr>
              <a:t>GFS </a:t>
            </a:r>
          </a:p>
          <a:p>
            <a:pPr>
              <a:buFont typeface="Wingdings" pitchFamily="2" charset="2"/>
              <a:buChar char="Ø"/>
            </a:pPr>
            <a:endParaRPr lang="en-US" sz="2000" dirty="0" smtClean="0">
              <a:solidFill>
                <a:prstClr val="black"/>
              </a:solidFill>
            </a:endParaRPr>
          </a:p>
          <a:p>
            <a:pPr marL="342900" indent="-342900">
              <a:lnSpc>
                <a:spcPct val="115000"/>
              </a:lnSpc>
              <a:buFont typeface="Wingdings" panose="05000000000000000000" pitchFamily="2" charset="2"/>
              <a:buChar char="Ø"/>
            </a:pPr>
            <a:r>
              <a:rPr lang="en-US" sz="2000" b="1" dirty="0" smtClean="0">
                <a:solidFill>
                  <a:prstClr val="black"/>
                </a:solidFill>
              </a:rPr>
              <a:t>H16C:</a:t>
            </a:r>
            <a:r>
              <a:rPr lang="en-US" sz="2000" dirty="0" smtClean="0">
                <a:solidFill>
                  <a:prstClr val="black"/>
                </a:solidFill>
              </a:rPr>
              <a:t> Baseline (new GFS, new </a:t>
            </a:r>
            <a:r>
              <a:rPr lang="en-US" sz="2000" dirty="0" smtClean="0">
                <a:latin typeface="Times New Roman" panose="02020603050405020304" pitchFamily="18" charset="0"/>
                <a:ea typeface="MS Mincho"/>
                <a:cs typeface="Times New Roman" panose="02020603050405020304" pitchFamily="18" charset="0"/>
              </a:rPr>
              <a:t>WRF-NMM </a:t>
            </a:r>
            <a:r>
              <a:rPr lang="en-US" sz="2000" dirty="0">
                <a:latin typeface="Times New Roman" panose="02020603050405020304" pitchFamily="18" charset="0"/>
                <a:ea typeface="MS Mincho"/>
                <a:cs typeface="Times New Roman" panose="02020603050405020304" pitchFamily="18" charset="0"/>
              </a:rPr>
              <a:t>V3.7.1a dynamic </a:t>
            </a:r>
            <a:r>
              <a:rPr lang="en-US" sz="2000" dirty="0" smtClean="0">
                <a:latin typeface="Times New Roman" panose="02020603050405020304" pitchFamily="18" charset="0"/>
                <a:ea typeface="MS Mincho"/>
                <a:cs typeface="Times New Roman" panose="02020603050405020304" pitchFamily="18" charset="0"/>
              </a:rPr>
              <a:t>core, smaller </a:t>
            </a:r>
            <a:r>
              <a:rPr lang="en-US" sz="2000" dirty="0">
                <a:latin typeface="Times New Roman" panose="02020603050405020304" pitchFamily="18" charset="0"/>
                <a:ea typeface="MS Mincho"/>
                <a:cs typeface="Times New Roman" panose="02020603050405020304" pitchFamily="18" charset="0"/>
              </a:rPr>
              <a:t>time </a:t>
            </a:r>
            <a:r>
              <a:rPr lang="en-US" sz="2000" dirty="0" smtClean="0">
                <a:latin typeface="Times New Roman" panose="02020603050405020304" pitchFamily="18" charset="0"/>
                <a:ea typeface="MS Mincho"/>
                <a:cs typeface="Times New Roman" panose="02020603050405020304" pitchFamily="18" charset="0"/>
              </a:rPr>
              <a:t>step, grib2 BCs)</a:t>
            </a:r>
            <a:endParaRPr lang="en-US" sz="2000" dirty="0" smtClean="0">
              <a:solidFill>
                <a:prstClr val="black"/>
              </a:solidFill>
            </a:endParaRPr>
          </a:p>
          <a:p>
            <a:pPr marL="342900" indent="-342900">
              <a:buFont typeface="Wingdings" panose="05000000000000000000" pitchFamily="2" charset="2"/>
              <a:buChar char="Ø"/>
            </a:pPr>
            <a:endParaRPr lang="en-US" sz="2000" b="1" dirty="0" smtClean="0">
              <a:solidFill>
                <a:prstClr val="black"/>
              </a:solidFill>
            </a:endParaRPr>
          </a:p>
          <a:p>
            <a:pPr marL="342900" indent="-342900">
              <a:buFont typeface="Wingdings" panose="05000000000000000000" pitchFamily="2" charset="2"/>
              <a:buChar char="Ø"/>
            </a:pPr>
            <a:r>
              <a:rPr lang="en-US" sz="2000" b="1" dirty="0" smtClean="0">
                <a:solidFill>
                  <a:prstClr val="black"/>
                </a:solidFill>
              </a:rPr>
              <a:t>H16S: </a:t>
            </a:r>
            <a:r>
              <a:rPr lang="en-US" sz="2000" dirty="0" smtClean="0">
                <a:solidFill>
                  <a:prstClr val="black"/>
                </a:solidFill>
              </a:rPr>
              <a:t>H16C</a:t>
            </a:r>
            <a:r>
              <a:rPr lang="en-US" sz="2000" b="1" dirty="0" smtClean="0">
                <a:solidFill>
                  <a:prstClr val="black"/>
                </a:solidFill>
              </a:rPr>
              <a:t> </a:t>
            </a:r>
            <a:r>
              <a:rPr lang="en-US" sz="2000" dirty="0" smtClean="0">
                <a:solidFill>
                  <a:prstClr val="black"/>
                </a:solidFill>
              </a:rPr>
              <a:t>plus </a:t>
            </a:r>
            <a:r>
              <a:rPr lang="en-US" sz="2000" dirty="0">
                <a:solidFill>
                  <a:prstClr val="black"/>
                </a:solidFill>
              </a:rPr>
              <a:t>d</a:t>
            </a:r>
            <a:r>
              <a:rPr lang="en-US" sz="2000" dirty="0" smtClean="0">
                <a:solidFill>
                  <a:prstClr val="black"/>
                </a:solidFill>
              </a:rPr>
              <a:t>ata assimilation upgrades</a:t>
            </a:r>
          </a:p>
          <a:p>
            <a:pPr marL="342900" indent="-342900">
              <a:buFont typeface="Wingdings" panose="05000000000000000000" pitchFamily="2" charset="2"/>
              <a:buChar char="Ø"/>
            </a:pPr>
            <a:endParaRPr lang="en-US" sz="2000" b="1" dirty="0">
              <a:solidFill>
                <a:prstClr val="black"/>
              </a:solidFill>
            </a:endParaRPr>
          </a:p>
          <a:p>
            <a:pPr marL="342900" indent="-342900">
              <a:buFont typeface="Wingdings" panose="05000000000000000000" pitchFamily="2" charset="2"/>
              <a:buChar char="Ø"/>
            </a:pPr>
            <a:r>
              <a:rPr lang="en-US" sz="2000" b="1" dirty="0" smtClean="0">
                <a:solidFill>
                  <a:prstClr val="black"/>
                </a:solidFill>
              </a:rPr>
              <a:t>H16P: </a:t>
            </a:r>
            <a:r>
              <a:rPr lang="en-US" sz="2000" dirty="0" smtClean="0">
                <a:solidFill>
                  <a:prstClr val="black"/>
                </a:solidFill>
              </a:rPr>
              <a:t>Impact of CD</a:t>
            </a:r>
          </a:p>
          <a:p>
            <a:pPr marL="342900" indent="-342900">
              <a:buFont typeface="Wingdings" panose="05000000000000000000" pitchFamily="2" charset="2"/>
              <a:buChar char="Ø"/>
            </a:pPr>
            <a:endParaRPr lang="en-US" sz="2000" b="1" dirty="0">
              <a:solidFill>
                <a:prstClr val="black"/>
              </a:solidFill>
            </a:endParaRPr>
          </a:p>
          <a:p>
            <a:pPr marL="342900" indent="-342900">
              <a:buFont typeface="Wingdings" panose="05000000000000000000" pitchFamily="2" charset="2"/>
              <a:buChar char="Ø"/>
            </a:pPr>
            <a:r>
              <a:rPr lang="en-US" sz="2000" b="1" dirty="0" smtClean="0"/>
              <a:t>H16O</a:t>
            </a:r>
            <a:r>
              <a:rPr lang="en-US" sz="2000" dirty="0" smtClean="0">
                <a:solidFill>
                  <a:prstClr val="black"/>
                </a:solidFill>
              </a:rPr>
              <a:t>: H16S plus all physics upgrades – </a:t>
            </a:r>
            <a:r>
              <a:rPr lang="en-US" sz="2000" dirty="0" smtClean="0">
                <a:solidFill>
                  <a:srgbClr val="FF0000"/>
                </a:solidFill>
              </a:rPr>
              <a:t>proposed </a:t>
            </a:r>
            <a:r>
              <a:rPr lang="en-US" sz="2000" b="1" dirty="0" smtClean="0">
                <a:solidFill>
                  <a:srgbClr val="FF0000"/>
                </a:solidFill>
              </a:rPr>
              <a:t>H216</a:t>
            </a:r>
          </a:p>
          <a:p>
            <a:pPr marL="342900" indent="-342900">
              <a:buFont typeface="Wingdings" panose="05000000000000000000" pitchFamily="2" charset="2"/>
              <a:buChar char="Ø"/>
            </a:pPr>
            <a:endParaRPr lang="en-US" sz="2000" b="1" dirty="0">
              <a:solidFill>
                <a:srgbClr val="FF0000"/>
              </a:solidFill>
            </a:endParaRPr>
          </a:p>
          <a:p>
            <a:pPr marL="342900" indent="-342900">
              <a:buFont typeface="Wingdings" panose="05000000000000000000" pitchFamily="2" charset="2"/>
              <a:buChar char="Ø"/>
            </a:pPr>
            <a:r>
              <a:rPr lang="en-US" sz="2000" b="1" dirty="0" smtClean="0">
                <a:solidFill>
                  <a:srgbClr val="FF0000"/>
                </a:solidFill>
              </a:rPr>
              <a:t>H16X: Additional levels (63) with damping at the top, new tracker, DA and RTOFS </a:t>
            </a:r>
            <a:r>
              <a:rPr lang="en-US" sz="2000" b="1" dirty="0" err="1" smtClean="0">
                <a:solidFill>
                  <a:srgbClr val="FF0000"/>
                </a:solidFill>
              </a:rPr>
              <a:t>init</a:t>
            </a:r>
            <a:r>
              <a:rPr lang="en-US" sz="2000" b="1" dirty="0" smtClean="0">
                <a:solidFill>
                  <a:srgbClr val="FF0000"/>
                </a:solidFill>
              </a:rPr>
              <a:t> for EP storms (rolled back to H16O; see next slide)</a:t>
            </a: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35222023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1427" y="1976102"/>
            <a:ext cx="6515100" cy="3477875"/>
          </a:xfrm>
          <a:prstGeom prst="rect">
            <a:avLst/>
          </a:prstGeom>
          <a:noFill/>
        </p:spPr>
        <p:txBody>
          <a:bodyPr wrap="square" rtlCol="0">
            <a:spAutoFit/>
          </a:bodyPr>
          <a:lstStyle/>
          <a:p>
            <a:r>
              <a:rPr lang="en-US" sz="2000" b="1" dirty="0">
                <a:solidFill>
                  <a:srgbClr val="000099"/>
                </a:solidFill>
              </a:rPr>
              <a:t>Atlantic:</a:t>
            </a:r>
            <a:endParaRPr lang="en-US" sz="2000" dirty="0">
              <a:solidFill>
                <a:srgbClr val="000099"/>
              </a:solidFill>
            </a:endParaRPr>
          </a:p>
          <a:p>
            <a:pPr>
              <a:buFont typeface="Wingdings" pitchFamily="2" charset="2"/>
              <a:buChar char="Ø"/>
            </a:pPr>
            <a:endParaRPr lang="en-US" dirty="0">
              <a:solidFill>
                <a:srgbClr val="000099"/>
              </a:solidFill>
            </a:endParaRPr>
          </a:p>
          <a:p>
            <a:pPr>
              <a:buFont typeface="Wingdings" pitchFamily="2" charset="2"/>
              <a:buChar char="Ø"/>
            </a:pPr>
            <a:r>
              <a:rPr lang="en-US" dirty="0">
                <a:solidFill>
                  <a:srgbClr val="000099"/>
                </a:solidFill>
              </a:rPr>
              <a:t>Upgraded tracker; </a:t>
            </a:r>
            <a:r>
              <a:rPr lang="en-US" dirty="0" smtClean="0">
                <a:solidFill>
                  <a:srgbClr val="FF0000"/>
                </a:solidFill>
              </a:rPr>
              <a:t>(rolled </a:t>
            </a:r>
            <a:r>
              <a:rPr lang="en-US" dirty="0">
                <a:solidFill>
                  <a:srgbClr val="FF0000"/>
                </a:solidFill>
              </a:rPr>
              <a:t>back)</a:t>
            </a:r>
          </a:p>
          <a:p>
            <a:pPr>
              <a:buFont typeface="Wingdings" pitchFamily="2" charset="2"/>
              <a:buChar char="Ø"/>
            </a:pPr>
            <a:r>
              <a:rPr lang="en-US" dirty="0">
                <a:solidFill>
                  <a:srgbClr val="000099"/>
                </a:solidFill>
              </a:rPr>
              <a:t>Two more vertical levels (L61 vs L63); </a:t>
            </a:r>
            <a:r>
              <a:rPr lang="en-US" dirty="0" smtClean="0">
                <a:solidFill>
                  <a:srgbClr val="FF0000"/>
                </a:solidFill>
              </a:rPr>
              <a:t>(rolled </a:t>
            </a:r>
            <a:r>
              <a:rPr lang="en-US" dirty="0">
                <a:solidFill>
                  <a:srgbClr val="FF0000"/>
                </a:solidFill>
              </a:rPr>
              <a:t>back)</a:t>
            </a:r>
          </a:p>
          <a:p>
            <a:pPr>
              <a:buFont typeface="Wingdings" pitchFamily="2" charset="2"/>
              <a:buChar char="Ø"/>
            </a:pPr>
            <a:endParaRPr lang="en-US" dirty="0">
              <a:solidFill>
                <a:srgbClr val="000099"/>
              </a:solidFill>
            </a:endParaRPr>
          </a:p>
          <a:p>
            <a:endParaRPr lang="en-US" dirty="0">
              <a:solidFill>
                <a:srgbClr val="000099"/>
              </a:solidFill>
            </a:endParaRPr>
          </a:p>
          <a:p>
            <a:r>
              <a:rPr lang="en-US" sz="2000" b="1" dirty="0">
                <a:solidFill>
                  <a:srgbClr val="000099"/>
                </a:solidFill>
              </a:rPr>
              <a:t>East Pacific:</a:t>
            </a:r>
          </a:p>
          <a:p>
            <a:endParaRPr lang="en-US" b="1" dirty="0">
              <a:solidFill>
                <a:srgbClr val="000099"/>
              </a:solidFill>
            </a:endParaRPr>
          </a:p>
          <a:p>
            <a:pPr>
              <a:buFont typeface="Wingdings" pitchFamily="2" charset="2"/>
              <a:buChar char="Ø"/>
            </a:pPr>
            <a:r>
              <a:rPr lang="en-US" dirty="0">
                <a:solidFill>
                  <a:srgbClr val="000099"/>
                </a:solidFill>
              </a:rPr>
              <a:t>RTOFS ocean initialization for EP storms;</a:t>
            </a:r>
          </a:p>
          <a:p>
            <a:pPr>
              <a:buFont typeface="Wingdings" pitchFamily="2" charset="2"/>
              <a:buChar char="Ø"/>
            </a:pPr>
            <a:r>
              <a:rPr lang="en-US" dirty="0">
                <a:solidFill>
                  <a:srgbClr val="000099"/>
                </a:solidFill>
              </a:rPr>
              <a:t>DA for all EP storms;</a:t>
            </a:r>
          </a:p>
          <a:p>
            <a:pPr>
              <a:buFont typeface="Wingdings" pitchFamily="2" charset="2"/>
              <a:buChar char="Ø"/>
            </a:pPr>
            <a:r>
              <a:rPr lang="en-US" dirty="0">
                <a:solidFill>
                  <a:srgbClr val="000099"/>
                </a:solidFill>
              </a:rPr>
              <a:t>Upgraded tracker; </a:t>
            </a:r>
            <a:r>
              <a:rPr lang="en-US" dirty="0" smtClean="0">
                <a:solidFill>
                  <a:srgbClr val="FF0000"/>
                </a:solidFill>
              </a:rPr>
              <a:t>(rolled </a:t>
            </a:r>
            <a:r>
              <a:rPr lang="en-US" dirty="0">
                <a:solidFill>
                  <a:srgbClr val="FF0000"/>
                </a:solidFill>
              </a:rPr>
              <a:t>back)</a:t>
            </a:r>
          </a:p>
          <a:p>
            <a:pPr>
              <a:buFont typeface="Wingdings" pitchFamily="2" charset="2"/>
              <a:buChar char="Ø"/>
            </a:pPr>
            <a:r>
              <a:rPr lang="en-US" dirty="0">
                <a:solidFill>
                  <a:srgbClr val="000099"/>
                </a:solidFill>
              </a:rPr>
              <a:t>Two more vertical levels (L61 vs L63); </a:t>
            </a:r>
            <a:r>
              <a:rPr lang="en-US" dirty="0" smtClean="0">
                <a:solidFill>
                  <a:srgbClr val="FF0000"/>
                </a:solidFill>
              </a:rPr>
              <a:t>(rolled </a:t>
            </a:r>
            <a:r>
              <a:rPr lang="en-US" dirty="0">
                <a:solidFill>
                  <a:srgbClr val="FF0000"/>
                </a:solidFill>
              </a:rPr>
              <a:t>back)</a:t>
            </a:r>
            <a:endParaRPr lang="en-US" dirty="0">
              <a:solidFill>
                <a:srgbClr val="000099"/>
              </a:solidFill>
            </a:endParaRPr>
          </a:p>
        </p:txBody>
      </p:sp>
      <p:sp>
        <p:nvSpPr>
          <p:cNvPr id="3" name="Title 1"/>
          <p:cNvSpPr txBox="1">
            <a:spLocks/>
          </p:cNvSpPr>
          <p:nvPr/>
        </p:nvSpPr>
        <p:spPr>
          <a:xfrm>
            <a:off x="1447800" y="685800"/>
            <a:ext cx="6094927" cy="48395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600" b="1" dirty="0">
                <a:solidFill>
                  <a:srgbClr val="000099"/>
                </a:solidFill>
                <a:effectLst>
                  <a:outerShdw blurRad="38100" dist="38100" dir="2700000" algn="tl">
                    <a:srgbClr val="000000">
                      <a:alpha val="43137"/>
                    </a:srgbClr>
                  </a:outerShdw>
                </a:effectLst>
              </a:rPr>
              <a:t>Differences between </a:t>
            </a:r>
            <a:r>
              <a:rPr lang="en-US" sz="2600" b="1" dirty="0" smtClean="0">
                <a:solidFill>
                  <a:srgbClr val="000099"/>
                </a:solidFill>
                <a:effectLst>
                  <a:outerShdw blurRad="38100" dist="38100" dir="2700000" algn="tl">
                    <a:srgbClr val="000000">
                      <a:alpha val="43137"/>
                    </a:srgbClr>
                  </a:outerShdw>
                </a:effectLst>
              </a:rPr>
              <a:t>H16X </a:t>
            </a:r>
            <a:r>
              <a:rPr lang="en-US" sz="2600" b="1" dirty="0">
                <a:solidFill>
                  <a:srgbClr val="000099"/>
                </a:solidFill>
                <a:effectLst>
                  <a:outerShdw blurRad="38100" dist="38100" dir="2700000" algn="tl">
                    <a:srgbClr val="000000">
                      <a:alpha val="43137"/>
                    </a:srgbClr>
                  </a:outerShdw>
                </a:effectLst>
              </a:rPr>
              <a:t>and H16O</a:t>
            </a:r>
          </a:p>
        </p:txBody>
      </p:sp>
      <p:sp>
        <p:nvSpPr>
          <p:cNvPr id="2" name="TextBox 1"/>
          <p:cNvSpPr txBox="1"/>
          <p:nvPr/>
        </p:nvSpPr>
        <p:spPr>
          <a:xfrm>
            <a:off x="2160745" y="6053770"/>
            <a:ext cx="5020349" cy="369332"/>
          </a:xfrm>
          <a:prstGeom prst="rect">
            <a:avLst/>
          </a:prstGeom>
          <a:noFill/>
        </p:spPr>
        <p:txBody>
          <a:bodyPr wrap="none" rtlCol="0">
            <a:spAutoFit/>
          </a:bodyPr>
          <a:lstStyle/>
          <a:p>
            <a:r>
              <a:rPr lang="en-US" b="1" dirty="0" smtClean="0">
                <a:solidFill>
                  <a:srgbClr val="C00000"/>
                </a:solidFill>
              </a:rPr>
              <a:t>H16X with above changes is renamed as H216</a:t>
            </a:r>
            <a:endParaRPr lang="en-US" b="1" dirty="0">
              <a:solidFill>
                <a:srgbClr val="C00000"/>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32794002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190767" y="182536"/>
            <a:ext cx="6934200" cy="523220"/>
          </a:xfrm>
          <a:prstGeom prst="rect">
            <a:avLst/>
          </a:prstGeom>
          <a:noFill/>
        </p:spPr>
        <p:txBody>
          <a:bodyPr wrap="square" rtlCol="0">
            <a:spAutoFit/>
          </a:bodyPr>
          <a:lstStyle/>
          <a:p>
            <a:pPr algn="ctr"/>
            <a:r>
              <a:rPr lang="en-US" sz="2800" dirty="0" smtClean="0">
                <a:solidFill>
                  <a:prstClr val="black"/>
                </a:solidFill>
              </a:rPr>
              <a:t>FY16 Baseline Performance in  AL</a:t>
            </a:r>
          </a:p>
        </p:txBody>
      </p:sp>
      <p:pic>
        <p:nvPicPr>
          <p:cNvPr id="6150" name="Picture 6" descr="http://www.emc.ncep.noaa.gov/gc_wmb/vxt/zack/temp2/ALAL1115_H215_H16BC/fig_ALAL1115_bias.png"/>
          <p:cNvPicPr>
            <a:picLocks noChangeAspect="1" noChangeArrowheads="1"/>
          </p:cNvPicPr>
          <p:nvPr/>
        </p:nvPicPr>
        <p:blipFill>
          <a:blip r:embed="rId3" cstate="print"/>
          <a:srcRect/>
          <a:stretch>
            <a:fillRect/>
          </a:stretch>
        </p:blipFill>
        <p:spPr bwMode="auto">
          <a:xfrm>
            <a:off x="4876800" y="841076"/>
            <a:ext cx="4038599" cy="2919330"/>
          </a:xfrm>
          <a:prstGeom prst="rect">
            <a:avLst/>
          </a:prstGeom>
          <a:noFill/>
        </p:spPr>
      </p:pic>
      <p:pic>
        <p:nvPicPr>
          <p:cNvPr id="6152" name="Picture 8" descr="http://www.emc.ncep.noaa.gov/gc_wmb/vxt/zack/temp2/ALAL1115_H215_H16BC/fig_ALAL1115_st03.png"/>
          <p:cNvPicPr>
            <a:picLocks noChangeAspect="1" noChangeArrowheads="1"/>
          </p:cNvPicPr>
          <p:nvPr/>
        </p:nvPicPr>
        <p:blipFill>
          <a:blip r:embed="rId4" cstate="print"/>
          <a:srcRect/>
          <a:stretch>
            <a:fillRect/>
          </a:stretch>
        </p:blipFill>
        <p:spPr bwMode="auto">
          <a:xfrm>
            <a:off x="304800" y="841076"/>
            <a:ext cx="3962400" cy="2864248"/>
          </a:xfrm>
          <a:prstGeom prst="rect">
            <a:avLst/>
          </a:prstGeom>
          <a:noFill/>
        </p:spPr>
      </p:pic>
      <p:pic>
        <p:nvPicPr>
          <p:cNvPr id="6154" name="Picture 10" descr="http://www.emc.ncep.noaa.gov/gc_wmb/vxt/zack/temp2/ALAL1115_H215_H16BC/fig_ALAL1115_si03.png"/>
          <p:cNvPicPr>
            <a:picLocks noChangeAspect="1" noChangeArrowheads="1"/>
          </p:cNvPicPr>
          <p:nvPr/>
        </p:nvPicPr>
        <p:blipFill>
          <a:blip r:embed="rId5" cstate="print"/>
          <a:srcRect/>
          <a:stretch>
            <a:fillRect/>
          </a:stretch>
        </p:blipFill>
        <p:spPr bwMode="auto">
          <a:xfrm>
            <a:off x="330390" y="3886200"/>
            <a:ext cx="3924300" cy="2836707"/>
          </a:xfrm>
          <a:prstGeom prst="rect">
            <a:avLst/>
          </a:prstGeom>
          <a:noFill/>
        </p:spPr>
      </p:pic>
      <p:sp>
        <p:nvSpPr>
          <p:cNvPr id="2" name="TextBox 1"/>
          <p:cNvSpPr txBox="1"/>
          <p:nvPr/>
        </p:nvSpPr>
        <p:spPr>
          <a:xfrm>
            <a:off x="1190767" y="1890069"/>
            <a:ext cx="1752600" cy="369332"/>
          </a:xfrm>
          <a:prstGeom prst="rect">
            <a:avLst/>
          </a:prstGeom>
          <a:noFill/>
        </p:spPr>
        <p:txBody>
          <a:bodyPr wrap="square" rtlCol="0">
            <a:spAutoFit/>
          </a:bodyPr>
          <a:lstStyle/>
          <a:p>
            <a:r>
              <a:rPr lang="en-US" dirty="0" smtClean="0">
                <a:solidFill>
                  <a:prstClr val="white"/>
                </a:solidFill>
              </a:rPr>
              <a:t>AL-track- skill</a:t>
            </a:r>
            <a:endParaRPr lang="en-US" dirty="0">
              <a:solidFill>
                <a:prstClr val="white"/>
              </a:solidFill>
            </a:endParaRPr>
          </a:p>
        </p:txBody>
      </p:sp>
      <p:sp>
        <p:nvSpPr>
          <p:cNvPr id="18" name="직사각형 30"/>
          <p:cNvSpPr/>
          <p:nvPr/>
        </p:nvSpPr>
        <p:spPr>
          <a:xfrm>
            <a:off x="4876799" y="4150391"/>
            <a:ext cx="4038599" cy="2554545"/>
          </a:xfrm>
          <a:prstGeom prst="rect">
            <a:avLst/>
          </a:prstGeom>
        </p:spPr>
        <p:txBody>
          <a:bodyPr wrap="square">
            <a:spAutoFit/>
          </a:bodyPr>
          <a:lstStyle/>
          <a:p>
            <a:pPr marL="92075" indent="-92075">
              <a:buFont typeface="Arial" pitchFamily="34" charset="0"/>
              <a:buChar char="•"/>
            </a:pPr>
            <a:r>
              <a:rPr lang="en-US" altLang="ko-KR" sz="1600" dirty="0" smtClean="0">
                <a:solidFill>
                  <a:prstClr val="black"/>
                </a:solidFill>
                <a:latin typeface="Arial" pitchFamily="34" charset="0"/>
                <a:cs typeface="Arial" pitchFamily="34" charset="0"/>
              </a:rPr>
              <a:t>Compared to H215, H16C track forecasts showed improvements for the first 36 </a:t>
            </a:r>
            <a:r>
              <a:rPr lang="en-US" altLang="ko-KR" sz="1600" dirty="0" err="1" smtClean="0">
                <a:solidFill>
                  <a:prstClr val="black"/>
                </a:solidFill>
                <a:latin typeface="Arial" pitchFamily="34" charset="0"/>
                <a:cs typeface="Arial" pitchFamily="34" charset="0"/>
              </a:rPr>
              <a:t>hrs</a:t>
            </a:r>
            <a:r>
              <a:rPr lang="en-US" altLang="ko-KR" sz="1600" dirty="0" smtClean="0">
                <a:solidFill>
                  <a:prstClr val="black"/>
                </a:solidFill>
                <a:latin typeface="Arial" pitchFamily="34" charset="0"/>
                <a:cs typeface="Arial" pitchFamily="34" charset="0"/>
              </a:rPr>
              <a:t>, and again beyond 84 hrs.</a:t>
            </a:r>
          </a:p>
          <a:p>
            <a:pPr marL="92075" indent="-92075">
              <a:buFont typeface="Arial" pitchFamily="34" charset="0"/>
              <a:buChar char="•"/>
            </a:pPr>
            <a:r>
              <a:rPr lang="en-US" altLang="ko-KR" sz="1600" dirty="0" smtClean="0">
                <a:solidFill>
                  <a:prstClr val="black"/>
                </a:solidFill>
                <a:latin typeface="Arial" pitchFamily="34" charset="0"/>
                <a:cs typeface="Arial" pitchFamily="34" charset="0"/>
              </a:rPr>
              <a:t> Compared to H215, H16C intensity forecast indicated a degradation at 24h but significant improvements beyond </a:t>
            </a:r>
            <a:r>
              <a:rPr lang="en-US" altLang="ko-KR" sz="1600" dirty="0" err="1" smtClean="0">
                <a:solidFill>
                  <a:prstClr val="black"/>
                </a:solidFill>
                <a:latin typeface="Arial" pitchFamily="34" charset="0"/>
                <a:cs typeface="Arial" pitchFamily="34" charset="0"/>
              </a:rPr>
              <a:t>hr</a:t>
            </a:r>
            <a:r>
              <a:rPr lang="en-US" altLang="ko-KR" sz="1600" dirty="0" smtClean="0">
                <a:solidFill>
                  <a:prstClr val="black"/>
                </a:solidFill>
                <a:latin typeface="Arial" pitchFamily="34" charset="0"/>
                <a:cs typeface="Arial" pitchFamily="34" charset="0"/>
              </a:rPr>
              <a:t> 30.</a:t>
            </a:r>
          </a:p>
          <a:p>
            <a:pPr marL="92075" indent="-92075">
              <a:buFont typeface="Arial" pitchFamily="34" charset="0"/>
              <a:buChar char="•"/>
            </a:pPr>
            <a:r>
              <a:rPr lang="en-US" altLang="ko-KR" sz="1600" dirty="0">
                <a:solidFill>
                  <a:prstClr val="black"/>
                </a:solidFill>
                <a:latin typeface="Arial" pitchFamily="34" charset="0"/>
                <a:cs typeface="Arial" pitchFamily="34" charset="0"/>
              </a:rPr>
              <a:t>Compared to H16B, H16C </a:t>
            </a:r>
            <a:r>
              <a:rPr lang="en-US" altLang="ko-KR" sz="1600" dirty="0" smtClean="0">
                <a:solidFill>
                  <a:prstClr val="black"/>
                </a:solidFill>
                <a:latin typeface="Arial" pitchFamily="34" charset="0"/>
                <a:cs typeface="Arial" pitchFamily="34" charset="0"/>
              </a:rPr>
              <a:t>intensity </a:t>
            </a:r>
            <a:r>
              <a:rPr lang="en-US" altLang="ko-KR" sz="1600" dirty="0">
                <a:solidFill>
                  <a:prstClr val="black"/>
                </a:solidFill>
                <a:latin typeface="Arial" pitchFamily="34" charset="0"/>
                <a:cs typeface="Arial" pitchFamily="34" charset="0"/>
              </a:rPr>
              <a:t>forecasts indicated positive impacts beyond day </a:t>
            </a:r>
            <a:r>
              <a:rPr lang="en-US" altLang="ko-KR" sz="1600" dirty="0" smtClean="0">
                <a:solidFill>
                  <a:prstClr val="black"/>
                </a:solidFill>
                <a:latin typeface="Arial" pitchFamily="34" charset="0"/>
                <a:cs typeface="Arial" pitchFamily="34" charset="0"/>
              </a:rPr>
              <a:t>2. Track skill is neutral.</a:t>
            </a:r>
            <a:endParaRPr lang="ko-KR" altLang="en-US" sz="1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404485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81100" y="152400"/>
            <a:ext cx="7353300" cy="523220"/>
          </a:xfrm>
          <a:prstGeom prst="rect">
            <a:avLst/>
          </a:prstGeom>
          <a:noFill/>
        </p:spPr>
        <p:txBody>
          <a:bodyPr wrap="square" rtlCol="0">
            <a:spAutoFit/>
          </a:bodyPr>
          <a:lstStyle/>
          <a:p>
            <a:pPr algn="ctr"/>
            <a:r>
              <a:rPr lang="en-US" sz="2800" dirty="0" smtClean="0">
                <a:solidFill>
                  <a:prstClr val="black"/>
                </a:solidFill>
              </a:rPr>
              <a:t>FY16 Baseline plus Data Assimilation Impacts</a:t>
            </a:r>
          </a:p>
        </p:txBody>
      </p:sp>
      <p:sp>
        <p:nvSpPr>
          <p:cNvPr id="4" name="TextBox 3"/>
          <p:cNvSpPr txBox="1"/>
          <p:nvPr/>
        </p:nvSpPr>
        <p:spPr>
          <a:xfrm>
            <a:off x="1131626" y="5663358"/>
            <a:ext cx="7391400" cy="1200329"/>
          </a:xfrm>
          <a:prstGeom prst="rect">
            <a:avLst/>
          </a:prstGeom>
          <a:noFill/>
        </p:spPr>
        <p:txBody>
          <a:bodyPr wrap="square" rtlCol="0">
            <a:spAutoFit/>
          </a:bodyPr>
          <a:lstStyle/>
          <a:p>
            <a:r>
              <a:rPr lang="en-US" b="1" dirty="0" smtClean="0">
                <a:solidFill>
                  <a:prstClr val="black"/>
                </a:solidFill>
              </a:rPr>
              <a:t>H16S:</a:t>
            </a:r>
            <a:r>
              <a:rPr lang="en-US" dirty="0" smtClean="0">
                <a:solidFill>
                  <a:prstClr val="black"/>
                </a:solidFill>
              </a:rPr>
              <a:t>  GSI data upgrades, Blending turned off for weaker storms</a:t>
            </a:r>
            <a:endParaRPr lang="en-US" dirty="0">
              <a:solidFill>
                <a:prstClr val="black"/>
              </a:solidFill>
            </a:endParaRPr>
          </a:p>
          <a:p>
            <a:r>
              <a:rPr lang="en-US" b="1" dirty="0" smtClean="0">
                <a:solidFill>
                  <a:prstClr val="black"/>
                </a:solidFill>
              </a:rPr>
              <a:t>DAT4:</a:t>
            </a:r>
            <a:r>
              <a:rPr lang="en-US" dirty="0" smtClean="0">
                <a:solidFill>
                  <a:prstClr val="black"/>
                </a:solidFill>
              </a:rPr>
              <a:t>  Satellite DA  for ghost d03 domain, </a:t>
            </a:r>
            <a:r>
              <a:rPr lang="en-US" dirty="0" err="1" smtClean="0">
                <a:solidFill>
                  <a:prstClr val="black"/>
                </a:solidFill>
              </a:rPr>
              <a:t>VarQC</a:t>
            </a:r>
            <a:r>
              <a:rPr lang="en-US" dirty="0" smtClean="0">
                <a:solidFill>
                  <a:prstClr val="black"/>
                </a:solidFill>
              </a:rPr>
              <a:t> turned on </a:t>
            </a:r>
            <a:r>
              <a:rPr lang="en-US" b="1" dirty="0" smtClean="0">
                <a:solidFill>
                  <a:srgbClr val="FF0000"/>
                </a:solidFill>
              </a:rPr>
              <a:t>(final)</a:t>
            </a:r>
          </a:p>
          <a:p>
            <a:endParaRPr lang="en-US" dirty="0">
              <a:solidFill>
                <a:prstClr val="black"/>
              </a:solidFill>
            </a:endParaRPr>
          </a:p>
          <a:p>
            <a:r>
              <a:rPr lang="en-US" b="1" dirty="0" smtClean="0">
                <a:solidFill>
                  <a:prstClr val="black"/>
                </a:solidFill>
              </a:rPr>
              <a:t>Impact:  </a:t>
            </a:r>
            <a:r>
              <a:rPr lang="en-US" dirty="0" smtClean="0">
                <a:solidFill>
                  <a:prstClr val="black"/>
                </a:solidFill>
              </a:rPr>
              <a:t>Much improved tracks with all DA upgrades, intensity is neutral</a:t>
            </a:r>
            <a:endParaRPr lang="en-US" dirty="0">
              <a:solidFill>
                <a:prstClr val="black"/>
              </a:solidFill>
            </a:endParaRPr>
          </a:p>
        </p:txBody>
      </p:sp>
      <p:pic>
        <p:nvPicPr>
          <p:cNvPr id="6"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01806" y="710338"/>
            <a:ext cx="3352800" cy="2423595"/>
          </a:xfrm>
        </p:spPr>
      </p:pic>
      <p:pic>
        <p:nvPicPr>
          <p:cNvPr id="7"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70226" y="698464"/>
            <a:ext cx="3352800" cy="2423595"/>
          </a:xfrm>
        </p:spPr>
      </p:pic>
      <p:pic>
        <p:nvPicPr>
          <p:cNvPr id="8"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806" y="3205045"/>
            <a:ext cx="3352800" cy="2423595"/>
          </a:xfrm>
          <a:prstGeom prst="rect">
            <a:avLst/>
          </a:prstGeom>
        </p:spPr>
      </p:pic>
      <p:pic>
        <p:nvPicPr>
          <p:cNvPr id="12" name="Content Placeholder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0226" y="3104461"/>
            <a:ext cx="3352800" cy="2524179"/>
          </a:xfrm>
          <a:prstGeom prst="rect">
            <a:avLst/>
          </a:prstGeom>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46</a:t>
            </a:fld>
            <a:endParaRPr lang="en-US" dirty="0">
              <a:solidFill>
                <a:prstClr val="black">
                  <a:tint val="75000"/>
                </a:prstClr>
              </a:solidFill>
            </a:endParaRPr>
          </a:p>
        </p:txBody>
      </p:sp>
    </p:spTree>
    <p:extLst>
      <p:ext uri="{BB962C8B-B14F-4D97-AF65-F5344CB8AC3E}">
        <p14:creationId xmlns:p14="http://schemas.microsoft.com/office/powerpoint/2010/main" val="3141381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mc.ncep.noaa.gov/gc_wmb/vxt/zack/temp2/ALAL1115_H215_H16OP/fig_ALAL1115_m34.png"/>
          <p:cNvPicPr>
            <a:picLocks noChangeAspect="1" noChangeArrowheads="1"/>
          </p:cNvPicPr>
          <p:nvPr/>
        </p:nvPicPr>
        <p:blipFill>
          <a:blip r:embed="rId2" cstate="print"/>
          <a:srcRect/>
          <a:stretch>
            <a:fillRect/>
          </a:stretch>
        </p:blipFill>
        <p:spPr bwMode="auto">
          <a:xfrm>
            <a:off x="1417093" y="990600"/>
            <a:ext cx="6254086" cy="4520810"/>
          </a:xfrm>
          <a:prstGeom prst="rect">
            <a:avLst/>
          </a:prstGeom>
          <a:noFill/>
        </p:spPr>
      </p:pic>
      <p:sp>
        <p:nvSpPr>
          <p:cNvPr id="9" name="TextBox 8"/>
          <p:cNvSpPr txBox="1"/>
          <p:nvPr/>
        </p:nvSpPr>
        <p:spPr>
          <a:xfrm>
            <a:off x="1077036" y="177355"/>
            <a:ext cx="6934200" cy="523220"/>
          </a:xfrm>
          <a:prstGeom prst="rect">
            <a:avLst/>
          </a:prstGeom>
          <a:noFill/>
        </p:spPr>
        <p:txBody>
          <a:bodyPr wrap="square" rtlCol="0">
            <a:spAutoFit/>
          </a:bodyPr>
          <a:lstStyle/>
          <a:p>
            <a:pPr algn="ctr"/>
            <a:r>
              <a:rPr lang="en-US" sz="2800" dirty="0" smtClean="0">
                <a:solidFill>
                  <a:prstClr val="black"/>
                </a:solidFill>
              </a:rPr>
              <a:t>FY16: Impact of Physics Upgrades  for  AL</a:t>
            </a:r>
            <a:endParaRPr lang="en-US" sz="2800" dirty="0">
              <a:solidFill>
                <a:prstClr val="black"/>
              </a:solidFill>
            </a:endParaRPr>
          </a:p>
        </p:txBody>
      </p:sp>
      <p:sp>
        <p:nvSpPr>
          <p:cNvPr id="2" name="TextBox 1"/>
          <p:cNvSpPr txBox="1"/>
          <p:nvPr/>
        </p:nvSpPr>
        <p:spPr>
          <a:xfrm>
            <a:off x="1077036" y="5943600"/>
            <a:ext cx="7457364" cy="646331"/>
          </a:xfrm>
          <a:prstGeom prst="rect">
            <a:avLst/>
          </a:prstGeom>
          <a:noFill/>
        </p:spPr>
        <p:txBody>
          <a:bodyPr wrap="square" rtlCol="0">
            <a:spAutoFit/>
          </a:bodyPr>
          <a:lstStyle/>
          <a:p>
            <a:r>
              <a:rPr lang="en-US" dirty="0" smtClean="0">
                <a:solidFill>
                  <a:prstClr val="black"/>
                </a:solidFill>
              </a:rPr>
              <a:t>Two different settings for Cd were tested, the higher value of Cd resulted in improved storm size verifications, tracks and intensity are neutral</a:t>
            </a:r>
            <a:endParaRPr lang="en-US" dirty="0">
              <a:solidFill>
                <a:prstClr val="black"/>
              </a:solidFill>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47</a:t>
            </a:fld>
            <a:endParaRPr lang="en-US" dirty="0">
              <a:solidFill>
                <a:prstClr val="black">
                  <a:tint val="75000"/>
                </a:prstClr>
              </a:solidFill>
            </a:endParaRPr>
          </a:p>
        </p:txBody>
      </p:sp>
    </p:spTree>
    <p:extLst>
      <p:ext uri="{BB962C8B-B14F-4D97-AF65-F5344CB8AC3E}">
        <p14:creationId xmlns:p14="http://schemas.microsoft.com/office/powerpoint/2010/main" val="25514043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8534400" cy="5601533"/>
          </a:xfrm>
          <a:prstGeom prst="rect">
            <a:avLst/>
          </a:prstGeom>
          <a:noFill/>
        </p:spPr>
        <p:txBody>
          <a:bodyPr wrap="square" rtlCol="0">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2016 EPAC Experiments</a:t>
            </a:r>
            <a:endParaRPr lang="en-US" sz="2800" b="1" dirty="0">
              <a:solidFill>
                <a:srgbClr val="000099"/>
              </a:solidFill>
              <a:effectLst>
                <a:outerShdw blurRad="38100" dist="38100" dir="2700000" algn="tl">
                  <a:srgbClr val="000000">
                    <a:alpha val="43137"/>
                  </a:srgbClr>
                </a:outerShdw>
              </a:effectLst>
              <a:latin typeface="+mj-lt"/>
              <a:ea typeface="+mj-ea"/>
              <a:cs typeface="+mj-cs"/>
            </a:endParaRPr>
          </a:p>
          <a:p>
            <a:endParaRPr lang="en-US" sz="2400" dirty="0">
              <a:solidFill>
                <a:prstClr val="black"/>
              </a:solidFill>
            </a:endParaRPr>
          </a:p>
          <a:p>
            <a:pPr>
              <a:buFont typeface="Wingdings" pitchFamily="2" charset="2"/>
              <a:buChar char="Ø"/>
            </a:pPr>
            <a:r>
              <a:rPr lang="en-US" sz="2000" b="1" dirty="0" smtClean="0"/>
              <a:t>  H215</a:t>
            </a:r>
            <a:r>
              <a:rPr lang="en-US" sz="2000" dirty="0" smtClean="0">
                <a:solidFill>
                  <a:prstClr val="black"/>
                </a:solidFill>
              </a:rPr>
              <a:t>: 2015 </a:t>
            </a:r>
            <a:r>
              <a:rPr lang="en-US" sz="2000" dirty="0">
                <a:solidFill>
                  <a:prstClr val="black"/>
                </a:solidFill>
              </a:rPr>
              <a:t>version of operational HWRF, </a:t>
            </a:r>
            <a:r>
              <a:rPr lang="en-US" sz="2000" dirty="0" smtClean="0">
                <a:solidFill>
                  <a:prstClr val="black"/>
                </a:solidFill>
              </a:rPr>
              <a:t>18/6/2km </a:t>
            </a:r>
            <a:r>
              <a:rPr lang="en-US" sz="2000" dirty="0">
                <a:solidFill>
                  <a:prstClr val="black"/>
                </a:solidFill>
              </a:rPr>
              <a:t>resolution, L61, input: </a:t>
            </a:r>
            <a:r>
              <a:rPr lang="en-US" sz="2000" dirty="0" smtClean="0">
                <a:solidFill>
                  <a:prstClr val="black"/>
                </a:solidFill>
              </a:rPr>
              <a:t>T1534 </a:t>
            </a:r>
            <a:r>
              <a:rPr lang="en-US" sz="2000" dirty="0">
                <a:solidFill>
                  <a:prstClr val="black"/>
                </a:solidFill>
              </a:rPr>
              <a:t>L64 GFS (Spectral files for both IC and BC);</a:t>
            </a:r>
          </a:p>
          <a:p>
            <a:pPr>
              <a:buFont typeface="Wingdings" pitchFamily="2" charset="2"/>
              <a:buChar char="Ø"/>
            </a:pPr>
            <a:endParaRPr lang="en-US" sz="2000" dirty="0">
              <a:solidFill>
                <a:prstClr val="black"/>
              </a:solidFill>
            </a:endParaRPr>
          </a:p>
          <a:p>
            <a:pPr>
              <a:buFont typeface="Wingdings" pitchFamily="2" charset="2"/>
              <a:buChar char="Ø"/>
            </a:pPr>
            <a:r>
              <a:rPr lang="en-US" sz="2000" b="1" dirty="0" smtClean="0"/>
              <a:t>  H16B</a:t>
            </a:r>
            <a:r>
              <a:rPr lang="en-US" sz="2000" dirty="0" smtClean="0">
                <a:solidFill>
                  <a:prstClr val="black"/>
                </a:solidFill>
              </a:rPr>
              <a:t>: H215 </a:t>
            </a:r>
            <a:r>
              <a:rPr lang="en-US" sz="2000" dirty="0">
                <a:solidFill>
                  <a:prstClr val="black"/>
                </a:solidFill>
              </a:rPr>
              <a:t>driven by </a:t>
            </a:r>
            <a:r>
              <a:rPr lang="en-US" sz="2000" dirty="0" smtClean="0">
                <a:solidFill>
                  <a:prstClr val="black"/>
                </a:solidFill>
              </a:rPr>
              <a:t>new </a:t>
            </a:r>
            <a:r>
              <a:rPr lang="en-US" sz="2000" dirty="0">
                <a:solidFill>
                  <a:prstClr val="black"/>
                </a:solidFill>
              </a:rPr>
              <a:t>GFS </a:t>
            </a:r>
          </a:p>
          <a:p>
            <a:pPr>
              <a:buFont typeface="Wingdings" pitchFamily="2" charset="2"/>
              <a:buChar char="Ø"/>
            </a:pPr>
            <a:endParaRPr lang="en-US" sz="2000" dirty="0" smtClean="0">
              <a:solidFill>
                <a:prstClr val="black"/>
              </a:solidFill>
            </a:endParaRPr>
          </a:p>
          <a:p>
            <a:pPr marL="342900" indent="-342900">
              <a:lnSpc>
                <a:spcPct val="115000"/>
              </a:lnSpc>
              <a:buFont typeface="Wingdings" panose="05000000000000000000" pitchFamily="2" charset="2"/>
              <a:buChar char="Ø"/>
            </a:pPr>
            <a:r>
              <a:rPr lang="en-US" sz="2000" b="1" dirty="0" smtClean="0">
                <a:solidFill>
                  <a:prstClr val="black"/>
                </a:solidFill>
              </a:rPr>
              <a:t>H16C:</a:t>
            </a:r>
            <a:r>
              <a:rPr lang="en-US" sz="2000" dirty="0" smtClean="0">
                <a:solidFill>
                  <a:prstClr val="black"/>
                </a:solidFill>
              </a:rPr>
              <a:t> Baseline (new GFS, new </a:t>
            </a:r>
            <a:r>
              <a:rPr lang="en-US" sz="2000" dirty="0" smtClean="0">
                <a:latin typeface="Times New Roman" panose="02020603050405020304" pitchFamily="18" charset="0"/>
                <a:ea typeface="MS Mincho"/>
                <a:cs typeface="Times New Roman" panose="02020603050405020304" pitchFamily="18" charset="0"/>
              </a:rPr>
              <a:t>WRF-NMM </a:t>
            </a:r>
            <a:r>
              <a:rPr lang="en-US" sz="2000" dirty="0">
                <a:latin typeface="Times New Roman" panose="02020603050405020304" pitchFamily="18" charset="0"/>
                <a:ea typeface="MS Mincho"/>
                <a:cs typeface="Times New Roman" panose="02020603050405020304" pitchFamily="18" charset="0"/>
              </a:rPr>
              <a:t>V3.7.1a dynamic </a:t>
            </a:r>
            <a:r>
              <a:rPr lang="en-US" sz="2000" dirty="0" smtClean="0">
                <a:latin typeface="Times New Roman" panose="02020603050405020304" pitchFamily="18" charset="0"/>
                <a:ea typeface="MS Mincho"/>
                <a:cs typeface="Times New Roman" panose="02020603050405020304" pitchFamily="18" charset="0"/>
              </a:rPr>
              <a:t>core, smaller </a:t>
            </a:r>
            <a:r>
              <a:rPr lang="en-US" sz="2000" dirty="0">
                <a:latin typeface="Times New Roman" panose="02020603050405020304" pitchFamily="18" charset="0"/>
                <a:ea typeface="MS Mincho"/>
                <a:cs typeface="Times New Roman" panose="02020603050405020304" pitchFamily="18" charset="0"/>
              </a:rPr>
              <a:t>time </a:t>
            </a:r>
            <a:r>
              <a:rPr lang="en-US" sz="2000" dirty="0" smtClean="0">
                <a:latin typeface="Times New Roman" panose="02020603050405020304" pitchFamily="18" charset="0"/>
                <a:ea typeface="MS Mincho"/>
                <a:cs typeface="Times New Roman" panose="02020603050405020304" pitchFamily="18" charset="0"/>
              </a:rPr>
              <a:t>step)</a:t>
            </a:r>
            <a:endParaRPr lang="en-US" sz="2000" dirty="0" smtClean="0">
              <a:solidFill>
                <a:prstClr val="black"/>
              </a:solidFill>
            </a:endParaRPr>
          </a:p>
          <a:p>
            <a:pPr marL="342900" indent="-342900">
              <a:buFont typeface="Wingdings" panose="05000000000000000000" pitchFamily="2" charset="2"/>
              <a:buChar char="Ø"/>
            </a:pPr>
            <a:endParaRPr lang="en-US" sz="2000" b="1" dirty="0" smtClean="0">
              <a:solidFill>
                <a:prstClr val="black"/>
              </a:solidFill>
            </a:endParaRPr>
          </a:p>
          <a:p>
            <a:pPr marL="342900" indent="-342900">
              <a:buFont typeface="Wingdings" panose="05000000000000000000" pitchFamily="2" charset="2"/>
              <a:buChar char="Ø"/>
            </a:pPr>
            <a:r>
              <a:rPr lang="en-US" sz="2000" b="1" dirty="0" smtClean="0">
                <a:solidFill>
                  <a:prstClr val="black"/>
                </a:solidFill>
              </a:rPr>
              <a:t>H16P: H16C </a:t>
            </a:r>
            <a:r>
              <a:rPr lang="en-US" sz="2000" dirty="0" smtClean="0">
                <a:solidFill>
                  <a:prstClr val="black"/>
                </a:solidFill>
              </a:rPr>
              <a:t>plus</a:t>
            </a:r>
            <a:r>
              <a:rPr lang="en-US" sz="2000" b="1" dirty="0" smtClean="0">
                <a:solidFill>
                  <a:prstClr val="black"/>
                </a:solidFill>
              </a:rPr>
              <a:t> </a:t>
            </a:r>
            <a:r>
              <a:rPr lang="en-US" sz="2000" dirty="0" smtClean="0">
                <a:solidFill>
                  <a:prstClr val="black"/>
                </a:solidFill>
              </a:rPr>
              <a:t>physics changes</a:t>
            </a:r>
          </a:p>
          <a:p>
            <a:pPr marL="342900" indent="-342900">
              <a:buFont typeface="Wingdings" panose="05000000000000000000" pitchFamily="2" charset="2"/>
              <a:buChar char="Ø"/>
            </a:pPr>
            <a:endParaRPr lang="en-US" sz="2000" b="1" dirty="0">
              <a:solidFill>
                <a:prstClr val="black"/>
              </a:solidFill>
            </a:endParaRPr>
          </a:p>
          <a:p>
            <a:pPr marL="342900" indent="-342900">
              <a:buFont typeface="Wingdings" panose="05000000000000000000" pitchFamily="2" charset="2"/>
              <a:buChar char="Ø"/>
            </a:pPr>
            <a:r>
              <a:rPr lang="en-US" sz="2000" b="1" dirty="0" smtClean="0"/>
              <a:t>H16O</a:t>
            </a:r>
            <a:r>
              <a:rPr lang="en-US" sz="2000" dirty="0" smtClean="0">
                <a:solidFill>
                  <a:prstClr val="black"/>
                </a:solidFill>
              </a:rPr>
              <a:t>:  H16C+H16P</a:t>
            </a:r>
          </a:p>
          <a:p>
            <a:endParaRPr lang="en-US" sz="2000" dirty="0" smtClean="0">
              <a:solidFill>
                <a:prstClr val="black"/>
              </a:solidFill>
            </a:endParaRPr>
          </a:p>
          <a:p>
            <a:pPr marL="342900" indent="-342900">
              <a:buFont typeface="Wingdings" panose="05000000000000000000" pitchFamily="2" charset="2"/>
              <a:buChar char="Ø"/>
            </a:pPr>
            <a:r>
              <a:rPr lang="en-US" sz="2000" b="1" dirty="0" smtClean="0"/>
              <a:t>H16X</a:t>
            </a:r>
            <a:r>
              <a:rPr lang="en-US" sz="2000" dirty="0" smtClean="0">
                <a:solidFill>
                  <a:prstClr val="black"/>
                </a:solidFill>
              </a:rPr>
              <a:t>:  H16O+GSI+RTOFS init</a:t>
            </a:r>
            <a:r>
              <a:rPr lang="en-US" sz="2000" b="1" strike="sngStrike" dirty="0" smtClean="0">
                <a:solidFill>
                  <a:srgbClr val="FF0000"/>
                </a:solidFill>
              </a:rPr>
              <a:t>+63levs+New Tracker</a:t>
            </a:r>
          </a:p>
          <a:p>
            <a:pPr marL="342900" indent="-342900">
              <a:buFont typeface="Wingdings" panose="05000000000000000000" pitchFamily="2" charset="2"/>
              <a:buChar char="Ø"/>
            </a:pPr>
            <a:endParaRPr lang="en-US" sz="2000" dirty="0" smtClean="0">
              <a:solidFill>
                <a:prstClr val="black"/>
              </a:solidFill>
            </a:endParaRPr>
          </a:p>
          <a:p>
            <a:pPr marL="342900" indent="-342900">
              <a:buFont typeface="Wingdings" panose="05000000000000000000" pitchFamily="2" charset="2"/>
              <a:buChar char="Ø"/>
            </a:pPr>
            <a:r>
              <a:rPr lang="en-US" sz="2000" b="1" dirty="0" smtClean="0">
                <a:solidFill>
                  <a:srgbClr val="C00000"/>
                </a:solidFill>
              </a:rPr>
              <a:t>H216: H16O+GSI+RTOFS </a:t>
            </a:r>
            <a:r>
              <a:rPr lang="en-US" sz="2000" b="1" dirty="0" err="1" smtClean="0">
                <a:solidFill>
                  <a:srgbClr val="C00000"/>
                </a:solidFill>
              </a:rPr>
              <a:t>Init</a:t>
            </a:r>
            <a:endParaRPr lang="en-US" sz="2000" b="1" dirty="0" smtClean="0">
              <a:solidFill>
                <a:srgbClr val="C00000"/>
              </a:solidFill>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48</a:t>
            </a:fld>
            <a:endParaRPr lang="en-US" dirty="0">
              <a:solidFill>
                <a:prstClr val="black">
                  <a:tint val="75000"/>
                </a:prstClr>
              </a:solidFill>
            </a:endParaRPr>
          </a:p>
        </p:txBody>
      </p:sp>
    </p:spTree>
    <p:extLst>
      <p:ext uri="{BB962C8B-B14F-4D97-AF65-F5344CB8AC3E}">
        <p14:creationId xmlns:p14="http://schemas.microsoft.com/office/powerpoint/2010/main" val="8873286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p:nvSpPr>
        <p:spPr>
          <a:xfrm>
            <a:off x="1190767" y="182536"/>
            <a:ext cx="6934200" cy="523220"/>
          </a:xfrm>
          <a:prstGeom prst="rect">
            <a:avLst/>
          </a:prstGeom>
          <a:noFill/>
        </p:spPr>
        <p:txBody>
          <a:bodyPr wrap="square" rtlCol="0">
            <a:spAutoFit/>
          </a:bodyPr>
          <a:lstStyle/>
          <a:p>
            <a:pPr algn="ctr"/>
            <a:r>
              <a:rPr lang="en-US" sz="2800" dirty="0" smtClean="0">
                <a:solidFill>
                  <a:prstClr val="black"/>
                </a:solidFill>
              </a:rPr>
              <a:t>FY16 Baseline Performance in  EP</a:t>
            </a:r>
          </a:p>
        </p:txBody>
      </p:sp>
      <p:sp>
        <p:nvSpPr>
          <p:cNvPr id="2" name="TextBox 1"/>
          <p:cNvSpPr txBox="1"/>
          <p:nvPr/>
        </p:nvSpPr>
        <p:spPr>
          <a:xfrm>
            <a:off x="1190767" y="1890069"/>
            <a:ext cx="1752600" cy="369332"/>
          </a:xfrm>
          <a:prstGeom prst="rect">
            <a:avLst/>
          </a:prstGeom>
          <a:noFill/>
        </p:spPr>
        <p:txBody>
          <a:bodyPr wrap="square" rtlCol="0">
            <a:spAutoFit/>
          </a:bodyPr>
          <a:lstStyle/>
          <a:p>
            <a:r>
              <a:rPr lang="en-US" dirty="0" smtClean="0"/>
              <a:t>AL-track- skill</a:t>
            </a:r>
            <a:endParaRPr lang="en-US" dirty="0"/>
          </a:p>
        </p:txBody>
      </p:sp>
      <p:pic>
        <p:nvPicPr>
          <p:cNvPr id="8" name="Picture 8" descr="http://www.emc.ncep.noaa.gov/gc_wmb/vxt/zack/temp2/EPAL1115_H215_H16BC/fig_EPAL1115_st03.png"/>
          <p:cNvPicPr>
            <a:picLocks noChangeAspect="1" noChangeArrowheads="1"/>
          </p:cNvPicPr>
          <p:nvPr/>
        </p:nvPicPr>
        <p:blipFill>
          <a:blip r:embed="rId3" cstate="print"/>
          <a:srcRect/>
          <a:stretch>
            <a:fillRect/>
          </a:stretch>
        </p:blipFill>
        <p:spPr bwMode="auto">
          <a:xfrm>
            <a:off x="330390" y="960404"/>
            <a:ext cx="3924300" cy="2836708"/>
          </a:xfrm>
          <a:prstGeom prst="rect">
            <a:avLst/>
          </a:prstGeom>
          <a:noFill/>
        </p:spPr>
      </p:pic>
      <p:pic>
        <p:nvPicPr>
          <p:cNvPr id="9" name="Picture 10" descr="http://www.emc.ncep.noaa.gov/gc_wmb/vxt/zack/temp2/EPAL1115_H215_H16BC/fig_EPAL1115_si03.png"/>
          <p:cNvPicPr>
            <a:picLocks noChangeAspect="1" noChangeArrowheads="1"/>
          </p:cNvPicPr>
          <p:nvPr/>
        </p:nvPicPr>
        <p:blipFill>
          <a:blip r:embed="rId4" cstate="print"/>
          <a:srcRect/>
          <a:stretch>
            <a:fillRect/>
          </a:stretch>
        </p:blipFill>
        <p:spPr bwMode="auto">
          <a:xfrm>
            <a:off x="330390" y="4044937"/>
            <a:ext cx="3747163" cy="2708663"/>
          </a:xfrm>
          <a:prstGeom prst="rect">
            <a:avLst/>
          </a:prstGeom>
          <a:noFill/>
        </p:spPr>
      </p:pic>
      <p:pic>
        <p:nvPicPr>
          <p:cNvPr id="10" name="Picture 6" descr="http://www.emc.ncep.noaa.gov/gc_wmb/vxt/zack/temp2/EPAL1115_H215_H16BC/fig_EPAL1115_bias.png"/>
          <p:cNvPicPr>
            <a:picLocks noChangeAspect="1" noChangeArrowheads="1"/>
          </p:cNvPicPr>
          <p:nvPr/>
        </p:nvPicPr>
        <p:blipFill>
          <a:blip r:embed="rId5" cstate="print"/>
          <a:srcRect/>
          <a:stretch>
            <a:fillRect/>
          </a:stretch>
        </p:blipFill>
        <p:spPr bwMode="auto">
          <a:xfrm>
            <a:off x="4669088" y="958130"/>
            <a:ext cx="3921153" cy="2834433"/>
          </a:xfrm>
          <a:prstGeom prst="rect">
            <a:avLst/>
          </a:prstGeom>
          <a:noFill/>
        </p:spPr>
      </p:pic>
      <p:sp>
        <p:nvSpPr>
          <p:cNvPr id="3" name="TextBox 2"/>
          <p:cNvSpPr txBox="1"/>
          <p:nvPr/>
        </p:nvSpPr>
        <p:spPr>
          <a:xfrm>
            <a:off x="4876800" y="4383605"/>
            <a:ext cx="3896513" cy="2031325"/>
          </a:xfrm>
          <a:prstGeom prst="rect">
            <a:avLst/>
          </a:prstGeom>
          <a:noFill/>
        </p:spPr>
        <p:txBody>
          <a:bodyPr wrap="square" rtlCol="0">
            <a:spAutoFit/>
          </a:bodyPr>
          <a:lstStyle/>
          <a:p>
            <a:pPr marL="92075" lvl="0" indent="-92075">
              <a:buFont typeface="Arial" pitchFamily="34" charset="0"/>
              <a:buChar char="•"/>
            </a:pPr>
            <a:r>
              <a:rPr lang="en-US" altLang="ko-KR" dirty="0">
                <a:solidFill>
                  <a:prstClr val="black"/>
                </a:solidFill>
                <a:latin typeface="Arial" pitchFamily="34" charset="0"/>
                <a:cs typeface="Arial" pitchFamily="34" charset="0"/>
              </a:rPr>
              <a:t>H16C </a:t>
            </a:r>
            <a:r>
              <a:rPr lang="en-US" altLang="ko-KR" dirty="0" smtClean="0">
                <a:solidFill>
                  <a:prstClr val="black"/>
                </a:solidFill>
                <a:latin typeface="Arial" pitchFamily="34" charset="0"/>
                <a:cs typeface="Arial" pitchFamily="34" charset="0"/>
              </a:rPr>
              <a:t>tracks are much improved over H215, but intensity impact is neutral</a:t>
            </a:r>
          </a:p>
          <a:p>
            <a:pPr marL="92075" lvl="0" indent="-92075">
              <a:buFont typeface="Arial" pitchFamily="34" charset="0"/>
              <a:buChar char="•"/>
            </a:pPr>
            <a:r>
              <a:rPr lang="en-US" altLang="ko-KR" dirty="0" smtClean="0">
                <a:solidFill>
                  <a:prstClr val="black"/>
                </a:solidFill>
                <a:latin typeface="Arial" pitchFamily="34" charset="0"/>
                <a:cs typeface="Arial" pitchFamily="34" charset="0"/>
              </a:rPr>
              <a:t>Intensity bias shows some improvements compared to H215 across all forecast </a:t>
            </a:r>
            <a:r>
              <a:rPr lang="en-US" altLang="ko-KR" dirty="0">
                <a:solidFill>
                  <a:prstClr val="black"/>
                </a:solidFill>
                <a:latin typeface="Arial" pitchFamily="34" charset="0"/>
                <a:cs typeface="Arial" pitchFamily="34" charset="0"/>
              </a:rPr>
              <a:t>lead times.</a:t>
            </a:r>
          </a:p>
          <a:p>
            <a:endParaRPr lang="en-US" dirty="0"/>
          </a:p>
        </p:txBody>
      </p:sp>
    </p:spTree>
    <p:extLst>
      <p:ext uri="{BB962C8B-B14F-4D97-AF65-F5344CB8AC3E}">
        <p14:creationId xmlns:p14="http://schemas.microsoft.com/office/powerpoint/2010/main" val="4026136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1603"/>
            <a:ext cx="6007620" cy="5276098"/>
          </a:xfrm>
          <a:prstGeom prst="rect">
            <a:avLst/>
          </a:prstGeom>
        </p:spPr>
      </p:pic>
      <p:sp>
        <p:nvSpPr>
          <p:cNvPr id="4" name="TextBox 3"/>
          <p:cNvSpPr txBox="1"/>
          <p:nvPr/>
        </p:nvSpPr>
        <p:spPr>
          <a:xfrm>
            <a:off x="419100" y="76200"/>
            <a:ext cx="8534400" cy="461665"/>
          </a:xfrm>
          <a:prstGeom prst="rect">
            <a:avLst/>
          </a:prstGeom>
          <a:noFill/>
        </p:spPr>
        <p:txBody>
          <a:bodyPr wrap="square" rtlCol="0">
            <a:spAutoFit/>
          </a:bodyPr>
          <a:lstStyle/>
          <a:p>
            <a:r>
              <a:rPr lang="en-US" sz="2400" b="1" dirty="0">
                <a:solidFill>
                  <a:srgbClr val="000099"/>
                </a:solidFill>
                <a:effectLst>
                  <a:outerShdw blurRad="38100" dist="38100" dir="2700000" algn="tl">
                    <a:srgbClr val="000000">
                      <a:alpha val="43137"/>
                    </a:srgbClr>
                  </a:outerShdw>
                </a:effectLst>
                <a:latin typeface="+mj-lt"/>
                <a:ea typeface="+mj-ea"/>
                <a:cs typeface="+mj-cs"/>
              </a:rPr>
              <a:t>WAVEWATCH III results for Hurricane Eduardo  (One way coupled)</a:t>
            </a:r>
          </a:p>
        </p:txBody>
      </p:sp>
      <p:sp>
        <p:nvSpPr>
          <p:cNvPr id="5" name="TextBox 4"/>
          <p:cNvSpPr txBox="1"/>
          <p:nvPr/>
        </p:nvSpPr>
        <p:spPr>
          <a:xfrm>
            <a:off x="2324100" y="6169582"/>
            <a:ext cx="4724400" cy="369332"/>
          </a:xfrm>
          <a:prstGeom prst="rect">
            <a:avLst/>
          </a:prstGeom>
          <a:noFill/>
        </p:spPr>
        <p:txBody>
          <a:bodyPr wrap="square" rtlCol="0">
            <a:spAutoFit/>
          </a:bodyPr>
          <a:lstStyle/>
          <a:p>
            <a:r>
              <a:rPr lang="en-US" dirty="0" smtClean="0"/>
              <a:t>Red – Jason2;       Black -- WAVEWATCH</a:t>
            </a:r>
            <a:endParaRPr lang="en-US" dirty="0"/>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15234782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77036" y="177355"/>
            <a:ext cx="6934200" cy="523220"/>
          </a:xfrm>
          <a:prstGeom prst="rect">
            <a:avLst/>
          </a:prstGeom>
          <a:noFill/>
        </p:spPr>
        <p:txBody>
          <a:bodyPr wrap="square" rtlCol="0">
            <a:spAutoFit/>
          </a:bodyPr>
          <a:lstStyle/>
          <a:p>
            <a:pPr algn="ctr"/>
            <a:r>
              <a:rPr lang="en-US" sz="2800" dirty="0" smtClean="0">
                <a:solidFill>
                  <a:prstClr val="black"/>
                </a:solidFill>
              </a:rPr>
              <a:t>FY16: Impact of Physics Upgrades  for  EP</a:t>
            </a:r>
            <a:endParaRPr lang="en-US" sz="2800" dirty="0">
              <a:solidFill>
                <a:prstClr val="black"/>
              </a:solidFill>
            </a:endParaRPr>
          </a:p>
        </p:txBody>
      </p:sp>
      <p:sp>
        <p:nvSpPr>
          <p:cNvPr id="2" name="TextBox 1"/>
          <p:cNvSpPr txBox="1"/>
          <p:nvPr/>
        </p:nvSpPr>
        <p:spPr>
          <a:xfrm>
            <a:off x="1077036" y="5638800"/>
            <a:ext cx="7457364" cy="923330"/>
          </a:xfrm>
          <a:prstGeom prst="rect">
            <a:avLst/>
          </a:prstGeom>
          <a:noFill/>
        </p:spPr>
        <p:txBody>
          <a:bodyPr wrap="square" rtlCol="0">
            <a:spAutoFit/>
          </a:bodyPr>
          <a:lstStyle/>
          <a:p>
            <a:r>
              <a:rPr lang="en-US" dirty="0" smtClean="0"/>
              <a:t>Two different settings for Cd were tested, the higher value of Cd resulted in improved storm size verifications, tracks and intensity are neutral (similar to AL results)</a:t>
            </a:r>
            <a:endParaRPr lang="en-US" dirty="0"/>
          </a:p>
        </p:txBody>
      </p:sp>
      <p:pic>
        <p:nvPicPr>
          <p:cNvPr id="5" name="Picture 4" descr="http://www.emc.ncep.noaa.gov/gc_wmb/vxt/zack/temp2/EPAL1115_H215_H16OP/fig_EPAL1115_m34.png"/>
          <p:cNvPicPr>
            <a:picLocks noChangeAspect="1" noChangeArrowheads="1"/>
          </p:cNvPicPr>
          <p:nvPr/>
        </p:nvPicPr>
        <p:blipFill>
          <a:blip r:embed="rId2" cstate="print"/>
          <a:srcRect/>
          <a:stretch>
            <a:fillRect/>
          </a:stretch>
        </p:blipFill>
        <p:spPr bwMode="auto">
          <a:xfrm>
            <a:off x="1295400" y="1066800"/>
            <a:ext cx="6172200" cy="4461619"/>
          </a:xfrm>
          <a:prstGeom prst="rect">
            <a:avLst/>
          </a:prstGeom>
          <a:noFill/>
        </p:spPr>
      </p:pic>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40860699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084444B-8753-7A41-93B0-14F3C9EE6796}"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pic>
        <p:nvPicPr>
          <p:cNvPr id="4" name="Picture 3" descr="pm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024" y="1304009"/>
            <a:ext cx="3845199" cy="2883899"/>
          </a:xfrm>
          <a:prstGeom prst="rect">
            <a:avLst/>
          </a:prstGeom>
        </p:spPr>
      </p:pic>
      <p:pic>
        <p:nvPicPr>
          <p:cNvPr id="5" name="Picture 4" descr="vma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269946"/>
            <a:ext cx="3890616" cy="2917962"/>
          </a:xfrm>
          <a:prstGeom prst="rect">
            <a:avLst/>
          </a:prstGeom>
        </p:spPr>
      </p:pic>
      <p:pic>
        <p:nvPicPr>
          <p:cNvPr id="6" name="Picture 5" descr="tr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4944" y="4096255"/>
            <a:ext cx="3686847" cy="2765136"/>
          </a:xfrm>
          <a:prstGeom prst="rect">
            <a:avLst/>
          </a:prstGeom>
        </p:spPr>
      </p:pic>
      <p:sp>
        <p:nvSpPr>
          <p:cNvPr id="7" name="TextBox 6"/>
          <p:cNvSpPr txBox="1"/>
          <p:nvPr/>
        </p:nvSpPr>
        <p:spPr>
          <a:xfrm>
            <a:off x="457200" y="152400"/>
            <a:ext cx="8229600" cy="954107"/>
          </a:xfrm>
          <a:prstGeom prst="rect">
            <a:avLst/>
          </a:prstGeom>
          <a:noFill/>
        </p:spPr>
        <p:txBody>
          <a:bodyPr wrap="square" rtlCol="0">
            <a:spAutoFit/>
          </a:bodyPr>
          <a:lstStyle/>
          <a:p>
            <a:pPr algn="ctr"/>
            <a:r>
              <a:rPr lang="en-US" sz="2800" dirty="0" smtClean="0">
                <a:solidFill>
                  <a:prstClr val="black"/>
                </a:solidFill>
              </a:rPr>
              <a:t>FY16: Impact of </a:t>
            </a:r>
            <a:r>
              <a:rPr lang="en-US" sz="2800" dirty="0">
                <a:solidFill>
                  <a:prstClr val="black"/>
                </a:solidFill>
              </a:rPr>
              <a:t> </a:t>
            </a:r>
            <a:r>
              <a:rPr lang="en-US" sz="2800" dirty="0" smtClean="0">
                <a:solidFill>
                  <a:prstClr val="black"/>
                </a:solidFill>
              </a:rPr>
              <a:t>RTOFS Initialization on Blanca: </a:t>
            </a:r>
            <a:r>
              <a:rPr lang="en-US" sz="2800" dirty="0" smtClean="0"/>
              <a:t>Initial </a:t>
            </a:r>
            <a:r>
              <a:rPr lang="en-US" sz="2800" dirty="0"/>
              <a:t>time Jun 3, 2015 </a:t>
            </a:r>
            <a:r>
              <a:rPr lang="en-US" sz="2800" dirty="0" smtClean="0"/>
              <a:t>00Z</a:t>
            </a:r>
            <a:endParaRPr lang="en-US" sz="2800" dirty="0">
              <a:solidFill>
                <a:prstClr val="black"/>
              </a:solidFill>
            </a:endParaRPr>
          </a:p>
        </p:txBody>
      </p:sp>
    </p:spTree>
    <p:extLst>
      <p:ext uri="{BB962C8B-B14F-4D97-AF65-F5344CB8AC3E}">
        <p14:creationId xmlns:p14="http://schemas.microsoft.com/office/powerpoint/2010/main" val="37042064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9200" cy="3908762"/>
          </a:xfrm>
          <a:prstGeom prst="rect">
            <a:avLst/>
          </a:prstGeom>
          <a:noFill/>
        </p:spPr>
        <p:txBody>
          <a:bodyPr wrap="square" rtlCol="0">
            <a:spAutoFit/>
          </a:bodyPr>
          <a:lstStyle/>
          <a:p>
            <a:pPr algn="ctr"/>
            <a:r>
              <a:rPr lang="en-US" sz="2800" b="1" dirty="0" smtClean="0">
                <a:solidFill>
                  <a:srgbClr val="000099"/>
                </a:solidFill>
                <a:effectLst>
                  <a:outerShdw blurRad="38100" dist="38100" dir="2700000" algn="tl">
                    <a:srgbClr val="000000">
                      <a:alpha val="43137"/>
                    </a:srgbClr>
                  </a:outerShdw>
                </a:effectLst>
                <a:latin typeface="+mj-lt"/>
                <a:ea typeface="+mj-ea"/>
                <a:cs typeface="+mj-cs"/>
              </a:rPr>
              <a:t>2016 CPAC Experiments</a:t>
            </a:r>
          </a:p>
          <a:p>
            <a:pPr algn="ctr"/>
            <a:endParaRPr lang="en-US" sz="2800" b="1" dirty="0">
              <a:solidFill>
                <a:srgbClr val="000099"/>
              </a:solidFill>
              <a:effectLst>
                <a:outerShdw blurRad="38100" dist="38100" dir="2700000" algn="tl">
                  <a:srgbClr val="000000">
                    <a:alpha val="43137"/>
                  </a:srgbClr>
                </a:outerShdw>
              </a:effectLst>
              <a:latin typeface="+mj-lt"/>
              <a:ea typeface="+mj-ea"/>
              <a:cs typeface="+mj-cs"/>
            </a:endParaRPr>
          </a:p>
          <a:p>
            <a:pPr algn="ctr"/>
            <a:endParaRPr lang="en-US" sz="2800" b="1" dirty="0">
              <a:solidFill>
                <a:srgbClr val="000099"/>
              </a:solidFill>
              <a:effectLst>
                <a:outerShdw blurRad="38100" dist="38100" dir="2700000" algn="tl">
                  <a:srgbClr val="000000">
                    <a:alpha val="43137"/>
                  </a:srgbClr>
                </a:outerShdw>
              </a:effectLst>
              <a:latin typeface="+mj-lt"/>
              <a:ea typeface="+mj-ea"/>
              <a:cs typeface="+mj-cs"/>
            </a:endParaRPr>
          </a:p>
          <a:p>
            <a:endParaRPr lang="en-US" sz="2400" dirty="0">
              <a:solidFill>
                <a:prstClr val="black"/>
              </a:solidFill>
            </a:endParaRPr>
          </a:p>
          <a:p>
            <a:pPr>
              <a:buFont typeface="Wingdings" pitchFamily="2" charset="2"/>
              <a:buChar char="Ø"/>
            </a:pPr>
            <a:r>
              <a:rPr lang="en-US" sz="2000" b="1" dirty="0" smtClean="0"/>
              <a:t>  H215</a:t>
            </a:r>
            <a:r>
              <a:rPr lang="en-US" sz="2000" dirty="0" smtClean="0">
                <a:solidFill>
                  <a:prstClr val="black"/>
                </a:solidFill>
              </a:rPr>
              <a:t>: 2015 </a:t>
            </a:r>
            <a:r>
              <a:rPr lang="en-US" sz="2000" dirty="0">
                <a:solidFill>
                  <a:prstClr val="black"/>
                </a:solidFill>
              </a:rPr>
              <a:t>version of operational HWRF, </a:t>
            </a:r>
            <a:r>
              <a:rPr lang="en-US" sz="2000" dirty="0" smtClean="0">
                <a:solidFill>
                  <a:prstClr val="black"/>
                </a:solidFill>
              </a:rPr>
              <a:t>18/6/2km </a:t>
            </a:r>
            <a:r>
              <a:rPr lang="en-US" sz="2000" dirty="0">
                <a:solidFill>
                  <a:prstClr val="black"/>
                </a:solidFill>
              </a:rPr>
              <a:t>resolution, L61, input: </a:t>
            </a:r>
            <a:r>
              <a:rPr lang="en-US" sz="2000" dirty="0" smtClean="0">
                <a:solidFill>
                  <a:prstClr val="black"/>
                </a:solidFill>
              </a:rPr>
              <a:t>T1534 </a:t>
            </a:r>
            <a:r>
              <a:rPr lang="en-US" sz="2000" dirty="0">
                <a:solidFill>
                  <a:prstClr val="black"/>
                </a:solidFill>
              </a:rPr>
              <a:t>L64 GFS (Spectral files for both IC and BC</a:t>
            </a:r>
            <a:r>
              <a:rPr lang="en-US" sz="2000" dirty="0" smtClean="0">
                <a:solidFill>
                  <a:prstClr val="black"/>
                </a:solidFill>
              </a:rPr>
              <a:t>);</a:t>
            </a:r>
          </a:p>
          <a:p>
            <a:pPr>
              <a:buFont typeface="Wingdings" pitchFamily="2" charset="2"/>
              <a:buChar char="Ø"/>
            </a:pPr>
            <a:endParaRPr lang="en-US" sz="2000" dirty="0">
              <a:solidFill>
                <a:prstClr val="black"/>
              </a:solidFill>
            </a:endParaRPr>
          </a:p>
          <a:p>
            <a:endParaRPr lang="en-US" sz="2000" dirty="0">
              <a:solidFill>
                <a:prstClr val="black"/>
              </a:solidFill>
            </a:endParaRPr>
          </a:p>
          <a:p>
            <a:pPr>
              <a:buFont typeface="Wingdings" pitchFamily="2" charset="2"/>
              <a:buChar char="Ø"/>
            </a:pPr>
            <a:endParaRPr lang="en-US" sz="2000" dirty="0">
              <a:solidFill>
                <a:prstClr val="black"/>
              </a:solidFill>
            </a:endParaRPr>
          </a:p>
          <a:p>
            <a:pPr>
              <a:buFont typeface="Wingdings" pitchFamily="2" charset="2"/>
              <a:buChar char="Ø"/>
            </a:pPr>
            <a:r>
              <a:rPr lang="en-US" sz="2000" b="1" dirty="0" smtClean="0"/>
              <a:t>  </a:t>
            </a:r>
            <a:r>
              <a:rPr lang="en-US" sz="2000" b="1" dirty="0" smtClean="0">
                <a:solidFill>
                  <a:srgbClr val="FF0000"/>
                </a:solidFill>
              </a:rPr>
              <a:t>H216</a:t>
            </a:r>
            <a:r>
              <a:rPr lang="en-US" sz="2000" dirty="0" smtClean="0">
                <a:solidFill>
                  <a:srgbClr val="FF0000"/>
                </a:solidFill>
              </a:rPr>
              <a:t>: All upgrades + coupling to MPIPOM (GDEM climatology) for CPAC</a:t>
            </a:r>
            <a:endParaRPr lang="en-US" sz="2000" dirty="0">
              <a:solidFill>
                <a:srgbClr val="FF0000"/>
              </a:solidFill>
            </a:endParaRPr>
          </a:p>
          <a:p>
            <a:endParaRPr lang="en-US" sz="2000" dirty="0" smtClean="0">
              <a:solidFill>
                <a:prstClr val="black"/>
              </a:solidFill>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52</a:t>
            </a:fld>
            <a:endParaRPr lang="en-US" dirty="0">
              <a:solidFill>
                <a:prstClr val="black">
                  <a:tint val="75000"/>
                </a:prstClr>
              </a:solidFill>
            </a:endParaRPr>
          </a:p>
        </p:txBody>
      </p:sp>
    </p:spTree>
    <p:extLst>
      <p:ext uri="{BB962C8B-B14F-4D97-AF65-F5344CB8AC3E}">
        <p14:creationId xmlns:p14="http://schemas.microsoft.com/office/powerpoint/2010/main" val="8730177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DAFE6B-CCDB-413C-81DE-B2F9A6429545}" type="slidenum">
              <a:rPr lang="en-US" smtClean="0"/>
              <a:pPr/>
              <a:t>53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377107558"/>
              </p:ext>
            </p:extLst>
          </p:nvPr>
        </p:nvGraphicFramePr>
        <p:xfrm>
          <a:off x="76200" y="838200"/>
          <a:ext cx="8991600" cy="5100637"/>
        </p:xfrm>
        <a:graphic>
          <a:graphicData uri="http://schemas.openxmlformats.org/drawingml/2006/table">
            <a:tbl>
              <a:tblPr firstRow="1" firstCol="1" bandRow="1"/>
              <a:tblGrid>
                <a:gridCol w="2610297"/>
                <a:gridCol w="2410158"/>
                <a:gridCol w="1399446"/>
                <a:gridCol w="2571699"/>
              </a:tblGrid>
              <a:tr h="459130">
                <a:tc>
                  <a:txBody>
                    <a:bodyPr/>
                    <a:lstStyle/>
                    <a:p>
                      <a:pPr marL="0" marR="0">
                        <a:lnSpc>
                          <a:spcPct val="115000"/>
                        </a:lnSpc>
                        <a:spcBef>
                          <a:spcPts val="0"/>
                        </a:spcBef>
                        <a:spcAft>
                          <a:spcPts val="0"/>
                        </a:spcAft>
                      </a:pPr>
                      <a:r>
                        <a:rPr lang="en-US" sz="1500" b="1" dirty="0">
                          <a:effectLst/>
                          <a:latin typeface="Calibri"/>
                          <a:ea typeface="Calibri"/>
                          <a:cs typeface="Times New Roman"/>
                        </a:rPr>
                        <a:t>JOBS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500" b="1" dirty="0">
                          <a:effectLst/>
                          <a:latin typeface="Calibri"/>
                          <a:ea typeface="Calibri"/>
                          <a:cs typeface="Times New Roman"/>
                        </a:rPr>
                        <a:t>Computer Resources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500" b="1" dirty="0">
                          <a:effectLst/>
                          <a:latin typeface="Calibri"/>
                          <a:ea typeface="Calibri"/>
                          <a:cs typeface="Times New Roman"/>
                        </a:rPr>
                        <a:t>Run Time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marL="0" marR="0">
                        <a:lnSpc>
                          <a:spcPct val="115000"/>
                        </a:lnSpc>
                        <a:spcBef>
                          <a:spcPts val="0"/>
                        </a:spcBef>
                        <a:spcAft>
                          <a:spcPts val="0"/>
                        </a:spcAft>
                      </a:pPr>
                      <a:r>
                        <a:rPr lang="en-US" sz="1500" b="1" dirty="0">
                          <a:effectLst/>
                          <a:latin typeface="Calibri"/>
                          <a:ea typeface="Calibri"/>
                          <a:cs typeface="Times New Roman"/>
                        </a:rPr>
                        <a:t>Starting Time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698007">
                <a:tc>
                  <a:txBody>
                    <a:bodyPr/>
                    <a:lstStyle/>
                    <a:p>
                      <a:pPr marL="0" marR="0">
                        <a:lnSpc>
                          <a:spcPct val="115000"/>
                        </a:lnSpc>
                        <a:spcBef>
                          <a:spcPts val="0"/>
                        </a:spcBef>
                        <a:spcAft>
                          <a:spcPts val="0"/>
                        </a:spcAft>
                      </a:pPr>
                      <a:r>
                        <a:rPr lang="en-US" sz="1500" b="1" dirty="0">
                          <a:effectLst/>
                          <a:latin typeface="Calibri"/>
                          <a:ea typeface="Calibri"/>
                          <a:cs typeface="Times New Roman"/>
                        </a:rPr>
                        <a:t>JHWRF_PRE_MASTER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500" b="1" dirty="0">
                          <a:effectLst/>
                          <a:latin typeface="Calibri"/>
                          <a:ea typeface="Calibri"/>
                          <a:cs typeface="Times New Roman"/>
                        </a:rPr>
                        <a:t>1 core/2GB </a:t>
                      </a:r>
                      <a:r>
                        <a:rPr lang="en-US" sz="1500" b="1" dirty="0" smtClean="0">
                          <a:solidFill>
                            <a:srgbClr val="FF0000"/>
                          </a:solidFill>
                          <a:effectLst/>
                          <a:latin typeface="+mn-lt"/>
                          <a:ea typeface="Calibri"/>
                          <a:cs typeface="Times New Roman"/>
                        </a:rPr>
                        <a:t>(1 core/2GB)</a:t>
                      </a:r>
                      <a:endParaRPr lang="en-US" sz="1500" dirty="0" smtClean="0">
                        <a:solidFill>
                          <a:srgbClr val="FF0000"/>
                        </a:solidFill>
                        <a:effectLst/>
                        <a:latin typeface="+mn-lt"/>
                        <a:ea typeface="Calibri"/>
                        <a:cs typeface="Times New Roman"/>
                      </a:endParaRPr>
                    </a:p>
                    <a:p>
                      <a:pPr marL="0" marR="0">
                        <a:lnSpc>
                          <a:spcPct val="115000"/>
                        </a:lnSpc>
                        <a:spcBef>
                          <a:spcPts val="0"/>
                        </a:spcBef>
                        <a:spcAft>
                          <a:spcPts val="0"/>
                        </a:spcAft>
                      </a:pP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500" b="1">
                          <a:effectLst/>
                          <a:latin typeface="Calibri"/>
                          <a:ea typeface="Calibri"/>
                          <a:cs typeface="Times New Roman"/>
                        </a:rPr>
                        <a:t>&lt;1min </a:t>
                      </a:r>
                      <a:endParaRPr lang="en-US" sz="150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T+3:20 </a:t>
                      </a:r>
                      <a:r>
                        <a:rPr lang="en-US" sz="1500" b="1" dirty="0" smtClean="0">
                          <a:solidFill>
                            <a:srgbClr val="FF0000"/>
                          </a:solidFill>
                          <a:effectLst/>
                          <a:latin typeface="Calibri"/>
                          <a:ea typeface="Calibri"/>
                          <a:cs typeface="Times New Roman"/>
                        </a:rPr>
                        <a:t>(T+3:20, first GFS</a:t>
                      </a:r>
                      <a:r>
                        <a:rPr lang="en-US" sz="1500" b="1" baseline="0" dirty="0" smtClean="0">
                          <a:solidFill>
                            <a:srgbClr val="FF0000"/>
                          </a:solidFill>
                          <a:effectLst/>
                          <a:latin typeface="Calibri"/>
                          <a:ea typeface="Calibri"/>
                          <a:cs typeface="Times New Roman"/>
                        </a:rPr>
                        <a:t> grib2 analysis available</a:t>
                      </a:r>
                      <a:r>
                        <a:rPr lang="en-US" sz="1500" b="1" dirty="0" smtClean="0">
                          <a:solidFill>
                            <a:srgbClr val="FF0000"/>
                          </a:solidFill>
                          <a:effectLst/>
                          <a:latin typeface="Calibri"/>
                          <a:ea typeface="Calibri"/>
                          <a:cs typeface="Times New Roman"/>
                        </a:rPr>
                        <a:t>)</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257174">
                <a:tc>
                  <a:txBody>
                    <a:bodyPr/>
                    <a:lstStyle/>
                    <a:p>
                      <a:pPr marL="0" marR="0">
                        <a:lnSpc>
                          <a:spcPct val="115000"/>
                        </a:lnSpc>
                        <a:spcBef>
                          <a:spcPts val="0"/>
                        </a:spcBef>
                        <a:spcAft>
                          <a:spcPts val="0"/>
                        </a:spcAft>
                      </a:pPr>
                      <a:r>
                        <a:rPr lang="en-US" sz="1500" b="1" dirty="0" smtClean="0">
                          <a:solidFill>
                            <a:srgbClr val="92D050"/>
                          </a:solidFill>
                          <a:effectLst/>
                          <a:latin typeface="Calibri"/>
                          <a:ea typeface="Calibri"/>
                          <a:cs typeface="Times New Roman"/>
                        </a:rPr>
                        <a:t>JHWRF_WAVE_INIT (new)</a:t>
                      </a:r>
                      <a:endParaRPr lang="en-US" sz="1500" dirty="0">
                        <a:solidFill>
                          <a:srgbClr val="92D05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500" b="1" dirty="0" smtClean="0">
                          <a:solidFill>
                            <a:schemeClr val="tx1"/>
                          </a:solidFill>
                          <a:effectLst/>
                          <a:latin typeface="Calibri"/>
                          <a:ea typeface="Calibri"/>
                          <a:cs typeface="Times New Roman"/>
                        </a:rPr>
                        <a:t>1 node (24cores/2GB)</a:t>
                      </a:r>
                      <a:endParaRPr lang="en-US" sz="1500" dirty="0">
                        <a:solidFill>
                          <a:schemeClr val="tx1"/>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endParaRPr lang="en-US" sz="1500" dirty="0">
                        <a:solidFill>
                          <a:srgbClr val="FF000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endParaRPr lang="en-US" sz="1500" dirty="0">
                        <a:effectLst/>
                        <a:latin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477590">
                <a:tc>
                  <a:txBody>
                    <a:bodyPr/>
                    <a:lstStyle/>
                    <a:p>
                      <a:pPr marL="0" marR="0">
                        <a:lnSpc>
                          <a:spcPct val="115000"/>
                        </a:lnSpc>
                        <a:spcBef>
                          <a:spcPts val="0"/>
                        </a:spcBef>
                        <a:spcAft>
                          <a:spcPts val="0"/>
                        </a:spcAft>
                      </a:pPr>
                      <a:r>
                        <a:rPr lang="en-US" sz="1500" b="1" dirty="0">
                          <a:solidFill>
                            <a:srgbClr val="00B050"/>
                          </a:solidFill>
                          <a:effectLst/>
                          <a:latin typeface="Calibri"/>
                          <a:ea typeface="Calibri"/>
                          <a:cs typeface="Times New Roman"/>
                        </a:rPr>
                        <a:t>JHWRF_OCEAN_INIT </a:t>
                      </a:r>
                      <a:endParaRPr lang="en-US" sz="1500" dirty="0">
                        <a:solidFill>
                          <a:srgbClr val="00B05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24</a:t>
                      </a:r>
                      <a:r>
                        <a:rPr lang="en-US" sz="1500" b="1" baseline="0" dirty="0" smtClean="0">
                          <a:effectLst/>
                          <a:latin typeface="Calibri"/>
                          <a:ea typeface="Calibri"/>
                          <a:cs typeface="Times New Roman"/>
                        </a:rPr>
                        <a:t> </a:t>
                      </a:r>
                      <a:r>
                        <a:rPr lang="en-US" sz="1500" b="1" dirty="0" smtClean="0">
                          <a:effectLst/>
                          <a:latin typeface="Calibri"/>
                          <a:ea typeface="Calibri"/>
                          <a:cs typeface="Times New Roman"/>
                        </a:rPr>
                        <a:t>cores </a:t>
                      </a:r>
                      <a:r>
                        <a:rPr lang="en-US" sz="1500" b="1" dirty="0" smtClean="0">
                          <a:solidFill>
                            <a:srgbClr val="FF0000"/>
                          </a:solidFill>
                        </a:rPr>
                        <a:t>(9 core)  </a:t>
                      </a:r>
                      <a:r>
                        <a:rPr lang="en-US" sz="1500" b="1" dirty="0" smtClean="0">
                          <a:solidFill>
                            <a:schemeClr val="tx1"/>
                          </a:solidFill>
                        </a:rPr>
                        <a:t>POM</a:t>
                      </a:r>
                      <a:r>
                        <a:rPr lang="en-US" sz="1500" b="1" dirty="0" smtClean="0">
                          <a:solidFill>
                            <a:srgbClr val="FF0000"/>
                          </a:solidFill>
                        </a:rPr>
                        <a:t> </a:t>
                      </a:r>
                      <a:r>
                        <a:rPr lang="en-US" sz="1500" b="1" dirty="0" smtClean="0">
                          <a:solidFill>
                            <a:schemeClr val="tx1"/>
                          </a:solidFill>
                        </a:rPr>
                        <a:t>RTOFS</a:t>
                      </a:r>
                      <a:r>
                        <a:rPr lang="en-US" sz="1500" b="1" baseline="0" dirty="0" smtClean="0">
                          <a:solidFill>
                            <a:schemeClr val="tx1"/>
                          </a:solidFill>
                        </a:rPr>
                        <a:t> init</a:t>
                      </a:r>
                      <a:endParaRPr lang="en-US" sz="1500" b="1" dirty="0" smtClean="0">
                        <a:solidFill>
                          <a:schemeClr val="tx1"/>
                        </a:solidFill>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~12min</a:t>
                      </a:r>
                      <a:r>
                        <a:rPr lang="en-US" sz="1500" b="1" baseline="0" dirty="0" smtClean="0">
                          <a:effectLst/>
                          <a:latin typeface="Calibri"/>
                          <a:ea typeface="Calibri"/>
                          <a:cs typeface="Times New Roman"/>
                        </a:rPr>
                        <a:t> </a:t>
                      </a:r>
                      <a:r>
                        <a:rPr lang="en-US" sz="1500" b="1" baseline="0" dirty="0" smtClean="0">
                          <a:solidFill>
                            <a:srgbClr val="FF0000"/>
                          </a:solidFill>
                          <a:effectLst/>
                          <a:latin typeface="Calibri"/>
                          <a:ea typeface="Calibri"/>
                          <a:cs typeface="Times New Roman"/>
                        </a:rPr>
                        <a:t>(~22min)</a:t>
                      </a:r>
                      <a:endParaRPr lang="en-US" sz="1500" dirty="0">
                        <a:solidFill>
                          <a:srgbClr val="FF000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endParaRPr lang="en-US" sz="1500" dirty="0">
                        <a:effectLst/>
                        <a:latin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698007">
                <a:tc>
                  <a:txBody>
                    <a:bodyPr/>
                    <a:lstStyle/>
                    <a:p>
                      <a:pPr marL="0" marR="0">
                        <a:lnSpc>
                          <a:spcPct val="115000"/>
                        </a:lnSpc>
                        <a:spcBef>
                          <a:spcPts val="0"/>
                        </a:spcBef>
                        <a:spcAft>
                          <a:spcPts val="0"/>
                        </a:spcAft>
                      </a:pPr>
                      <a:r>
                        <a:rPr lang="en-US" sz="1500" b="1" dirty="0" smtClean="0">
                          <a:solidFill>
                            <a:srgbClr val="00B050"/>
                          </a:solidFill>
                          <a:effectLst/>
                          <a:latin typeface="Calibri"/>
                          <a:ea typeface="Calibri"/>
                          <a:cs typeface="Times New Roman"/>
                        </a:rPr>
                        <a:t>JHWRF_INIT (Step 1)</a:t>
                      </a:r>
                      <a:endParaRPr lang="en-US" sz="1500" dirty="0">
                        <a:solidFill>
                          <a:srgbClr val="00B050"/>
                        </a:solidFill>
                        <a:effectLst/>
                        <a:latin typeface="Calibri"/>
                        <a:ea typeface="Calibri"/>
                        <a:cs typeface="Times New Roman"/>
                      </a:endParaRPr>
                    </a:p>
                    <a:p>
                      <a:pPr marL="0" marR="0">
                        <a:lnSpc>
                          <a:spcPct val="115000"/>
                        </a:lnSpc>
                        <a:spcBef>
                          <a:spcPts val="0"/>
                        </a:spcBef>
                        <a:spcAft>
                          <a:spcPts val="0"/>
                        </a:spcAft>
                      </a:pPr>
                      <a:r>
                        <a:rPr lang="en-US" sz="1500" b="1" dirty="0">
                          <a:solidFill>
                            <a:srgbClr val="00B050"/>
                          </a:solidFill>
                          <a:effectLst/>
                          <a:latin typeface="Calibri"/>
                          <a:ea typeface="Calibri"/>
                          <a:cs typeface="Times New Roman"/>
                        </a:rPr>
                        <a:t>(WPS+PREP+REAL+ 3DVAR_ANALYSIS) </a:t>
                      </a:r>
                      <a:endParaRPr lang="en-US" sz="1500" dirty="0">
                        <a:solidFill>
                          <a:srgbClr val="00B05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96</a:t>
                      </a:r>
                      <a:r>
                        <a:rPr lang="en-US" sz="1500" b="1" baseline="0" dirty="0" smtClean="0">
                          <a:effectLst/>
                          <a:latin typeface="Calibri"/>
                          <a:ea typeface="Calibri"/>
                          <a:cs typeface="Times New Roman"/>
                        </a:rPr>
                        <a:t> c</a:t>
                      </a:r>
                      <a:r>
                        <a:rPr lang="en-US" sz="1500" b="1" dirty="0" smtClean="0">
                          <a:effectLst/>
                          <a:latin typeface="Calibri"/>
                          <a:ea typeface="Calibri"/>
                          <a:cs typeface="Times New Roman"/>
                        </a:rPr>
                        <a:t>ores </a:t>
                      </a:r>
                      <a:r>
                        <a:rPr lang="en-US" sz="1500" b="1" dirty="0" smtClean="0">
                          <a:solidFill>
                            <a:srgbClr val="FF0000"/>
                          </a:solidFill>
                          <a:effectLst/>
                          <a:latin typeface="Calibri"/>
                          <a:ea typeface="Calibri"/>
                          <a:cs typeface="Times New Roman"/>
                        </a:rPr>
                        <a:t>(48 cores) </a:t>
                      </a:r>
                      <a:endParaRPr lang="en-US" sz="1500" dirty="0">
                        <a:solidFill>
                          <a:srgbClr val="FF000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~13min </a:t>
                      </a:r>
                      <a:r>
                        <a:rPr lang="en-US" sz="1500" b="1" dirty="0">
                          <a:effectLst/>
                          <a:latin typeface="Calibri"/>
                          <a:ea typeface="Calibri"/>
                          <a:cs typeface="Times New Roman"/>
                        </a:rPr>
                        <a:t>(several jobs combined) </a:t>
                      </a:r>
                      <a:r>
                        <a:rPr lang="en-US" sz="1500" b="1" dirty="0">
                          <a:solidFill>
                            <a:srgbClr val="FF0000"/>
                          </a:solidFill>
                          <a:effectLst/>
                          <a:latin typeface="Calibri"/>
                          <a:ea typeface="Calibri"/>
                          <a:cs typeface="Times New Roman"/>
                        </a:rPr>
                        <a:t>(~10min)</a:t>
                      </a:r>
                      <a:r>
                        <a:rPr lang="en-US" sz="1500" b="1" dirty="0">
                          <a:effectLst/>
                          <a:latin typeface="Calibri"/>
                          <a:ea typeface="Calibri"/>
                          <a:cs typeface="Times New Roman"/>
                        </a:rPr>
                        <a:t>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T+3:20 (GFS GRIB2 available</a:t>
                      </a:r>
                      <a:r>
                        <a:rPr lang="en-US" sz="1500" b="1" dirty="0">
                          <a:effectLst/>
                          <a:latin typeface="Calibri"/>
                          <a:ea typeface="Calibri"/>
                          <a:cs typeface="Times New Roman"/>
                        </a:rPr>
                        <a:t>)</a:t>
                      </a:r>
                      <a:endParaRPr lang="en-US" sz="1500" dirty="0">
                        <a:effectLst/>
                        <a:latin typeface="Calibri"/>
                        <a:ea typeface="Calibri"/>
                        <a:cs typeface="Times New Roman"/>
                      </a:endParaRPr>
                    </a:p>
                    <a:p>
                      <a:pPr marL="0" marR="0">
                        <a:lnSpc>
                          <a:spcPct val="115000"/>
                        </a:lnSpc>
                        <a:spcBef>
                          <a:spcPts val="0"/>
                        </a:spcBef>
                        <a:spcAft>
                          <a:spcPts val="0"/>
                        </a:spcAft>
                      </a:pPr>
                      <a:r>
                        <a:rPr lang="en-US" sz="1500" b="1" dirty="0" smtClean="0">
                          <a:effectLst/>
                          <a:latin typeface="Calibri"/>
                          <a:ea typeface="Calibri"/>
                          <a:cs typeface="Times New Roman"/>
                        </a:rPr>
                        <a:t>Run continuously until gfs</a:t>
                      </a:r>
                      <a:r>
                        <a:rPr lang="en-US" sz="1500" b="1" baseline="0" dirty="0" smtClean="0">
                          <a:effectLst/>
                          <a:latin typeface="Calibri"/>
                          <a:ea typeface="Calibri"/>
                          <a:cs typeface="Times New Roman"/>
                        </a:rPr>
                        <a:t> 126h grib2 file is available</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698007">
                <a:tc>
                  <a:txBody>
                    <a:bodyPr/>
                    <a:lstStyle/>
                    <a:p>
                      <a:pPr marL="0" marR="0">
                        <a:lnSpc>
                          <a:spcPct val="115000"/>
                        </a:lnSpc>
                        <a:spcBef>
                          <a:spcPts val="0"/>
                        </a:spcBef>
                        <a:spcAft>
                          <a:spcPts val="0"/>
                        </a:spcAft>
                      </a:pPr>
                      <a:r>
                        <a:rPr lang="en-US" sz="1500" b="1" dirty="0">
                          <a:effectLst/>
                          <a:latin typeface="Calibri"/>
                          <a:ea typeface="Calibri"/>
                          <a:cs typeface="Times New Roman"/>
                        </a:rPr>
                        <a:t>JHWRF_INIT (Step 2)</a:t>
                      </a:r>
                      <a:endParaRPr lang="en-US" sz="1500" dirty="0">
                        <a:effectLst/>
                        <a:latin typeface="Calibri"/>
                        <a:ea typeface="Calibri"/>
                        <a:cs typeface="Times New Roman"/>
                      </a:endParaRPr>
                    </a:p>
                    <a:p>
                      <a:pPr marL="0" marR="0">
                        <a:lnSpc>
                          <a:spcPct val="115000"/>
                        </a:lnSpc>
                        <a:spcBef>
                          <a:spcPts val="0"/>
                        </a:spcBef>
                        <a:spcAft>
                          <a:spcPts val="0"/>
                        </a:spcAft>
                      </a:pPr>
                      <a:r>
                        <a:rPr lang="en-US" sz="1500" b="1" dirty="0" smtClean="0">
                          <a:effectLst/>
                          <a:latin typeface="Calibri"/>
                          <a:ea typeface="Calibri"/>
                          <a:cs typeface="Times New Roman"/>
                        </a:rPr>
                        <a:t>(PREP+REAL+</a:t>
                      </a:r>
                    </a:p>
                    <a:p>
                      <a:pPr marL="0" marR="0">
                        <a:lnSpc>
                          <a:spcPct val="115000"/>
                        </a:lnSpc>
                        <a:spcBef>
                          <a:spcPts val="0"/>
                        </a:spcBef>
                        <a:spcAft>
                          <a:spcPts val="0"/>
                        </a:spcAft>
                      </a:pPr>
                      <a:r>
                        <a:rPr lang="en-US" sz="1500" b="1" dirty="0" smtClean="0">
                          <a:effectLst/>
                          <a:latin typeface="Calibri"/>
                          <a:ea typeface="Calibri"/>
                          <a:cs typeface="Times New Roman"/>
                        </a:rPr>
                        <a:t>3DVAR_ANALYSIS)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96 cores </a:t>
                      </a:r>
                      <a:r>
                        <a:rPr lang="en-US" sz="1500" b="1" dirty="0" smtClean="0">
                          <a:solidFill>
                            <a:srgbClr val="FF0000"/>
                          </a:solidFill>
                          <a:effectLst/>
                          <a:latin typeface="Calibri"/>
                          <a:ea typeface="Calibri"/>
                          <a:cs typeface="Times New Roman"/>
                        </a:rPr>
                        <a:t>(48 </a:t>
                      </a:r>
                      <a:r>
                        <a:rPr lang="en-US" sz="1500" b="1" dirty="0">
                          <a:solidFill>
                            <a:srgbClr val="FF0000"/>
                          </a:solidFill>
                          <a:effectLst/>
                          <a:latin typeface="Calibri"/>
                          <a:ea typeface="Calibri"/>
                          <a:cs typeface="Times New Roman"/>
                        </a:rPr>
                        <a:t>cores </a:t>
                      </a:r>
                      <a:r>
                        <a:rPr lang="en-US" sz="1500" b="1" dirty="0" smtClean="0">
                          <a:solidFill>
                            <a:srgbClr val="FF0000"/>
                          </a:solidFill>
                          <a:effectLst/>
                          <a:latin typeface="Calibri"/>
                          <a:ea typeface="Calibri"/>
                          <a:cs typeface="Times New Roman"/>
                        </a:rPr>
                        <a:t>)</a:t>
                      </a:r>
                      <a:endParaRPr lang="en-US" sz="1500" dirty="0">
                        <a:solidFill>
                          <a:srgbClr val="FF000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~33min </a:t>
                      </a:r>
                      <a:r>
                        <a:rPr lang="en-US" sz="1500" b="1" dirty="0">
                          <a:effectLst/>
                          <a:latin typeface="Calibri"/>
                          <a:ea typeface="Calibri"/>
                          <a:cs typeface="Times New Roman"/>
                        </a:rPr>
                        <a:t>(several jobs combined) </a:t>
                      </a:r>
                      <a:r>
                        <a:rPr lang="en-US" sz="1500" b="1" dirty="0">
                          <a:solidFill>
                            <a:srgbClr val="FF0000"/>
                          </a:solidFill>
                          <a:effectLst/>
                          <a:latin typeface="Calibri"/>
                          <a:ea typeface="Calibri"/>
                          <a:cs typeface="Times New Roman"/>
                        </a:rPr>
                        <a:t>(~45min)</a:t>
                      </a:r>
                      <a:r>
                        <a:rPr lang="en-US" sz="1500" b="1" dirty="0">
                          <a:effectLst/>
                          <a:latin typeface="Calibri"/>
                          <a:ea typeface="Calibri"/>
                          <a:cs typeface="Times New Roman"/>
                        </a:rPr>
                        <a:t>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T+4:09</a:t>
                      </a:r>
                      <a:r>
                        <a:rPr lang="en-US" sz="1500" b="1" baseline="0" dirty="0" smtClean="0">
                          <a:effectLst/>
                          <a:latin typeface="Calibri"/>
                          <a:ea typeface="Calibri"/>
                          <a:cs typeface="Times New Roman"/>
                        </a:rPr>
                        <a:t> </a:t>
                      </a:r>
                      <a:r>
                        <a:rPr lang="en-US" sz="1500" b="1" dirty="0" smtClean="0">
                          <a:effectLst/>
                          <a:latin typeface="Calibri"/>
                          <a:ea typeface="Calibri"/>
                          <a:cs typeface="Times New Roman"/>
                        </a:rPr>
                        <a:t>(one </a:t>
                      </a:r>
                      <a:r>
                        <a:rPr lang="en-US" sz="1500" b="1" dirty="0">
                          <a:effectLst/>
                          <a:latin typeface="Calibri"/>
                          <a:ea typeface="Calibri"/>
                          <a:cs typeface="Times New Roman"/>
                        </a:rPr>
                        <a:t>by one continuously until gfs </a:t>
                      </a:r>
                      <a:r>
                        <a:rPr lang="en-US" sz="1500" b="1" dirty="0" smtClean="0">
                          <a:effectLst/>
                          <a:latin typeface="Calibri"/>
                          <a:ea typeface="Calibri"/>
                          <a:cs typeface="Times New Roman"/>
                        </a:rPr>
                        <a:t>126h grib2 file is available</a:t>
                      </a:r>
                      <a:r>
                        <a:rPr lang="en-US" sz="1500" b="1" dirty="0">
                          <a:effectLst/>
                          <a:latin typeface="Calibri"/>
                          <a:ea typeface="Calibri"/>
                          <a:cs typeface="Times New Roman"/>
                        </a:rPr>
                        <a:t>)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698007">
                <a:tc>
                  <a:txBody>
                    <a:bodyPr/>
                    <a:lstStyle/>
                    <a:p>
                      <a:pPr marL="0" marR="0">
                        <a:lnSpc>
                          <a:spcPct val="115000"/>
                        </a:lnSpc>
                        <a:spcBef>
                          <a:spcPts val="0"/>
                        </a:spcBef>
                        <a:spcAft>
                          <a:spcPts val="0"/>
                        </a:spcAft>
                      </a:pPr>
                      <a:r>
                        <a:rPr lang="en-US" sz="1500" b="1" dirty="0">
                          <a:solidFill>
                            <a:srgbClr val="00B050"/>
                          </a:solidFill>
                          <a:effectLst/>
                          <a:latin typeface="Calibri"/>
                          <a:ea typeface="Calibri"/>
                          <a:cs typeface="Times New Roman"/>
                        </a:rPr>
                        <a:t>JHWRF_INIT (GDAS)</a:t>
                      </a:r>
                      <a:endParaRPr lang="en-US" sz="1500" dirty="0">
                        <a:solidFill>
                          <a:srgbClr val="00B050"/>
                        </a:solidFill>
                        <a:effectLst/>
                        <a:latin typeface="Calibri"/>
                        <a:ea typeface="Calibri"/>
                        <a:cs typeface="Times New Roman"/>
                      </a:endParaRPr>
                    </a:p>
                    <a:p>
                      <a:pPr marL="0" marR="0">
                        <a:lnSpc>
                          <a:spcPct val="115000"/>
                        </a:lnSpc>
                        <a:spcBef>
                          <a:spcPts val="0"/>
                        </a:spcBef>
                        <a:spcAft>
                          <a:spcPts val="0"/>
                        </a:spcAft>
                      </a:pPr>
                      <a:r>
                        <a:rPr lang="en-US" sz="1500" b="1" dirty="0">
                          <a:solidFill>
                            <a:srgbClr val="00B050"/>
                          </a:solidFill>
                          <a:effectLst/>
                          <a:latin typeface="Calibri"/>
                          <a:ea typeface="Calibri"/>
                          <a:cs typeface="Times New Roman"/>
                        </a:rPr>
                        <a:t>3 GDAS jobs run simultaneously </a:t>
                      </a:r>
                      <a:endParaRPr lang="en-US" sz="1500" dirty="0">
                        <a:solidFill>
                          <a:srgbClr val="00B05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3 copies of 96 cores </a:t>
                      </a:r>
                    </a:p>
                    <a:p>
                      <a:pPr marL="0" marR="0">
                        <a:lnSpc>
                          <a:spcPct val="115000"/>
                        </a:lnSpc>
                        <a:spcBef>
                          <a:spcPts val="0"/>
                        </a:spcBef>
                        <a:spcAft>
                          <a:spcPts val="0"/>
                        </a:spcAft>
                      </a:pPr>
                      <a:r>
                        <a:rPr lang="en-US" sz="1500" b="1" dirty="0" smtClean="0">
                          <a:solidFill>
                            <a:srgbClr val="FF0000"/>
                          </a:solidFill>
                          <a:effectLst/>
                          <a:latin typeface="Calibri"/>
                          <a:ea typeface="Calibri"/>
                          <a:cs typeface="Times New Roman"/>
                        </a:rPr>
                        <a:t>(48cores</a:t>
                      </a:r>
                      <a:r>
                        <a:rPr lang="en-US" sz="1500" b="1" dirty="0" smtClean="0">
                          <a:effectLst/>
                          <a:latin typeface="Calibri"/>
                          <a:ea typeface="Calibri"/>
                          <a:cs typeface="Times New Roman"/>
                        </a:rPr>
                        <a:t>) </a:t>
                      </a:r>
                    </a:p>
                    <a:p>
                      <a:pPr marL="0" marR="0">
                        <a:lnSpc>
                          <a:spcPct val="115000"/>
                        </a:lnSpc>
                        <a:spcBef>
                          <a:spcPts val="0"/>
                        </a:spcBef>
                        <a:spcAft>
                          <a:spcPts val="0"/>
                        </a:spcAft>
                      </a:pP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500" b="1" dirty="0" smtClean="0">
                          <a:solidFill>
                            <a:schemeClr val="tx1"/>
                          </a:solidFill>
                          <a:effectLst/>
                          <a:latin typeface="Calibri"/>
                          <a:ea typeface="Calibri"/>
                          <a:cs typeface="Times New Roman"/>
                        </a:rPr>
                        <a:t>~13min </a:t>
                      </a:r>
                    </a:p>
                    <a:p>
                      <a:pPr marL="0" marR="0">
                        <a:lnSpc>
                          <a:spcPct val="115000"/>
                        </a:lnSpc>
                        <a:spcBef>
                          <a:spcPts val="0"/>
                        </a:spcBef>
                        <a:spcAft>
                          <a:spcPts val="0"/>
                        </a:spcAft>
                      </a:pPr>
                      <a:r>
                        <a:rPr lang="en-US" sz="1500" b="1" dirty="0" smtClean="0">
                          <a:solidFill>
                            <a:srgbClr val="FF0000"/>
                          </a:solidFill>
                          <a:effectLst/>
                          <a:latin typeface="Calibri"/>
                          <a:ea typeface="Calibri"/>
                          <a:cs typeface="Times New Roman"/>
                        </a:rPr>
                        <a:t>(~</a:t>
                      </a:r>
                      <a:r>
                        <a:rPr lang="en-US" sz="1500" b="1" dirty="0">
                          <a:solidFill>
                            <a:srgbClr val="FF0000"/>
                          </a:solidFill>
                          <a:effectLst/>
                          <a:latin typeface="Calibri"/>
                          <a:ea typeface="Calibri"/>
                          <a:cs typeface="Times New Roman"/>
                        </a:rPr>
                        <a:t>8min </a:t>
                      </a:r>
                      <a:r>
                        <a:rPr lang="en-US" sz="1500" b="1" dirty="0" smtClean="0">
                          <a:solidFill>
                            <a:srgbClr val="FF0000"/>
                          </a:solidFill>
                          <a:effectLst/>
                          <a:latin typeface="Calibri"/>
                          <a:ea typeface="Calibri"/>
                          <a:cs typeface="Times New Roman"/>
                        </a:rPr>
                        <a:t>)</a:t>
                      </a:r>
                      <a:endParaRPr lang="en-US" sz="1500" dirty="0">
                        <a:solidFill>
                          <a:srgbClr val="FF000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T+3:24 </a:t>
                      </a:r>
                      <a:r>
                        <a:rPr lang="en-US" sz="1500" b="1" dirty="0">
                          <a:effectLst/>
                          <a:latin typeface="Calibri"/>
                          <a:ea typeface="Calibri"/>
                          <a:cs typeface="Times New Roman"/>
                        </a:rPr>
                        <a:t>(</a:t>
                      </a:r>
                      <a:r>
                        <a:rPr lang="en-US" sz="1500" b="1" dirty="0" err="1">
                          <a:effectLst/>
                          <a:latin typeface="Calibri"/>
                          <a:ea typeface="Calibri"/>
                          <a:cs typeface="Times New Roman"/>
                        </a:rPr>
                        <a:t>gdas</a:t>
                      </a:r>
                      <a:r>
                        <a:rPr lang="en-US" sz="1500" b="1" dirty="0">
                          <a:effectLst/>
                          <a:latin typeface="Calibri"/>
                          <a:ea typeface="Calibri"/>
                          <a:cs typeface="Times New Roman"/>
                        </a:rPr>
                        <a:t> 3,6,9h </a:t>
                      </a:r>
                      <a:r>
                        <a:rPr lang="en-US" sz="1500" b="1" dirty="0" err="1">
                          <a:effectLst/>
                          <a:latin typeface="Calibri"/>
                          <a:ea typeface="Calibri"/>
                          <a:cs typeface="Times New Roman"/>
                        </a:rPr>
                        <a:t>fcst</a:t>
                      </a:r>
                      <a:r>
                        <a:rPr lang="en-US" sz="1500" b="1" dirty="0">
                          <a:effectLst/>
                          <a:latin typeface="Calibri"/>
                          <a:ea typeface="Calibri"/>
                          <a:cs typeface="Times New Roman"/>
                        </a:rPr>
                        <a:t> available)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477590">
                <a:tc>
                  <a:txBody>
                    <a:bodyPr/>
                    <a:lstStyle/>
                    <a:p>
                      <a:pPr marL="0" marR="0">
                        <a:lnSpc>
                          <a:spcPct val="115000"/>
                        </a:lnSpc>
                        <a:spcBef>
                          <a:spcPts val="0"/>
                        </a:spcBef>
                        <a:spcAft>
                          <a:spcPts val="0"/>
                        </a:spcAft>
                      </a:pPr>
                      <a:r>
                        <a:rPr lang="en-US" sz="1500" b="1" dirty="0">
                          <a:effectLst/>
                          <a:latin typeface="Calibri"/>
                          <a:ea typeface="Calibri"/>
                          <a:cs typeface="Times New Roman"/>
                        </a:rPr>
                        <a:t>JHWRF_RELOCATE</a:t>
                      </a:r>
                      <a:endParaRPr lang="en-US" sz="1500" dirty="0">
                        <a:effectLst/>
                        <a:latin typeface="Calibri"/>
                        <a:ea typeface="Calibri"/>
                        <a:cs typeface="Times New Roman"/>
                      </a:endParaRPr>
                    </a:p>
                    <a:p>
                      <a:pPr marL="0" marR="0">
                        <a:lnSpc>
                          <a:spcPct val="115000"/>
                        </a:lnSpc>
                        <a:spcBef>
                          <a:spcPts val="0"/>
                        </a:spcBef>
                        <a:spcAft>
                          <a:spcPts val="0"/>
                        </a:spcAft>
                      </a:pPr>
                      <a:r>
                        <a:rPr lang="en-US" sz="1500" b="1" dirty="0">
                          <a:effectLst/>
                          <a:latin typeface="Calibri"/>
                          <a:ea typeface="Calibri"/>
                          <a:cs typeface="Times New Roman"/>
                        </a:rPr>
                        <a:t>3 relocate run simultaneously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3 copies of 1</a:t>
                      </a:r>
                      <a:r>
                        <a:rPr lang="en-US" sz="1500" b="1" baseline="0" dirty="0" smtClean="0">
                          <a:effectLst/>
                          <a:latin typeface="Calibri"/>
                          <a:ea typeface="Calibri"/>
                          <a:cs typeface="Times New Roman"/>
                        </a:rPr>
                        <a:t> nodes</a:t>
                      </a:r>
                      <a:endParaRPr lang="en-US" sz="1500" b="1" dirty="0" smtClean="0">
                        <a:effectLst/>
                        <a:latin typeface="Calibri"/>
                        <a:ea typeface="Calibri"/>
                        <a:cs typeface="Times New Roman"/>
                      </a:endParaRPr>
                    </a:p>
                    <a:p>
                      <a:pPr marL="0" marR="0">
                        <a:lnSpc>
                          <a:spcPct val="115000"/>
                        </a:lnSpc>
                        <a:spcBef>
                          <a:spcPts val="0"/>
                        </a:spcBef>
                        <a:spcAft>
                          <a:spcPts val="0"/>
                        </a:spcAft>
                      </a:pPr>
                      <a:r>
                        <a:rPr lang="en-US" sz="1500" b="1" dirty="0" smtClean="0">
                          <a:solidFill>
                            <a:srgbClr val="FF0000"/>
                          </a:solidFill>
                          <a:effectLst/>
                          <a:latin typeface="Calibri"/>
                          <a:ea typeface="Calibri"/>
                          <a:cs typeface="Times New Roman"/>
                        </a:rPr>
                        <a:t>(24 cores) </a:t>
                      </a:r>
                      <a:endParaRPr lang="en-US" sz="1500" dirty="0">
                        <a:solidFill>
                          <a:srgbClr val="FF000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500" b="1" dirty="0" smtClean="0">
                          <a:effectLst/>
                          <a:latin typeface="Calibri"/>
                          <a:ea typeface="Calibri"/>
                          <a:cs typeface="Times New Roman"/>
                        </a:rPr>
                        <a:t>~34min </a:t>
                      </a:r>
                      <a:r>
                        <a:rPr lang="en-US" sz="1500" b="1" dirty="0">
                          <a:solidFill>
                            <a:srgbClr val="FF0000"/>
                          </a:solidFill>
                          <a:effectLst/>
                          <a:latin typeface="Calibri"/>
                          <a:ea typeface="Calibri"/>
                          <a:cs typeface="Times New Roman"/>
                        </a:rPr>
                        <a:t>(~25min)</a:t>
                      </a:r>
                      <a:r>
                        <a:rPr lang="en-US" sz="1500" b="1" dirty="0">
                          <a:effectLst/>
                          <a:latin typeface="Calibri"/>
                          <a:ea typeface="Calibri"/>
                          <a:cs typeface="Times New Roman"/>
                        </a:rPr>
                        <a:t>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bl>
          </a:graphicData>
        </a:graphic>
      </p:graphicFrame>
      <p:sp>
        <p:nvSpPr>
          <p:cNvPr id="2" name="TextBox 1"/>
          <p:cNvSpPr txBox="1"/>
          <p:nvPr/>
        </p:nvSpPr>
        <p:spPr>
          <a:xfrm>
            <a:off x="685800" y="76200"/>
            <a:ext cx="7696200" cy="461665"/>
          </a:xfrm>
          <a:prstGeom prst="rect">
            <a:avLst/>
          </a:prstGeom>
          <a:noFill/>
        </p:spPr>
        <p:txBody>
          <a:bodyPr wrap="square" rtlCol="0">
            <a:spAutoFit/>
          </a:bodyPr>
          <a:lstStyle/>
          <a:p>
            <a:pPr algn="ctr"/>
            <a:r>
              <a:rPr lang="en-US" sz="2400" b="1" dirty="0" smtClean="0"/>
              <a:t>FY16 HWRF Computer Resource Requirement</a:t>
            </a:r>
            <a:endParaRPr lang="en-US" sz="2400" b="1" dirty="0">
              <a:solidFill>
                <a:srgbClr val="FF0000"/>
              </a:solidFill>
            </a:endParaRPr>
          </a:p>
        </p:txBody>
      </p:sp>
      <p:sp>
        <p:nvSpPr>
          <p:cNvPr id="3" name="TextBox 2"/>
          <p:cNvSpPr txBox="1"/>
          <p:nvPr/>
        </p:nvSpPr>
        <p:spPr>
          <a:xfrm>
            <a:off x="723900" y="6054506"/>
            <a:ext cx="7696200" cy="369332"/>
          </a:xfrm>
          <a:prstGeom prst="rect">
            <a:avLst/>
          </a:prstGeom>
          <a:noFill/>
        </p:spPr>
        <p:txBody>
          <a:bodyPr wrap="square" rtlCol="0">
            <a:spAutoFit/>
          </a:bodyPr>
          <a:lstStyle/>
          <a:p>
            <a:r>
              <a:rPr lang="en-US" dirty="0" smtClean="0">
                <a:solidFill>
                  <a:srgbClr val="FF0000"/>
                </a:solidFill>
              </a:rPr>
              <a:t>Red: Last year resource requirement;  </a:t>
            </a:r>
            <a:r>
              <a:rPr lang="en-US" dirty="0" smtClean="0">
                <a:solidFill>
                  <a:srgbClr val="00B050"/>
                </a:solidFill>
              </a:rPr>
              <a:t>Green: Jobs submitted simultaneously.</a:t>
            </a:r>
          </a:p>
        </p:txBody>
      </p:sp>
    </p:spTree>
    <p:extLst>
      <p:ext uri="{BB962C8B-B14F-4D97-AF65-F5344CB8AC3E}">
        <p14:creationId xmlns:p14="http://schemas.microsoft.com/office/powerpoint/2010/main" val="25894973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DAFE6B-CCDB-413C-81DE-B2F9A6429545}" type="slidenum">
              <a:rPr lang="en-US" smtClean="0"/>
              <a:pPr/>
              <a:t>54</a:t>
            </a:fld>
            <a:endParaRPr lang="en-US"/>
          </a:p>
        </p:txBody>
      </p:sp>
      <p:graphicFrame>
        <p:nvGraphicFramePr>
          <p:cNvPr id="3" name="Table 2"/>
          <p:cNvGraphicFramePr>
            <a:graphicFrameLocks noGrp="1"/>
          </p:cNvGraphicFramePr>
          <p:nvPr>
            <p:extLst/>
          </p:nvPr>
        </p:nvGraphicFramePr>
        <p:xfrm>
          <a:off x="148987" y="636456"/>
          <a:ext cx="8963168" cy="5809395"/>
        </p:xfrm>
        <a:graphic>
          <a:graphicData uri="http://schemas.openxmlformats.org/drawingml/2006/table">
            <a:tbl>
              <a:tblPr firstRow="1" firstCol="1" bandRow="1"/>
              <a:tblGrid>
                <a:gridCol w="2603460"/>
                <a:gridCol w="2402002"/>
                <a:gridCol w="1394710"/>
                <a:gridCol w="2562996"/>
              </a:tblGrid>
              <a:tr h="281555">
                <a:tc>
                  <a:txBody>
                    <a:bodyPr/>
                    <a:lstStyle/>
                    <a:p>
                      <a:pPr marL="0" marR="0" algn="ctr">
                        <a:lnSpc>
                          <a:spcPct val="115000"/>
                        </a:lnSpc>
                        <a:spcBef>
                          <a:spcPts val="0"/>
                        </a:spcBef>
                        <a:spcAft>
                          <a:spcPts val="0"/>
                        </a:spcAft>
                      </a:pPr>
                      <a:r>
                        <a:rPr lang="en-US" sz="1500" b="1" dirty="0">
                          <a:effectLst/>
                          <a:latin typeface="Calibri"/>
                          <a:ea typeface="Calibri"/>
                          <a:cs typeface="Times New Roman"/>
                        </a:rPr>
                        <a:t>JOBS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15000"/>
                        </a:lnSpc>
                        <a:spcBef>
                          <a:spcPts val="0"/>
                        </a:spcBef>
                        <a:spcAft>
                          <a:spcPts val="0"/>
                        </a:spcAft>
                      </a:pPr>
                      <a:r>
                        <a:rPr lang="en-US" sz="1500" b="1" dirty="0">
                          <a:effectLst/>
                          <a:latin typeface="Calibri"/>
                          <a:ea typeface="Calibri"/>
                          <a:cs typeface="Times New Roman"/>
                        </a:rPr>
                        <a:t>Computer Resources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15000"/>
                        </a:lnSpc>
                        <a:spcBef>
                          <a:spcPts val="0"/>
                        </a:spcBef>
                        <a:spcAft>
                          <a:spcPts val="0"/>
                        </a:spcAft>
                      </a:pPr>
                      <a:r>
                        <a:rPr lang="en-US" sz="1500" b="1" dirty="0">
                          <a:effectLst/>
                          <a:latin typeface="Calibri"/>
                          <a:ea typeface="Calibri"/>
                          <a:cs typeface="Times New Roman"/>
                        </a:rPr>
                        <a:t>Run Time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15000"/>
                        </a:lnSpc>
                        <a:spcBef>
                          <a:spcPts val="0"/>
                        </a:spcBef>
                        <a:spcAft>
                          <a:spcPts val="0"/>
                        </a:spcAft>
                      </a:pPr>
                      <a:r>
                        <a:rPr lang="en-US" sz="1500" b="1" dirty="0">
                          <a:effectLst/>
                          <a:latin typeface="Calibri"/>
                          <a:ea typeface="Calibri"/>
                          <a:cs typeface="Times New Roman"/>
                        </a:rPr>
                        <a:t>Starting Time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522867">
                <a:tc>
                  <a:txBody>
                    <a:bodyPr/>
                    <a:lstStyle/>
                    <a:p>
                      <a:pPr marL="0" marR="0">
                        <a:lnSpc>
                          <a:spcPct val="115000"/>
                        </a:lnSpc>
                        <a:spcBef>
                          <a:spcPts val="0"/>
                        </a:spcBef>
                        <a:spcAft>
                          <a:spcPts val="0"/>
                        </a:spcAft>
                      </a:pPr>
                      <a:r>
                        <a:rPr lang="en-US" sz="1500" b="1" dirty="0">
                          <a:effectLst/>
                          <a:latin typeface="Calibri"/>
                          <a:ea typeface="Calibri"/>
                          <a:cs typeface="Times New Roman"/>
                        </a:rPr>
                        <a:t>JWHRF_NMM_GSI_D2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500" b="1" baseline="0" dirty="0" smtClean="0">
                          <a:effectLst/>
                          <a:latin typeface="Calibri"/>
                          <a:ea typeface="Calibri"/>
                          <a:cs typeface="Times New Roman"/>
                        </a:rPr>
                        <a:t>5 nodes </a:t>
                      </a:r>
                      <a:r>
                        <a:rPr lang="en-US" sz="1500" b="1" baseline="0" dirty="0" smtClean="0">
                          <a:solidFill>
                            <a:srgbClr val="FF0000"/>
                          </a:solidFill>
                          <a:effectLst/>
                          <a:latin typeface="Calibri"/>
                          <a:ea typeface="Calibri"/>
                          <a:cs typeface="Times New Roman"/>
                        </a:rPr>
                        <a:t>(</a:t>
                      </a:r>
                      <a:r>
                        <a:rPr lang="en-US" sz="1500" b="1" dirty="0" smtClean="0">
                          <a:solidFill>
                            <a:srgbClr val="FF0000"/>
                          </a:solidFill>
                          <a:effectLst/>
                          <a:latin typeface="Calibri"/>
                          <a:ea typeface="Calibri"/>
                          <a:cs typeface="Times New Roman"/>
                        </a:rPr>
                        <a:t>4 nodes) </a:t>
                      </a:r>
                      <a:endParaRPr lang="en-US" sz="1500" dirty="0">
                        <a:solidFill>
                          <a:srgbClr val="FF000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500" b="1" dirty="0">
                          <a:effectLst/>
                          <a:latin typeface="Calibri"/>
                          <a:ea typeface="Calibri"/>
                          <a:cs typeface="Times New Roman"/>
                        </a:rPr>
                        <a:t>~</a:t>
                      </a:r>
                      <a:r>
                        <a:rPr lang="en-US" sz="1500" b="1" dirty="0" smtClean="0">
                          <a:effectLst/>
                          <a:latin typeface="Calibri"/>
                          <a:ea typeface="Calibri"/>
                          <a:cs typeface="Times New Roman"/>
                        </a:rPr>
                        <a:t>14min </a:t>
                      </a:r>
                      <a:r>
                        <a:rPr lang="en-US" sz="1500" b="1" dirty="0" smtClean="0">
                          <a:solidFill>
                            <a:srgbClr val="FF0000"/>
                          </a:solidFill>
                          <a:effectLst/>
                          <a:latin typeface="Calibri"/>
                          <a:ea typeface="Calibri"/>
                          <a:cs typeface="Times New Roman"/>
                        </a:rPr>
                        <a:t>(~18min</a:t>
                      </a:r>
                      <a:r>
                        <a:rPr lang="en-US" sz="1500" b="1" dirty="0">
                          <a:solidFill>
                            <a:srgbClr val="FF0000"/>
                          </a:solidFill>
                          <a:effectLst/>
                          <a:latin typeface="Calibri"/>
                          <a:ea typeface="Calibri"/>
                          <a:cs typeface="Times New Roman"/>
                        </a:rPr>
                        <a:t>)</a:t>
                      </a:r>
                      <a:r>
                        <a:rPr lang="en-US" sz="1500" b="1" dirty="0">
                          <a:effectLst/>
                          <a:latin typeface="Calibri"/>
                          <a:ea typeface="Calibri"/>
                          <a:cs typeface="Times New Roman"/>
                        </a:rPr>
                        <a:t> </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effectLst/>
                          <a:latin typeface="Arial" panose="020B0604020202020204" pitchFamily="34" charset="0"/>
                          <a:cs typeface="Arial" panose="020B0604020202020204" pitchFamily="34" charset="0"/>
                        </a:rPr>
                        <a:t>Run parallel with GSI_D03</a:t>
                      </a: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522867">
                <a:tc>
                  <a:txBody>
                    <a:bodyPr/>
                    <a:lstStyle/>
                    <a:p>
                      <a:pPr marL="0" marR="0">
                        <a:lnSpc>
                          <a:spcPct val="115000"/>
                        </a:lnSpc>
                        <a:spcBef>
                          <a:spcPts val="0"/>
                        </a:spcBef>
                        <a:spcAft>
                          <a:spcPts val="0"/>
                        </a:spcAft>
                      </a:pPr>
                      <a:r>
                        <a:rPr lang="en-US" sz="1500" b="1" dirty="0" smtClean="0">
                          <a:effectLst/>
                          <a:latin typeface="Calibri"/>
                          <a:ea typeface="Calibri"/>
                          <a:cs typeface="Times New Roman"/>
                        </a:rPr>
                        <a:t>JWHRF_NMM_GSI_D3</a:t>
                      </a:r>
                      <a:endParaRPr lang="en-US" sz="1500" dirty="0">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500" b="1" baseline="0" dirty="0" smtClean="0">
                          <a:effectLst/>
                          <a:latin typeface="Calibri"/>
                          <a:ea typeface="Calibri"/>
                          <a:cs typeface="Times New Roman"/>
                        </a:rPr>
                        <a:t>10 nodes </a:t>
                      </a:r>
                      <a:r>
                        <a:rPr lang="en-US" sz="1500" b="1" baseline="0" dirty="0" smtClean="0">
                          <a:solidFill>
                            <a:srgbClr val="FF0000"/>
                          </a:solidFill>
                          <a:effectLst/>
                          <a:latin typeface="Calibri"/>
                          <a:ea typeface="Calibri"/>
                          <a:cs typeface="Times New Roman"/>
                        </a:rPr>
                        <a:t>(</a:t>
                      </a:r>
                      <a:r>
                        <a:rPr lang="en-US" sz="1500" b="1" dirty="0" smtClean="0">
                          <a:solidFill>
                            <a:srgbClr val="FF0000"/>
                          </a:solidFill>
                          <a:effectLst/>
                          <a:latin typeface="Calibri"/>
                          <a:ea typeface="Calibri"/>
                          <a:cs typeface="Times New Roman"/>
                        </a:rPr>
                        <a:t>8 nodes) </a:t>
                      </a:r>
                      <a:endParaRPr lang="en-US" sz="1500" dirty="0">
                        <a:solidFill>
                          <a:srgbClr val="FF0000"/>
                        </a:solidFill>
                        <a:effectLst/>
                        <a:latin typeface="Calibri"/>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500" b="1" dirty="0">
                          <a:effectLst/>
                          <a:latin typeface="+mj-lt"/>
                          <a:ea typeface="Calibri"/>
                          <a:cs typeface="Times New Roman"/>
                        </a:rPr>
                        <a:t>~</a:t>
                      </a:r>
                      <a:r>
                        <a:rPr lang="en-US" sz="1500" b="1" dirty="0" smtClean="0">
                          <a:effectLst/>
                          <a:latin typeface="+mj-lt"/>
                          <a:ea typeface="Calibri"/>
                          <a:cs typeface="Times New Roman"/>
                        </a:rPr>
                        <a:t>14min </a:t>
                      </a:r>
                      <a:r>
                        <a:rPr lang="en-US" sz="1500" b="1" dirty="0" smtClean="0">
                          <a:solidFill>
                            <a:srgbClr val="FF0000"/>
                          </a:solidFill>
                          <a:effectLst/>
                          <a:latin typeface="+mj-lt"/>
                          <a:ea typeface="Calibri"/>
                          <a:cs typeface="Times New Roman"/>
                        </a:rPr>
                        <a:t>(~18min</a:t>
                      </a:r>
                      <a:r>
                        <a:rPr lang="en-US" sz="1500" b="1" dirty="0">
                          <a:solidFill>
                            <a:srgbClr val="FF0000"/>
                          </a:solidFill>
                          <a:effectLst/>
                          <a:latin typeface="+mj-lt"/>
                          <a:ea typeface="Calibri"/>
                          <a:cs typeface="Times New Roman"/>
                        </a:rPr>
                        <a:t>)</a:t>
                      </a:r>
                      <a:r>
                        <a:rPr lang="en-US" sz="1500" b="1" dirty="0">
                          <a:effectLst/>
                          <a:latin typeface="+mj-lt"/>
                          <a:ea typeface="Calibri"/>
                          <a:cs typeface="Times New Roman"/>
                        </a:rPr>
                        <a:t> </a:t>
                      </a:r>
                      <a:endParaRPr lang="en-US" sz="1500" dirty="0">
                        <a:effectLst/>
                        <a:latin typeface="+mj-lt"/>
                        <a:ea typeface="Calibri"/>
                        <a:cs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r>
                        <a:rPr lang="en-US" sz="1600" b="0" dirty="0" smtClean="0">
                          <a:effectLst/>
                          <a:latin typeface="Arial" panose="020B0604020202020204" pitchFamily="34" charset="0"/>
                          <a:cs typeface="Arial" panose="020B0604020202020204" pitchFamily="34" charset="0"/>
                        </a:rPr>
                        <a:t>Run parallel with GSI_D02</a:t>
                      </a:r>
                      <a:endParaRPr lang="en-US" sz="1600" b="0" dirty="0">
                        <a:effectLst/>
                        <a:latin typeface="Arial" panose="020B0604020202020204" pitchFamily="34" charset="0"/>
                        <a:cs typeface="Arial" panose="020B0604020202020204" pitchFamily="34" charset="0"/>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822954">
                <a:tc>
                  <a:txBody>
                    <a:bodyPr/>
                    <a:lstStyle/>
                    <a:p>
                      <a:pPr marL="0" marR="0">
                        <a:spcBef>
                          <a:spcPts val="0"/>
                        </a:spcBef>
                        <a:spcAft>
                          <a:spcPts val="0"/>
                        </a:spcAft>
                      </a:pPr>
                      <a:r>
                        <a:rPr lang="en-US" sz="1500" b="1" kern="1200" dirty="0">
                          <a:effectLst/>
                          <a:latin typeface="Calibri" panose="020F0502020204030204" pitchFamily="34" charset="0"/>
                          <a:ea typeface="Times New Roman"/>
                          <a:cs typeface="Times New Roman" pitchFamily="18" charset="0"/>
                        </a:rPr>
                        <a:t>JHWRF_MERGE </a:t>
                      </a:r>
                      <a:endParaRPr lang="en-US" sz="1500" b="1" dirty="0">
                        <a:effectLst/>
                        <a:latin typeface="Calibri" panose="020F0502020204030204" pitchFamily="34" charset="0"/>
                        <a:ea typeface="Times New Roman"/>
                        <a:cs typeface="Times New Roman" pitchFamily="18" charset="0"/>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500" b="1" kern="1200" dirty="0">
                          <a:effectLst/>
                          <a:latin typeface="Calibri" panose="020F0502020204030204" pitchFamily="34" charset="0"/>
                          <a:ea typeface="Times New Roman"/>
                          <a:cs typeface="Times New Roman" pitchFamily="18" charset="0"/>
                        </a:rPr>
                        <a:t>1 </a:t>
                      </a:r>
                      <a:r>
                        <a:rPr lang="en-US" sz="1500" b="1" kern="1200" dirty="0" smtClean="0">
                          <a:effectLst/>
                          <a:latin typeface="Calibri" panose="020F0502020204030204" pitchFamily="34" charset="0"/>
                          <a:ea typeface="Times New Roman"/>
                          <a:cs typeface="Times New Roman" pitchFamily="18" charset="0"/>
                        </a:rPr>
                        <a:t>node </a:t>
                      </a:r>
                      <a:r>
                        <a:rPr lang="en-US" sz="1500" b="1" kern="1200" dirty="0" smtClean="0">
                          <a:solidFill>
                            <a:srgbClr val="FF0000"/>
                          </a:solidFill>
                          <a:effectLst/>
                          <a:latin typeface="Calibri" panose="020F0502020204030204" pitchFamily="34" charset="0"/>
                          <a:ea typeface="Times New Roman"/>
                          <a:cs typeface="Times New Roman" pitchFamily="18" charset="0"/>
                        </a:rPr>
                        <a:t>(1</a:t>
                      </a:r>
                      <a:r>
                        <a:rPr lang="en-US" sz="1500" b="1" kern="1200" baseline="0" dirty="0" smtClean="0">
                          <a:solidFill>
                            <a:srgbClr val="FF0000"/>
                          </a:solidFill>
                          <a:effectLst/>
                          <a:latin typeface="Calibri" panose="020F0502020204030204" pitchFamily="34" charset="0"/>
                          <a:ea typeface="Times New Roman"/>
                          <a:cs typeface="Times New Roman" pitchFamily="18" charset="0"/>
                        </a:rPr>
                        <a:t> node)</a:t>
                      </a:r>
                      <a:endParaRPr lang="en-US" sz="1500" b="1" dirty="0">
                        <a:effectLst/>
                        <a:latin typeface="Calibri" panose="020F0502020204030204" pitchFamily="34" charset="0"/>
                        <a:ea typeface="Times New Roman"/>
                        <a:cs typeface="Times New Roman" pitchFamily="18" charset="0"/>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500" b="1" kern="1200" dirty="0">
                          <a:effectLst/>
                          <a:latin typeface="Calibri" panose="020F0502020204030204" pitchFamily="34" charset="0"/>
                          <a:ea typeface="Times New Roman"/>
                          <a:cs typeface="Times New Roman" pitchFamily="18" charset="0"/>
                        </a:rPr>
                        <a:t>~5min </a:t>
                      </a:r>
                      <a:r>
                        <a:rPr lang="en-US" sz="1500" b="1" kern="1200" dirty="0">
                          <a:solidFill>
                            <a:srgbClr val="FF0000"/>
                          </a:solidFill>
                          <a:effectLst/>
                          <a:latin typeface="Calibri" panose="020F0502020204030204" pitchFamily="34" charset="0"/>
                          <a:ea typeface="Times New Roman"/>
                          <a:cs typeface="Times New Roman" pitchFamily="18" charset="0"/>
                        </a:rPr>
                        <a:t>(~3min)</a:t>
                      </a:r>
                      <a:r>
                        <a:rPr lang="en-US" sz="1500" b="1" kern="1200" dirty="0">
                          <a:effectLst/>
                          <a:latin typeface="Calibri" panose="020F0502020204030204" pitchFamily="34" charset="0"/>
                          <a:ea typeface="Times New Roman"/>
                          <a:cs typeface="Times New Roman" pitchFamily="18" charset="0"/>
                        </a:rPr>
                        <a:t> </a:t>
                      </a:r>
                      <a:endParaRPr lang="en-US" sz="1500" b="1" dirty="0">
                        <a:effectLst/>
                        <a:latin typeface="Calibri" panose="020F0502020204030204" pitchFamily="34" charset="0"/>
                        <a:ea typeface="Times New Roman"/>
                        <a:cs typeface="Times New Roman" pitchFamily="18" charset="0"/>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600" b="0" dirty="0">
                          <a:effectLst/>
                          <a:latin typeface="Arial" panose="020B0604020202020204" pitchFamily="34" charset="0"/>
                          <a:ea typeface="Calibri"/>
                          <a:cs typeface="Arial" panose="020B0604020202020204" pitchFamily="34" charset="0"/>
                        </a:rPr>
                        <a:t> </a:t>
                      </a: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822954">
                <a:tc>
                  <a:txBody>
                    <a:bodyPr/>
                    <a:lstStyle/>
                    <a:p>
                      <a:pPr marL="0" marR="0">
                        <a:spcBef>
                          <a:spcPts val="0"/>
                        </a:spcBef>
                        <a:spcAft>
                          <a:spcPts val="0"/>
                        </a:spcAft>
                      </a:pPr>
                      <a:r>
                        <a:rPr lang="en-US" sz="1600" b="1" kern="1200" dirty="0" smtClean="0">
                          <a:effectLst/>
                          <a:latin typeface="Calibri"/>
                          <a:ea typeface="Times New Roman"/>
                          <a:cs typeface="Arial"/>
                        </a:rPr>
                        <a:t>JHWRF_FORECAST</a:t>
                      </a:r>
                    </a:p>
                    <a:p>
                      <a:pPr marL="0" marR="0">
                        <a:spcBef>
                          <a:spcPts val="0"/>
                        </a:spcBef>
                        <a:spcAft>
                          <a:spcPts val="0"/>
                        </a:spcAft>
                      </a:pPr>
                      <a:r>
                        <a:rPr lang="en-US" sz="1600" b="1" kern="1200" dirty="0" smtClean="0">
                          <a:effectLst/>
                          <a:latin typeface="Calibri"/>
                          <a:ea typeface="Times New Roman"/>
                          <a:cs typeface="Arial"/>
                        </a:rPr>
                        <a:t>(Coupled</a:t>
                      </a:r>
                      <a:r>
                        <a:rPr lang="en-US" sz="1600" b="1" kern="1200" baseline="0" dirty="0" smtClean="0">
                          <a:effectLst/>
                          <a:latin typeface="Calibri"/>
                          <a:ea typeface="Times New Roman"/>
                          <a:cs typeface="Arial"/>
                        </a:rPr>
                        <a:t> or Un-coupled)</a:t>
                      </a:r>
                      <a:endParaRPr lang="en-US" sz="1600" b="1"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1512 </a:t>
                      </a:r>
                      <a:r>
                        <a:rPr lang="en-US" sz="1600" b="1" kern="1200" dirty="0">
                          <a:effectLst/>
                          <a:latin typeface="Calibri"/>
                          <a:ea typeface="Times New Roman"/>
                          <a:cs typeface="Arial"/>
                        </a:rPr>
                        <a:t>cores </a:t>
                      </a:r>
                      <a:r>
                        <a:rPr lang="en-US" sz="1600" b="1" kern="1200" dirty="0" smtClean="0">
                          <a:solidFill>
                            <a:srgbClr val="FF0000"/>
                          </a:solidFill>
                          <a:effectLst/>
                          <a:latin typeface="Calibri"/>
                          <a:ea typeface="Times New Roman"/>
                          <a:cs typeface="Arial"/>
                        </a:rPr>
                        <a:t>(508 </a:t>
                      </a:r>
                      <a:r>
                        <a:rPr lang="en-US" sz="1600" b="1" kern="1200" dirty="0">
                          <a:solidFill>
                            <a:srgbClr val="FF0000"/>
                          </a:solidFill>
                          <a:effectLst/>
                          <a:latin typeface="Calibri"/>
                          <a:ea typeface="Times New Roman"/>
                          <a:cs typeface="Arial"/>
                        </a:rPr>
                        <a:t>cores)</a:t>
                      </a:r>
                      <a:r>
                        <a:rPr lang="en-US" sz="1600" b="1" kern="1200" dirty="0">
                          <a:effectLst/>
                          <a:latin typeface="Calibri"/>
                          <a:ea typeface="Times New Roman"/>
                          <a:cs typeface="Arial"/>
                        </a:rPr>
                        <a:t> </a:t>
                      </a:r>
                      <a:endParaRPr lang="en-US" sz="1600" b="1" dirty="0">
                        <a:effectLst/>
                        <a:latin typeface="Times New Roman"/>
                        <a:ea typeface="Times New Roman"/>
                      </a:endParaRPr>
                    </a:p>
                    <a:p>
                      <a:pPr marL="0" marR="0">
                        <a:spcBef>
                          <a:spcPts val="0"/>
                        </a:spcBef>
                        <a:spcAft>
                          <a:spcPts val="0"/>
                        </a:spcAft>
                      </a:pPr>
                      <a:r>
                        <a:rPr lang="en-US" sz="1600" b="1" kern="1200" dirty="0" smtClean="0">
                          <a:effectLst/>
                          <a:latin typeface="Calibri"/>
                          <a:ea typeface="Times New Roman"/>
                          <a:cs typeface="Arial"/>
                        </a:rPr>
                        <a:t>63</a:t>
                      </a:r>
                      <a:r>
                        <a:rPr lang="en-US" sz="1600" b="1" kern="1200" baseline="0" dirty="0" smtClean="0">
                          <a:effectLst/>
                          <a:latin typeface="Calibri"/>
                          <a:ea typeface="Times New Roman"/>
                          <a:cs typeface="Arial"/>
                        </a:rPr>
                        <a:t> </a:t>
                      </a:r>
                      <a:r>
                        <a:rPr lang="en-US" sz="1600" b="1" kern="1200" dirty="0" smtClean="0">
                          <a:effectLst/>
                          <a:latin typeface="Calibri"/>
                          <a:ea typeface="Times New Roman"/>
                          <a:cs typeface="Arial"/>
                        </a:rPr>
                        <a:t>nodes </a:t>
                      </a:r>
                      <a:r>
                        <a:rPr lang="en-US" sz="1600" b="1" kern="1200" dirty="0" smtClean="0">
                          <a:solidFill>
                            <a:srgbClr val="FF0000"/>
                          </a:solidFill>
                          <a:effectLst/>
                          <a:latin typeface="Calibri"/>
                          <a:ea typeface="Times New Roman"/>
                          <a:cs typeface="Arial"/>
                        </a:rPr>
                        <a:t>(22 </a:t>
                      </a:r>
                      <a:r>
                        <a:rPr lang="en-US" sz="1600" b="1" kern="1200" dirty="0">
                          <a:solidFill>
                            <a:srgbClr val="FF0000"/>
                          </a:solidFill>
                          <a:effectLst/>
                          <a:latin typeface="Calibri"/>
                          <a:ea typeface="Times New Roman"/>
                          <a:cs typeface="Arial"/>
                        </a:rPr>
                        <a:t>nodes)</a:t>
                      </a:r>
                      <a:endParaRPr lang="en-US" sz="1600" b="1"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~95min </a:t>
                      </a:r>
                      <a:r>
                        <a:rPr lang="en-US" sz="1600" b="1" kern="1200" dirty="0" smtClean="0">
                          <a:solidFill>
                            <a:srgbClr val="FF0000"/>
                          </a:solidFill>
                          <a:effectLst/>
                          <a:latin typeface="Calibri"/>
                          <a:ea typeface="Times New Roman"/>
                          <a:cs typeface="Arial"/>
                        </a:rPr>
                        <a:t>(~95min</a:t>
                      </a:r>
                      <a:r>
                        <a:rPr lang="en-US" sz="1600" b="1" kern="1200" dirty="0">
                          <a:solidFill>
                            <a:srgbClr val="FF0000"/>
                          </a:solidFill>
                          <a:effectLst/>
                          <a:latin typeface="Calibri"/>
                          <a:ea typeface="Times New Roman"/>
                          <a:cs typeface="Arial"/>
                        </a:rPr>
                        <a:t>)</a:t>
                      </a:r>
                      <a:r>
                        <a:rPr lang="en-US" sz="1600" b="1" kern="1200" dirty="0">
                          <a:effectLst/>
                          <a:latin typeface="Calibri"/>
                          <a:ea typeface="Times New Roman"/>
                          <a:cs typeface="Arial"/>
                        </a:rPr>
                        <a:t> </a:t>
                      </a:r>
                      <a:endParaRPr lang="en-US" sz="1600" b="1"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0" kern="1200" dirty="0" smtClean="0">
                          <a:effectLst/>
                          <a:latin typeface="Arial" panose="020B0604020202020204" pitchFamily="34" charset="0"/>
                          <a:ea typeface="Times New Roman"/>
                          <a:cs typeface="Arial" panose="020B0604020202020204" pitchFamily="34" charset="0"/>
                        </a:rPr>
                        <a:t>T+4:19min </a:t>
                      </a:r>
                      <a:r>
                        <a:rPr lang="en-US" sz="1600" b="0" kern="1200" dirty="0">
                          <a:solidFill>
                            <a:srgbClr val="FF0000"/>
                          </a:solidFill>
                          <a:effectLst/>
                          <a:latin typeface="Arial" panose="020B0604020202020204" pitchFamily="34" charset="0"/>
                          <a:ea typeface="Times New Roman"/>
                          <a:cs typeface="Arial" panose="020B0604020202020204" pitchFamily="34" charset="0"/>
                        </a:rPr>
                        <a:t>(T+4:16)</a:t>
                      </a:r>
                      <a:r>
                        <a:rPr lang="en-US" sz="1600" b="0" kern="1200" dirty="0">
                          <a:effectLst/>
                          <a:latin typeface="Arial" panose="020B0604020202020204" pitchFamily="34" charset="0"/>
                          <a:ea typeface="Times New Roman"/>
                          <a:cs typeface="Arial" panose="020B0604020202020204" pitchFamily="34" charset="0"/>
                        </a:rPr>
                        <a:t> </a:t>
                      </a:r>
                      <a:endParaRPr lang="en-US" sz="1600" b="0" dirty="0">
                        <a:effectLst/>
                        <a:latin typeface="Arial" panose="020B0604020202020204" pitchFamily="34" charset="0"/>
                        <a:ea typeface="Times New Roman"/>
                        <a:cs typeface="Arial" panose="020B0604020202020204" pitchFamily="34" charset="0"/>
                      </a:endParaRPr>
                    </a:p>
                    <a:p>
                      <a:pPr marL="0" marR="0">
                        <a:spcBef>
                          <a:spcPts val="0"/>
                        </a:spcBef>
                        <a:spcAft>
                          <a:spcPts val="0"/>
                        </a:spcAft>
                      </a:pPr>
                      <a:r>
                        <a:rPr lang="en-US" sz="1600" b="0" kern="1200" dirty="0">
                          <a:effectLst/>
                          <a:latin typeface="Arial" panose="020B0604020202020204" pitchFamily="34" charset="0"/>
                          <a:ea typeface="Times New Roman"/>
                          <a:cs typeface="Arial" panose="020B0604020202020204" pitchFamily="34" charset="0"/>
                        </a:rPr>
                        <a:t>Forecast to finish by </a:t>
                      </a:r>
                      <a:r>
                        <a:rPr lang="en-US" sz="1600" b="0" kern="1200" dirty="0" smtClean="0">
                          <a:effectLst/>
                          <a:latin typeface="Arial" panose="020B0604020202020204" pitchFamily="34" charset="0"/>
                          <a:ea typeface="Times New Roman"/>
                          <a:cs typeface="Arial" panose="020B0604020202020204" pitchFamily="34" charset="0"/>
                        </a:rPr>
                        <a:t>T+5:54</a:t>
                      </a:r>
                      <a:endParaRPr lang="en-US" sz="1600" b="0" dirty="0">
                        <a:effectLst/>
                        <a:latin typeface="Arial" panose="020B0604020202020204" pitchFamily="34" charset="0"/>
                        <a:ea typeface="Times New Roman"/>
                        <a:cs typeface="Arial" panose="020B0604020202020204" pitchFamily="34" charset="0"/>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732813">
                <a:tc>
                  <a:txBody>
                    <a:bodyPr/>
                    <a:lstStyle/>
                    <a:p>
                      <a:pPr marL="0" marR="0">
                        <a:spcBef>
                          <a:spcPts val="0"/>
                        </a:spcBef>
                        <a:spcAft>
                          <a:spcPts val="0"/>
                        </a:spcAft>
                      </a:pPr>
                      <a:r>
                        <a:rPr lang="en-US" sz="1600" b="1" kern="1200" dirty="0">
                          <a:effectLst/>
                          <a:latin typeface="Calibri"/>
                          <a:ea typeface="Times New Roman"/>
                          <a:cs typeface="Arial"/>
                        </a:rPr>
                        <a:t>JHWRF_POST</a:t>
                      </a:r>
                      <a:endParaRPr lang="en-US" sz="1600" dirty="0">
                        <a:effectLst/>
                        <a:latin typeface="Times New Roman"/>
                        <a:ea typeface="Times New Roman"/>
                      </a:endParaRPr>
                    </a:p>
                    <a:p>
                      <a:pPr marL="0" marR="0">
                        <a:spcBef>
                          <a:spcPts val="0"/>
                        </a:spcBef>
                        <a:spcAft>
                          <a:spcPts val="0"/>
                        </a:spcAft>
                      </a:pPr>
                      <a:r>
                        <a:rPr lang="en-US" sz="1600" b="1" kern="1200" dirty="0">
                          <a:effectLst/>
                          <a:latin typeface="Calibri"/>
                          <a:ea typeface="Times New Roman"/>
                          <a:cs typeface="Arial"/>
                        </a:rPr>
                        <a:t>Run parallel with forecast job </a:t>
                      </a:r>
                      <a:endParaRPr lang="en-US" sz="1600"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2</a:t>
                      </a:r>
                      <a:r>
                        <a:rPr lang="en-US" sz="1600" b="1" kern="1200" baseline="0" dirty="0" smtClean="0">
                          <a:effectLst/>
                          <a:latin typeface="Calibri"/>
                          <a:ea typeface="Times New Roman"/>
                          <a:cs typeface="Arial"/>
                        </a:rPr>
                        <a:t> copies of </a:t>
                      </a:r>
                      <a:r>
                        <a:rPr lang="en-US" sz="1600" b="1" kern="1200" dirty="0" smtClean="0">
                          <a:effectLst/>
                          <a:latin typeface="Calibri"/>
                          <a:ea typeface="Times New Roman"/>
                          <a:cs typeface="Arial"/>
                        </a:rPr>
                        <a:t>24</a:t>
                      </a:r>
                      <a:r>
                        <a:rPr lang="en-US" sz="1600" b="1" kern="1200" baseline="0" dirty="0" smtClean="0">
                          <a:effectLst/>
                          <a:latin typeface="Calibri"/>
                          <a:ea typeface="Times New Roman"/>
                          <a:cs typeface="Arial"/>
                        </a:rPr>
                        <a:t> </a:t>
                      </a:r>
                      <a:r>
                        <a:rPr lang="en-US" sz="1600" b="1" kern="1200" dirty="0" smtClean="0">
                          <a:effectLst/>
                          <a:latin typeface="Calibri"/>
                          <a:ea typeface="Times New Roman"/>
                          <a:cs typeface="Arial"/>
                        </a:rPr>
                        <a:t>cores </a:t>
                      </a:r>
                    </a:p>
                    <a:p>
                      <a:pPr marL="0" marR="0">
                        <a:spcBef>
                          <a:spcPts val="0"/>
                        </a:spcBef>
                        <a:spcAft>
                          <a:spcPts val="0"/>
                        </a:spcAft>
                      </a:pPr>
                      <a:r>
                        <a:rPr lang="en-US" sz="1600" b="1" kern="1200" dirty="0" smtClean="0">
                          <a:solidFill>
                            <a:srgbClr val="FF0000"/>
                          </a:solidFill>
                          <a:effectLst/>
                          <a:latin typeface="Calibri"/>
                          <a:ea typeface="Times New Roman"/>
                          <a:cs typeface="Arial"/>
                        </a:rPr>
                        <a:t>(24 </a:t>
                      </a:r>
                      <a:r>
                        <a:rPr lang="en-US" sz="1600" b="1" kern="1200" dirty="0">
                          <a:solidFill>
                            <a:srgbClr val="FF0000"/>
                          </a:solidFill>
                          <a:effectLst/>
                          <a:latin typeface="Calibri"/>
                          <a:ea typeface="Times New Roman"/>
                          <a:cs typeface="Arial"/>
                        </a:rPr>
                        <a:t>cores)</a:t>
                      </a:r>
                      <a:r>
                        <a:rPr lang="en-US" sz="1600" b="1" kern="1200" dirty="0">
                          <a:effectLst/>
                          <a:latin typeface="Calibri"/>
                          <a:ea typeface="Times New Roman"/>
                          <a:cs typeface="Arial"/>
                        </a:rPr>
                        <a:t> </a:t>
                      </a:r>
                      <a:endParaRPr lang="en-US" sz="1600"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~100min </a:t>
                      </a:r>
                      <a:r>
                        <a:rPr lang="en-US" sz="1600" b="1" kern="1200" dirty="0" smtClean="0">
                          <a:solidFill>
                            <a:srgbClr val="FF0000"/>
                          </a:solidFill>
                          <a:effectLst/>
                          <a:latin typeface="Calibri"/>
                          <a:ea typeface="Times New Roman"/>
                          <a:cs typeface="Arial"/>
                        </a:rPr>
                        <a:t>(~100min</a:t>
                      </a:r>
                      <a:r>
                        <a:rPr lang="en-US" sz="1600" b="1" kern="1200" dirty="0">
                          <a:solidFill>
                            <a:srgbClr val="FF0000"/>
                          </a:solidFill>
                          <a:effectLst/>
                          <a:latin typeface="Calibri"/>
                          <a:ea typeface="Times New Roman"/>
                          <a:cs typeface="Arial"/>
                        </a:rPr>
                        <a:t>)</a:t>
                      </a:r>
                      <a:r>
                        <a:rPr lang="en-US" sz="1600" b="1" kern="1200" dirty="0">
                          <a:effectLst/>
                          <a:latin typeface="Calibri"/>
                          <a:ea typeface="Times New Roman"/>
                          <a:cs typeface="Arial"/>
                        </a:rPr>
                        <a:t> </a:t>
                      </a:r>
                      <a:endParaRPr lang="en-US" sz="1600"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600" b="0" dirty="0" smtClean="0">
                          <a:effectLst/>
                          <a:latin typeface="Arial" panose="020B0604020202020204" pitchFamily="34" charset="0"/>
                          <a:ea typeface="Calibri"/>
                          <a:cs typeface="Arial" panose="020B0604020202020204" pitchFamily="34" charset="0"/>
                        </a:rPr>
                        <a:t>We</a:t>
                      </a:r>
                      <a:r>
                        <a:rPr lang="en-US" sz="1600" b="0" baseline="0" dirty="0" smtClean="0">
                          <a:effectLst/>
                          <a:latin typeface="Arial" panose="020B0604020202020204" pitchFamily="34" charset="0"/>
                          <a:ea typeface="Calibri"/>
                          <a:cs typeface="Arial" panose="020B0604020202020204" pitchFamily="34" charset="0"/>
                        </a:rPr>
                        <a:t> need to run 2 copies due to I/O speed variation</a:t>
                      </a:r>
                      <a:endParaRPr lang="en-US" sz="1600" b="0" dirty="0">
                        <a:effectLst/>
                        <a:latin typeface="Arial" panose="020B0604020202020204" pitchFamily="34" charset="0"/>
                        <a:ea typeface="Calibri"/>
                        <a:cs typeface="Arial" panose="020B0604020202020204" pitchFamily="34" charset="0"/>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069843">
                <a:tc>
                  <a:txBody>
                    <a:bodyPr/>
                    <a:lstStyle/>
                    <a:p>
                      <a:pPr marL="0" marR="0">
                        <a:spcBef>
                          <a:spcPts val="0"/>
                        </a:spcBef>
                        <a:spcAft>
                          <a:spcPts val="0"/>
                        </a:spcAft>
                      </a:pPr>
                      <a:r>
                        <a:rPr lang="en-US" sz="1600" b="1" kern="1200" dirty="0">
                          <a:effectLst/>
                          <a:latin typeface="Calibri"/>
                          <a:ea typeface="Times New Roman"/>
                          <a:cs typeface="Arial"/>
                        </a:rPr>
                        <a:t>JHWRF_PRODUCTS</a:t>
                      </a:r>
                      <a:endParaRPr lang="en-US" sz="1600" dirty="0">
                        <a:effectLst/>
                        <a:latin typeface="Times New Roman"/>
                        <a:ea typeface="Times New Roman"/>
                      </a:endParaRPr>
                    </a:p>
                    <a:p>
                      <a:pPr marL="0" marR="0">
                        <a:spcBef>
                          <a:spcPts val="0"/>
                        </a:spcBef>
                        <a:spcAft>
                          <a:spcPts val="0"/>
                        </a:spcAft>
                      </a:pPr>
                      <a:r>
                        <a:rPr lang="en-US" sz="1600" b="1" kern="1200" dirty="0">
                          <a:effectLst/>
                          <a:latin typeface="Calibri"/>
                          <a:ea typeface="Times New Roman"/>
                          <a:cs typeface="Arial"/>
                        </a:rPr>
                        <a:t>tracker, swath and others </a:t>
                      </a:r>
                      <a:endParaRPr lang="en-US" sz="1600" b="1" kern="1200" dirty="0" smtClean="0">
                        <a:effectLst/>
                        <a:latin typeface="Calibri"/>
                        <a:ea typeface="Times New Roman"/>
                        <a:cs typeface="Arial"/>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2</a:t>
                      </a:r>
                      <a:r>
                        <a:rPr lang="en-US" sz="1600" b="1" kern="1200" baseline="0" dirty="0" smtClean="0">
                          <a:effectLst/>
                          <a:latin typeface="Calibri"/>
                          <a:ea typeface="Times New Roman"/>
                          <a:cs typeface="Arial"/>
                        </a:rPr>
                        <a:t> </a:t>
                      </a:r>
                      <a:r>
                        <a:rPr lang="en-US" sz="1600" b="1" kern="1200" dirty="0" smtClean="0">
                          <a:effectLst/>
                          <a:latin typeface="Calibri"/>
                          <a:ea typeface="Times New Roman"/>
                          <a:cs typeface="Arial"/>
                        </a:rPr>
                        <a:t>nodes (</a:t>
                      </a:r>
                      <a:r>
                        <a:rPr lang="en-US" sz="1600" b="1" kern="1200" dirty="0" smtClean="0">
                          <a:solidFill>
                            <a:srgbClr val="FF0000"/>
                          </a:solidFill>
                          <a:effectLst/>
                          <a:latin typeface="Calibri"/>
                          <a:ea typeface="Times New Roman"/>
                          <a:cs typeface="Arial"/>
                        </a:rPr>
                        <a:t>1 node</a:t>
                      </a:r>
                      <a:r>
                        <a:rPr lang="en-US" sz="1600" b="1" kern="1200" dirty="0" smtClean="0">
                          <a:effectLst/>
                          <a:latin typeface="Calibri"/>
                          <a:ea typeface="Times New Roman"/>
                          <a:cs typeface="Arial"/>
                        </a:rPr>
                        <a:t>)</a:t>
                      </a: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~101min</a:t>
                      </a:r>
                    </a:p>
                    <a:p>
                      <a:pPr marL="0" marR="0">
                        <a:spcBef>
                          <a:spcPts val="0"/>
                        </a:spcBef>
                        <a:spcAft>
                          <a:spcPts val="0"/>
                        </a:spcAft>
                      </a:pPr>
                      <a:r>
                        <a:rPr lang="en-US" sz="1600" b="1" kern="1200" dirty="0" smtClean="0">
                          <a:solidFill>
                            <a:srgbClr val="FF0000"/>
                          </a:solidFill>
                          <a:effectLst/>
                          <a:latin typeface="Calibri"/>
                          <a:ea typeface="Times New Roman"/>
                          <a:cs typeface="Arial"/>
                        </a:rPr>
                        <a:t>(~101min)</a:t>
                      </a: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600" b="0" dirty="0">
                          <a:effectLst/>
                          <a:latin typeface="Arial" panose="020B0604020202020204" pitchFamily="34" charset="0"/>
                          <a:ea typeface="Calibri"/>
                          <a:cs typeface="Arial" panose="020B0604020202020204" pitchFamily="34" charset="0"/>
                        </a:rPr>
                        <a:t>Run in parallel with forecast job</a:t>
                      </a:r>
                    </a:p>
                    <a:p>
                      <a:pPr marL="0" marR="0">
                        <a:lnSpc>
                          <a:spcPct val="115000"/>
                        </a:lnSpc>
                        <a:spcBef>
                          <a:spcPts val="0"/>
                        </a:spcBef>
                        <a:spcAft>
                          <a:spcPts val="0"/>
                        </a:spcAft>
                      </a:pPr>
                      <a:r>
                        <a:rPr lang="en-US" sz="1600" b="0" dirty="0">
                          <a:effectLst/>
                          <a:latin typeface="Arial" panose="020B0604020202020204" pitchFamily="34" charset="0"/>
                          <a:ea typeface="Calibri"/>
                          <a:cs typeface="Arial" panose="020B0604020202020204" pitchFamily="34" charset="0"/>
                        </a:rPr>
                        <a:t>ATCF Forecast delivered </a:t>
                      </a:r>
                      <a:r>
                        <a:rPr lang="en-US" sz="1600" b="0" dirty="0" smtClean="0">
                          <a:effectLst/>
                          <a:latin typeface="Arial" panose="020B0604020202020204" pitchFamily="34" charset="0"/>
                          <a:ea typeface="Calibri"/>
                          <a:cs typeface="Arial" panose="020B0604020202020204" pitchFamily="34" charset="0"/>
                        </a:rPr>
                        <a:t>by</a:t>
                      </a:r>
                      <a:r>
                        <a:rPr lang="en-US" sz="1600" b="0" baseline="0" dirty="0" smtClean="0">
                          <a:effectLst/>
                          <a:latin typeface="Arial" panose="020B0604020202020204" pitchFamily="34" charset="0"/>
                          <a:ea typeface="Calibri"/>
                          <a:cs typeface="Arial" panose="020B0604020202020204" pitchFamily="34" charset="0"/>
                        </a:rPr>
                        <a:t> T+6:00</a:t>
                      </a:r>
                      <a:endParaRPr lang="en-US" sz="1600" b="0" dirty="0" smtClean="0">
                        <a:solidFill>
                          <a:srgbClr val="FF0000"/>
                        </a:solidFill>
                        <a:effectLst/>
                        <a:latin typeface="Arial" panose="020B0604020202020204" pitchFamily="34" charset="0"/>
                        <a:ea typeface="Calibri"/>
                        <a:cs typeface="Arial" panose="020B0604020202020204" pitchFamily="34" charset="0"/>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487895">
                <a:tc>
                  <a:txBody>
                    <a:bodyPr/>
                    <a:lstStyle/>
                    <a:p>
                      <a:pPr marL="0" marR="0">
                        <a:spcBef>
                          <a:spcPts val="0"/>
                        </a:spcBef>
                        <a:spcAft>
                          <a:spcPts val="0"/>
                        </a:spcAft>
                      </a:pPr>
                      <a:r>
                        <a:rPr lang="en-US" sz="1600" b="1" kern="1200" dirty="0">
                          <a:effectLst/>
                          <a:latin typeface="Calibri"/>
                          <a:ea typeface="Times New Roman"/>
                          <a:cs typeface="Arial"/>
                        </a:rPr>
                        <a:t>JHWRF_OUTPUT</a:t>
                      </a:r>
                      <a:endParaRPr lang="en-US" sz="1600" dirty="0">
                        <a:effectLst/>
                        <a:latin typeface="Times New Roman"/>
                        <a:ea typeface="Times New Roman"/>
                      </a:endParaRPr>
                    </a:p>
                    <a:p>
                      <a:pPr marL="0" marR="0">
                        <a:spcBef>
                          <a:spcPts val="0"/>
                        </a:spcBef>
                        <a:spcAft>
                          <a:spcPts val="0"/>
                        </a:spcAft>
                      </a:pPr>
                      <a:r>
                        <a:rPr lang="en-US" sz="1600" b="1" kern="1200" dirty="0">
                          <a:effectLst/>
                          <a:latin typeface="Calibri"/>
                          <a:ea typeface="Times New Roman"/>
                          <a:cs typeface="Arial"/>
                        </a:rPr>
                        <a:t>Archiving </a:t>
                      </a:r>
                      <a:r>
                        <a:rPr lang="en-US" sz="1600" b="1" kern="1200" dirty="0" err="1">
                          <a:effectLst/>
                          <a:latin typeface="Calibri"/>
                          <a:ea typeface="Times New Roman"/>
                          <a:cs typeface="Arial"/>
                        </a:rPr>
                        <a:t>hwrf</a:t>
                      </a:r>
                      <a:r>
                        <a:rPr lang="en-US" sz="1600" b="1" kern="1200" dirty="0">
                          <a:effectLst/>
                          <a:latin typeface="Calibri"/>
                          <a:ea typeface="Times New Roman"/>
                          <a:cs typeface="Arial"/>
                        </a:rPr>
                        <a:t> output </a:t>
                      </a:r>
                      <a:endParaRPr lang="en-US" sz="1600"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1 node  </a:t>
                      </a:r>
                      <a:r>
                        <a:rPr lang="en-US" sz="1600" b="1" kern="1200" dirty="0" smtClean="0">
                          <a:solidFill>
                            <a:srgbClr val="FF0000"/>
                          </a:solidFill>
                          <a:effectLst/>
                          <a:latin typeface="Calibri"/>
                          <a:ea typeface="Times New Roman"/>
                          <a:cs typeface="Arial"/>
                        </a:rPr>
                        <a:t>(1 core)  </a:t>
                      </a:r>
                      <a:r>
                        <a:rPr lang="en-US" sz="1600" b="1" kern="1200" dirty="0" smtClean="0">
                          <a:solidFill>
                            <a:schemeClr val="tx1"/>
                          </a:solidFill>
                          <a:effectLst/>
                          <a:latin typeface="Calibri"/>
                          <a:ea typeface="Times New Roman"/>
                          <a:cs typeface="Arial"/>
                        </a:rPr>
                        <a:t>due wave coupling</a:t>
                      </a:r>
                      <a:endParaRPr lang="en-US" sz="1600" dirty="0">
                        <a:solidFill>
                          <a:schemeClr val="tx1"/>
                        </a:solidFill>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~9min </a:t>
                      </a:r>
                      <a:r>
                        <a:rPr lang="en-US" sz="1600" b="1" kern="1200" dirty="0" smtClean="0">
                          <a:solidFill>
                            <a:srgbClr val="FF0000"/>
                          </a:solidFill>
                          <a:effectLst/>
                          <a:latin typeface="Calibri"/>
                          <a:ea typeface="Times New Roman"/>
                          <a:cs typeface="Arial"/>
                        </a:rPr>
                        <a:t>(~9min)</a:t>
                      </a:r>
                      <a:endParaRPr lang="en-US" sz="1600" dirty="0">
                        <a:solidFill>
                          <a:srgbClr val="FF0000"/>
                        </a:solidFill>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600" b="0" dirty="0">
                          <a:effectLst/>
                          <a:latin typeface="Arial" panose="020B0604020202020204" pitchFamily="34" charset="0"/>
                          <a:ea typeface="Calibri"/>
                          <a:cs typeface="Arial" panose="020B0604020202020204" pitchFamily="34" charset="0"/>
                        </a:rPr>
                        <a:t> </a:t>
                      </a: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264068">
                <a:tc>
                  <a:txBody>
                    <a:bodyPr/>
                    <a:lstStyle/>
                    <a:p>
                      <a:pPr marL="0" marR="0">
                        <a:spcBef>
                          <a:spcPts val="0"/>
                        </a:spcBef>
                        <a:spcAft>
                          <a:spcPts val="0"/>
                        </a:spcAft>
                      </a:pPr>
                      <a:r>
                        <a:rPr lang="en-US" sz="1600" b="1" kern="1200" dirty="0">
                          <a:effectLst/>
                          <a:latin typeface="Calibri"/>
                          <a:ea typeface="Times New Roman"/>
                          <a:cs typeface="Arial"/>
                        </a:rPr>
                        <a:t>JHWRF_GEMPAK </a:t>
                      </a:r>
                      <a:endParaRPr lang="en-US" sz="1600"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1 </a:t>
                      </a:r>
                      <a:r>
                        <a:rPr lang="en-US" sz="1600" b="1" kern="1200" dirty="0">
                          <a:effectLst/>
                          <a:latin typeface="Calibri"/>
                          <a:ea typeface="Times New Roman"/>
                          <a:cs typeface="Arial"/>
                        </a:rPr>
                        <a:t>cores </a:t>
                      </a:r>
                      <a:r>
                        <a:rPr lang="en-US" sz="1600" b="1" kern="1200" dirty="0" smtClean="0">
                          <a:solidFill>
                            <a:srgbClr val="FF0000"/>
                          </a:solidFill>
                          <a:effectLst/>
                          <a:latin typeface="Calibri"/>
                          <a:ea typeface="Times New Roman"/>
                          <a:cs typeface="Arial"/>
                        </a:rPr>
                        <a:t>(1 core)</a:t>
                      </a:r>
                      <a:endParaRPr lang="en-US" sz="1600"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1" kern="1200" dirty="0" smtClean="0">
                          <a:effectLst/>
                          <a:latin typeface="Calibri"/>
                          <a:ea typeface="Times New Roman"/>
                          <a:cs typeface="Arial"/>
                        </a:rPr>
                        <a:t>~2min </a:t>
                      </a:r>
                      <a:r>
                        <a:rPr lang="en-US" sz="1600" b="1" kern="1200" dirty="0" smtClean="0">
                          <a:solidFill>
                            <a:srgbClr val="FF0000"/>
                          </a:solidFill>
                          <a:effectLst/>
                          <a:latin typeface="Calibri"/>
                          <a:ea typeface="Times New Roman"/>
                          <a:cs typeface="Arial"/>
                        </a:rPr>
                        <a:t>(~2min)</a:t>
                      </a:r>
                      <a:r>
                        <a:rPr lang="en-US" sz="1600" b="1" kern="1200" dirty="0" smtClean="0">
                          <a:effectLst/>
                          <a:latin typeface="Calibri"/>
                          <a:ea typeface="Times New Roman"/>
                          <a:cs typeface="Arial"/>
                        </a:rPr>
                        <a:t> </a:t>
                      </a:r>
                      <a:endParaRPr lang="en-US" sz="1600" dirty="0">
                        <a:effectLst/>
                        <a:latin typeface="Times New Roman"/>
                        <a:ea typeface="Times New Roman"/>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spcBef>
                          <a:spcPts val="0"/>
                        </a:spcBef>
                        <a:spcAft>
                          <a:spcPts val="0"/>
                        </a:spcAft>
                      </a:pPr>
                      <a:r>
                        <a:rPr lang="en-US" sz="1600" b="0" kern="1200" dirty="0" smtClean="0">
                          <a:effectLst/>
                          <a:latin typeface="Arial" panose="020B0604020202020204" pitchFamily="34" charset="0"/>
                          <a:ea typeface="Times New Roman"/>
                          <a:cs typeface="Arial" panose="020B0604020202020204" pitchFamily="34" charset="0"/>
                        </a:rPr>
                        <a:t>T+6.09 </a:t>
                      </a:r>
                      <a:r>
                        <a:rPr lang="en-US" sz="1600" b="0" kern="1200" dirty="0">
                          <a:solidFill>
                            <a:srgbClr val="FF0000"/>
                          </a:solidFill>
                          <a:effectLst/>
                          <a:latin typeface="Arial" panose="020B0604020202020204" pitchFamily="34" charset="0"/>
                          <a:ea typeface="Times New Roman"/>
                          <a:cs typeface="Arial" panose="020B0604020202020204" pitchFamily="34" charset="0"/>
                        </a:rPr>
                        <a:t>(</a:t>
                      </a:r>
                      <a:r>
                        <a:rPr lang="en-US" sz="1600" b="0" kern="1200" dirty="0" smtClean="0">
                          <a:solidFill>
                            <a:srgbClr val="FF0000"/>
                          </a:solidFill>
                          <a:effectLst/>
                          <a:latin typeface="Arial" panose="020B0604020202020204" pitchFamily="34" charset="0"/>
                          <a:ea typeface="Times New Roman"/>
                          <a:cs typeface="Arial" panose="020B0604020202020204" pitchFamily="34" charset="0"/>
                        </a:rPr>
                        <a:t>T+6:00)</a:t>
                      </a:r>
                      <a:r>
                        <a:rPr lang="en-US" sz="1600" b="0" kern="1200" dirty="0" smtClean="0">
                          <a:effectLst/>
                          <a:latin typeface="Arial" panose="020B0604020202020204" pitchFamily="34" charset="0"/>
                          <a:ea typeface="Times New Roman"/>
                          <a:cs typeface="Arial" panose="020B0604020202020204" pitchFamily="34" charset="0"/>
                        </a:rPr>
                        <a:t> </a:t>
                      </a:r>
                      <a:endParaRPr lang="en-US" sz="1600" b="0" dirty="0">
                        <a:effectLst/>
                        <a:latin typeface="Arial" panose="020B0604020202020204" pitchFamily="34" charset="0"/>
                        <a:ea typeface="Times New Roman"/>
                        <a:cs typeface="Arial" panose="020B0604020202020204" pitchFamily="34" charset="0"/>
                      </a:endParaRPr>
                    </a:p>
                  </a:txBody>
                  <a:tcPr marL="43840" marR="43840" marT="21920" marB="219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sp>
        <p:nvSpPr>
          <p:cNvPr id="4" name="TextBox 3"/>
          <p:cNvSpPr txBox="1"/>
          <p:nvPr/>
        </p:nvSpPr>
        <p:spPr>
          <a:xfrm>
            <a:off x="782471" y="37531"/>
            <a:ext cx="7696200" cy="461665"/>
          </a:xfrm>
          <a:prstGeom prst="rect">
            <a:avLst/>
          </a:prstGeom>
          <a:noFill/>
        </p:spPr>
        <p:txBody>
          <a:bodyPr wrap="square" rtlCol="0">
            <a:spAutoFit/>
          </a:bodyPr>
          <a:lstStyle/>
          <a:p>
            <a:pPr algn="ctr"/>
            <a:r>
              <a:rPr lang="en-US" sz="2400" b="1" dirty="0" smtClean="0"/>
              <a:t>FY16 HWRF Computer Resource Requirement</a:t>
            </a:r>
            <a:endParaRPr lang="en-US" sz="2400" b="1" dirty="0">
              <a:solidFill>
                <a:srgbClr val="FF0000"/>
              </a:solidFill>
            </a:endParaRPr>
          </a:p>
        </p:txBody>
      </p:sp>
    </p:spTree>
    <p:extLst>
      <p:ext uri="{BB962C8B-B14F-4D97-AF65-F5344CB8AC3E}">
        <p14:creationId xmlns:p14="http://schemas.microsoft.com/office/powerpoint/2010/main" val="13158545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35354861"/>
              </p:ext>
            </p:extLst>
          </p:nvPr>
        </p:nvGraphicFramePr>
        <p:xfrm>
          <a:off x="210292" y="1483290"/>
          <a:ext cx="8534401" cy="5362956"/>
        </p:xfrm>
        <a:graphic>
          <a:graphicData uri="http://schemas.openxmlformats.org/drawingml/2006/table">
            <a:tbl>
              <a:tblPr firstRow="1" firstCol="1" bandRow="1"/>
              <a:tblGrid>
                <a:gridCol w="2295921"/>
                <a:gridCol w="2332736"/>
                <a:gridCol w="1952872"/>
                <a:gridCol w="1952872"/>
              </a:tblGrid>
              <a:tr h="715909">
                <a:tc>
                  <a:txBody>
                    <a:bodyPr/>
                    <a:lstStyle/>
                    <a:p>
                      <a:pPr marL="0" marR="0" algn="ctr">
                        <a:lnSpc>
                          <a:spcPct val="115000"/>
                        </a:lnSpc>
                        <a:spcBef>
                          <a:spcPts val="0"/>
                        </a:spcBef>
                        <a:spcAft>
                          <a:spcPts val="0"/>
                        </a:spcAft>
                      </a:pPr>
                      <a:r>
                        <a:rPr lang="en-US" sz="1800" b="1" dirty="0">
                          <a:effectLst/>
                          <a:latin typeface="+mj-lt"/>
                          <a:ea typeface="Calibri"/>
                          <a:cs typeface="Arial" panose="020B0604020202020204" pitchFamily="34" charset="0"/>
                        </a:rPr>
                        <a:t>J-job name</a:t>
                      </a:r>
                    </a:p>
                  </a:txBody>
                  <a:tcPr marL="60683" marR="606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mj-lt"/>
                          <a:ea typeface="Calibri"/>
                          <a:cs typeface="Arial" panose="020B0604020202020204" pitchFamily="34" charset="0"/>
                        </a:rPr>
                        <a:t>Job Description</a:t>
                      </a:r>
                    </a:p>
                  </a:txBody>
                  <a:tcPr marL="60683" marR="606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mj-lt"/>
                          <a:ea typeface="Calibri"/>
                          <a:cs typeface="Arial" panose="020B0604020202020204" pitchFamily="34" charset="0"/>
                        </a:rPr>
                        <a:t>Current Resource requirement (w/ T1534 GFS)</a:t>
                      </a:r>
                    </a:p>
                  </a:txBody>
                  <a:tcPr marL="60683" marR="606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effectLst/>
                          <a:latin typeface="+mj-lt"/>
                          <a:ea typeface="Calibri"/>
                          <a:cs typeface="Arial" panose="020B0604020202020204" pitchFamily="34" charset="0"/>
                        </a:rPr>
                        <a:t>New Resource </a:t>
                      </a:r>
                      <a:r>
                        <a:rPr lang="en-US" sz="1800" b="1" dirty="0" smtClean="0">
                          <a:effectLst/>
                          <a:latin typeface="+mj-lt"/>
                          <a:ea typeface="Calibri"/>
                          <a:cs typeface="Arial" panose="020B0604020202020204" pitchFamily="34" charset="0"/>
                        </a:rPr>
                        <a:t>requirement</a:t>
                      </a:r>
                      <a:endParaRPr lang="en-US" sz="1800" b="1" dirty="0">
                        <a:effectLst/>
                        <a:latin typeface="+mj-lt"/>
                        <a:ea typeface="Calibri"/>
                        <a:cs typeface="Arial" panose="020B0604020202020204" pitchFamily="34" charset="0"/>
                      </a:endParaRPr>
                    </a:p>
                  </a:txBody>
                  <a:tcPr marL="60683" marR="606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7198">
                <a:tc>
                  <a:txBody>
                    <a:bodyPr/>
                    <a:lstStyle/>
                    <a:p>
                      <a:pPr marL="0" marR="0" algn="l">
                        <a:lnSpc>
                          <a:spcPct val="115000"/>
                        </a:lnSpc>
                        <a:spcBef>
                          <a:spcPts val="0"/>
                        </a:spcBef>
                        <a:spcAft>
                          <a:spcPts val="0"/>
                        </a:spcAft>
                      </a:pPr>
                      <a:r>
                        <a:rPr lang="en-US" sz="1800" b="1" dirty="0" smtClean="0">
                          <a:effectLst/>
                          <a:latin typeface="+mj-lt"/>
                          <a:ea typeface="Calibri"/>
                          <a:cs typeface="Arial" panose="020B0604020202020204" pitchFamily="34" charset="0"/>
                        </a:rPr>
                        <a:t>JHWRF_ENSEMBLE </a:t>
                      </a:r>
                      <a:endParaRPr lang="en-US" sz="1800" b="1" dirty="0">
                        <a:effectLst/>
                        <a:latin typeface="+mj-lt"/>
                        <a:ea typeface="Calibri"/>
                        <a:cs typeface="Arial" panose="020B0604020202020204" pitchFamily="34" charset="0"/>
                      </a:endParaRPr>
                    </a:p>
                  </a:txBody>
                  <a:tcPr marL="60683" marR="606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dirty="0">
                          <a:effectLst/>
                          <a:latin typeface="+mj-lt"/>
                          <a:ea typeface="Calibri"/>
                          <a:cs typeface="Arial" panose="020B0604020202020204" pitchFamily="34" charset="0"/>
                        </a:rPr>
                        <a:t>HWRF Ensemble 6h forecast from </a:t>
                      </a:r>
                      <a:r>
                        <a:rPr lang="en-US" sz="1800" b="1" dirty="0" smtClean="0">
                          <a:effectLst/>
                          <a:latin typeface="+mj-lt"/>
                          <a:ea typeface="Calibri"/>
                          <a:cs typeface="Arial" panose="020B0604020202020204" pitchFamily="34" charset="0"/>
                        </a:rPr>
                        <a:t>Global </a:t>
                      </a:r>
                      <a:r>
                        <a:rPr lang="en-US" sz="1800" b="1" dirty="0" err="1" smtClean="0">
                          <a:effectLst/>
                          <a:latin typeface="+mj-lt"/>
                          <a:ea typeface="Calibri"/>
                          <a:cs typeface="Arial" panose="020B0604020202020204" pitchFamily="34" charset="0"/>
                        </a:rPr>
                        <a:t>EnKF</a:t>
                      </a:r>
                      <a:r>
                        <a:rPr lang="en-US" sz="1800" b="1" dirty="0" smtClean="0">
                          <a:effectLst/>
                          <a:latin typeface="+mj-lt"/>
                          <a:ea typeface="Calibri"/>
                          <a:cs typeface="Arial" panose="020B0604020202020204" pitchFamily="34" charset="0"/>
                        </a:rPr>
                        <a:t> analysis.</a:t>
                      </a:r>
                      <a:endParaRPr lang="en-US" sz="1800" b="1" dirty="0">
                        <a:effectLst/>
                        <a:latin typeface="+mj-lt"/>
                        <a:ea typeface="Calibri"/>
                        <a:cs typeface="Arial" panose="020B0604020202020204" pitchFamily="34" charset="0"/>
                      </a:endParaRPr>
                    </a:p>
                    <a:p>
                      <a:pPr marL="0" marR="0" algn="l">
                        <a:lnSpc>
                          <a:spcPct val="115000"/>
                        </a:lnSpc>
                        <a:spcBef>
                          <a:spcPts val="0"/>
                        </a:spcBef>
                        <a:spcAft>
                          <a:spcPts val="0"/>
                        </a:spcAft>
                      </a:pPr>
                      <a:r>
                        <a:rPr lang="en-US" sz="1800" b="1" dirty="0">
                          <a:effectLst/>
                          <a:latin typeface="+mj-lt"/>
                          <a:ea typeface="Calibri"/>
                          <a:cs typeface="Arial" panose="020B0604020202020204" pitchFamily="34" charset="0"/>
                        </a:rPr>
                        <a:t>4</a:t>
                      </a:r>
                      <a:r>
                        <a:rPr lang="en-US" sz="1800" b="1" dirty="0" smtClean="0">
                          <a:effectLst/>
                          <a:latin typeface="+mj-lt"/>
                          <a:ea typeface="Calibri"/>
                          <a:cs typeface="Arial" panose="020B0604020202020204" pitchFamily="34" charset="0"/>
                        </a:rPr>
                        <a:t>0-member 2-nest domain(18/6)</a:t>
                      </a:r>
                      <a:endParaRPr lang="en-US" sz="1800" b="1" dirty="0">
                        <a:effectLst/>
                        <a:latin typeface="+mj-lt"/>
                        <a:ea typeface="Calibri"/>
                        <a:cs typeface="Arial" panose="020B0604020202020204" pitchFamily="34" charset="0"/>
                      </a:endParaRPr>
                    </a:p>
                  </a:txBody>
                  <a:tcPr marL="60683" marR="606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dirty="0" smtClean="0">
                          <a:effectLst/>
                          <a:latin typeface="+mj-lt"/>
                          <a:ea typeface="Calibri"/>
                          <a:cs typeface="Arial" panose="020B0604020202020204" pitchFamily="34" charset="0"/>
                        </a:rPr>
                        <a:t>Each</a:t>
                      </a:r>
                      <a:r>
                        <a:rPr lang="en-US" sz="1800" b="1" baseline="0" dirty="0" smtClean="0">
                          <a:effectLst/>
                          <a:latin typeface="+mj-lt"/>
                          <a:ea typeface="Calibri"/>
                          <a:cs typeface="Arial" panose="020B0604020202020204" pitchFamily="34" charset="0"/>
                        </a:rPr>
                        <a:t> possible </a:t>
                      </a:r>
                      <a:r>
                        <a:rPr lang="en-US" sz="1800" b="1" dirty="0" smtClean="0">
                          <a:effectLst/>
                          <a:latin typeface="+mj-lt"/>
                          <a:ea typeface="Calibri"/>
                          <a:cs typeface="Arial" panose="020B0604020202020204" pitchFamily="34" charset="0"/>
                        </a:rPr>
                        <a:t>storm (for AL/EPAC basins)</a:t>
                      </a:r>
                      <a:r>
                        <a:rPr lang="en-US" sz="1800" b="1" baseline="0" dirty="0" smtClean="0">
                          <a:effectLst/>
                          <a:latin typeface="+mj-lt"/>
                          <a:ea typeface="Calibri"/>
                          <a:cs typeface="Arial" panose="020B0604020202020204" pitchFamily="34" charset="0"/>
                        </a:rPr>
                        <a:t> requires:</a:t>
                      </a:r>
                    </a:p>
                    <a:p>
                      <a:pPr marL="0" marR="0" algn="l">
                        <a:lnSpc>
                          <a:spcPct val="115000"/>
                        </a:lnSpc>
                        <a:spcBef>
                          <a:spcPts val="0"/>
                        </a:spcBef>
                        <a:spcAft>
                          <a:spcPts val="0"/>
                        </a:spcAft>
                      </a:pPr>
                      <a:endParaRPr lang="en-US" sz="1800" b="1" dirty="0" smtClean="0">
                        <a:effectLst/>
                        <a:latin typeface="+mj-lt"/>
                        <a:ea typeface="Calibri"/>
                        <a:cs typeface="Arial" panose="020B0604020202020204" pitchFamily="34" charset="0"/>
                      </a:endParaRPr>
                    </a:p>
                    <a:p>
                      <a:pPr marL="0" marR="0" algn="l">
                        <a:lnSpc>
                          <a:spcPct val="115000"/>
                        </a:lnSpc>
                        <a:spcBef>
                          <a:spcPts val="0"/>
                        </a:spcBef>
                        <a:spcAft>
                          <a:spcPts val="0"/>
                        </a:spcAft>
                      </a:pPr>
                      <a:r>
                        <a:rPr lang="en-US" sz="1800" b="1" dirty="0" smtClean="0">
                          <a:effectLst/>
                          <a:latin typeface="+mj-lt"/>
                          <a:ea typeface="Calibri"/>
                          <a:cs typeface="Arial" panose="020B0604020202020204" pitchFamily="34" charset="0"/>
                        </a:rPr>
                        <a:t>3 nodes each for </a:t>
                      </a:r>
                      <a:r>
                        <a:rPr lang="en-US" sz="1800" b="1" kern="1200" baseline="0" dirty="0" smtClean="0">
                          <a:solidFill>
                            <a:schemeClr val="tx1"/>
                          </a:solidFill>
                          <a:effectLst/>
                          <a:latin typeface="+mn-lt"/>
                          <a:ea typeface="Calibri"/>
                          <a:cs typeface="Arial" panose="020B0604020202020204" pitchFamily="34" charset="0"/>
                        </a:rPr>
                        <a:t>40 independent jobs for 30 min.</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1800" b="1" kern="1200" baseline="0" dirty="0" smtClean="0">
                        <a:solidFill>
                          <a:schemeClr val="tx1"/>
                        </a:solidFill>
                        <a:effectLst/>
                        <a:latin typeface="+mn-lt"/>
                        <a:ea typeface="Calibri"/>
                        <a:cs typeface="Arial" panose="020B0604020202020204"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800" b="1" kern="1200" baseline="0" dirty="0" smtClean="0">
                          <a:solidFill>
                            <a:schemeClr val="tx1"/>
                          </a:solidFill>
                          <a:effectLst/>
                          <a:latin typeface="+mn-lt"/>
                          <a:ea typeface="Calibri"/>
                          <a:cs typeface="Arial" panose="020B0604020202020204" pitchFamily="34" charset="0"/>
                        </a:rPr>
                        <a:t>10 simultaneous ensemble runs will take 2 </a:t>
                      </a:r>
                      <a:r>
                        <a:rPr lang="en-US" sz="1800" b="1" kern="1200" baseline="0" dirty="0" err="1" smtClean="0">
                          <a:solidFill>
                            <a:schemeClr val="tx1"/>
                          </a:solidFill>
                          <a:effectLst/>
                          <a:latin typeface="+mn-lt"/>
                          <a:ea typeface="Calibri"/>
                          <a:cs typeface="Arial" panose="020B0604020202020204" pitchFamily="34" charset="0"/>
                        </a:rPr>
                        <a:t>hrs</a:t>
                      </a:r>
                      <a:r>
                        <a:rPr lang="en-US" sz="1800" b="1" kern="1200" baseline="0" dirty="0" smtClean="0">
                          <a:solidFill>
                            <a:schemeClr val="tx1"/>
                          </a:solidFill>
                          <a:effectLst/>
                          <a:latin typeface="+mn-lt"/>
                          <a:ea typeface="Calibri"/>
                          <a:cs typeface="Arial" panose="020B0604020202020204" pitchFamily="34" charset="0"/>
                        </a:rPr>
                        <a:t> to complete all 40 members</a:t>
                      </a:r>
                      <a:endParaRPr lang="en-US" sz="1800" b="1" kern="1200" dirty="0" smtClean="0">
                        <a:solidFill>
                          <a:schemeClr val="tx1"/>
                        </a:solidFill>
                        <a:effectLst/>
                        <a:latin typeface="+mn-lt"/>
                        <a:ea typeface="Calibri"/>
                        <a:cs typeface="Arial" panose="020B0604020202020204" pitchFamily="34" charset="0"/>
                      </a:endParaRPr>
                    </a:p>
                    <a:p>
                      <a:pPr marL="0" marR="0" algn="l">
                        <a:lnSpc>
                          <a:spcPct val="115000"/>
                        </a:lnSpc>
                        <a:spcBef>
                          <a:spcPts val="0"/>
                        </a:spcBef>
                        <a:spcAft>
                          <a:spcPts val="0"/>
                        </a:spcAft>
                      </a:pPr>
                      <a:endParaRPr lang="en-US" sz="1800" b="1" dirty="0">
                        <a:effectLst/>
                        <a:latin typeface="+mj-lt"/>
                        <a:ea typeface="Calibri"/>
                        <a:cs typeface="Arial" panose="020B0604020202020204" pitchFamily="34" charset="0"/>
                      </a:endParaRPr>
                    </a:p>
                  </a:txBody>
                  <a:tcPr marL="60683" marR="606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baseline="0" dirty="0" smtClean="0">
                          <a:solidFill>
                            <a:srgbClr val="FF0000"/>
                          </a:solidFill>
                          <a:effectLst/>
                          <a:latin typeface="+mj-lt"/>
                          <a:ea typeface="Calibri"/>
                          <a:cs typeface="Arial" panose="020B0604020202020204" pitchFamily="34" charset="0"/>
                        </a:rPr>
                        <a:t>Can start at T+7:02</a:t>
                      </a:r>
                      <a:endParaRPr lang="en-US" sz="1800" b="1" dirty="0">
                        <a:solidFill>
                          <a:srgbClr val="FF0000"/>
                        </a:solidFill>
                        <a:effectLst/>
                        <a:latin typeface="+mj-lt"/>
                        <a:ea typeface="Calibri"/>
                        <a:cs typeface="Arial" panose="020B0604020202020204" pitchFamily="34" charset="0"/>
                      </a:endParaRPr>
                    </a:p>
                    <a:p>
                      <a:pPr marL="0" marR="0" algn="l">
                        <a:lnSpc>
                          <a:spcPct val="115000"/>
                        </a:lnSpc>
                        <a:spcBef>
                          <a:spcPts val="0"/>
                        </a:spcBef>
                        <a:spcAft>
                          <a:spcPts val="0"/>
                        </a:spcAft>
                      </a:pPr>
                      <a:r>
                        <a:rPr lang="en-US" sz="1800" b="1" baseline="0" dirty="0" smtClean="0">
                          <a:effectLst/>
                          <a:latin typeface="+mj-lt"/>
                          <a:ea typeface="Calibri"/>
                          <a:cs typeface="Arial" panose="020B0604020202020204" pitchFamily="34" charset="0"/>
                        </a:rPr>
                        <a:t>to be completed by T+9:30</a:t>
                      </a:r>
                    </a:p>
                  </a:txBody>
                  <a:tcPr marL="60683" marR="606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633046" y="247471"/>
            <a:ext cx="8077200" cy="1200329"/>
          </a:xfrm>
          <a:prstGeom prst="rect">
            <a:avLst/>
          </a:prstGeom>
          <a:noFill/>
        </p:spPr>
        <p:txBody>
          <a:bodyPr wrap="square" rtlCol="0">
            <a:spAutoFit/>
          </a:bodyPr>
          <a:lstStyle/>
          <a:p>
            <a:pPr algn="ctr"/>
            <a:r>
              <a:rPr lang="en-US" sz="2400" b="1" dirty="0" smtClean="0"/>
              <a:t>Computer Resource Requirement for HWRF-ensemble Based Data Assimilation</a:t>
            </a:r>
          </a:p>
          <a:p>
            <a:pPr algn="ctr"/>
            <a:r>
              <a:rPr lang="en-US" sz="2400" b="1" dirty="0" smtClean="0"/>
              <a:t>HWRF V10.0.0, Q4FY16</a:t>
            </a:r>
            <a:endParaRPr lang="en-US" sz="2400" b="1" dirty="0"/>
          </a:p>
        </p:txBody>
      </p:sp>
      <p:sp>
        <p:nvSpPr>
          <p:cNvPr id="2" name="Slide Number Placeholder 1"/>
          <p:cNvSpPr>
            <a:spLocks noGrp="1"/>
          </p:cNvSpPr>
          <p:nvPr>
            <p:ph type="sldNum" sz="quarter" idx="12"/>
          </p:nvPr>
        </p:nvSpPr>
        <p:spPr/>
        <p:txBody>
          <a:bodyPr/>
          <a:lstStyle/>
          <a:p>
            <a:fld id="{DBDAFE6B-CCDB-413C-81DE-B2F9A6429545}" type="slidenum">
              <a:rPr lang="en-US" smtClean="0"/>
              <a:pPr/>
              <a:t>55</a:t>
            </a:fld>
            <a:endParaRPr lang="en-US"/>
          </a:p>
        </p:txBody>
      </p:sp>
    </p:spTree>
    <p:extLst>
      <p:ext uri="{BB962C8B-B14F-4D97-AF65-F5344CB8AC3E}">
        <p14:creationId xmlns:p14="http://schemas.microsoft.com/office/powerpoint/2010/main" val="24413134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304800"/>
            <a:ext cx="5334000" cy="533400"/>
          </a:xfrm>
        </p:spPr>
        <p:txBody>
          <a:bodyPr>
            <a:normAutofit/>
          </a:bodyPr>
          <a:lstStyle/>
          <a:p>
            <a:r>
              <a:rPr lang="en-US" sz="2800" b="1" dirty="0" smtClean="0">
                <a:solidFill>
                  <a:srgbClr val="000099"/>
                </a:solidFill>
                <a:effectLst>
                  <a:outerShdw blurRad="38100" dist="38100" dir="2700000" algn="tl">
                    <a:srgbClr val="C0C0C0"/>
                  </a:outerShdw>
                </a:effectLst>
                <a:latin typeface="Calibri" pitchFamily="34" charset="0"/>
              </a:rPr>
              <a:t>Code Hand-Off and Release Notes</a:t>
            </a:r>
            <a:endParaRPr lang="en-US" sz="2800" b="1" dirty="0">
              <a:solidFill>
                <a:srgbClr val="000099"/>
              </a:solidFill>
              <a:effectLst>
                <a:outerShdw blurRad="38100" dist="38100" dir="2700000" algn="tl">
                  <a:srgbClr val="C0C0C0"/>
                </a:outerShdw>
              </a:effectLst>
              <a:latin typeface="Calibri" pitchFamily="34" charset="0"/>
            </a:endParaRPr>
          </a:p>
        </p:txBody>
      </p:sp>
      <p:sp>
        <p:nvSpPr>
          <p:cNvPr id="4" name="Content Placeholder 3"/>
          <p:cNvSpPr>
            <a:spLocks noGrp="1"/>
          </p:cNvSpPr>
          <p:nvPr>
            <p:ph idx="1"/>
          </p:nvPr>
        </p:nvSpPr>
        <p:spPr>
          <a:xfrm>
            <a:off x="457200" y="1447800"/>
            <a:ext cx="8229600" cy="4876800"/>
          </a:xfrm>
        </p:spPr>
        <p:txBody>
          <a:bodyPr>
            <a:normAutofit lnSpcReduction="10000"/>
          </a:bodyPr>
          <a:lstStyle/>
          <a:p>
            <a:r>
              <a:rPr lang="en-US" dirty="0" smtClean="0">
                <a:solidFill>
                  <a:srgbClr val="0000FF"/>
                </a:solidFill>
              </a:rPr>
              <a:t>Release Notes (includes dependencies for </a:t>
            </a:r>
            <a:r>
              <a:rPr lang="en-US" dirty="0">
                <a:solidFill>
                  <a:srgbClr val="0000FF"/>
                </a:solidFill>
              </a:rPr>
              <a:t>o</a:t>
            </a:r>
            <a:r>
              <a:rPr lang="en-US" dirty="0" smtClean="0">
                <a:solidFill>
                  <a:srgbClr val="0000FF"/>
                </a:solidFill>
              </a:rPr>
              <a:t>cean coupling); HWRF setup; triggering for HWRF ensembles</a:t>
            </a:r>
          </a:p>
          <a:p>
            <a:r>
              <a:rPr lang="en-US" dirty="0" smtClean="0">
                <a:solidFill>
                  <a:srgbClr val="0000FF"/>
                </a:solidFill>
              </a:rPr>
              <a:t>IT testing </a:t>
            </a:r>
          </a:p>
          <a:p>
            <a:r>
              <a:rPr lang="en-US" dirty="0" smtClean="0">
                <a:solidFill>
                  <a:srgbClr val="0000FF"/>
                </a:solidFill>
              </a:rPr>
              <a:t>Implementation instructions</a:t>
            </a:r>
          </a:p>
          <a:p>
            <a:r>
              <a:rPr lang="en-US" dirty="0" smtClean="0">
                <a:solidFill>
                  <a:srgbClr val="0000FF"/>
                </a:solidFill>
              </a:rPr>
              <a:t>Workflow diagram</a:t>
            </a:r>
          </a:p>
          <a:p>
            <a:pPr marL="0" indent="0">
              <a:buNone/>
            </a:pPr>
            <a:endParaRPr lang="en-US" dirty="0" smtClean="0">
              <a:solidFill>
                <a:srgbClr val="000000"/>
              </a:solidFill>
            </a:endParaRPr>
          </a:p>
          <a:p>
            <a:pPr marL="0" indent="0">
              <a:buNone/>
            </a:pPr>
            <a:endParaRPr lang="en-US" dirty="0">
              <a:solidFill>
                <a:schemeClr val="accent4">
                  <a:lumMod val="50000"/>
                </a:schemeClr>
              </a:solidFill>
            </a:endParaRPr>
          </a:p>
          <a:p>
            <a:pPr marL="0" indent="0">
              <a:buNone/>
            </a:pPr>
            <a:r>
              <a:rPr lang="en-US" dirty="0" smtClean="0">
                <a:solidFill>
                  <a:srgbClr val="0000FF"/>
                </a:solidFill>
              </a:rPr>
              <a:t>SVN Tag for HWRFV10.0.0 (entire system):</a:t>
            </a:r>
          </a:p>
          <a:p>
            <a:pPr marL="0" indent="0">
              <a:buNone/>
            </a:pPr>
            <a:r>
              <a:rPr lang="en-US" dirty="0" smtClean="0">
                <a:solidFill>
                  <a:srgbClr val="0000FF"/>
                </a:solidFill>
              </a:rPr>
              <a:t>https</a:t>
            </a:r>
            <a:r>
              <a:rPr lang="en-US" dirty="0">
                <a:solidFill>
                  <a:srgbClr val="0000FF"/>
                </a:solidFill>
              </a:rPr>
              <a:t>://</a:t>
            </a:r>
            <a:r>
              <a:rPr lang="en-US" dirty="0" smtClean="0">
                <a:solidFill>
                  <a:srgbClr val="0000FF"/>
                </a:solidFill>
              </a:rPr>
              <a:t>svnemc.ncep.noaa.gov/projects/hwrf/branches/hwrf.v10.0.0</a:t>
            </a:r>
          </a:p>
        </p:txBody>
      </p:sp>
      <p:sp>
        <p:nvSpPr>
          <p:cNvPr id="2" name="Slide Number Placeholder 1"/>
          <p:cNvSpPr>
            <a:spLocks noGrp="1"/>
          </p:cNvSpPr>
          <p:nvPr>
            <p:ph type="sldNum" sz="quarter" idx="12"/>
          </p:nvPr>
        </p:nvSpPr>
        <p:spPr/>
        <p:txBody>
          <a:bodyPr/>
          <a:lstStyle/>
          <a:p>
            <a:fld id="{8AA51038-482A-4A2F-8234-A72E8F7D54EC}" type="slidenum">
              <a:rPr lang="en-US" smtClean="0">
                <a:solidFill>
                  <a:srgbClr val="04617B">
                    <a:shade val="90000"/>
                  </a:srgbClr>
                </a:solidFill>
              </a:rPr>
              <a:pPr/>
              <a:t>56</a:t>
            </a:fld>
            <a:endParaRPr lang="en-US" dirty="0">
              <a:solidFill>
                <a:srgbClr val="04617B">
                  <a:shade val="90000"/>
                </a:srgbClr>
              </a:solidFill>
            </a:endParaRPr>
          </a:p>
        </p:txBody>
      </p:sp>
    </p:spTree>
    <p:extLst>
      <p:ext uri="{BB962C8B-B14F-4D97-AF65-F5344CB8AC3E}">
        <p14:creationId xmlns:p14="http://schemas.microsoft.com/office/powerpoint/2010/main" val="3360940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502025" y="0"/>
            <a:ext cx="2209800" cy="685800"/>
          </a:xfrm>
        </p:spPr>
        <p:txBody>
          <a:bodyPr>
            <a:noAutofit/>
          </a:bodyPr>
          <a:lstStyle/>
          <a:p>
            <a:pPr eaLnBrk="1" hangingPunct="1"/>
            <a:r>
              <a:rPr lang="en-US" altLang="en-US" sz="3200" b="1" dirty="0">
                <a:solidFill>
                  <a:srgbClr val="000099"/>
                </a:solidFill>
                <a:effectLst>
                  <a:outerShdw blurRad="38100" dist="38100" dir="2700000" algn="tl">
                    <a:srgbClr val="000000">
                      <a:alpha val="43137"/>
                    </a:srgbClr>
                  </a:outerShdw>
                </a:effectLst>
              </a:rPr>
              <a:t>IT Testing</a:t>
            </a:r>
          </a:p>
        </p:txBody>
      </p:sp>
      <p:graphicFrame>
        <p:nvGraphicFramePr>
          <p:cNvPr id="4099" name="Group 3"/>
          <p:cNvGraphicFramePr>
            <a:graphicFrameLocks noGrp="1"/>
          </p:cNvGraphicFramePr>
          <p:nvPr>
            <p:ph idx="1"/>
            <p:extLst>
              <p:ext uri="{D42A27DB-BD31-4B8C-83A1-F6EECF244321}">
                <p14:modId xmlns:p14="http://schemas.microsoft.com/office/powerpoint/2010/main" val="1971384600"/>
              </p:ext>
            </p:extLst>
          </p:nvPr>
        </p:nvGraphicFramePr>
        <p:xfrm>
          <a:off x="73025" y="685800"/>
          <a:ext cx="9067800" cy="6209644"/>
        </p:xfrm>
        <a:graphic>
          <a:graphicData uri="http://schemas.openxmlformats.org/drawingml/2006/table">
            <a:tbl>
              <a:tblPr/>
              <a:tblGrid>
                <a:gridCol w="4343400"/>
                <a:gridCol w="4724400"/>
              </a:tblGrid>
              <a:tr h="5303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cs typeface="Arial" charset="0"/>
                        </a:rPr>
                        <a:t>Test Objective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cs typeface="Arial" charset="0"/>
                        </a:rPr>
                        <a:t>Comment</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9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Missing GDAS </a:t>
                      </a:r>
                      <a:r>
                        <a:rPr kumimoji="0" lang="en-US" sz="1600" b="0" i="0" u="none" strike="noStrike" cap="none" normalizeH="0" baseline="0" dirty="0" err="1" smtClean="0">
                          <a:ln>
                            <a:noFill/>
                          </a:ln>
                          <a:solidFill>
                            <a:schemeClr val="tx1"/>
                          </a:solidFill>
                          <a:effectLst/>
                          <a:latin typeface="Arial" charset="0"/>
                          <a:cs typeface="Arial" charset="0"/>
                        </a:rPr>
                        <a:t>EnKF</a:t>
                      </a:r>
                      <a:r>
                        <a:rPr kumimoji="0" lang="en-US" sz="1600" b="0" i="0" u="none" strike="noStrike" cap="none" normalizeH="0" baseline="0" dirty="0" smtClean="0">
                          <a:ln>
                            <a:noFill/>
                          </a:ln>
                          <a:solidFill>
                            <a:schemeClr val="tx1"/>
                          </a:solidFill>
                          <a:effectLst/>
                          <a:latin typeface="Arial" charset="0"/>
                          <a:cs typeface="Arial" charset="0"/>
                        </a:rPr>
                        <a:t> members (total 80 </a:t>
                      </a:r>
                      <a:r>
                        <a:rPr kumimoji="0" lang="en-US" sz="1600" b="0" i="0" u="none" strike="noStrike" cap="none" normalizeH="0" baseline="0" dirty="0" err="1" smtClean="0">
                          <a:ln>
                            <a:noFill/>
                          </a:ln>
                          <a:solidFill>
                            <a:schemeClr val="tx1"/>
                          </a:solidFill>
                          <a:effectLst/>
                          <a:latin typeface="Arial" charset="0"/>
                          <a:cs typeface="Arial" charset="0"/>
                        </a:rPr>
                        <a:t>mem</a:t>
                      </a:r>
                      <a:r>
                        <a:rPr kumimoji="0" lang="en-US" sz="1600" b="0" i="0" u="none" strike="noStrike" cap="none" normalizeH="0" baseline="0" dirty="0" smtClean="0">
                          <a:ln>
                            <a:noFill/>
                          </a:ln>
                          <a:solidFill>
                            <a:schemeClr val="tx1"/>
                          </a:solidFill>
                          <a:effectLst/>
                          <a:latin typeface="Arial" charset="0"/>
                          <a:cs typeface="Arial" charset="0"/>
                        </a:rPr>
                        <a:t>)</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 if </a:t>
                      </a:r>
                      <a:r>
                        <a:rPr kumimoji="0" lang="en-US" sz="1600" b="0" i="0" u="none" strike="noStrike" cap="none" normalizeH="0" baseline="0" dirty="0" err="1" smtClean="0">
                          <a:ln>
                            <a:noFill/>
                          </a:ln>
                          <a:solidFill>
                            <a:schemeClr val="tx1"/>
                          </a:solidFill>
                          <a:effectLst/>
                          <a:latin typeface="Arial" charset="0"/>
                          <a:cs typeface="Arial" charset="0"/>
                        </a:rPr>
                        <a:t>Nmissing</a:t>
                      </a:r>
                      <a:r>
                        <a:rPr kumimoji="0" lang="en-US" sz="1600" b="0" i="0" u="none" strike="noStrike" cap="none" normalizeH="0" baseline="0" dirty="0" smtClean="0">
                          <a:ln>
                            <a:noFill/>
                          </a:ln>
                          <a:solidFill>
                            <a:schemeClr val="tx1"/>
                          </a:solidFill>
                          <a:effectLst/>
                          <a:latin typeface="Arial" charset="0"/>
                          <a:cs typeface="Arial" charset="0"/>
                        </a:rPr>
                        <a:t> &gt;= 40, hybrid </a:t>
                      </a:r>
                      <a:r>
                        <a:rPr kumimoji="0" lang="en-US" sz="1600" b="0" i="0" u="none" strike="noStrike" cap="none" normalizeH="0" baseline="0" dirty="0" err="1" smtClean="0">
                          <a:ln>
                            <a:noFill/>
                          </a:ln>
                          <a:solidFill>
                            <a:schemeClr val="tx1"/>
                          </a:solidFill>
                          <a:effectLst/>
                          <a:latin typeface="Arial" charset="0"/>
                          <a:cs typeface="Arial" charset="0"/>
                        </a:rPr>
                        <a:t>EnKF</a:t>
                      </a:r>
                      <a:r>
                        <a:rPr kumimoji="0" lang="en-US" sz="1600" b="0" i="0" u="none" strike="noStrike" cap="none" normalizeH="0" baseline="0" dirty="0" smtClean="0">
                          <a:ln>
                            <a:noFill/>
                          </a:ln>
                          <a:solidFill>
                            <a:schemeClr val="tx1"/>
                          </a:solidFill>
                          <a:effectLst/>
                          <a:latin typeface="Arial" charset="0"/>
                          <a:cs typeface="Arial" charset="0"/>
                        </a:rPr>
                        <a:t>/GSI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 else conventional GSI</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8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TDR (Tailed Doppler Radar) test</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GSI will be done w/</a:t>
                      </a:r>
                      <a:r>
                        <a:rPr kumimoji="0" lang="en-US" sz="1600" b="0" i="0" u="none" strike="noStrike" cap="none" normalizeH="0" baseline="0" dirty="0" err="1" smtClean="0">
                          <a:ln>
                            <a:noFill/>
                          </a:ln>
                          <a:solidFill>
                            <a:schemeClr val="tx1"/>
                          </a:solidFill>
                          <a:effectLst/>
                          <a:latin typeface="Arial" charset="0"/>
                          <a:cs typeface="Arial" charset="0"/>
                        </a:rPr>
                        <a:t>wo</a:t>
                      </a:r>
                      <a:r>
                        <a:rPr kumimoji="0" lang="en-US" sz="1600" b="0" i="0" u="none" strike="noStrike" cap="none" normalizeH="0" baseline="0" dirty="0" smtClean="0">
                          <a:ln>
                            <a:noFill/>
                          </a:ln>
                          <a:solidFill>
                            <a:schemeClr val="tx1"/>
                          </a:solidFill>
                          <a:effectLst/>
                          <a:latin typeface="Arial" charset="0"/>
                          <a:cs typeface="Arial" charset="0"/>
                        </a:rPr>
                        <a:t> TDR for D03</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Missing ICs from GDAS data</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HWRF fails with proper error message</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5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Missing BCs from GFS data</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HWRF fails with proper error message</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Missing previous cycle’s 6-hr forecast output</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HWRF runs to completion in cold start mode</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8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Zero length data files for GSI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Initialization and analysis runs to completion</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0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Missing input data files for GSI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Initialization and analysis runs to completion</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Missing loop current for ocean initialization</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POM runs to completion using climatology</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Failed ocean/wave initialization</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cs typeface="Arial" charset="0"/>
                        </a:rPr>
                        <a:t>HWRF runs in un-coupled mode</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53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Tracker fails to identify initial storm location</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Swath generator fails with proper error message</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29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Arial" charset="0"/>
                        </a:rPr>
                        <a:t>Test at least one storm in each basin</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Arial" charset="0"/>
                        </a:rPr>
                        <a:t>HWRF runs to completion</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9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Cross dateline and Greenwich test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Make sure HWRF model and scripts properly handle the specially situations.</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9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Bugzilla entries</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rPr>
                        <a:t>Operational failure of 20160112 12/18Z</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12"/>
          </p:nvPr>
        </p:nvSpPr>
        <p:spPr/>
        <p:txBody>
          <a:bodyPr/>
          <a:lstStyle/>
          <a:p>
            <a:pPr>
              <a:defRPr/>
            </a:pPr>
            <a:r>
              <a:rPr lang="en-US" dirty="0" smtClean="0"/>
              <a:t>31</a:t>
            </a:r>
            <a:endParaRPr lang="en-US" dirty="0"/>
          </a:p>
        </p:txBody>
      </p:sp>
    </p:spTree>
    <p:extLst>
      <p:ext uri="{BB962C8B-B14F-4D97-AF65-F5344CB8AC3E}">
        <p14:creationId xmlns:p14="http://schemas.microsoft.com/office/powerpoint/2010/main" val="20597070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58</a:t>
            </a:fld>
            <a:endParaRPr lang="en-US" dirty="0">
              <a:solidFill>
                <a:prstClr val="black">
                  <a:tint val="75000"/>
                </a:prstClr>
              </a:solidFill>
            </a:endParaRPr>
          </a:p>
        </p:txBody>
      </p:sp>
      <p:sp>
        <p:nvSpPr>
          <p:cNvPr id="3" name="TextBox 2"/>
          <p:cNvSpPr txBox="1"/>
          <p:nvPr/>
        </p:nvSpPr>
        <p:spPr>
          <a:xfrm>
            <a:off x="685800" y="1752600"/>
            <a:ext cx="8153400" cy="3170099"/>
          </a:xfrm>
          <a:prstGeom prst="rect">
            <a:avLst/>
          </a:prstGeom>
          <a:noFill/>
        </p:spPr>
        <p:txBody>
          <a:bodyPr wrap="square" rtlCol="0">
            <a:spAutoFit/>
          </a:bodyPr>
          <a:lstStyle/>
          <a:p>
            <a:r>
              <a:rPr lang="en-US" sz="2000" dirty="0" smtClean="0"/>
              <a:t>Two additional tests:</a:t>
            </a:r>
          </a:p>
          <a:p>
            <a:endParaRPr lang="en-US" dirty="0"/>
          </a:p>
          <a:p>
            <a:r>
              <a:rPr lang="en-US" dirty="0" smtClean="0"/>
              <a:t>1.Processing </a:t>
            </a:r>
            <a:r>
              <a:rPr lang="en-US" dirty="0"/>
              <a:t>of real-time TDR data:  this test could not be done in retrospective mode due to real-time data requirement, and all tests were done using canned data assuming that the dumps are set correctly to handle initial processing of data tanks. </a:t>
            </a:r>
            <a:r>
              <a:rPr lang="en-US" dirty="0" smtClean="0">
                <a:solidFill>
                  <a:srgbClr val="FF0000"/>
                </a:solidFill>
              </a:rPr>
              <a:t>    -- resolved</a:t>
            </a:r>
          </a:p>
          <a:p>
            <a:endParaRPr lang="en-US" dirty="0"/>
          </a:p>
          <a:p>
            <a:r>
              <a:rPr lang="en-US" dirty="0"/>
              <a:t/>
            </a:r>
            <a:br>
              <a:rPr lang="en-US" dirty="0"/>
            </a:br>
            <a:r>
              <a:rPr lang="en-US" dirty="0"/>
              <a:t>2. </a:t>
            </a:r>
            <a:r>
              <a:rPr lang="en-US" dirty="0" smtClean="0"/>
              <a:t>Wave coupling: wave </a:t>
            </a:r>
            <a:r>
              <a:rPr lang="en-US" dirty="0"/>
              <a:t>coupling is new in </a:t>
            </a:r>
            <a:r>
              <a:rPr lang="en-US" dirty="0" smtClean="0"/>
              <a:t>2016, </a:t>
            </a:r>
            <a:r>
              <a:rPr lang="en-US" dirty="0"/>
              <a:t>and the exception handling due to unforeseen failure of ocean initialization on atmosphere-wave coupling was not properly configured. </a:t>
            </a:r>
            <a:r>
              <a:rPr lang="en-US" dirty="0" smtClean="0"/>
              <a:t>   </a:t>
            </a:r>
            <a:r>
              <a:rPr lang="en-US" dirty="0" smtClean="0">
                <a:solidFill>
                  <a:srgbClr val="FF0000"/>
                </a:solidFill>
              </a:rPr>
              <a:t>--</a:t>
            </a:r>
            <a:r>
              <a:rPr lang="en-US" dirty="0" smtClean="0"/>
              <a:t> </a:t>
            </a:r>
            <a:r>
              <a:rPr lang="en-US" dirty="0">
                <a:solidFill>
                  <a:srgbClr val="FF0000"/>
                </a:solidFill>
              </a:rPr>
              <a:t>r</a:t>
            </a:r>
            <a:r>
              <a:rPr lang="en-US" dirty="0" smtClean="0">
                <a:solidFill>
                  <a:srgbClr val="FF0000"/>
                </a:solidFill>
              </a:rPr>
              <a:t>esolved</a:t>
            </a:r>
            <a:endParaRPr lang="en-US" dirty="0">
              <a:solidFill>
                <a:srgbClr val="FF0000"/>
              </a:solidFill>
            </a:endParaRPr>
          </a:p>
        </p:txBody>
      </p:sp>
      <p:sp>
        <p:nvSpPr>
          <p:cNvPr id="4" name="Rectangle 2"/>
          <p:cNvSpPr txBox="1">
            <a:spLocks noChangeArrowheads="1"/>
          </p:cNvSpPr>
          <p:nvPr/>
        </p:nvSpPr>
        <p:spPr>
          <a:xfrm>
            <a:off x="3505200" y="457200"/>
            <a:ext cx="2209800" cy="68580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altLang="en-US" sz="3200" b="1" dirty="0" smtClean="0">
                <a:solidFill>
                  <a:srgbClr val="000099"/>
                </a:solidFill>
                <a:effectLst>
                  <a:outerShdw blurRad="38100" dist="38100" dir="2700000" algn="tl">
                    <a:srgbClr val="000000">
                      <a:alpha val="43137"/>
                    </a:srgbClr>
                  </a:outerShdw>
                </a:effectLst>
              </a:rPr>
              <a:t>IT Testing</a:t>
            </a:r>
            <a:endParaRPr lang="en-US" altLang="en-US" sz="3200" b="1" dirty="0">
              <a:solidFill>
                <a:srgbClr val="0000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07367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dirty="0" smtClean="0">
                <a:solidFill>
                  <a:prstClr val="black">
                    <a:tint val="75000"/>
                  </a:prstClr>
                </a:solidFill>
              </a:rPr>
              <a:t>33</a:t>
            </a:r>
            <a:endParaRPr lang="en-US" dirty="0">
              <a:solidFill>
                <a:prstClr val="black">
                  <a:tint val="75000"/>
                </a:prstClr>
              </a:solidFill>
            </a:endParaRPr>
          </a:p>
        </p:txBody>
      </p:sp>
      <p:sp>
        <p:nvSpPr>
          <p:cNvPr id="3" name="TextBox 2"/>
          <p:cNvSpPr txBox="1"/>
          <p:nvPr/>
        </p:nvSpPr>
        <p:spPr>
          <a:xfrm>
            <a:off x="88392" y="762000"/>
            <a:ext cx="9055608" cy="1569660"/>
          </a:xfrm>
          <a:prstGeom prst="rect">
            <a:avLst/>
          </a:prstGeom>
          <a:noFill/>
        </p:spPr>
        <p:txBody>
          <a:bodyPr wrap="square" rtlCol="0">
            <a:spAutoFit/>
          </a:bodyPr>
          <a:lstStyle/>
          <a:p>
            <a:pPr lvl="0">
              <a:buSzPct val="45000"/>
            </a:pPr>
            <a:r>
              <a:rPr lang="en-US" sz="2400" dirty="0" smtClean="0"/>
              <a:t>For the first time, </a:t>
            </a:r>
            <a:r>
              <a:rPr lang="en-US" sz="2400" dirty="0"/>
              <a:t>EMC </a:t>
            </a:r>
            <a:r>
              <a:rPr lang="en-US" sz="2400" dirty="0" smtClean="0"/>
              <a:t>and NCO worked together to get HWRF into dev-</a:t>
            </a:r>
            <a:r>
              <a:rPr lang="en-US" sz="2400" dirty="0" err="1" smtClean="0"/>
              <a:t>ecFlow</a:t>
            </a:r>
            <a:r>
              <a:rPr lang="en-US" sz="2400" dirty="0" smtClean="0"/>
              <a:t>.</a:t>
            </a:r>
          </a:p>
          <a:p>
            <a:pPr lvl="0">
              <a:buSzPct val="45000"/>
            </a:pPr>
            <a:r>
              <a:rPr lang="en-US" sz="2400" dirty="0" smtClean="0"/>
              <a:t>This will lead to better </a:t>
            </a:r>
            <a:r>
              <a:rPr lang="en-US" sz="2400" dirty="0"/>
              <a:t>EE, and </a:t>
            </a:r>
            <a:r>
              <a:rPr lang="en-US" sz="2400" dirty="0" smtClean="0"/>
              <a:t>reduce </a:t>
            </a:r>
            <a:r>
              <a:rPr lang="en-US" sz="2400" dirty="0"/>
              <a:t>time for implementing model upgrades in operations</a:t>
            </a:r>
            <a:endParaRPr lang="en-US" sz="2400" dirty="0" smtClean="0"/>
          </a:p>
        </p:txBody>
      </p:sp>
      <p:sp>
        <p:nvSpPr>
          <p:cNvPr id="4" name="TextBox 3"/>
          <p:cNvSpPr txBox="1"/>
          <p:nvPr/>
        </p:nvSpPr>
        <p:spPr>
          <a:xfrm>
            <a:off x="140208" y="152400"/>
            <a:ext cx="8915400" cy="584775"/>
          </a:xfrm>
          <a:prstGeom prst="rect">
            <a:avLst/>
          </a:prstGeom>
          <a:noFill/>
        </p:spPr>
        <p:txBody>
          <a:bodyPr wrap="square" rtlCol="0">
            <a:spAutoFit/>
          </a:bodyPr>
          <a:lstStyle/>
          <a:p>
            <a:r>
              <a:rPr lang="en-US" sz="3200" b="1" dirty="0" smtClean="0">
                <a:solidFill>
                  <a:srgbClr val="000099"/>
                </a:solidFill>
                <a:effectLst>
                  <a:outerShdw blurRad="38100" dist="38100" dir="2700000" algn="tl">
                    <a:srgbClr val="000000">
                      <a:alpha val="43137"/>
                    </a:srgbClr>
                  </a:outerShdw>
                </a:effectLst>
                <a:latin typeface="+mj-lt"/>
                <a:ea typeface="+mj-ea"/>
                <a:cs typeface="+mj-cs"/>
              </a:rPr>
              <a:t>Dev-</a:t>
            </a:r>
            <a:r>
              <a:rPr lang="en-US" sz="3200" b="1" dirty="0" err="1" smtClean="0">
                <a:solidFill>
                  <a:srgbClr val="000099"/>
                </a:solidFill>
                <a:effectLst>
                  <a:outerShdw blurRad="38100" dist="38100" dir="2700000" algn="tl">
                    <a:srgbClr val="000000">
                      <a:alpha val="43137"/>
                    </a:srgbClr>
                  </a:outerShdw>
                </a:effectLst>
                <a:latin typeface="+mj-lt"/>
                <a:ea typeface="+mj-ea"/>
                <a:cs typeface="+mj-cs"/>
              </a:rPr>
              <a:t>ecFlow</a:t>
            </a:r>
            <a:r>
              <a:rPr lang="en-US" sz="3200" b="1" dirty="0" smtClean="0">
                <a:solidFill>
                  <a:srgbClr val="000099"/>
                </a:solidFill>
                <a:effectLst>
                  <a:outerShdw blurRad="38100" dist="38100" dir="2700000" algn="tl">
                    <a:srgbClr val="000000">
                      <a:alpha val="43137"/>
                    </a:srgbClr>
                  </a:outerShdw>
                </a:effectLst>
                <a:latin typeface="+mj-lt"/>
                <a:ea typeface="+mj-ea"/>
                <a:cs typeface="+mj-cs"/>
              </a:rPr>
              <a:t> </a:t>
            </a:r>
            <a:r>
              <a:rPr lang="en-US" sz="3200" b="1" dirty="0">
                <a:solidFill>
                  <a:srgbClr val="000099"/>
                </a:solidFill>
                <a:effectLst>
                  <a:outerShdw blurRad="38100" dist="38100" dir="2700000" algn="tl">
                    <a:srgbClr val="000000">
                      <a:alpha val="43137"/>
                    </a:srgbClr>
                  </a:outerShdw>
                </a:effectLst>
                <a:latin typeface="+mj-lt"/>
                <a:ea typeface="+mj-ea"/>
                <a:cs typeface="+mj-cs"/>
              </a:rPr>
              <a:t>for accelerated transition to operations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7243"/>
          <a:stretch/>
        </p:blipFill>
        <p:spPr>
          <a:xfrm>
            <a:off x="304800" y="2438400"/>
            <a:ext cx="8750808" cy="4114800"/>
          </a:xfrm>
          <a:prstGeom prst="rect">
            <a:avLst/>
          </a:prstGeom>
        </p:spPr>
      </p:pic>
    </p:spTree>
    <p:extLst>
      <p:ext uri="{BB962C8B-B14F-4D97-AF65-F5344CB8AC3E}">
        <p14:creationId xmlns:p14="http://schemas.microsoft.com/office/powerpoint/2010/main" val="685837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924800" cy="457200"/>
          </a:xfrm>
        </p:spPr>
        <p:txBody>
          <a:bodyPr>
            <a:noAutofit/>
          </a:bodyPr>
          <a:lstStyle/>
          <a:p>
            <a:r>
              <a:rPr lang="en-US" sz="2800" b="1" dirty="0" smtClean="0">
                <a:solidFill>
                  <a:srgbClr val="000099"/>
                </a:solidFill>
                <a:effectLst>
                  <a:outerShdw blurRad="38100" dist="38100" dir="2700000" algn="tl">
                    <a:srgbClr val="000000">
                      <a:alpha val="43137"/>
                    </a:srgbClr>
                  </a:outerShdw>
                </a:effectLst>
              </a:rPr>
              <a:t>2016 Data Assimilation Upgrades (ATL and EPAC)</a:t>
            </a:r>
            <a:endParaRPr lang="en-US" sz="2800" b="1" dirty="0">
              <a:solidFill>
                <a:srgbClr val="0000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19200"/>
            <a:ext cx="8229600" cy="4906963"/>
          </a:xfrm>
        </p:spPr>
        <p:txBody>
          <a:bodyPr>
            <a:normAutofit fontScale="92500" lnSpcReduction="10000"/>
          </a:bodyPr>
          <a:lstStyle/>
          <a:p>
            <a:pPr>
              <a:buClrTx/>
              <a:buFont typeface="Wingdings" panose="05000000000000000000" pitchFamily="2" charset="2"/>
              <a:buChar char="Ø"/>
            </a:pPr>
            <a:r>
              <a:rPr lang="en-US" dirty="0" smtClean="0"/>
              <a:t>Turn </a:t>
            </a:r>
            <a:r>
              <a:rPr lang="en-US" dirty="0"/>
              <a:t>off blending of vortex initialization and GSI analysis for weak storms (Vmax &lt; 50 </a:t>
            </a:r>
            <a:r>
              <a:rPr lang="en-US" dirty="0" err="1" smtClean="0"/>
              <a:t>kts</a:t>
            </a:r>
            <a:r>
              <a:rPr lang="en-US" dirty="0" smtClean="0"/>
              <a:t>)</a:t>
            </a:r>
          </a:p>
          <a:p>
            <a:pPr>
              <a:buClrTx/>
              <a:buFont typeface="Wingdings" panose="05000000000000000000" pitchFamily="2" charset="2"/>
              <a:buChar char="Ø"/>
            </a:pPr>
            <a:r>
              <a:rPr lang="en-US" dirty="0" smtClean="0"/>
              <a:t>Turn </a:t>
            </a:r>
            <a:r>
              <a:rPr lang="en-US" dirty="0"/>
              <a:t>on satellite DA on </a:t>
            </a:r>
            <a:r>
              <a:rPr lang="en-US" dirty="0" smtClean="0"/>
              <a:t>ghost d03</a:t>
            </a:r>
            <a:endParaRPr lang="en-US" dirty="0"/>
          </a:p>
          <a:p>
            <a:pPr>
              <a:buClrTx/>
              <a:buFont typeface="Wingdings" panose="05000000000000000000" pitchFamily="2" charset="2"/>
              <a:buChar char="Ø"/>
            </a:pPr>
            <a:r>
              <a:rPr lang="en-US" dirty="0" smtClean="0"/>
              <a:t>Satellite </a:t>
            </a:r>
            <a:r>
              <a:rPr lang="en-US" dirty="0"/>
              <a:t>data usage changes</a:t>
            </a:r>
            <a:r>
              <a:rPr lang="en-US" dirty="0" smtClean="0"/>
              <a:t>:</a:t>
            </a:r>
          </a:p>
          <a:p>
            <a:pPr lvl="1">
              <a:buClrTx/>
              <a:buFont typeface="Wingdings" panose="05000000000000000000" pitchFamily="2" charset="2"/>
              <a:buChar char="§"/>
            </a:pPr>
            <a:r>
              <a:rPr lang="en-US" dirty="0" smtClean="0"/>
              <a:t>Adding </a:t>
            </a:r>
            <a:r>
              <a:rPr lang="en-US" dirty="0"/>
              <a:t>assimilation of </a:t>
            </a:r>
            <a:r>
              <a:rPr lang="en-US" dirty="0" err="1" smtClean="0"/>
              <a:t>CrIS</a:t>
            </a:r>
            <a:r>
              <a:rPr lang="en-US" dirty="0" smtClean="0"/>
              <a:t> (JPSS), </a:t>
            </a:r>
            <a:r>
              <a:rPr lang="en-US" dirty="0"/>
              <a:t>SSMIS, </a:t>
            </a:r>
            <a:r>
              <a:rPr lang="en-US" dirty="0" err="1" smtClean="0"/>
              <a:t>Metop</a:t>
            </a:r>
            <a:r>
              <a:rPr lang="en-US" dirty="0" smtClean="0"/>
              <a:t>-B AMSU-A</a:t>
            </a:r>
            <a:r>
              <a:rPr lang="en-US" dirty="0"/>
              <a:t>, </a:t>
            </a:r>
            <a:r>
              <a:rPr lang="en-US" dirty="0" err="1" smtClean="0"/>
              <a:t>Metop</a:t>
            </a:r>
            <a:r>
              <a:rPr lang="en-US" dirty="0" smtClean="0"/>
              <a:t>-B  MHS and IASI</a:t>
            </a:r>
          </a:p>
          <a:p>
            <a:pPr lvl="1">
              <a:buClrTx/>
              <a:buFont typeface="Wingdings" panose="05000000000000000000" pitchFamily="2" charset="2"/>
              <a:buChar char="§"/>
            </a:pPr>
            <a:r>
              <a:rPr lang="en-US" dirty="0" smtClean="0"/>
              <a:t>Change </a:t>
            </a:r>
            <a:r>
              <a:rPr lang="en-US" dirty="0"/>
              <a:t>from assimilation to monitor: NOAA 19 </a:t>
            </a:r>
            <a:r>
              <a:rPr lang="en-US" dirty="0" smtClean="0"/>
              <a:t>AMSU-A </a:t>
            </a:r>
            <a:r>
              <a:rPr lang="en-US" dirty="0"/>
              <a:t>Channel 7; NOAA 18 </a:t>
            </a:r>
            <a:r>
              <a:rPr lang="en-US" dirty="0" smtClean="0"/>
              <a:t>AMSU-B </a:t>
            </a:r>
            <a:r>
              <a:rPr lang="en-US" dirty="0"/>
              <a:t>Channel 5, 8; NOAA 19 HIRS4; NOAA 19 MHS channel 3; GOES sounder; SEVIRI Meteosat-10</a:t>
            </a:r>
          </a:p>
          <a:p>
            <a:pPr lvl="1">
              <a:buClrTx/>
              <a:buFont typeface="Wingdings" panose="05000000000000000000" pitchFamily="2" charset="2"/>
              <a:buChar char="§"/>
            </a:pPr>
            <a:r>
              <a:rPr lang="en-US" dirty="0" smtClean="0"/>
              <a:t>Modified </a:t>
            </a:r>
            <a:r>
              <a:rPr lang="en-US" dirty="0"/>
              <a:t>channels </a:t>
            </a:r>
            <a:r>
              <a:rPr lang="en-US" dirty="0" smtClean="0"/>
              <a:t>used </a:t>
            </a:r>
            <a:r>
              <a:rPr lang="en-US" dirty="0"/>
              <a:t>for cloud detection: NOAA 15 </a:t>
            </a:r>
            <a:r>
              <a:rPr lang="en-US" dirty="0" smtClean="0"/>
              <a:t>AMSU-A</a:t>
            </a:r>
            <a:r>
              <a:rPr lang="en-US" dirty="0"/>
              <a:t>; </a:t>
            </a:r>
            <a:r>
              <a:rPr lang="en-US" dirty="0" err="1" smtClean="0"/>
              <a:t>Metop</a:t>
            </a:r>
            <a:r>
              <a:rPr lang="en-US" dirty="0" smtClean="0"/>
              <a:t>-A AMSU-A</a:t>
            </a:r>
            <a:r>
              <a:rPr lang="en-US" dirty="0"/>
              <a:t>; NOAA 18 </a:t>
            </a:r>
            <a:r>
              <a:rPr lang="en-US" dirty="0" smtClean="0"/>
              <a:t>AMSU-B</a:t>
            </a:r>
            <a:r>
              <a:rPr lang="en-US" dirty="0"/>
              <a:t>; HIRS/3; HIRS/4; AQUA </a:t>
            </a:r>
            <a:r>
              <a:rPr lang="en-US" dirty="0" smtClean="0"/>
              <a:t>AMSU-A</a:t>
            </a:r>
            <a:r>
              <a:rPr lang="en-US" dirty="0"/>
              <a:t>; ATMS; GOES sounder; IASI</a:t>
            </a:r>
          </a:p>
          <a:p>
            <a:pPr>
              <a:buClrTx/>
              <a:buFont typeface="Wingdings" panose="05000000000000000000" pitchFamily="2" charset="2"/>
              <a:buChar char="Ø"/>
            </a:pPr>
            <a:r>
              <a:rPr lang="en-US" dirty="0" smtClean="0"/>
              <a:t> </a:t>
            </a:r>
            <a:r>
              <a:rPr lang="en-US" dirty="0"/>
              <a:t>Turn on </a:t>
            </a:r>
            <a:r>
              <a:rPr lang="en-US" dirty="0" err="1"/>
              <a:t>VarQC</a:t>
            </a:r>
            <a:r>
              <a:rPr lang="en-US" dirty="0"/>
              <a:t> in the second minimization loop</a:t>
            </a:r>
          </a:p>
          <a:p>
            <a:endParaRPr lang="en-US" dirty="0"/>
          </a:p>
        </p:txBody>
      </p:sp>
      <p:sp>
        <p:nvSpPr>
          <p:cNvPr id="4" name="Slide Number Placeholder 3"/>
          <p:cNvSpPr>
            <a:spLocks noGrp="1"/>
          </p:cNvSpPr>
          <p:nvPr>
            <p:ph type="sldNum" sz="quarter" idx="12"/>
          </p:nvPr>
        </p:nvSpPr>
        <p:spPr/>
        <p:txBody>
          <a:bodyPr/>
          <a:lstStyle/>
          <a:p>
            <a:fld id="{29981558-129F-4680-8B8B-8498508A5939}"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4051578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92131520"/>
              </p:ext>
            </p:extLst>
          </p:nvPr>
        </p:nvGraphicFramePr>
        <p:xfrm>
          <a:off x="228600" y="1093709"/>
          <a:ext cx="8763000" cy="5638004"/>
        </p:xfrm>
        <a:graphic>
          <a:graphicData uri="http://schemas.openxmlformats.org/drawingml/2006/table">
            <a:tbl>
              <a:tblPr firstRow="1" bandRow="1">
                <a:tableStyleId>{85BE263C-DBD7-4A20-BB59-AAB30ACAA65A}</a:tableStyleId>
              </a:tblPr>
              <a:tblGrid>
                <a:gridCol w="2133600"/>
                <a:gridCol w="3606800"/>
                <a:gridCol w="3022600"/>
              </a:tblGrid>
              <a:tr h="529117">
                <a:tc>
                  <a:txBody>
                    <a:bodyPr/>
                    <a:lstStyle/>
                    <a:p>
                      <a:pPr algn="ctr"/>
                      <a:r>
                        <a:rPr lang="en-US" sz="2400" dirty="0" smtClean="0"/>
                        <a:t>Module</a:t>
                      </a:r>
                      <a:endParaRPr lang="en-US" sz="2400" dirty="0"/>
                    </a:p>
                  </a:txBody>
                  <a:tcPr/>
                </a:tc>
                <a:tc>
                  <a:txBody>
                    <a:bodyPr/>
                    <a:lstStyle/>
                    <a:p>
                      <a:pPr algn="ctr"/>
                      <a:r>
                        <a:rPr lang="en-US" sz="2400" dirty="0" smtClean="0"/>
                        <a:t>Highlights</a:t>
                      </a:r>
                      <a:r>
                        <a:rPr lang="en-US" sz="2400" baseline="0" dirty="0" smtClean="0"/>
                        <a:t> </a:t>
                      </a:r>
                      <a:endParaRPr lang="en-US" sz="2400" dirty="0"/>
                    </a:p>
                  </a:txBody>
                  <a:tcPr/>
                </a:tc>
                <a:tc>
                  <a:txBody>
                    <a:bodyPr/>
                    <a:lstStyle/>
                    <a:p>
                      <a:pPr algn="ctr"/>
                      <a:r>
                        <a:rPr lang="en-US" sz="2400" dirty="0" smtClean="0"/>
                        <a:t>Improvements </a:t>
                      </a:r>
                      <a:endParaRPr lang="en-US" sz="2400" dirty="0"/>
                    </a:p>
                  </a:txBody>
                  <a:tcPr/>
                </a:tc>
              </a:tr>
              <a:tr h="881401">
                <a:tc>
                  <a:txBody>
                    <a:bodyPr/>
                    <a:lstStyle/>
                    <a:p>
                      <a:r>
                        <a:rPr lang="en-US" sz="1800" dirty="0" smtClean="0"/>
                        <a:t>Surface Layer</a:t>
                      </a:r>
                      <a:endParaRPr lang="en-US" sz="1800" dirty="0"/>
                    </a:p>
                  </a:txBody>
                  <a:tcPr/>
                </a:tc>
                <a:tc>
                  <a:txBody>
                    <a:bodyPr/>
                    <a:lstStyle/>
                    <a:p>
                      <a:pPr marL="285750" indent="-285750">
                        <a:buSzPct val="125000"/>
                        <a:buFont typeface="Arial" panose="020B0604020202020204" pitchFamily="34" charset="0"/>
                        <a:buChar char="•"/>
                      </a:pPr>
                      <a:r>
                        <a:rPr lang="en-US" sz="1600" dirty="0" smtClean="0"/>
                        <a:t> Use 10m wind to calculate cd/</a:t>
                      </a:r>
                      <a:r>
                        <a:rPr lang="en-US" sz="1600" dirty="0" err="1" smtClean="0"/>
                        <a:t>ch</a:t>
                      </a:r>
                      <a:endParaRPr lang="en-US" sz="1600" dirty="0" smtClean="0"/>
                    </a:p>
                    <a:p>
                      <a:pPr marL="285750" indent="-285750">
                        <a:buSzPct val="125000"/>
                        <a:buFont typeface="Arial" panose="020B0604020202020204" pitchFamily="34" charset="0"/>
                        <a:buChar char="•"/>
                      </a:pPr>
                      <a:endParaRPr lang="en-US" sz="1600" dirty="0" smtClean="0"/>
                    </a:p>
                    <a:p>
                      <a:pPr marL="342900" indent="-342900">
                        <a:buSzPct val="125000"/>
                        <a:buFont typeface="Arial" panose="020B0604020202020204" pitchFamily="34" charset="0"/>
                        <a:buChar char="•"/>
                      </a:pPr>
                      <a:r>
                        <a:rPr lang="en-US" sz="1600" baseline="0" dirty="0" smtClean="0"/>
                        <a:t>Update Cd, </a:t>
                      </a:r>
                      <a:r>
                        <a:rPr lang="en-US" sz="1600" baseline="0" dirty="0" err="1" smtClean="0"/>
                        <a:t>Ch</a:t>
                      </a:r>
                      <a:r>
                        <a:rPr lang="en-US" sz="1600" baseline="0" dirty="0" smtClean="0"/>
                        <a:t> for V &gt;20m/s</a:t>
                      </a:r>
                      <a:endParaRPr lang="en-US" sz="1600" dirty="0"/>
                    </a:p>
                  </a:txBody>
                  <a:tcPr/>
                </a:tc>
                <a:tc>
                  <a:txBody>
                    <a:bodyPr/>
                    <a:lstStyle/>
                    <a:p>
                      <a:pPr marL="342900" indent="-342900">
                        <a:buFont typeface="Courier New" panose="02070309020205020404" pitchFamily="49" charset="0"/>
                        <a:buChar char="o"/>
                      </a:pPr>
                      <a:r>
                        <a:rPr lang="en-US" sz="1600" dirty="0" smtClean="0"/>
                        <a:t>Independent</a:t>
                      </a:r>
                      <a:r>
                        <a:rPr lang="en-US" sz="1600" baseline="0" dirty="0" smtClean="0"/>
                        <a:t> of z grid </a:t>
                      </a:r>
                    </a:p>
                    <a:p>
                      <a:pPr marL="342900" indent="-342900">
                        <a:buFont typeface="Courier New" panose="02070309020205020404" pitchFamily="49" charset="0"/>
                        <a:buChar char="o"/>
                      </a:pPr>
                      <a:r>
                        <a:rPr lang="en-US" sz="1600" baseline="0" dirty="0" smtClean="0"/>
                        <a:t>Better low level wind </a:t>
                      </a:r>
                    </a:p>
                    <a:p>
                      <a:pPr marL="342900" indent="-342900">
                        <a:buFont typeface="Courier New" panose="02070309020205020404" pitchFamily="49" charset="0"/>
                        <a:buChar char="o"/>
                      </a:pPr>
                      <a:r>
                        <a:rPr lang="en-US" sz="1600" baseline="0" dirty="0" smtClean="0"/>
                        <a:t>Closer to observations</a:t>
                      </a:r>
                      <a:endParaRPr lang="en-US" sz="1600" dirty="0"/>
                    </a:p>
                  </a:txBody>
                  <a:tcPr/>
                </a:tc>
              </a:tr>
              <a:tr h="1404599">
                <a:tc>
                  <a:txBody>
                    <a:bodyPr/>
                    <a:lstStyle/>
                    <a:p>
                      <a:r>
                        <a:rPr lang="en-US" sz="1800" dirty="0" smtClean="0"/>
                        <a:t>PBL</a:t>
                      </a:r>
                      <a:endParaRPr lang="en-US" sz="1800" dirty="0"/>
                    </a:p>
                  </a:txBody>
                  <a:tcPr/>
                </a:tc>
                <a:tc>
                  <a:txBody>
                    <a:bodyPr/>
                    <a:lstStyle/>
                    <a:p>
                      <a:pPr marL="342900" indent="-342900">
                        <a:buFont typeface="Wingdings" panose="05000000000000000000" pitchFamily="2" charset="2"/>
                        <a:buChar char="§"/>
                      </a:pPr>
                      <a:r>
                        <a:rPr lang="en-US" sz="1600" baseline="0" dirty="0" smtClean="0"/>
                        <a:t>Replace old GFS PBL with </a:t>
                      </a:r>
                      <a:r>
                        <a:rPr lang="en-US" sz="1600" dirty="0" smtClean="0"/>
                        <a:t> latest GFS-EDMF PBL </a:t>
                      </a:r>
                    </a:p>
                    <a:p>
                      <a:pPr marL="342900" indent="-342900">
                        <a:buFont typeface="Wingdings" panose="05000000000000000000" pitchFamily="2" charset="2"/>
                        <a:buChar char="§"/>
                      </a:pPr>
                      <a:r>
                        <a:rPr lang="en-US" sz="1600" baseline="0" dirty="0" smtClean="0"/>
                        <a:t>Add observations based K adjustment</a:t>
                      </a:r>
                    </a:p>
                    <a:p>
                      <a:pPr marL="342900" indent="-342900">
                        <a:buFont typeface="Wingdings" panose="05000000000000000000" pitchFamily="2" charset="2"/>
                        <a:buChar char="§"/>
                      </a:pPr>
                      <a:r>
                        <a:rPr lang="en-US" sz="1600" baseline="0" dirty="0" smtClean="0"/>
                        <a:t>Improve &amp; remove discontinuity of K profile</a:t>
                      </a:r>
                    </a:p>
                  </a:txBody>
                  <a:tcPr/>
                </a:tc>
                <a:tc>
                  <a:txBody>
                    <a:bodyPr/>
                    <a:lstStyle/>
                    <a:p>
                      <a:pPr marL="342900" indent="-342900">
                        <a:buFont typeface="Courier New" panose="02070309020205020404" pitchFamily="49" charset="0"/>
                        <a:buChar char="o"/>
                      </a:pPr>
                      <a:r>
                        <a:rPr lang="en-US" sz="1600" dirty="0" smtClean="0"/>
                        <a:t>Better representation</a:t>
                      </a:r>
                      <a:r>
                        <a:rPr lang="en-US" sz="1600" baseline="0" dirty="0" smtClean="0"/>
                        <a:t> of CBL/SBL</a:t>
                      </a:r>
                    </a:p>
                    <a:p>
                      <a:pPr marL="342900" indent="-342900">
                        <a:buFont typeface="Courier New" panose="02070309020205020404" pitchFamily="49" charset="0"/>
                        <a:buChar char="o"/>
                      </a:pPr>
                      <a:r>
                        <a:rPr lang="en-US" sz="1600" baseline="0" dirty="0" smtClean="0"/>
                        <a:t>Better low level winds</a:t>
                      </a:r>
                    </a:p>
                    <a:p>
                      <a:pPr marL="342900" indent="-342900">
                        <a:buFont typeface="Courier New" panose="02070309020205020404" pitchFamily="49" charset="0"/>
                        <a:buChar char="o"/>
                      </a:pPr>
                      <a:r>
                        <a:rPr lang="en-US" sz="1600" baseline="0" dirty="0" smtClean="0"/>
                        <a:t>Better simulation of storm intensification </a:t>
                      </a:r>
                      <a:endParaRPr lang="en-US" sz="1600" dirty="0"/>
                    </a:p>
                  </a:txBody>
                  <a:tcPr/>
                </a:tc>
              </a:tr>
              <a:tr h="690083">
                <a:tc>
                  <a:txBody>
                    <a:bodyPr/>
                    <a:lstStyle/>
                    <a:p>
                      <a:r>
                        <a:rPr lang="en-US" sz="1800" dirty="0" smtClean="0"/>
                        <a:t>Convection</a:t>
                      </a:r>
                      <a:endParaRPr lang="en-US" sz="1800" dirty="0"/>
                    </a:p>
                  </a:txBody>
                  <a:tcPr/>
                </a:tc>
                <a:tc>
                  <a:txBody>
                    <a:bodyPr/>
                    <a:lstStyle/>
                    <a:p>
                      <a:r>
                        <a:rPr lang="en-US" sz="1600" dirty="0" smtClean="0"/>
                        <a:t>Scale-aware deep/shallow</a:t>
                      </a:r>
                      <a:r>
                        <a:rPr lang="en-US" sz="1600" baseline="0" dirty="0" smtClean="0"/>
                        <a:t> </a:t>
                      </a:r>
                      <a:r>
                        <a:rPr lang="en-US" sz="1600" dirty="0" smtClean="0"/>
                        <a:t>convection scheme in all domains</a:t>
                      </a:r>
                      <a:endParaRPr lang="en-US" sz="1600" dirty="0"/>
                    </a:p>
                  </a:txBody>
                  <a:tcPr/>
                </a:tc>
                <a:tc>
                  <a:txBody>
                    <a:bodyPr/>
                    <a:lstStyle/>
                    <a:p>
                      <a:r>
                        <a:rPr lang="en-US" sz="1600" dirty="0" smtClean="0"/>
                        <a:t>Represent multi-scal</a:t>
                      </a:r>
                      <a:r>
                        <a:rPr lang="en-US" sz="1600" baseline="0" dirty="0" smtClean="0"/>
                        <a:t>e convection</a:t>
                      </a:r>
                      <a:endParaRPr lang="en-US" sz="1600" dirty="0"/>
                    </a:p>
                  </a:txBody>
                  <a:tcPr/>
                </a:tc>
              </a:tr>
              <a:tr h="685800">
                <a:tc>
                  <a:txBody>
                    <a:bodyPr/>
                    <a:lstStyle/>
                    <a:p>
                      <a:r>
                        <a:rPr lang="en-US" sz="1800" dirty="0" smtClean="0"/>
                        <a:t>Horizontal diffusion</a:t>
                      </a:r>
                      <a:endParaRPr lang="en-US" sz="1800" dirty="0"/>
                    </a:p>
                  </a:txBody>
                  <a:tcPr/>
                </a:tc>
                <a:tc>
                  <a:txBody>
                    <a:bodyPr/>
                    <a:lstStyle/>
                    <a:p>
                      <a:r>
                        <a:rPr lang="en-US" sz="1600" dirty="0" smtClean="0"/>
                        <a:t>Reduce horizontal length scale </a:t>
                      </a:r>
                    </a:p>
                    <a:p>
                      <a:r>
                        <a:rPr lang="en-US" sz="1600" dirty="0" smtClean="0"/>
                        <a:t> ~ 2/3 of that in 3-km HWRF,</a:t>
                      </a:r>
                      <a:r>
                        <a:rPr lang="en-US" sz="1600" baseline="0" dirty="0" smtClean="0"/>
                        <a:t> (COAC values of 0.75, 1, 1.2 from 0.75, 3, 4</a:t>
                      </a:r>
                      <a:r>
                        <a:rPr lang="en-US" sz="1600" dirty="0" smtClean="0"/>
                        <a:t> in H215)</a:t>
                      </a:r>
                      <a:endParaRPr lang="en-US" sz="1600" dirty="0"/>
                    </a:p>
                  </a:txBody>
                  <a:tcPr/>
                </a:tc>
                <a:tc>
                  <a:txBody>
                    <a:bodyPr/>
                    <a:lstStyle/>
                    <a:p>
                      <a:r>
                        <a:rPr lang="en-US" sz="1600" dirty="0" smtClean="0"/>
                        <a:t>Consistent with higher resolution </a:t>
                      </a:r>
                      <a:endParaRPr lang="en-US" sz="1600" dirty="0"/>
                    </a:p>
                  </a:txBody>
                  <a:tcPr/>
                </a:tc>
              </a:tr>
              <a:tr h="916123">
                <a:tc>
                  <a:txBody>
                    <a:bodyPr/>
                    <a:lstStyle/>
                    <a:p>
                      <a:r>
                        <a:rPr lang="en-US" sz="1800" dirty="0" smtClean="0"/>
                        <a:t>Microphysics</a:t>
                      </a:r>
                      <a:r>
                        <a:rPr lang="en-US" sz="1800" baseline="0" dirty="0" smtClean="0"/>
                        <a:t> </a:t>
                      </a:r>
                    </a:p>
                    <a:p>
                      <a:r>
                        <a:rPr lang="en-US" sz="1600" baseline="0" dirty="0" smtClean="0">
                          <a:solidFill>
                            <a:srgbClr val="FF0000"/>
                          </a:solidFill>
                        </a:rPr>
                        <a:t>  1 </a:t>
                      </a:r>
                      <a:r>
                        <a:rPr lang="en-US" sz="1600" baseline="0" dirty="0" err="1" smtClean="0">
                          <a:solidFill>
                            <a:srgbClr val="FF0000"/>
                          </a:solidFill>
                        </a:rPr>
                        <a:t>adv</a:t>
                      </a:r>
                      <a:r>
                        <a:rPr lang="en-US" sz="1600" baseline="0" dirty="0" smtClean="0">
                          <a:solidFill>
                            <a:srgbClr val="FF0000"/>
                          </a:solidFill>
                        </a:rPr>
                        <a:t> </a:t>
                      </a:r>
                      <a:r>
                        <a:rPr lang="en-US" sz="1600" baseline="0" dirty="0" err="1" smtClean="0">
                          <a:solidFill>
                            <a:srgbClr val="FF0000"/>
                          </a:solidFill>
                        </a:rPr>
                        <a:t>Ferrier_hires</a:t>
                      </a:r>
                      <a:endParaRPr lang="en-US" sz="1600" baseline="0" dirty="0" smtClean="0">
                        <a:solidFill>
                          <a:srgbClr val="FF0000"/>
                        </a:solidFill>
                      </a:endParaRPr>
                    </a:p>
                    <a:p>
                      <a:r>
                        <a:rPr lang="en-US" sz="1600" baseline="0" dirty="0" smtClean="0"/>
                        <a:t>  </a:t>
                      </a:r>
                      <a:r>
                        <a:rPr lang="en-US" sz="1600" baseline="0" dirty="0" smtClean="0">
                          <a:solidFill>
                            <a:srgbClr val="0070C0"/>
                          </a:solidFill>
                        </a:rPr>
                        <a:t>2 Thompson MP</a:t>
                      </a:r>
                      <a:endParaRPr lang="en-US" sz="1600" dirty="0">
                        <a:solidFill>
                          <a:srgbClr val="0070C0"/>
                        </a:solidFill>
                      </a:endParaRPr>
                    </a:p>
                  </a:txBody>
                  <a:tcPr/>
                </a:tc>
                <a:tc>
                  <a:txBody>
                    <a:bodyPr/>
                    <a:lstStyle/>
                    <a:p>
                      <a:endParaRPr lang="en-US" sz="1600" dirty="0" smtClean="0"/>
                    </a:p>
                    <a:p>
                      <a:r>
                        <a:rPr lang="en-US" sz="1600" dirty="0" err="1" smtClean="0">
                          <a:solidFill>
                            <a:srgbClr val="FF0000"/>
                          </a:solidFill>
                        </a:rPr>
                        <a:t>Advect</a:t>
                      </a:r>
                      <a:r>
                        <a:rPr lang="en-US" sz="1600" baseline="0" dirty="0" smtClean="0">
                          <a:solidFill>
                            <a:srgbClr val="FF0000"/>
                          </a:solidFill>
                        </a:rPr>
                        <a:t> individual hydrometers </a:t>
                      </a:r>
                    </a:p>
                    <a:p>
                      <a:r>
                        <a:rPr lang="en-US" sz="1600" baseline="0" dirty="0" smtClean="0">
                          <a:solidFill>
                            <a:srgbClr val="0070C0"/>
                          </a:solidFill>
                        </a:rPr>
                        <a:t>good Ice physics</a:t>
                      </a:r>
                      <a:endParaRPr lang="en-US" sz="1600" dirty="0">
                        <a:solidFill>
                          <a:srgbClr val="0070C0"/>
                        </a:solidFill>
                      </a:endParaRPr>
                    </a:p>
                  </a:txBody>
                  <a:tcPr/>
                </a:tc>
                <a:tc>
                  <a:txBody>
                    <a:bodyPr/>
                    <a:lstStyle/>
                    <a:p>
                      <a:endParaRPr lang="en-US" sz="1600" dirty="0" smtClean="0"/>
                    </a:p>
                    <a:p>
                      <a:r>
                        <a:rPr lang="en-US" sz="1600" dirty="0" smtClean="0"/>
                        <a:t> </a:t>
                      </a:r>
                      <a:r>
                        <a:rPr lang="en-US" sz="1600" dirty="0" smtClean="0">
                          <a:solidFill>
                            <a:srgbClr val="FF0000"/>
                          </a:solidFill>
                        </a:rPr>
                        <a:t>Tech</a:t>
                      </a:r>
                      <a:r>
                        <a:rPr lang="en-US" sz="1600" baseline="0" dirty="0" smtClean="0">
                          <a:solidFill>
                            <a:srgbClr val="FF0000"/>
                          </a:solidFill>
                        </a:rPr>
                        <a:t> issue,  next year</a:t>
                      </a:r>
                    </a:p>
                    <a:p>
                      <a:r>
                        <a:rPr lang="en-US" sz="1600" baseline="0" dirty="0" smtClean="0"/>
                        <a:t> </a:t>
                      </a:r>
                      <a:r>
                        <a:rPr lang="en-US" sz="1600" baseline="0" dirty="0" smtClean="0">
                          <a:solidFill>
                            <a:srgbClr val="0070C0"/>
                          </a:solidFill>
                        </a:rPr>
                        <a:t>tests not yet done</a:t>
                      </a:r>
                      <a:endParaRPr lang="en-US" sz="1600" dirty="0">
                        <a:solidFill>
                          <a:srgbClr val="0070C0"/>
                        </a:solidFill>
                      </a:endParaRPr>
                    </a:p>
                  </a:txBody>
                  <a:tcPr/>
                </a:tc>
              </a:tr>
            </a:tbl>
          </a:graphicData>
        </a:graphic>
      </p:graphicFrame>
      <p:sp>
        <p:nvSpPr>
          <p:cNvPr id="6" name="Title 1"/>
          <p:cNvSpPr txBox="1">
            <a:spLocks/>
          </p:cNvSpPr>
          <p:nvPr/>
        </p:nvSpPr>
        <p:spPr>
          <a:xfrm>
            <a:off x="2743200" y="228600"/>
            <a:ext cx="4038600" cy="45720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800" b="1" dirty="0" smtClean="0">
                <a:solidFill>
                  <a:srgbClr val="000099"/>
                </a:solidFill>
                <a:effectLst>
                  <a:outerShdw blurRad="38100" dist="38100" dir="2700000" algn="tl">
                    <a:srgbClr val="000000">
                      <a:alpha val="43137"/>
                    </a:srgbClr>
                  </a:outerShdw>
                </a:effectLst>
              </a:rPr>
              <a:t>2016 Physics Upgrades</a:t>
            </a:r>
            <a:endParaRPr lang="en-US" sz="2800" b="1" dirty="0">
              <a:solidFill>
                <a:srgbClr val="000099"/>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1107700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duotone>
              <a:schemeClr val="bg1">
                <a:shade val="90000"/>
                <a:satMod val="150000"/>
              </a:schemeClr>
              <a:schemeClr val="bg1">
                <a:tint val="88000"/>
                <a:satMod val="150000"/>
              </a:schemeClr>
            </a:duotone>
            <a:lum/>
          </a:blip>
          <a:srcRect/>
          <a:tile tx="0" ty="0" sx="65000" sy="65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90242887"/>
              </p:ext>
            </p:extLst>
          </p:nvPr>
        </p:nvGraphicFramePr>
        <p:xfrm>
          <a:off x="162037" y="1143000"/>
          <a:ext cx="8889715" cy="4762003"/>
        </p:xfrm>
        <a:graphic>
          <a:graphicData uri="http://schemas.openxmlformats.org/drawingml/2006/table">
            <a:tbl>
              <a:tblPr firstRow="1" firstCol="1" bandRow="1">
                <a:tableStyleId>{5C22544A-7EE6-4342-B048-85BDC9FD1C3A}</a:tableStyleId>
              </a:tblPr>
              <a:tblGrid>
                <a:gridCol w="1835098"/>
                <a:gridCol w="2073924"/>
                <a:gridCol w="1471914"/>
                <a:gridCol w="1516502"/>
                <a:gridCol w="1992277"/>
              </a:tblGrid>
              <a:tr h="746132">
                <a:tc rowSpan="2">
                  <a:txBody>
                    <a:bodyPr/>
                    <a:lstStyle/>
                    <a:p>
                      <a:pPr marL="0" marR="0">
                        <a:lnSpc>
                          <a:spcPct val="115000"/>
                        </a:lnSpc>
                        <a:spcBef>
                          <a:spcPts val="0"/>
                        </a:spcBef>
                        <a:spcAft>
                          <a:spcPts val="0"/>
                        </a:spcAft>
                      </a:pPr>
                      <a:r>
                        <a:rPr lang="en-US" sz="2100" b="1" dirty="0">
                          <a:effectLst/>
                        </a:rPr>
                        <a:t> </a:t>
                      </a:r>
                      <a:endParaRPr lang="en-US" sz="2100" b="1" dirty="0">
                        <a:effectLst/>
                        <a:latin typeface="Calibri"/>
                        <a:ea typeface="MS Mincho"/>
                        <a:cs typeface="Times New Roman"/>
                      </a:endParaRPr>
                    </a:p>
                  </a:txBody>
                  <a:tcPr marL="55036" marR="55036" marT="0" marB="0" anchor="ctr"/>
                </a:tc>
                <a:tc>
                  <a:txBody>
                    <a:bodyPr/>
                    <a:lstStyle/>
                    <a:p>
                      <a:pPr marL="0" marR="0" algn="ctr">
                        <a:lnSpc>
                          <a:spcPct val="115000"/>
                        </a:lnSpc>
                        <a:spcBef>
                          <a:spcPts val="0"/>
                        </a:spcBef>
                        <a:spcAft>
                          <a:spcPts val="0"/>
                        </a:spcAft>
                      </a:pPr>
                      <a:r>
                        <a:rPr lang="en-US" sz="2100" b="1" dirty="0" smtClean="0">
                          <a:solidFill>
                            <a:schemeClr val="bg1"/>
                          </a:solidFill>
                          <a:effectLst/>
                        </a:rPr>
                        <a:t>Model </a:t>
                      </a:r>
                      <a:r>
                        <a:rPr lang="en-US" sz="2100" b="1" baseline="0" dirty="0" smtClean="0">
                          <a:solidFill>
                            <a:schemeClr val="bg1"/>
                          </a:solidFill>
                          <a:effectLst/>
                        </a:rPr>
                        <a:t>upgrades</a:t>
                      </a:r>
                      <a:endParaRPr lang="en-US" sz="2100" b="1" dirty="0">
                        <a:solidFill>
                          <a:schemeClr val="bg1"/>
                        </a:solidFill>
                        <a:effectLst/>
                      </a:endParaRPr>
                    </a:p>
                  </a:txBody>
                  <a:tcPr marL="55036" marR="55036" marT="0" marB="0" anchor="ctr"/>
                </a:tc>
                <a:tc gridSpan="2">
                  <a:txBody>
                    <a:bodyPr/>
                    <a:lstStyle/>
                    <a:p>
                      <a:pPr marL="0" marR="0" algn="ctr">
                        <a:lnSpc>
                          <a:spcPct val="115000"/>
                        </a:lnSpc>
                        <a:spcBef>
                          <a:spcPts val="0"/>
                        </a:spcBef>
                        <a:spcAft>
                          <a:spcPts val="0"/>
                        </a:spcAft>
                      </a:pPr>
                      <a:r>
                        <a:rPr lang="en-US" sz="2100" b="1" dirty="0">
                          <a:solidFill>
                            <a:schemeClr val="bg1"/>
                          </a:solidFill>
                          <a:effectLst/>
                        </a:rPr>
                        <a:t>Physics </a:t>
                      </a:r>
                      <a:r>
                        <a:rPr lang="en-US" sz="2100" b="1" dirty="0" smtClean="0">
                          <a:solidFill>
                            <a:schemeClr val="bg1"/>
                          </a:solidFill>
                          <a:effectLst/>
                        </a:rPr>
                        <a:t>and</a:t>
                      </a:r>
                      <a:r>
                        <a:rPr lang="en-US" sz="2100" b="1" baseline="0" dirty="0" smtClean="0">
                          <a:solidFill>
                            <a:schemeClr val="bg1"/>
                          </a:solidFill>
                          <a:effectLst/>
                        </a:rPr>
                        <a:t> DA </a:t>
                      </a:r>
                      <a:r>
                        <a:rPr lang="en-US" sz="2100" b="1" dirty="0" smtClean="0">
                          <a:solidFill>
                            <a:schemeClr val="bg1"/>
                          </a:solidFill>
                          <a:effectLst/>
                        </a:rPr>
                        <a:t>upgrades</a:t>
                      </a:r>
                      <a:endParaRPr lang="en-US" sz="2100" b="1" dirty="0">
                        <a:solidFill>
                          <a:schemeClr val="bg1"/>
                        </a:solidFill>
                        <a:effectLst/>
                        <a:latin typeface="Calibri"/>
                        <a:ea typeface="MS Mincho"/>
                        <a:cs typeface="Times New Roman"/>
                      </a:endParaRPr>
                    </a:p>
                  </a:txBody>
                  <a:tcPr marL="55036" marR="55036"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2100" b="1" dirty="0" smtClean="0">
                          <a:solidFill>
                            <a:schemeClr val="bg1"/>
                          </a:solidFill>
                          <a:effectLst/>
                        </a:rPr>
                        <a:t>Combined</a:t>
                      </a:r>
                      <a:endParaRPr lang="en-US" sz="2100" b="1" dirty="0">
                        <a:solidFill>
                          <a:schemeClr val="bg1"/>
                        </a:solidFill>
                        <a:effectLst/>
                      </a:endParaRPr>
                    </a:p>
                  </a:txBody>
                  <a:tcPr marL="55036" marR="55036" marT="0" marB="0" anchor="ctr"/>
                </a:tc>
              </a:tr>
              <a:tr h="701668">
                <a:tc vMerge="1">
                  <a:txBody>
                    <a:bodyPr/>
                    <a:lstStyle/>
                    <a:p>
                      <a:endParaRPr lang="en-US"/>
                    </a:p>
                  </a:txBody>
                  <a:tcP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ea typeface="MS Mincho"/>
                          <a:cs typeface="Times New Roman" panose="02020603050405020304" pitchFamily="18" charset="0"/>
                        </a:rPr>
                        <a:t>Baseline</a:t>
                      </a:r>
                    </a:p>
                    <a:p>
                      <a:pPr marL="0" marR="0" algn="ctr">
                        <a:lnSpc>
                          <a:spcPct val="115000"/>
                        </a:lnSpc>
                        <a:spcBef>
                          <a:spcPts val="0"/>
                        </a:spcBef>
                        <a:spcAft>
                          <a:spcPts val="0"/>
                        </a:spcAft>
                      </a:pPr>
                      <a:r>
                        <a:rPr lang="en-US" sz="1600" b="1" dirty="0" smtClean="0">
                          <a:effectLst/>
                          <a:latin typeface="Times New Roman" panose="02020603050405020304" pitchFamily="18" charset="0"/>
                          <a:ea typeface="MS Mincho"/>
                          <a:cs typeface="Times New Roman" panose="02020603050405020304" pitchFamily="18" charset="0"/>
                        </a:rPr>
                        <a:t>(H16C)</a:t>
                      </a:r>
                      <a:endParaRPr lang="en-US" sz="16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Data Assimilation changes (H16S)</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strike="noStrike" dirty="0" smtClean="0">
                          <a:effectLst/>
                          <a:latin typeface="Times New Roman" panose="02020603050405020304" pitchFamily="18" charset="0"/>
                          <a:ea typeface="MS Mincho"/>
                          <a:cs typeface="Times New Roman" panose="02020603050405020304" pitchFamily="18" charset="0"/>
                        </a:rPr>
                        <a:t>Physics changes (H16O)</a:t>
                      </a:r>
                      <a:endParaRPr lang="en-US" sz="1400" b="1" strike="noStrike"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 </a:t>
                      </a:r>
                      <a:r>
                        <a:rPr lang="en-US" sz="1400" b="1" dirty="0" smtClean="0">
                          <a:effectLst/>
                          <a:latin typeface="Times New Roman" panose="02020603050405020304" pitchFamily="18" charset="0"/>
                          <a:cs typeface="Times New Roman" panose="02020603050405020304" pitchFamily="18" charset="0"/>
                        </a:rPr>
                        <a:t>H16O/H216</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r>
              <a:tr h="1604777">
                <a:tc>
                  <a:txBody>
                    <a:bodyPr/>
                    <a:lstStyle/>
                    <a:p>
                      <a:pPr marL="0" marR="0">
                        <a:lnSpc>
                          <a:spcPct val="115000"/>
                        </a:lnSpc>
                        <a:spcBef>
                          <a:spcPts val="0"/>
                        </a:spcBef>
                        <a:spcAft>
                          <a:spcPts val="0"/>
                        </a:spcAft>
                      </a:pPr>
                      <a:r>
                        <a:rPr lang="en-US" sz="1800" dirty="0" smtClean="0">
                          <a:solidFill>
                            <a:schemeClr val="bg1"/>
                          </a:solidFill>
                          <a:effectLst/>
                          <a:latin typeface="Times New Roman" panose="02020603050405020304" pitchFamily="18" charset="0"/>
                          <a:cs typeface="Times New Roman" panose="02020603050405020304" pitchFamily="18" charset="0"/>
                        </a:rPr>
                        <a:t>Description</a:t>
                      </a:r>
                      <a:endParaRPr lang="en-US" sz="18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indent="0">
                        <a:lnSpc>
                          <a:spcPct val="115000"/>
                        </a:lnSpc>
                        <a:spcBef>
                          <a:spcPts val="0"/>
                        </a:spcBef>
                        <a:spcAft>
                          <a:spcPts val="0"/>
                        </a:spcAft>
                        <a:buNone/>
                      </a:pPr>
                      <a:r>
                        <a:rPr lang="en-US" sz="1200" b="0" dirty="0" smtClean="0">
                          <a:solidFill>
                            <a:schemeClr val="tx1"/>
                          </a:solidFill>
                          <a:effectLst/>
                          <a:latin typeface="Times New Roman" panose="02020603050405020304" pitchFamily="18" charset="0"/>
                          <a:ea typeface="MS Mincho"/>
                          <a:cs typeface="Times New Roman" panose="02020603050405020304" pitchFamily="18" charset="0"/>
                        </a:rPr>
                        <a:t>1. WRF-NMM</a:t>
                      </a: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 V3.7.1a dynamic core </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anose="02020603050405020304" pitchFamily="18" charset="0"/>
                        </a:rPr>
                        <a:t>with 1.a. retention of non-hydrostatic status during the nest movement; 1.b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anose="02020603050405020304" pitchFamily="18" charset="0"/>
                        </a:rPr>
                        <a:t>icloud</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anose="02020603050405020304" pitchFamily="18" charset="0"/>
                        </a:rPr>
                        <a:t>=3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Times New Roman" panose="02020603050405020304" pitchFamily="18" charset="0"/>
                        </a:rPr>
                        <a:t>bugfix</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Times New Roman" panose="02020603050405020304" pitchFamily="18" charset="0"/>
                        </a:rPr>
                        <a:t>;</a:t>
                      </a: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  </a:t>
                      </a:r>
                    </a:p>
                    <a:p>
                      <a:pPr marL="0" marR="0">
                        <a:lnSpc>
                          <a:spcPct val="115000"/>
                        </a:lnSpc>
                        <a:spcBef>
                          <a:spcPts val="0"/>
                        </a:spcBef>
                        <a:spcAft>
                          <a:spcPts val="0"/>
                        </a:spcAft>
                      </a:pP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2. New GFS upgrade</a:t>
                      </a:r>
                    </a:p>
                    <a:p>
                      <a:pPr marL="0" marR="0">
                        <a:lnSpc>
                          <a:spcPct val="115000"/>
                        </a:lnSpc>
                        <a:spcBef>
                          <a:spcPts val="0"/>
                        </a:spcBef>
                        <a:spcAft>
                          <a:spcPts val="0"/>
                        </a:spcAft>
                      </a:pP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3. Smaller time step</a:t>
                      </a: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ea typeface="MS Mincho"/>
                          <a:cs typeface="Times New Roman" panose="02020603050405020304" pitchFamily="18" charset="0"/>
                        </a:rPr>
                        <a:t>Hybrid GSI/HWRF EPS based DA</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indent="0">
                        <a:lnSpc>
                          <a:spcPct val="115000"/>
                        </a:lnSpc>
                        <a:spcBef>
                          <a:spcPts val="0"/>
                        </a:spcBef>
                        <a:spcAft>
                          <a:spcPts val="0"/>
                        </a:spcAft>
                        <a:buNone/>
                      </a:pPr>
                      <a:r>
                        <a:rPr lang="en-US" sz="1200" dirty="0" smtClean="0">
                          <a:effectLst/>
                          <a:latin typeface="Times New Roman" panose="02020603050405020304" pitchFamily="18" charset="0"/>
                          <a:ea typeface="MS Mincho"/>
                          <a:cs typeface="Times New Roman" panose="02020603050405020304" pitchFamily="18" charset="0"/>
                        </a:rPr>
                        <a:t>Assess impact of physics changes </a:t>
                      </a:r>
                      <a:r>
                        <a:rPr lang="en-US" sz="1200" baseline="0" dirty="0" smtClean="0">
                          <a:effectLst/>
                          <a:latin typeface="Times New Roman" panose="02020603050405020304" pitchFamily="18" charset="0"/>
                          <a:cs typeface="Times New Roman" panose="02020603050405020304" pitchFamily="18" charset="0"/>
                        </a:rPr>
                        <a:t>(</a:t>
                      </a:r>
                      <a:r>
                        <a:rPr lang="en-US" sz="1200" baseline="0" dirty="0" smtClean="0">
                          <a:effectLst/>
                          <a:latin typeface="Times New Roman" panose="02020603050405020304" pitchFamily="18" charset="0"/>
                          <a:ea typeface="+mn-ea"/>
                          <a:cs typeface="Times New Roman" panose="02020603050405020304" pitchFamily="18" charset="0"/>
                        </a:rPr>
                        <a:t>Eddy Diffusivity Mass-Flux Scheme, scale aware SAS convection, update exchange coefficients, improved wind profile)</a:t>
                      </a:r>
                      <a:endParaRPr lang="en-US" sz="1200" dirty="0" smtClean="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Baseline + DA changes + all</a:t>
                      </a:r>
                      <a:r>
                        <a:rPr lang="en-US" sz="1200" baseline="0" dirty="0" smtClean="0">
                          <a:effectLst/>
                          <a:latin typeface="Times New Roman" panose="02020603050405020304" pitchFamily="18" charset="0"/>
                          <a:cs typeface="Times New Roman" panose="02020603050405020304" pitchFamily="18" charset="0"/>
                        </a:rPr>
                        <a:t> physics changes + RTOFS initialization for EPAC + CPAC coupling + One-way coupling to Wave Model</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1200" dirty="0" smtClean="0">
                        <a:effectLst/>
                        <a:latin typeface="Times New Roman" panose="02020603050405020304" pitchFamily="18" charset="0"/>
                        <a:ea typeface="MS Mincho"/>
                        <a:cs typeface="Times New Roman" panose="02020603050405020304" pitchFamily="18" charset="0"/>
                      </a:endParaRPr>
                    </a:p>
                    <a:p>
                      <a:pPr marL="0" marR="0">
                        <a:lnSpc>
                          <a:spcPct val="115000"/>
                        </a:lnSpc>
                        <a:spcBef>
                          <a:spcPts val="0"/>
                        </a:spcBef>
                        <a:spcAft>
                          <a:spcPts val="0"/>
                        </a:spcAft>
                      </a:pPr>
                      <a:endParaRPr lang="en-US" sz="1200" dirty="0" smtClean="0">
                        <a:effectLst/>
                        <a:latin typeface="Times New Roman" panose="02020603050405020304" pitchFamily="18" charset="0"/>
                        <a:cs typeface="Times New Roman" panose="02020603050405020304" pitchFamily="18" charset="0"/>
                      </a:endParaRPr>
                    </a:p>
                  </a:txBody>
                  <a:tcPr marL="55036" marR="55036" marT="0" marB="0" anchor="ctr"/>
                </a:tc>
              </a:tr>
              <a:tr h="1243554">
                <a:tc>
                  <a:txBody>
                    <a:bodyPr/>
                    <a:lstStyle/>
                    <a:p>
                      <a:pPr marL="0" marR="0">
                        <a:lnSpc>
                          <a:spcPct val="115000"/>
                        </a:lnSpc>
                        <a:spcBef>
                          <a:spcPts val="0"/>
                        </a:spcBef>
                        <a:spcAft>
                          <a:spcPts val="0"/>
                        </a:spcAft>
                      </a:pPr>
                      <a:r>
                        <a:rPr lang="en-US" sz="1800" dirty="0">
                          <a:solidFill>
                            <a:schemeClr val="bg1"/>
                          </a:solidFill>
                          <a:effectLst/>
                          <a:latin typeface="Times New Roman" panose="02020603050405020304" pitchFamily="18" charset="0"/>
                          <a:cs typeface="Times New Roman" panose="02020603050405020304" pitchFamily="18" charset="0"/>
                        </a:rPr>
                        <a:t>Cases</a:t>
                      </a:r>
                      <a:endParaRPr lang="en-US" sz="18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indent="0" algn="l" defTabSz="999643" rtl="0" eaLnBrk="1" fontAlgn="auto" latinLnBrk="0" hangingPunct="1">
                        <a:lnSpc>
                          <a:spcPct val="115000"/>
                        </a:lnSpc>
                        <a:spcBef>
                          <a:spcPts val="0"/>
                        </a:spcBef>
                        <a:spcAft>
                          <a:spcPts val="0"/>
                        </a:spcAft>
                        <a:buClrTx/>
                        <a:buSzTx/>
                        <a:buFontTx/>
                        <a:buNone/>
                        <a:tabLst/>
                        <a:defRPr/>
                      </a:pPr>
                      <a:r>
                        <a:rPr lang="en-US" sz="1200" b="0" kern="1200" dirty="0" smtClean="0">
                          <a:solidFill>
                            <a:schemeClr val="tx1"/>
                          </a:solidFill>
                          <a:effectLst/>
                          <a:latin typeface="Times New Roman" panose="02020603050405020304" pitchFamily="18" charset="0"/>
                          <a:ea typeface="+mn-ea"/>
                          <a:cs typeface="Times New Roman" panose="02020603050405020304" pitchFamily="18" charset="0"/>
                        </a:rPr>
                        <a:t>Three-season 2013-2015 (and Hurricane Sandy) </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simulations in ATL/EPAC cases (~2000)</a:t>
                      </a:r>
                      <a:endParaRPr lang="en-US" sz="1200" kern="1200" dirty="0" smtClean="0">
                        <a:solidFill>
                          <a:schemeClr val="dk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ea typeface="+mn-ea"/>
                          <a:cs typeface="Times New Roman" panose="02020603050405020304" pitchFamily="18" charset="0"/>
                        </a:rPr>
                        <a:t>Only</a:t>
                      </a:r>
                      <a:r>
                        <a:rPr lang="en-US" sz="1200" baseline="0" dirty="0" smtClean="0">
                          <a:effectLst/>
                          <a:latin typeface="Times New Roman" panose="02020603050405020304" pitchFamily="18" charset="0"/>
                          <a:ea typeface="+mn-ea"/>
                          <a:cs typeface="Times New Roman" panose="02020603050405020304" pitchFamily="18" charset="0"/>
                        </a:rPr>
                        <a:t> Aircraft DA cases for 2013-2015</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Priority </a:t>
                      </a:r>
                      <a:r>
                        <a:rPr lang="en-US" sz="1200" dirty="0" smtClean="0">
                          <a:effectLst/>
                          <a:latin typeface="Times New Roman" panose="02020603050405020304" pitchFamily="18" charset="0"/>
                          <a:cs typeface="Times New Roman" panose="02020603050405020304" pitchFamily="18" charset="0"/>
                        </a:rPr>
                        <a:t>cases </a:t>
                      </a:r>
                      <a:r>
                        <a:rPr lang="en-US" sz="1200" kern="1200" baseline="0" dirty="0" smtClean="0">
                          <a:solidFill>
                            <a:schemeClr val="dk1"/>
                          </a:solidFill>
                          <a:effectLst/>
                          <a:latin typeface="Times New Roman" panose="02020603050405020304" pitchFamily="18" charset="0"/>
                          <a:ea typeface="MS Mincho"/>
                          <a:cs typeface="Times New Roman" panose="02020603050405020304" pitchFamily="18" charset="0"/>
                        </a:rPr>
                        <a:t>(~500 cases in each basin)</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b="1" dirty="0" smtClean="0">
                          <a:solidFill>
                            <a:srgbClr val="000099"/>
                          </a:solidFill>
                          <a:effectLst/>
                          <a:latin typeface="Times New Roman" panose="02020603050405020304" pitchFamily="18" charset="0"/>
                          <a:cs typeface="Times New Roman" panose="02020603050405020304" pitchFamily="18" charset="0"/>
                        </a:rPr>
                        <a:t>Three-season 2013-2015 (and 2012 Hurricane Sandy) retrospectives</a:t>
                      </a:r>
                      <a:r>
                        <a:rPr lang="en-US" sz="1200" b="1" baseline="0" dirty="0" smtClean="0">
                          <a:solidFill>
                            <a:srgbClr val="000099"/>
                          </a:solidFill>
                          <a:effectLst/>
                          <a:latin typeface="Times New Roman" panose="02020603050405020304" pitchFamily="18" charset="0"/>
                          <a:cs typeface="Times New Roman" panose="02020603050405020304" pitchFamily="18" charset="0"/>
                        </a:rPr>
                        <a:t> </a:t>
                      </a:r>
                      <a:r>
                        <a:rPr lang="en-US" sz="1200" b="1" kern="1200" baseline="0" dirty="0" smtClean="0">
                          <a:solidFill>
                            <a:srgbClr val="000099"/>
                          </a:solidFill>
                          <a:effectLst/>
                          <a:latin typeface="Times New Roman" panose="02020603050405020304" pitchFamily="18" charset="0"/>
                          <a:ea typeface="+mn-ea"/>
                          <a:cs typeface="Times New Roman" panose="02020603050405020304" pitchFamily="18" charset="0"/>
                        </a:rPr>
                        <a:t>~5000 simulations in all TC basins</a:t>
                      </a:r>
                      <a:endParaRPr lang="en-US" sz="1200" b="1" dirty="0">
                        <a:solidFill>
                          <a:srgbClr val="000099"/>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r>
              <a:tr h="388153">
                <a:tc>
                  <a:txBody>
                    <a:bodyPr/>
                    <a:lstStyle/>
                    <a:p>
                      <a:pPr marL="0" marR="0">
                        <a:lnSpc>
                          <a:spcPct val="115000"/>
                        </a:lnSpc>
                        <a:spcBef>
                          <a:spcPts val="0"/>
                        </a:spcBef>
                        <a:spcAft>
                          <a:spcPts val="0"/>
                        </a:spcAft>
                      </a:pPr>
                      <a:r>
                        <a:rPr lang="en-US" sz="1800" dirty="0">
                          <a:solidFill>
                            <a:schemeClr val="bg1"/>
                          </a:solidFill>
                          <a:effectLst/>
                          <a:latin typeface="Times New Roman" panose="02020603050405020304" pitchFamily="18" charset="0"/>
                          <a:cs typeface="Times New Roman" panose="02020603050405020304" pitchFamily="18" charset="0"/>
                        </a:rPr>
                        <a:t>Platform</a:t>
                      </a:r>
                      <a:endParaRPr lang="en-US" sz="18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WCOSS/Jet/Theia</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Times New Roman" panose="02020603050405020304" pitchFamily="18" charset="0"/>
                          <a:cs typeface="Times New Roman" panose="02020603050405020304" pitchFamily="18" charset="0"/>
                        </a:rPr>
                        <a:t>WCOSS/Jet/Theia</a:t>
                      </a:r>
                      <a:endParaRPr lang="en-US" sz="1400" dirty="0" smtClean="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Times New Roman" panose="02020603050405020304" pitchFamily="18" charset="0"/>
                          <a:cs typeface="Times New Roman" panose="02020603050405020304" pitchFamily="18" charset="0"/>
                        </a:rPr>
                        <a:t>WCOSS/Jet/Theia</a:t>
                      </a:r>
                      <a:endParaRPr lang="en-US" sz="1400" dirty="0" smtClean="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kumimoji="0" lang="en-US" sz="1200" b="1" kern="1200" dirty="0" smtClean="0">
                          <a:solidFill>
                            <a:srgbClr val="000099"/>
                          </a:solidFill>
                          <a:effectLst/>
                          <a:latin typeface="Times New Roman" panose="02020603050405020304" pitchFamily="18" charset="0"/>
                          <a:ea typeface="+mn-ea"/>
                          <a:cs typeface="Times New Roman" panose="02020603050405020304" pitchFamily="18" charset="0"/>
                        </a:rPr>
                        <a:t>WCOSS Cray</a:t>
                      </a:r>
                      <a:endParaRPr kumimoji="0" lang="en-US" sz="1200" b="1" kern="1200" dirty="0">
                        <a:solidFill>
                          <a:srgbClr val="000099"/>
                        </a:solidFill>
                        <a:effectLst/>
                        <a:latin typeface="Times New Roman" panose="02020603050405020304" pitchFamily="18" charset="0"/>
                        <a:ea typeface="+mn-ea"/>
                        <a:cs typeface="Times New Roman" panose="02020603050405020304" pitchFamily="18" charset="0"/>
                      </a:endParaRPr>
                    </a:p>
                  </a:txBody>
                  <a:tcPr marL="55036" marR="55036" marT="0" marB="0" anchor="ctr"/>
                </a:tc>
              </a:tr>
            </a:tbl>
          </a:graphicData>
        </a:graphic>
      </p:graphicFrame>
      <p:sp>
        <p:nvSpPr>
          <p:cNvPr id="3" name="Rectangle 2"/>
          <p:cNvSpPr/>
          <p:nvPr/>
        </p:nvSpPr>
        <p:spPr>
          <a:xfrm>
            <a:off x="838200" y="232410"/>
            <a:ext cx="7642257" cy="800219"/>
          </a:xfrm>
          <a:prstGeom prst="rect">
            <a:avLst/>
          </a:prstGeom>
        </p:spPr>
        <p:txBody>
          <a:bodyPr wrap="square">
            <a:spAutoFit/>
          </a:bodyPr>
          <a:lstStyle/>
          <a:p>
            <a:pPr algn="ctr"/>
            <a:r>
              <a:rPr lang="en-US" sz="2800" b="1" dirty="0">
                <a:solidFill>
                  <a:srgbClr val="000099"/>
                </a:solidFill>
                <a:effectLst>
                  <a:outerShdw blurRad="38100" dist="38100" dir="2700000" algn="tl">
                    <a:srgbClr val="000000">
                      <a:alpha val="43137"/>
                    </a:srgbClr>
                  </a:outerShdw>
                </a:effectLst>
                <a:latin typeface="+mj-lt"/>
                <a:ea typeface="+mj-ea"/>
                <a:cs typeface="+mj-cs"/>
              </a:rPr>
              <a:t>HWRF Upgrade Plan for 2016 Implementation </a:t>
            </a:r>
          </a:p>
          <a:p>
            <a:pPr algn="ctr"/>
            <a:r>
              <a:rPr lang="en-US" b="1" i="1" dirty="0">
                <a:solidFill>
                  <a:srgbClr val="002060"/>
                </a:solidFill>
                <a:effectLst>
                  <a:outerShdw blurRad="38100" dist="38100" dir="2700000" algn="tl">
                    <a:srgbClr val="C0C0C0"/>
                  </a:outerShdw>
                </a:effectLst>
              </a:rPr>
              <a:t>Multi-season </a:t>
            </a:r>
            <a:r>
              <a:rPr lang="en-US" b="1" i="1" dirty="0" smtClean="0">
                <a:solidFill>
                  <a:srgbClr val="002060"/>
                </a:solidFill>
                <a:effectLst>
                  <a:outerShdw blurRad="38100" dist="38100" dir="2700000" algn="tl">
                    <a:srgbClr val="C0C0C0"/>
                  </a:outerShdw>
                </a:effectLst>
              </a:rPr>
              <a:t>Pre-Implementation T&amp;E</a:t>
            </a:r>
            <a:endParaRPr lang="en-US" b="1" i="1" dirty="0">
              <a:solidFill>
                <a:srgbClr val="002060"/>
              </a:solidFill>
              <a:effectLst>
                <a:outerShdw blurRad="38100" dist="38100" dir="2700000" algn="tl">
                  <a:srgbClr val="C0C0C0"/>
                </a:outerShdw>
              </a:effectLst>
            </a:endParaRPr>
          </a:p>
        </p:txBody>
      </p:sp>
      <p:sp>
        <p:nvSpPr>
          <p:cNvPr id="7" name="Slide Number Placeholder 1"/>
          <p:cNvSpPr>
            <a:spLocks noGrp="1"/>
          </p:cNvSpPr>
          <p:nvPr>
            <p:ph type="sldNum" sz="quarter" idx="12"/>
          </p:nvPr>
        </p:nvSpPr>
        <p:spPr>
          <a:xfrm>
            <a:off x="8221377" y="6381749"/>
            <a:ext cx="518160" cy="476251"/>
          </a:xfrm>
        </p:spPr>
        <p:txBody>
          <a:bodyPr/>
          <a:lstStyle/>
          <a:p>
            <a:pPr>
              <a:defRPr/>
            </a:pPr>
            <a:fld id="{9746E004-F12B-4F5D-8BC2-F72E133A53DC}" type="slidenum">
              <a:rPr lang="en-US" smtClean="0">
                <a:solidFill>
                  <a:prstClr val="black">
                    <a:tint val="75000"/>
                  </a:prstClr>
                </a:solidFill>
              </a:rPr>
              <a:pPr>
                <a:defRPr/>
              </a:pPr>
              <a:t>8</a:t>
            </a:fld>
            <a:endParaRPr lang="en-US" dirty="0">
              <a:solidFill>
                <a:prstClr val="black">
                  <a:tint val="75000"/>
                </a:prstClr>
              </a:solidFill>
            </a:endParaRPr>
          </a:p>
        </p:txBody>
      </p:sp>
    </p:spTree>
    <p:extLst>
      <p:ext uri="{BB962C8B-B14F-4D97-AF65-F5344CB8AC3E}">
        <p14:creationId xmlns:p14="http://schemas.microsoft.com/office/powerpoint/2010/main" val="736043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924800" cy="457200"/>
          </a:xfrm>
        </p:spPr>
        <p:txBody>
          <a:bodyPr>
            <a:noAutofit/>
          </a:bodyPr>
          <a:lstStyle/>
          <a:p>
            <a:pPr algn="ctr"/>
            <a:r>
              <a:rPr lang="en-US" sz="2800" b="1" dirty="0">
                <a:solidFill>
                  <a:srgbClr val="000099"/>
                </a:solidFill>
                <a:effectLst>
                  <a:outerShdw blurRad="38100" dist="38100" dir="2700000" algn="tl">
                    <a:srgbClr val="000000">
                      <a:alpha val="43137"/>
                    </a:srgbClr>
                  </a:outerShdw>
                </a:effectLst>
              </a:rPr>
              <a:t>Successful R2O in FY16 HWRF Upgrades</a:t>
            </a:r>
          </a:p>
        </p:txBody>
      </p:sp>
      <p:sp>
        <p:nvSpPr>
          <p:cNvPr id="5" name="TextBox 4"/>
          <p:cNvSpPr txBox="1"/>
          <p:nvPr/>
        </p:nvSpPr>
        <p:spPr>
          <a:xfrm>
            <a:off x="152400" y="812423"/>
            <a:ext cx="8839200" cy="5816977"/>
          </a:xfrm>
          <a:prstGeom prst="rect">
            <a:avLst/>
          </a:prstGeom>
          <a:noFill/>
        </p:spPr>
        <p:txBody>
          <a:bodyPr wrap="square" rtlCol="0">
            <a:spAutoFit/>
          </a:bodyPr>
          <a:lstStyle/>
          <a:p>
            <a:pPr marL="342900" indent="-342900" fontAlgn="auto">
              <a:spcBef>
                <a:spcPts val="0"/>
              </a:spcBef>
              <a:spcAft>
                <a:spcPts val="0"/>
              </a:spcAft>
              <a:buFont typeface="Arial" panose="020B0604020202020204" pitchFamily="34" charset="0"/>
              <a:buChar char="•"/>
              <a:defRPr/>
            </a:pPr>
            <a:r>
              <a:rPr lang="en-US" sz="2400" b="1" dirty="0"/>
              <a:t>This upgrade is a result of multi-agency R2O efforts supported by HFIP.</a:t>
            </a:r>
          </a:p>
          <a:p>
            <a:pPr marL="401638" lvl="1" indent="-401638">
              <a:buFont typeface="Wingdings" panose="05000000000000000000" pitchFamily="2" charset="2"/>
              <a:buChar char="Ø"/>
              <a:defRPr/>
            </a:pPr>
            <a:endParaRPr lang="en-US" dirty="0" smtClean="0"/>
          </a:p>
          <a:p>
            <a:pPr marL="401638" lvl="1" indent="-401638">
              <a:buFont typeface="Wingdings" panose="05000000000000000000" pitchFamily="2" charset="2"/>
              <a:buChar char="Ø"/>
              <a:defRPr/>
            </a:pPr>
            <a:r>
              <a:rPr lang="en-US" b="1" u="sng" dirty="0" smtClean="0">
                <a:solidFill>
                  <a:srgbClr val="000099"/>
                </a:solidFill>
              </a:rPr>
              <a:t>EMC</a:t>
            </a:r>
            <a:r>
              <a:rPr lang="en-US" dirty="0"/>
              <a:t>: Key model physics upgrades, including GFS-EDMF PBL scheme, scale-aware convection scheme, eddy diffusivity K adjustment, </a:t>
            </a:r>
            <a:r>
              <a:rPr lang="en-US" dirty="0" smtClean="0"/>
              <a:t>computational </a:t>
            </a:r>
            <a:r>
              <a:rPr lang="en-US" dirty="0"/>
              <a:t>efficiency, and pre-implementation T&amp;E;</a:t>
            </a:r>
          </a:p>
          <a:p>
            <a:pPr marL="401638" lvl="1" indent="-401638">
              <a:buFont typeface="Wingdings" panose="05000000000000000000" pitchFamily="2" charset="2"/>
              <a:buChar char="Ø"/>
              <a:defRPr/>
            </a:pPr>
            <a:endParaRPr lang="en-US" dirty="0" smtClean="0"/>
          </a:p>
          <a:p>
            <a:pPr marL="401638" lvl="1" indent="-401638">
              <a:buFont typeface="Wingdings" panose="05000000000000000000" pitchFamily="2" charset="2"/>
              <a:buChar char="Ø"/>
              <a:defRPr/>
            </a:pPr>
            <a:r>
              <a:rPr lang="en-US" b="1" u="sng" dirty="0">
                <a:solidFill>
                  <a:srgbClr val="000099"/>
                </a:solidFill>
              </a:rPr>
              <a:t>HRD/AOML:</a:t>
            </a:r>
            <a:r>
              <a:rPr lang="en-US" dirty="0"/>
              <a:t> Tuning surface drag and entropy coefficients based on observation values; </a:t>
            </a:r>
          </a:p>
          <a:p>
            <a:pPr marL="401638" lvl="1" indent="-401638">
              <a:buFont typeface="Wingdings" panose="05000000000000000000" pitchFamily="2" charset="2"/>
              <a:buChar char="Ø"/>
              <a:defRPr/>
            </a:pPr>
            <a:endParaRPr lang="en-US" dirty="0" smtClean="0"/>
          </a:p>
          <a:p>
            <a:pPr marL="401638" lvl="1" indent="-401638">
              <a:buFont typeface="Wingdings" panose="05000000000000000000" pitchFamily="2" charset="2"/>
              <a:buChar char="Ø"/>
              <a:defRPr/>
            </a:pPr>
            <a:r>
              <a:rPr lang="en-US" b="1" u="sng" dirty="0">
                <a:solidFill>
                  <a:srgbClr val="000099"/>
                </a:solidFill>
              </a:rPr>
              <a:t>DTC/NCAR: </a:t>
            </a:r>
            <a:r>
              <a:rPr lang="en-US" dirty="0"/>
              <a:t>code management and repository, Thompson Microphysics experiment; </a:t>
            </a:r>
            <a:r>
              <a:rPr lang="en-US" dirty="0" err="1"/>
              <a:t>icloud</a:t>
            </a:r>
            <a:r>
              <a:rPr lang="en-US" dirty="0"/>
              <a:t>=3 bug fix;</a:t>
            </a:r>
          </a:p>
          <a:p>
            <a:pPr marL="401638" lvl="1" indent="-401638">
              <a:buFont typeface="Wingdings" panose="05000000000000000000" pitchFamily="2" charset="2"/>
              <a:buChar char="Ø"/>
              <a:defRPr/>
            </a:pPr>
            <a:endParaRPr lang="en-US" dirty="0" smtClean="0"/>
          </a:p>
          <a:p>
            <a:pPr marL="401638" lvl="1" indent="-401638">
              <a:buFont typeface="Wingdings" panose="05000000000000000000" pitchFamily="2" charset="2"/>
              <a:buChar char="Ø"/>
              <a:defRPr/>
            </a:pPr>
            <a:r>
              <a:rPr lang="en-US" b="1" u="sng" dirty="0">
                <a:solidFill>
                  <a:srgbClr val="000099"/>
                </a:solidFill>
              </a:rPr>
              <a:t>URI</a:t>
            </a:r>
            <a:r>
              <a:rPr lang="en-US" dirty="0"/>
              <a:t>: RTOFS initialization for EP basin storms; </a:t>
            </a:r>
            <a:r>
              <a:rPr lang="en-US" dirty="0" smtClean="0"/>
              <a:t>ocean </a:t>
            </a:r>
            <a:r>
              <a:rPr lang="en-US" dirty="0"/>
              <a:t>coupling for CP basin storms; </a:t>
            </a:r>
            <a:r>
              <a:rPr lang="en-US" dirty="0" smtClean="0"/>
              <a:t>one </a:t>
            </a:r>
            <a:r>
              <a:rPr lang="en-US" dirty="0"/>
              <a:t>way wave coupling;</a:t>
            </a:r>
          </a:p>
          <a:p>
            <a:pPr marL="401638" lvl="1" indent="-401638">
              <a:buFont typeface="Wingdings" panose="05000000000000000000" pitchFamily="2" charset="2"/>
              <a:buChar char="Ø"/>
              <a:defRPr/>
            </a:pPr>
            <a:endParaRPr lang="en-US" dirty="0" smtClean="0"/>
          </a:p>
          <a:p>
            <a:pPr marL="401638" lvl="1" indent="-401638">
              <a:buFont typeface="Wingdings" panose="05000000000000000000" pitchFamily="2" charset="2"/>
              <a:buChar char="Ø"/>
              <a:defRPr/>
            </a:pPr>
            <a:r>
              <a:rPr lang="en-US" b="1" u="sng" dirty="0">
                <a:solidFill>
                  <a:srgbClr val="000099"/>
                </a:solidFill>
              </a:rPr>
              <a:t>GFDL</a:t>
            </a:r>
            <a:r>
              <a:rPr lang="en-US" dirty="0"/>
              <a:t>: Knowledge sharing;</a:t>
            </a:r>
          </a:p>
          <a:p>
            <a:pPr marL="401638" lvl="1" indent="-401638">
              <a:buFont typeface="Wingdings" panose="05000000000000000000" pitchFamily="2" charset="2"/>
              <a:buChar char="Ø"/>
              <a:defRPr/>
            </a:pPr>
            <a:endParaRPr lang="en-US" dirty="0" smtClean="0"/>
          </a:p>
          <a:p>
            <a:pPr marL="401638" lvl="1" indent="-401638">
              <a:buFont typeface="Wingdings" panose="05000000000000000000" pitchFamily="2" charset="2"/>
              <a:buChar char="Ø"/>
              <a:defRPr/>
            </a:pPr>
            <a:r>
              <a:rPr lang="en-US" b="1" u="sng" dirty="0" smtClean="0">
                <a:solidFill>
                  <a:srgbClr val="000099"/>
                </a:solidFill>
              </a:rPr>
              <a:t>NHC/CPHC/JTWC/NWS-PR</a:t>
            </a:r>
            <a:r>
              <a:rPr lang="en-US" dirty="0" smtClean="0"/>
              <a:t>: </a:t>
            </a:r>
            <a:r>
              <a:rPr lang="en-US" dirty="0"/>
              <a:t>Diagnostics and evaluation of the HWRF pre-implementation tests and real-time guidance</a:t>
            </a: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33748396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17865</TotalTime>
  <Words>4144</Words>
  <Application>Microsoft Office PowerPoint</Application>
  <PresentationFormat>On-screen Show (4:3)</PresentationFormat>
  <Paragraphs>762</Paragraphs>
  <Slides>59</Slides>
  <Notes>13</Notes>
  <HiddenSlides>0</HiddenSlides>
  <MMClips>0</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2</vt:i4>
      </vt:variant>
      <vt:variant>
        <vt:lpstr>Slide Titles</vt:lpstr>
      </vt:variant>
      <vt:variant>
        <vt:i4>59</vt:i4>
      </vt:variant>
    </vt:vector>
  </HeadingPairs>
  <TitlesOfParts>
    <vt:vector size="82" baseType="lpstr">
      <vt:lpstr>MS Mincho</vt:lpstr>
      <vt:lpstr>ＭＳ Ｐゴシック</vt:lpstr>
      <vt:lpstr>Arial</vt:lpstr>
      <vt:lpstr>Arial</vt:lpstr>
      <vt:lpstr>Calibri</vt:lpstr>
      <vt:lpstr>Constantia</vt:lpstr>
      <vt:lpstr>Courier New</vt:lpstr>
      <vt:lpstr>DejaVu LGC Sans</vt:lpstr>
      <vt:lpstr>Droid Sans Fallback</vt:lpstr>
      <vt:lpstr>FreeSans</vt:lpstr>
      <vt:lpstr>HY신명조</vt:lpstr>
      <vt:lpstr>Liberation Sans</vt:lpstr>
      <vt:lpstr>Liberation Serif</vt:lpstr>
      <vt:lpstr>PT Sans</vt:lpstr>
      <vt:lpstr>StarSymbol</vt:lpstr>
      <vt:lpstr>Symbol</vt:lpstr>
      <vt:lpstr>Times New Roman</vt:lpstr>
      <vt:lpstr>Wingdings</vt:lpstr>
      <vt:lpstr>Wingdings 2</vt:lpstr>
      <vt:lpstr>Flow</vt:lpstr>
      <vt:lpstr>1_Flow</vt:lpstr>
      <vt:lpstr>Drawing</vt:lpstr>
      <vt:lpstr>Equation</vt:lpstr>
      <vt:lpstr>2016 HWRF V10.0.0 Implementation  Much improved operational forecast  guidance for all global tropical cyclones</vt:lpstr>
      <vt:lpstr>PowerPoint Presentation</vt:lpstr>
      <vt:lpstr>2016: Larger size nested domains and smaller timesteps</vt:lpstr>
      <vt:lpstr>Difference between RTOFS and GFS SST for 2015071200Z  (Dolores)</vt:lpstr>
      <vt:lpstr>PowerPoint Presentation</vt:lpstr>
      <vt:lpstr>2016 Data Assimilation Upgrades (ATL and EPAC)</vt:lpstr>
      <vt:lpstr>PowerPoint Presentation</vt:lpstr>
      <vt:lpstr>PowerPoint Presentation</vt:lpstr>
      <vt:lpstr>Successful R2O in FY16 HWRF Upgrades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Operational HWRF Configurations: 2015 (top) vs. 2016 (bottom)</vt:lpstr>
      <vt:lpstr>PowerPoint Presentation</vt:lpstr>
      <vt:lpstr>PowerPoint Presentation</vt:lpstr>
      <vt:lpstr>PowerPoint Presentation</vt:lpstr>
      <vt:lpstr>What it takes in operations to run 2016 HWRF</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Code Hand-Off and Release Notes</vt:lpstr>
      <vt:lpstr>IT Testing</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Vijay Tallapragada</dc:creator>
  <cp:lastModifiedBy>avichal</cp:lastModifiedBy>
  <cp:revision>487</cp:revision>
  <cp:lastPrinted>2015-03-11T13:47:13Z</cp:lastPrinted>
  <dcterms:created xsi:type="dcterms:W3CDTF">2015-01-02T16:09:30Z</dcterms:created>
  <dcterms:modified xsi:type="dcterms:W3CDTF">2016-06-09T11:12:36Z</dcterms:modified>
</cp:coreProperties>
</file>