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1" r:id="rId7"/>
    <p:sldId id="262" r:id="rId8"/>
    <p:sldId id="271" r:id="rId9"/>
    <p:sldId id="260" r:id="rId10"/>
    <p:sldId id="264" r:id="rId11"/>
    <p:sldId id="269" r:id="rId12"/>
    <p:sldId id="266" r:id="rId13"/>
    <p:sldId id="267" r:id="rId14"/>
    <p:sldId id="263"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D4ED4E-C038-4689-B87A-DE57318E4A1D}"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4ED4E-C038-4689-B87A-DE57318E4A1D}"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4ED4E-C038-4689-B87A-DE57318E4A1D}"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4ED4E-C038-4689-B87A-DE57318E4A1D}"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4ED4E-C038-4689-B87A-DE57318E4A1D}"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4ED4E-C038-4689-B87A-DE57318E4A1D}"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4ED4E-C038-4689-B87A-DE57318E4A1D}" type="datetimeFigureOut">
              <a:rPr lang="en-US" smtClean="0"/>
              <a:pPr/>
              <a:t>6/16/2011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4ED4E-C038-4689-B87A-DE57318E4A1D}" type="datetimeFigureOut">
              <a:rPr lang="en-US" smtClean="0"/>
              <a:pPr/>
              <a:t>6/16/2011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4ED4E-C038-4689-B87A-DE57318E4A1D}" type="datetimeFigureOut">
              <a:rPr lang="en-US" smtClean="0"/>
              <a:pPr/>
              <a:t>6/16/2011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4ED4E-C038-4689-B87A-DE57318E4A1D}"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4ED4E-C038-4689-B87A-DE57318E4A1D}"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6809-4F71-4CEB-AC97-3DD6CBE219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4ED4E-C038-4689-B87A-DE57318E4A1D}" type="datetimeFigureOut">
              <a:rPr lang="en-US" smtClean="0"/>
              <a:pPr/>
              <a:t>6/16/2011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76809-4F71-4CEB-AC97-3DD6CBE21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1470025"/>
          </a:xfrm>
        </p:spPr>
        <p:txBody>
          <a:bodyPr/>
          <a:lstStyle/>
          <a:p>
            <a:r>
              <a:rPr lang="en-US" dirty="0" smtClean="0"/>
              <a:t>Issues on </a:t>
            </a:r>
            <a:r>
              <a:rPr lang="en-US" dirty="0" err="1" smtClean="0"/>
              <a:t>start_domain_nmm.F</a:t>
            </a:r>
            <a:r>
              <a:rPr lang="en-US" dirty="0" smtClean="0"/>
              <a:t/>
            </a:r>
            <a:br>
              <a:rPr lang="en-US" dirty="0" smtClean="0"/>
            </a:br>
            <a:r>
              <a:rPr lang="en-US" sz="3200" dirty="0" smtClean="0"/>
              <a:t>(especially on fraction of MP)</a:t>
            </a:r>
            <a:endParaRPr lang="en-US" sz="3200" dirty="0"/>
          </a:p>
        </p:txBody>
      </p:sp>
      <p:sp>
        <p:nvSpPr>
          <p:cNvPr id="3" name="Subtitle 2"/>
          <p:cNvSpPr>
            <a:spLocks noGrp="1"/>
          </p:cNvSpPr>
          <p:nvPr>
            <p:ph type="subTitle" idx="1"/>
          </p:nvPr>
        </p:nvSpPr>
        <p:spPr/>
        <p:txBody>
          <a:bodyPr/>
          <a:lstStyle/>
          <a:p>
            <a:r>
              <a:rPr lang="en-US" dirty="0" smtClean="0"/>
              <a:t>Young Kwon, Eric </a:t>
            </a:r>
            <a:r>
              <a:rPr lang="en-US" dirty="0" err="1" smtClean="0"/>
              <a:t>Aligo</a:t>
            </a:r>
            <a:r>
              <a:rPr lang="en-US" dirty="0" smtClean="0"/>
              <a:t>, Zhan Zhang, Brad Ferrier, Sam Trahan, Vijay </a:t>
            </a:r>
            <a:r>
              <a:rPr lang="en-US" dirty="0" err="1" smtClean="0"/>
              <a:t>Tallapragada</a:t>
            </a:r>
            <a:r>
              <a:rPr lang="en-US" dirty="0" smtClean="0"/>
              <a:t> and all…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143000"/>
          <a:ext cx="7924800" cy="5367868"/>
        </p:xfrm>
        <a:graphic>
          <a:graphicData uri="http://schemas.openxmlformats.org/drawingml/2006/table">
            <a:tbl>
              <a:tblPr firstRow="1" bandRow="1">
                <a:tableStyleId>{5C22544A-7EE6-4342-B048-85BDC9FD1C3A}</a:tableStyleId>
              </a:tblPr>
              <a:tblGrid>
                <a:gridCol w="3048000"/>
                <a:gridCol w="4876800"/>
              </a:tblGrid>
              <a:tr h="492145">
                <a:tc>
                  <a:txBody>
                    <a:bodyPr/>
                    <a:lstStyle/>
                    <a:p>
                      <a:r>
                        <a:rPr lang="en-US" dirty="0" smtClean="0"/>
                        <a:t>Experiments</a:t>
                      </a:r>
                      <a:endParaRPr lang="en-US" dirty="0"/>
                    </a:p>
                  </a:txBody>
                  <a:tcPr/>
                </a:tc>
                <a:tc>
                  <a:txBody>
                    <a:bodyPr/>
                    <a:lstStyle/>
                    <a:p>
                      <a:r>
                        <a:rPr lang="en-US" dirty="0" smtClean="0"/>
                        <a:t>Explanations</a:t>
                      </a:r>
                      <a:endParaRPr lang="en-US" dirty="0"/>
                    </a:p>
                  </a:txBody>
                  <a:tcPr/>
                </a:tc>
              </a:tr>
              <a:tr h="492145">
                <a:tc>
                  <a:txBody>
                    <a:bodyPr/>
                    <a:lstStyle/>
                    <a:p>
                      <a:r>
                        <a:rPr lang="en-US" dirty="0" smtClean="0"/>
                        <a:t>control</a:t>
                      </a:r>
                      <a:endParaRPr lang="en-US" dirty="0"/>
                    </a:p>
                  </a:txBody>
                  <a:tcPr/>
                </a:tc>
                <a:tc>
                  <a:txBody>
                    <a:bodyPr/>
                    <a:lstStyle/>
                    <a:p>
                      <a:r>
                        <a:rPr lang="en-US" dirty="0" smtClean="0"/>
                        <a:t>Original</a:t>
                      </a:r>
                      <a:r>
                        <a:rPr lang="en-US" baseline="0" dirty="0" smtClean="0"/>
                        <a:t> 2011 operational HWRF (27-9km)</a:t>
                      </a:r>
                      <a:endParaRPr lang="en-US" dirty="0"/>
                    </a:p>
                  </a:txBody>
                  <a:tcPr/>
                </a:tc>
              </a:tr>
              <a:tr h="664750">
                <a:tc>
                  <a:txBody>
                    <a:bodyPr/>
                    <a:lstStyle/>
                    <a:p>
                      <a:r>
                        <a:rPr lang="en-US" dirty="0" smtClean="0"/>
                        <a:t>change-1 (Sam fix)</a:t>
                      </a:r>
                      <a:endParaRPr lang="en-US" dirty="0"/>
                    </a:p>
                  </a:txBody>
                  <a:tcPr/>
                </a:tc>
                <a:tc>
                  <a:txBody>
                    <a:bodyPr/>
                    <a:lstStyle/>
                    <a:p>
                      <a:r>
                        <a:rPr lang="en-US" dirty="0" smtClean="0"/>
                        <a:t> add </a:t>
                      </a:r>
                      <a:r>
                        <a:rPr lang="en-US" dirty="0" err="1" smtClean="0"/>
                        <a:t>allowed_to_read</a:t>
                      </a:r>
                      <a:r>
                        <a:rPr lang="en-US" dirty="0" smtClean="0"/>
                        <a:t> in</a:t>
                      </a:r>
                      <a:r>
                        <a:rPr lang="en-US" baseline="0" dirty="0" smtClean="0"/>
                        <a:t> the if-loop of </a:t>
                      </a:r>
                      <a:r>
                        <a:rPr lang="en-US" b="1" baseline="0" dirty="0" smtClean="0"/>
                        <a:t>reinitializing f_*</a:t>
                      </a:r>
                      <a:endParaRPr lang="en-US" b="1" dirty="0"/>
                    </a:p>
                  </a:txBody>
                  <a:tcPr/>
                </a:tc>
              </a:tr>
              <a:tr h="655037">
                <a:tc>
                  <a:txBody>
                    <a:bodyPr/>
                    <a:lstStyle/>
                    <a:p>
                      <a:r>
                        <a:rPr lang="en-US" dirty="0" smtClean="0"/>
                        <a:t>change-2</a:t>
                      </a:r>
                      <a:endParaRPr lang="en-US" dirty="0"/>
                    </a:p>
                  </a:txBody>
                  <a:tcPr/>
                </a:tc>
                <a:tc>
                  <a:txBody>
                    <a:bodyPr/>
                    <a:lstStyle/>
                    <a:p>
                      <a:r>
                        <a:rPr lang="en-US" dirty="0" smtClean="0"/>
                        <a:t>Change .true. to </a:t>
                      </a:r>
                      <a:r>
                        <a:rPr lang="en-US" dirty="0" err="1" smtClean="0"/>
                        <a:t>allowed_to_read</a:t>
                      </a:r>
                      <a:r>
                        <a:rPr lang="en-US" dirty="0" smtClean="0"/>
                        <a:t> in call </a:t>
                      </a:r>
                      <a:r>
                        <a:rPr lang="en-US" b="1" dirty="0" err="1" smtClean="0"/>
                        <a:t>phy_init</a:t>
                      </a:r>
                      <a:endParaRPr lang="en-US" b="1" dirty="0"/>
                    </a:p>
                  </a:txBody>
                  <a:tcPr/>
                </a:tc>
              </a:tr>
              <a:tr h="655037">
                <a:tc>
                  <a:txBody>
                    <a:bodyPr/>
                    <a:lstStyle/>
                    <a:p>
                      <a:r>
                        <a:rPr lang="en-US" dirty="0" smtClean="0"/>
                        <a:t>change-3</a:t>
                      </a:r>
                      <a:endParaRPr lang="en-US" dirty="0"/>
                    </a:p>
                  </a:txBody>
                  <a:tcPr/>
                </a:tc>
                <a:tc>
                  <a:txBody>
                    <a:bodyPr/>
                    <a:lstStyle/>
                    <a:p>
                      <a:r>
                        <a:rPr lang="en-US" dirty="0" smtClean="0"/>
                        <a:t>Add </a:t>
                      </a:r>
                      <a:r>
                        <a:rPr lang="en-US" dirty="0" err="1" smtClean="0"/>
                        <a:t>allowed_to_read</a:t>
                      </a:r>
                      <a:r>
                        <a:rPr lang="en-US" baseline="0" dirty="0" smtClean="0"/>
                        <a:t> in </a:t>
                      </a:r>
                      <a:r>
                        <a:rPr lang="en-US" b="1" baseline="0" dirty="0" smtClean="0"/>
                        <a:t>Greg Thompson’s block</a:t>
                      </a:r>
                      <a:endParaRPr lang="en-US" b="1" dirty="0"/>
                    </a:p>
                  </a:txBody>
                  <a:tcPr/>
                </a:tc>
              </a:tr>
              <a:tr h="492145">
                <a:tc>
                  <a:txBody>
                    <a:bodyPr/>
                    <a:lstStyle/>
                    <a:p>
                      <a:r>
                        <a:rPr lang="en-US" dirty="0" smtClean="0"/>
                        <a:t> change 2+3</a:t>
                      </a:r>
                      <a:endParaRPr lang="en-US" dirty="0"/>
                    </a:p>
                  </a:txBody>
                  <a:tcPr/>
                </a:tc>
                <a:tc>
                  <a:txBody>
                    <a:bodyPr/>
                    <a:lstStyle/>
                    <a:p>
                      <a:r>
                        <a:rPr lang="en-US" dirty="0" smtClean="0"/>
                        <a:t> combination of 2 and</a:t>
                      </a:r>
                      <a:r>
                        <a:rPr lang="en-US" baseline="0" dirty="0" smtClean="0"/>
                        <a:t> 3</a:t>
                      </a:r>
                      <a:endParaRPr lang="en-US" dirty="0"/>
                    </a:p>
                  </a:txBody>
                  <a:tcPr/>
                </a:tc>
              </a:tr>
              <a:tr h="379857">
                <a:tc>
                  <a:txBody>
                    <a:bodyPr/>
                    <a:lstStyle/>
                    <a:p>
                      <a:r>
                        <a:rPr lang="en-US" dirty="0" smtClean="0"/>
                        <a:t>change 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combination of 1 and</a:t>
                      </a:r>
                      <a:r>
                        <a:rPr lang="en-US" baseline="0" dirty="0" smtClean="0"/>
                        <a:t> 3</a:t>
                      </a:r>
                      <a:endParaRPr lang="en-US" dirty="0" smtClean="0"/>
                    </a:p>
                  </a:txBody>
                  <a:tcPr/>
                </a:tc>
              </a:tr>
              <a:tr h="379857">
                <a:tc>
                  <a:txBody>
                    <a:bodyPr/>
                    <a:lstStyle/>
                    <a:p>
                      <a:r>
                        <a:rPr lang="en-US" dirty="0" smtClean="0"/>
                        <a:t>change 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Combination of 1 and 2</a:t>
                      </a:r>
                    </a:p>
                  </a:txBody>
                  <a:tcPr/>
                </a:tc>
              </a:tr>
              <a:tr h="492145">
                <a:tc>
                  <a:txBody>
                    <a:bodyPr/>
                    <a:lstStyle/>
                    <a:p>
                      <a:r>
                        <a:rPr lang="en-US" dirty="0" smtClean="0"/>
                        <a:t>Change 1+2+3 (Brad fix)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combination of 1,</a:t>
                      </a:r>
                      <a:r>
                        <a:rPr lang="en-US" baseline="0" dirty="0" smtClean="0"/>
                        <a:t> </a:t>
                      </a:r>
                      <a:r>
                        <a:rPr lang="en-US" dirty="0" smtClean="0"/>
                        <a:t>2 and</a:t>
                      </a:r>
                      <a:r>
                        <a:rPr lang="en-US" baseline="0" dirty="0" smtClean="0"/>
                        <a:t> 3</a:t>
                      </a:r>
                      <a:endParaRPr lang="en-US" dirty="0" smtClean="0"/>
                    </a:p>
                  </a:txBody>
                  <a:tcPr/>
                </a:tc>
              </a:tr>
              <a:tr h="664750">
                <a:tc>
                  <a:txBody>
                    <a:bodyPr/>
                    <a:lstStyle/>
                    <a:p>
                      <a:r>
                        <a:rPr lang="en-US" dirty="0" smtClean="0"/>
                        <a:t>Change 1+2+3</a:t>
                      </a:r>
                    </a:p>
                    <a:p>
                      <a:r>
                        <a:rPr lang="en-US" dirty="0" smtClean="0"/>
                        <a:t>Executable</a:t>
                      </a:r>
                      <a:r>
                        <a:rPr lang="en-US" baseline="0" dirty="0" smtClean="0"/>
                        <a:t> from Sam’s dir</a:t>
                      </a:r>
                      <a:endParaRPr lang="en-US" dirty="0"/>
                    </a:p>
                  </a:txBody>
                  <a:tcPr/>
                </a:tc>
                <a:tc>
                  <a:txBody>
                    <a:bodyPr/>
                    <a:lstStyle/>
                    <a:p>
                      <a:r>
                        <a:rPr lang="en-US" dirty="0" smtClean="0"/>
                        <a:t> Same as above</a:t>
                      </a:r>
                      <a:r>
                        <a:rPr lang="en-US" baseline="0" dirty="0" smtClean="0"/>
                        <a:t> but exe from Sam’s directory</a:t>
                      </a:r>
                      <a:endParaRPr lang="en-US" dirty="0"/>
                    </a:p>
                  </a:txBody>
                  <a:tcPr/>
                </a:tc>
              </a:tr>
            </a:tbl>
          </a:graphicData>
        </a:graphic>
      </p:graphicFrame>
      <p:sp>
        <p:nvSpPr>
          <p:cNvPr id="5" name="TextBox 4"/>
          <p:cNvSpPr txBox="1"/>
          <p:nvPr/>
        </p:nvSpPr>
        <p:spPr>
          <a:xfrm>
            <a:off x="533400" y="304800"/>
            <a:ext cx="3733800" cy="523220"/>
          </a:xfrm>
          <a:prstGeom prst="rect">
            <a:avLst/>
          </a:prstGeom>
          <a:solidFill>
            <a:srgbClr val="FFC000">
              <a:alpha val="45000"/>
            </a:srgbClr>
          </a:solidFill>
        </p:spPr>
        <p:txBody>
          <a:bodyPr wrap="square" rtlCol="0">
            <a:spAutoFit/>
          </a:bodyPr>
          <a:lstStyle/>
          <a:p>
            <a:r>
              <a:rPr lang="en-US" sz="2800" b="1" dirty="0" smtClean="0"/>
              <a:t>Experimental Designs</a:t>
            </a:r>
            <a:endParaRPr lang="en-US" sz="2800" b="1" dirty="0"/>
          </a:p>
        </p:txBody>
      </p:sp>
      <p:sp>
        <p:nvSpPr>
          <p:cNvPr id="6" name="TextBox 5"/>
          <p:cNvSpPr txBox="1"/>
          <p:nvPr/>
        </p:nvSpPr>
        <p:spPr>
          <a:xfrm>
            <a:off x="4648200" y="152400"/>
            <a:ext cx="4191000" cy="923330"/>
          </a:xfrm>
          <a:prstGeom prst="rect">
            <a:avLst/>
          </a:prstGeom>
          <a:noFill/>
        </p:spPr>
        <p:txBody>
          <a:bodyPr wrap="square" rtlCol="0">
            <a:spAutoFit/>
          </a:bodyPr>
          <a:lstStyle/>
          <a:p>
            <a:r>
              <a:rPr lang="en-US" dirty="0" smtClean="0"/>
              <a:t>Fay 2008081612</a:t>
            </a:r>
          </a:p>
          <a:p>
            <a:r>
              <a:rPr lang="en-US" dirty="0" smtClean="0"/>
              <a:t>All </a:t>
            </a:r>
            <a:r>
              <a:rPr lang="en-US" dirty="0" err="1" smtClean="0"/>
              <a:t>exps</a:t>
            </a:r>
            <a:r>
              <a:rPr lang="en-US" dirty="0" smtClean="0"/>
              <a:t> used the exactly same initial and boundary condition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062008_2008081612_11261_1.gif"/>
          <p:cNvPicPr>
            <a:picLocks noChangeAspect="1"/>
          </p:cNvPicPr>
          <p:nvPr/>
        </p:nvPicPr>
        <p:blipFill>
          <a:blip r:embed="rId2" cstate="print"/>
          <a:stretch>
            <a:fillRect/>
          </a:stretch>
        </p:blipFill>
        <p:spPr>
          <a:xfrm>
            <a:off x="0" y="-1"/>
            <a:ext cx="8686800" cy="671584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1000"/>
            <a:ext cx="3733800" cy="584775"/>
          </a:xfrm>
          <a:prstGeom prst="rect">
            <a:avLst/>
          </a:prstGeom>
          <a:solidFill>
            <a:srgbClr val="FFC000">
              <a:alpha val="46000"/>
            </a:srgbClr>
          </a:solidFill>
        </p:spPr>
        <p:txBody>
          <a:bodyPr wrap="square" rtlCol="0">
            <a:spAutoFit/>
          </a:bodyPr>
          <a:lstStyle/>
          <a:p>
            <a:r>
              <a:rPr lang="en-US" sz="3200" b="1" dirty="0" smtClean="0"/>
              <a:t>Experiments Results</a:t>
            </a:r>
            <a:endParaRPr lang="en-US" sz="3200" b="1" dirty="0"/>
          </a:p>
        </p:txBody>
      </p:sp>
      <p:sp>
        <p:nvSpPr>
          <p:cNvPr id="5" name="TextBox 4"/>
          <p:cNvSpPr txBox="1"/>
          <p:nvPr/>
        </p:nvSpPr>
        <p:spPr>
          <a:xfrm>
            <a:off x="533400" y="1600200"/>
            <a:ext cx="7315200" cy="4401205"/>
          </a:xfrm>
          <a:prstGeom prst="rect">
            <a:avLst/>
          </a:prstGeom>
          <a:noFill/>
        </p:spPr>
        <p:txBody>
          <a:bodyPr wrap="square" rtlCol="0">
            <a:spAutoFit/>
          </a:bodyPr>
          <a:lstStyle/>
          <a:p>
            <a:pPr marL="342900" indent="-342900"/>
            <a:r>
              <a:rPr lang="en-US" sz="2000" dirty="0" smtClean="0"/>
              <a:t>1.    The result (</a:t>
            </a:r>
            <a:r>
              <a:rPr lang="en-US" sz="2000" dirty="0" err="1" smtClean="0"/>
              <a:t>wrfout</a:t>
            </a:r>
            <a:r>
              <a:rPr lang="en-US" sz="2000" dirty="0" smtClean="0"/>
              <a:t>) from </a:t>
            </a:r>
            <a:r>
              <a:rPr lang="en-US" sz="2000" b="1" dirty="0" smtClean="0"/>
              <a:t>control </a:t>
            </a:r>
            <a:r>
              <a:rPr lang="en-US" sz="2000" dirty="0" smtClean="0"/>
              <a:t>is binary identical to that of  </a:t>
            </a:r>
            <a:r>
              <a:rPr lang="en-US" sz="2000" b="1" dirty="0" smtClean="0"/>
              <a:t>change-3</a:t>
            </a:r>
            <a:r>
              <a:rPr lang="en-US" sz="2000" dirty="0" smtClean="0"/>
              <a:t>,  which means that adding </a:t>
            </a:r>
            <a:r>
              <a:rPr lang="en-US" sz="2000" dirty="0" err="1" smtClean="0"/>
              <a:t>allowed_to_read</a:t>
            </a:r>
            <a:r>
              <a:rPr lang="en-US" sz="2000" dirty="0" smtClean="0"/>
              <a:t> in the Greg’s block  </a:t>
            </a:r>
            <a:r>
              <a:rPr lang="en-US" sz="2000" b="1" dirty="0" smtClean="0"/>
              <a:t>does not change the answer of HWRF at all</a:t>
            </a:r>
            <a:r>
              <a:rPr lang="en-US" sz="2000" dirty="0" smtClean="0"/>
              <a:t>.   </a:t>
            </a:r>
          </a:p>
          <a:p>
            <a:pPr marL="342900" indent="-342900"/>
            <a:endParaRPr lang="en-US" sz="2000" dirty="0" smtClean="0"/>
          </a:p>
          <a:p>
            <a:pPr marL="342900" indent="-342900">
              <a:buAutoNum type="arabicPeriod" startAt="2"/>
            </a:pPr>
            <a:r>
              <a:rPr lang="en-US" sz="2000" dirty="0" smtClean="0"/>
              <a:t>The result of </a:t>
            </a:r>
            <a:r>
              <a:rPr lang="en-US" sz="2000" b="1" dirty="0" smtClean="0"/>
              <a:t>control run </a:t>
            </a:r>
            <a:r>
              <a:rPr lang="en-US" sz="2000" dirty="0" smtClean="0"/>
              <a:t>is binary identical to that of</a:t>
            </a:r>
            <a:r>
              <a:rPr lang="en-US" sz="2000" b="1" dirty="0" smtClean="0"/>
              <a:t> change-2 and change2+3 </a:t>
            </a:r>
            <a:r>
              <a:rPr lang="en-US" sz="2000" dirty="0" smtClean="0"/>
              <a:t>except </a:t>
            </a:r>
            <a:r>
              <a:rPr lang="en-US" sz="2000" dirty="0" err="1" smtClean="0"/>
              <a:t>f_rimef</a:t>
            </a:r>
            <a:r>
              <a:rPr lang="en-US" sz="2000" dirty="0" smtClean="0"/>
              <a:t> at the lateral boundary areas of the nest domain.</a:t>
            </a:r>
            <a:r>
              <a:rPr lang="en-US" sz="2000" b="1" dirty="0" smtClean="0"/>
              <a:t> </a:t>
            </a:r>
            <a:r>
              <a:rPr lang="en-US" sz="2000" dirty="0" smtClean="0"/>
              <a:t> *physics values are not updated along the LB of nest.</a:t>
            </a:r>
          </a:p>
          <a:p>
            <a:pPr marL="342900" indent="-342900"/>
            <a:endParaRPr lang="en-US" sz="2000" dirty="0" smtClean="0"/>
          </a:p>
          <a:p>
            <a:pPr marL="342900" indent="-342900"/>
            <a:r>
              <a:rPr lang="en-US" sz="2000" dirty="0" smtClean="0"/>
              <a:t>            According to the results from control, change-2, change-3 and change 2+3, we are pretty confident that </a:t>
            </a:r>
            <a:r>
              <a:rPr lang="en-US" sz="2000" b="1" dirty="0" smtClean="0">
                <a:solidFill>
                  <a:srgbClr val="FF0000"/>
                </a:solidFill>
              </a:rPr>
              <a:t>change 2 (argument in </a:t>
            </a:r>
            <a:r>
              <a:rPr lang="en-US" sz="2000" b="1" dirty="0" err="1" smtClean="0">
                <a:solidFill>
                  <a:srgbClr val="FF0000"/>
                </a:solidFill>
              </a:rPr>
              <a:t>phy_init</a:t>
            </a:r>
            <a:r>
              <a:rPr lang="en-US" sz="2000" b="1" dirty="0" smtClean="0">
                <a:solidFill>
                  <a:srgbClr val="FF0000"/>
                </a:solidFill>
              </a:rPr>
              <a:t>) and change 3 (Greg’s addition) do not alter the solution of HWRF in 27-9km configuration</a:t>
            </a:r>
            <a:r>
              <a:rPr lang="en-US" sz="2000" dirty="0" smtClean="0"/>
              <a:t>.  And this result is contradict to Sam’s results shown last week.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381000"/>
            <a:ext cx="5334000" cy="584775"/>
          </a:xfrm>
          <a:prstGeom prst="rect">
            <a:avLst/>
          </a:prstGeom>
          <a:solidFill>
            <a:srgbClr val="FFC000">
              <a:alpha val="46000"/>
            </a:srgbClr>
          </a:solidFill>
        </p:spPr>
        <p:txBody>
          <a:bodyPr wrap="square" rtlCol="0">
            <a:spAutoFit/>
          </a:bodyPr>
          <a:lstStyle/>
          <a:p>
            <a:r>
              <a:rPr lang="en-US" sz="3200" b="1" dirty="0" smtClean="0"/>
              <a:t>Experiments Results (contd.)</a:t>
            </a:r>
            <a:endParaRPr lang="en-US" sz="3200" b="1" dirty="0"/>
          </a:p>
        </p:txBody>
      </p:sp>
      <p:sp>
        <p:nvSpPr>
          <p:cNvPr id="7" name="TextBox 6"/>
          <p:cNvSpPr txBox="1"/>
          <p:nvPr/>
        </p:nvSpPr>
        <p:spPr>
          <a:xfrm>
            <a:off x="533400" y="1600200"/>
            <a:ext cx="7315200" cy="3693319"/>
          </a:xfrm>
          <a:prstGeom prst="rect">
            <a:avLst/>
          </a:prstGeom>
          <a:noFill/>
        </p:spPr>
        <p:txBody>
          <a:bodyPr wrap="square" rtlCol="0">
            <a:spAutoFit/>
          </a:bodyPr>
          <a:lstStyle/>
          <a:p>
            <a:r>
              <a:rPr lang="en-US" dirty="0" smtClean="0"/>
              <a:t>     3. The results of </a:t>
            </a:r>
            <a:r>
              <a:rPr lang="en-US" b="1" dirty="0" smtClean="0"/>
              <a:t>control run is different from that of change-1</a:t>
            </a:r>
            <a:r>
              <a:rPr lang="en-US" dirty="0" smtClean="0"/>
              <a:t> as </a:t>
            </a:r>
            <a:r>
              <a:rPr lang="en-US" dirty="0" err="1" smtClean="0"/>
              <a:t>Sams</a:t>
            </a:r>
            <a:r>
              <a:rPr lang="en-US" dirty="0" smtClean="0"/>
              <a:t> results. </a:t>
            </a:r>
          </a:p>
          <a:p>
            <a:endParaRPr lang="en-US" dirty="0" smtClean="0"/>
          </a:p>
          <a:p>
            <a:r>
              <a:rPr lang="en-US" dirty="0" smtClean="0"/>
              <a:t>     4.  The results of </a:t>
            </a:r>
            <a:r>
              <a:rPr lang="en-US" b="1" dirty="0" smtClean="0"/>
              <a:t>change-1 (Sam’s fix) are binary identical to those of change1+3, change2+3 and change1+2+3 (Brad fix)</a:t>
            </a:r>
            <a:r>
              <a:rPr lang="en-US" dirty="0" smtClean="0"/>
              <a:t>.</a:t>
            </a:r>
          </a:p>
          <a:p>
            <a:endParaRPr lang="en-US" dirty="0" smtClean="0"/>
          </a:p>
          <a:p>
            <a:r>
              <a:rPr lang="en-US" dirty="0" smtClean="0"/>
              <a:t>         Because we’ve seen that change-2, change-3 and the combination of two changes do not impact HWRF results, it is expected that the combination which include change-1 should be the same of change-1.</a:t>
            </a:r>
          </a:p>
          <a:p>
            <a:endParaRPr lang="en-US" dirty="0" smtClean="0"/>
          </a:p>
          <a:p>
            <a:r>
              <a:rPr lang="en-US" dirty="0" smtClean="0"/>
              <a:t>    So, the question is </a:t>
            </a:r>
            <a:r>
              <a:rPr lang="en-US" b="1" dirty="0" smtClean="0">
                <a:solidFill>
                  <a:srgbClr val="FF0000"/>
                </a:solidFill>
              </a:rPr>
              <a:t>why the simulation results from Sam’s fix and Brad fix shown last week are different? </a:t>
            </a:r>
            <a:r>
              <a:rPr lang="en-US" dirty="0" smtClean="0"/>
              <a:t>– answer will be from Eric’s run using Sam’s exe for all three changes combined.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slp-wind10.gif"/>
          <p:cNvPicPr>
            <a:picLocks noChangeAspect="1"/>
          </p:cNvPicPr>
          <p:nvPr/>
        </p:nvPicPr>
        <p:blipFill>
          <a:blip r:embed="rId2" cstate="print"/>
          <a:stretch>
            <a:fillRect/>
          </a:stretch>
        </p:blipFill>
        <p:spPr>
          <a:xfrm>
            <a:off x="304800" y="0"/>
            <a:ext cx="8839200" cy="683029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Y_2008081612_Vmax_single_1.gif"/>
          <p:cNvPicPr>
            <a:picLocks noChangeAspect="1"/>
          </p:cNvPicPr>
          <p:nvPr/>
        </p:nvPicPr>
        <p:blipFill>
          <a:blip r:embed="rId2" cstate="print"/>
          <a:stretch>
            <a:fillRect/>
          </a:stretch>
        </p:blipFill>
        <p:spPr>
          <a:xfrm>
            <a:off x="0" y="-1"/>
            <a:ext cx="9144000" cy="70693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2590800" cy="769441"/>
          </a:xfrm>
          <a:prstGeom prst="rect">
            <a:avLst/>
          </a:prstGeom>
          <a:solidFill>
            <a:srgbClr val="FFC000">
              <a:alpha val="37000"/>
            </a:srgbClr>
          </a:solidFill>
        </p:spPr>
        <p:txBody>
          <a:bodyPr wrap="square" rtlCol="0">
            <a:spAutoFit/>
          </a:bodyPr>
          <a:lstStyle/>
          <a:p>
            <a:r>
              <a:rPr lang="en-US" sz="4400" b="1" dirty="0" smtClean="0"/>
              <a:t>Contents</a:t>
            </a:r>
            <a:endParaRPr lang="en-US" sz="4400" b="1" dirty="0"/>
          </a:p>
        </p:txBody>
      </p:sp>
      <p:sp>
        <p:nvSpPr>
          <p:cNvPr id="3" name="TextBox 2"/>
          <p:cNvSpPr txBox="1"/>
          <p:nvPr/>
        </p:nvSpPr>
        <p:spPr>
          <a:xfrm>
            <a:off x="838200" y="1447800"/>
            <a:ext cx="7772400" cy="4448013"/>
          </a:xfrm>
          <a:prstGeom prst="rect">
            <a:avLst/>
          </a:prstGeom>
          <a:noFill/>
        </p:spPr>
        <p:txBody>
          <a:bodyPr wrap="square" rtlCol="0">
            <a:spAutoFit/>
          </a:bodyPr>
          <a:lstStyle/>
          <a:p>
            <a:pPr marL="342900" indent="-342900">
              <a:lnSpc>
                <a:spcPct val="150000"/>
              </a:lnSpc>
              <a:buAutoNum type="arabicPeriod"/>
            </a:pPr>
            <a:r>
              <a:rPr lang="en-US" sz="3200" dirty="0" smtClean="0"/>
              <a:t>Nature of bugs</a:t>
            </a:r>
          </a:p>
          <a:p>
            <a:pPr marL="342900" indent="-342900">
              <a:lnSpc>
                <a:spcPct val="150000"/>
              </a:lnSpc>
              <a:buAutoNum type="arabicPeriod"/>
            </a:pPr>
            <a:r>
              <a:rPr lang="en-US" sz="3200" dirty="0" smtClean="0"/>
              <a:t>Role of </a:t>
            </a:r>
            <a:r>
              <a:rPr lang="en-US" sz="3200" dirty="0" err="1" smtClean="0"/>
              <a:t>allowed_to_read</a:t>
            </a:r>
            <a:endParaRPr lang="en-US" sz="3200" dirty="0" smtClean="0"/>
          </a:p>
          <a:p>
            <a:pPr marL="342900" indent="-342900">
              <a:lnSpc>
                <a:spcPct val="150000"/>
              </a:lnSpc>
              <a:buAutoNum type="arabicPeriod"/>
            </a:pPr>
            <a:r>
              <a:rPr lang="en-US" sz="3200" dirty="0" smtClean="0"/>
              <a:t>Sam’s results on 27-9km</a:t>
            </a:r>
          </a:p>
          <a:p>
            <a:pPr marL="342900" indent="-342900">
              <a:lnSpc>
                <a:spcPct val="150000"/>
              </a:lnSpc>
              <a:buAutoNum type="arabicPeriod"/>
            </a:pPr>
            <a:r>
              <a:rPr lang="en-US" sz="3200" dirty="0" smtClean="0"/>
              <a:t>Experimental design</a:t>
            </a:r>
          </a:p>
          <a:p>
            <a:pPr marL="342900" indent="-342900">
              <a:lnSpc>
                <a:spcPct val="150000"/>
              </a:lnSpc>
              <a:buAutoNum type="arabicPeriod"/>
            </a:pPr>
            <a:r>
              <a:rPr lang="en-US" sz="3200" dirty="0" smtClean="0"/>
              <a:t>Results</a:t>
            </a:r>
          </a:p>
          <a:p>
            <a:pPr marL="342900" indent="-342900">
              <a:lnSpc>
                <a:spcPct val="150000"/>
              </a:lnSpc>
              <a:buAutoNum type="arabicPeriod"/>
            </a:pPr>
            <a:r>
              <a:rPr lang="en-US" sz="3200" dirty="0" smtClean="0"/>
              <a:t>Conclusion</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447800"/>
          </a:xfrm>
          <a:solidFill>
            <a:srgbClr val="FFC000">
              <a:alpha val="38000"/>
            </a:srgbClr>
          </a:solidFill>
        </p:spPr>
        <p:txBody>
          <a:bodyPr>
            <a:noAutofit/>
          </a:bodyPr>
          <a:lstStyle/>
          <a:p>
            <a:pPr algn="l"/>
            <a:r>
              <a:rPr lang="en-US" sz="3200" b="1" dirty="0" smtClean="0"/>
              <a:t>There are three potential bugs found in </a:t>
            </a:r>
            <a:r>
              <a:rPr lang="en-US" sz="3200" b="1" dirty="0" err="1" smtClean="0"/>
              <a:t>start_domain_nmm.F</a:t>
            </a:r>
            <a:r>
              <a:rPr lang="en-US" sz="3200" b="1" dirty="0" smtClean="0"/>
              <a:t> related to the initialization of MP species (Thanks to Sam)</a:t>
            </a:r>
            <a:endParaRPr lang="en-US" sz="3200" b="1" dirty="0"/>
          </a:p>
        </p:txBody>
      </p:sp>
      <p:sp>
        <p:nvSpPr>
          <p:cNvPr id="4" name="TextBox 3"/>
          <p:cNvSpPr txBox="1"/>
          <p:nvPr/>
        </p:nvSpPr>
        <p:spPr>
          <a:xfrm>
            <a:off x="228600" y="2286000"/>
            <a:ext cx="8458200" cy="4154984"/>
          </a:xfrm>
          <a:prstGeom prst="rect">
            <a:avLst/>
          </a:prstGeom>
          <a:noFill/>
        </p:spPr>
        <p:txBody>
          <a:bodyPr wrap="square" rtlCol="0">
            <a:spAutoFit/>
          </a:bodyPr>
          <a:lstStyle/>
          <a:p>
            <a:pPr marL="457200" indent="-457200">
              <a:buAutoNum type="arabicPeriod"/>
            </a:pPr>
            <a:r>
              <a:rPr lang="en-US" sz="2400" b="1" dirty="0" smtClean="0"/>
              <a:t>Initialization of fractional values whenever nest moves</a:t>
            </a:r>
          </a:p>
          <a:p>
            <a:pPr marL="457200" indent="-457200"/>
            <a:r>
              <a:rPr lang="en-US" sz="2400" dirty="0" smtClean="0"/>
              <a:t>      - causes unrealistic melting of ice without absorption of latent from air, and they refreeze with add heat to air. So this bug fix causes the weakening of storms.</a:t>
            </a:r>
          </a:p>
          <a:p>
            <a:pPr marL="457200" indent="-457200"/>
            <a:endParaRPr lang="en-US" sz="2400" dirty="0" smtClean="0"/>
          </a:p>
          <a:p>
            <a:pPr marL="457200" indent="-457200"/>
            <a:r>
              <a:rPr lang="en-US" sz="2400" b="1" dirty="0" smtClean="0"/>
              <a:t>2.    An argument of </a:t>
            </a:r>
            <a:r>
              <a:rPr lang="en-US" sz="2400" b="1" dirty="0" err="1" smtClean="0"/>
              <a:t>phy_init</a:t>
            </a:r>
            <a:r>
              <a:rPr lang="en-US" sz="2400" b="1" dirty="0" smtClean="0"/>
              <a:t> supposed to set </a:t>
            </a:r>
            <a:r>
              <a:rPr lang="en-US" sz="2400" b="1" dirty="0" err="1" smtClean="0"/>
              <a:t>allowed_to_read</a:t>
            </a:r>
            <a:r>
              <a:rPr lang="en-US" sz="2400" b="1" dirty="0" smtClean="0"/>
              <a:t> but hardwired to .TRUE.  </a:t>
            </a:r>
          </a:p>
          <a:p>
            <a:pPr marL="457200" indent="-457200"/>
            <a:endParaRPr lang="en-US" sz="2400" b="1" dirty="0" smtClean="0"/>
          </a:p>
          <a:p>
            <a:pPr marL="457200" indent="-457200">
              <a:buAutoNum type="arabicPeriod" startAt="3"/>
            </a:pPr>
            <a:r>
              <a:rPr lang="en-US" sz="2400" b="1" dirty="0" smtClean="0"/>
              <a:t>If block added by Greg Thompson at the end of the program. Should be called only in the initial time? </a:t>
            </a:r>
          </a:p>
          <a:p>
            <a:pPr marL="457200" indent="-457200"/>
            <a:r>
              <a:rPr lang="en-US" sz="2400" b="1" dirty="0" smtClean="0"/>
              <a:t>    * </a:t>
            </a:r>
            <a:r>
              <a:rPr lang="en-US" sz="2400" dirty="0" smtClean="0"/>
              <a:t>Need more careful evaluation of the effect of 2 and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rgbClr val="FFC000">
              <a:alpha val="40000"/>
            </a:srgbClr>
          </a:solidFill>
        </p:spPr>
        <p:txBody>
          <a:bodyPr>
            <a:normAutofit fontScale="90000"/>
          </a:bodyPr>
          <a:lstStyle/>
          <a:p>
            <a:r>
              <a:rPr lang="en-US" b="1" dirty="0" smtClean="0"/>
              <a:t>The role of </a:t>
            </a:r>
            <a:r>
              <a:rPr lang="en-US" b="1" dirty="0" err="1" smtClean="0"/>
              <a:t>allowed_to_read</a:t>
            </a:r>
            <a:r>
              <a:rPr lang="en-US" b="1" dirty="0" smtClean="0"/>
              <a:t> in </a:t>
            </a:r>
            <a:r>
              <a:rPr lang="en-US" b="1" dirty="0" err="1" smtClean="0"/>
              <a:t>start_domain_nmm.F</a:t>
            </a:r>
            <a:endParaRPr lang="en-US" b="1" dirty="0"/>
          </a:p>
        </p:txBody>
      </p:sp>
      <p:sp>
        <p:nvSpPr>
          <p:cNvPr id="3" name="Content Placeholder 2"/>
          <p:cNvSpPr>
            <a:spLocks noGrp="1"/>
          </p:cNvSpPr>
          <p:nvPr>
            <p:ph idx="1"/>
          </p:nvPr>
        </p:nvSpPr>
        <p:spPr>
          <a:xfrm>
            <a:off x="381000" y="1676400"/>
            <a:ext cx="8229600" cy="4602163"/>
          </a:xfrm>
        </p:spPr>
        <p:txBody>
          <a:bodyPr>
            <a:normAutofit fontScale="77500" lnSpcReduction="20000"/>
          </a:bodyPr>
          <a:lstStyle/>
          <a:p>
            <a:pPr>
              <a:buNone/>
            </a:pPr>
            <a:r>
              <a:rPr lang="en-US" sz="2800" dirty="0" err="1" smtClean="0"/>
              <a:t>start_domain_nmm.F</a:t>
            </a:r>
            <a:r>
              <a:rPr lang="en-US" sz="2800" dirty="0" smtClean="0"/>
              <a:t> is called from </a:t>
            </a:r>
          </a:p>
          <a:p>
            <a:pPr>
              <a:buNone/>
            </a:pPr>
            <a:r>
              <a:rPr lang="en-US" sz="2800" dirty="0"/>
              <a:t> </a:t>
            </a:r>
            <a:r>
              <a:rPr lang="en-US" sz="2800" dirty="0" smtClean="0"/>
              <a:t>    1. </a:t>
            </a:r>
            <a:r>
              <a:rPr lang="en-US" sz="2800" dirty="0" err="1" smtClean="0"/>
              <a:t>mediation_integrate.F</a:t>
            </a:r>
            <a:endParaRPr lang="en-US" sz="2800" dirty="0" smtClean="0"/>
          </a:p>
          <a:p>
            <a:pPr>
              <a:buNone/>
            </a:pPr>
            <a:r>
              <a:rPr lang="en-US" sz="2800" dirty="0"/>
              <a:t> </a:t>
            </a:r>
            <a:r>
              <a:rPr lang="en-US" sz="2800" dirty="0" smtClean="0"/>
              <a:t>    2. </a:t>
            </a:r>
            <a:r>
              <a:rPr lang="en-US" sz="2800" dirty="0" err="1" smtClean="0"/>
              <a:t>mediation_nest_move.F</a:t>
            </a:r>
            <a:endParaRPr lang="en-US" sz="2800" dirty="0" smtClean="0"/>
          </a:p>
          <a:p>
            <a:pPr>
              <a:buNone/>
            </a:pPr>
            <a:r>
              <a:rPr lang="en-US" sz="2800" dirty="0"/>
              <a:t> </a:t>
            </a:r>
            <a:r>
              <a:rPr lang="en-US" sz="2800" dirty="0" smtClean="0"/>
              <a:t>    3. </a:t>
            </a:r>
            <a:r>
              <a:rPr lang="en-US" sz="2800" dirty="0" err="1" smtClean="0"/>
              <a:t>real_nmm.F</a:t>
            </a:r>
            <a:endParaRPr lang="en-US" sz="2800" dirty="0" smtClean="0"/>
          </a:p>
          <a:p>
            <a:pPr>
              <a:buNone/>
            </a:pPr>
            <a:r>
              <a:rPr lang="en-US" sz="2800" dirty="0"/>
              <a:t> </a:t>
            </a:r>
            <a:r>
              <a:rPr lang="en-US" sz="2800" dirty="0" smtClean="0"/>
              <a:t>    4. </a:t>
            </a:r>
            <a:r>
              <a:rPr lang="en-US" sz="2800" dirty="0" err="1" smtClean="0"/>
              <a:t>dfi.F</a:t>
            </a:r>
            <a:endParaRPr lang="en-US" sz="2800" dirty="0" smtClean="0"/>
          </a:p>
          <a:p>
            <a:pPr>
              <a:buNone/>
            </a:pPr>
            <a:r>
              <a:rPr lang="en-US" sz="2800" dirty="0" smtClean="0"/>
              <a:t>The programs relevant to HWRF nest motions are 1 and 2.</a:t>
            </a:r>
          </a:p>
          <a:p>
            <a:pPr>
              <a:buNone/>
            </a:pPr>
            <a:r>
              <a:rPr lang="en-US" sz="2400" dirty="0" smtClean="0"/>
              <a:t>        * </a:t>
            </a:r>
            <a:r>
              <a:rPr lang="en-US" sz="2400" dirty="0" err="1" smtClean="0"/>
              <a:t>mediation_integrate</a:t>
            </a:r>
            <a:r>
              <a:rPr lang="en-US" sz="2400" dirty="0" smtClean="0"/>
              <a:t> calls </a:t>
            </a:r>
            <a:r>
              <a:rPr lang="en-US" sz="2400" dirty="0" err="1" smtClean="0"/>
              <a:t>start_domain_nmm</a:t>
            </a:r>
            <a:r>
              <a:rPr lang="en-US" sz="2400" dirty="0" smtClean="0"/>
              <a:t>(SD) when the nest domain is initialized (t=0hr) and  </a:t>
            </a:r>
            <a:r>
              <a:rPr lang="en-US" sz="2400" dirty="0" err="1" smtClean="0"/>
              <a:t>allowed_to_read</a:t>
            </a:r>
            <a:r>
              <a:rPr lang="en-US" sz="2400" dirty="0" smtClean="0"/>
              <a:t> = true </a:t>
            </a:r>
          </a:p>
          <a:p>
            <a:pPr>
              <a:buNone/>
            </a:pPr>
            <a:r>
              <a:rPr lang="en-US" sz="2400" dirty="0"/>
              <a:t> </a:t>
            </a:r>
            <a:r>
              <a:rPr lang="en-US" sz="2400" dirty="0" smtClean="0"/>
              <a:t>      * </a:t>
            </a:r>
            <a:r>
              <a:rPr lang="en-US" sz="2400" dirty="0" err="1" smtClean="0"/>
              <a:t>mediation_nest_move</a:t>
            </a:r>
            <a:r>
              <a:rPr lang="en-US" sz="2400" dirty="0" smtClean="0"/>
              <a:t> calls SD whenever a nest moves and </a:t>
            </a:r>
            <a:r>
              <a:rPr lang="en-US" sz="2400" dirty="0" err="1" smtClean="0"/>
              <a:t>allowed_to_read</a:t>
            </a:r>
            <a:r>
              <a:rPr lang="en-US" sz="2400" dirty="0" smtClean="0"/>
              <a:t> = false at this time.</a:t>
            </a:r>
          </a:p>
          <a:p>
            <a:pPr>
              <a:buNone/>
            </a:pPr>
            <a:endParaRPr lang="en-US" sz="2400" b="1" dirty="0"/>
          </a:p>
          <a:p>
            <a:pPr indent="0">
              <a:buNone/>
            </a:pPr>
            <a:r>
              <a:rPr lang="en-US" sz="2600" b="1" dirty="0" smtClean="0"/>
              <a:t>  This indicates that </a:t>
            </a:r>
            <a:r>
              <a:rPr lang="en-US" sz="2600" b="1" dirty="0" err="1" smtClean="0"/>
              <a:t>allowed_to_read</a:t>
            </a:r>
            <a:r>
              <a:rPr lang="en-US" sz="2600" b="1" dirty="0" smtClean="0"/>
              <a:t> in SD is true only initial time but false all other times during integration – therefore, the variable shouldn’t be initialized when nest move should have in the if loop with </a:t>
            </a:r>
            <a:r>
              <a:rPr lang="en-US" sz="2600" b="1" dirty="0" err="1" smtClean="0"/>
              <a:t>allowed_to_read</a:t>
            </a:r>
            <a:r>
              <a:rPr lang="en-US" sz="2600" b="1" dirty="0" smtClean="0"/>
              <a:t>!!!   </a:t>
            </a:r>
            <a:endParaRPr lang="en-US" sz="2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09600"/>
            <a:ext cx="4648200" cy="523220"/>
          </a:xfrm>
          <a:prstGeom prst="rect">
            <a:avLst/>
          </a:prstGeom>
          <a:noFill/>
        </p:spPr>
        <p:txBody>
          <a:bodyPr wrap="square" rtlCol="0">
            <a:spAutoFit/>
          </a:bodyPr>
          <a:lstStyle/>
          <a:p>
            <a:r>
              <a:rPr lang="en-US" sz="2800" b="1" dirty="0" smtClean="0"/>
              <a:t>In SD of the current HWRF </a:t>
            </a:r>
            <a:endParaRPr lang="en-US" sz="2800" b="1" dirty="0"/>
          </a:p>
        </p:txBody>
      </p:sp>
      <p:sp>
        <p:nvSpPr>
          <p:cNvPr id="5" name="TextBox 4"/>
          <p:cNvSpPr txBox="1"/>
          <p:nvPr/>
        </p:nvSpPr>
        <p:spPr>
          <a:xfrm>
            <a:off x="609600" y="1524000"/>
            <a:ext cx="7391400" cy="4832092"/>
          </a:xfrm>
          <a:prstGeom prst="rect">
            <a:avLst/>
          </a:prstGeom>
          <a:noFill/>
        </p:spPr>
        <p:txBody>
          <a:bodyPr wrap="square" rtlCol="0">
            <a:spAutoFit/>
          </a:bodyPr>
          <a:lstStyle/>
          <a:p>
            <a:r>
              <a:rPr lang="en-US" sz="2000" dirty="0" smtClean="0"/>
              <a:t>If (.not. restart) then</a:t>
            </a:r>
          </a:p>
          <a:p>
            <a:r>
              <a:rPr lang="en-US" sz="2000" dirty="0" smtClean="0"/>
              <a:t>   </a:t>
            </a:r>
            <a:r>
              <a:rPr lang="en-US" sz="2000" dirty="0" err="1" smtClean="0"/>
              <a:t>grid%f_ice</a:t>
            </a:r>
            <a:r>
              <a:rPr lang="en-US" sz="2000" dirty="0" smtClean="0"/>
              <a:t> = 0.</a:t>
            </a:r>
          </a:p>
          <a:p>
            <a:r>
              <a:rPr lang="en-US" sz="2000" dirty="0"/>
              <a:t> </a:t>
            </a:r>
            <a:r>
              <a:rPr lang="en-US" sz="2000" dirty="0" smtClean="0"/>
              <a:t>  </a:t>
            </a:r>
            <a:r>
              <a:rPr lang="en-US" sz="2000" dirty="0" err="1" smtClean="0"/>
              <a:t>grid%f_rimef</a:t>
            </a:r>
            <a:r>
              <a:rPr lang="en-US" sz="2000" dirty="0" smtClean="0"/>
              <a:t> = 1.</a:t>
            </a:r>
          </a:p>
          <a:p>
            <a:r>
              <a:rPr lang="en-US" sz="2000" dirty="0"/>
              <a:t> </a:t>
            </a:r>
            <a:r>
              <a:rPr lang="en-US" sz="2000" dirty="0" smtClean="0"/>
              <a:t>  </a:t>
            </a:r>
            <a:r>
              <a:rPr lang="en-US" sz="2000" dirty="0" err="1" smtClean="0"/>
              <a:t>grid%f_rain</a:t>
            </a:r>
            <a:r>
              <a:rPr lang="en-US" sz="2000" dirty="0" smtClean="0"/>
              <a:t> = 0.</a:t>
            </a:r>
          </a:p>
          <a:p>
            <a:r>
              <a:rPr lang="en-US" sz="2000" dirty="0"/>
              <a:t> </a:t>
            </a:r>
            <a:r>
              <a:rPr lang="en-US" sz="2000" dirty="0" err="1" smtClean="0"/>
              <a:t>endif</a:t>
            </a:r>
            <a:endParaRPr lang="en-US" sz="2000" dirty="0" smtClean="0"/>
          </a:p>
          <a:p>
            <a:endParaRPr lang="en-US" dirty="0"/>
          </a:p>
          <a:p>
            <a:r>
              <a:rPr lang="en-US" sz="2400" dirty="0" smtClean="0"/>
              <a:t>There is no </a:t>
            </a:r>
            <a:r>
              <a:rPr lang="en-US" sz="2400" dirty="0" err="1" smtClean="0"/>
              <a:t>allowed_to_read</a:t>
            </a:r>
            <a:r>
              <a:rPr lang="en-US" sz="2400" dirty="0" smtClean="0"/>
              <a:t> in the if – loop.</a:t>
            </a:r>
          </a:p>
          <a:p>
            <a:r>
              <a:rPr lang="en-US" sz="2400" dirty="0" smtClean="0"/>
              <a:t>Do we need to reinitialize the fractional values of MP whenever nest moves?  </a:t>
            </a:r>
            <a:r>
              <a:rPr lang="en-US" sz="2400" b="1" dirty="0" smtClean="0"/>
              <a:t>-- NO!!! </a:t>
            </a:r>
          </a:p>
          <a:p>
            <a:endParaRPr lang="en-US" dirty="0"/>
          </a:p>
          <a:p>
            <a:r>
              <a:rPr lang="en-US" sz="2000" dirty="0" smtClean="0"/>
              <a:t>    Because resetting of </a:t>
            </a:r>
            <a:r>
              <a:rPr lang="en-US" sz="2000" dirty="0" err="1" smtClean="0"/>
              <a:t>f_ice</a:t>
            </a:r>
            <a:r>
              <a:rPr lang="en-US" sz="2000" dirty="0" smtClean="0"/>
              <a:t> to zero when nest move, we’ve seen the problems Sam showed from 3minutes interval </a:t>
            </a:r>
            <a:r>
              <a:rPr lang="en-US" sz="2000" dirty="0" err="1" smtClean="0"/>
              <a:t>f_ice</a:t>
            </a:r>
            <a:r>
              <a:rPr lang="en-US" sz="2000" dirty="0" smtClean="0"/>
              <a:t> animation. Because f_* values should not be re-initialized, </a:t>
            </a:r>
            <a:r>
              <a:rPr lang="en-US" sz="2000" dirty="0" err="1" smtClean="0"/>
              <a:t>allowed_to_read</a:t>
            </a:r>
            <a:r>
              <a:rPr lang="en-US" sz="2000" dirty="0" smtClean="0"/>
              <a:t> should be included in if statement.  -- </a:t>
            </a:r>
            <a:r>
              <a:rPr lang="en-US" sz="2000" dirty="0" err="1" smtClean="0"/>
              <a:t>allowed_to_read</a:t>
            </a:r>
            <a:r>
              <a:rPr lang="en-US" sz="2000" dirty="0" smtClean="0"/>
              <a:t> is false except t=0hr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077200" cy="830997"/>
          </a:xfrm>
          <a:prstGeom prst="rect">
            <a:avLst/>
          </a:prstGeom>
          <a:noFill/>
        </p:spPr>
        <p:txBody>
          <a:bodyPr wrap="square" rtlCol="0">
            <a:spAutoFit/>
          </a:bodyPr>
          <a:lstStyle/>
          <a:p>
            <a:r>
              <a:rPr lang="en-US" sz="2400" b="1" dirty="0" smtClean="0"/>
              <a:t>Other two possible bugs.</a:t>
            </a:r>
          </a:p>
          <a:p>
            <a:r>
              <a:rPr lang="en-US" sz="2400" b="1" dirty="0" smtClean="0"/>
              <a:t>1) Arguments in </a:t>
            </a:r>
            <a:r>
              <a:rPr lang="en-US" sz="2400" b="1" dirty="0" err="1" smtClean="0"/>
              <a:t>phy_init</a:t>
            </a:r>
            <a:r>
              <a:rPr lang="en-US" sz="2400" b="1" dirty="0" smtClean="0"/>
              <a:t> and 2) Greg Thompson’s addition</a:t>
            </a:r>
          </a:p>
        </p:txBody>
      </p:sp>
      <p:sp>
        <p:nvSpPr>
          <p:cNvPr id="5" name="TextBox 4"/>
          <p:cNvSpPr txBox="1"/>
          <p:nvPr/>
        </p:nvSpPr>
        <p:spPr>
          <a:xfrm>
            <a:off x="609600" y="2133600"/>
            <a:ext cx="7696200" cy="2585323"/>
          </a:xfrm>
          <a:prstGeom prst="rect">
            <a:avLst/>
          </a:prstGeom>
          <a:noFill/>
        </p:spPr>
        <p:txBody>
          <a:bodyPr wrap="square" rtlCol="0">
            <a:spAutoFit/>
          </a:bodyPr>
          <a:lstStyle/>
          <a:p>
            <a:pPr marL="342900" indent="-342900">
              <a:buAutoNum type="arabicParenR"/>
            </a:pPr>
            <a:r>
              <a:rPr lang="en-US" dirty="0"/>
              <a:t>a</a:t>
            </a:r>
            <a:r>
              <a:rPr lang="en-US" dirty="0" smtClean="0"/>
              <a:t>rgument in </a:t>
            </a:r>
            <a:r>
              <a:rPr lang="en-US" dirty="0" err="1" smtClean="0"/>
              <a:t>phy_init</a:t>
            </a:r>
            <a:endParaRPr lang="en-US" dirty="0" smtClean="0"/>
          </a:p>
          <a:p>
            <a:pPr marL="342900" indent="-342900"/>
            <a:r>
              <a:rPr lang="en-US" dirty="0"/>
              <a:t> </a:t>
            </a:r>
            <a:r>
              <a:rPr lang="en-US" dirty="0" smtClean="0"/>
              <a:t> In </a:t>
            </a:r>
            <a:r>
              <a:rPr lang="en-US" dirty="0" err="1" smtClean="0"/>
              <a:t>start_domain_nmm.F</a:t>
            </a:r>
            <a:r>
              <a:rPr lang="en-US" dirty="0" smtClean="0"/>
              <a:t>, </a:t>
            </a:r>
          </a:p>
          <a:p>
            <a:pPr marL="342900" indent="-342900"/>
            <a:r>
              <a:rPr lang="en-US" dirty="0"/>
              <a:t> </a:t>
            </a:r>
            <a:r>
              <a:rPr lang="en-US" dirty="0" smtClean="0"/>
              <a:t> call </a:t>
            </a:r>
            <a:r>
              <a:rPr lang="en-US" dirty="0" err="1" smtClean="0"/>
              <a:t>phy_init</a:t>
            </a:r>
            <a:r>
              <a:rPr lang="en-US" dirty="0" smtClean="0"/>
              <a:t> (</a:t>
            </a:r>
            <a:r>
              <a:rPr lang="en-US" dirty="0" err="1" smtClean="0"/>
              <a:t>grid%id</a:t>
            </a:r>
            <a:r>
              <a:rPr lang="en-US" dirty="0" smtClean="0"/>
              <a:t>, </a:t>
            </a:r>
            <a:r>
              <a:rPr lang="en-US" dirty="0" err="1" smtClean="0"/>
              <a:t>config_flags</a:t>
            </a:r>
            <a:r>
              <a:rPr lang="en-US" dirty="0" smtClean="0"/>
              <a:t>,  ……</a:t>
            </a:r>
          </a:p>
          <a:p>
            <a:pPr marL="342900" indent="-342900"/>
            <a:r>
              <a:rPr lang="en-US" dirty="0"/>
              <a:t> </a:t>
            </a:r>
            <a:r>
              <a:rPr lang="en-US" dirty="0" smtClean="0"/>
              <a:t>                          ……………………………….</a:t>
            </a:r>
          </a:p>
          <a:p>
            <a:pPr marL="342900" indent="-342900"/>
            <a:r>
              <a:rPr lang="en-US" dirty="0"/>
              <a:t> </a:t>
            </a:r>
            <a:r>
              <a:rPr lang="en-US" dirty="0" smtClean="0"/>
              <a:t>                         </a:t>
            </a:r>
            <a:r>
              <a:rPr lang="en-US" b="1" dirty="0" smtClean="0"/>
              <a:t>,.</a:t>
            </a:r>
            <a:r>
              <a:rPr lang="en-US" b="1" dirty="0" smtClean="0">
                <a:solidFill>
                  <a:srgbClr val="FF0000"/>
                </a:solidFill>
              </a:rPr>
              <a:t>TRUE</a:t>
            </a:r>
            <a:r>
              <a:rPr lang="en-US" b="1" dirty="0" smtClean="0"/>
              <a:t>., </a:t>
            </a:r>
            <a:r>
              <a:rPr lang="en-US" dirty="0" err="1" smtClean="0"/>
              <a:t>grid%moved</a:t>
            </a:r>
            <a:r>
              <a:rPr lang="en-US" dirty="0" smtClean="0"/>
              <a:t>, </a:t>
            </a:r>
            <a:r>
              <a:rPr lang="en-US" dirty="0" err="1" smtClean="0"/>
              <a:t>start_of_simulation</a:t>
            </a:r>
            <a:r>
              <a:rPr lang="en-US" dirty="0" smtClean="0"/>
              <a:t>….</a:t>
            </a:r>
          </a:p>
          <a:p>
            <a:pPr marL="342900" indent="-342900"/>
            <a:r>
              <a:rPr lang="en-US" dirty="0"/>
              <a:t> </a:t>
            </a:r>
            <a:r>
              <a:rPr lang="en-US" dirty="0" smtClean="0"/>
              <a:t>                         ………………………………………………)</a:t>
            </a:r>
          </a:p>
          <a:p>
            <a:pPr marL="342900" indent="-342900"/>
            <a:endParaRPr lang="en-US" dirty="0"/>
          </a:p>
          <a:p>
            <a:pPr marL="342900" indent="-342900"/>
            <a:r>
              <a:rPr lang="en-US" dirty="0" smtClean="0"/>
              <a:t>In V2.0 the .TRUE. was set to </a:t>
            </a:r>
            <a:r>
              <a:rPr lang="en-US" b="1" dirty="0" err="1" smtClean="0"/>
              <a:t>allowed_to_read</a:t>
            </a:r>
            <a:r>
              <a:rPr lang="en-US" dirty="0" smtClean="0"/>
              <a:t>, but somehow it is hard-wired .TRUE. in V3.2. What’s the impact of changing .TRUE. from </a:t>
            </a:r>
            <a:r>
              <a:rPr lang="en-US" dirty="0" err="1" smtClean="0"/>
              <a:t>allowed_to_read</a:t>
            </a: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52400"/>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Change the argument of “call </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phy_init</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start_domain_nmm.F</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from .true. to </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allowed_to_read</a:t>
            </a:r>
            <a:endPar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It seems that the change of argument of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phy_init</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from .true. to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allowed_to_read</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does not impact on the f_* zeroing out problem from Eric’s run.</a:t>
            </a:r>
            <a:endParaRPr kumimoji="0" lang="en-US" sz="1500" b="1" i="0" u="none" strike="noStrike" cap="none" normalizeH="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The consequence of this change should be more carefully investigated. For reference, HWRF V2.0 has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allowed_to_read</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in the argument instead of hard-wired true value. Therefore, in V2.0  this logical variable is set to .true. at the first time step but .false. all other time steps. On the contrary, HWRFV3.0 always has .true. in the argument in call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phy_init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a:t>
            </a:r>
            <a:endParaRPr kumimoji="0" lang="en-US" sz="1500" b="0" i="0" u="none" strike="noStrike" cap="none" normalizeH="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After quick surveying, the flows of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phys_init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are following:</a:t>
            </a:r>
            <a:endParaRPr kumimoji="0" lang="en-US" sz="1500" b="0" i="0" u="none" strike="noStrike" cap="none" normalizeH="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start_domain_nmm.F</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  call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phy_init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allowed_to_read</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endParaRPr kumimoji="0" lang="en-US" sz="1500" b="0" i="0" u="none" strike="noStrike" cap="none" normalizeH="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module_physics_init.F</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1500" b="1" i="0" u="none" strike="noStrike" cap="none" normalizeH="0" dirty="0" smtClean="0">
                <a:ln>
                  <a:noFill/>
                </a:ln>
                <a:solidFill>
                  <a:srgbClr val="002060"/>
                </a:solidFill>
                <a:effectLst/>
                <a:latin typeface="Calibri" pitchFamily="34" charset="0"/>
                <a:ea typeface="Calibri" pitchFamily="34" charset="0"/>
                <a:cs typeface="Times New Roman" pitchFamily="18" charset="0"/>
              </a:rPr>
              <a:t>::  </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there are all physics initialization routines here.</a:t>
            </a:r>
            <a:endParaRPr kumimoji="0" lang="en-US" sz="1500" b="1" i="0" u="none" strike="noStrike" cap="none" normalizeH="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Such as, call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ra_init</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call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bl_init</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call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mp_init</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call </a:t>
            </a:r>
            <a:r>
              <a:rPr kumimoji="0" lang="en-US" sz="1500" b="1" i="0" u="none" strike="noStrike" cap="none" normalizeH="0" dirty="0" err="1" smtClean="0">
                <a:ln>
                  <a:noFill/>
                </a:ln>
                <a:solidFill>
                  <a:srgbClr val="FF0000"/>
                </a:solidFill>
                <a:effectLst/>
                <a:latin typeface="Calibri" pitchFamily="34" charset="0"/>
                <a:ea typeface="Calibri" pitchFamily="34" charset="0"/>
                <a:cs typeface="Times New Roman" pitchFamily="18" charset="0"/>
              </a:rPr>
              <a:t>cu_init</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rPr>
              <a:t> and so on.</a:t>
            </a:r>
            <a:endParaRPr kumimoji="0" lang="en-US" sz="1500" b="1" i="0" u="none" strike="noStrike" cap="none" normalizeH="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SUBROUTINE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mp_init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is also located in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module_physics_init.F</a:t>
            </a:r>
            <a:endParaRPr kumimoji="0" lang="en-US" sz="1500" b="0" i="0" u="none" strike="noStrike" cap="none" normalizeH="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Subroutine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mp_init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calls all init of possible mp schemes</a:t>
            </a:r>
            <a:endParaRPr kumimoji="0" lang="en-US" sz="1500" b="0" i="0" u="none" strike="noStrike" cap="none" normalizeH="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In case of HWRF </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call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rPr>
              <a:t>etanewinit_HWRF</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Module_mp_HWRF.F</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etanewinit_HWRF</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is here</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When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allowed_to_read</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is true, this subroutine sets</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1.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F_ice_phys</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 0.</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F_rain_phys</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=0.</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F_rimef_phys</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=1.</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2.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mpi</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broadcast many variables to all tiles</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3. Read  VENTR1, VENTR2, ACCPR, MASSI, and so on and broadcast them</a:t>
            </a:r>
            <a:endParaRPr kumimoji="0" lang="en-US" sz="1500" b="0" i="0" u="none" strike="noStrike" cap="none" normalizeH="0" dirty="0" smtClean="0">
              <a:ln>
                <a:noFill/>
              </a:ln>
              <a:solidFill>
                <a:schemeClr val="tx1"/>
              </a:solidFill>
              <a:effectLst/>
              <a:latin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4. And doing many others too.</a:t>
            </a:r>
            <a:b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b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At this moment, I am not sure what the consequence of the changing the argument from .true. to </a:t>
            </a:r>
            <a:r>
              <a:rPr kumimoji="0" lang="en-US" sz="1500" b="0" i="0" u="none" strike="noStrike" cap="none" normalizeH="0" dirty="0" err="1" smtClean="0">
                <a:ln>
                  <a:noFill/>
                </a:ln>
                <a:solidFill>
                  <a:schemeClr val="tx1"/>
                </a:solidFill>
                <a:effectLst/>
                <a:latin typeface="Calibri" pitchFamily="34" charset="0"/>
                <a:ea typeface="Calibri" pitchFamily="34" charset="0"/>
                <a:cs typeface="Times New Roman" pitchFamily="18" charset="0"/>
                <a:sym typeface="Wingdings" pitchFamily="2" charset="2"/>
              </a:rPr>
              <a:t>allowed_to_read</a:t>
            </a:r>
            <a:r>
              <a:rPr kumimoji="0" lang="en-US" sz="1500" b="0" i="0" u="none" strike="noStrike" cap="none" normalizeH="0" dirty="0" smtClean="0">
                <a:ln>
                  <a:noFill/>
                </a:ln>
                <a:solidFill>
                  <a:schemeClr val="tx1"/>
                </a:solidFill>
                <a:effectLst/>
                <a:latin typeface="Calibri" pitchFamily="34" charset="0"/>
                <a:ea typeface="Calibri" pitchFamily="34" charset="0"/>
                <a:cs typeface="Times New Roman" pitchFamily="18" charset="0"/>
                <a:sym typeface="Wingdings" pitchFamily="2" charset="2"/>
              </a:rPr>
              <a:t>. We may need to read codes more carefully and do some sensitivity test. </a:t>
            </a:r>
            <a:r>
              <a:rPr kumimoji="0" lang="en-US" sz="1500" b="1" i="0" u="none" strike="noStrike" cap="none" normalizeH="0" dirty="0" smtClean="0">
                <a:ln>
                  <a:noFill/>
                </a:ln>
                <a:solidFill>
                  <a:srgbClr val="FF0000"/>
                </a:solidFill>
                <a:effectLst/>
                <a:latin typeface="Calibri" pitchFamily="34" charset="0"/>
                <a:ea typeface="Calibri" pitchFamily="34" charset="0"/>
                <a:cs typeface="Times New Roman" pitchFamily="18" charset="0"/>
                <a:sym typeface="Wingdings" pitchFamily="2" charset="2"/>
              </a:rPr>
              <a:t>Especially, this change of argument may impact not only MP but also all other physics initializations too.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457200"/>
            <a:ext cx="2895600" cy="584775"/>
          </a:xfrm>
          <a:prstGeom prst="rect">
            <a:avLst/>
          </a:prstGeom>
          <a:solidFill>
            <a:srgbClr val="FFC000">
              <a:alpha val="39000"/>
            </a:srgbClr>
          </a:solidFill>
        </p:spPr>
        <p:txBody>
          <a:bodyPr wrap="square" rtlCol="0">
            <a:spAutoFit/>
          </a:bodyPr>
          <a:lstStyle/>
          <a:p>
            <a:r>
              <a:rPr lang="en-US" sz="3200" dirty="0" smtClean="0"/>
              <a:t>Greg’s addition</a:t>
            </a:r>
            <a:endParaRPr lang="en-US" sz="3200" dirty="0"/>
          </a:p>
        </p:txBody>
      </p:sp>
      <p:sp>
        <p:nvSpPr>
          <p:cNvPr id="5" name="TextBox 4"/>
          <p:cNvSpPr txBox="1"/>
          <p:nvPr/>
        </p:nvSpPr>
        <p:spPr>
          <a:xfrm>
            <a:off x="381000" y="1524000"/>
            <a:ext cx="8458200" cy="4247317"/>
          </a:xfrm>
          <a:prstGeom prst="rect">
            <a:avLst/>
          </a:prstGeom>
          <a:noFill/>
        </p:spPr>
        <p:txBody>
          <a:bodyPr wrap="square" rtlCol="0">
            <a:spAutoFit/>
          </a:bodyPr>
          <a:lstStyle/>
          <a:p>
            <a:r>
              <a:rPr lang="en-US" dirty="0" smtClean="0"/>
              <a:t>IF (.NOT. RESTART) THEN</a:t>
            </a:r>
          </a:p>
          <a:p>
            <a:r>
              <a:rPr lang="en-US" dirty="0" smtClean="0"/>
              <a:t>     DO K =</a:t>
            </a:r>
          </a:p>
          <a:p>
            <a:r>
              <a:rPr lang="en-US" dirty="0" smtClean="0"/>
              <a:t>     DO J =</a:t>
            </a:r>
          </a:p>
          <a:p>
            <a:r>
              <a:rPr lang="en-US" dirty="0" smtClean="0"/>
              <a:t>     DO I =</a:t>
            </a:r>
          </a:p>
          <a:p>
            <a:r>
              <a:rPr lang="en-US" dirty="0" smtClean="0"/>
              <a:t>           MOIST(.. , P_QV) = …</a:t>
            </a:r>
          </a:p>
          <a:p>
            <a:r>
              <a:rPr lang="en-US" dirty="0" smtClean="0"/>
              <a:t>     ENDDO</a:t>
            </a:r>
          </a:p>
          <a:p>
            <a:endParaRPr lang="en-US" dirty="0" smtClean="0"/>
          </a:p>
          <a:p>
            <a:r>
              <a:rPr lang="en-US" dirty="0" smtClean="0"/>
              <a:t>……………………………</a:t>
            </a:r>
          </a:p>
          <a:p>
            <a:endParaRPr lang="en-US" dirty="0" smtClean="0"/>
          </a:p>
          <a:p>
            <a:endParaRPr lang="en-US" dirty="0" smtClean="0"/>
          </a:p>
          <a:p>
            <a:endParaRPr lang="en-US" dirty="0" smtClean="0"/>
          </a:p>
          <a:p>
            <a:r>
              <a:rPr lang="en-US" dirty="0" smtClean="0"/>
              <a:t>………………. Mostly doing Recalculation of moist array ………………….</a:t>
            </a:r>
          </a:p>
          <a:p>
            <a:endParaRPr lang="en-US" dirty="0" smtClean="0"/>
          </a:p>
          <a:p>
            <a:endParaRPr lang="en-US" dirty="0" smtClean="0"/>
          </a:p>
          <a:p>
            <a:r>
              <a:rPr lang="en-US" dirty="0" smtClean="0"/>
              <a:t>ENDIF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ntensity-err-sam.png"/>
          <p:cNvPicPr>
            <a:picLocks noChangeAspect="1"/>
          </p:cNvPicPr>
          <p:nvPr/>
        </p:nvPicPr>
        <p:blipFill>
          <a:blip r:embed="rId2" cstate="print"/>
          <a:stretch>
            <a:fillRect/>
          </a:stretch>
        </p:blipFill>
        <p:spPr>
          <a:xfrm>
            <a:off x="228600" y="3429000"/>
            <a:ext cx="4368800" cy="3429000"/>
          </a:xfrm>
          <a:prstGeom prst="rect">
            <a:avLst/>
          </a:prstGeom>
        </p:spPr>
      </p:pic>
      <p:pic>
        <p:nvPicPr>
          <p:cNvPr id="6" name="Picture 5" descr="track-err-brad.png"/>
          <p:cNvPicPr>
            <a:picLocks noChangeAspect="1"/>
          </p:cNvPicPr>
          <p:nvPr/>
        </p:nvPicPr>
        <p:blipFill>
          <a:blip r:embed="rId3" cstate="print"/>
          <a:stretch>
            <a:fillRect/>
          </a:stretch>
        </p:blipFill>
        <p:spPr>
          <a:xfrm>
            <a:off x="4648200" y="0"/>
            <a:ext cx="4495800" cy="3505200"/>
          </a:xfrm>
          <a:prstGeom prst="rect">
            <a:avLst/>
          </a:prstGeom>
        </p:spPr>
      </p:pic>
      <p:sp>
        <p:nvSpPr>
          <p:cNvPr id="8" name="TextBox 7"/>
          <p:cNvSpPr txBox="1"/>
          <p:nvPr/>
        </p:nvSpPr>
        <p:spPr>
          <a:xfrm>
            <a:off x="5867400" y="762000"/>
            <a:ext cx="3124200" cy="400110"/>
          </a:xfrm>
          <a:prstGeom prst="rect">
            <a:avLst/>
          </a:prstGeom>
          <a:solidFill>
            <a:srgbClr val="FFC000">
              <a:alpha val="42000"/>
            </a:srgbClr>
          </a:solidFill>
        </p:spPr>
        <p:txBody>
          <a:bodyPr wrap="square" rtlCol="0">
            <a:spAutoFit/>
          </a:bodyPr>
          <a:lstStyle/>
          <a:p>
            <a:r>
              <a:rPr lang="en-US" sz="2000" b="1" dirty="0" smtClean="0"/>
              <a:t>change1+2+3 (“Brad’s fix”)</a:t>
            </a:r>
            <a:endParaRPr lang="en-US" sz="2000" b="1" dirty="0"/>
          </a:p>
        </p:txBody>
      </p:sp>
      <p:pic>
        <p:nvPicPr>
          <p:cNvPr id="3" name="Picture 2" descr="track-err-sam.png"/>
          <p:cNvPicPr>
            <a:picLocks noChangeAspect="1"/>
          </p:cNvPicPr>
          <p:nvPr/>
        </p:nvPicPr>
        <p:blipFill>
          <a:blip r:embed="rId4" cstate="print"/>
          <a:stretch>
            <a:fillRect/>
          </a:stretch>
        </p:blipFill>
        <p:spPr>
          <a:xfrm>
            <a:off x="0" y="0"/>
            <a:ext cx="4724400" cy="3543300"/>
          </a:xfrm>
          <a:prstGeom prst="rect">
            <a:avLst/>
          </a:prstGeom>
        </p:spPr>
      </p:pic>
      <p:sp>
        <p:nvSpPr>
          <p:cNvPr id="7" name="TextBox 6"/>
          <p:cNvSpPr txBox="1"/>
          <p:nvPr/>
        </p:nvSpPr>
        <p:spPr>
          <a:xfrm>
            <a:off x="1676400" y="762000"/>
            <a:ext cx="2819400" cy="400110"/>
          </a:xfrm>
          <a:prstGeom prst="rect">
            <a:avLst/>
          </a:prstGeom>
          <a:solidFill>
            <a:srgbClr val="FFC000">
              <a:alpha val="29000"/>
            </a:srgbClr>
          </a:solidFill>
        </p:spPr>
        <p:txBody>
          <a:bodyPr wrap="square" rtlCol="0">
            <a:spAutoFit/>
          </a:bodyPr>
          <a:lstStyle/>
          <a:p>
            <a:r>
              <a:rPr lang="en-US" sz="2000" b="1" dirty="0" smtClean="0"/>
              <a:t>Change1 (“Sam’s fix”)</a:t>
            </a:r>
            <a:endParaRPr lang="en-US" sz="2000" b="1" dirty="0"/>
          </a:p>
        </p:txBody>
      </p:sp>
      <p:pic>
        <p:nvPicPr>
          <p:cNvPr id="11" name="Picture 10" descr="intensity-err-brad.png"/>
          <p:cNvPicPr>
            <a:picLocks noChangeAspect="1"/>
          </p:cNvPicPr>
          <p:nvPr/>
        </p:nvPicPr>
        <p:blipFill>
          <a:blip r:embed="rId5" cstate="print"/>
          <a:stretch>
            <a:fillRect/>
          </a:stretch>
        </p:blipFill>
        <p:spPr>
          <a:xfrm>
            <a:off x="4572000" y="3429000"/>
            <a:ext cx="4572000" cy="3429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1111</Words>
  <Application>Microsoft Office PowerPoint</Application>
  <PresentationFormat>On-screen Show (4:3)</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Issues on start_domain_nmm.F (especially on fraction of MP)</vt:lpstr>
      <vt:lpstr>Slide 2</vt:lpstr>
      <vt:lpstr>There are three potential bugs found in start_domain_nmm.F related to the initialization of MP species (Thanks to Sam)</vt:lpstr>
      <vt:lpstr>The role of allowed_to_read in start_domain_nmm.F</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EMC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start_domain_nmm.F (especially on fraction of MP)</dc:title>
  <dc:creator>young.kwon</dc:creator>
  <cp:lastModifiedBy>young.kwon</cp:lastModifiedBy>
  <cp:revision>71</cp:revision>
  <dcterms:created xsi:type="dcterms:W3CDTF">2011-06-14T18:52:17Z</dcterms:created>
  <dcterms:modified xsi:type="dcterms:W3CDTF">2011-06-16T14:47:25Z</dcterms:modified>
</cp:coreProperties>
</file>