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62" r:id="rId2"/>
    <p:sldId id="257" r:id="rId3"/>
    <p:sldId id="270" r:id="rId4"/>
    <p:sldId id="271" r:id="rId5"/>
    <p:sldId id="272" r:id="rId6"/>
    <p:sldId id="265" r:id="rId7"/>
    <p:sldId id="263" r:id="rId8"/>
    <p:sldId id="264" r:id="rId9"/>
    <p:sldId id="26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C1054-21B6-4E92-918C-C136B670FBF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CE1EF-1548-4CDC-86E0-D18B0F2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3982-2FD3-4D3D-9ED3-49D034CE6CF1}" type="datetime1">
              <a:rPr lang="en-US" smtClean="0"/>
              <a:t>7/3/2018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9C54-CF65-4F0D-95D0-4B99153E4554}" type="datetime1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75F4-B504-46F1-919E-16B8DD069335}" type="datetime1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6A25-E82D-440F-911A-920D2A43A385}" type="datetime1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B146-81C4-4E58-9B87-5F821B6BD82A}" type="datetime1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5AAA-87BB-43D9-AD20-0C5925410BB0}" type="datetime1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C20A-2444-43B7-9350-A2BE623AAB52}" type="datetime1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AAFE-C615-425B-8B4E-B31C17411668}" type="datetime1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9BD8-2839-401A-BE1A-21724C0234BA}" type="datetime1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CA08-7297-4F1A-9B69-D69D59FC88EA}" type="datetime1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D159-8BCC-49EE-B90E-52141A726DA9}" type="datetime1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567B5-16EA-4E4F-B1C5-A8FBEC8C2533}" type="datetime1">
              <a:rPr lang="en-US" smtClean="0"/>
              <a:t>7/3/2018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6E17E-CA64-4C83-845F-0255916A74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191000"/>
            <a:ext cx="6248400" cy="186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Weiguo</a:t>
            </a:r>
            <a:r>
              <a:rPr lang="en-US" sz="2400" dirty="0"/>
              <a:t> </a:t>
            </a:r>
            <a:r>
              <a:rPr lang="en-US" sz="2400" dirty="0" smtClean="0"/>
              <a:t>Wang</a:t>
            </a:r>
            <a:r>
              <a:rPr lang="en-US" sz="3600" baseline="30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Lin </a:t>
            </a:r>
            <a:r>
              <a:rPr lang="en-US" sz="2400" dirty="0" smtClean="0"/>
              <a:t>Zhu</a:t>
            </a:r>
            <a:r>
              <a:rPr lang="en-US" sz="3600" baseline="30000" dirty="0"/>
              <a:t>1</a:t>
            </a:r>
            <a:r>
              <a:rPr lang="en-US" sz="2400" dirty="0" smtClean="0"/>
              <a:t>, </a:t>
            </a:r>
            <a:r>
              <a:rPr lang="en-US" sz="2400" dirty="0" err="1"/>
              <a:t>Avichal</a:t>
            </a:r>
            <a:r>
              <a:rPr lang="en-US" sz="2400" dirty="0"/>
              <a:t> </a:t>
            </a:r>
            <a:r>
              <a:rPr lang="en-US" sz="2400" dirty="0" smtClean="0"/>
              <a:t>Mehra</a:t>
            </a:r>
            <a:r>
              <a:rPr lang="en-US" sz="3600" baseline="30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/>
              <a:t>Vijay </a:t>
            </a:r>
            <a:r>
              <a:rPr lang="en-US" sz="2400" dirty="0" smtClean="0"/>
              <a:t>Tallapragada</a:t>
            </a:r>
            <a:r>
              <a:rPr lang="en-US" sz="3600" baseline="30000" dirty="0" smtClean="0"/>
              <a:t>2</a:t>
            </a:r>
            <a:endParaRPr lang="en-US" sz="3600" dirty="0" smtClean="0"/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2800" baseline="30000" dirty="0" smtClean="0"/>
              <a:t>1 </a:t>
            </a:r>
            <a:r>
              <a:rPr lang="en-US" dirty="0" smtClean="0"/>
              <a:t>IMSG @EMC/NCEP</a:t>
            </a:r>
          </a:p>
          <a:p>
            <a:pPr algn="ctr"/>
            <a:r>
              <a:rPr lang="en-US" sz="2800" baseline="30000" dirty="0" smtClean="0"/>
              <a:t>2</a:t>
            </a:r>
            <a:r>
              <a:rPr lang="en-US" dirty="0" smtClean="0"/>
              <a:t> EMC/NCEP, College Park, MD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Improving </a:t>
            </a:r>
            <a:r>
              <a:rPr lang="en-US" sz="3600" dirty="0" smtClean="0"/>
              <a:t> HMON simulation </a:t>
            </a:r>
            <a:r>
              <a:rPr lang="en-US" sz="3600" dirty="0" smtClean="0"/>
              <a:t>of TKE in </a:t>
            </a:r>
            <a:r>
              <a:rPr lang="en-US" sz="3600" dirty="0" smtClean="0"/>
              <a:t>hurricane</a:t>
            </a:r>
            <a:endParaRPr lang="en-US" sz="3600" dirty="0"/>
          </a:p>
          <a:p>
            <a:pPr algn="r"/>
            <a:r>
              <a:rPr lang="en-US" sz="36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19600" cy="365125"/>
          </a:xfrm>
        </p:spPr>
        <p:txBody>
          <a:bodyPr/>
          <a:lstStyle/>
          <a:p>
            <a:r>
              <a:rPr lang="en-US" smtClean="0"/>
              <a:t>33rd Hurricane &amp;Tropical Met.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10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858"/>
            <a:ext cx="4572000" cy="3003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1864"/>
            <a:ext cx="4572000" cy="292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" r="1597"/>
          <a:stretch/>
        </p:blipFill>
        <p:spPr bwMode="auto">
          <a:xfrm>
            <a:off x="4678680" y="4112567"/>
            <a:ext cx="4465320" cy="2593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457200"/>
            <a:ext cx="373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TKE</a:t>
            </a:r>
          </a:p>
          <a:p>
            <a:r>
              <a:rPr lang="en-US" sz="2000" dirty="0"/>
              <a:t>+  </a:t>
            </a:r>
            <a:r>
              <a:rPr lang="en-US" sz="2000" dirty="0" smtClean="0"/>
              <a:t>Using </a:t>
            </a:r>
            <a:r>
              <a:rPr lang="en-US" sz="2000" dirty="0"/>
              <a:t>new SGS produces results much closer to </a:t>
            </a:r>
            <a:r>
              <a:rPr lang="en-US" sz="2000" dirty="0" smtClean="0"/>
              <a:t>OBS</a:t>
            </a:r>
          </a:p>
          <a:p>
            <a:r>
              <a:rPr lang="en-US" sz="2000" dirty="0" smtClean="0"/>
              <a:t>+  Control run using </a:t>
            </a:r>
            <a:r>
              <a:rPr lang="en-US" sz="2000" i="1" dirty="0" smtClean="0"/>
              <a:t>K</a:t>
            </a:r>
            <a:r>
              <a:rPr lang="en-US" sz="2000" dirty="0" smtClean="0"/>
              <a:t>-closure underestimates TKE in eyewall area.   Failed to simulate TKE buoyance  production term in convective area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685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CONTROL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38817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CONTROL-SGS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42453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Radar-derived, </a:t>
            </a:r>
            <a:r>
              <a:rPr lang="en-US" dirty="0" err="1"/>
              <a:t>Lorsolo</a:t>
            </a:r>
            <a:r>
              <a:rPr lang="en-US" dirty="0"/>
              <a:t> et al. 2010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19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4572000" cy="298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3400"/>
            <a:ext cx="4572000" cy="297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" y="582307"/>
            <a:ext cx="4572000" cy="307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572000" cy="30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986135"/>
            <a:ext cx="2743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CONTROL @84hr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4110335"/>
            <a:ext cx="2590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CONTROL-SGS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914400"/>
            <a:ext cx="3124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CONTROL @126hr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034135"/>
            <a:ext cx="2590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CONTROL-SGS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3447"/>
            <a:ext cx="487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 Tangential wind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06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605135"/>
            <a:ext cx="2743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CONTROL @84hr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500735"/>
            <a:ext cx="2590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CONTROL-SGS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609600"/>
            <a:ext cx="3124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CONTROL @126hr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500735"/>
            <a:ext cx="2590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CONTROL-SGS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447"/>
            <a:ext cx="487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 Radial wind </a:t>
            </a:r>
            <a:endParaRPr lang="en-US" sz="3200" b="1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59284"/>
            <a:ext cx="3840480" cy="237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17384"/>
            <a:ext cx="3840480" cy="245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95606"/>
            <a:ext cx="3840480" cy="240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71" y="1143000"/>
            <a:ext cx="3840480" cy="241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7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366653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Summary</a:t>
            </a:r>
          </a:p>
          <a:p>
            <a:endParaRPr lang="en-US" sz="2800" dirty="0" smtClean="0"/>
          </a:p>
          <a:p>
            <a:r>
              <a:rPr lang="en-US" sz="2400" dirty="0" smtClean="0"/>
              <a:t>1. A SGS scheme was applied to MYJ TKE PBL scheme</a:t>
            </a:r>
          </a:p>
          <a:p>
            <a:endParaRPr lang="en-US" sz="2400" dirty="0" smtClean="0"/>
          </a:p>
          <a:p>
            <a:r>
              <a:rPr lang="en-US" sz="2400" dirty="0" smtClean="0"/>
              <a:t>2. With the scheme,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The model can realistically simulate TKE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distribution in convective eyewall area.</a:t>
            </a:r>
          </a:p>
          <a:p>
            <a:r>
              <a:rPr lang="en-US" sz="2400" dirty="0" smtClean="0"/>
              <a:t>       TC is more rapidly developed.</a:t>
            </a:r>
          </a:p>
          <a:p>
            <a:endParaRPr lang="en-US" sz="2400" dirty="0"/>
          </a:p>
          <a:p>
            <a:r>
              <a:rPr lang="en-US" sz="2400" dirty="0" smtClean="0"/>
              <a:t>3. Future Plan: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+ Make real-case simulations and further evaluate results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+ Introduce the scheme to NCEP hurricane models (HWRF/HMON)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76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914400"/>
            <a:ext cx="7086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Outline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1</a:t>
            </a:r>
            <a:r>
              <a:rPr lang="en-US" dirty="0" smtClean="0"/>
              <a:t>.    </a:t>
            </a:r>
            <a:r>
              <a:rPr lang="en-US" sz="2800" dirty="0" smtClean="0"/>
              <a:t>Motivation</a:t>
            </a:r>
          </a:p>
          <a:p>
            <a:endParaRPr lang="en-US" sz="2800" dirty="0" smtClean="0"/>
          </a:p>
          <a:p>
            <a:r>
              <a:rPr lang="en-US" sz="2800" dirty="0" smtClean="0"/>
              <a:t>2.  Equation and parameterization</a:t>
            </a:r>
          </a:p>
          <a:p>
            <a:endParaRPr lang="en-US" sz="2800" dirty="0"/>
          </a:p>
          <a:p>
            <a:pPr marL="514350" indent="-514350">
              <a:buAutoNum type="arabicPeriod" startAt="3"/>
            </a:pPr>
            <a:r>
              <a:rPr lang="en-US" sz="2800" dirty="0" smtClean="0"/>
              <a:t>NCEP HMON Model setup</a:t>
            </a:r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Results 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5</a:t>
            </a:r>
            <a:r>
              <a:rPr lang="en-US" sz="2800" dirty="0" smtClean="0"/>
              <a:t>.  Summary and future work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533400"/>
            <a:ext cx="6629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Motivation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Studies have shown that the widely-used eddy-diffusivity approach might fail to represent sub-grid scale (SGS) fluxes in some situations, particularly in convective conditions.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Parameterization in PBL has </a:t>
            </a:r>
            <a:r>
              <a:rPr lang="en-US" dirty="0" smtClean="0"/>
              <a:t>been </a:t>
            </a:r>
            <a:r>
              <a:rPr lang="en-US" dirty="0" smtClean="0"/>
              <a:t>extensively studied to represent turbulent fluxes in convective condition. Examples: counter-gradient approach, EDMF approach, ……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Above PBL,  a simple </a:t>
            </a:r>
            <a:r>
              <a:rPr lang="en-US" i="1" dirty="0" smtClean="0"/>
              <a:t>K</a:t>
            </a:r>
            <a:r>
              <a:rPr lang="en-US" dirty="0" smtClean="0"/>
              <a:t> approach is usually used to represent SGS fluxes. This may have issues for convective areas, e.g., in convective clouds,  hurricane eyewall areas, …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Some studies have proposed and tested new approaches to represent SGS fluxes in convective cloudy areas (e.g., </a:t>
            </a:r>
            <a:r>
              <a:rPr lang="en-US" dirty="0" err="1" smtClean="0"/>
              <a:t>Moeng</a:t>
            </a:r>
            <a:r>
              <a:rPr lang="en-US" dirty="0" smtClean="0"/>
              <a:t>, 2012,2014, </a:t>
            </a:r>
            <a:r>
              <a:rPr lang="en-US" dirty="0" err="1" smtClean="0"/>
              <a:t>Verrelle</a:t>
            </a:r>
            <a:r>
              <a:rPr lang="en-US" dirty="0" smtClean="0"/>
              <a:t> et al, 2017, ……)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Our work is to test how new SGS approach may affect hurricane forecast in NCEP operational hurricane models.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33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Equation and parameterization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1760085"/>
                <a:ext cx="3467100" cy="906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bar>
                  </m:oMath>
                </a14:m>
                <a:r>
                  <a:rPr lang="en-US" sz="3600" dirty="0" smtClean="0"/>
                  <a:t>=</a:t>
                </a:r>
                <a:r>
                  <a:rPr lang="en-US" sz="36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3600" i="1" dirty="0" smtClean="0"/>
                  <a:t>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𝑆</m:t>
                        </m:r>
                      </m:num>
                      <m:den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𝑧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60085"/>
                <a:ext cx="3467100" cy="906915"/>
              </a:xfrm>
              <a:prstGeom prst="rect">
                <a:avLst/>
              </a:prstGeom>
              <a:blipFill rotWithShape="1">
                <a:blip r:embed="rId2"/>
                <a:stretch>
                  <a:fillRect b="-12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276600"/>
                <a:ext cx="5405718" cy="969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bar>
                  </m:oMath>
                </a14:m>
                <a:r>
                  <a:rPr lang="en-US" sz="3600" dirty="0" smtClean="0"/>
                  <a:t>=</a:t>
                </a:r>
                <a:r>
                  <a:rPr lang="en-US" sz="3600" dirty="0">
                    <a:ea typeface="Cambria Math"/>
                  </a:rPr>
                  <a:t> </a:t>
                </a:r>
                <a:r>
                  <a:rPr lang="en-US" sz="3600" dirty="0" smtClean="0">
                    <a:ea typeface="Cambria Math"/>
                  </a:rPr>
                  <a:t>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en-US" sz="360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360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i="1" dirty="0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600" i="1" dirty="0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en-US" sz="360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600" b="0" i="1" dirty="0" smtClean="0">
                                    <a:latin typeface="Cambria Math"/>
                                    <a:ea typeface="Cambria Math"/>
                                  </a:rPr>
                                  <m:t>𝑤</m:t>
                                </m:r>
                              </m:e>
                            </m:acc>
                          </m:num>
                          <m:den>
                            <m:r>
                              <a:rPr lang="en-US" sz="3600" i="1" dirty="0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3600" i="1" dirty="0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f>
                          <m:fPr>
                            <m:ctrlPr>
                              <a:rPr lang="en-US" sz="3600" i="1" dirty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en-US" sz="3600" i="1" dirty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600" b="0" i="1" dirty="0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acc>
                          </m:num>
                          <m:den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36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600" i="1" dirty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en-US" sz="3600" i="1" dirty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600" i="1" dirty="0">
                                    <a:latin typeface="Cambria Math"/>
                                    <a:ea typeface="Cambria Math"/>
                                  </a:rPr>
                                  <m:t>𝑤</m:t>
                                </m:r>
                              </m:e>
                            </m:acc>
                          </m:num>
                          <m:den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3600" b="0" i="1" dirty="0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den>
                        </m:f>
                        <m:f>
                          <m:fPr>
                            <m:ctrlPr>
                              <a:rPr lang="en-US" sz="3600" i="1" dirty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en-US" sz="3600" i="1" dirty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600" i="1" dirty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acc>
                          </m:num>
                          <m:den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3600" b="0" i="1" dirty="0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76600"/>
                <a:ext cx="5405718" cy="969624"/>
              </a:xfrm>
              <a:prstGeom prst="rect">
                <a:avLst/>
              </a:prstGeom>
              <a:blipFill rotWithShape="1">
                <a:blip r:embed="rId3"/>
                <a:stretch>
                  <a:fillRect b="-4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06514" y="1371600"/>
            <a:ext cx="39727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scalars,  </a:t>
            </a:r>
            <a:r>
              <a:rPr lang="en-US" sz="2800" i="1" dirty="0" smtClean="0"/>
              <a:t>S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Usually,  </a:t>
            </a:r>
            <a:r>
              <a:rPr lang="en-US" sz="2800" i="1" dirty="0" smtClean="0"/>
              <a:t>K</a:t>
            </a:r>
            <a:r>
              <a:rPr lang="en-US" sz="2800" dirty="0" smtClean="0"/>
              <a:t>-closure is used to parameterize flux terms (above PBL)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1910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Relate SGS flux to horizontal gradients of mean vertical velocity and mixing ratio</a:t>
            </a:r>
          </a:p>
          <a:p>
            <a:r>
              <a:rPr lang="en-US" sz="2800" dirty="0" smtClean="0"/>
              <a:t>Proposed </a:t>
            </a:r>
            <a:r>
              <a:rPr lang="en-US" sz="2800" dirty="0" smtClean="0"/>
              <a:t>by </a:t>
            </a:r>
            <a:r>
              <a:rPr lang="en-US" sz="2800" dirty="0" err="1" smtClean="0"/>
              <a:t>Moeng</a:t>
            </a:r>
            <a:r>
              <a:rPr lang="en-US" sz="2800" dirty="0" smtClean="0"/>
              <a:t> (2012,2014) , </a:t>
            </a:r>
            <a:r>
              <a:rPr lang="en-US" sz="2800" dirty="0" err="1" smtClean="0"/>
              <a:t>Verrelle</a:t>
            </a:r>
            <a:r>
              <a:rPr lang="en-US" sz="2800" dirty="0" smtClean="0"/>
              <a:t> et al. (2017) tested.  Give better counter-gradient structure,….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6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7" y="914400"/>
            <a:ext cx="8274361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2743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TKE simulation is sensitive to production terms, particularly, thermal term in relatively coarse grid.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810000"/>
                <a:ext cx="5405718" cy="80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bar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</a:rPr>
                      <m:t>A</m:t>
                    </m:r>
                    <m:r>
                      <a:rPr lang="en-US" sz="3600" b="0" i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3600" i="1">
                            <a:latin typeface="Cambria Math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bar>
                  </m:oMath>
                </a14:m>
                <a:r>
                  <a:rPr lang="en-US" sz="3600" dirty="0" smtClean="0"/>
                  <a:t>+B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>
                            <a:latin typeface="Cambria Math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𝑛𝑝</m:t>
                            </m:r>
                          </m:sub>
                        </m:sSub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ba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10000"/>
                <a:ext cx="5405718" cy="809389"/>
              </a:xfrm>
              <a:prstGeom prst="rect">
                <a:avLst/>
              </a:prstGeom>
              <a:blipFill rotWithShape="1">
                <a:blip r:embed="rId3"/>
                <a:stretch>
                  <a:fillRect b="-23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19200" y="48006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 </a:t>
            </a:r>
            <a:r>
              <a:rPr lang="el-GR" i="1" dirty="0" smtClean="0"/>
              <a:t>θ</a:t>
            </a:r>
            <a:r>
              <a:rPr lang="en-US" i="1" baseline="-25000" dirty="0" smtClean="0"/>
              <a:t>l</a:t>
            </a:r>
            <a:r>
              <a:rPr lang="en-US" i="1" dirty="0" smtClean="0"/>
              <a:t> for liquid potential temperature.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np</a:t>
            </a:r>
            <a:r>
              <a:rPr lang="en-US" i="1" baseline="-25000" dirty="0" smtClean="0"/>
              <a:t>  </a:t>
            </a:r>
            <a:r>
              <a:rPr lang="en-US" i="1" dirty="0" smtClean="0"/>
              <a:t>for non-precipitating water mixing ratio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A, B coefficients</a:t>
            </a:r>
            <a:r>
              <a:rPr lang="en-US" i="1" dirty="0"/>
              <a:t>.</a:t>
            </a:r>
            <a:endParaRPr lang="en-US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21722" y="5791200"/>
            <a:ext cx="773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Note, in our preliminary tests, new </a:t>
            </a:r>
            <a:r>
              <a:rPr lang="en-US" dirty="0"/>
              <a:t>a</a:t>
            </a:r>
            <a:r>
              <a:rPr lang="en-US" dirty="0" smtClean="0"/>
              <a:t>pproach is applied only to heat flux  in TKE/heat equation in convective areas (above PBL)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1114" y="3124200"/>
            <a:ext cx="777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latin typeface="Cambria"/>
                <a:cs typeface="Cambria"/>
              </a:rPr>
              <a:t>One of NCEP operational hurricane forecast systems</a:t>
            </a:r>
            <a:endParaRPr lang="en-US" sz="2400" b="1" dirty="0">
              <a:latin typeface="Cambria"/>
              <a:cs typeface="Cambria"/>
            </a:endParaRPr>
          </a:p>
          <a:p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- Dynamic core: NMMB</a:t>
            </a:r>
          </a:p>
          <a:p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-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Vortex 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initialization</a:t>
            </a:r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-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Moving nests</a:t>
            </a:r>
          </a:p>
          <a:p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-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Well-tuned Physics package 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 Coupled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to 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Ocean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models   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(HYCOM)      </a:t>
            </a:r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230" y="914400"/>
            <a:ext cx="80341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HMON</a:t>
            </a:r>
          </a:p>
          <a:p>
            <a:pPr algn="ctr"/>
            <a:r>
              <a:rPr lang="en-US" sz="2800" b="1" u="sng" dirty="0" smtClean="0"/>
              <a:t>H</a:t>
            </a:r>
            <a:r>
              <a:rPr lang="en-US" sz="2800" dirty="0" smtClean="0"/>
              <a:t>urricanes </a:t>
            </a:r>
            <a:r>
              <a:rPr lang="en-US" sz="2800" dirty="0"/>
              <a:t>in a </a:t>
            </a:r>
            <a:r>
              <a:rPr lang="en-US" sz="2800" b="1" u="sng" dirty="0"/>
              <a:t>M</a:t>
            </a:r>
            <a:r>
              <a:rPr lang="en-US" sz="2800" dirty="0"/>
              <a:t>ulti-scale </a:t>
            </a:r>
            <a:r>
              <a:rPr lang="en-US" sz="2800" b="1" u="sng" dirty="0"/>
              <a:t>O</a:t>
            </a:r>
            <a:r>
              <a:rPr lang="en-US" sz="2800" dirty="0"/>
              <a:t>cean </a:t>
            </a:r>
            <a:r>
              <a:rPr lang="en-US" sz="2800" dirty="0" smtClean="0"/>
              <a:t>coupled </a:t>
            </a:r>
            <a:r>
              <a:rPr lang="en-US" sz="2800" b="1" u="sng" dirty="0" smtClean="0"/>
              <a:t>N</a:t>
            </a:r>
            <a:r>
              <a:rPr lang="en-US" sz="2800" dirty="0" smtClean="0"/>
              <a:t>on-hydrostatic </a:t>
            </a:r>
            <a:r>
              <a:rPr lang="en-US" sz="2800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13975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6" t="7742" r="16087" b="5368"/>
          <a:stretch/>
        </p:blipFill>
        <p:spPr bwMode="auto">
          <a:xfrm>
            <a:off x="122583" y="1495313"/>
            <a:ext cx="4114800" cy="38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2803526"/>
            <a:ext cx="15703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6 km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948" y="3149145"/>
            <a:ext cx="11131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 km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438400" y="3505200"/>
            <a:ext cx="609600" cy="196283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47800" y="3340438"/>
            <a:ext cx="533400" cy="184666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4267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18 km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500" y="683111"/>
            <a:ext cx="654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Idealized HMON configuration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1920657"/>
            <a:ext cx="449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No ocean, </a:t>
            </a:r>
            <a:r>
              <a:rPr lang="en-US" sz="2800" dirty="0" err="1" smtClean="0"/>
              <a:t>const</a:t>
            </a:r>
            <a:r>
              <a:rPr lang="en-US" sz="2800" dirty="0" smtClean="0"/>
              <a:t> SST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Zero background wind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42 levels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Three domains, two nests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D1:  ~65</a:t>
            </a:r>
            <a:r>
              <a:rPr lang="en-US" sz="2800" dirty="0"/>
              <a:t> </a:t>
            </a:r>
            <a:r>
              <a:rPr lang="en-US" sz="2800" dirty="0" smtClean="0"/>
              <a:t>̊ x 65 ̊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D2:  ~ 12</a:t>
            </a:r>
            <a:r>
              <a:rPr lang="en-US" sz="2800" dirty="0"/>
              <a:t> </a:t>
            </a:r>
            <a:r>
              <a:rPr lang="en-US" sz="2800" dirty="0" smtClean="0"/>
              <a:t>̊ x 12</a:t>
            </a:r>
            <a:r>
              <a:rPr lang="en-US" sz="2800" dirty="0"/>
              <a:t> </a:t>
            </a:r>
            <a:r>
              <a:rPr lang="en-US" sz="2800" dirty="0" smtClean="0"/>
              <a:t>̊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D3:  ~ 7  ̊x 7 </a:t>
            </a:r>
            <a:r>
              <a:rPr lang="en-US" sz="2800" dirty="0"/>
              <a:t> </a:t>
            </a:r>
            <a:r>
              <a:rPr lang="en-US" sz="2800" dirty="0" smtClean="0"/>
              <a:t>̊</a:t>
            </a:r>
          </a:p>
        </p:txBody>
      </p:sp>
    </p:spTree>
    <p:extLst>
      <p:ext uri="{BB962C8B-B14F-4D97-AF65-F5344CB8AC3E}">
        <p14:creationId xmlns:p14="http://schemas.microsoft.com/office/powerpoint/2010/main" val="7193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71901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hysics schemes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203291"/>
              </p:ext>
            </p:extLst>
          </p:nvPr>
        </p:nvGraphicFramePr>
        <p:xfrm>
          <a:off x="419100" y="1485576"/>
          <a:ext cx="8458200" cy="49681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67560"/>
                <a:gridCol w="6390640"/>
              </a:tblGrid>
              <a:tr h="6136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Scheme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Description</a:t>
                      </a:r>
                      <a:endParaRPr lang="en-US" sz="3200" dirty="0"/>
                    </a:p>
                  </a:txBody>
                  <a:tcPr marT="0" marB="0"/>
                </a:tc>
              </a:tr>
              <a:tr h="6136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Land model</a:t>
                      </a:r>
                      <a:endParaRPr lang="en-US" sz="2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Noah land surface model</a:t>
                      </a:r>
                      <a:endParaRPr lang="en-US" sz="2400" b="0" dirty="0" smtClean="0"/>
                    </a:p>
                  </a:txBody>
                  <a:tcPr marT="0" marB="0"/>
                </a:tc>
              </a:tr>
              <a:tr h="8025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Surface</a:t>
                      </a:r>
                      <a:r>
                        <a:rPr lang="en-US" sz="2400" baseline="0" dirty="0" smtClean="0"/>
                        <a:t> layer</a:t>
                      </a:r>
                      <a:endParaRPr lang="en-US" sz="2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MYJ</a:t>
                      </a:r>
                      <a:r>
                        <a:rPr lang="en-US" sz="2400" baseline="0" dirty="0" smtClean="0"/>
                        <a:t> surface layer,  with </a:t>
                      </a:r>
                      <a:r>
                        <a:rPr lang="en-US" sz="2400" dirty="0" smtClean="0"/>
                        <a:t>cd, </a:t>
                      </a:r>
                      <a:r>
                        <a:rPr lang="en-US" sz="2400" dirty="0" err="1" smtClean="0"/>
                        <a:t>ch</a:t>
                      </a:r>
                      <a:r>
                        <a:rPr lang="en-US" sz="2400" dirty="0" smtClean="0"/>
                        <a:t> matching obs.</a:t>
                      </a:r>
                      <a:endParaRPr lang="en-US" sz="2400" dirty="0"/>
                    </a:p>
                  </a:txBody>
                  <a:tcPr marT="0" marB="0"/>
                </a:tc>
              </a:tr>
              <a:tr h="6136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PBL</a:t>
                      </a:r>
                      <a:endParaRPr lang="en-US" sz="2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MYJ PBL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</a:tr>
              <a:tr h="8135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Convection</a:t>
                      </a:r>
                      <a:endParaRPr lang="en-US" sz="2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D1 and D2: Simplified Arakawa-Schubert</a:t>
                      </a:r>
                      <a:r>
                        <a:rPr lang="en-US" sz="2400" baseline="0" dirty="0" smtClean="0"/>
                        <a:t> (SAS) scheme with modifications.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aseline="0" dirty="0" smtClean="0"/>
                        <a:t>D3 none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</a:tr>
              <a:tr h="6136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Microphysics </a:t>
                      </a:r>
                      <a:endParaRPr lang="en-US" sz="2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Ferrier-</a:t>
                      </a:r>
                      <a:r>
                        <a:rPr lang="en-US" sz="2400" dirty="0" err="1" smtClean="0"/>
                        <a:t>Aligo</a:t>
                      </a:r>
                      <a:r>
                        <a:rPr lang="en-US" sz="2400" baseline="0" dirty="0" smtClean="0"/>
                        <a:t> scheme for high resolution model</a:t>
                      </a:r>
                      <a:endParaRPr lang="en-US" sz="2400" dirty="0"/>
                    </a:p>
                  </a:txBody>
                  <a:tcPr marT="0" marB="0"/>
                </a:tc>
              </a:tr>
              <a:tr h="6136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Radiation</a:t>
                      </a:r>
                      <a:endParaRPr lang="en-US" sz="2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RRTM, partial cloudiness</a:t>
                      </a:r>
                      <a:endParaRPr lang="en-US" sz="2400" dirty="0"/>
                    </a:p>
                  </a:txBody>
                  <a:tcPr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5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0"/>
          <a:stretch/>
        </p:blipFill>
        <p:spPr bwMode="auto">
          <a:xfrm>
            <a:off x="304800" y="685800"/>
            <a:ext cx="4572000" cy="273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45720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E17E-CA64-4C83-845F-0255916A74B0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Hurricane &amp;Tropical Met. Conference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990600"/>
            <a:ext cx="381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Two simulations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 smtClean="0"/>
              <a:t>CONTROL:  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800" dirty="0" smtClean="0"/>
              <a:t>default MYJ PBL</a:t>
            </a:r>
          </a:p>
          <a:p>
            <a:endParaRPr lang="en-US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CONTROL-SGS</a:t>
            </a:r>
            <a:r>
              <a:rPr lang="en-US" sz="2800" b="1" dirty="0" smtClean="0"/>
              <a:t> :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800" dirty="0" smtClean="0"/>
              <a:t>default MYJPBL </a:t>
            </a:r>
          </a:p>
          <a:p>
            <a:r>
              <a:rPr lang="en-US" sz="2800" dirty="0" smtClean="0"/>
              <a:t>+  SGS scheme for heat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105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Max winds are close</a:t>
            </a:r>
          </a:p>
          <a:p>
            <a:r>
              <a:rPr lang="en-US" dirty="0" smtClean="0"/>
              <a:t>- New run is more rapidly intensified.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3180</TotalTime>
  <Words>776</Words>
  <Application>Microsoft Office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</dc:creator>
  <cp:lastModifiedBy>ww</cp:lastModifiedBy>
  <cp:revision>52</cp:revision>
  <dcterms:created xsi:type="dcterms:W3CDTF">2018-04-03T17:33:13Z</dcterms:created>
  <dcterms:modified xsi:type="dcterms:W3CDTF">2018-07-05T15:38:31Z</dcterms:modified>
</cp:coreProperties>
</file>