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302" r:id="rId5"/>
    <p:sldId id="259" r:id="rId6"/>
    <p:sldId id="273" r:id="rId7"/>
    <p:sldId id="281" r:id="rId8"/>
    <p:sldId id="293" r:id="rId9"/>
    <p:sldId id="299" r:id="rId10"/>
    <p:sldId id="292" r:id="rId11"/>
    <p:sldId id="301" r:id="rId12"/>
    <p:sldId id="29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6023" autoAdjust="0"/>
  </p:normalViewPr>
  <p:slideViewPr>
    <p:cSldViewPr>
      <p:cViewPr>
        <p:scale>
          <a:sx n="99" d="100"/>
          <a:sy n="99" d="100"/>
        </p:scale>
        <p:origin x="-19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B916-70C4-4F7C-89FE-02C2A868205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7ACF8-BB50-437C-9CF0-9484CADE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7ACF8-BB50-437C-9CF0-9484CADEA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2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 forecast remains a challenge for operational hurricane models. The</a:t>
            </a:r>
            <a:r>
              <a:rPr lang="en-US" baseline="0" dirty="0" smtClean="0"/>
              <a:t> performance need to improve, it is difference cycle by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7ACF8-BB50-437C-9CF0-9484CADEA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7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7ACF8-BB50-437C-9CF0-9484CADEAA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FE33-D9CD-4ED6-B331-9643411D374F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A9A-2B2D-45A5-9B77-FDC4AB67FA85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066-C780-4C26-93EE-91A3E299D617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2B73-BB5C-4B62-B055-FA17C5189443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31A-16FA-4D82-A9C1-57700A17B809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0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429F-8B99-4E6E-A414-126F8EDBFAE5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F164-BEF9-4424-BF43-D36DA13ADBF4}" type="datetime1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713-A937-4124-B165-3762C878A33F}" type="datetime1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41AA-0235-4FA0-AD46-150AB2BAC6B0}" type="datetime1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2394-FFC6-4178-99E6-D66720DB978A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329A-55C5-4656-A75E-7498334C8BDA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625F-931C-4E7E-9D3C-BF9D654CC7DF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34B7-A3D8-4C08-98A1-456FD6BE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3246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 Zhu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Liu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Qingfu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Weiguo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Zhan  Zhang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</a:t>
            </a: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Leighton</a:t>
            </a:r>
            <a:r>
              <a:rPr lang="en-US" sz="2400" baseline="300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Avichal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Mehra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Vijay Tallapragada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IMSG at EMC/NCEP/NOAA, College Park, MD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EMC/NCEP/NOAA, College Park,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</a:p>
          <a:p>
            <a:r>
              <a:rPr lang="en-US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CIMAS of University of Miami at HRD/NOAA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 descr="HFI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" y="5684788"/>
            <a:ext cx="533400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655" y="152400"/>
            <a:ext cx="1645920" cy="69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3600" y="152400"/>
            <a:ext cx="929640" cy="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0537" y="232410"/>
            <a:ext cx="19812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creen Shot 2015-10-27 at 10.13.56 PM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"/>
            <a:ext cx="838200" cy="716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1" y="225239"/>
            <a:ext cx="2057399" cy="601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20" y="5684788"/>
            <a:ext cx="1734656" cy="623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45" y="5586339"/>
            <a:ext cx="790256" cy="72220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1" y="1219200"/>
            <a:ext cx="80772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of Differences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Rapid Intensification for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onsecutive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ycles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HWRF for Hurricane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Harvey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circulation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393" y="6212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20170823 12Z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9393" y="31358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20170823 18Z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812280" y="1131332"/>
            <a:ext cx="2407920" cy="1923918"/>
            <a:chOff x="6812280" y="1219200"/>
            <a:chExt cx="2407920" cy="1923918"/>
          </a:xfrm>
        </p:grpSpPr>
        <p:pic>
          <p:nvPicPr>
            <p:cNvPr id="39" name="Picture 38" descr="2017082312.fig_vr_30h.png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280" y="1219200"/>
              <a:ext cx="2331720" cy="19050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736399" y="2866119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11402" y="3569732"/>
            <a:ext cx="2441950" cy="1969532"/>
            <a:chOff x="6811402" y="3657600"/>
            <a:chExt cx="2441950" cy="1969532"/>
          </a:xfrm>
        </p:grpSpPr>
        <p:pic>
          <p:nvPicPr>
            <p:cNvPr id="52" name="Picture 51" descr="2017082318.fig_vr_30h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402" y="3657600"/>
              <a:ext cx="2332598" cy="1902905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8769551" y="5350133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72000" y="1131332"/>
            <a:ext cx="2514600" cy="1935586"/>
            <a:chOff x="4572000" y="1219200"/>
            <a:chExt cx="2514600" cy="1935586"/>
          </a:xfrm>
        </p:grpSpPr>
        <p:pic>
          <p:nvPicPr>
            <p:cNvPr id="83" name="Picture 82" descr="2017082312.fig_vr_24h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219200"/>
              <a:ext cx="2338832" cy="190500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6602799" y="2877787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72000" y="3569732"/>
            <a:ext cx="2547752" cy="1981200"/>
            <a:chOff x="4572000" y="3657600"/>
            <a:chExt cx="2547752" cy="1981200"/>
          </a:xfrm>
        </p:grpSpPr>
        <p:pic>
          <p:nvPicPr>
            <p:cNvPr id="93" name="Picture 92" descr="2017082318.fig_vr_24h.png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57600"/>
              <a:ext cx="2333811" cy="1905000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6635951" y="5361801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362200" y="3569732"/>
            <a:ext cx="2471552" cy="1953399"/>
            <a:chOff x="2362200" y="3657600"/>
            <a:chExt cx="2471552" cy="1953399"/>
          </a:xfrm>
        </p:grpSpPr>
        <p:pic>
          <p:nvPicPr>
            <p:cNvPr id="96" name="Picture 95" descr="2017082318.fig_vr_18h.png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657600"/>
              <a:ext cx="2335182" cy="1905000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349951" y="53340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3152" y="3569732"/>
            <a:ext cx="2590800" cy="1969532"/>
            <a:chOff x="33152" y="3657600"/>
            <a:chExt cx="2590800" cy="1969532"/>
          </a:xfrm>
        </p:grpSpPr>
        <p:pic>
          <p:nvPicPr>
            <p:cNvPr id="99" name="Picture 98" descr="2017082318.fig_vr_12h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657600"/>
              <a:ext cx="2286000" cy="1905000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 rot="16200000">
              <a:off x="-367280" y="4332247"/>
              <a:ext cx="1077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 (</a:t>
              </a:r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hPa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40151" y="5350133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139380" y="3383578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RI-12h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26343" y="3383578"/>
            <a:ext cx="69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RI-6h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40803" y="338357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21783" y="3383578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RI-18h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90855" y="914400"/>
            <a:ext cx="2409745" cy="2152518"/>
            <a:chOff x="2390855" y="914400"/>
            <a:chExt cx="2409745" cy="2152518"/>
          </a:xfrm>
        </p:grpSpPr>
        <p:grpSp>
          <p:nvGrpSpPr>
            <p:cNvPr id="85" name="Group 84"/>
            <p:cNvGrpSpPr/>
            <p:nvPr/>
          </p:nvGrpSpPr>
          <p:grpSpPr>
            <a:xfrm>
              <a:off x="2390855" y="1131332"/>
              <a:ext cx="2409745" cy="1935586"/>
              <a:chOff x="2390855" y="1219200"/>
              <a:chExt cx="2409745" cy="1935586"/>
            </a:xfrm>
          </p:grpSpPr>
          <p:pic>
            <p:nvPicPr>
              <p:cNvPr id="86" name="Picture 85" descr="2017082312.fig_vr_18h.png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0855" y="1219200"/>
                <a:ext cx="2333545" cy="1905000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4316799" y="2877787"/>
                <a:ext cx="4838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3276600" y="9144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RI-12h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410200" y="914400"/>
            <a:ext cx="69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RI-6h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924660" y="91440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914400"/>
            <a:ext cx="2590800" cy="2140850"/>
            <a:chOff x="0" y="914400"/>
            <a:chExt cx="2590800" cy="2140850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1131332"/>
              <a:ext cx="2590800" cy="1923918"/>
              <a:chOff x="0" y="1219200"/>
              <a:chExt cx="2590800" cy="1923918"/>
            </a:xfrm>
          </p:grpSpPr>
          <p:pic>
            <p:nvPicPr>
              <p:cNvPr id="89" name="Picture 88" descr="2017082312.fig_vr_12h.png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1219200"/>
                <a:ext cx="2338576" cy="1905000"/>
              </a:xfrm>
              <a:prstGeom prst="rect">
                <a:avLst/>
              </a:prstGeom>
            </p:spPr>
          </p:pic>
          <p:sp>
            <p:nvSpPr>
              <p:cNvPr id="90" name="TextBox 89"/>
              <p:cNvSpPr txBox="1"/>
              <p:nvPr/>
            </p:nvSpPr>
            <p:spPr>
              <a:xfrm rot="16200000">
                <a:off x="-400432" y="1924433"/>
                <a:ext cx="10778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(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hPa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106999" y="2866119"/>
                <a:ext cx="4838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1005640" y="9144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RI-18h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1000" y="6138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Times New Roman"/>
                <a:cs typeface="Times New Roman"/>
              </a:rPr>
              <a:t>There is stronger and deeper inflow at </a:t>
            </a:r>
            <a:r>
              <a:rPr lang="en-US" sz="1600" b="1" dirty="0" err="1" smtClean="0">
                <a:latin typeface="Times New Roman"/>
                <a:cs typeface="Times New Roman"/>
              </a:rPr>
              <a:t>notRI</a:t>
            </a:r>
            <a:r>
              <a:rPr lang="en-US" sz="1600" b="1" dirty="0" smtClean="0">
                <a:latin typeface="Times New Roman"/>
                <a:cs typeface="Times New Roman"/>
              </a:rPr>
              <a:t> cycle at 12h before RI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43000" y="55288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Azimuthal averaged radial wind (shaded) and secondary circulation (vector).</a:t>
            </a:r>
          </a:p>
        </p:txBody>
      </p:sp>
    </p:spTree>
    <p:extLst>
      <p:ext uri="{BB962C8B-B14F-4D97-AF65-F5344CB8AC3E}">
        <p14:creationId xmlns:p14="http://schemas.microsoft.com/office/powerpoint/2010/main" val="33772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11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28600" y="304800"/>
            <a:ext cx="8915400" cy="5562600"/>
            <a:chOff x="228600" y="304800"/>
            <a:chExt cx="8915400" cy="5562600"/>
          </a:xfrm>
        </p:grpSpPr>
        <p:grpSp>
          <p:nvGrpSpPr>
            <p:cNvPr id="13" name="Group 12"/>
            <p:cNvGrpSpPr/>
            <p:nvPr/>
          </p:nvGrpSpPr>
          <p:grpSpPr>
            <a:xfrm>
              <a:off x="1447800" y="1219201"/>
              <a:ext cx="6629400" cy="4648199"/>
              <a:chOff x="1447800" y="1219201"/>
              <a:chExt cx="6629400" cy="464819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514600" y="1219201"/>
                <a:ext cx="4137181" cy="3581399"/>
                <a:chOff x="2514600" y="1295401"/>
                <a:chExt cx="4137181" cy="3581399"/>
              </a:xfrm>
            </p:grpSpPr>
            <p:pic>
              <p:nvPicPr>
                <p:cNvPr id="9" name="Picture 8" descr="2017082312.vr.h12.p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82" t="7613" r="16233" b="3292"/>
                <a:stretch/>
              </p:blipFill>
              <p:spPr>
                <a:xfrm>
                  <a:off x="2514600" y="1295401"/>
                  <a:ext cx="4137181" cy="3581399"/>
                </a:xfrm>
                <a:prstGeom prst="rect">
                  <a:avLst/>
                </a:prstGeom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4648200" y="2488728"/>
                  <a:ext cx="228599" cy="559272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1447800" y="5036403"/>
                <a:ext cx="662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Times New Roman"/>
                    <a:cs typeface="Times New Roman"/>
                  </a:rPr>
                  <a:t>Downshear</a:t>
                </a:r>
                <a:r>
                  <a:rPr lang="en-US" sz="1600" b="1" dirty="0" smtClean="0">
                    <a:latin typeface="Times New Roman"/>
                    <a:cs typeface="Times New Roman"/>
                  </a:rPr>
                  <a:t> right quadrant contains the deeper inflow. 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1600" dirty="0" err="1" smtClean="0">
                    <a:latin typeface="Times New Roman"/>
                    <a:cs typeface="Times New Roman"/>
                  </a:rPr>
                  <a:t>Reasor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, P.D., R. Rogers, and S. </a:t>
                </a:r>
                <a:r>
                  <a:rPr lang="en-US" sz="1600" dirty="0" err="1" smtClean="0">
                    <a:latin typeface="Times New Roman"/>
                    <a:cs typeface="Times New Roman"/>
                  </a:rPr>
                  <a:t>Lorsolo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, 2013: Environmental flow impacts on tropical cyclone structure diagnosed from airborne Doppler radar composite. MWR)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8600" y="304800"/>
              <a:ext cx="891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1000 – 600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hPa</a:t>
              </a:r>
              <a:r>
                <a:rPr lang="en-US" sz="2800" dirty="0" smtClean="0">
                  <a:latin typeface="Times New Roman"/>
                  <a:cs typeface="Times New Roman"/>
                </a:rPr>
                <a:t> mean inflow at 12h before RI in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notRI</a:t>
              </a:r>
              <a:r>
                <a:rPr lang="en-US" sz="2800" dirty="0" smtClean="0">
                  <a:latin typeface="Times New Roman"/>
                  <a:cs typeface="Times New Roman"/>
                </a:rPr>
                <a:t> cycle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76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omposite radar reflectivity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838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20170823 12Z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4893" y="314753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20170823 18Z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8600" y="1600200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RI-18h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199" y="3505200"/>
            <a:ext cx="2287831" cy="1905000"/>
            <a:chOff x="76199" y="3962400"/>
            <a:chExt cx="2287831" cy="1905000"/>
          </a:xfrm>
        </p:grpSpPr>
        <p:pic>
          <p:nvPicPr>
            <p:cNvPr id="6" name="Picture 5" descr="HARVEY09L.2017082318.2km_radar_f3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6" t="7316" r="9777" b="11974"/>
            <a:stretch/>
          </p:blipFill>
          <p:spPr>
            <a:xfrm>
              <a:off x="76199" y="3962400"/>
              <a:ext cx="2287831" cy="190500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66481" y="39624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RI-18h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rot="17100000" flipV="1">
              <a:off x="894930" y="4701139"/>
              <a:ext cx="609601" cy="3474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28600" y="5486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Times New Roman"/>
                <a:cs typeface="Times New Roman"/>
              </a:rPr>
              <a:t>The convection moves cyclonically from </a:t>
            </a:r>
            <a:r>
              <a:rPr lang="en-US" sz="1600" b="1" dirty="0" err="1" smtClean="0">
                <a:latin typeface="Times New Roman"/>
                <a:cs typeface="Times New Roman"/>
              </a:rPr>
              <a:t>downshear</a:t>
            </a:r>
            <a:r>
              <a:rPr lang="en-US" sz="1600" b="1" dirty="0" smtClean="0">
                <a:latin typeface="Times New Roman"/>
                <a:cs typeface="Times New Roman"/>
              </a:rPr>
              <a:t> right to </a:t>
            </a:r>
            <a:r>
              <a:rPr lang="en-US" sz="1600" b="1" dirty="0" err="1" smtClean="0">
                <a:latin typeface="Times New Roman"/>
                <a:cs typeface="Times New Roman"/>
              </a:rPr>
              <a:t>downshear</a:t>
            </a:r>
            <a:r>
              <a:rPr lang="en-US" sz="1600" b="1" dirty="0" smtClean="0">
                <a:latin typeface="Times New Roman"/>
                <a:cs typeface="Times New Roman"/>
              </a:rPr>
              <a:t>, </a:t>
            </a:r>
            <a:r>
              <a:rPr lang="en-US" sz="1600" b="1" dirty="0" err="1" smtClean="0">
                <a:latin typeface="Times New Roman"/>
                <a:cs typeface="Times New Roman"/>
              </a:rPr>
              <a:t>upshear</a:t>
            </a:r>
            <a:r>
              <a:rPr lang="en-US" sz="1600" b="1" dirty="0" smtClean="0">
                <a:latin typeface="Times New Roman"/>
                <a:cs typeface="Times New Roman"/>
              </a:rPr>
              <a:t> left </a:t>
            </a:r>
            <a:r>
              <a:rPr lang="en-US" sz="1600" b="1" dirty="0">
                <a:latin typeface="Times New Roman"/>
                <a:cs typeface="Times New Roman"/>
              </a:rPr>
              <a:t>i</a:t>
            </a:r>
            <a:r>
              <a:rPr lang="en-US" sz="1600" b="1" dirty="0" smtClean="0">
                <a:latin typeface="Times New Roman"/>
                <a:cs typeface="Times New Roman"/>
              </a:rPr>
              <a:t>n both </a:t>
            </a:r>
            <a:r>
              <a:rPr lang="en-US" sz="1600" b="1" dirty="0" err="1" smtClean="0">
                <a:latin typeface="Times New Roman"/>
                <a:cs typeface="Times New Roman"/>
              </a:rPr>
              <a:t>notRI</a:t>
            </a:r>
            <a:r>
              <a:rPr lang="en-US" sz="1600" b="1" dirty="0" smtClean="0">
                <a:latin typeface="Times New Roman"/>
                <a:cs typeface="Times New Roman"/>
              </a:rPr>
              <a:t> and RI cycles;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Times New Roman"/>
                <a:cs typeface="Times New Roman"/>
              </a:rPr>
              <a:t>There is a outer </a:t>
            </a:r>
            <a:r>
              <a:rPr lang="en-US" sz="1600" b="1" dirty="0" err="1">
                <a:latin typeface="Times New Roman"/>
                <a:cs typeface="Times New Roman"/>
              </a:rPr>
              <a:t>rainband</a:t>
            </a:r>
            <a:r>
              <a:rPr lang="en-US" sz="1600" b="1" dirty="0">
                <a:latin typeface="Times New Roman"/>
                <a:cs typeface="Times New Roman"/>
              </a:rPr>
              <a:t> in </a:t>
            </a:r>
            <a:r>
              <a:rPr lang="en-US" sz="1600" b="1" dirty="0" err="1" smtClean="0">
                <a:latin typeface="Times New Roman"/>
                <a:cs typeface="Times New Roman"/>
              </a:rPr>
              <a:t>notRI</a:t>
            </a:r>
            <a:r>
              <a:rPr lang="en-US" sz="1600" b="1" dirty="0" smtClean="0">
                <a:latin typeface="Times New Roman"/>
                <a:cs typeface="Times New Roman"/>
              </a:rPr>
              <a:t> cycle, </a:t>
            </a:r>
            <a:r>
              <a:rPr lang="en-US" sz="1600" b="1" dirty="0">
                <a:latin typeface="Times New Roman"/>
                <a:cs typeface="Times New Roman"/>
              </a:rPr>
              <a:t>which partially barrier the inflow.  </a:t>
            </a:r>
            <a:r>
              <a:rPr lang="en-US" sz="1600" b="1" dirty="0" smtClean="0">
                <a:latin typeface="Times New Roman"/>
                <a:cs typeface="Times New Roman"/>
              </a:rPr>
              <a:t>(</a:t>
            </a:r>
            <a:r>
              <a:rPr lang="en-US" sz="1600" dirty="0">
                <a:latin typeface="Times New Roman"/>
                <a:cs typeface="Times New Roman"/>
              </a:rPr>
              <a:t>Barnes, G. M., E. J. </a:t>
            </a:r>
            <a:r>
              <a:rPr lang="en-US" sz="1600" dirty="0" err="1">
                <a:latin typeface="Times New Roman"/>
                <a:cs typeface="Times New Roman"/>
              </a:rPr>
              <a:t>Zipser</a:t>
            </a:r>
            <a:r>
              <a:rPr lang="en-US" sz="1600" dirty="0">
                <a:latin typeface="Times New Roman"/>
                <a:cs typeface="Times New Roman"/>
              </a:rPr>
              <a:t>, D. Jorgensen, and F. Marks Jr., 1983: </a:t>
            </a:r>
            <a:r>
              <a:rPr lang="en-US" sz="1600" dirty="0" err="1">
                <a:latin typeface="Times New Roman"/>
                <a:cs typeface="Times New Roman"/>
              </a:rPr>
              <a:t>Mesoscale</a:t>
            </a:r>
            <a:r>
              <a:rPr lang="en-US" sz="1600" dirty="0">
                <a:latin typeface="Times New Roman"/>
                <a:cs typeface="Times New Roman"/>
              </a:rPr>
              <a:t> and convective structure of a hurricane </a:t>
            </a:r>
            <a:r>
              <a:rPr lang="en-US" sz="1600" dirty="0" err="1">
                <a:latin typeface="Times New Roman"/>
                <a:cs typeface="Times New Roman"/>
              </a:rPr>
              <a:t>rainband</a:t>
            </a:r>
            <a:r>
              <a:rPr lang="en-US" sz="1600" dirty="0" smtClean="0">
                <a:latin typeface="Times New Roman"/>
                <a:cs typeface="Times New Roman"/>
              </a:rPr>
              <a:t>. JAS)</a:t>
            </a:r>
            <a:endParaRPr lang="en-US" sz="1600" dirty="0">
              <a:latin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53" y="1219200"/>
            <a:ext cx="2434448" cy="1905000"/>
            <a:chOff x="3953" y="1524000"/>
            <a:chExt cx="2434448" cy="1905000"/>
          </a:xfrm>
        </p:grpSpPr>
        <p:grpSp>
          <p:nvGrpSpPr>
            <p:cNvPr id="9" name="Group 8"/>
            <p:cNvGrpSpPr/>
            <p:nvPr/>
          </p:nvGrpSpPr>
          <p:grpSpPr>
            <a:xfrm>
              <a:off x="3953" y="1524001"/>
              <a:ext cx="2434448" cy="1904999"/>
              <a:chOff x="3953" y="1524001"/>
              <a:chExt cx="2434448" cy="1904999"/>
            </a:xfrm>
          </p:grpSpPr>
          <p:pic>
            <p:nvPicPr>
              <p:cNvPr id="4" name="Picture 3" descr="HARVEY09L.2017082312.2km_radar_f3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22" t="7316" r="10307" b="11974"/>
              <a:stretch/>
            </p:blipFill>
            <p:spPr>
              <a:xfrm>
                <a:off x="3953" y="1524001"/>
                <a:ext cx="2434448" cy="1904999"/>
              </a:xfrm>
              <a:prstGeom prst="rect">
                <a:avLst/>
              </a:prstGeom>
            </p:spPr>
          </p:pic>
          <p:cxnSp>
            <p:nvCxnSpPr>
              <p:cNvPr id="87" name="Straight Arrow Connector 86"/>
              <p:cNvCxnSpPr/>
              <p:nvPr/>
            </p:nvCxnSpPr>
            <p:spPr>
              <a:xfrm rot="19020000">
                <a:off x="984917" y="2154326"/>
                <a:ext cx="609600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228600" y="15240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RI-18h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133599" y="1219200"/>
            <a:ext cx="2465833" cy="1905000"/>
            <a:chOff x="-1" y="1524000"/>
            <a:chExt cx="2465833" cy="1905000"/>
          </a:xfrm>
        </p:grpSpPr>
        <p:pic>
          <p:nvPicPr>
            <p:cNvPr id="59" name="Picture 58" descr="HARVEY09L.2017082312.2km_radar_f4.png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3" t="7221" r="10304" b="12222"/>
            <a:stretch/>
          </p:blipFill>
          <p:spPr>
            <a:xfrm>
              <a:off x="-1" y="1524000"/>
              <a:ext cx="2465833" cy="1905000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 flipV="1">
              <a:off x="1143001" y="1828800"/>
              <a:ext cx="228599" cy="55927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28600" y="1545534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RI-12h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27188" y="1219200"/>
            <a:ext cx="2530812" cy="1905000"/>
            <a:chOff x="4327188" y="1524000"/>
            <a:chExt cx="2530812" cy="1905000"/>
          </a:xfrm>
        </p:grpSpPr>
        <p:grpSp>
          <p:nvGrpSpPr>
            <p:cNvPr id="63" name="Group 62"/>
            <p:cNvGrpSpPr/>
            <p:nvPr/>
          </p:nvGrpSpPr>
          <p:grpSpPr>
            <a:xfrm>
              <a:off x="4327188" y="1524000"/>
              <a:ext cx="2530812" cy="1905000"/>
              <a:chOff x="2193588" y="1524000"/>
              <a:chExt cx="2530812" cy="1905000"/>
            </a:xfrm>
          </p:grpSpPr>
          <p:pic>
            <p:nvPicPr>
              <p:cNvPr id="90" name="Picture 89" descr="HARVEY09L.2017082312.2km_radar_f5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3" t="7778" r="9875" b="11853"/>
              <a:stretch/>
            </p:blipFill>
            <p:spPr>
              <a:xfrm>
                <a:off x="2193588" y="1524000"/>
                <a:ext cx="2530812" cy="1905000"/>
              </a:xfrm>
              <a:prstGeom prst="rect">
                <a:avLst/>
              </a:prstGeom>
            </p:spPr>
          </p:pic>
          <p:cxnSp>
            <p:nvCxnSpPr>
              <p:cNvPr id="91" name="Straight Arrow Connector 90"/>
              <p:cNvCxnSpPr/>
              <p:nvPr/>
            </p:nvCxnSpPr>
            <p:spPr>
              <a:xfrm flipV="1">
                <a:off x="3429001" y="1981201"/>
                <a:ext cx="380999" cy="40262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2438400" y="1545534"/>
                <a:ext cx="6977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RI-6h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5715000" y="2286000"/>
              <a:ext cx="533400" cy="6858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553200" y="1219200"/>
            <a:ext cx="2514600" cy="1905000"/>
            <a:chOff x="4419600" y="1524000"/>
            <a:chExt cx="2514600" cy="1905000"/>
          </a:xfrm>
        </p:grpSpPr>
        <p:pic>
          <p:nvPicPr>
            <p:cNvPr id="94" name="Picture 93" descr="HARVEY09L.2017082312.2km_radar_f6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7" t="7379" r="10447" b="12221"/>
            <a:stretch/>
          </p:blipFill>
          <p:spPr>
            <a:xfrm>
              <a:off x="4419600" y="1524000"/>
              <a:ext cx="2514600" cy="1905000"/>
            </a:xfrm>
            <a:prstGeom prst="rect">
              <a:avLst/>
            </a:prstGeom>
          </p:spPr>
        </p:pic>
        <p:cxnSp>
          <p:nvCxnSpPr>
            <p:cNvPr id="95" name="Straight Arrow Connector 94"/>
            <p:cNvCxnSpPr/>
            <p:nvPr/>
          </p:nvCxnSpPr>
          <p:spPr>
            <a:xfrm flipV="1">
              <a:off x="5562600" y="2362200"/>
              <a:ext cx="609600" cy="1022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4674562" y="1545534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33600" y="3505200"/>
            <a:ext cx="2438400" cy="1905000"/>
            <a:chOff x="0" y="4114800"/>
            <a:chExt cx="2438400" cy="1905000"/>
          </a:xfrm>
        </p:grpSpPr>
        <p:pic>
          <p:nvPicPr>
            <p:cNvPr id="44" name="Picture 43" descr="HARVEY09L.2017082318.2km_radar_f4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4" t="7593" r="10446" b="12037"/>
            <a:stretch/>
          </p:blipFill>
          <p:spPr>
            <a:xfrm>
              <a:off x="0" y="4114800"/>
              <a:ext cx="2438400" cy="1905000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>
            <a:xfrm flipV="1">
              <a:off x="1143000" y="4572000"/>
              <a:ext cx="152400" cy="54468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28600" y="4126468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RI-12h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67200" y="3505200"/>
            <a:ext cx="2514600" cy="1905000"/>
            <a:chOff x="2133600" y="4114800"/>
            <a:chExt cx="2514600" cy="1905000"/>
          </a:xfrm>
        </p:grpSpPr>
        <p:pic>
          <p:nvPicPr>
            <p:cNvPr id="48" name="Picture 47" descr="HARVEY09L.2017082318.2km_radar_f5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0" t="7407" r="10304" b="11853"/>
            <a:stretch/>
          </p:blipFill>
          <p:spPr>
            <a:xfrm>
              <a:off x="2133600" y="4114800"/>
              <a:ext cx="2514600" cy="1905000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 flipV="1">
              <a:off x="3429000" y="4572000"/>
              <a:ext cx="304800" cy="50677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362200" y="4126468"/>
              <a:ext cx="697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RI-6h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53200" y="3505200"/>
            <a:ext cx="2514600" cy="1891652"/>
            <a:chOff x="4419600" y="4114800"/>
            <a:chExt cx="2514600" cy="1891652"/>
          </a:xfrm>
        </p:grpSpPr>
        <p:pic>
          <p:nvPicPr>
            <p:cNvPr id="52" name="Picture 51" descr="HARVEY09L.2017082318.2km_radar_f6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3" t="7593" r="10733" b="12037"/>
            <a:stretch/>
          </p:blipFill>
          <p:spPr>
            <a:xfrm>
              <a:off x="4419600" y="4114800"/>
              <a:ext cx="2514600" cy="1891652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 flipV="1">
              <a:off x="5638799" y="4724400"/>
              <a:ext cx="533401" cy="29534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689902" y="4126468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3429000" y="2133600"/>
            <a:ext cx="533400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9144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There are no big differences in shear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and SST between </a:t>
            </a:r>
            <a:r>
              <a:rPr lang="en-US" sz="2400" dirty="0" err="1" smtClean="0">
                <a:latin typeface="Times New Roman"/>
                <a:cs typeface="Times New Roman"/>
              </a:rPr>
              <a:t>notRI</a:t>
            </a:r>
            <a:r>
              <a:rPr lang="en-US" sz="2400" dirty="0" smtClean="0">
                <a:latin typeface="Times New Roman"/>
                <a:cs typeface="Times New Roman"/>
              </a:rPr>
              <a:t> cycle and RI cycle;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Outer </a:t>
            </a:r>
            <a:r>
              <a:rPr lang="en-US" sz="2400" dirty="0" err="1" smtClean="0">
                <a:latin typeface="Times New Roman"/>
                <a:cs typeface="Times New Roman"/>
              </a:rPr>
              <a:t>rainband</a:t>
            </a:r>
            <a:r>
              <a:rPr lang="en-US" sz="2400" dirty="0" smtClean="0">
                <a:latin typeface="Times New Roman"/>
                <a:cs typeface="Times New Roman"/>
              </a:rPr>
              <a:t> in </a:t>
            </a:r>
            <a:r>
              <a:rPr lang="en-US" sz="2400" dirty="0" err="1" smtClean="0">
                <a:latin typeface="Times New Roman"/>
                <a:cs typeface="Times New Roman"/>
              </a:rPr>
              <a:t>downshear</a:t>
            </a:r>
            <a:r>
              <a:rPr lang="en-US" sz="2400" dirty="0" smtClean="0">
                <a:latin typeface="Times New Roman"/>
                <a:cs typeface="Times New Roman"/>
              </a:rPr>
              <a:t> right slows down the intensification in </a:t>
            </a:r>
            <a:r>
              <a:rPr lang="en-US" sz="2400" dirty="0" err="1" smtClean="0">
                <a:latin typeface="Times New Roman"/>
                <a:cs typeface="Times New Roman"/>
              </a:rPr>
              <a:t>notRI</a:t>
            </a:r>
            <a:r>
              <a:rPr lang="en-US" sz="2400" dirty="0" smtClean="0">
                <a:latin typeface="Times New Roman"/>
                <a:cs typeface="Times New Roman"/>
              </a:rPr>
              <a:t> cycle;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971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8100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Rerun these two cycles with higher temporal resolution;</a:t>
            </a:r>
            <a:endParaRPr lang="en-US" sz="24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Diagnose the formation of outer </a:t>
            </a:r>
            <a:r>
              <a:rPr lang="en-US" sz="2400" dirty="0" err="1" smtClean="0">
                <a:latin typeface="Times New Roman"/>
                <a:cs typeface="Times New Roman"/>
              </a:rPr>
              <a:t>rainband</a:t>
            </a:r>
            <a:r>
              <a:rPr lang="en-US" sz="2400" dirty="0" smtClean="0">
                <a:latin typeface="Times New Roman"/>
                <a:cs typeface="Times New Roman"/>
              </a:rPr>
              <a:t> in the </a:t>
            </a:r>
            <a:r>
              <a:rPr lang="en-US" sz="2400" dirty="0" err="1" smtClean="0">
                <a:latin typeface="Times New Roman"/>
                <a:cs typeface="Times New Roman"/>
              </a:rPr>
              <a:t>downshear</a:t>
            </a:r>
            <a:r>
              <a:rPr lang="en-US" sz="2400" dirty="0" smtClean="0">
                <a:latin typeface="Times New Roman"/>
                <a:cs typeface="Times New Roman"/>
              </a:rPr>
              <a:t> right in </a:t>
            </a:r>
            <a:r>
              <a:rPr lang="en-US" sz="2400" dirty="0" err="1" smtClean="0">
                <a:latin typeface="Times New Roman"/>
                <a:cs typeface="Times New Roman"/>
              </a:rPr>
              <a:t>notRI</a:t>
            </a:r>
            <a:r>
              <a:rPr lang="en-US" sz="2400" dirty="0" smtClean="0">
                <a:latin typeface="Times New Roman"/>
                <a:cs typeface="Times New Roman"/>
              </a:rPr>
              <a:t> cycle;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Diagnose more cases for the relationship between </a:t>
            </a:r>
            <a:r>
              <a:rPr lang="en-US" sz="2400" dirty="0" err="1" smtClean="0">
                <a:latin typeface="Times New Roman"/>
                <a:cs typeface="Times New Roman"/>
              </a:rPr>
              <a:t>rainband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location and shear, and the storm movement.</a:t>
            </a:r>
          </a:p>
        </p:txBody>
      </p:sp>
    </p:spTree>
    <p:extLst>
      <p:ext uri="{BB962C8B-B14F-4D97-AF65-F5344CB8AC3E}">
        <p14:creationId xmlns:p14="http://schemas.microsoft.com/office/powerpoint/2010/main" val="12656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447800"/>
            <a:ext cx="617220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Configurations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future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421" y="1752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intensification behavior in operational NCEP models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remains inconsistent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exhibits large differences between consecutive cycles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20068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Hurricane Harvey 09L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0" y="4114800"/>
            <a:ext cx="3731235" cy="230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3400" y="1257300"/>
            <a:ext cx="457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features: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catastrophic rainfall, which triggered historic flooding in Houston area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Underwent rapid intensification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 cycles in HWRF showed large differences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92417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16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715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Configurations of FY2017 HWRF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05812"/>
              </p:ext>
            </p:extLst>
          </p:nvPr>
        </p:nvGraphicFramePr>
        <p:xfrm>
          <a:off x="762000" y="1600200"/>
          <a:ext cx="7924800" cy="44196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02659"/>
                <a:gridCol w="4722141"/>
              </a:tblGrid>
              <a:tr h="4913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 HWRF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05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/6/2 km with 75 levels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505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Microphysics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Ferrier-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505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Radiation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scheme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RRTMG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505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Convection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scheme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Scale-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SAS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753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PBL scheme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EDMF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GFS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753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 Surface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Land surface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753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 Layer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GFDL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(surface maximum wind)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0" y="5638800"/>
            <a:ext cx="678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It is clear that the cycle initialized at 12Z (blue line) captured RI while the cycle initialized at 18Z (red line) did not.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3930316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1752600" y="1524000"/>
            <a:ext cx="1219200" cy="2819400"/>
          </a:xfrm>
          <a:prstGeom prst="bracketPair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 w="38100"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981200" y="4343400"/>
            <a:ext cx="9906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6400" y="495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RI onset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2286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RI-18hr</a:t>
            </a:r>
            <a:endParaRPr lang="en-US" sz="2000" dirty="0">
              <a:latin typeface="Times"/>
              <a:cs typeface="Time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971800" y="1524000"/>
            <a:ext cx="0" cy="281940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0" y="2814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"/>
                <a:cs typeface="Times"/>
              </a:rPr>
              <a:t>notRI</a:t>
            </a:r>
            <a:r>
              <a:rPr lang="en-US" sz="2400" b="1" dirty="0" smtClean="0">
                <a:solidFill>
                  <a:srgbClr val="FF0000"/>
                </a:solidFill>
                <a:latin typeface="Times"/>
                <a:cs typeface="Times"/>
              </a:rPr>
              <a:t> cycle</a:t>
            </a:r>
            <a:endParaRPr lang="en-US" sz="24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"/>
                <a:cs typeface="Times"/>
              </a:rPr>
              <a:t>RI cycle</a:t>
            </a:r>
            <a:endParaRPr lang="en-US" sz="24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913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and SST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6260068"/>
            <a:ext cx="731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There is no big difference in shear and SST between these two cycles.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05200"/>
            <a:ext cx="6019800" cy="2514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38200"/>
            <a:ext cx="6019800" cy="2395593"/>
          </a:xfrm>
          <a:prstGeom prst="rect">
            <a:avLst/>
          </a:prstGeom>
        </p:spPr>
      </p:pic>
      <p:sp>
        <p:nvSpPr>
          <p:cNvPr id="7" name="Double Bracket 6"/>
          <p:cNvSpPr/>
          <p:nvPr/>
        </p:nvSpPr>
        <p:spPr>
          <a:xfrm>
            <a:off x="3124200" y="947928"/>
            <a:ext cx="1752600" cy="1719072"/>
          </a:xfrm>
          <a:prstGeom prst="bracketPair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 w="38100"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846320" y="990600"/>
            <a:ext cx="0" cy="1676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ouble Bracket 9"/>
          <p:cNvSpPr/>
          <p:nvPr/>
        </p:nvSpPr>
        <p:spPr>
          <a:xfrm>
            <a:off x="3200400" y="3645408"/>
            <a:ext cx="1752600" cy="1764792"/>
          </a:xfrm>
          <a:prstGeom prst="bracketPair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 w="38100"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19472" y="3645408"/>
            <a:ext cx="0" cy="17465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30288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RI onset </a:t>
            </a:r>
            <a:endParaRPr lang="en-US" sz="2000" dirty="0">
              <a:latin typeface="Times"/>
              <a:cs typeface="Time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76800" y="2667000"/>
            <a:ext cx="990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76800" y="3276600"/>
            <a:ext cx="990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6700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RI-18hr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4343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RI-18hr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205293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"/>
                <a:cs typeface="Times"/>
              </a:rPr>
              <a:t>notRI</a:t>
            </a:r>
            <a:r>
              <a:rPr lang="en-US" sz="2000" b="1" dirty="0" smtClean="0">
                <a:solidFill>
                  <a:srgbClr val="FF0000"/>
                </a:solidFill>
                <a:latin typeface="Times"/>
                <a:cs typeface="Times"/>
              </a:rPr>
              <a:t> cycle</a:t>
            </a:r>
            <a:endParaRPr lang="en-US" sz="20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12762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"/>
                <a:cs typeface="Times"/>
              </a:rPr>
              <a:t>RI cycle</a:t>
            </a:r>
            <a:endParaRPr lang="en-US" sz="20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456753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"/>
                <a:cs typeface="Times"/>
              </a:rPr>
              <a:t>notRI</a:t>
            </a:r>
            <a:r>
              <a:rPr lang="en-US" sz="2000" b="1" dirty="0" smtClean="0">
                <a:solidFill>
                  <a:srgbClr val="FF0000"/>
                </a:solidFill>
                <a:latin typeface="Times"/>
                <a:cs typeface="Times"/>
              </a:rPr>
              <a:t> cycle</a:t>
            </a:r>
            <a:endParaRPr lang="en-US" sz="20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3886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"/>
                <a:cs typeface="Times"/>
              </a:rPr>
              <a:t>RI cycle</a:t>
            </a:r>
            <a:endParaRPr lang="en-US" sz="20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621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anomaly (shaded)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0915" y="685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20170823 12Z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81137" y="30585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20170823 18Z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803136" y="990600"/>
            <a:ext cx="2417064" cy="1981200"/>
            <a:chOff x="6803136" y="990600"/>
            <a:chExt cx="2417064" cy="1981200"/>
          </a:xfrm>
        </p:grpSpPr>
        <p:pic>
          <p:nvPicPr>
            <p:cNvPr id="19" name="Picture 18" descr="2017082312.fig_ta_30h.png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136" y="990600"/>
              <a:ext cx="2340864" cy="1904817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550403" y="1078468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736399" y="2694801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781800" y="3429000"/>
            <a:ext cx="2438400" cy="1981200"/>
            <a:chOff x="6781800" y="3429000"/>
            <a:chExt cx="2438400" cy="1981200"/>
          </a:xfrm>
        </p:grpSpPr>
        <p:pic>
          <p:nvPicPr>
            <p:cNvPr id="21" name="Picture 20" descr="2017082318.fig_ta_30h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3429000"/>
              <a:ext cx="2353056" cy="1840992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534400" y="352853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36399" y="5133201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72000" y="990600"/>
            <a:ext cx="2514600" cy="1953399"/>
            <a:chOff x="4572000" y="990600"/>
            <a:chExt cx="2514600" cy="1953399"/>
          </a:xfrm>
        </p:grpSpPr>
        <p:pic>
          <p:nvPicPr>
            <p:cNvPr id="70" name="Picture 69" descr="2017082312.fig_ta_24h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90600"/>
              <a:ext cx="2340864" cy="19050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5944563" y="1055132"/>
              <a:ext cx="697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RI-6h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02799" y="26670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62200" y="990600"/>
            <a:ext cx="2438400" cy="1953399"/>
            <a:chOff x="2362200" y="990600"/>
            <a:chExt cx="2438400" cy="1953399"/>
          </a:xfrm>
        </p:grpSpPr>
        <p:pic>
          <p:nvPicPr>
            <p:cNvPr id="74" name="Picture 73" descr="2017082312.fig_ta_18h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990600"/>
              <a:ext cx="2286000" cy="190500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3657600" y="1055132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RI-12h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16799" y="26670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7800" y="990600"/>
            <a:ext cx="2563000" cy="1905000"/>
            <a:chOff x="27800" y="990600"/>
            <a:chExt cx="2563000" cy="1905000"/>
          </a:xfrm>
        </p:grpSpPr>
        <p:pic>
          <p:nvPicPr>
            <p:cNvPr id="78" name="Picture 77" descr="2017082312.fig_ta_12h.png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990600"/>
              <a:ext cx="2340864" cy="184354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540003" y="1055132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RI-18h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-372632" y="1725314"/>
              <a:ext cx="1077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 (</a:t>
              </a:r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hPa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06999" y="2618601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572000" y="3429000"/>
            <a:ext cx="2514600" cy="1953399"/>
            <a:chOff x="4572000" y="3429000"/>
            <a:chExt cx="2514600" cy="1953399"/>
          </a:xfrm>
        </p:grpSpPr>
        <p:pic>
          <p:nvPicPr>
            <p:cNvPr id="87" name="Picture 86" descr="2017082318.fig_ta_24h.png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429000"/>
              <a:ext cx="2340864" cy="19050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5928560" y="3505200"/>
              <a:ext cx="697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RI-6h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602799" y="51054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62200" y="3428999"/>
            <a:ext cx="2438400" cy="1953400"/>
            <a:chOff x="2362200" y="3428999"/>
            <a:chExt cx="2438400" cy="1953400"/>
          </a:xfrm>
        </p:grpSpPr>
        <p:pic>
          <p:nvPicPr>
            <p:cNvPr id="91" name="Picture 90" descr="2017082318.fig_ta_18h.png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428999"/>
              <a:ext cx="2338832" cy="190557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3641597" y="3505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RI-12h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16799" y="51054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7800" y="3429000"/>
            <a:ext cx="2563000" cy="1953399"/>
            <a:chOff x="27800" y="3429000"/>
            <a:chExt cx="2563000" cy="1953399"/>
          </a:xfrm>
        </p:grpSpPr>
        <p:pic>
          <p:nvPicPr>
            <p:cNvPr id="95" name="Picture 94" descr="2017082318.fig_ta_12h.png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32" y="3429000"/>
              <a:ext cx="2334768" cy="1905000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1524000" y="3505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RI-18h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rot="16200000">
              <a:off x="-372632" y="4134233"/>
              <a:ext cx="1077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 (</a:t>
              </a:r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hPa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06999" y="51054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9600" y="5562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Times New Roman"/>
                <a:cs typeface="Times New Roman"/>
              </a:rPr>
              <a:t>The lower-level warm core in </a:t>
            </a:r>
            <a:r>
              <a:rPr lang="en-US" sz="1600" b="1" dirty="0" err="1" smtClean="0">
                <a:latin typeface="Times New Roman"/>
                <a:cs typeface="Times New Roman"/>
              </a:rPr>
              <a:t>notRI</a:t>
            </a:r>
            <a:r>
              <a:rPr lang="en-US" sz="1600" b="1" dirty="0" smtClean="0">
                <a:latin typeface="Times New Roman"/>
                <a:cs typeface="Times New Roman"/>
              </a:rPr>
              <a:t> cycle developed slower to merge with upper-level warm core than RI cycle;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Times New Roman"/>
                <a:cs typeface="Times New Roman"/>
              </a:rPr>
              <a:t>The </a:t>
            </a:r>
            <a:r>
              <a:rPr lang="en-US" sz="1600" b="1" dirty="0" err="1" smtClean="0">
                <a:latin typeface="Times New Roman"/>
                <a:cs typeface="Times New Roman"/>
              </a:rPr>
              <a:t>notRI</a:t>
            </a:r>
            <a:r>
              <a:rPr lang="en-US" sz="1600" b="1" dirty="0" smtClean="0">
                <a:latin typeface="Times New Roman"/>
                <a:cs typeface="Times New Roman"/>
              </a:rPr>
              <a:t> cycle has a stronger upper-level warm core at 12h before RI.</a:t>
            </a:r>
          </a:p>
        </p:txBody>
      </p:sp>
    </p:spTree>
    <p:extLst>
      <p:ext uri="{BB962C8B-B14F-4D97-AF65-F5344CB8AC3E}">
        <p14:creationId xmlns:p14="http://schemas.microsoft.com/office/powerpoint/2010/main" val="17414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4B7-A3D8-4C08-98A1-456FD6BE7F18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motion (shading) and tangential wind (contour)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3315" y="1154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20170823 12Z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26392" y="33528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20170823 18Z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16911" y="1447801"/>
            <a:ext cx="2403289" cy="1981199"/>
            <a:chOff x="6816911" y="1219201"/>
            <a:chExt cx="2403289" cy="1981199"/>
          </a:xfrm>
        </p:grpSpPr>
        <p:pic>
          <p:nvPicPr>
            <p:cNvPr id="2" name="Picture 1" descr="2017082312.fig_w_vt_30h.png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911" y="1219201"/>
              <a:ext cx="2327089" cy="191776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736399" y="2923401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98554" y="1447800"/>
            <a:ext cx="2438447" cy="1953399"/>
            <a:chOff x="4598554" y="1219200"/>
            <a:chExt cx="2438447" cy="1953399"/>
          </a:xfrm>
        </p:grpSpPr>
        <p:pic>
          <p:nvPicPr>
            <p:cNvPr id="7" name="Picture 6" descr="2017082312.fig_w_vt_24h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54" y="1219200"/>
              <a:ext cx="2335646" cy="19050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553200" y="28956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1447800"/>
            <a:ext cx="2438400" cy="1953399"/>
            <a:chOff x="2362200" y="1219200"/>
            <a:chExt cx="2438400" cy="1953399"/>
          </a:xfrm>
        </p:grpSpPr>
        <p:pic>
          <p:nvPicPr>
            <p:cNvPr id="9" name="Picture 8" descr="2017082312.fig_w_vt_18h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219200"/>
              <a:ext cx="2341742" cy="190290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316799" y="28956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15128" y="3657600"/>
            <a:ext cx="2405072" cy="1953399"/>
            <a:chOff x="6815128" y="3810000"/>
            <a:chExt cx="2405072" cy="1953399"/>
          </a:xfrm>
        </p:grpSpPr>
        <p:pic>
          <p:nvPicPr>
            <p:cNvPr id="12" name="Picture 11" descr="2017082318.fig_w_vt_30h.png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128" y="3810000"/>
              <a:ext cx="2328872" cy="191719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736399" y="54864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435609"/>
            <a:ext cx="2590800" cy="1965590"/>
            <a:chOff x="0" y="1207009"/>
            <a:chExt cx="2590800" cy="1965590"/>
          </a:xfrm>
        </p:grpSpPr>
        <p:pic>
          <p:nvPicPr>
            <p:cNvPr id="11" name="Picture 10" descr="2017082312.fig_w_vt_12h.png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207009"/>
              <a:ext cx="2340864" cy="191719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106999" y="28956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00432" y="1924433"/>
              <a:ext cx="1077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 (</a:t>
              </a:r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hPa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72780" y="1523477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RI-12h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59743" y="1523477"/>
            <a:ext cx="69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RI-6h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50403" y="1523477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55183" y="1523477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RI-18h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92458" y="3657601"/>
            <a:ext cx="2444543" cy="1953398"/>
            <a:chOff x="4592458" y="3810001"/>
            <a:chExt cx="2444543" cy="1953398"/>
          </a:xfrm>
        </p:grpSpPr>
        <p:pic>
          <p:nvPicPr>
            <p:cNvPr id="15" name="Picture 14" descr="2017082318.fig_w_vt_24h.png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458" y="3810001"/>
              <a:ext cx="2341742" cy="1914143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553200" y="54864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83536" y="3657601"/>
            <a:ext cx="2443665" cy="1953398"/>
            <a:chOff x="2383536" y="3810001"/>
            <a:chExt cx="2443665" cy="1953398"/>
          </a:xfrm>
        </p:grpSpPr>
        <p:pic>
          <p:nvPicPr>
            <p:cNvPr id="17" name="Picture 16" descr="2017082318.fig_w_vt_18h.png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536" y="3810001"/>
              <a:ext cx="2340864" cy="1917191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4343400" y="5486400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800" y="3657601"/>
            <a:ext cx="2589601" cy="1981199"/>
            <a:chOff x="27800" y="3810001"/>
            <a:chExt cx="2589601" cy="1981199"/>
          </a:xfrm>
        </p:grpSpPr>
        <p:pic>
          <p:nvPicPr>
            <p:cNvPr id="19" name="Picture 18" descr="2017082318.fig_w_vt_12h.png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8" y="3810001"/>
              <a:ext cx="2336962" cy="191414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133600" y="5514201"/>
              <a:ext cx="48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-372632" y="4515233"/>
              <a:ext cx="1077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 (</a:t>
              </a:r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hPa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17797" y="3745468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RI-12h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04760" y="3745468"/>
            <a:ext cx="69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RI-6h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19220" y="374546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00200" y="3745468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RI-18h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5638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err="1" smtClean="0">
                <a:latin typeface="Times New Roman"/>
                <a:cs typeface="Times New Roman"/>
              </a:rPr>
              <a:t>notRI</a:t>
            </a:r>
            <a:r>
              <a:rPr lang="en-US" sz="1600" b="1" dirty="0" smtClean="0">
                <a:latin typeface="Times New Roman"/>
                <a:cs typeface="Times New Roman"/>
              </a:rPr>
              <a:t> cycle has very strong upward motion at 12h before RI;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Times New Roman"/>
                <a:cs typeface="Times New Roman"/>
              </a:rPr>
              <a:t>RI cycle has more organized tangential wind structure at 6h before RI.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14456</TotalTime>
  <Words>716</Words>
  <Application>Microsoft Office PowerPoint</Application>
  <PresentationFormat>On-screen Show (4:3)</PresentationFormat>
  <Paragraphs>163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Preliminary Results of Differences in Rapid Intensification for Two Consecutive Cycles in HWRF for Hurricane Harvey (2017)</vt:lpstr>
      <vt:lpstr>Outline</vt:lpstr>
      <vt:lpstr>Motivations</vt:lpstr>
      <vt:lpstr>Hurricane Harvey 09L 2017</vt:lpstr>
      <vt:lpstr>Model Configurations of FY2017 HWRF</vt:lpstr>
      <vt:lpstr>Intensity (surface maximum wind)</vt:lpstr>
      <vt:lpstr>Shear and SST</vt:lpstr>
      <vt:lpstr>Temperature anomaly (shaded)</vt:lpstr>
      <vt:lpstr>Vertical motion (shading) and tangential wind (contour)</vt:lpstr>
      <vt:lpstr>Secondary circulation</vt:lpstr>
      <vt:lpstr>PowerPoint Presentation</vt:lpstr>
      <vt:lpstr>Composite radar reflectivity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Zhu</dc:creator>
  <cp:lastModifiedBy>Lin Zhu</cp:lastModifiedBy>
  <cp:revision>742</cp:revision>
  <dcterms:created xsi:type="dcterms:W3CDTF">2016-03-25T17:10:38Z</dcterms:created>
  <dcterms:modified xsi:type="dcterms:W3CDTF">2018-07-05T14:30:26Z</dcterms:modified>
</cp:coreProperties>
</file>