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5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7" r:id="rId2"/>
    <p:sldId id="259" r:id="rId3"/>
    <p:sldId id="261" r:id="rId4"/>
    <p:sldId id="277" r:id="rId5"/>
    <p:sldId id="284" r:id="rId6"/>
    <p:sldId id="263" r:id="rId7"/>
    <p:sldId id="267" r:id="rId8"/>
    <p:sldId id="266" r:id="rId9"/>
    <p:sldId id="268" r:id="rId10"/>
    <p:sldId id="271" r:id="rId11"/>
    <p:sldId id="282" r:id="rId12"/>
    <p:sldId id="278" r:id="rId13"/>
    <p:sldId id="280" r:id="rId14"/>
    <p:sldId id="269" r:id="rId15"/>
    <p:sldId id="273" r:id="rId16"/>
    <p:sldId id="274" r:id="rId17"/>
    <p:sldId id="276" r:id="rId18"/>
    <p:sldId id="294" r:id="rId19"/>
    <p:sldId id="288" r:id="rId20"/>
    <p:sldId id="290" r:id="rId21"/>
    <p:sldId id="289" r:id="rId22"/>
    <p:sldId id="291" r:id="rId23"/>
    <p:sldId id="292" r:id="rId24"/>
    <p:sldId id="293" r:id="rId25"/>
    <p:sldId id="296" r:id="rId26"/>
    <p:sldId id="283" r:id="rId27"/>
    <p:sldId id="285" r:id="rId28"/>
    <p:sldId id="272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00"/>
    <a:srgbClr val="2DBD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10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8" d="100"/>
        <a:sy n="15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7" Type="http://schemas.openxmlformats.org/officeDocument/2006/relationships/image" Target="../media/image39.emf"/><Relationship Id="rId1" Type="http://schemas.openxmlformats.org/officeDocument/2006/relationships/image" Target="../media/image33.emf"/><Relationship Id="rId2" Type="http://schemas.openxmlformats.org/officeDocument/2006/relationships/image" Target="../media/image34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1" Type="http://schemas.openxmlformats.org/officeDocument/2006/relationships/image" Target="../media/image40.emf"/><Relationship Id="rId2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C0BFD-19D2-C246-A099-4C0221C61BF4}" type="datetime1">
              <a:rPr lang="en-US" smtClean="0"/>
              <a:t>7/13/17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BF8E9-C1BF-BB45-969E-9666462BB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951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C595B-384C-584D-B153-D7CF78EAD261}" type="datetime1">
              <a:rPr lang="en-US" smtClean="0"/>
              <a:t>7/13/17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3D166-81FD-E74A-9A3B-C7312B3D3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93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3D166-81FD-E74A-9A3B-C7312B3D36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36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3D166-81FD-E74A-9A3B-C7312B3D36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43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Ch</a:t>
            </a:r>
            <a:r>
              <a:rPr lang="en-US" dirty="0" smtClean="0"/>
              <a:t> 1-2: sensitive to cloud liquid droplets and rain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Ch</a:t>
            </a:r>
            <a:r>
              <a:rPr lang="en-US" dirty="0" smtClean="0"/>
              <a:t> 7-9: provides information about the warm core of hurricane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Ch</a:t>
            </a:r>
            <a:r>
              <a:rPr lang="en-US" dirty="0" smtClean="0"/>
              <a:t> 16: helps identify the location of the deepest convection through a scattering signal from precipitation-sized ice particles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Ch</a:t>
            </a:r>
            <a:r>
              <a:rPr lang="en-US" dirty="0" smtClean="0"/>
              <a:t> 17-20: water vapor channels make moisture sounding possible in clear-sky regions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3D166-81FD-E74A-9A3B-C7312B3D36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35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Milija Zupanski  CIRA/CSU</a:t>
            </a:r>
          </a:p>
        </p:txBody>
      </p:sp>
      <p:sp>
        <p:nvSpPr>
          <p:cNvPr id="7168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35063" y="711200"/>
            <a:ext cx="4605337" cy="3454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8892" y="4368892"/>
            <a:ext cx="5055562" cy="40642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Milija Zupanski  CIRA/CSU</a:t>
            </a:r>
          </a:p>
        </p:txBody>
      </p:sp>
      <p:sp>
        <p:nvSpPr>
          <p:cNvPr id="7168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35063" y="711200"/>
            <a:ext cx="4605337" cy="3454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8892" y="4368892"/>
            <a:ext cx="5055562" cy="40642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Microphysics schemes, native</a:t>
            </a:r>
            <a:r>
              <a:rPr lang="en-US" baseline="0" dirty="0" smtClean="0"/>
              <a:t> HWRF ensemble, and cloud initialization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3D166-81FD-E74A-9A3B-C7312B3D369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25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Ch</a:t>
            </a:r>
            <a:r>
              <a:rPr lang="en-US" dirty="0" smtClean="0"/>
              <a:t> 1-2: sensitive to cloud liquid droplets and rain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Ch</a:t>
            </a:r>
            <a:r>
              <a:rPr lang="en-US" dirty="0" smtClean="0"/>
              <a:t> 7-9: provides information about the warm core of hurricane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Ch</a:t>
            </a:r>
            <a:r>
              <a:rPr lang="en-US" dirty="0" smtClean="0"/>
              <a:t> 16: helps identify the location of the deepest convection through a scattering signal from precipitation-sized ice particles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Ch</a:t>
            </a:r>
            <a:r>
              <a:rPr lang="en-US" dirty="0" smtClean="0"/>
              <a:t> 17-20: water vapor channels make moisture sounding possible in clear-sky regions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3D166-81FD-E74A-9A3B-C7312B3D369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77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7442-298A-D749-A786-36CD6E618263}" type="datetime1">
              <a:rPr lang="en-US" smtClean="0"/>
              <a:t>7/13/17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2ED0-65DD-2448-BF3B-A4D9665B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75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6E820-90CC-FC4A-8B60-6548B10EAD54}" type="datetime1">
              <a:rPr lang="en-US" smtClean="0"/>
              <a:t>7/13/17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2ED0-65DD-2448-BF3B-A4D9665B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11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933B5-0667-4642-835A-288C5C08CC07}" type="datetime1">
              <a:rPr lang="en-US" smtClean="0"/>
              <a:t>7/13/17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2ED0-65DD-2448-BF3B-A4D9665B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78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F0143-3A0F-2040-960F-42B1A54F91A9}" type="datetime1">
              <a:rPr lang="en-US" smtClean="0"/>
              <a:t>7/13/17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2ED0-65DD-2448-BF3B-A4D9665B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95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2F01-CE5B-C244-B785-0B3AD97A3EF0}" type="datetime1">
              <a:rPr lang="en-US" smtClean="0"/>
              <a:t>7/13/17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2ED0-65DD-2448-BF3B-A4D9665B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15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FF4E6-7DB2-7941-B1E9-109848F167A8}" type="datetime1">
              <a:rPr lang="en-US" smtClean="0"/>
              <a:t>7/13/17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2ED0-65DD-2448-BF3B-A4D9665B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30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307D-29B4-E64C-AA55-68F06F72C0A1}" type="datetime1">
              <a:rPr lang="en-US" smtClean="0"/>
              <a:t>7/13/17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2ED0-65DD-2448-BF3B-A4D9665B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23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55C2-02CA-7248-85D7-2818D57A1046}" type="datetime1">
              <a:rPr lang="en-US" smtClean="0"/>
              <a:t>7/13/17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2ED0-65DD-2448-BF3B-A4D9665B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72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F629-A73C-DE41-81BA-C4F94A9F0627}" type="datetime1">
              <a:rPr lang="en-US" smtClean="0"/>
              <a:t>7/13/17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2ED0-65DD-2448-BF3B-A4D9665B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51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B47B-895A-C544-A9E4-996F172A4D21}" type="datetime1">
              <a:rPr lang="en-US" smtClean="0"/>
              <a:t>7/13/17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2ED0-65DD-2448-BF3B-A4D9665B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6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7A9D-7F0F-ED41-82BC-F9E7FD2EBEDF}" type="datetime1">
              <a:rPr lang="en-US" smtClean="0"/>
              <a:t>7/13/17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2ED0-65DD-2448-BF3B-A4D9665B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2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EAD33-7A87-3241-9495-09B77385CA58}" type="datetime1">
              <a:rPr lang="en-US" smtClean="0"/>
              <a:t>7/13/17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12ED0-65DD-2448-BF3B-A4D9665B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9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3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0.bin"/><Relationship Id="rId12" Type="http://schemas.openxmlformats.org/officeDocument/2006/relationships/image" Target="../media/image37.emf"/><Relationship Id="rId13" Type="http://schemas.openxmlformats.org/officeDocument/2006/relationships/oleObject" Target="../embeddings/oleObject11.bin"/><Relationship Id="rId14" Type="http://schemas.openxmlformats.org/officeDocument/2006/relationships/image" Target="../media/image38.emf"/><Relationship Id="rId15" Type="http://schemas.openxmlformats.org/officeDocument/2006/relationships/oleObject" Target="../embeddings/oleObject12.bin"/><Relationship Id="rId16" Type="http://schemas.openxmlformats.org/officeDocument/2006/relationships/image" Target="../media/image3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6.bin"/><Relationship Id="rId4" Type="http://schemas.openxmlformats.org/officeDocument/2006/relationships/image" Target="../media/image33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34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35.emf"/><Relationship Id="rId9" Type="http://schemas.openxmlformats.org/officeDocument/2006/relationships/oleObject" Target="../embeddings/oleObject9.bin"/><Relationship Id="rId10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gif"/><Relationship Id="rId12" Type="http://schemas.openxmlformats.org/officeDocument/2006/relationships/oleObject" Target="../embeddings/oleObject16.bin"/><Relationship Id="rId13" Type="http://schemas.openxmlformats.org/officeDocument/2006/relationships/image" Target="../media/image43.emf"/><Relationship Id="rId14" Type="http://schemas.openxmlformats.org/officeDocument/2006/relationships/oleObject" Target="../embeddings/oleObject17.bin"/><Relationship Id="rId15" Type="http://schemas.openxmlformats.org/officeDocument/2006/relationships/image" Target="../media/image4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40.e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41.emf"/><Relationship Id="rId8" Type="http://schemas.openxmlformats.org/officeDocument/2006/relationships/oleObject" Target="../embeddings/oleObject15.bin"/><Relationship Id="rId9" Type="http://schemas.openxmlformats.org/officeDocument/2006/relationships/image" Target="../media/image42.emf"/><Relationship Id="rId10" Type="http://schemas.openxmlformats.org/officeDocument/2006/relationships/image" Target="../media/image45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:10.1029/2010JD014405" TargetMode="External"/><Relationship Id="rId4" Type="http://schemas.openxmlformats.org/officeDocument/2006/relationships/hyperlink" Target="https://doi.org/10.1175/JTECH-D-15-0234.1" TargetMode="External"/><Relationship Id="rId5" Type="http://schemas.openxmlformats.org/officeDocument/2006/relationships/hyperlink" Target="https://doi:10.1175/2008WAF2222152.1" TargetMode="External"/><Relationship Id="rId6" Type="http://schemas.openxmlformats.org/officeDocument/2006/relationships/hyperlink" Target="http://nldr.library.ucar.edu/collections/technotes/TECH-NOTE-000-000-000-893.pdf" TargetMode="External"/><Relationship Id="rId7" Type="http://schemas.openxmlformats.org/officeDocument/2006/relationships/hyperlink" Target="https://doi.org/10.1002/qj.2867" TargetMode="External"/><Relationship Id="rId8" Type="http://schemas.openxmlformats.org/officeDocument/2006/relationships/hyperlink" Target="https://doi.org/10.1002/asl.748" TargetMode="External"/><Relationship Id="rId9" Type="http://schemas.openxmlformats.org/officeDocument/2006/relationships/hyperlink" Target="https://doi.org/10.1175/MWR-D-15-0445.1" TargetMode="External"/><Relationship Id="rId10" Type="http://schemas.openxmlformats.org/officeDocument/2006/relationships/hyperlink" Target="http://da.cira.colostate.edu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i.org/10.5194/npg-21-1027-2014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9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0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11.emf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" y="0"/>
            <a:ext cx="9144000" cy="1551151"/>
          </a:xfrm>
          <a:prstGeom prst="rect">
            <a:avLst/>
          </a:prstGeom>
          <a:gradFill flip="none" rotWithShape="1">
            <a:gsLst>
              <a:gs pos="1000">
                <a:srgbClr val="3366FF">
                  <a:alpha val="46000"/>
                </a:srgbClr>
              </a:gs>
              <a:gs pos="100000">
                <a:srgbClr val="2DBD1C">
                  <a:alpha val="4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54482"/>
            <a:ext cx="9144000" cy="1828843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HWRF </a:t>
            </a:r>
            <a:r>
              <a:rPr lang="en-US" sz="3600" b="1" dirty="0"/>
              <a:t>Activities </a:t>
            </a:r>
            <a:r>
              <a:rPr lang="en-US" sz="3600" b="1" dirty="0" smtClean="0"/>
              <a:t>at 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>CIRA Data Assimilation Group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615" y="3456325"/>
            <a:ext cx="8612774" cy="2601256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>
                <a:solidFill>
                  <a:srgbClr val="3366FF"/>
                </a:solidFill>
              </a:rPr>
              <a:t>Ting-Chi </a:t>
            </a:r>
            <a:r>
              <a:rPr lang="en-US" sz="2600" dirty="0" err="1" smtClean="0">
                <a:solidFill>
                  <a:srgbClr val="3366FF"/>
                </a:solidFill>
              </a:rPr>
              <a:t>Wu</a:t>
            </a:r>
            <a:r>
              <a:rPr lang="en-US" sz="2600" baseline="30000" dirty="0" err="1" smtClean="0">
                <a:solidFill>
                  <a:srgbClr val="3366FF"/>
                </a:solidFill>
              </a:rPr>
              <a:t>a</a:t>
            </a:r>
            <a:r>
              <a:rPr lang="en-US" sz="2600" dirty="0" smtClean="0">
                <a:solidFill>
                  <a:srgbClr val="3366FF"/>
                </a:solidFill>
              </a:rPr>
              <a:t> and </a:t>
            </a:r>
            <a:r>
              <a:rPr lang="en-US" sz="2600" dirty="0" err="1" smtClean="0">
                <a:solidFill>
                  <a:srgbClr val="3366FF"/>
                </a:solidFill>
              </a:rPr>
              <a:t>Milija</a:t>
            </a:r>
            <a:r>
              <a:rPr lang="en-US" sz="2600" dirty="0" smtClean="0">
                <a:solidFill>
                  <a:srgbClr val="3366FF"/>
                </a:solidFill>
              </a:rPr>
              <a:t> </a:t>
            </a:r>
            <a:r>
              <a:rPr lang="en-US" sz="2600" dirty="0" err="1" smtClean="0">
                <a:solidFill>
                  <a:srgbClr val="3366FF"/>
                </a:solidFill>
              </a:rPr>
              <a:t>Zupanski</a:t>
            </a:r>
            <a:r>
              <a:rPr lang="en-US" sz="2600" baseline="30000" dirty="0" err="1" smtClean="0">
                <a:solidFill>
                  <a:srgbClr val="3366FF"/>
                </a:solidFill>
              </a:rPr>
              <a:t>a</a:t>
            </a:r>
            <a:endParaRPr lang="en-US" sz="2600" baseline="30000" dirty="0" smtClean="0">
              <a:solidFill>
                <a:srgbClr val="3366FF"/>
              </a:solidFill>
            </a:endParaRPr>
          </a:p>
          <a:p>
            <a:endParaRPr lang="en-US" sz="2400" dirty="0" smtClean="0">
              <a:solidFill>
                <a:srgbClr val="3366FF"/>
              </a:solidFill>
            </a:endParaRPr>
          </a:p>
          <a:p>
            <a: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Collaborators: Louie </a:t>
            </a:r>
            <a:r>
              <a:rPr lang="en-US" sz="26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Grasso</a:t>
            </a:r>
            <a:r>
              <a:rPr lang="en-US" sz="2600" baseline="30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</a:t>
            </a:r>
            <a:r>
              <a:rPr lang="en-US" sz="2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Paula J. </a:t>
            </a:r>
            <a:r>
              <a:rPr lang="en-US" sz="2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Brown</a:t>
            </a:r>
            <a:r>
              <a:rPr lang="en-US" sz="2600" baseline="30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b</a:t>
            </a:r>
            <a: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, </a:t>
            </a:r>
          </a:p>
          <a:p>
            <a: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Chris </a:t>
            </a:r>
            <a:r>
              <a:rPr lang="en-US" sz="26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Kummerow</a:t>
            </a:r>
            <a:r>
              <a:rPr lang="en-US" sz="2600" baseline="30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ab</a:t>
            </a:r>
            <a:r>
              <a:rPr lang="en-US" sz="2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Karina </a:t>
            </a:r>
            <a:r>
              <a:rPr lang="en-US" sz="2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Apodaca</a:t>
            </a:r>
            <a:r>
              <a:rPr lang="en-US" sz="2600" baseline="30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</a:t>
            </a:r>
            <a:r>
              <a:rPr lang="en-US" sz="2600" baseline="30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</a:t>
            </a:r>
            <a: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, and Sid-Ahmed </a:t>
            </a:r>
            <a:r>
              <a:rPr lang="en-US" sz="2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Boukabara</a:t>
            </a:r>
            <a:r>
              <a:rPr lang="en-US" sz="2600" baseline="30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</a:t>
            </a:r>
            <a:endParaRPr lang="en-US" sz="2600" baseline="300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1700" baseline="30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</a:t>
            </a:r>
            <a:r>
              <a:rPr lang="en-US" sz="17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Cooperative</a:t>
            </a:r>
            <a:r>
              <a:rPr lang="en-US" sz="17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7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Institute for Research in the Atmosphere/Colorado State University</a:t>
            </a:r>
          </a:p>
          <a:p>
            <a:r>
              <a:rPr lang="en-US" sz="1700" baseline="30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</a:t>
            </a:r>
            <a:r>
              <a:rPr lang="en-US" sz="17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Department</a:t>
            </a:r>
            <a:r>
              <a:rPr lang="en-US" sz="17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of Atmospheric Science/Colorado State University</a:t>
            </a:r>
          </a:p>
          <a:p>
            <a:r>
              <a:rPr lang="en-US" sz="1700" baseline="30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</a:t>
            </a:r>
            <a:r>
              <a:rPr lang="en-US" sz="17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NOAA</a:t>
            </a:r>
            <a:r>
              <a:rPr lang="en-US" sz="17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/ESRL/GSD/GOSA</a:t>
            </a:r>
          </a:p>
          <a:p>
            <a:r>
              <a:rPr lang="en-US" sz="1700" baseline="30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</a:t>
            </a:r>
            <a:r>
              <a:rPr lang="en-US" sz="17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NOAA</a:t>
            </a:r>
            <a:r>
              <a:rPr lang="en-US" sz="17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/Center </a:t>
            </a:r>
            <a:r>
              <a:rPr lang="en-US" sz="17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for Satellite Applications and Research</a:t>
            </a:r>
          </a:p>
          <a:p>
            <a:endParaRPr lang="en-US" sz="2400" baseline="30000" dirty="0">
              <a:solidFill>
                <a:srgbClr val="33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0013" y="6423135"/>
            <a:ext cx="827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July 13, 2017 @ NOAA/EMC/HWRF Weekly Meeting</a:t>
            </a:r>
          </a:p>
        </p:txBody>
      </p:sp>
      <p:pic>
        <p:nvPicPr>
          <p:cNvPr id="10" name="Picture 9" descr="noaa_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" y="105839"/>
            <a:ext cx="1342785" cy="1348156"/>
          </a:xfrm>
          <a:prstGeom prst="rect">
            <a:avLst/>
          </a:prstGeom>
        </p:spPr>
      </p:pic>
      <p:pic>
        <p:nvPicPr>
          <p:cNvPr id="11" name="Picture 10" descr="colorado-state-ram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310" y="33075"/>
            <a:ext cx="1066178" cy="1487258"/>
          </a:xfrm>
          <a:prstGeom prst="rect">
            <a:avLst/>
          </a:prstGeom>
        </p:spPr>
      </p:pic>
      <p:pic>
        <p:nvPicPr>
          <p:cNvPr id="12" name="Picture 11" descr="1.CIRA_2015-RGB-transp.150dpi-BOLD-TEXT.17x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820" y="185218"/>
            <a:ext cx="2654976" cy="109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8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949158"/>
          </a:xfrm>
          <a:prstGeom prst="rect">
            <a:avLst/>
          </a:prstGeom>
          <a:gradFill flip="none" rotWithShape="1">
            <a:gsLst>
              <a:gs pos="1000">
                <a:srgbClr val="3366FF">
                  <a:alpha val="46000"/>
                </a:srgbClr>
              </a:gs>
              <a:gs pos="100000">
                <a:srgbClr val="2DBD1C">
                  <a:alpha val="4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tes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1" r="37501"/>
          <a:stretch/>
        </p:blipFill>
        <p:spPr>
          <a:xfrm>
            <a:off x="1067125" y="955635"/>
            <a:ext cx="6764392" cy="5871655"/>
          </a:xfrm>
          <a:prstGeom prst="rect">
            <a:avLst/>
          </a:prstGeom>
        </p:spPr>
      </p:pic>
      <p:pic>
        <p:nvPicPr>
          <p:cNvPr id="3" name="Picture 2" descr="tb_d03_2014101706_1h_201410170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r="37461"/>
          <a:stretch/>
        </p:blipFill>
        <p:spPr>
          <a:xfrm>
            <a:off x="1065010" y="951562"/>
            <a:ext cx="6766507" cy="5872146"/>
          </a:xfrm>
          <a:prstGeom prst="rect">
            <a:avLst/>
          </a:prstGeom>
        </p:spPr>
      </p:pic>
      <p:pic>
        <p:nvPicPr>
          <p:cNvPr id="4" name="Picture 3" descr="tb_d03_2014101706_2h_201410170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r="37461"/>
          <a:stretch/>
        </p:blipFill>
        <p:spPr>
          <a:xfrm>
            <a:off x="1067125" y="955635"/>
            <a:ext cx="6765942" cy="5871656"/>
          </a:xfrm>
          <a:prstGeom prst="rect">
            <a:avLst/>
          </a:prstGeom>
        </p:spPr>
      </p:pic>
      <p:pic>
        <p:nvPicPr>
          <p:cNvPr id="10" name="Picture 9" descr="tb_d03_2014101706_3h_2014101709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r="37461"/>
          <a:stretch/>
        </p:blipFill>
        <p:spPr>
          <a:xfrm>
            <a:off x="1065010" y="955635"/>
            <a:ext cx="6765942" cy="5871656"/>
          </a:xfrm>
          <a:prstGeom prst="rect">
            <a:avLst/>
          </a:prstGeom>
        </p:spPr>
      </p:pic>
      <p:pic>
        <p:nvPicPr>
          <p:cNvPr id="11" name="Picture 10" descr="tb_d03_2014101706_4h_201410171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r="37461"/>
          <a:stretch/>
        </p:blipFill>
        <p:spPr>
          <a:xfrm>
            <a:off x="1067125" y="955635"/>
            <a:ext cx="6765942" cy="5871656"/>
          </a:xfrm>
          <a:prstGeom prst="rect">
            <a:avLst/>
          </a:prstGeom>
        </p:spPr>
      </p:pic>
      <p:pic>
        <p:nvPicPr>
          <p:cNvPr id="12" name="Picture 11" descr="tb_d03_2014101706_5h_2014101711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r="37461"/>
          <a:stretch/>
        </p:blipFill>
        <p:spPr>
          <a:xfrm>
            <a:off x="1067125" y="955635"/>
            <a:ext cx="6765942" cy="5871656"/>
          </a:xfrm>
          <a:prstGeom prst="rect">
            <a:avLst/>
          </a:prstGeom>
        </p:spPr>
      </p:pic>
      <p:pic>
        <p:nvPicPr>
          <p:cNvPr id="13" name="Picture 12" descr="tb_d03_2014101706_6h_2014101712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r="37461"/>
          <a:stretch/>
        </p:blipFill>
        <p:spPr>
          <a:xfrm>
            <a:off x="1067125" y="951562"/>
            <a:ext cx="6765942" cy="5871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5490" y="3944043"/>
            <a:ext cx="3252395" cy="2643869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85840" y="3944043"/>
            <a:ext cx="3245677" cy="2643869"/>
          </a:xfrm>
          <a:prstGeom prst="rect">
            <a:avLst/>
          </a:prstGeom>
          <a:noFill/>
          <a:ln w="38100" cmpd="sng">
            <a:solidFill>
              <a:srgbClr val="2DBD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459777" y="1010799"/>
            <a:ext cx="2371740" cy="1679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00720" y="-1627"/>
            <a:ext cx="8770240" cy="892999"/>
          </a:xfrm>
        </p:spPr>
        <p:txBody>
          <a:bodyPr>
            <a:noAutofit/>
          </a:bodyPr>
          <a:lstStyle/>
          <a:p>
            <a:r>
              <a:rPr lang="en-US" sz="4000" u="sng" dirty="0" smtClean="0"/>
              <a:t>Compare w/ GOES-13 image at 10.7 </a:t>
            </a:r>
            <a:r>
              <a:rPr lang="en-US" sz="4000" u="sng" dirty="0" err="1" smtClean="0"/>
              <a:t>μm</a:t>
            </a:r>
            <a:endParaRPr lang="en-US" sz="4000" u="sng" dirty="0"/>
          </a:p>
        </p:txBody>
      </p:sp>
      <p:sp>
        <p:nvSpPr>
          <p:cNvPr id="16" name="TextBox 15"/>
          <p:cNvSpPr txBox="1"/>
          <p:nvPr/>
        </p:nvSpPr>
        <p:spPr>
          <a:xfrm>
            <a:off x="1125490" y="1008783"/>
            <a:ext cx="3097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(Brightness Temperature in °C)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788193" y="4037135"/>
            <a:ext cx="1919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66FF"/>
                </a:solidFill>
              </a:rPr>
              <a:t>Operator a)</a:t>
            </a:r>
            <a:endParaRPr lang="en-US" sz="1600" dirty="0">
              <a:solidFill>
                <a:srgbClr val="2DBD1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79651" y="4037135"/>
            <a:ext cx="1919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2DBD1C"/>
                </a:solidFill>
              </a:rPr>
              <a:t>Operator b)</a:t>
            </a:r>
            <a:endParaRPr lang="en-US" sz="1600" dirty="0">
              <a:solidFill>
                <a:srgbClr val="2DBD1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68797" y="3336006"/>
            <a:ext cx="1106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ghost d03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1512193" y="5905351"/>
            <a:ext cx="1106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ghost d03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4968797" y="5894954"/>
            <a:ext cx="1106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ghost d03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40316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9352" y="1002008"/>
            <a:ext cx="1406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Operator a)  </a:t>
            </a:r>
          </a:p>
          <a:p>
            <a:r>
              <a:rPr lang="en-US" dirty="0" smtClean="0">
                <a:solidFill>
                  <a:srgbClr val="2DBD1C"/>
                </a:solidFill>
              </a:rPr>
              <a:t>Operator b)</a:t>
            </a:r>
            <a:endParaRPr lang="en-US" dirty="0">
              <a:solidFill>
                <a:srgbClr val="2DBD1C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27079" y="954423"/>
            <a:ext cx="8435949" cy="5939511"/>
            <a:chOff x="706767" y="954423"/>
            <a:chExt cx="8435949" cy="5939511"/>
          </a:xfrm>
        </p:grpSpPr>
        <p:pic>
          <p:nvPicPr>
            <p:cNvPr id="2" name="Picture 1" descr="Gonzalo08L_2014101306_34windradii_meanQ_forecas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7492" y="1134204"/>
              <a:ext cx="2935224" cy="1956816"/>
            </a:xfrm>
            <a:prstGeom prst="rect">
              <a:avLst/>
            </a:prstGeom>
          </p:spPr>
        </p:pic>
        <p:pic>
          <p:nvPicPr>
            <p:cNvPr id="4" name="Picture 3" descr="Fig4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73"/>
            <a:stretch/>
          </p:blipFill>
          <p:spPr>
            <a:xfrm>
              <a:off x="1122533" y="1167624"/>
              <a:ext cx="5253760" cy="572275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74801" y="1917919"/>
              <a:ext cx="415766" cy="377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TS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6767" y="3840234"/>
              <a:ext cx="483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HU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06767" y="5709182"/>
              <a:ext cx="483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HU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50466" y="955842"/>
              <a:ext cx="18047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Track Error (km)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30045" y="954423"/>
              <a:ext cx="226594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Intensity Error (</a:t>
              </a:r>
              <a:r>
                <a:rPr lang="en-US" dirty="0" err="1" smtClean="0"/>
                <a:t>hPa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pic>
          <p:nvPicPr>
            <p:cNvPr id="13" name="Picture 12" descr="Gonzalo08L_2014101706_34windradii_meanQ_forecas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9619" y="4938536"/>
              <a:ext cx="2933097" cy="195539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597308" y="956222"/>
              <a:ext cx="2277984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Size Error (km)</a:t>
              </a:r>
              <a:endParaRPr lang="en-US" dirty="0"/>
            </a:p>
          </p:txBody>
        </p:sp>
        <p:pic>
          <p:nvPicPr>
            <p:cNvPr id="3" name="Picture 2" descr="Gonzalo08L_2014101612_34windradii_meanQ_forecast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7492" y="3041878"/>
              <a:ext cx="2935224" cy="1956816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0" y="0"/>
            <a:ext cx="9144000" cy="949158"/>
          </a:xfrm>
          <a:prstGeom prst="rect">
            <a:avLst/>
          </a:prstGeom>
          <a:gradFill flip="none" rotWithShape="1">
            <a:gsLst>
              <a:gs pos="1000">
                <a:srgbClr val="3366FF">
                  <a:alpha val="46000"/>
                </a:srgbClr>
              </a:gs>
              <a:gs pos="100000">
                <a:srgbClr val="2DBD1C">
                  <a:alpha val="4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00720" y="-1627"/>
            <a:ext cx="8770240" cy="892999"/>
          </a:xfrm>
        </p:spPr>
        <p:txBody>
          <a:bodyPr>
            <a:noAutofit/>
          </a:bodyPr>
          <a:lstStyle/>
          <a:p>
            <a:r>
              <a:rPr lang="en-US" sz="4000" u="sng" dirty="0" smtClean="0"/>
              <a:t>72-h HWRF Forecast</a:t>
            </a:r>
            <a:endParaRPr lang="en-US" sz="4000" u="sng" dirty="0"/>
          </a:p>
        </p:txBody>
      </p:sp>
    </p:spTree>
    <p:extLst>
      <p:ext uri="{BB962C8B-B14F-4D97-AF65-F5344CB8AC3E}">
        <p14:creationId xmlns:p14="http://schemas.microsoft.com/office/powerpoint/2010/main" val="22020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949158"/>
          </a:xfrm>
          <a:prstGeom prst="rect">
            <a:avLst/>
          </a:prstGeom>
          <a:gradFill flip="none" rotWithShape="1">
            <a:gsLst>
              <a:gs pos="1000">
                <a:srgbClr val="3366FF">
                  <a:alpha val="46000"/>
                </a:srgbClr>
              </a:gs>
              <a:gs pos="100000">
                <a:srgbClr val="2DBD1C">
                  <a:alpha val="4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55555"/>
              </p:ext>
            </p:extLst>
          </p:nvPr>
        </p:nvGraphicFramePr>
        <p:xfrm>
          <a:off x="234339" y="3507928"/>
          <a:ext cx="8693273" cy="344424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492879"/>
                <a:gridCol w="3912639"/>
                <a:gridCol w="4287755"/>
              </a:tblGrid>
              <a:tr h="328062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Pros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Cons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28242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a)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600" dirty="0" smtClean="0"/>
                        <a:t>Relatively easy to implement </a:t>
                      </a:r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endParaRPr lang="en-US" sz="1600" dirty="0" smtClean="0"/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600" dirty="0" smtClean="0"/>
                        <a:t>Code</a:t>
                      </a:r>
                      <a:r>
                        <a:rPr lang="en-US" sz="1600" baseline="0" dirty="0" smtClean="0"/>
                        <a:t> modifications</a:t>
                      </a:r>
                      <a:r>
                        <a:rPr lang="en-US" sz="1600" dirty="0" smtClean="0"/>
                        <a:t> are limited to GSI only</a:t>
                      </a:r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endParaRPr lang="en-US" sz="1600" dirty="0" smtClean="0"/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600" dirty="0" smtClean="0"/>
                        <a:t>Impact cloud environment</a:t>
                      </a:r>
                    </a:p>
                  </a:txBody>
                  <a:tcPr>
                    <a:lnL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600" kern="1200" dirty="0" smtClean="0">
                          <a:effectLst/>
                        </a:rPr>
                        <a:t>Create bias from using already saturated-then-condensed water vapor from background guess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r>
                        <a:rPr lang="en-US" sz="1600" dirty="0" smtClean="0"/>
                        <a:t> 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600" dirty="0" smtClean="0"/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600" dirty="0" smtClean="0"/>
                        <a:t>No cloud condensate update</a:t>
                      </a:r>
                    </a:p>
                  </a:txBody>
                  <a:tcPr>
                    <a:lnL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5948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b)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600" dirty="0" smtClean="0"/>
                        <a:t>In addition to dynamical variables, cloud condensate variables are also updated (cloud environment + clouds)</a:t>
                      </a:r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endParaRPr lang="en-US" sz="1600" dirty="0" smtClean="0"/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600" dirty="0" smtClean="0"/>
                        <a:t>Align</a:t>
                      </a:r>
                      <a:r>
                        <a:rPr lang="en-US" sz="1600" baseline="0" dirty="0" smtClean="0"/>
                        <a:t> with GSI </a:t>
                      </a:r>
                      <a:r>
                        <a:rPr lang="en-US" sz="1600" dirty="0" smtClean="0"/>
                        <a:t>all-sky radiance assimilation efforts</a:t>
                      </a:r>
                      <a:r>
                        <a:rPr lang="en-US" sz="1600" baseline="0" dirty="0" smtClean="0"/>
                        <a:t> (see section 2)</a:t>
                      </a:r>
                      <a:endParaRPr lang="en-US" sz="1600" dirty="0" smtClean="0"/>
                    </a:p>
                  </a:txBody>
                  <a:tcPr>
                    <a:lnL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600" dirty="0" smtClean="0"/>
                        <a:t>Need to modify procedures in HWRF related</a:t>
                      </a:r>
                      <a:r>
                        <a:rPr lang="en-US" sz="1600" baseline="0" dirty="0" smtClean="0"/>
                        <a:t> to cloud condensate (e.g. vortex relocation, merge) in order to preserve cloud condensate fields for GSI</a:t>
                      </a:r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endParaRPr lang="en-US" sz="1600" dirty="0" smtClean="0"/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600" dirty="0" smtClean="0"/>
                        <a:t>Depends</a:t>
                      </a:r>
                      <a:r>
                        <a:rPr lang="en-US" sz="1600" baseline="0" dirty="0" smtClean="0"/>
                        <a:t> on c</a:t>
                      </a:r>
                      <a:r>
                        <a:rPr lang="en-US" sz="1600" dirty="0" smtClean="0"/>
                        <a:t>loud microphysics scheme used</a:t>
                      </a:r>
                      <a:r>
                        <a:rPr lang="en-US" sz="1600" baseline="0" dirty="0" smtClean="0"/>
                        <a:t> by HWRF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4339" y="1056106"/>
            <a:ext cx="8693273" cy="255877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Fit to observation was improved with operator b)</a:t>
            </a:r>
          </a:p>
          <a:p>
            <a:r>
              <a:rPr lang="en-US" sz="2400" dirty="0" smtClean="0"/>
              <a:t>While there was no obvious improvement in forecast track and size forecast,  intensity forecast was found slightly improved when operator with cloud condensate update (operator b) is used</a:t>
            </a:r>
          </a:p>
          <a:p>
            <a:r>
              <a:rPr lang="en-US" sz="2400" dirty="0" smtClean="0"/>
              <a:t>Although initial cloud condensate </a:t>
            </a:r>
            <a:r>
              <a:rPr lang="en-US" sz="2400" dirty="0"/>
              <a:t>field (synthetic satellite image) </a:t>
            </a:r>
            <a:r>
              <a:rPr lang="en-US" sz="2400" dirty="0" smtClean="0"/>
              <a:t>was comparable to observations, there were too many cold clouds being produced during forecast </a:t>
            </a:r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0720" y="-1627"/>
            <a:ext cx="8770240" cy="892999"/>
          </a:xfrm>
        </p:spPr>
        <p:txBody>
          <a:bodyPr>
            <a:noAutofit/>
          </a:bodyPr>
          <a:lstStyle/>
          <a:p>
            <a:r>
              <a:rPr lang="en-US" sz="4000" u="sng" dirty="0" smtClean="0"/>
              <a:t>Summary (1)</a:t>
            </a:r>
            <a:endParaRPr lang="en-US" sz="4000" u="sng" dirty="0"/>
          </a:p>
        </p:txBody>
      </p:sp>
    </p:spTree>
    <p:extLst>
      <p:ext uri="{BB962C8B-B14F-4D97-AF65-F5344CB8AC3E}">
        <p14:creationId xmlns:p14="http://schemas.microsoft.com/office/powerpoint/2010/main" val="3910636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5330" y="2788556"/>
            <a:ext cx="7008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2. All-Sky ATMS Radiances</a:t>
            </a:r>
          </a:p>
        </p:txBody>
      </p:sp>
    </p:spTree>
    <p:extLst>
      <p:ext uri="{BB962C8B-B14F-4D97-AF65-F5344CB8AC3E}">
        <p14:creationId xmlns:p14="http://schemas.microsoft.com/office/powerpoint/2010/main" val="3260665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949158"/>
          </a:xfrm>
          <a:prstGeom prst="rect">
            <a:avLst/>
          </a:prstGeom>
          <a:gradFill flip="none" rotWithShape="1">
            <a:gsLst>
              <a:gs pos="1000">
                <a:srgbClr val="3366FF">
                  <a:alpha val="46000"/>
                </a:srgbClr>
              </a:gs>
              <a:gs pos="100000">
                <a:srgbClr val="2DBD1C">
                  <a:alpha val="4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88" y="1104777"/>
            <a:ext cx="8844460" cy="5414558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Inherit the GSI all-sky assimilation capability</a:t>
            </a:r>
          </a:p>
          <a:p>
            <a:pPr lvl="1"/>
            <a:r>
              <a:rPr lang="en-US" sz="2000" dirty="0" smtClean="0"/>
              <a:t>Developed for GFS by </a:t>
            </a:r>
            <a:r>
              <a:rPr lang="en-US" sz="2000" i="1" dirty="0" smtClean="0">
                <a:solidFill>
                  <a:srgbClr val="7F7F7F"/>
                </a:solidFill>
              </a:rPr>
              <a:t>Zhu </a:t>
            </a:r>
            <a:r>
              <a:rPr lang="en-US" sz="2000" i="1" dirty="0">
                <a:solidFill>
                  <a:srgbClr val="7F7F7F"/>
                </a:solidFill>
              </a:rPr>
              <a:t>et al. </a:t>
            </a:r>
            <a:r>
              <a:rPr lang="en-US" sz="2000" i="1" dirty="0" smtClean="0">
                <a:solidFill>
                  <a:srgbClr val="7F7F7F"/>
                </a:solidFill>
              </a:rPr>
              <a:t>(2016)</a:t>
            </a:r>
            <a:r>
              <a:rPr lang="en-US" sz="2000" dirty="0" smtClean="0"/>
              <a:t> via adding </a:t>
            </a:r>
            <a:r>
              <a:rPr lang="en-US" sz="2000" b="1" dirty="0"/>
              <a:t>CWM</a:t>
            </a:r>
            <a:r>
              <a:rPr lang="en-US" sz="2000" dirty="0"/>
              <a:t> as control variable </a:t>
            </a:r>
            <a:r>
              <a:rPr lang="en-US" sz="2000" dirty="0" smtClean="0"/>
              <a:t>and including </a:t>
            </a:r>
            <a:r>
              <a:rPr lang="en-US" sz="2000" b="1" dirty="0" err="1"/>
              <a:t>ql</a:t>
            </a:r>
            <a:r>
              <a:rPr lang="en-US" sz="2000" dirty="0"/>
              <a:t> and </a:t>
            </a:r>
            <a:r>
              <a:rPr lang="en-US" sz="2000" b="1" dirty="0"/>
              <a:t>qi</a:t>
            </a:r>
            <a:r>
              <a:rPr lang="en-US" sz="2000" dirty="0"/>
              <a:t> </a:t>
            </a:r>
            <a:r>
              <a:rPr lang="en-US" sz="2000" dirty="0" smtClean="0"/>
              <a:t>as </a:t>
            </a:r>
            <a:r>
              <a:rPr lang="en-US" sz="2000" dirty="0"/>
              <a:t>state </a:t>
            </a:r>
            <a:r>
              <a:rPr lang="en-US" sz="2000" dirty="0" smtClean="0"/>
              <a:t>variables</a:t>
            </a:r>
            <a:endParaRPr lang="en-US" sz="2000" dirty="0"/>
          </a:p>
          <a:p>
            <a:pPr lvl="1"/>
            <a:r>
              <a:rPr lang="en-US" sz="2000" dirty="0" smtClean="0"/>
              <a:t>We extended to also include </a:t>
            </a:r>
            <a:r>
              <a:rPr lang="en-US" sz="2000" b="1" dirty="0" err="1" smtClean="0"/>
              <a:t>qr</a:t>
            </a:r>
            <a:r>
              <a:rPr lang="en-US" sz="2000" dirty="0"/>
              <a:t>, </a:t>
            </a:r>
            <a:r>
              <a:rPr lang="en-US" sz="2000" b="1" dirty="0" err="1"/>
              <a:t>qs</a:t>
            </a:r>
            <a:r>
              <a:rPr lang="en-US" sz="2000" dirty="0"/>
              <a:t>, </a:t>
            </a:r>
            <a:r>
              <a:rPr lang="en-US" sz="2000" b="1" dirty="0" err="1"/>
              <a:t>qg</a:t>
            </a:r>
            <a:r>
              <a:rPr lang="en-US" sz="2000" dirty="0"/>
              <a:t>, and </a:t>
            </a:r>
            <a:r>
              <a:rPr lang="en-US" sz="2000" b="1" dirty="0" err="1" smtClean="0"/>
              <a:t>qh</a:t>
            </a:r>
            <a:endParaRPr lang="en-US" sz="2000" dirty="0" smtClean="0"/>
          </a:p>
          <a:p>
            <a:pPr lvl="1"/>
            <a:r>
              <a:rPr lang="en-US" sz="2000" dirty="0" smtClean="0"/>
              <a:t>Currently uses GFS ensemble</a:t>
            </a:r>
            <a:r>
              <a:rPr lang="en-US" sz="2000" dirty="0"/>
              <a:t> </a:t>
            </a:r>
            <a:r>
              <a:rPr lang="en-US" sz="2000" dirty="0" smtClean="0"/>
              <a:t>(non-native) to estimate ensemble background error covariance for HWRF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r>
              <a:rPr lang="en-US" sz="2400" dirty="0" smtClean="0"/>
              <a:t>Total cloud condensate (CWM) partition</a:t>
            </a:r>
          </a:p>
          <a:p>
            <a:pPr lvl="1"/>
            <a:r>
              <a:rPr lang="en-US" sz="2000" dirty="0" smtClean="0"/>
              <a:t>An empirical formula based on Ferrier-</a:t>
            </a:r>
            <a:r>
              <a:rPr lang="en-US" sz="2000" dirty="0" err="1" smtClean="0"/>
              <a:t>Aligo</a:t>
            </a:r>
            <a:r>
              <a:rPr lang="en-US" sz="2000" dirty="0" smtClean="0"/>
              <a:t> microphysics scheme for partitioning </a:t>
            </a:r>
            <a:r>
              <a:rPr lang="en-US" sz="2000" b="1" dirty="0" smtClean="0"/>
              <a:t>CWM</a:t>
            </a:r>
            <a:r>
              <a:rPr lang="en-US" sz="2000" dirty="0" smtClean="0"/>
              <a:t> into </a:t>
            </a:r>
            <a:r>
              <a:rPr lang="en-US" sz="2000" b="1" dirty="0" err="1"/>
              <a:t>ql</a:t>
            </a:r>
            <a:r>
              <a:rPr lang="en-US" sz="2000" dirty="0"/>
              <a:t>, </a:t>
            </a:r>
            <a:r>
              <a:rPr lang="en-US" sz="2000" b="1" dirty="0"/>
              <a:t>qi</a:t>
            </a:r>
            <a:r>
              <a:rPr lang="en-US" sz="2000" dirty="0"/>
              <a:t>, </a:t>
            </a:r>
            <a:r>
              <a:rPr lang="en-US" sz="2000" b="1" dirty="0" err="1"/>
              <a:t>qr</a:t>
            </a:r>
            <a:r>
              <a:rPr lang="en-US" sz="2000" dirty="0"/>
              <a:t>, </a:t>
            </a:r>
            <a:r>
              <a:rPr lang="en-US" sz="2000" b="1" dirty="0" err="1"/>
              <a:t>qs</a:t>
            </a:r>
            <a:r>
              <a:rPr lang="en-US" sz="2000" dirty="0"/>
              <a:t>, </a:t>
            </a:r>
            <a:r>
              <a:rPr lang="en-US" sz="2000" b="1" dirty="0" err="1"/>
              <a:t>qg</a:t>
            </a:r>
            <a:r>
              <a:rPr lang="en-US" sz="2000" dirty="0"/>
              <a:t>, and </a:t>
            </a:r>
            <a:r>
              <a:rPr lang="en-US" sz="2000" b="1" dirty="0" err="1" smtClean="0"/>
              <a:t>qh</a:t>
            </a:r>
            <a:r>
              <a:rPr lang="en-US" sz="2000" b="1" dirty="0" smtClean="0"/>
              <a:t> </a:t>
            </a:r>
            <a:r>
              <a:rPr lang="en-US" sz="2000" dirty="0" smtClean="0"/>
              <a:t>with </a:t>
            </a:r>
            <a:r>
              <a:rPr lang="en-US" sz="2000" dirty="0"/>
              <a:t>partition parameters (</a:t>
            </a:r>
            <a:r>
              <a:rPr lang="en-US" sz="2000" b="1" dirty="0"/>
              <a:t>F_ICE</a:t>
            </a:r>
            <a:r>
              <a:rPr lang="en-US" sz="2000" dirty="0"/>
              <a:t>, </a:t>
            </a:r>
            <a:r>
              <a:rPr lang="en-US" sz="2000" b="1" dirty="0"/>
              <a:t>F_RAIN</a:t>
            </a:r>
            <a:r>
              <a:rPr lang="en-US" sz="2000" dirty="0"/>
              <a:t>, and </a:t>
            </a:r>
            <a:r>
              <a:rPr lang="en-US" sz="2000" b="1" dirty="0"/>
              <a:t>F_RIMEF</a:t>
            </a:r>
            <a:r>
              <a:rPr lang="en-US" sz="2000" dirty="0"/>
              <a:t>) </a:t>
            </a:r>
            <a:r>
              <a:rPr lang="en-US" sz="2000" dirty="0" smtClean="0"/>
              <a:t>is available in GSI </a:t>
            </a:r>
          </a:p>
          <a:p>
            <a:pPr lvl="1"/>
            <a:r>
              <a:rPr lang="en-US" sz="2000" dirty="0" smtClean="0"/>
              <a:t>The tangent linear and </a:t>
            </a:r>
            <a:r>
              <a:rPr lang="en-US" sz="2000" dirty="0" err="1" smtClean="0"/>
              <a:t>adjoint</a:t>
            </a:r>
            <a:r>
              <a:rPr lang="en-US" sz="2000" dirty="0" smtClean="0"/>
              <a:t> parts of the partition are included in cost function minimization </a:t>
            </a:r>
            <a:r>
              <a:rPr lang="en-US" sz="2000" dirty="0" smtClean="0">
                <a:solidFill>
                  <a:srgbClr val="7F7F7F"/>
                </a:solidFill>
              </a:rPr>
              <a:t>(</a:t>
            </a:r>
            <a:r>
              <a:rPr lang="en-US" sz="2000" i="1" dirty="0" smtClean="0">
                <a:solidFill>
                  <a:srgbClr val="7F7F7F"/>
                </a:solidFill>
              </a:rPr>
              <a:t>Wu and </a:t>
            </a:r>
            <a:r>
              <a:rPr lang="en-US" sz="2000" i="1" dirty="0" err="1" smtClean="0">
                <a:solidFill>
                  <a:srgbClr val="7F7F7F"/>
                </a:solidFill>
              </a:rPr>
              <a:t>Zupanski</a:t>
            </a:r>
            <a:r>
              <a:rPr lang="en-US" sz="2000" i="1" dirty="0" smtClean="0">
                <a:solidFill>
                  <a:srgbClr val="7F7F7F"/>
                </a:solidFill>
              </a:rPr>
              <a:t> 2017</a:t>
            </a:r>
            <a:r>
              <a:rPr lang="en-US" sz="2000" dirty="0" smtClean="0">
                <a:solidFill>
                  <a:srgbClr val="7F7F7F"/>
                </a:solidFill>
              </a:rPr>
              <a:t>)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Cloud Initialization</a:t>
            </a:r>
          </a:p>
          <a:p>
            <a:pPr lvl="1"/>
            <a:r>
              <a:rPr lang="en-US" sz="2000" dirty="0" smtClean="0"/>
              <a:t>Cloud condensate is currently not considered during the </a:t>
            </a:r>
            <a:r>
              <a:rPr lang="en-US" sz="2000" i="1" dirty="0" smtClean="0"/>
              <a:t>vortex initialization </a:t>
            </a:r>
            <a:r>
              <a:rPr lang="en-US" sz="2000" dirty="0" smtClean="0"/>
              <a:t>procedure, a step prior to GSI within HWRF, and the </a:t>
            </a:r>
            <a:r>
              <a:rPr lang="en-US" sz="2000" i="1" dirty="0" smtClean="0"/>
              <a:t>merge</a:t>
            </a:r>
            <a:r>
              <a:rPr lang="en-US" sz="2000" dirty="0" smtClean="0"/>
              <a:t> procedure</a:t>
            </a:r>
          </a:p>
          <a:p>
            <a:pPr lvl="1"/>
            <a:r>
              <a:rPr lang="en-US" sz="2000" dirty="0" smtClean="0"/>
              <a:t>We provided a simple approach by appending </a:t>
            </a:r>
            <a:r>
              <a:rPr lang="en-US" sz="2000" b="1" dirty="0" smtClean="0"/>
              <a:t>CWM</a:t>
            </a:r>
            <a:r>
              <a:rPr lang="en-US" sz="2000" dirty="0" smtClean="0"/>
              <a:t> and its partition parameters from the forecast of a previous HWRF cycle to the background guess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39200"/>
            <a:ext cx="9144000" cy="988358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Preps for </a:t>
            </a:r>
            <a:r>
              <a:rPr lang="en-US" sz="4000" u="sng" dirty="0"/>
              <a:t>all-sky </a:t>
            </a:r>
            <a:r>
              <a:rPr lang="en-US" sz="4000" u="sng" dirty="0" smtClean="0"/>
              <a:t>assimilation </a:t>
            </a:r>
            <a:r>
              <a:rPr lang="en-US" sz="4000" u="sng" dirty="0"/>
              <a:t>in </a:t>
            </a:r>
            <a:r>
              <a:rPr lang="en-US" sz="4000" u="sng" dirty="0" smtClean="0"/>
              <a:t>HWRF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9069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949158"/>
          </a:xfrm>
          <a:prstGeom prst="rect">
            <a:avLst/>
          </a:prstGeom>
          <a:gradFill flip="none" rotWithShape="1">
            <a:gsLst>
              <a:gs pos="1000">
                <a:srgbClr val="3366FF">
                  <a:alpha val="46000"/>
                </a:srgbClr>
              </a:gs>
              <a:gs pos="100000">
                <a:srgbClr val="2DBD1C">
                  <a:alpha val="4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Fig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" t="4322" r="74056" b="75852"/>
          <a:stretch/>
        </p:blipFill>
        <p:spPr>
          <a:xfrm>
            <a:off x="906228" y="1276259"/>
            <a:ext cx="3739387" cy="2369480"/>
          </a:xfrm>
          <a:prstGeom prst="rect">
            <a:avLst/>
          </a:prstGeom>
        </p:spPr>
      </p:pic>
      <p:pic>
        <p:nvPicPr>
          <p:cNvPr id="10" name="Picture 9" descr="Fig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" t="25699" r="74056" b="54474"/>
          <a:stretch/>
        </p:blipFill>
        <p:spPr>
          <a:xfrm>
            <a:off x="4522429" y="1276259"/>
            <a:ext cx="3739387" cy="2369480"/>
          </a:xfrm>
          <a:prstGeom prst="rect">
            <a:avLst/>
          </a:prstGeom>
        </p:spPr>
      </p:pic>
      <p:pic>
        <p:nvPicPr>
          <p:cNvPr id="11" name="Picture 10" descr="Fig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" t="68262" r="74056" b="11381"/>
          <a:stretch/>
        </p:blipFill>
        <p:spPr>
          <a:xfrm>
            <a:off x="4541948" y="3567503"/>
            <a:ext cx="3739387" cy="2432922"/>
          </a:xfrm>
          <a:prstGeom prst="rect">
            <a:avLst/>
          </a:prstGeom>
        </p:spPr>
      </p:pic>
      <p:pic>
        <p:nvPicPr>
          <p:cNvPr id="12" name="Picture 11" descr="Fig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" t="46980" r="74056" b="33193"/>
          <a:stretch/>
        </p:blipFill>
        <p:spPr>
          <a:xfrm>
            <a:off x="906228" y="3567503"/>
            <a:ext cx="3739387" cy="23694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105" y="5901010"/>
            <a:ext cx="8856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Ch</a:t>
            </a:r>
            <a:r>
              <a:rPr lang="en-US" dirty="0" smtClean="0"/>
              <a:t> 1 and 2 are </a:t>
            </a:r>
            <a:r>
              <a:rPr lang="en-US" dirty="0"/>
              <a:t>sensitive to cloud liquid droplets and </a:t>
            </a:r>
            <a:r>
              <a:rPr lang="en-US" dirty="0" smtClean="0"/>
              <a:t>rain: ocean surface appears cold and condensate associated with hurricane (   ) appears warm (&gt;240K)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Absolute innovation differences = |O-B|-|O-A</a:t>
            </a:r>
            <a:r>
              <a:rPr lang="en-US" dirty="0" smtClean="0"/>
              <a:t>|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4155504" y="6268303"/>
            <a:ext cx="198703" cy="175375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4024" y="2878446"/>
            <a:ext cx="1106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ghost d03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659755" y="924480"/>
            <a:ext cx="597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Hurricane Cristobal (2014) 1800 UTC, August 26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4034" y="116399"/>
            <a:ext cx="7876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/>
              <a:t>ATMS </a:t>
            </a:r>
            <a:r>
              <a:rPr lang="en-US" sz="4000" u="sng" dirty="0" err="1" smtClean="0"/>
              <a:t>Ch</a:t>
            </a:r>
            <a:r>
              <a:rPr lang="en-US" sz="4000" u="sng" dirty="0" smtClean="0"/>
              <a:t> 1: 23.8 GHz (Tb in Kelvin)</a:t>
            </a:r>
            <a:endParaRPr lang="en-US" sz="4000" u="sng" dirty="0"/>
          </a:p>
        </p:txBody>
      </p:sp>
    </p:spTree>
    <p:extLst>
      <p:ext uri="{BB962C8B-B14F-4D97-AF65-F5344CB8AC3E}">
        <p14:creationId xmlns:p14="http://schemas.microsoft.com/office/powerpoint/2010/main" val="3613689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949158"/>
          </a:xfrm>
          <a:prstGeom prst="rect">
            <a:avLst/>
          </a:prstGeom>
          <a:gradFill flip="none" rotWithShape="1">
            <a:gsLst>
              <a:gs pos="1000">
                <a:srgbClr val="3366FF">
                  <a:alpha val="46000"/>
                </a:srgbClr>
              </a:gs>
              <a:gs pos="100000">
                <a:srgbClr val="2DBD1C">
                  <a:alpha val="4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00720" y="-771"/>
            <a:ext cx="8770240" cy="892999"/>
          </a:xfrm>
        </p:spPr>
        <p:txBody>
          <a:bodyPr>
            <a:noAutofit/>
          </a:bodyPr>
          <a:lstStyle/>
          <a:p>
            <a:r>
              <a:rPr lang="en-US" sz="4000" u="sng" dirty="0" smtClean="0"/>
              <a:t>Compare w/ GOES-13 data</a:t>
            </a:r>
            <a:endParaRPr lang="en-US" sz="4000" u="sng" dirty="0"/>
          </a:p>
        </p:txBody>
      </p:sp>
      <p:pic>
        <p:nvPicPr>
          <p:cNvPr id="5" name="Picture 4" descr="hist_tb.gsi_d03.analys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076" y="1095891"/>
            <a:ext cx="7400913" cy="2960365"/>
          </a:xfrm>
          <a:prstGeom prst="rect">
            <a:avLst/>
          </a:prstGeom>
        </p:spPr>
      </p:pic>
      <p:pic>
        <p:nvPicPr>
          <p:cNvPr id="6" name="Picture 5" descr="hist_tb.gsi_d03.01_hou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"/>
          <a:stretch/>
        </p:blipFill>
        <p:spPr>
          <a:xfrm>
            <a:off x="-290803" y="4063998"/>
            <a:ext cx="7406640" cy="27892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2969" y="1456150"/>
            <a:ext cx="2216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Analysis: t = 0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555369" y="4253454"/>
            <a:ext cx="2216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Forecast: t = 1 h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2455678" y="1216825"/>
            <a:ext cx="2047479" cy="1684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55678" y="4015963"/>
            <a:ext cx="2047479" cy="1684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75692" y="1295734"/>
            <a:ext cx="2768308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endParaRPr lang="en-US" sz="1600" dirty="0" smtClean="0"/>
          </a:p>
          <a:p>
            <a:pPr marL="285750" indent="-285750">
              <a:buFont typeface="Wingdings" charset="2"/>
              <a:buChar char="Ø"/>
            </a:pPr>
            <a:endParaRPr lang="en-US" sz="16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The distribution of brightness temperature at  t = 0 is consistent with observation, except for CTL (blue) due to no cloud condensate.</a:t>
            </a:r>
          </a:p>
          <a:p>
            <a:pPr marL="285750" indent="-285750">
              <a:buFont typeface="Wingdings" charset="2"/>
              <a:buChar char="Ø"/>
            </a:pPr>
            <a:endParaRPr lang="en-US" sz="1600" dirty="0" smtClean="0"/>
          </a:p>
          <a:p>
            <a:pPr marL="285750" indent="-285750">
              <a:buFont typeface="Wingdings" charset="2"/>
              <a:buChar char="Ø"/>
            </a:pPr>
            <a:endParaRPr lang="en-US" sz="1600" dirty="0" smtClean="0"/>
          </a:p>
          <a:p>
            <a:endParaRPr lang="en-US" sz="1600" dirty="0" smtClean="0"/>
          </a:p>
          <a:p>
            <a:pPr marL="285750" indent="-285750">
              <a:buFont typeface="Wingdings" charset="2"/>
              <a:buChar char="Ø"/>
            </a:pPr>
            <a:endParaRPr lang="en-US" sz="16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Within </a:t>
            </a:r>
            <a:r>
              <a:rPr lang="en-US" sz="1600" dirty="0"/>
              <a:t>the first hour of the forecasts, a </a:t>
            </a:r>
            <a:r>
              <a:rPr lang="en-US" sz="1600" dirty="0" smtClean="0"/>
              <a:t>discrepancy</a:t>
            </a:r>
            <a:r>
              <a:rPr lang="en-US" sz="1600" dirty="0"/>
              <a:t> </a:t>
            </a:r>
            <a:r>
              <a:rPr lang="en-US" sz="1600" dirty="0" smtClean="0"/>
              <a:t>developed</a:t>
            </a:r>
            <a:r>
              <a:rPr lang="en-US" sz="1600" dirty="0"/>
              <a:t>, where the brightness temperatures are </a:t>
            </a:r>
            <a:r>
              <a:rPr lang="en-US" sz="1600" dirty="0" smtClean="0"/>
              <a:t>around </a:t>
            </a:r>
            <a:r>
              <a:rPr lang="en-US" sz="1600" dirty="0"/>
              <a:t>210 </a:t>
            </a:r>
            <a:r>
              <a:rPr lang="en-US" sz="1600" dirty="0" smtClean="0"/>
              <a:t>K</a:t>
            </a:r>
          </a:p>
          <a:p>
            <a:pPr marL="285750" indent="-285750">
              <a:buFont typeface="Wingdings" charset="2"/>
              <a:buChar char="Ø"/>
            </a:pPr>
            <a:endParaRPr lang="en-US" sz="16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Such discrepancy persists in the following (at least) 24 hours of forecast   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200720" y="989230"/>
            <a:ext cx="877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Histogram of Tb of observed GOES-13 10.7 </a:t>
            </a:r>
            <a:r>
              <a:rPr lang="en-US" dirty="0" err="1" smtClean="0"/>
              <a:t>μm</a:t>
            </a:r>
            <a:r>
              <a:rPr lang="en-US" dirty="0" smtClean="0"/>
              <a:t> image </a:t>
            </a:r>
            <a:r>
              <a:rPr lang="en-US" dirty="0"/>
              <a:t>(black) </a:t>
            </a:r>
            <a:r>
              <a:rPr lang="en-US" dirty="0" smtClean="0"/>
              <a:t>and synthetic images (colored)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51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49158"/>
          </a:xfrm>
          <a:prstGeom prst="rect">
            <a:avLst/>
          </a:prstGeom>
          <a:gradFill flip="none" rotWithShape="1">
            <a:gsLst>
              <a:gs pos="1000">
                <a:srgbClr val="3366FF">
                  <a:alpha val="46000"/>
                </a:srgbClr>
              </a:gs>
              <a:gs pos="100000">
                <a:srgbClr val="2DBD1C">
                  <a:alpha val="4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814667" cy="949158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Summary (1)+(2)</a:t>
            </a:r>
            <a:endParaRPr lang="en-US" sz="4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672" y="1183924"/>
            <a:ext cx="8612642" cy="4191698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Extended GSI capability to assimilate cloud and precipitation-affected satellite observations into HWRF.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Both Hurricane </a:t>
            </a:r>
            <a:r>
              <a:rPr lang="en-US" sz="2800" dirty="0"/>
              <a:t>GPROF hydrometeor retrievals and ATMS all-sky </a:t>
            </a:r>
            <a:r>
              <a:rPr lang="en-US" sz="2800" dirty="0" smtClean="0"/>
              <a:t>radiances were successfully assimilated into HWRF.</a:t>
            </a:r>
          </a:p>
          <a:p>
            <a:endParaRPr lang="en-US" sz="2800" dirty="0" smtClean="0"/>
          </a:p>
          <a:p>
            <a:r>
              <a:rPr lang="en-US" sz="2800" dirty="0" smtClean="0"/>
              <a:t>Although forecast results from all-sky assimilation </a:t>
            </a:r>
            <a:r>
              <a:rPr lang="en-US" sz="2800" dirty="0"/>
              <a:t>measured in metrics including </a:t>
            </a:r>
            <a:r>
              <a:rPr lang="en-US" sz="2800" dirty="0" smtClean="0"/>
              <a:t>track</a:t>
            </a:r>
            <a:r>
              <a:rPr lang="en-US" sz="2800" dirty="0"/>
              <a:t>, intensity, and sizes </a:t>
            </a:r>
            <a:r>
              <a:rPr lang="en-US" sz="2800" dirty="0" smtClean="0"/>
              <a:t>were mixed (not shown), initial cloud fields (synthetic satellite images) from assimilation were comparable to observation.</a:t>
            </a:r>
          </a:p>
          <a:p>
            <a:endParaRPr lang="en-US" sz="2800" dirty="0"/>
          </a:p>
          <a:p>
            <a:r>
              <a:rPr lang="en-US" sz="2800" dirty="0" smtClean="0"/>
              <a:t>HWRF appears to produce too many clouds with cloud top temperature that is too cold compared to observations.</a:t>
            </a:r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22672" y="5394662"/>
            <a:ext cx="8373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200" dirty="0" smtClean="0"/>
              <a:t>Currently, working on merging the extended </a:t>
            </a:r>
            <a:r>
              <a:rPr lang="en-US" sz="2200" dirty="0"/>
              <a:t>capabilities to the HWRF and GSI repository </a:t>
            </a:r>
            <a:r>
              <a:rPr lang="en-US" sz="2200" dirty="0" smtClean="0"/>
              <a:t>through the </a:t>
            </a:r>
            <a:r>
              <a:rPr lang="en-US" sz="2200" dirty="0"/>
              <a:t>DTC Visitor </a:t>
            </a:r>
            <a:r>
              <a:rPr lang="en-US" sz="2200" dirty="0" smtClean="0"/>
              <a:t>Program.</a:t>
            </a:r>
            <a:endParaRPr lang="en-US" sz="22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246677" y="-3114"/>
            <a:ext cx="412370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smtClean="0"/>
              <a:t> </a:t>
            </a:r>
            <a:endParaRPr lang="en-US" sz="4000" u="sng" dirty="0"/>
          </a:p>
        </p:txBody>
      </p:sp>
    </p:spTree>
    <p:extLst>
      <p:ext uri="{BB962C8B-B14F-4D97-AF65-F5344CB8AC3E}">
        <p14:creationId xmlns:p14="http://schemas.microsoft.com/office/powerpoint/2010/main" val="1360747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8159" y="2788556"/>
            <a:ext cx="78338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3. GLM Lightning observations</a:t>
            </a:r>
          </a:p>
          <a:p>
            <a:pPr algn="ctr"/>
            <a:r>
              <a:rPr lang="en-US" sz="2400" dirty="0" smtClean="0"/>
              <a:t>(in collaboration with Vijay, </a:t>
            </a:r>
            <a:r>
              <a:rPr lang="en-US" sz="2400" dirty="0" err="1" smtClean="0"/>
              <a:t>Avichal</a:t>
            </a:r>
            <a:r>
              <a:rPr lang="en-US" sz="2400" dirty="0" smtClean="0"/>
              <a:t>, and </a:t>
            </a:r>
            <a:r>
              <a:rPr lang="en-US" sz="2400" dirty="0" err="1" smtClean="0"/>
              <a:t>Mingjing</a:t>
            </a:r>
            <a:r>
              <a:rPr lang="en-US" sz="2400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834472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949158"/>
          </a:xfrm>
          <a:prstGeom prst="rect">
            <a:avLst/>
          </a:prstGeom>
          <a:gradFill flip="none" rotWithShape="1">
            <a:gsLst>
              <a:gs pos="1000">
                <a:srgbClr val="3366FF">
                  <a:alpha val="46000"/>
                </a:srgbClr>
              </a:gs>
              <a:gs pos="100000">
                <a:srgbClr val="2DBD1C">
                  <a:alpha val="4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716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u="sng" dirty="0" smtClean="0">
                <a:solidFill>
                  <a:srgbClr val="000000"/>
                </a:solidFill>
              </a:rPr>
              <a:t>General Project Description</a:t>
            </a:r>
            <a:endParaRPr lang="en-US" sz="4000" u="sng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2851" y="1974026"/>
            <a:ext cx="47571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latin typeface="+mj-lt"/>
              </a:rPr>
              <a:t>The scientific focus of this project is to </a:t>
            </a:r>
            <a:r>
              <a:rPr lang="en-US" sz="2000" dirty="0" smtClean="0">
                <a:latin typeface="+mj-lt"/>
              </a:rPr>
              <a:t>exploit </a:t>
            </a:r>
            <a:r>
              <a:rPr lang="en-US" sz="2000" dirty="0">
                <a:latin typeface="+mj-lt"/>
              </a:rPr>
              <a:t>unique capabilities of the </a:t>
            </a:r>
            <a:r>
              <a:rPr lang="en-US" sz="2000" dirty="0" smtClean="0">
                <a:latin typeface="+mj-lt"/>
              </a:rPr>
              <a:t>GLM instrument </a:t>
            </a:r>
            <a:r>
              <a:rPr lang="en-US" sz="2000" dirty="0">
                <a:latin typeface="+mj-lt"/>
              </a:rPr>
              <a:t>to improve data assimilation with NOAA </a:t>
            </a:r>
            <a:r>
              <a:rPr lang="en-US" sz="2000" dirty="0" smtClean="0">
                <a:latin typeface="+mj-lt"/>
              </a:rPr>
              <a:t>HWRF </a:t>
            </a:r>
            <a:r>
              <a:rPr lang="en-US" sz="2000" dirty="0">
                <a:latin typeface="+mj-lt"/>
              </a:rPr>
              <a:t>operational system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32" y="3671589"/>
            <a:ext cx="3479800" cy="2701424"/>
          </a:xfrm>
          <a:prstGeom prst="rect">
            <a:avLst/>
          </a:prstGeom>
          <a:effectLst>
            <a:outerShdw blurRad="50800" dist="38100" dir="2700000" algn="tl" rotWithShape="0">
              <a:srgbClr val="00009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037971" y="4507167"/>
            <a:ext cx="48941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latin typeface="+mj-lt"/>
              </a:rPr>
              <a:t>We </a:t>
            </a:r>
            <a:r>
              <a:rPr lang="en-US" sz="2000" dirty="0">
                <a:latin typeface="+mj-lt"/>
              </a:rPr>
              <a:t>plan to achieve this </a:t>
            </a:r>
            <a:r>
              <a:rPr lang="en-US" sz="2000" dirty="0" smtClean="0">
                <a:latin typeface="+mj-lt"/>
              </a:rPr>
              <a:t>by: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Ø"/>
            </a:pPr>
            <a:r>
              <a:rPr lang="en-US" i="1" dirty="0" smtClean="0">
                <a:latin typeface="+mj-lt"/>
              </a:rPr>
              <a:t>Adopting </a:t>
            </a:r>
            <a:r>
              <a:rPr lang="en-US" i="1" dirty="0">
                <a:latin typeface="+mj-lt"/>
              </a:rPr>
              <a:t>and </a:t>
            </a:r>
            <a:r>
              <a:rPr lang="en-US" i="1" dirty="0" smtClean="0">
                <a:latin typeface="+mj-lt"/>
              </a:rPr>
              <a:t>optimizing </a:t>
            </a:r>
            <a:r>
              <a:rPr lang="en-US" i="1" dirty="0">
                <a:latin typeface="+mj-lt"/>
              </a:rPr>
              <a:t>the GLM lightning observation operator </a:t>
            </a:r>
            <a:r>
              <a:rPr lang="en-US" i="1" dirty="0" smtClean="0">
                <a:latin typeface="+mj-lt"/>
              </a:rPr>
              <a:t>previously developed for NOAA GDAS and WRF-ARW systems</a:t>
            </a:r>
            <a:endParaRPr lang="en-US" dirty="0" smtClean="0">
              <a:latin typeface="+mj-lt"/>
            </a:endParaRPr>
          </a:p>
          <a:p>
            <a:pPr marL="285750" indent="-285750">
              <a:spcAft>
                <a:spcPts val="600"/>
              </a:spcAft>
              <a:buFont typeface="Wingdings" charset="2"/>
              <a:buChar char="Ø"/>
            </a:pPr>
            <a:r>
              <a:rPr lang="en-US" i="1" dirty="0" smtClean="0">
                <a:latin typeface="+mj-lt"/>
              </a:rPr>
              <a:t>Incorporating </a:t>
            </a:r>
            <a:r>
              <a:rPr lang="en-US" i="1" dirty="0">
                <a:latin typeface="+mj-lt"/>
              </a:rPr>
              <a:t>the lightning observation operator in </a:t>
            </a:r>
            <a:r>
              <a:rPr lang="en-US" i="1" dirty="0" smtClean="0">
                <a:latin typeface="+mj-lt"/>
              </a:rPr>
              <a:t>NOAA HWRF system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2232" y="1194151"/>
            <a:ext cx="829109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 dirty="0"/>
              <a:t>Data assimilation of GLM observations in HWRF/GSI system</a:t>
            </a:r>
          </a:p>
        </p:txBody>
      </p:sp>
      <p:pic>
        <p:nvPicPr>
          <p:cNvPr id="11" name="Picture 10" descr="hurricane-emil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/>
          <a:stretch/>
        </p:blipFill>
        <p:spPr>
          <a:xfrm>
            <a:off x="5049959" y="1874250"/>
            <a:ext cx="3583367" cy="19223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49959" y="3796632"/>
            <a:ext cx="3800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Courtesy of NASA: Hurricane Emily (2005)          </a:t>
            </a:r>
            <a:endParaRPr lang="en-US" sz="16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6674890" y="4055573"/>
            <a:ext cx="1965086" cy="338554"/>
            <a:chOff x="5049959" y="4022328"/>
            <a:chExt cx="1965086" cy="338554"/>
          </a:xfrm>
        </p:grpSpPr>
        <p:sp>
          <p:nvSpPr>
            <p:cNvPr id="3" name="Plus 2"/>
            <p:cNvSpPr/>
            <p:nvPr/>
          </p:nvSpPr>
          <p:spPr>
            <a:xfrm>
              <a:off x="5049959" y="4135915"/>
              <a:ext cx="176188" cy="181741"/>
            </a:xfrm>
            <a:prstGeom prst="mathPlus">
              <a:avLst/>
            </a:prstGeom>
            <a:solidFill>
              <a:srgbClr val="FF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8000"/>
                </a:solidFill>
              </a:endParaRPr>
            </a:p>
          </p:txBody>
        </p:sp>
        <p:sp>
          <p:nvSpPr>
            <p:cNvPr id="4" name="Minus 3"/>
            <p:cNvSpPr/>
            <p:nvPr/>
          </p:nvSpPr>
          <p:spPr>
            <a:xfrm>
              <a:off x="5279284" y="4136449"/>
              <a:ext cx="180358" cy="181207"/>
            </a:xfrm>
            <a:prstGeom prst="mathMinus">
              <a:avLst/>
            </a:prstGeom>
            <a:solidFill>
              <a:srgbClr val="FF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25561" y="4022328"/>
              <a:ext cx="15894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: lightning </a:t>
              </a:r>
              <a:r>
                <a:rPr lang="en-US" sz="1600" dirty="0" smtClean="0"/>
                <a:t>strikes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280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" y="1"/>
            <a:ext cx="9144000" cy="949158"/>
          </a:xfrm>
          <a:prstGeom prst="rect">
            <a:avLst/>
          </a:prstGeom>
          <a:gradFill flip="none" rotWithShape="1">
            <a:gsLst>
              <a:gs pos="1000">
                <a:srgbClr val="3366FF">
                  <a:alpha val="42000"/>
                </a:srgbClr>
              </a:gs>
              <a:gs pos="100000">
                <a:srgbClr val="2DBD1C">
                  <a:alpha val="4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 Shot 2017-06-09 at 9.19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06" y="1059463"/>
            <a:ext cx="8260357" cy="5580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307" y="10462"/>
            <a:ext cx="8893759" cy="94538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Hurricane WRF (HWRF) v3.7a System 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862" y="3535556"/>
            <a:ext cx="1928409" cy="7401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01271" y="3192624"/>
            <a:ext cx="453079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GSI: </a:t>
            </a:r>
            <a:r>
              <a:rPr lang="en-US" sz="2200" dirty="0" err="1" smtClean="0">
                <a:solidFill>
                  <a:srgbClr val="FF0000"/>
                </a:solidFill>
              </a:rPr>
              <a:t>Gridpoint</a:t>
            </a:r>
            <a:r>
              <a:rPr lang="en-US" sz="2200" dirty="0" smtClean="0">
                <a:solidFill>
                  <a:srgbClr val="FF0000"/>
                </a:solidFill>
              </a:rPr>
              <a:t> Statistical Interpolation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01271" y="5221894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HWRF employs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 the hybrid 3DEnVar GSI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20 % static + 80 % ensemble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background error covariance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69651" y="4628782"/>
            <a:ext cx="201739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WRF NMM core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56389" y="1028103"/>
            <a:ext cx="40383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v</a:t>
            </a:r>
            <a:r>
              <a:rPr lang="en-US" sz="2200" dirty="0" smtClean="0"/>
              <a:t>3.7a is functionally equivalent to</a:t>
            </a:r>
          </a:p>
          <a:p>
            <a:r>
              <a:rPr lang="en-US" sz="2200" dirty="0" smtClean="0"/>
              <a:t>the 2015 operational version</a:t>
            </a:r>
            <a:endParaRPr lang="en-US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138307" y="6067763"/>
            <a:ext cx="24313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HWRF Scientific Document</a:t>
            </a:r>
          </a:p>
          <a:p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Tallapragada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et al. (2015)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10058" y="2918522"/>
            <a:ext cx="36262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o</a:t>
            </a:r>
            <a:r>
              <a:rPr lang="en-US" sz="1600" dirty="0" smtClean="0"/>
              <a:t>r Vortex initialization / Vortex relocation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7426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949158"/>
          </a:xfrm>
          <a:prstGeom prst="rect">
            <a:avLst/>
          </a:prstGeom>
          <a:gradFill flip="none" rotWithShape="1">
            <a:gsLst>
              <a:gs pos="1000">
                <a:srgbClr val="3366FF">
                  <a:alpha val="46000"/>
                </a:srgbClr>
              </a:gs>
              <a:gs pos="100000">
                <a:srgbClr val="2DBD1C">
                  <a:alpha val="4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5778" name="Rectangle 2"/>
          <p:cNvSpPr>
            <a:spLocks noChangeArrowheads="1"/>
          </p:cNvSpPr>
          <p:nvPr/>
        </p:nvSpPr>
        <p:spPr bwMode="auto">
          <a:xfrm>
            <a:off x="3548063" y="25447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</a:pP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23" name="Title 3"/>
          <p:cNvSpPr txBox="1">
            <a:spLocks/>
          </p:cNvSpPr>
          <p:nvPr/>
        </p:nvSpPr>
        <p:spPr>
          <a:xfrm>
            <a:off x="533399" y="76200"/>
            <a:ext cx="7772400" cy="68580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u="sng" dirty="0" smtClean="0">
                <a:solidFill>
                  <a:schemeClr val="tx1"/>
                </a:solidFill>
              </a:rPr>
              <a:t>Lightning observations</a:t>
            </a:r>
            <a:endParaRPr lang="en-US" sz="4000" u="sng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07475" y="1203158"/>
            <a:ext cx="8549104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240"/>
              </a:spcBef>
              <a:buFont typeface="Arial"/>
              <a:buChar char="•"/>
            </a:pPr>
            <a:r>
              <a:rPr lang="en-US" sz="2000" dirty="0" smtClean="0">
                <a:latin typeface="+mj-lt"/>
              </a:rPr>
              <a:t>Actual lightning measurements from GLM are </a:t>
            </a:r>
            <a:r>
              <a:rPr lang="en-US" sz="2000" i="1" dirty="0" smtClean="0">
                <a:latin typeface="+mj-lt"/>
              </a:rPr>
              <a:t>lightning strikes</a:t>
            </a:r>
            <a:endParaRPr lang="en-US" sz="2000" i="1" dirty="0" smtClean="0">
              <a:solidFill>
                <a:srgbClr val="FF0000"/>
              </a:solidFill>
              <a:latin typeface="+mj-lt"/>
            </a:endParaRPr>
          </a:p>
          <a:p>
            <a:pPr marL="285750" indent="-285750">
              <a:spcBef>
                <a:spcPts val="240"/>
              </a:spcBef>
              <a:buFont typeface="Arial"/>
              <a:buChar char="•"/>
            </a:pPr>
            <a:r>
              <a:rPr lang="en-US" sz="2000" dirty="0" smtClean="0">
                <a:latin typeface="+mj-lt"/>
              </a:rPr>
              <a:t>Lightning observation operators are often related to </a:t>
            </a:r>
            <a:r>
              <a:rPr lang="en-US" sz="2000" i="1" dirty="0" smtClean="0">
                <a:latin typeface="+mj-lt"/>
              </a:rPr>
              <a:t>lightning flash rate (LFR)</a:t>
            </a:r>
          </a:p>
          <a:p>
            <a:pPr marL="285750" indent="-285750">
              <a:spcBef>
                <a:spcPts val="240"/>
              </a:spcBef>
              <a:buFont typeface="Arial"/>
              <a:buChar char="•"/>
            </a:pPr>
            <a:r>
              <a:rPr lang="en-US" sz="2000" dirty="0" smtClean="0">
                <a:latin typeface="+mj-lt"/>
              </a:rPr>
              <a:t>Need to transform lightning strikes to LFR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6796627"/>
              </p:ext>
            </p:extLst>
          </p:nvPr>
        </p:nvGraphicFramePr>
        <p:xfrm>
          <a:off x="5403607" y="2169396"/>
          <a:ext cx="2744956" cy="742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2" name="Equation" r:id="rId4" imgW="1549400" imgH="419100" progId="Equation.DSMT4">
                  <p:embed/>
                </p:oleObj>
              </mc:Choice>
              <mc:Fallback>
                <p:oleObj name="Equation" r:id="rId4" imgW="15494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03607" y="2169396"/>
                        <a:ext cx="2744956" cy="742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/>
          <p:cNvSpPr/>
          <p:nvPr/>
        </p:nvSpPr>
        <p:spPr>
          <a:xfrm>
            <a:off x="5055204" y="3116047"/>
            <a:ext cx="3922258" cy="34163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240"/>
              </a:spcBef>
            </a:pPr>
            <a:r>
              <a:rPr lang="en-US" sz="1600" dirty="0" smtClean="0"/>
              <a:t>First, we define a </a:t>
            </a:r>
            <a:r>
              <a:rPr lang="en-US" sz="1600" dirty="0"/>
              <a:t>regular observation grid </a:t>
            </a:r>
            <a:r>
              <a:rPr lang="en-US" sz="1600" dirty="0" smtClean="0"/>
              <a:t>with </a:t>
            </a:r>
            <a:r>
              <a:rPr lang="en-US" sz="1600" dirty="0" err="1" smtClean="0"/>
              <a:t>gridspacing</a:t>
            </a:r>
            <a:r>
              <a:rPr lang="en-US" sz="1600" dirty="0" smtClean="0"/>
              <a:t> corresponding to the spatial resolution of </a:t>
            </a:r>
            <a:r>
              <a:rPr lang="en-US" sz="1600" dirty="0"/>
              <a:t>GLM </a:t>
            </a:r>
            <a:r>
              <a:rPr lang="en-US" sz="1600" dirty="0" smtClean="0"/>
              <a:t>measurements (~8 km):</a:t>
            </a:r>
          </a:p>
          <a:p>
            <a:pPr marL="285750" indent="-285750">
              <a:spcBef>
                <a:spcPts val="240"/>
              </a:spcBef>
              <a:buFont typeface="Lucida Grande"/>
              <a:buChar char="-"/>
            </a:pPr>
            <a:r>
              <a:rPr lang="en-US" sz="1600" dirty="0" smtClean="0"/>
              <a:t>Black </a:t>
            </a:r>
            <a:r>
              <a:rPr lang="en-US" sz="1600" dirty="0"/>
              <a:t>cross: central grid point at which </a:t>
            </a:r>
            <a:r>
              <a:rPr lang="en-US" sz="1600" dirty="0" smtClean="0"/>
              <a:t>LFR calculation </a:t>
            </a:r>
            <a:r>
              <a:rPr lang="en-US" sz="1600" dirty="0"/>
              <a:t>is performed</a:t>
            </a:r>
          </a:p>
          <a:p>
            <a:pPr marL="285750" indent="-285750">
              <a:spcBef>
                <a:spcPts val="240"/>
              </a:spcBef>
              <a:buFont typeface="Lucida Grande"/>
              <a:buChar char="-"/>
            </a:pPr>
            <a:r>
              <a:rPr lang="en-US" sz="1600" dirty="0" smtClean="0">
                <a:latin typeface="+mj-lt"/>
              </a:rPr>
              <a:t>Black dash line: defines the boundary of each grid point</a:t>
            </a:r>
          </a:p>
          <a:p>
            <a:pPr marL="285750" indent="-285750">
              <a:spcBef>
                <a:spcPts val="240"/>
              </a:spcBef>
              <a:buFont typeface="Lucida Grande"/>
              <a:buChar char="-"/>
            </a:pPr>
            <a:r>
              <a:rPr lang="en-US" sz="1600" dirty="0"/>
              <a:t>Blue line: defines area that impacts the calculation at the central grid </a:t>
            </a:r>
            <a:r>
              <a:rPr lang="en-US" sz="1600" dirty="0" smtClean="0"/>
              <a:t>point</a:t>
            </a:r>
            <a:endParaRPr lang="en-US" sz="1600" dirty="0" smtClean="0">
              <a:latin typeface="+mj-lt"/>
            </a:endParaRPr>
          </a:p>
          <a:p>
            <a:pPr marL="285750" indent="-285750">
              <a:spcBef>
                <a:spcPts val="240"/>
              </a:spcBef>
              <a:buFont typeface="Lucida Grande"/>
              <a:buChar char="-"/>
            </a:pPr>
            <a:r>
              <a:rPr lang="en-US" sz="1600" dirty="0" smtClean="0">
                <a:latin typeface="+mj-lt"/>
              </a:rPr>
              <a:t>Circles: lightning strikes where blue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circles denote strikes that impact the central point and red circles denote strikes that impact other grid points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295904" y="2546584"/>
            <a:ext cx="4592964" cy="3814637"/>
            <a:chOff x="423348" y="3137932"/>
            <a:chExt cx="4592964" cy="3814637"/>
          </a:xfrm>
        </p:grpSpPr>
        <p:sp>
          <p:nvSpPr>
            <p:cNvPr id="14" name="Multiply 13"/>
            <p:cNvSpPr/>
            <p:nvPr/>
          </p:nvSpPr>
          <p:spPr>
            <a:xfrm>
              <a:off x="2563356" y="4902916"/>
              <a:ext cx="348639" cy="32375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Multiply 24"/>
            <p:cNvSpPr/>
            <p:nvPr/>
          </p:nvSpPr>
          <p:spPr>
            <a:xfrm>
              <a:off x="1189487" y="3710386"/>
              <a:ext cx="348639" cy="32375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Multiply 25"/>
            <p:cNvSpPr/>
            <p:nvPr/>
          </p:nvSpPr>
          <p:spPr>
            <a:xfrm>
              <a:off x="1189487" y="4902574"/>
              <a:ext cx="348639" cy="32375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Multiply 26"/>
            <p:cNvSpPr/>
            <p:nvPr/>
          </p:nvSpPr>
          <p:spPr>
            <a:xfrm>
              <a:off x="1192469" y="6042151"/>
              <a:ext cx="348639" cy="32375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Multiply 27"/>
            <p:cNvSpPr/>
            <p:nvPr/>
          </p:nvSpPr>
          <p:spPr>
            <a:xfrm>
              <a:off x="2552655" y="6053391"/>
              <a:ext cx="348639" cy="32375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Multiply 30"/>
            <p:cNvSpPr/>
            <p:nvPr/>
          </p:nvSpPr>
          <p:spPr>
            <a:xfrm>
              <a:off x="4015497" y="6053391"/>
              <a:ext cx="348639" cy="32375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Multiply 31"/>
            <p:cNvSpPr/>
            <p:nvPr/>
          </p:nvSpPr>
          <p:spPr>
            <a:xfrm>
              <a:off x="4015497" y="4915368"/>
              <a:ext cx="348639" cy="32375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Multiply 32"/>
            <p:cNvSpPr/>
            <p:nvPr/>
          </p:nvSpPr>
          <p:spPr>
            <a:xfrm>
              <a:off x="2552655" y="3722838"/>
              <a:ext cx="348639" cy="32375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Multiply 33"/>
            <p:cNvSpPr/>
            <p:nvPr/>
          </p:nvSpPr>
          <p:spPr>
            <a:xfrm>
              <a:off x="4015497" y="3722838"/>
              <a:ext cx="348639" cy="32375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423348" y="4501988"/>
              <a:ext cx="4592964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533399" y="5617343"/>
              <a:ext cx="4482913" cy="12452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2038388" y="3137932"/>
              <a:ext cx="0" cy="3769876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3435928" y="3182693"/>
              <a:ext cx="0" cy="3769876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2038388" y="4501988"/>
              <a:ext cx="1397540" cy="1136117"/>
            </a:xfrm>
            <a:prstGeom prst="rect">
              <a:avLst/>
            </a:prstGeom>
            <a:noFill/>
            <a:ln w="38100" cmpd="sng"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039493" y="5267004"/>
              <a:ext cx="82099" cy="78039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955324" y="5269980"/>
              <a:ext cx="82099" cy="78039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3154540" y="4722092"/>
              <a:ext cx="82099" cy="78039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3104736" y="4672284"/>
              <a:ext cx="82099" cy="78039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2208264" y="5419404"/>
              <a:ext cx="82099" cy="78039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2335762" y="4874492"/>
              <a:ext cx="82099" cy="78039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2335762" y="5347668"/>
              <a:ext cx="82099" cy="78039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2450809" y="4889920"/>
              <a:ext cx="82099" cy="78039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2341738" y="4743472"/>
              <a:ext cx="82099" cy="78039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605265" y="4600000"/>
              <a:ext cx="82099" cy="780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4230803" y="4752400"/>
              <a:ext cx="82099" cy="780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4308497" y="4854992"/>
              <a:ext cx="82099" cy="780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4348838" y="5094556"/>
              <a:ext cx="82099" cy="780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4277120" y="5246956"/>
              <a:ext cx="82099" cy="780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877065" y="5685752"/>
              <a:ext cx="82099" cy="780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830249" y="5539304"/>
              <a:ext cx="82099" cy="780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895492" y="4359340"/>
              <a:ext cx="82099" cy="780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823774" y="4237796"/>
              <a:ext cx="82099" cy="780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v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739605" y="4327936"/>
              <a:ext cx="82099" cy="780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423348" y="3365872"/>
              <a:ext cx="4592964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533399" y="6764188"/>
              <a:ext cx="4482913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4821014" y="3182693"/>
              <a:ext cx="0" cy="3769876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633419" y="3182693"/>
              <a:ext cx="0" cy="3769876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Oval 93"/>
          <p:cNvSpPr/>
          <p:nvPr/>
        </p:nvSpPr>
        <p:spPr>
          <a:xfrm>
            <a:off x="3119231" y="5156664"/>
            <a:ext cx="82099" cy="7803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2997709" y="5209448"/>
            <a:ext cx="82099" cy="7803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2403049" y="5760312"/>
            <a:ext cx="82099" cy="7803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136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949158"/>
          </a:xfrm>
          <a:prstGeom prst="rect">
            <a:avLst/>
          </a:prstGeom>
          <a:gradFill flip="none" rotWithShape="1">
            <a:gsLst>
              <a:gs pos="1000">
                <a:srgbClr val="3366FF">
                  <a:alpha val="46000"/>
                </a:srgbClr>
              </a:gs>
              <a:gs pos="100000">
                <a:srgbClr val="2DBD1C">
                  <a:alpha val="4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296778" y="108284"/>
            <a:ext cx="8513011" cy="685800"/>
          </a:xfrm>
        </p:spPr>
        <p:txBody>
          <a:bodyPr>
            <a:noAutofit/>
          </a:bodyPr>
          <a:lstStyle/>
          <a:p>
            <a:r>
              <a:rPr lang="en-US" sz="4000" u="sng" dirty="0"/>
              <a:t>Observation Operators for </a:t>
            </a:r>
            <a:r>
              <a:rPr lang="en-US" sz="4000" u="sng" dirty="0" smtClean="0"/>
              <a:t>LFR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0DE7-E89E-42A8-91AF-FB986B184FC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96777" y="1143000"/>
            <a:ext cx="851301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sz="2000" dirty="0" smtClean="0">
                <a:latin typeface="+mj-lt"/>
              </a:rPr>
              <a:t>Regression between LFR and maximum vertical updraft </a:t>
            </a:r>
            <a:r>
              <a:rPr lang="en-US" sz="2000" dirty="0" smtClean="0">
                <a:solidFill>
                  <a:srgbClr val="7F7F7F"/>
                </a:solidFill>
              </a:rPr>
              <a:t>(</a:t>
            </a:r>
            <a:r>
              <a:rPr lang="en-US" sz="2000" i="1" dirty="0" err="1" smtClean="0">
                <a:solidFill>
                  <a:srgbClr val="7F7F7F"/>
                </a:solidFill>
              </a:rPr>
              <a:t>Barthe</a:t>
            </a:r>
            <a:r>
              <a:rPr lang="en-US" sz="2000" i="1" dirty="0" smtClean="0">
                <a:solidFill>
                  <a:srgbClr val="7F7F7F"/>
                </a:solidFill>
              </a:rPr>
              <a:t> </a:t>
            </a:r>
            <a:r>
              <a:rPr lang="en-US" sz="2000" i="1" dirty="0">
                <a:solidFill>
                  <a:srgbClr val="7F7F7F"/>
                </a:solidFill>
              </a:rPr>
              <a:t>et al. </a:t>
            </a:r>
            <a:r>
              <a:rPr lang="en-US" sz="2000" i="1" dirty="0" smtClean="0">
                <a:solidFill>
                  <a:srgbClr val="7F7F7F"/>
                </a:solidFill>
              </a:rPr>
              <a:t>2010)</a:t>
            </a:r>
            <a:endParaRPr lang="en-US" sz="2000" dirty="0"/>
          </a:p>
          <a:p>
            <a:pPr marL="914400" lvl="1" indent="-457200">
              <a:buFont typeface="Wingdings" charset="2"/>
              <a:buChar char="Ø"/>
            </a:pPr>
            <a:r>
              <a:rPr lang="en-US" sz="2000" dirty="0" smtClean="0"/>
              <a:t>impact </a:t>
            </a:r>
            <a:r>
              <a:rPr lang="en-US" sz="2000" dirty="0"/>
              <a:t>the environment of clouds, but not clouds directly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 smtClean="0"/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  <a:p>
            <a:pPr marL="457200" indent="-457200">
              <a:buFont typeface="+mj-lt"/>
              <a:buAutoNum type="arabicParenR"/>
            </a:pPr>
            <a:endParaRPr lang="en-US" sz="2000" dirty="0" smtClean="0"/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  <a:p>
            <a:pPr marL="457200" indent="-457200">
              <a:buFont typeface="+mj-lt"/>
              <a:buAutoNum type="arabicParenR"/>
            </a:pPr>
            <a:endParaRPr lang="en-US" sz="2000" dirty="0" smtClean="0"/>
          </a:p>
          <a:p>
            <a:pPr marL="457200" indent="-457200">
              <a:buFont typeface="+mj-lt"/>
              <a:buAutoNum type="arabicParenR"/>
            </a:pPr>
            <a:r>
              <a:rPr lang="en-US" sz="2000" dirty="0" smtClean="0"/>
              <a:t>Regression </a:t>
            </a:r>
            <a:r>
              <a:rPr lang="en-US" sz="2000" dirty="0"/>
              <a:t>between LFR and forecast threat </a:t>
            </a:r>
            <a:r>
              <a:rPr lang="en-US" sz="2000" dirty="0">
                <a:solidFill>
                  <a:srgbClr val="7F7F7F"/>
                </a:solidFill>
              </a:rPr>
              <a:t>(</a:t>
            </a:r>
            <a:r>
              <a:rPr lang="en-US" sz="2000" i="1" dirty="0" err="1">
                <a:solidFill>
                  <a:srgbClr val="7F7F7F"/>
                </a:solidFill>
              </a:rPr>
              <a:t>McCaul</a:t>
            </a:r>
            <a:r>
              <a:rPr lang="en-US" sz="2000" i="1" dirty="0">
                <a:solidFill>
                  <a:srgbClr val="7F7F7F"/>
                </a:solidFill>
              </a:rPr>
              <a:t> et al. 2009</a:t>
            </a:r>
            <a:r>
              <a:rPr lang="en-US" sz="2000" i="1" dirty="0" smtClean="0">
                <a:solidFill>
                  <a:srgbClr val="7F7F7F"/>
                </a:solidFill>
              </a:rPr>
              <a:t>)</a:t>
            </a:r>
            <a:endParaRPr lang="en-US" sz="2000" dirty="0"/>
          </a:p>
          <a:p>
            <a:pPr marL="914400" lvl="1" indent="-457200">
              <a:buFont typeface="Wingdings" charset="2"/>
              <a:buChar char="Ø"/>
            </a:pPr>
            <a:r>
              <a:rPr lang="en-US" sz="2000" dirty="0" smtClean="0"/>
              <a:t>impact </a:t>
            </a:r>
            <a:r>
              <a:rPr lang="en-US" sz="2000" dirty="0"/>
              <a:t>the environment of clouds and the clouds too</a:t>
            </a:r>
          </a:p>
          <a:p>
            <a:endParaRPr lang="en-US" sz="2000" dirty="0" smtClean="0">
              <a:latin typeface="+mj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42435" y="2067203"/>
            <a:ext cx="8026055" cy="515965"/>
            <a:chOff x="742435" y="2093939"/>
            <a:chExt cx="8026055" cy="515965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3659378"/>
                </p:ext>
              </p:extLst>
            </p:nvPr>
          </p:nvGraphicFramePr>
          <p:xfrm>
            <a:off x="742435" y="2093939"/>
            <a:ext cx="5159646" cy="5159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9" name="Equation" r:id="rId3" imgW="2540000" imgH="254000" progId="Equation.DSMT4">
                    <p:embed/>
                  </p:oleObj>
                </mc:Choice>
                <mc:Fallback>
                  <p:oleObj name="Equation" r:id="rId3" imgW="2540000" imgH="2540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742435" y="2093939"/>
                          <a:ext cx="5159646" cy="51596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" name="Group 3"/>
            <p:cNvGrpSpPr/>
            <p:nvPr/>
          </p:nvGrpSpPr>
          <p:grpSpPr>
            <a:xfrm>
              <a:off x="6297712" y="2187296"/>
              <a:ext cx="2470778" cy="338554"/>
              <a:chOff x="1469184" y="2785646"/>
              <a:chExt cx="2470778" cy="33855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1863552" y="2785646"/>
                <a:ext cx="207641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/>
                  <a:t>-</a:t>
                </a:r>
                <a:r>
                  <a:rPr lang="en-US" sz="1600" dirty="0" smtClean="0"/>
                  <a:t> empirical parameters</a:t>
                </a:r>
                <a:endParaRPr lang="en-US" sz="1600" dirty="0"/>
              </a:p>
            </p:txBody>
          </p:sp>
          <p:graphicFrame>
            <p:nvGraphicFramePr>
              <p:cNvPr id="12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06695620"/>
                  </p:ext>
                </p:extLst>
              </p:nvPr>
            </p:nvGraphicFramePr>
            <p:xfrm>
              <a:off x="1469184" y="2819400"/>
              <a:ext cx="457200" cy="30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0" name="Equation" r:id="rId5" imgW="304800" imgH="203200" progId="Equation.DSMT4">
                      <p:embed/>
                    </p:oleObj>
                  </mc:Choice>
                  <mc:Fallback>
                    <p:oleObj name="Equation" r:id="rId5" imgW="304800" imgH="2032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1469184" y="2819400"/>
                            <a:ext cx="457200" cy="3048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5" name="TextBox 4"/>
          <p:cNvSpPr txBox="1"/>
          <p:nvPr/>
        </p:nvSpPr>
        <p:spPr>
          <a:xfrm>
            <a:off x="637671" y="2728258"/>
            <a:ext cx="7254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Implemented for WRF-NMM </a:t>
            </a:r>
            <a:r>
              <a:rPr lang="en-US" sz="2000" i="1" dirty="0">
                <a:solidFill>
                  <a:srgbClr val="7F7F7F"/>
                </a:solidFill>
              </a:rPr>
              <a:t>(</a:t>
            </a:r>
            <a:r>
              <a:rPr lang="en-US" sz="2000" i="1" dirty="0" err="1">
                <a:solidFill>
                  <a:srgbClr val="7F7F7F"/>
                </a:solidFill>
              </a:rPr>
              <a:t>Apodaca</a:t>
            </a:r>
            <a:r>
              <a:rPr lang="en-US" sz="2000" i="1" dirty="0">
                <a:solidFill>
                  <a:srgbClr val="7F7F7F"/>
                </a:solidFill>
              </a:rPr>
              <a:t> et al. </a:t>
            </a:r>
            <a:r>
              <a:rPr lang="en-US" sz="2000" i="1" dirty="0" smtClean="0">
                <a:solidFill>
                  <a:srgbClr val="7F7F7F"/>
                </a:solidFill>
              </a:rPr>
              <a:t>2014) </a:t>
            </a:r>
            <a:r>
              <a:rPr lang="en-US" sz="2000" dirty="0">
                <a:solidFill>
                  <a:srgbClr val="FF0000"/>
                </a:solidFill>
              </a:rPr>
              <a:t>and GDAS  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7671" y="6056170"/>
            <a:ext cx="8338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Implemented for WRF-ARW; </a:t>
            </a:r>
            <a:r>
              <a:rPr lang="en-US" sz="2000" dirty="0">
                <a:solidFill>
                  <a:srgbClr val="FF0000"/>
                </a:solidFill>
              </a:rPr>
              <a:t>W</a:t>
            </a:r>
            <a:r>
              <a:rPr lang="en-US" sz="2000" dirty="0" smtClean="0">
                <a:solidFill>
                  <a:srgbClr val="FF0000"/>
                </a:solidFill>
              </a:rPr>
              <a:t>ill need to modify for HWRF (w &amp; microphysics)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42435" y="4200680"/>
            <a:ext cx="7246585" cy="1657016"/>
            <a:chOff x="742435" y="4200680"/>
            <a:chExt cx="7246585" cy="1657016"/>
          </a:xfrm>
        </p:grpSpPr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94566028"/>
                </p:ext>
              </p:extLst>
            </p:nvPr>
          </p:nvGraphicFramePr>
          <p:xfrm>
            <a:off x="742435" y="4200680"/>
            <a:ext cx="4054786" cy="5173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1" name="Equation" r:id="rId7" imgW="1790700" imgH="228600" progId="Equation.DSMT4">
                    <p:embed/>
                  </p:oleObj>
                </mc:Choice>
                <mc:Fallback>
                  <p:oleObj name="Equation" r:id="rId7" imgW="17907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42435" y="4200680"/>
                          <a:ext cx="4054786" cy="5173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78963447"/>
                </p:ext>
              </p:extLst>
            </p:nvPr>
          </p:nvGraphicFramePr>
          <p:xfrm>
            <a:off x="2687019" y="4795836"/>
            <a:ext cx="2099881" cy="4609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2" name="Equation" r:id="rId9" imgW="1041400" imgH="228600" progId="Equation.DSMT4">
                    <p:embed/>
                  </p:oleObj>
                </mc:Choice>
                <mc:Fallback>
                  <p:oleObj name="Equation" r:id="rId9" imgW="10414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687019" y="4795836"/>
                          <a:ext cx="2099881" cy="4609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87700776"/>
                </p:ext>
              </p:extLst>
            </p:nvPr>
          </p:nvGraphicFramePr>
          <p:xfrm>
            <a:off x="2687019" y="5318949"/>
            <a:ext cx="3925157" cy="5387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3" name="Equation" r:id="rId11" imgW="1943100" imgH="266700" progId="Equation.DSMT4">
                    <p:embed/>
                  </p:oleObj>
                </mc:Choice>
                <mc:Fallback>
                  <p:oleObj name="Equation" r:id="rId11" imgW="1943100" imgH="2667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687019" y="5318949"/>
                          <a:ext cx="3925157" cy="5387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8" name="Group 17"/>
            <p:cNvGrpSpPr/>
            <p:nvPr/>
          </p:nvGrpSpPr>
          <p:grpSpPr>
            <a:xfrm>
              <a:off x="5235331" y="4225196"/>
              <a:ext cx="2753689" cy="347519"/>
              <a:chOff x="1190625" y="2776681"/>
              <a:chExt cx="2753689" cy="347519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67904" y="2776681"/>
                <a:ext cx="207641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smtClean="0"/>
                  <a:t>- empirical parameters</a:t>
                </a:r>
                <a:endParaRPr lang="en-US" sz="1600" dirty="0"/>
              </a:p>
            </p:txBody>
          </p:sp>
          <p:graphicFrame>
            <p:nvGraphicFramePr>
              <p:cNvPr id="20" name="Object 1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20637980"/>
                  </p:ext>
                </p:extLst>
              </p:nvPr>
            </p:nvGraphicFramePr>
            <p:xfrm>
              <a:off x="1190625" y="2819400"/>
              <a:ext cx="666750" cy="30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4" name="Equation" r:id="rId13" imgW="444500" imgH="203200" progId="Equation.DSMT4">
                      <p:embed/>
                    </p:oleObj>
                  </mc:Choice>
                  <mc:Fallback>
                    <p:oleObj name="Equation" r:id="rId13" imgW="444500" imgH="2032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1190625" y="2819400"/>
                            <a:ext cx="666750" cy="3048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6" name="Group 5"/>
            <p:cNvGrpSpPr/>
            <p:nvPr/>
          </p:nvGrpSpPr>
          <p:grpSpPr>
            <a:xfrm>
              <a:off x="5454650" y="4586665"/>
              <a:ext cx="2215415" cy="338554"/>
              <a:chOff x="5454650" y="4586665"/>
              <a:chExt cx="2215415" cy="338554"/>
            </a:xfrm>
          </p:grpSpPr>
          <p:graphicFrame>
            <p:nvGraphicFramePr>
              <p:cNvPr id="23" name="Object 2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09879304"/>
                  </p:ext>
                </p:extLst>
              </p:nvPr>
            </p:nvGraphicFramePr>
            <p:xfrm>
              <a:off x="5454650" y="4700588"/>
              <a:ext cx="247650" cy="190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5" name="Equation" r:id="rId15" imgW="165100" imgH="127000" progId="Equation.DSMT4">
                      <p:embed/>
                    </p:oleObj>
                  </mc:Choice>
                  <mc:Fallback>
                    <p:oleObj name="Equation" r:id="rId15" imgW="165100" imgH="1270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5454650" y="4700588"/>
                            <a:ext cx="247650" cy="190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4" name="Rectangle 23"/>
              <p:cNvSpPr/>
              <p:nvPr/>
            </p:nvSpPr>
            <p:spPr>
              <a:xfrm>
                <a:off x="5933692" y="4586665"/>
                <a:ext cx="173637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smtClean="0"/>
                  <a:t>- level at T = -15°C</a:t>
                </a:r>
                <a:endParaRPr lang="en-US" sz="1600" dirty="0"/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1197429" y="1802190"/>
            <a:ext cx="6059714" cy="2148115"/>
            <a:chOff x="1197429" y="1802190"/>
            <a:chExt cx="6059714" cy="2148115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1197429" y="1802190"/>
              <a:ext cx="6059714" cy="12096"/>
            </a:xfrm>
            <a:prstGeom prst="line">
              <a:avLst/>
            </a:prstGeom>
            <a:ln>
              <a:solidFill>
                <a:srgbClr val="2DBD1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197429" y="3938209"/>
              <a:ext cx="5672666" cy="12096"/>
            </a:xfrm>
            <a:prstGeom prst="line">
              <a:avLst/>
            </a:prstGeom>
            <a:ln>
              <a:solidFill>
                <a:srgbClr val="2DBD1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77737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949158"/>
          </a:xfrm>
          <a:prstGeom prst="rect">
            <a:avLst/>
          </a:prstGeom>
          <a:gradFill flip="none" rotWithShape="1">
            <a:gsLst>
              <a:gs pos="1000">
                <a:srgbClr val="3366FF">
                  <a:alpha val="46000"/>
                </a:srgbClr>
              </a:gs>
              <a:gs pos="100000">
                <a:srgbClr val="2DBD1C">
                  <a:alpha val="4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5778" name="Rectangle 2"/>
          <p:cNvSpPr>
            <a:spLocks noChangeArrowheads="1"/>
          </p:cNvSpPr>
          <p:nvPr/>
        </p:nvSpPr>
        <p:spPr bwMode="auto">
          <a:xfrm>
            <a:off x="3548063" y="2665075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</a:pP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23" name="Title 3"/>
          <p:cNvSpPr txBox="1">
            <a:spLocks/>
          </p:cNvSpPr>
          <p:nvPr/>
        </p:nvSpPr>
        <p:spPr>
          <a:xfrm>
            <a:off x="152400" y="56817"/>
            <a:ext cx="8898021" cy="68580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u="sng" dirty="0" smtClean="0">
                <a:solidFill>
                  <a:srgbClr val="000000"/>
                </a:solidFill>
              </a:rPr>
              <a:t>Correcting bias &amp; parameter optimization</a:t>
            </a:r>
            <a:endParaRPr lang="en-US" sz="4000" u="sng" dirty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4304" y="1923791"/>
            <a:ext cx="8190001" cy="221599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240"/>
              </a:spcBef>
              <a:buFont typeface="+mj-lt"/>
              <a:buAutoNum type="arabicParenR"/>
            </a:pPr>
            <a:r>
              <a:rPr lang="en-US" dirty="0" smtClean="0">
                <a:latin typeface="+mj-lt"/>
              </a:rPr>
              <a:t>Assume multiplicative errors:</a:t>
            </a:r>
          </a:p>
          <a:p>
            <a:pPr marL="342900" indent="-342900">
              <a:spcBef>
                <a:spcPts val="240"/>
              </a:spcBef>
              <a:buFont typeface="+mj-lt"/>
              <a:buAutoNum type="arabicParenR"/>
            </a:pPr>
            <a:endParaRPr lang="en-US" dirty="0">
              <a:latin typeface="+mj-lt"/>
            </a:endParaRPr>
          </a:p>
          <a:p>
            <a:pPr marL="342900" indent="-342900">
              <a:spcBef>
                <a:spcPts val="240"/>
              </a:spcBef>
              <a:buFont typeface="+mj-lt"/>
              <a:buAutoNum type="arabicParenR"/>
            </a:pPr>
            <a:endParaRPr lang="en-US" dirty="0" smtClean="0">
              <a:latin typeface="+mj-lt"/>
            </a:endParaRPr>
          </a:p>
          <a:p>
            <a:pPr marL="342900" indent="-342900">
              <a:spcBef>
                <a:spcPts val="240"/>
              </a:spcBef>
              <a:buFont typeface="+mj-lt"/>
              <a:buAutoNum type="arabicParenR"/>
            </a:pPr>
            <a:endParaRPr lang="en-US" dirty="0" smtClean="0">
              <a:latin typeface="+mj-lt"/>
            </a:endParaRPr>
          </a:p>
          <a:p>
            <a:pPr marL="342900" indent="-342900">
              <a:spcBef>
                <a:spcPts val="240"/>
              </a:spcBef>
              <a:buFont typeface="+mj-lt"/>
              <a:buAutoNum type="arabicParenR"/>
            </a:pPr>
            <a:endParaRPr lang="en-US" dirty="0" smtClean="0"/>
          </a:p>
          <a:p>
            <a:pPr marL="342900" indent="-342900">
              <a:spcBef>
                <a:spcPts val="240"/>
              </a:spcBef>
              <a:buFont typeface="+mj-lt"/>
              <a:buAutoNum type="arabicParenR"/>
            </a:pPr>
            <a:endParaRPr lang="en-US" dirty="0" smtClean="0"/>
          </a:p>
          <a:p>
            <a:pPr marL="342900" indent="-342900">
              <a:spcBef>
                <a:spcPts val="240"/>
              </a:spcBef>
              <a:buFont typeface="+mj-lt"/>
              <a:buAutoNum type="arabicParenR"/>
            </a:pPr>
            <a:r>
              <a:rPr lang="en-US" dirty="0" smtClean="0"/>
              <a:t>Minimize </a:t>
            </a:r>
            <a:r>
              <a:rPr lang="en-US" dirty="0"/>
              <a:t>cost function to </a:t>
            </a:r>
            <a:r>
              <a:rPr lang="en-US" dirty="0" smtClean="0"/>
              <a:t>obtain optimal </a:t>
            </a:r>
            <a:r>
              <a:rPr lang="en-US" dirty="0"/>
              <a:t>multiplicative </a:t>
            </a:r>
            <a:r>
              <a:rPr lang="en-US" dirty="0" smtClean="0"/>
              <a:t>parameter</a:t>
            </a:r>
            <a:endParaRPr lang="en-US" dirty="0" smtClean="0">
              <a:latin typeface="+mj-lt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8678932"/>
              </p:ext>
            </p:extLst>
          </p:nvPr>
        </p:nvGraphicFramePr>
        <p:xfrm>
          <a:off x="3899313" y="1981188"/>
          <a:ext cx="12192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8" name="Equation" r:id="rId4" imgW="812800" imgH="203200" progId="Equation.DSMT4">
                  <p:embed/>
                </p:oleObj>
              </mc:Choice>
              <mc:Fallback>
                <p:oleObj name="Equation" r:id="rId4" imgW="8128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99313" y="1981188"/>
                        <a:ext cx="12192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8859658"/>
              </p:ext>
            </p:extLst>
          </p:nvPr>
        </p:nvGraphicFramePr>
        <p:xfrm>
          <a:off x="938213" y="2489200"/>
          <a:ext cx="4541837" cy="108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9" name="Equation" r:id="rId6" imgW="3352800" imgH="800100" progId="Equation.DSMT4">
                  <p:embed/>
                </p:oleObj>
              </mc:Choice>
              <mc:Fallback>
                <p:oleObj name="Equation" r:id="rId6" imgW="3352800" imgH="800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38213" y="2489200"/>
                        <a:ext cx="4541837" cy="1084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8715733"/>
              </p:ext>
            </p:extLst>
          </p:nvPr>
        </p:nvGraphicFramePr>
        <p:xfrm>
          <a:off x="1109239" y="4243557"/>
          <a:ext cx="2667000" cy="124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" name="Equation" r:id="rId8" imgW="2006600" imgH="939800" progId="Equation.DSMT4">
                  <p:embed/>
                </p:oleObj>
              </mc:Choice>
              <mc:Fallback>
                <p:oleObj name="Equation" r:id="rId8" imgW="2006600" imgH="93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9239" y="4243557"/>
                        <a:ext cx="2667000" cy="12491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/>
          <p:nvPr/>
        </p:nvSpPr>
        <p:spPr>
          <a:xfrm>
            <a:off x="287421" y="1102895"/>
            <a:ext cx="8631243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24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Since the aforementioned observation operators are based on empirical regressions, bias correction/parameter optimization are required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293230" y="4316219"/>
            <a:ext cx="4108657" cy="2341972"/>
            <a:chOff x="4293230" y="4335246"/>
            <a:chExt cx="4108657" cy="2341972"/>
          </a:xfrm>
        </p:grpSpPr>
        <p:pic>
          <p:nvPicPr>
            <p:cNvPr id="10" name="Picture 9" descr="pdf_histo_light_uncorrected.gi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3230" y="5287330"/>
              <a:ext cx="2026718" cy="1385146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5449503" y="5260349"/>
              <a:ext cx="870445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240"/>
                </a:spcBef>
              </a:pPr>
              <a:r>
                <a:rPr lang="en-US" sz="1600" b="1" dirty="0" smtClean="0">
                  <a:latin typeface="+mj-lt"/>
                </a:rPr>
                <a:t>before</a:t>
              </a:r>
              <a:endParaRPr lang="en-US" sz="1600" dirty="0" smtClean="0">
                <a:latin typeface="+mj-lt"/>
              </a:endParaRPr>
            </a:p>
          </p:txBody>
        </p:sp>
        <p:pic>
          <p:nvPicPr>
            <p:cNvPr id="14" name="Picture 13" descr="pdf_histo_light_corrected.gi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9948" y="5287330"/>
              <a:ext cx="2081939" cy="1389888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7438857" y="5275187"/>
              <a:ext cx="963030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240"/>
                </a:spcBef>
              </a:pPr>
              <a:r>
                <a:rPr lang="en-US" sz="1600" b="1" dirty="0" smtClean="0">
                  <a:latin typeface="+mj-lt"/>
                </a:rPr>
                <a:t>after</a:t>
              </a:r>
              <a:endParaRPr lang="en-US" sz="1600" dirty="0" smtClean="0">
                <a:latin typeface="+mj-lt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293231" y="4335246"/>
              <a:ext cx="4029740" cy="903287"/>
              <a:chOff x="-553903" y="4800600"/>
              <a:chExt cx="4029740" cy="903287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-553903" y="4800600"/>
                <a:ext cx="4029740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40"/>
                  </a:spcBef>
                </a:pPr>
                <a:r>
                  <a:rPr lang="en-US" dirty="0" smtClean="0">
                    <a:latin typeface="+mj-lt"/>
                  </a:rPr>
                  <a:t>Normalized innovation </a:t>
                </a:r>
                <a:r>
                  <a:rPr lang="en-US" dirty="0" smtClean="0">
                    <a:latin typeface="+mj-lt"/>
                  </a:rPr>
                  <a:t>vector (O-B)</a:t>
                </a:r>
                <a:endParaRPr lang="en-US" dirty="0" smtClean="0">
                  <a:latin typeface="+mj-lt"/>
                </a:endParaRPr>
              </a:p>
            </p:txBody>
          </p:sp>
          <p:graphicFrame>
            <p:nvGraphicFramePr>
              <p:cNvPr id="35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284767"/>
                  </p:ext>
                </p:extLst>
              </p:nvPr>
            </p:nvGraphicFramePr>
            <p:xfrm>
              <a:off x="243312" y="5181600"/>
              <a:ext cx="2181225" cy="5222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21" name="Equation" r:id="rId12" imgW="1612900" imgH="444500" progId="Equation.DSMT4">
                      <p:embed/>
                    </p:oleObj>
                  </mc:Choice>
                  <mc:Fallback>
                    <p:oleObj name="Equation" r:id="rId12" imgW="1612900" imgH="4445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3312" y="5181600"/>
                            <a:ext cx="2181225" cy="52228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3" name="TextBox 2"/>
          <p:cNvSpPr txBox="1"/>
          <p:nvPr/>
        </p:nvSpPr>
        <p:spPr>
          <a:xfrm>
            <a:off x="624304" y="5780580"/>
            <a:ext cx="3533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More details can be found in </a:t>
            </a:r>
            <a:r>
              <a:rPr lang="en-US" i="1" dirty="0" err="1" smtClean="0">
                <a:solidFill>
                  <a:srgbClr val="7F7F7F"/>
                </a:solidFill>
              </a:rPr>
              <a:t>Apodaca</a:t>
            </a:r>
            <a:r>
              <a:rPr lang="en-US" i="1" dirty="0" smtClean="0">
                <a:solidFill>
                  <a:srgbClr val="7F7F7F"/>
                </a:solidFill>
              </a:rPr>
              <a:t> </a:t>
            </a:r>
            <a:r>
              <a:rPr lang="en-US" i="1" dirty="0">
                <a:solidFill>
                  <a:srgbClr val="7F7F7F"/>
                </a:solidFill>
              </a:rPr>
              <a:t>et al. (2014)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5542035" y="1932808"/>
            <a:ext cx="2780936" cy="584776"/>
            <a:chOff x="5542035" y="1932808"/>
            <a:chExt cx="2780936" cy="584776"/>
          </a:xfrm>
        </p:grpSpPr>
        <p:sp>
          <p:nvSpPr>
            <p:cNvPr id="21" name="Rectangle 20"/>
            <p:cNvSpPr/>
            <p:nvPr/>
          </p:nvSpPr>
          <p:spPr>
            <a:xfrm>
              <a:off x="5687414" y="1932808"/>
              <a:ext cx="2635557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-  an adjustable multiplicative</a:t>
              </a:r>
            </a:p>
            <a:p>
              <a:r>
                <a:rPr lang="en-US" sz="1600" dirty="0"/>
                <a:t> </a:t>
              </a:r>
              <a:r>
                <a:rPr lang="en-US" sz="1600" dirty="0" smtClean="0"/>
                <a:t>  correction parameters</a:t>
              </a:r>
              <a:endParaRPr lang="en-US" sz="1600" dirty="0"/>
            </a:p>
          </p:txBody>
        </p:sp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08604696"/>
                </p:ext>
              </p:extLst>
            </p:nvPr>
          </p:nvGraphicFramePr>
          <p:xfrm>
            <a:off x="5542035" y="2025500"/>
            <a:ext cx="190500" cy="209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22" name="Equation" r:id="rId14" imgW="127000" imgH="139700" progId="Equation.DSMT4">
                    <p:embed/>
                  </p:oleObj>
                </mc:Choice>
                <mc:Fallback>
                  <p:oleObj name="Equation" r:id="rId14" imgW="127000" imgH="1397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5542035" y="2025500"/>
                          <a:ext cx="190500" cy="209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573502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949158"/>
          </a:xfrm>
          <a:prstGeom prst="rect">
            <a:avLst/>
          </a:prstGeom>
          <a:gradFill flip="none" rotWithShape="1">
            <a:gsLst>
              <a:gs pos="1000">
                <a:srgbClr val="3366FF">
                  <a:alpha val="46000"/>
                </a:srgbClr>
              </a:gs>
              <a:gs pos="100000">
                <a:srgbClr val="2DBD1C">
                  <a:alpha val="4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102721" y="-43991"/>
            <a:ext cx="8953179" cy="974435"/>
          </a:xfrm>
        </p:spPr>
        <p:txBody>
          <a:bodyPr>
            <a:noAutofit/>
          </a:bodyPr>
          <a:lstStyle/>
          <a:p>
            <a:r>
              <a:rPr lang="en-US" sz="4000" u="sng" dirty="0" smtClean="0">
                <a:solidFill>
                  <a:srgbClr val="000000"/>
                </a:solidFill>
              </a:rPr>
              <a:t>Analysis Increments: proxy lightning </a:t>
            </a:r>
            <a:r>
              <a:rPr lang="en-US" sz="4000" u="sng" dirty="0" err="1" smtClean="0">
                <a:solidFill>
                  <a:srgbClr val="000000"/>
                </a:solidFill>
              </a:rPr>
              <a:t>obs</a:t>
            </a:r>
            <a:endParaRPr lang="en-US" sz="4000" u="sng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4158" y="5874442"/>
            <a:ext cx="8296442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+mj-lt"/>
              </a:rPr>
              <a:t>All model variables are impacted, indicating an adjustment of storm environment, from assimilating lightning observations in GDAS (operator 1)</a:t>
            </a:r>
            <a:endParaRPr lang="en-US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722" y="1161582"/>
            <a:ext cx="26779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Lightning observations from World Wide Lightning Location Network (WWLLN) valid </a:t>
            </a:r>
            <a:r>
              <a:rPr lang="en-US" dirty="0">
                <a:latin typeface="+mj-lt"/>
              </a:rPr>
              <a:t>at </a:t>
            </a:r>
            <a:r>
              <a:rPr lang="en-US" dirty="0" smtClean="0">
                <a:latin typeface="+mj-lt"/>
              </a:rPr>
              <a:t>1200 UTC Aug 7, 2013 (used as proxy for GLM data before it is available)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16" y="3558409"/>
            <a:ext cx="2273649" cy="208975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647965" y="1115762"/>
            <a:ext cx="6321094" cy="4625976"/>
            <a:chOff x="2579683" y="1075658"/>
            <a:chExt cx="6321094" cy="46259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9683" y="1275713"/>
              <a:ext cx="6321094" cy="442592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011338" y="1531141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FF"/>
                  </a:solidFill>
                </a:rPr>
                <a:t>T</a:t>
              </a:r>
              <a:endParaRPr lang="en-US" sz="2000" dirty="0" smtClean="0">
                <a:solidFill>
                  <a:srgbClr val="0000FF"/>
                </a:solidFill>
                <a:latin typeface="Arial Rounded MT Bold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11604" y="1531141"/>
              <a:ext cx="3492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FF"/>
                  </a:solidFill>
                </a:rPr>
                <a:t>U</a:t>
              </a:r>
              <a:endParaRPr lang="en-US" sz="2000" dirty="0" smtClean="0">
                <a:solidFill>
                  <a:srgbClr val="0000FF"/>
                </a:solidFill>
                <a:latin typeface="Arial Rounded MT Bold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08794" y="3653591"/>
              <a:ext cx="3492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FF"/>
                  </a:solidFill>
                </a:rPr>
                <a:t>V</a:t>
              </a:r>
              <a:endParaRPr lang="en-US" sz="2000" dirty="0" smtClean="0">
                <a:solidFill>
                  <a:srgbClr val="0000FF"/>
                </a:solidFill>
                <a:latin typeface="Arial Rounded MT Bold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11226" y="3653591"/>
              <a:ext cx="3642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FF"/>
                  </a:solidFill>
                </a:rPr>
                <a:t>Q</a:t>
              </a:r>
              <a:endParaRPr lang="en-US" sz="2000" dirty="0" smtClean="0">
                <a:solidFill>
                  <a:srgbClr val="0000FF"/>
                </a:solidFill>
                <a:latin typeface="Arial Rounded MT Bold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86583" y="1075658"/>
              <a:ext cx="13100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FF"/>
                  </a:solidFill>
                </a:rPr>
                <a:t>@ 700 </a:t>
              </a:r>
              <a:r>
                <a:rPr lang="en-US" sz="2000" dirty="0" err="1" smtClean="0">
                  <a:solidFill>
                    <a:srgbClr val="0000FF"/>
                  </a:solidFill>
                </a:rPr>
                <a:t>hPa</a:t>
              </a:r>
              <a:endParaRPr lang="en-US" sz="2000" dirty="0" smtClean="0">
                <a:solidFill>
                  <a:srgbClr val="0000FF"/>
                </a:solidFill>
                <a:latin typeface="Arial Rounded MT Bold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6452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949158"/>
          </a:xfrm>
          <a:prstGeom prst="rect">
            <a:avLst/>
          </a:prstGeom>
          <a:gradFill flip="none" rotWithShape="1">
            <a:gsLst>
              <a:gs pos="1000">
                <a:srgbClr val="3366FF">
                  <a:alpha val="46000"/>
                </a:srgbClr>
              </a:gs>
              <a:gs pos="100000">
                <a:srgbClr val="2DBD1C">
                  <a:alpha val="4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944"/>
            <a:ext cx="8382000" cy="10668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Impact on Forecast</a:t>
            </a:r>
            <a:endParaRPr lang="en-US" sz="4000" u="sng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799" y="5850021"/>
            <a:ext cx="829448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dirty="0" smtClean="0"/>
              <a:t>Improved </a:t>
            </a:r>
            <a:r>
              <a:rPr lang="en-US" sz="2000" dirty="0"/>
              <a:t>representation of storm structure through more accurate </a:t>
            </a:r>
            <a:r>
              <a:rPr lang="en-US" sz="2000" dirty="0" smtClean="0"/>
              <a:t>location </a:t>
            </a:r>
            <a:r>
              <a:rPr lang="en-US" sz="2000" dirty="0"/>
              <a:t>and intensity of lightning </a:t>
            </a:r>
            <a:r>
              <a:rPr lang="en-US" sz="2000" dirty="0" smtClean="0"/>
              <a:t>activity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14400" y="1145674"/>
            <a:ext cx="76848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Tropical Storm Ivo (2013)</a:t>
            </a:r>
          </a:p>
          <a:p>
            <a:pPr marL="514350" indent="-514350">
              <a:spcAft>
                <a:spcPts val="600"/>
              </a:spcAft>
              <a:buFont typeface="+mj-lt"/>
              <a:buAutoNum type="romanLcPeriod"/>
            </a:pPr>
            <a:r>
              <a:rPr lang="en-US" sz="2000" dirty="0" smtClean="0">
                <a:solidFill>
                  <a:srgbClr val="FF0000"/>
                </a:solidFill>
              </a:rPr>
              <a:t>CTL</a:t>
            </a:r>
            <a:r>
              <a:rPr lang="en-US" sz="2000" dirty="0" smtClean="0">
                <a:solidFill>
                  <a:srgbClr val="000000"/>
                </a:solidFill>
              </a:rPr>
              <a:t>: GDAS, but </a:t>
            </a:r>
            <a:r>
              <a:rPr lang="en-US" sz="2000" u="sng" dirty="0" smtClean="0">
                <a:solidFill>
                  <a:srgbClr val="000000"/>
                </a:solidFill>
              </a:rPr>
              <a:t>no lightning</a:t>
            </a:r>
          </a:p>
          <a:p>
            <a:pPr marL="514350" indent="-514350">
              <a:spcAft>
                <a:spcPts val="600"/>
              </a:spcAft>
              <a:buFont typeface="+mj-lt"/>
              <a:buAutoNum type="romanLcPeriod"/>
            </a:pPr>
            <a:r>
              <a:rPr lang="en-US" sz="2000" dirty="0" smtClean="0">
                <a:solidFill>
                  <a:srgbClr val="0000FF"/>
                </a:solidFill>
              </a:rPr>
              <a:t>LIGHT</a:t>
            </a:r>
            <a:r>
              <a:rPr lang="en-US" sz="2000" dirty="0">
                <a:solidFill>
                  <a:srgbClr val="000000"/>
                </a:solidFill>
              </a:rPr>
              <a:t>: same as CTL, but </a:t>
            </a:r>
            <a:r>
              <a:rPr lang="en-US" sz="2000" u="sng" dirty="0">
                <a:solidFill>
                  <a:srgbClr val="000000"/>
                </a:solidFill>
              </a:rPr>
              <a:t>with assimilation of </a:t>
            </a:r>
            <a:r>
              <a:rPr lang="en-US" sz="2000" u="sng" dirty="0" smtClean="0">
                <a:solidFill>
                  <a:srgbClr val="000000"/>
                </a:solidFill>
              </a:rPr>
              <a:t>lightning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43832" y="2584328"/>
            <a:ext cx="8011694" cy="3116830"/>
            <a:chOff x="443832" y="2497434"/>
            <a:chExt cx="8011694" cy="31168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90300" y="2517585"/>
              <a:ext cx="2500906" cy="301290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72147" y="2526832"/>
              <a:ext cx="2483379" cy="251950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480034" y="4398668"/>
              <a:ext cx="813043" cy="400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FF"/>
                  </a:solidFill>
                </a:rPr>
                <a:t>LIGHT</a:t>
              </a:r>
              <a:endParaRPr lang="en-US" sz="2000" dirty="0" smtClean="0">
                <a:solidFill>
                  <a:srgbClr val="0000FF"/>
                </a:solidFill>
                <a:latin typeface="Arial Rounded MT Bold"/>
                <a:cs typeface="Arial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832" y="2497434"/>
              <a:ext cx="2597358" cy="311683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88903" y="4385300"/>
              <a:ext cx="556563" cy="400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CTL</a:t>
              </a:r>
              <a:endParaRPr lang="en-US" sz="2000" dirty="0" smtClean="0">
                <a:solidFill>
                  <a:srgbClr val="FF0000"/>
                </a:solidFill>
                <a:latin typeface="Arial Rounded MT Bold"/>
                <a:cs typeface="Arial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4524349" y="3510668"/>
              <a:ext cx="2109535" cy="298318"/>
            </a:xfrm>
            <a:prstGeom prst="straightConnector1">
              <a:avLst/>
            </a:prstGeom>
            <a:ln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4939773" y="4311304"/>
              <a:ext cx="3001070" cy="73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091050" y="2526832"/>
              <a:ext cx="13644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FF00"/>
                  </a:solidFill>
                </a:rPr>
                <a:t>GOES-15 IR</a:t>
              </a:r>
              <a:endParaRPr lang="en-US" sz="2000" dirty="0" smtClean="0">
                <a:solidFill>
                  <a:srgbClr val="FFFF00"/>
                </a:solidFill>
                <a:latin typeface="Arial Rounded MT Bold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6718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49158"/>
          </a:xfrm>
          <a:prstGeom prst="rect">
            <a:avLst/>
          </a:prstGeom>
          <a:gradFill flip="none" rotWithShape="1">
            <a:gsLst>
              <a:gs pos="1000">
                <a:srgbClr val="3366FF">
                  <a:alpha val="46000"/>
                </a:srgbClr>
              </a:gs>
              <a:gs pos="100000">
                <a:srgbClr val="2DBD1C">
                  <a:alpha val="4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814667" cy="949158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Summary (3)</a:t>
            </a:r>
            <a:endParaRPr lang="en-US" sz="4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671" y="1183924"/>
            <a:ext cx="8740143" cy="544550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i="1" u="sng" dirty="0"/>
              <a:t>Milestones (Year 1)</a:t>
            </a:r>
            <a:endParaRPr lang="en-US" u="sng" dirty="0"/>
          </a:p>
          <a:p>
            <a:pPr marL="285750" lvl="0" indent="-285750"/>
            <a:r>
              <a:rPr lang="en-US" dirty="0"/>
              <a:t>Prepare for using GLM lightning data in GSI data assimilation</a:t>
            </a:r>
          </a:p>
          <a:p>
            <a:pPr lvl="1">
              <a:buFont typeface="Wingdings" charset="2"/>
              <a:buChar char="²"/>
            </a:pPr>
            <a:r>
              <a:rPr lang="en-US" dirty="0"/>
              <a:t>Prepare the format of input lightning data for use in GSI (i.e., BUFR) </a:t>
            </a:r>
          </a:p>
          <a:p>
            <a:pPr lvl="1">
              <a:buFont typeface="Wingdings" charset="2"/>
              <a:buChar char="²"/>
            </a:pPr>
            <a:r>
              <a:rPr lang="en-US" dirty="0"/>
              <a:t>Optimize the transformation from lightning strikes to </a:t>
            </a:r>
            <a:r>
              <a:rPr lang="en-US" dirty="0" smtClean="0"/>
              <a:t>LFR for HWRF</a:t>
            </a:r>
          </a:p>
          <a:p>
            <a:pPr marL="457200" lvl="1" indent="0">
              <a:buNone/>
            </a:pPr>
            <a:endParaRPr lang="en-US" dirty="0"/>
          </a:p>
          <a:p>
            <a:pPr marL="285750" lvl="0" indent="-285750"/>
            <a:r>
              <a:rPr lang="en-US" dirty="0"/>
              <a:t>Examine and adjust the lightning observation operators for </a:t>
            </a:r>
            <a:r>
              <a:rPr lang="en-US" dirty="0" smtClean="0"/>
              <a:t>use in HWRF</a:t>
            </a:r>
            <a:endParaRPr lang="en-US" dirty="0"/>
          </a:p>
          <a:p>
            <a:pPr lvl="1">
              <a:buFont typeface="Wingdings" charset="2"/>
              <a:buChar char="²"/>
            </a:pPr>
            <a:r>
              <a:rPr lang="en-US" dirty="0"/>
              <a:t>Investigate the applicability of the previously developed lightning observation operators to hurricanes </a:t>
            </a:r>
          </a:p>
          <a:p>
            <a:pPr lvl="1">
              <a:buFont typeface="Wingdings" charset="2"/>
              <a:buChar char="²"/>
            </a:pPr>
            <a:r>
              <a:rPr lang="en-US" dirty="0"/>
              <a:t>Adjust lightning observation operators for hurricane applications</a:t>
            </a:r>
          </a:p>
          <a:p>
            <a:pPr lvl="1">
              <a:buFont typeface="Wingdings" charset="2"/>
              <a:buChar char="²"/>
            </a:pPr>
            <a:r>
              <a:rPr lang="en-US" dirty="0"/>
              <a:t>Conduct HWRF experiments with the assimilation of GLM observations</a:t>
            </a:r>
          </a:p>
          <a:p>
            <a:pPr lvl="1">
              <a:buFont typeface="Wingdings" charset="2"/>
              <a:buChar char="²"/>
            </a:pPr>
            <a:endParaRPr lang="en-US" dirty="0"/>
          </a:p>
          <a:p>
            <a:pPr marL="0" indent="0">
              <a:buNone/>
            </a:pPr>
            <a:r>
              <a:rPr lang="en-US" i="1" u="sng" dirty="0"/>
              <a:t>Deliverables (Year 1)</a:t>
            </a:r>
            <a:endParaRPr lang="en-US" u="sng" dirty="0"/>
          </a:p>
          <a:p>
            <a:pPr marL="285750" lvl="0" indent="-285750"/>
            <a:r>
              <a:rPr lang="en-US" dirty="0"/>
              <a:t>Add cloud variables in HWRF initialization procedure</a:t>
            </a:r>
          </a:p>
          <a:p>
            <a:pPr marL="285750" lvl="0" indent="-285750"/>
            <a:r>
              <a:rPr lang="en-US" dirty="0"/>
              <a:t>Algorithm for transforming lightning strikes to flash rates</a:t>
            </a:r>
          </a:p>
          <a:p>
            <a:pPr marL="285750" lvl="0" indent="-285750"/>
            <a:r>
              <a:rPr lang="en-US" dirty="0"/>
              <a:t>GLM lightning observation operators optimized for HWRF </a:t>
            </a:r>
          </a:p>
          <a:p>
            <a:endParaRPr lang="en-US" sz="24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246677" y="-3114"/>
            <a:ext cx="412370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smtClean="0"/>
              <a:t> </a:t>
            </a:r>
            <a:endParaRPr lang="en-US" sz="4000" u="sng" dirty="0"/>
          </a:p>
        </p:txBody>
      </p:sp>
    </p:spTree>
    <p:extLst>
      <p:ext uri="{BB962C8B-B14F-4D97-AF65-F5344CB8AC3E}">
        <p14:creationId xmlns:p14="http://schemas.microsoft.com/office/powerpoint/2010/main" val="371999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606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Thank you!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11" y="1990120"/>
            <a:ext cx="8670680" cy="4699154"/>
          </a:xfrm>
        </p:spPr>
        <p:txBody>
          <a:bodyPr>
            <a:normAutofit fontScale="47500" lnSpcReduction="20000"/>
          </a:bodyPr>
          <a:lstStyle/>
          <a:p>
            <a:r>
              <a:rPr lang="en-US" sz="2600" dirty="0" err="1" smtClean="0"/>
              <a:t>Apodaca</a:t>
            </a:r>
            <a:r>
              <a:rPr lang="en-US" sz="2600" dirty="0" smtClean="0"/>
              <a:t>, K., M. </a:t>
            </a:r>
            <a:r>
              <a:rPr lang="en-US" sz="2600" dirty="0" err="1" smtClean="0"/>
              <a:t>Zupanski</a:t>
            </a:r>
            <a:r>
              <a:rPr lang="en-US" sz="2600" dirty="0" smtClean="0"/>
              <a:t>, M. </a:t>
            </a:r>
            <a:r>
              <a:rPr lang="en-US" sz="2600" dirty="0" err="1" smtClean="0"/>
              <a:t>DeMaria</a:t>
            </a:r>
            <a:r>
              <a:rPr lang="en-US" sz="2600" dirty="0" smtClean="0"/>
              <a:t>, J. A. </a:t>
            </a:r>
            <a:r>
              <a:rPr lang="en-US" sz="2600" dirty="0" err="1" smtClean="0"/>
              <a:t>Knaff</a:t>
            </a:r>
            <a:r>
              <a:rPr lang="en-US" sz="2600" dirty="0" smtClean="0"/>
              <a:t>, and L. D. Grasso 2014: Development of a hybrid </a:t>
            </a:r>
            <a:r>
              <a:rPr lang="en-US" sz="2600" dirty="0" err="1" smtClean="0"/>
              <a:t>variational</a:t>
            </a:r>
            <a:r>
              <a:rPr lang="en-US" sz="2600" dirty="0" smtClean="0"/>
              <a:t>-ensemble data assimilation technique for observed lightning tested in a </a:t>
            </a:r>
            <a:r>
              <a:rPr lang="en-US" sz="2600" dirty="0" err="1" smtClean="0"/>
              <a:t>mesoscale</a:t>
            </a:r>
            <a:r>
              <a:rPr lang="en-US" sz="2600" dirty="0" smtClean="0"/>
              <a:t> model. </a:t>
            </a:r>
            <a:r>
              <a:rPr lang="en-US" sz="2600" i="1" dirty="0" err="1" smtClean="0"/>
              <a:t>Nonlin</a:t>
            </a:r>
            <a:r>
              <a:rPr lang="en-US" sz="2600" i="1" dirty="0" smtClean="0"/>
              <a:t>. Processes. </a:t>
            </a:r>
            <a:r>
              <a:rPr lang="en-US" sz="2600" i="1" dirty="0" err="1" smtClean="0"/>
              <a:t>Geophys</a:t>
            </a:r>
            <a:r>
              <a:rPr lang="en-US" sz="2600" dirty="0" smtClean="0"/>
              <a:t>, 21, 1027-1041. </a:t>
            </a:r>
            <a:r>
              <a:rPr lang="en-US" sz="2600" dirty="0" smtClean="0">
                <a:hlinkClick r:id="rId2"/>
              </a:rPr>
              <a:t>https://doi.org/10.5194/npg-21-1027-2014</a:t>
            </a:r>
            <a:r>
              <a:rPr lang="en-US" sz="2600" dirty="0" smtClean="0"/>
              <a:t>  </a:t>
            </a:r>
          </a:p>
          <a:p>
            <a:pPr marL="0" indent="0">
              <a:buNone/>
            </a:pPr>
            <a:endParaRPr lang="en-US" sz="2600" dirty="0" smtClean="0"/>
          </a:p>
          <a:p>
            <a:r>
              <a:rPr lang="en-US" sz="2600" dirty="0" err="1"/>
              <a:t>Barthe</a:t>
            </a:r>
            <a:r>
              <a:rPr lang="en-US" sz="2600" dirty="0"/>
              <a:t>, C., W. </a:t>
            </a:r>
            <a:r>
              <a:rPr lang="en-US" sz="2600" dirty="0" err="1"/>
              <a:t>Deierling</a:t>
            </a:r>
            <a:r>
              <a:rPr lang="en-US" sz="2600" dirty="0"/>
              <a:t>, and M. C. Barth, 2010: Estimation of total lightning from </a:t>
            </a:r>
            <a:r>
              <a:rPr lang="en-US" sz="2600" dirty="0" smtClean="0"/>
              <a:t>various storm </a:t>
            </a:r>
            <a:r>
              <a:rPr lang="en-US" sz="2600" dirty="0"/>
              <a:t>parameters: A cloud-resolving model study. </a:t>
            </a:r>
            <a:r>
              <a:rPr lang="en-US" sz="2600" i="1" dirty="0"/>
              <a:t>J. </a:t>
            </a:r>
            <a:r>
              <a:rPr lang="en-US" sz="2600" i="1" dirty="0" err="1"/>
              <a:t>Geophys</a:t>
            </a:r>
            <a:r>
              <a:rPr lang="en-US" sz="2600" i="1" dirty="0"/>
              <a:t>. Res. Atmos.</a:t>
            </a:r>
            <a:r>
              <a:rPr lang="en-US" sz="2600" dirty="0"/>
              <a:t>, </a:t>
            </a:r>
            <a:r>
              <a:rPr lang="en-US" sz="2600" dirty="0" smtClean="0"/>
              <a:t>115, </a:t>
            </a:r>
            <a:r>
              <a:rPr lang="fr-FR" sz="2600" dirty="0" smtClean="0"/>
              <a:t>1</a:t>
            </a:r>
            <a:r>
              <a:rPr lang="fr-FR" sz="2600" dirty="0"/>
              <a:t>–17, </a:t>
            </a:r>
            <a:r>
              <a:rPr lang="fr-FR" sz="2600" dirty="0" smtClean="0">
                <a:hlinkClick r:id="rId3"/>
              </a:rPr>
              <a:t>https://doi</a:t>
            </a:r>
            <a:r>
              <a:rPr lang="fr-FR" sz="2600" dirty="0">
                <a:hlinkClick r:id="rId3"/>
              </a:rPr>
              <a:t>:10.1029/</a:t>
            </a:r>
            <a:r>
              <a:rPr lang="fr-FR" sz="2600" dirty="0" smtClean="0">
                <a:hlinkClick r:id="rId3"/>
              </a:rPr>
              <a:t>2010JD014405</a:t>
            </a:r>
            <a:endParaRPr lang="fr-FR" sz="2600" dirty="0"/>
          </a:p>
          <a:p>
            <a:endParaRPr lang="en-US" sz="2600" dirty="0" smtClean="0"/>
          </a:p>
          <a:p>
            <a:r>
              <a:rPr lang="en-US" sz="2600" dirty="0" smtClean="0"/>
              <a:t>Brown P. J., </a:t>
            </a:r>
            <a:r>
              <a:rPr lang="en-US" sz="2600" dirty="0" err="1"/>
              <a:t>Kummerow</a:t>
            </a:r>
            <a:r>
              <a:rPr lang="en-US" sz="2600" dirty="0"/>
              <a:t> </a:t>
            </a:r>
            <a:r>
              <a:rPr lang="en-US" sz="2600" dirty="0" smtClean="0"/>
              <a:t>C. D., </a:t>
            </a:r>
            <a:r>
              <a:rPr lang="en-US" sz="2600" dirty="0" err="1"/>
              <a:t>Randel</a:t>
            </a:r>
            <a:r>
              <a:rPr lang="en-US" sz="2600" dirty="0"/>
              <a:t> </a:t>
            </a:r>
            <a:r>
              <a:rPr lang="en-US" sz="2600" dirty="0" smtClean="0"/>
              <a:t>D. L</a:t>
            </a:r>
            <a:r>
              <a:rPr lang="en-US" sz="2600" dirty="0"/>
              <a:t>. 2016. Hurricane GPROF: an optimized ocean microwave rainfall retrieval for tropical cyclones. </a:t>
            </a:r>
            <a:r>
              <a:rPr lang="en-US" sz="2600" i="1" dirty="0"/>
              <a:t>Journal of Atmospheric and Oceanic Tech</a:t>
            </a:r>
            <a:r>
              <a:rPr lang="en-US" sz="2600" dirty="0"/>
              <a:t>nology 33: 1539–1556. </a:t>
            </a:r>
            <a:r>
              <a:rPr lang="en-US" sz="2600" dirty="0">
                <a:hlinkClick r:id="rId4"/>
              </a:rPr>
              <a:t>https://doi.org/10.1175/JTECH-D-15-</a:t>
            </a:r>
            <a:r>
              <a:rPr lang="en-US" sz="2600" dirty="0" smtClean="0">
                <a:hlinkClick r:id="rId4"/>
              </a:rPr>
              <a:t>0234.1</a:t>
            </a:r>
            <a:endParaRPr lang="en-US" sz="2600" dirty="0" smtClean="0"/>
          </a:p>
          <a:p>
            <a:endParaRPr lang="en-US" sz="2600" dirty="0" smtClean="0"/>
          </a:p>
          <a:p>
            <a:r>
              <a:rPr lang="en-US" sz="2600" dirty="0" err="1"/>
              <a:t>McCaul</a:t>
            </a:r>
            <a:r>
              <a:rPr lang="en-US" sz="2600" dirty="0"/>
              <a:t>, E. W., S. J. Goodman, K. M. </a:t>
            </a:r>
            <a:r>
              <a:rPr lang="en-US" sz="2600" dirty="0" err="1"/>
              <a:t>LaCasse</a:t>
            </a:r>
            <a:r>
              <a:rPr lang="en-US" sz="2600" dirty="0"/>
              <a:t>, and D. J. Cecil, 2009: </a:t>
            </a:r>
            <a:r>
              <a:rPr lang="en-US" sz="2600" dirty="0" smtClean="0"/>
              <a:t>Forecasting lightning </a:t>
            </a:r>
            <a:r>
              <a:rPr lang="en-US" sz="2600" dirty="0"/>
              <a:t>threat using cloud-resolving model simulations. </a:t>
            </a:r>
            <a:r>
              <a:rPr lang="en-US" sz="2600" i="1" dirty="0"/>
              <a:t>Weather Forecast</a:t>
            </a:r>
            <a:r>
              <a:rPr lang="en-US" sz="2600" dirty="0"/>
              <a:t>., </a:t>
            </a:r>
            <a:r>
              <a:rPr lang="en-US" sz="2600" dirty="0" smtClean="0"/>
              <a:t>24, </a:t>
            </a:r>
            <a:r>
              <a:rPr lang="fr-FR" sz="2600" dirty="0" smtClean="0"/>
              <a:t>709</a:t>
            </a:r>
            <a:r>
              <a:rPr lang="fr-FR" sz="2600" dirty="0"/>
              <a:t>–729, </a:t>
            </a:r>
            <a:r>
              <a:rPr lang="fr-FR" sz="2600" dirty="0" smtClean="0">
                <a:hlinkClick r:id="rId5"/>
              </a:rPr>
              <a:t>https://doi</a:t>
            </a:r>
            <a:r>
              <a:rPr lang="fr-FR" sz="2600" dirty="0">
                <a:hlinkClick r:id="rId5"/>
              </a:rPr>
              <a:t>:10.1175/</a:t>
            </a:r>
            <a:r>
              <a:rPr lang="fr-FR" sz="2600" dirty="0" smtClean="0">
                <a:hlinkClick r:id="rId5"/>
              </a:rPr>
              <a:t>2008WAF2222152.1</a:t>
            </a:r>
            <a:endParaRPr lang="fr-FR" sz="2600" dirty="0" smtClean="0"/>
          </a:p>
          <a:p>
            <a:endParaRPr lang="fr-FR" sz="2600" dirty="0"/>
          </a:p>
          <a:p>
            <a:r>
              <a:rPr lang="en-US" sz="2600" dirty="0" err="1" smtClean="0"/>
              <a:t>Tallapragada</a:t>
            </a:r>
            <a:r>
              <a:rPr lang="en-US" sz="2600" dirty="0" smtClean="0"/>
              <a:t> V., </a:t>
            </a:r>
            <a:r>
              <a:rPr lang="en-US" sz="2600" dirty="0" err="1"/>
              <a:t>Bernadet</a:t>
            </a:r>
            <a:r>
              <a:rPr lang="en-US" sz="2600" dirty="0"/>
              <a:t> </a:t>
            </a:r>
            <a:r>
              <a:rPr lang="en-US" sz="2600" dirty="0" smtClean="0"/>
              <a:t>L., </a:t>
            </a:r>
            <a:r>
              <a:rPr lang="en-US" sz="2600" dirty="0" err="1"/>
              <a:t>Biswas</a:t>
            </a:r>
            <a:r>
              <a:rPr lang="en-US" sz="2600" dirty="0"/>
              <a:t> </a:t>
            </a:r>
            <a:r>
              <a:rPr lang="en-US" sz="2600" dirty="0" smtClean="0"/>
              <a:t>M. K., </a:t>
            </a:r>
            <a:r>
              <a:rPr lang="en-US" sz="2600" dirty="0" err="1"/>
              <a:t>Ginis</a:t>
            </a:r>
            <a:r>
              <a:rPr lang="en-US" sz="2600" dirty="0"/>
              <a:t> </a:t>
            </a:r>
            <a:r>
              <a:rPr lang="en-US" sz="2600" dirty="0" smtClean="0"/>
              <a:t>I., </a:t>
            </a:r>
            <a:r>
              <a:rPr lang="en-US" sz="2600" dirty="0"/>
              <a:t>Kwon </a:t>
            </a:r>
            <a:r>
              <a:rPr lang="en-US" sz="2600" dirty="0" smtClean="0"/>
              <a:t>Y., </a:t>
            </a:r>
            <a:r>
              <a:rPr lang="en-US" sz="2600" dirty="0"/>
              <a:t>Liu </a:t>
            </a:r>
            <a:r>
              <a:rPr lang="en-US" sz="2600" dirty="0" smtClean="0"/>
              <a:t>Q., </a:t>
            </a:r>
            <a:r>
              <a:rPr lang="en-US" sz="2600" dirty="0" err="1"/>
              <a:t>Marchok</a:t>
            </a:r>
            <a:r>
              <a:rPr lang="en-US" sz="2600" dirty="0"/>
              <a:t> </a:t>
            </a:r>
            <a:r>
              <a:rPr lang="en-US" sz="2600" dirty="0" smtClean="0"/>
              <a:t>T., </a:t>
            </a:r>
            <a:r>
              <a:rPr lang="en-US" sz="2600" dirty="0" err="1"/>
              <a:t>Sheinin</a:t>
            </a:r>
            <a:r>
              <a:rPr lang="en-US" sz="2600" dirty="0"/>
              <a:t> </a:t>
            </a:r>
            <a:r>
              <a:rPr lang="en-US" sz="2600" dirty="0" smtClean="0"/>
              <a:t>D., </a:t>
            </a:r>
            <a:r>
              <a:rPr lang="en-US" sz="2600" dirty="0"/>
              <a:t>Thomas </a:t>
            </a:r>
            <a:r>
              <a:rPr lang="en-US" sz="2600" dirty="0" smtClean="0"/>
              <a:t>B., </a:t>
            </a:r>
            <a:r>
              <a:rPr lang="en-US" sz="2600" dirty="0"/>
              <a:t>Tong </a:t>
            </a:r>
            <a:r>
              <a:rPr lang="en-US" sz="2600" dirty="0" smtClean="0"/>
              <a:t>M., </a:t>
            </a:r>
            <a:r>
              <a:rPr lang="en-US" sz="2600" dirty="0"/>
              <a:t>Trahan </a:t>
            </a:r>
            <a:r>
              <a:rPr lang="en-US" sz="2600" dirty="0" smtClean="0"/>
              <a:t>S., </a:t>
            </a:r>
            <a:r>
              <a:rPr lang="en-US" sz="2600" dirty="0"/>
              <a:t>Wang </a:t>
            </a:r>
            <a:r>
              <a:rPr lang="en-US" sz="2600" dirty="0" smtClean="0"/>
              <a:t>W., </a:t>
            </a:r>
            <a:r>
              <a:rPr lang="en-US" sz="2600" dirty="0" err="1"/>
              <a:t>Yablonsky</a:t>
            </a:r>
            <a:r>
              <a:rPr lang="en-US" sz="2600" dirty="0"/>
              <a:t> </a:t>
            </a:r>
            <a:r>
              <a:rPr lang="en-US" sz="2600" dirty="0" smtClean="0"/>
              <a:t>R., </a:t>
            </a:r>
            <a:r>
              <a:rPr lang="en-US" sz="2600" dirty="0"/>
              <a:t>Zhang X. 2015. </a:t>
            </a:r>
            <a:r>
              <a:rPr lang="en-US" sz="2600" dirty="0" smtClean="0"/>
              <a:t>Hurricane </a:t>
            </a:r>
            <a:r>
              <a:rPr lang="en-US" sz="2600" dirty="0"/>
              <a:t>Weather Research and Forecasting (HWRF) Model: 2015 scientific </a:t>
            </a:r>
            <a:r>
              <a:rPr lang="en-US" sz="2600" dirty="0" smtClean="0"/>
              <a:t>documentation, </a:t>
            </a:r>
            <a:r>
              <a:rPr lang="en-US" sz="2600" dirty="0" smtClean="0">
                <a:hlinkClick r:id="rId6"/>
              </a:rPr>
              <a:t>http</a:t>
            </a:r>
            <a:r>
              <a:rPr lang="en-US" sz="2600" dirty="0">
                <a:hlinkClick r:id="rId6"/>
              </a:rPr>
              <a:t>://</a:t>
            </a:r>
            <a:r>
              <a:rPr lang="en-US" sz="2600" dirty="0" smtClean="0">
                <a:hlinkClick r:id="rId6"/>
              </a:rPr>
              <a:t>nldr.library.ucar.edu</a:t>
            </a:r>
            <a:r>
              <a:rPr lang="en-US" sz="2600" dirty="0">
                <a:hlinkClick r:id="rId6"/>
              </a:rPr>
              <a:t>/collections/technotes/TECH-NOTE-000-000-000-893.</a:t>
            </a:r>
            <a:r>
              <a:rPr lang="en-US" sz="2600" dirty="0" smtClean="0">
                <a:hlinkClick r:id="rId6"/>
              </a:rPr>
              <a:t>pdf</a:t>
            </a:r>
            <a:endParaRPr lang="en-US" sz="2600" dirty="0" smtClean="0"/>
          </a:p>
          <a:p>
            <a:endParaRPr lang="en-US" sz="2600" dirty="0" smtClean="0"/>
          </a:p>
          <a:p>
            <a:r>
              <a:rPr lang="en-US" sz="2600" dirty="0"/>
              <a:t>Wu </a:t>
            </a:r>
            <a:r>
              <a:rPr lang="en-US" sz="2600" dirty="0" smtClean="0"/>
              <a:t>T.-C., </a:t>
            </a:r>
            <a:r>
              <a:rPr lang="en-US" sz="2600" dirty="0" err="1"/>
              <a:t>Zupanski</a:t>
            </a:r>
            <a:r>
              <a:rPr lang="en-US" sz="2600" dirty="0"/>
              <a:t> </a:t>
            </a:r>
            <a:r>
              <a:rPr lang="en-US" sz="2600" dirty="0" smtClean="0"/>
              <a:t>M., </a:t>
            </a:r>
            <a:r>
              <a:rPr lang="en-US" sz="2600" dirty="0"/>
              <a:t>Grasso </a:t>
            </a:r>
            <a:r>
              <a:rPr lang="en-US" sz="2600" dirty="0" smtClean="0"/>
              <a:t>L. D., </a:t>
            </a:r>
            <a:r>
              <a:rPr lang="en-US" sz="2600" dirty="0"/>
              <a:t>Brown </a:t>
            </a:r>
            <a:r>
              <a:rPr lang="en-US" sz="2600" dirty="0" smtClean="0"/>
              <a:t>P. J., </a:t>
            </a:r>
            <a:r>
              <a:rPr lang="en-US" sz="2600" dirty="0" err="1" smtClean="0"/>
              <a:t>Kummerow</a:t>
            </a:r>
            <a:r>
              <a:rPr lang="en-US" sz="2600" dirty="0" smtClean="0"/>
              <a:t> C. D., </a:t>
            </a:r>
            <a:r>
              <a:rPr lang="en-US" sz="2600" dirty="0" err="1"/>
              <a:t>Knaff</a:t>
            </a:r>
            <a:r>
              <a:rPr lang="en-US" sz="2600" dirty="0"/>
              <a:t> </a:t>
            </a:r>
            <a:r>
              <a:rPr lang="en-US" sz="2600" dirty="0" smtClean="0"/>
              <a:t>J. A</a:t>
            </a:r>
            <a:r>
              <a:rPr lang="en-US" sz="2600" dirty="0"/>
              <a:t>. 2016. </a:t>
            </a:r>
            <a:r>
              <a:rPr lang="en-US" sz="2600" dirty="0" err="1"/>
              <a:t>TheGSI</a:t>
            </a:r>
            <a:r>
              <a:rPr lang="en-US" sz="2600" dirty="0"/>
              <a:t> capability to </a:t>
            </a:r>
            <a:r>
              <a:rPr lang="en-US" sz="2600" dirty="0" smtClean="0"/>
              <a:t>assimilate TRMM and GPM hydrometeor </a:t>
            </a:r>
            <a:r>
              <a:rPr lang="en-US" sz="2600" dirty="0"/>
              <a:t>retrievals in HWRF. </a:t>
            </a:r>
            <a:r>
              <a:rPr lang="en-US" sz="2600" i="1" dirty="0"/>
              <a:t>Quarterly Journal of the Royal Meteorological </a:t>
            </a:r>
            <a:r>
              <a:rPr lang="en-US" sz="2600" i="1" dirty="0" smtClean="0"/>
              <a:t>Society, </a:t>
            </a:r>
            <a:r>
              <a:rPr lang="en-US" sz="2600" dirty="0"/>
              <a:t>142: 2768–2787. </a:t>
            </a:r>
            <a:r>
              <a:rPr lang="en-US" sz="2600" dirty="0">
                <a:hlinkClick r:id="rId7"/>
              </a:rPr>
              <a:t>https://doi.org/10.1002/qj.2867</a:t>
            </a:r>
            <a:r>
              <a:rPr lang="en-US" sz="2600" dirty="0" smtClean="0"/>
              <a:t>.</a:t>
            </a:r>
          </a:p>
          <a:p>
            <a:endParaRPr lang="en-US" sz="2600" dirty="0" smtClean="0"/>
          </a:p>
          <a:p>
            <a:r>
              <a:rPr lang="en-US" sz="2600" dirty="0" smtClean="0"/>
              <a:t>Wu T.-C., and </a:t>
            </a:r>
            <a:r>
              <a:rPr lang="en-US" sz="2600" dirty="0" err="1" smtClean="0"/>
              <a:t>Zupanski</a:t>
            </a:r>
            <a:r>
              <a:rPr lang="en-US" sz="2600" dirty="0" smtClean="0"/>
              <a:t> M. 2017. Assimilating GPM hydrometeor </a:t>
            </a:r>
            <a:r>
              <a:rPr lang="en-US" sz="2600" dirty="0"/>
              <a:t>retrievals in </a:t>
            </a:r>
            <a:r>
              <a:rPr lang="en-US" sz="2600" dirty="0" smtClean="0"/>
              <a:t>HWRF: choice of observation operators. </a:t>
            </a:r>
            <a:r>
              <a:rPr lang="en-US" sz="2600" i="1" dirty="0" smtClean="0"/>
              <a:t>Atmospheric Science Letters, </a:t>
            </a:r>
            <a:r>
              <a:rPr lang="en-US" sz="2600" dirty="0" smtClean="0"/>
              <a:t>18, 238–245. </a:t>
            </a:r>
            <a:r>
              <a:rPr lang="en-US" sz="2600" dirty="0" smtClean="0">
                <a:hlinkClick r:id="rId8"/>
              </a:rPr>
              <a:t>https</a:t>
            </a:r>
            <a:r>
              <a:rPr lang="en-US" sz="2600" dirty="0">
                <a:hlinkClick r:id="rId8"/>
              </a:rPr>
              <a:t>://doi.org/10.1002</a:t>
            </a:r>
            <a:r>
              <a:rPr lang="en-US" sz="2600" dirty="0" smtClean="0">
                <a:hlinkClick r:id="rId8"/>
              </a:rPr>
              <a:t>/asl.748</a:t>
            </a:r>
            <a:r>
              <a:rPr lang="en-US" sz="2600" dirty="0" smtClean="0"/>
              <a:t>.</a:t>
            </a:r>
          </a:p>
          <a:p>
            <a:endParaRPr lang="en-US" sz="2600" dirty="0" smtClean="0"/>
          </a:p>
          <a:p>
            <a:r>
              <a:rPr lang="en-US" sz="2600" dirty="0"/>
              <a:t>Zhu </a:t>
            </a:r>
            <a:r>
              <a:rPr lang="en-US" sz="2600" dirty="0" smtClean="0"/>
              <a:t>Y., </a:t>
            </a:r>
            <a:r>
              <a:rPr lang="en-US" sz="2600" dirty="0"/>
              <a:t>Liu </a:t>
            </a:r>
            <a:r>
              <a:rPr lang="en-US" sz="2600" dirty="0" smtClean="0"/>
              <a:t>E., </a:t>
            </a:r>
            <a:r>
              <a:rPr lang="en-US" sz="2600" dirty="0" err="1"/>
              <a:t>Mahajan</a:t>
            </a:r>
            <a:r>
              <a:rPr lang="en-US" sz="2600" dirty="0"/>
              <a:t> </a:t>
            </a:r>
            <a:r>
              <a:rPr lang="en-US" sz="2600" dirty="0" smtClean="0"/>
              <a:t>R., </a:t>
            </a:r>
            <a:r>
              <a:rPr lang="en-US" sz="2600" dirty="0"/>
              <a:t>Thomas </a:t>
            </a:r>
            <a:r>
              <a:rPr lang="en-US" sz="2600" dirty="0" smtClean="0"/>
              <a:t>C., </a:t>
            </a:r>
            <a:r>
              <a:rPr lang="en-US" sz="2600" dirty="0"/>
              <a:t>Groff </a:t>
            </a:r>
            <a:r>
              <a:rPr lang="en-US" sz="2600" dirty="0" smtClean="0"/>
              <a:t>D., </a:t>
            </a:r>
            <a:r>
              <a:rPr lang="en-US" sz="2600" dirty="0"/>
              <a:t>Van </a:t>
            </a:r>
            <a:r>
              <a:rPr lang="en-US" sz="2600" dirty="0" err="1"/>
              <a:t>Delst</a:t>
            </a:r>
            <a:r>
              <a:rPr lang="en-US" sz="2600" dirty="0"/>
              <a:t> </a:t>
            </a:r>
            <a:r>
              <a:rPr lang="en-US" sz="2600" dirty="0" smtClean="0"/>
              <a:t>P., </a:t>
            </a:r>
            <a:r>
              <a:rPr lang="en-US" sz="2600" dirty="0"/>
              <a:t>Collard </a:t>
            </a:r>
            <a:r>
              <a:rPr lang="en-US" sz="2600" dirty="0" smtClean="0"/>
              <a:t>A., </a:t>
            </a:r>
            <a:r>
              <a:rPr lang="en-US" sz="2600" dirty="0"/>
              <a:t>Kleist </a:t>
            </a:r>
            <a:r>
              <a:rPr lang="en-US" sz="2600" dirty="0" smtClean="0"/>
              <a:t>D., </a:t>
            </a:r>
            <a:r>
              <a:rPr lang="en-US" sz="2600" dirty="0" err="1"/>
              <a:t>Treadon</a:t>
            </a:r>
            <a:r>
              <a:rPr lang="en-US" sz="2600" dirty="0"/>
              <a:t> </a:t>
            </a:r>
            <a:r>
              <a:rPr lang="en-US" sz="2600" dirty="0" smtClean="0"/>
              <a:t>R., </a:t>
            </a:r>
            <a:r>
              <a:rPr lang="en-US" sz="2600" dirty="0" err="1"/>
              <a:t>Derber</a:t>
            </a:r>
            <a:r>
              <a:rPr lang="en-US" sz="2600" dirty="0"/>
              <a:t> </a:t>
            </a:r>
            <a:r>
              <a:rPr lang="en-US" sz="2600" dirty="0" smtClean="0"/>
              <a:t>J. C</a:t>
            </a:r>
            <a:r>
              <a:rPr lang="en-US" sz="2600" dirty="0"/>
              <a:t>. 2016. All-sky microwave radiance assimilation </a:t>
            </a:r>
            <a:r>
              <a:rPr lang="en-US" sz="2600" dirty="0" smtClean="0"/>
              <a:t>in NCEP’s GSI </a:t>
            </a:r>
            <a:r>
              <a:rPr lang="en-US" sz="2600" dirty="0"/>
              <a:t>analysis system. </a:t>
            </a:r>
            <a:r>
              <a:rPr lang="en-US" sz="2600" i="1" dirty="0" smtClean="0"/>
              <a:t>Monthly Weather Review</a:t>
            </a:r>
            <a:r>
              <a:rPr lang="en-US" sz="2600" dirty="0" smtClean="0"/>
              <a:t>, </a:t>
            </a:r>
            <a:r>
              <a:rPr lang="en-US" sz="2600" dirty="0"/>
              <a:t>144: 4709–4735. </a:t>
            </a:r>
            <a:r>
              <a:rPr lang="en-US" sz="2600" dirty="0">
                <a:hlinkClick r:id="rId9"/>
              </a:rPr>
              <a:t>https://doi.org/10.1175/MWR-D-15-</a:t>
            </a:r>
            <a:r>
              <a:rPr lang="en-US" sz="2600" dirty="0" smtClean="0">
                <a:hlinkClick r:id="rId9"/>
              </a:rPr>
              <a:t>0445.1</a:t>
            </a:r>
            <a:endParaRPr lang="en-US" sz="26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971410" y="1088860"/>
            <a:ext cx="7166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CIRA Data Assimilation </a:t>
            </a:r>
            <a:r>
              <a:rPr lang="en-US" dirty="0" smtClean="0"/>
              <a:t>Group </a:t>
            </a:r>
            <a:r>
              <a:rPr lang="en-US" dirty="0" smtClean="0">
                <a:hlinkClick r:id="rId10"/>
              </a:rPr>
              <a:t>http</a:t>
            </a:r>
            <a:r>
              <a:rPr lang="en-US" dirty="0">
                <a:hlinkClick r:id="rId10"/>
              </a:rPr>
              <a:t>://</a:t>
            </a:r>
            <a:r>
              <a:rPr lang="en-US" dirty="0" smtClean="0">
                <a:hlinkClick r:id="rId10"/>
              </a:rPr>
              <a:t>da.cira.colostate.edu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9511" y="1632699"/>
            <a:ext cx="161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/>
              <a:t>References:</a:t>
            </a:r>
            <a:endParaRPr lang="en-US" sz="1600" u="sng" dirty="0"/>
          </a:p>
        </p:txBody>
      </p:sp>
    </p:spTree>
    <p:extLst>
      <p:ext uri="{BB962C8B-B14F-4D97-AF65-F5344CB8AC3E}">
        <p14:creationId xmlns:p14="http://schemas.microsoft.com/office/powerpoint/2010/main" val="283332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3983"/>
            <a:ext cx="8229600" cy="1143000"/>
          </a:xfrm>
        </p:spPr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165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69"/>
            <a:ext cx="8229600" cy="1143000"/>
          </a:xfrm>
        </p:spPr>
        <p:txBody>
          <a:bodyPr/>
          <a:lstStyle/>
          <a:p>
            <a:r>
              <a:rPr lang="en-US" u="sng" dirty="0" smtClean="0"/>
              <a:t>ATMS Channel Selection</a:t>
            </a:r>
            <a:endParaRPr lang="en-US" u="sng" dirty="0"/>
          </a:p>
        </p:txBody>
      </p:sp>
      <p:pic>
        <p:nvPicPr>
          <p:cNvPr id="4" name="Picture 3" descr="Screen Shot 2017-06-12 at 11.35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6458"/>
            <a:ext cx="8134966" cy="3698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159104"/>
            <a:ext cx="84777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Ch</a:t>
            </a:r>
            <a:r>
              <a:rPr lang="en-US" dirty="0" smtClean="0"/>
              <a:t> 1-2: sensitive to cloud liquid droplets and rain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Ch</a:t>
            </a:r>
            <a:r>
              <a:rPr lang="en-US" dirty="0" smtClean="0"/>
              <a:t> 7-9: provides information about the warm core of hurricane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Ch</a:t>
            </a:r>
            <a:r>
              <a:rPr lang="en-US" dirty="0" smtClean="0"/>
              <a:t> 16: helps identify the location of the deepest convection through a scattering signal from precipitation-sized ice particles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Ch</a:t>
            </a:r>
            <a:r>
              <a:rPr lang="en-US" dirty="0" smtClean="0"/>
              <a:t> 17-20: water vapor channels make moisture sounding possible in clear-sky regions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65815" y="2789367"/>
            <a:ext cx="1626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FF"/>
                </a:solidFill>
              </a:rPr>
              <a:t>c</a:t>
            </a:r>
            <a:r>
              <a:rPr lang="en-US" dirty="0" smtClean="0">
                <a:solidFill>
                  <a:srgbClr val="3366FF"/>
                </a:solidFill>
              </a:rPr>
              <a:t>lear-sky error for now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209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" y="1"/>
            <a:ext cx="9144000" cy="949158"/>
          </a:xfrm>
          <a:prstGeom prst="rect">
            <a:avLst/>
          </a:prstGeom>
          <a:gradFill flip="none" rotWithShape="1">
            <a:gsLst>
              <a:gs pos="1000">
                <a:srgbClr val="3366FF">
                  <a:alpha val="46000"/>
                </a:srgbClr>
              </a:gs>
              <a:gs pos="100000">
                <a:srgbClr val="2DBD1C">
                  <a:alpha val="4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84"/>
            <a:ext cx="8229600" cy="892999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HWRF Configuration (v3.7a)</a:t>
            </a:r>
            <a:endParaRPr lang="en-US" sz="4000" u="sng" dirty="0"/>
          </a:p>
        </p:txBody>
      </p:sp>
      <p:sp>
        <p:nvSpPr>
          <p:cNvPr id="5" name="Rectangle 4"/>
          <p:cNvSpPr/>
          <p:nvPr/>
        </p:nvSpPr>
        <p:spPr>
          <a:xfrm>
            <a:off x="4020165" y="3639806"/>
            <a:ext cx="49440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60 vertical levels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Model top pressure = 2 </a:t>
            </a:r>
            <a:r>
              <a:rPr lang="en-US" sz="2000" dirty="0" err="1" smtClean="0"/>
              <a:t>mb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FGAT: -3 h, 0 h, +3 h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The Community </a:t>
            </a:r>
            <a:r>
              <a:rPr lang="en-US" sz="2000" dirty="0" err="1" smtClean="0"/>
              <a:t>Radiative</a:t>
            </a:r>
            <a:r>
              <a:rPr lang="en-US" sz="2000" dirty="0" smtClean="0"/>
              <a:t> Transfer Model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667574"/>
              </p:ext>
            </p:extLst>
          </p:nvPr>
        </p:nvGraphicFramePr>
        <p:xfrm>
          <a:off x="4020165" y="1344927"/>
          <a:ext cx="4944080" cy="21375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8816"/>
                <a:gridCol w="816865"/>
                <a:gridCol w="1188713"/>
                <a:gridCol w="967733"/>
                <a:gridCol w="981953"/>
              </a:tblGrid>
              <a:tr h="6135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Domain (</a:t>
                      </a:r>
                      <a:r>
                        <a:rPr lang="el-GR" sz="1200" dirty="0" smtClean="0"/>
                        <a:t>Δ</a:t>
                      </a:r>
                      <a:r>
                        <a:rPr lang="en-US" sz="1200" dirty="0" smtClean="0"/>
                        <a:t>x)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Domain size</a:t>
                      </a:r>
                      <a:endParaRPr lang="en-US" sz="1200" dirty="0"/>
                    </a:p>
                  </a:txBody>
                  <a:tcPr>
                    <a:lnL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Data assimilation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Conv.</a:t>
                      </a:r>
                      <a:r>
                        <a:rPr lang="en-US" sz="1200" baseline="0" dirty="0" smtClean="0"/>
                        <a:t> </a:t>
                      </a:r>
                    </a:p>
                    <a:p>
                      <a:pPr algn="ctr"/>
                      <a:r>
                        <a:rPr lang="en-US" sz="1200" baseline="0" dirty="0" smtClean="0"/>
                        <a:t>observation assimilated 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Satellite radiance assimilated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16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D01</a:t>
                      </a:r>
                    </a:p>
                    <a:p>
                      <a:pPr algn="ctr"/>
                      <a:r>
                        <a:rPr lang="en-US" sz="1200" dirty="0" smtClean="0"/>
                        <a:t>(18 km)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216 x 432</a:t>
                      </a:r>
                      <a:endParaRPr lang="en-US" sz="1200" dirty="0"/>
                    </a:p>
                  </a:txBody>
                  <a:tcPr>
                    <a:lnL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Inherit from GDAS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16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ghost</a:t>
                      </a:r>
                      <a:r>
                        <a:rPr lang="en-US" sz="1200" baseline="0" dirty="0" smtClean="0"/>
                        <a:t> d02 (6km)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166 x 336</a:t>
                      </a:r>
                      <a:endParaRPr lang="en-US" sz="1200" dirty="0"/>
                    </a:p>
                  </a:txBody>
                  <a:tcPr>
                    <a:lnL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Hybrid </a:t>
                      </a:r>
                    </a:p>
                    <a:p>
                      <a:pPr algn="ctr"/>
                      <a:r>
                        <a:rPr lang="en-US" sz="1200" dirty="0" smtClean="0"/>
                        <a:t>3DEnVar GSI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Yes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Clear sky only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16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ghost d03 (2km) 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250 x 500</a:t>
                      </a:r>
                      <a:endParaRPr lang="en-US" sz="1200" dirty="0"/>
                    </a:p>
                  </a:txBody>
                  <a:tcPr>
                    <a:lnL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Hybrid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3DEnVar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GSI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Yes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6" descr="Screen Shot 2017-06-09 at 9.28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50" y="1077223"/>
            <a:ext cx="3816013" cy="371858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1468" y="2918180"/>
            <a:ext cx="8769815" cy="3824478"/>
            <a:chOff x="241468" y="2633060"/>
            <a:chExt cx="8769815" cy="3824478"/>
          </a:xfrm>
        </p:grpSpPr>
        <p:sp>
          <p:nvSpPr>
            <p:cNvPr id="8" name="Rectangle 7"/>
            <p:cNvSpPr/>
            <p:nvPr/>
          </p:nvSpPr>
          <p:spPr>
            <a:xfrm>
              <a:off x="241468" y="5134099"/>
              <a:ext cx="872277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en-US" sz="2000" dirty="0" smtClean="0"/>
                <a:t>To increase the utility of satellite observations in the core of hurricanes, </a:t>
              </a:r>
            </a:p>
            <a:p>
              <a:pPr marL="800100" lvl="1" indent="-342900">
                <a:buFont typeface="Wingdings" charset="2"/>
                <a:buChar char="Ø"/>
              </a:pPr>
              <a:r>
                <a:rPr lang="en-US" sz="2000" dirty="0" smtClean="0"/>
                <a:t>we extends the HWRF-GSI capability to assimilate precipitation-affected data that includes microwave satellite retrievals and radiances. </a:t>
              </a:r>
            </a:p>
            <a:p>
              <a:pPr marL="800100" lvl="1" indent="-342900">
                <a:buFont typeface="Wingdings" charset="2"/>
                <a:buChar char="Ø"/>
              </a:pPr>
              <a:r>
                <a:rPr lang="en-US" sz="2000" dirty="0" smtClean="0"/>
                <a:t>We also plan to extend the GSI lightning assimilation capability to HWRF. 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3973125" y="2633060"/>
              <a:ext cx="5038158" cy="60419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45393" y="4754233"/>
            <a:ext cx="25570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HWRF Scientific Document</a:t>
            </a:r>
          </a:p>
          <a:p>
            <a:pPr algn="ctr"/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Tallapragada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et al. (2015)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30122" y="1935683"/>
            <a:ext cx="572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d01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014764" y="2944388"/>
            <a:ext cx="572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d02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2421511" y="3639806"/>
            <a:ext cx="572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d03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74135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5329" y="2788556"/>
            <a:ext cx="7386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1. Microwave Hydrometeor Retrievals</a:t>
            </a:r>
          </a:p>
          <a:p>
            <a:pPr algn="ctr"/>
            <a:r>
              <a:rPr lang="en-US" sz="3600" dirty="0" smtClean="0"/>
              <a:t>Hurricane GPROF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215058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949158"/>
          </a:xfrm>
          <a:prstGeom prst="rect">
            <a:avLst/>
          </a:prstGeom>
          <a:gradFill flip="none" rotWithShape="1">
            <a:gsLst>
              <a:gs pos="1000">
                <a:srgbClr val="3366FF">
                  <a:alpha val="46000"/>
                </a:srgbClr>
              </a:gs>
              <a:gs pos="100000">
                <a:srgbClr val="2DBD1C">
                  <a:alpha val="4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702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Hurricane GPROF</a:t>
            </a:r>
            <a:endParaRPr lang="en-US" sz="4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862" y="1000702"/>
            <a:ext cx="8688152" cy="325061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 hurricane-specific microwave retrieval that utilizes data from GMI/TMI and HURDAT2 info </a:t>
            </a:r>
            <a:r>
              <a:rPr lang="en-US" sz="2400" dirty="0" smtClean="0">
                <a:solidFill>
                  <a:srgbClr val="7F7F7F"/>
                </a:solidFill>
              </a:rPr>
              <a:t>(</a:t>
            </a:r>
            <a:r>
              <a:rPr lang="en-US" sz="2400" i="1" dirty="0" smtClean="0">
                <a:solidFill>
                  <a:srgbClr val="7F7F7F"/>
                </a:solidFill>
              </a:rPr>
              <a:t>Brown et al. 2016</a:t>
            </a:r>
            <a:r>
              <a:rPr lang="en-US" sz="2400" dirty="0" smtClean="0">
                <a:solidFill>
                  <a:srgbClr val="7F7F7F"/>
                </a:solidFill>
              </a:rPr>
              <a:t>)</a:t>
            </a:r>
            <a:endParaRPr lang="en-US" sz="2400" dirty="0" smtClean="0"/>
          </a:p>
          <a:p>
            <a:r>
              <a:rPr lang="en-US" sz="2400" dirty="0" smtClean="0"/>
              <a:t>Provides retrieved instantaneous rain rates and hydrometeor profiles (cloud water, rain, mixed-phase, and ice)</a:t>
            </a:r>
          </a:p>
          <a:p>
            <a:r>
              <a:rPr lang="en-US" sz="2400" dirty="0" smtClean="0"/>
              <a:t>Transformed into two vertically integrated quantities to be assimilated into HWRF:</a:t>
            </a:r>
          </a:p>
          <a:p>
            <a:pPr lvl="1"/>
            <a:r>
              <a:rPr lang="en-US" sz="2000" dirty="0" smtClean="0"/>
              <a:t>Integrated solid-water content (SWC) in kg m</a:t>
            </a:r>
            <a:r>
              <a:rPr lang="en-US" sz="2000" baseline="30000" dirty="0" smtClean="0"/>
              <a:t>-2</a:t>
            </a:r>
          </a:p>
          <a:p>
            <a:pPr lvl="1"/>
            <a:r>
              <a:rPr lang="en-US" sz="2000" dirty="0" smtClean="0"/>
              <a:t>Integrated liquid-water content (LWC) in kg m</a:t>
            </a:r>
            <a:r>
              <a:rPr lang="en-US" sz="2000" baseline="30000" dirty="0" smtClean="0"/>
              <a:t>-2 </a:t>
            </a:r>
            <a:endParaRPr lang="en-US" sz="2000" baseline="30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459" y="4308125"/>
            <a:ext cx="2534604" cy="2374126"/>
            <a:chOff x="11459" y="4345920"/>
            <a:chExt cx="2534604" cy="2374126"/>
          </a:xfrm>
        </p:grpSpPr>
        <p:pic>
          <p:nvPicPr>
            <p:cNvPr id="6" name="Picture 5" descr="Conv_Obs.gsi_d03.Gonzalo2014_From101606_2014101612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50"/>
            <a:stretch/>
          </p:blipFill>
          <p:spPr>
            <a:xfrm>
              <a:off x="11459" y="4653036"/>
              <a:ext cx="2534604" cy="206701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22862" y="4345920"/>
              <a:ext cx="2071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Conventional </a:t>
              </a:r>
              <a:r>
                <a:rPr lang="en-US" dirty="0" err="1" smtClean="0"/>
                <a:t>Obs</a:t>
              </a:r>
              <a:endParaRPr lang="en-US" dirty="0" smtClean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483104" y="4308125"/>
            <a:ext cx="6609139" cy="2474289"/>
            <a:chOff x="169944" y="3932329"/>
            <a:chExt cx="7724291" cy="2848189"/>
          </a:xfrm>
        </p:grpSpPr>
        <p:pic>
          <p:nvPicPr>
            <p:cNvPr id="7" name="Picture 6" descr="HGPROF_IntWC_ges_anl_diff.gsi_d03.AddHGPROF_IntWC_noHydro.Gonzalo2014_From101606_2014101612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4" t="7715" r="9290" b="64619"/>
            <a:stretch/>
          </p:blipFill>
          <p:spPr>
            <a:xfrm>
              <a:off x="169944" y="4151799"/>
              <a:ext cx="7724291" cy="262871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66436" y="3939228"/>
              <a:ext cx="2759169" cy="4251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Integrated SWC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0977" y="3932329"/>
              <a:ext cx="2759169" cy="4251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Integrated LWC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28319" y="6116357"/>
            <a:ext cx="1106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ghost d03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2931438" y="6136670"/>
            <a:ext cx="1106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ghost d03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329463" y="6139877"/>
            <a:ext cx="1106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ghost d03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53065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" y="1"/>
            <a:ext cx="9144000" cy="949158"/>
          </a:xfrm>
          <a:prstGeom prst="rect">
            <a:avLst/>
          </a:prstGeom>
          <a:gradFill flip="none" rotWithShape="1">
            <a:gsLst>
              <a:gs pos="1000">
                <a:srgbClr val="3366FF">
                  <a:alpha val="46000"/>
                </a:srgbClr>
              </a:gs>
              <a:gs pos="100000">
                <a:srgbClr val="2DBD1C">
                  <a:alpha val="4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1545"/>
            <a:ext cx="8229600" cy="892999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Observation Operators for HGPROF</a:t>
            </a:r>
            <a:endParaRPr lang="en-US" sz="40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-3667" y="1059655"/>
            <a:ext cx="86970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+mj-lt"/>
              <a:buAutoNum type="alphaLcParenR"/>
            </a:pPr>
            <a:r>
              <a:rPr lang="en-US" sz="2400" dirty="0" smtClean="0"/>
              <a:t>Use current </a:t>
            </a:r>
            <a:r>
              <a:rPr lang="en-US" sz="2400" dirty="0"/>
              <a:t>set of control variables </a:t>
            </a:r>
            <a:r>
              <a:rPr lang="en-US" sz="2400" dirty="0" smtClean="0"/>
              <a:t>that includes </a:t>
            </a:r>
            <a:r>
              <a:rPr lang="en-US" sz="2400" i="1" dirty="0" smtClean="0"/>
              <a:t>T, P, </a:t>
            </a:r>
            <a:r>
              <a:rPr lang="en-US" sz="2400" dirty="0" smtClean="0"/>
              <a:t>and </a:t>
            </a:r>
            <a:r>
              <a:rPr lang="en-US" sz="2400" i="1" dirty="0" smtClean="0"/>
              <a:t>q </a:t>
            </a:r>
            <a:r>
              <a:rPr lang="en-US" sz="2400" dirty="0" smtClean="0"/>
              <a:t>and assume super</a:t>
            </a:r>
            <a:r>
              <a:rPr lang="en-US" sz="2400" dirty="0"/>
              <a:t>-saturated water vapor will condense </a:t>
            </a:r>
            <a:r>
              <a:rPr lang="en-US" sz="2400" dirty="0" smtClean="0"/>
              <a:t>out:</a:t>
            </a:r>
            <a:endParaRPr lang="en-US" sz="2400" dirty="0"/>
          </a:p>
          <a:p>
            <a:pPr lvl="1"/>
            <a:endParaRPr lang="en-US" sz="2400" dirty="0" smtClean="0"/>
          </a:p>
          <a:p>
            <a:pPr marL="914400" lvl="1" indent="-457200">
              <a:buFont typeface="+mj-lt"/>
              <a:buAutoNum type="alphaLcParenR"/>
            </a:pPr>
            <a:endParaRPr lang="en-US" sz="2400" dirty="0" smtClean="0"/>
          </a:p>
          <a:p>
            <a:pPr marL="914400" lvl="1" indent="-457200">
              <a:buFont typeface="+mj-lt"/>
              <a:buAutoNum type="alphaLcParenR"/>
            </a:pPr>
            <a:endParaRPr lang="en-US" sz="2400" dirty="0"/>
          </a:p>
          <a:p>
            <a:pPr lvl="1"/>
            <a:endParaRPr lang="en-US" sz="2400" dirty="0" smtClean="0"/>
          </a:p>
          <a:p>
            <a:pPr marL="914400" lvl="1" indent="-457200">
              <a:buFont typeface="+mj-lt"/>
              <a:buAutoNum type="alphaLcParenR"/>
            </a:pPr>
            <a:endParaRPr lang="en-US" sz="2400" dirty="0" smtClean="0"/>
          </a:p>
          <a:p>
            <a:pPr marL="914400" lvl="1" indent="-457200">
              <a:buFont typeface="+mj-lt"/>
              <a:buAutoNum type="alphaLcParenR"/>
            </a:pPr>
            <a:endParaRPr lang="en-US" sz="2400" dirty="0" smtClean="0"/>
          </a:p>
          <a:p>
            <a:pPr marL="914400" lvl="1" indent="-457200">
              <a:buFont typeface="+mj-lt"/>
              <a:buAutoNum type="alphaLcParenR"/>
            </a:pPr>
            <a:r>
              <a:rPr lang="en-US" sz="2400" dirty="0" smtClean="0"/>
              <a:t>Add cloud condensate control/state variables: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38767" y="2088599"/>
            <a:ext cx="6126403" cy="1585783"/>
            <a:chOff x="1143517" y="2740150"/>
            <a:chExt cx="6126403" cy="1585783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42362825"/>
                </p:ext>
              </p:extLst>
            </p:nvPr>
          </p:nvGraphicFramePr>
          <p:xfrm>
            <a:off x="1143517" y="2740150"/>
            <a:ext cx="4242946" cy="7646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4" name="Equation" r:id="rId4" imgW="2679700" imgH="482600" progId="Equation.DSMT4">
                    <p:embed/>
                  </p:oleObj>
                </mc:Choice>
                <mc:Fallback>
                  <p:oleObj name="Equation" r:id="rId4" imgW="2679700" imgH="482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143517" y="2740150"/>
                          <a:ext cx="4242946" cy="76463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41822095"/>
                </p:ext>
              </p:extLst>
            </p:nvPr>
          </p:nvGraphicFramePr>
          <p:xfrm>
            <a:off x="1143517" y="3581395"/>
            <a:ext cx="4202113" cy="744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5" name="Equation" r:id="rId6" imgW="2654300" imgH="469900" progId="Equation.DSMT4">
                    <p:embed/>
                  </p:oleObj>
                </mc:Choice>
                <mc:Fallback>
                  <p:oleObj name="Equation" r:id="rId6" imgW="2654300" imgH="4699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143517" y="3581395"/>
                          <a:ext cx="4202113" cy="7445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5345630" y="2935840"/>
              <a:ext cx="1924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</a:t>
              </a:r>
              <a:r>
                <a:rPr lang="en-US" dirty="0" smtClean="0"/>
                <a:t>ntegrated SWC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45629" y="3774301"/>
              <a:ext cx="19242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</a:t>
              </a:r>
              <a:r>
                <a:rPr lang="en-US" dirty="0" smtClean="0"/>
                <a:t>ntegrated LWC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05167" y="4586679"/>
            <a:ext cx="3182516" cy="1557397"/>
            <a:chOff x="1143517" y="5015677"/>
            <a:chExt cx="3182516" cy="1557397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79060669"/>
                </p:ext>
              </p:extLst>
            </p:nvPr>
          </p:nvGraphicFramePr>
          <p:xfrm>
            <a:off x="1143517" y="5015677"/>
            <a:ext cx="3182516" cy="7646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6" name="Equation" r:id="rId8" imgW="1955800" imgH="469900" progId="Equation.DSMT4">
                    <p:embed/>
                  </p:oleObj>
                </mc:Choice>
                <mc:Fallback>
                  <p:oleObj name="Equation" r:id="rId8" imgW="1955800" imgH="4699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143517" y="5015677"/>
                          <a:ext cx="3182516" cy="76463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8505938"/>
                </p:ext>
              </p:extLst>
            </p:nvPr>
          </p:nvGraphicFramePr>
          <p:xfrm>
            <a:off x="1143517" y="5850761"/>
            <a:ext cx="2230438" cy="722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7" name="Equation" r:id="rId10" imgW="1371600" imgH="444500" progId="Equation.DSMT4">
                    <p:embed/>
                  </p:oleObj>
                </mc:Choice>
                <mc:Fallback>
                  <p:oleObj name="Equation" r:id="rId10" imgW="1371600" imgH="4445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143517" y="5850761"/>
                          <a:ext cx="2230438" cy="7223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TextBox 6"/>
          <p:cNvSpPr txBox="1"/>
          <p:nvPr/>
        </p:nvSpPr>
        <p:spPr>
          <a:xfrm>
            <a:off x="4228520" y="4532082"/>
            <a:ext cx="49154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HWRF uses Ferrier-</a:t>
            </a:r>
            <a:r>
              <a:rPr lang="en-US" dirty="0" err="1" smtClean="0"/>
              <a:t>Aligo</a:t>
            </a:r>
            <a:r>
              <a:rPr lang="en-US" dirty="0" smtClean="0"/>
              <a:t> microphysics scheme, prognostic microphysical variable is total cloud condensate mass (aka CWM) instead of individual hydrometeor species.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Also need to address the partition of CWM </a:t>
            </a:r>
          </a:p>
          <a:p>
            <a:r>
              <a:rPr lang="en-US" dirty="0"/>
              <a:t> </a:t>
            </a:r>
            <a:r>
              <a:rPr lang="en-US" dirty="0" smtClean="0"/>
              <a:t>     into individual hydrometeor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65448" y="3674382"/>
            <a:ext cx="2247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Wu et al. (2016)</a:t>
            </a:r>
            <a:endParaRPr lang="en-US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76174" y="6306170"/>
            <a:ext cx="2911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7F7F7F"/>
                </a:solidFill>
              </a:rPr>
              <a:t>Wu and </a:t>
            </a:r>
            <a:r>
              <a:rPr lang="en-US" sz="2000" i="1" dirty="0" err="1" smtClean="0">
                <a:solidFill>
                  <a:srgbClr val="7F7F7F"/>
                </a:solidFill>
              </a:rPr>
              <a:t>Zupanski</a:t>
            </a:r>
            <a:r>
              <a:rPr lang="en-US" sz="2000" i="1" dirty="0" smtClean="0">
                <a:solidFill>
                  <a:srgbClr val="7F7F7F"/>
                </a:solidFill>
              </a:rPr>
              <a:t> (2017)</a:t>
            </a:r>
            <a:endParaRPr lang="en-US" sz="2000" i="1" dirty="0">
              <a:solidFill>
                <a:srgbClr val="7F7F7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49432" y="1052936"/>
            <a:ext cx="589335" cy="3483514"/>
            <a:chOff x="349432" y="1052936"/>
            <a:chExt cx="589335" cy="3483514"/>
          </a:xfrm>
        </p:grpSpPr>
        <p:sp>
          <p:nvSpPr>
            <p:cNvPr id="6" name="Oval 5"/>
            <p:cNvSpPr/>
            <p:nvPr/>
          </p:nvSpPr>
          <p:spPr>
            <a:xfrm>
              <a:off x="349432" y="1052936"/>
              <a:ext cx="582615" cy="578011"/>
            </a:xfrm>
            <a:prstGeom prst="ellipse">
              <a:avLst/>
            </a:prstGeom>
            <a:noFill/>
            <a:ln w="381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56152" y="3958439"/>
              <a:ext cx="582615" cy="578011"/>
            </a:xfrm>
            <a:prstGeom prst="ellipse">
              <a:avLst/>
            </a:prstGeom>
            <a:noFill/>
            <a:ln w="38100" cmpd="sng">
              <a:solidFill>
                <a:srgbClr val="2DBD1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98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7" b="15456"/>
          <a:stretch/>
        </p:blipFill>
        <p:spPr>
          <a:xfrm>
            <a:off x="6043950" y="1100549"/>
            <a:ext cx="2671717" cy="27233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690" y="918602"/>
            <a:ext cx="5450475" cy="6367483"/>
            <a:chOff x="3868973" y="503058"/>
            <a:chExt cx="5450475" cy="6367483"/>
          </a:xfrm>
        </p:grpSpPr>
        <p:pic>
          <p:nvPicPr>
            <p:cNvPr id="7" name="Picture 6" descr="HGPROF_IntWC_ges_anl_diff.gsi_d03.AddHGPROF_IntWC_noHydro.Gonzalo2014_From101606_201410161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2" t="7153" r="9061"/>
            <a:stretch/>
          </p:blipFill>
          <p:spPr>
            <a:xfrm>
              <a:off x="3868973" y="503058"/>
              <a:ext cx="2752972" cy="6367483"/>
            </a:xfrm>
            <a:prstGeom prst="rect">
              <a:avLst/>
            </a:prstGeom>
          </p:spPr>
        </p:pic>
        <p:pic>
          <p:nvPicPr>
            <p:cNvPr id="8" name="Picture 7" descr="HGPROF_IntWC_ges_anl_diff.gsi_d03.AddHGPROF_IntWC.Gonzalo2014_From101606_2014101612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1" t="36350" r="9372"/>
            <a:stretch/>
          </p:blipFill>
          <p:spPr>
            <a:xfrm>
              <a:off x="6563153" y="2498762"/>
              <a:ext cx="2756295" cy="4365095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377983" y="2927673"/>
            <a:ext cx="2726540" cy="3917319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104523" y="2927673"/>
            <a:ext cx="2726540" cy="3917319"/>
          </a:xfrm>
          <a:prstGeom prst="rect">
            <a:avLst/>
          </a:prstGeom>
          <a:noFill/>
          <a:ln w="38100" cmpd="sng">
            <a:solidFill>
              <a:srgbClr val="2DBD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183618" y="1524113"/>
            <a:ext cx="2597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Integrated LWC</a:t>
            </a:r>
          </a:p>
          <a:p>
            <a:pPr algn="ctr"/>
            <a:r>
              <a:rPr lang="en-US" dirty="0"/>
              <a:t>a</a:t>
            </a:r>
            <a:r>
              <a:rPr lang="en-US" dirty="0" smtClean="0"/>
              <a:t>t 2014/10/16 1200 UTC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26620" y="4177190"/>
            <a:ext cx="29412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Operator a): </a:t>
            </a:r>
            <a:r>
              <a:rPr lang="en-US" dirty="0" smtClean="0">
                <a:solidFill>
                  <a:srgbClr val="000000"/>
                </a:solidFill>
              </a:rPr>
              <a:t>values of LWC are generally  lower than observed ones</a:t>
            </a:r>
          </a:p>
          <a:p>
            <a:endParaRPr lang="en-US" dirty="0" smtClean="0">
              <a:solidFill>
                <a:srgbClr val="2DBD1C"/>
              </a:solidFill>
            </a:endParaRPr>
          </a:p>
          <a:p>
            <a:r>
              <a:rPr lang="en-US" dirty="0" smtClean="0">
                <a:solidFill>
                  <a:srgbClr val="2DBD1C"/>
                </a:solidFill>
              </a:rPr>
              <a:t>Operator b):  </a:t>
            </a:r>
            <a:r>
              <a:rPr lang="en-US" dirty="0" smtClean="0">
                <a:solidFill>
                  <a:srgbClr val="000000"/>
                </a:solidFill>
              </a:rPr>
              <a:t>background values of LWC are more comparable to observations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14068" y="3002643"/>
            <a:ext cx="1511940" cy="65695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50732" y="2251131"/>
            <a:ext cx="1106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ghost d03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949158"/>
          </a:xfrm>
          <a:prstGeom prst="rect">
            <a:avLst/>
          </a:prstGeom>
          <a:gradFill flip="none" rotWithShape="1">
            <a:gsLst>
              <a:gs pos="1000">
                <a:srgbClr val="3366FF">
                  <a:alpha val="46000"/>
                </a:srgbClr>
              </a:gs>
              <a:gs pos="100000">
                <a:srgbClr val="2DBD1C">
                  <a:alpha val="4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86067" y="0"/>
            <a:ext cx="8229600" cy="868947"/>
          </a:xfrm>
        </p:spPr>
        <p:txBody>
          <a:bodyPr>
            <a:normAutofit/>
          </a:bodyPr>
          <a:lstStyle/>
          <a:p>
            <a:r>
              <a:rPr lang="en-US" sz="4000" u="sng" dirty="0"/>
              <a:t>Case: Hurricane Gonzalo (2014</a:t>
            </a:r>
            <a:r>
              <a:rPr lang="en-US" sz="4000" u="sng" dirty="0" smtClean="0"/>
              <a:t>)</a:t>
            </a:r>
            <a:endParaRPr lang="en-US" sz="4000" u="sng" dirty="0"/>
          </a:p>
        </p:txBody>
      </p:sp>
    </p:spTree>
    <p:extLst>
      <p:ext uri="{BB962C8B-B14F-4D97-AF65-F5344CB8AC3E}">
        <p14:creationId xmlns:p14="http://schemas.microsoft.com/office/powerpoint/2010/main" val="1921512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75529" y="919288"/>
            <a:ext cx="5412618" cy="6367483"/>
            <a:chOff x="99220" y="343974"/>
            <a:chExt cx="5412618" cy="6367483"/>
          </a:xfrm>
        </p:grpSpPr>
        <p:pic>
          <p:nvPicPr>
            <p:cNvPr id="4" name="Picture 3" descr="HGPROF_IntWC_ges_anl_diff.gsi_d03.AddHGPROF_IntWC_noHydro.Gonzalo2014_From101606_2014101612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2" t="7153" r="50895"/>
            <a:stretch/>
          </p:blipFill>
          <p:spPr>
            <a:xfrm>
              <a:off x="99220" y="343974"/>
              <a:ext cx="2708089" cy="6367483"/>
            </a:xfrm>
            <a:prstGeom prst="rect">
              <a:avLst/>
            </a:prstGeom>
          </p:spPr>
        </p:pic>
        <p:pic>
          <p:nvPicPr>
            <p:cNvPr id="5" name="Picture 4" descr="HGPROF_IntWC_ges_anl_diff.gsi_d03.AddHGPROF_IntWC.Gonzalo2014_From101606_2014101612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0" t="36350" r="51113"/>
            <a:stretch/>
          </p:blipFill>
          <p:spPr>
            <a:xfrm>
              <a:off x="2777459" y="2346362"/>
              <a:ext cx="2734379" cy="4365095"/>
            </a:xfrm>
            <a:prstGeom prst="rect">
              <a:avLst/>
            </a:prstGeom>
          </p:spPr>
        </p:pic>
      </p:grpSp>
      <p:pic>
        <p:nvPicPr>
          <p:cNvPr id="8" name="Picture 7" descr="Fig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47" b="15456"/>
          <a:stretch/>
        </p:blipFill>
        <p:spPr>
          <a:xfrm>
            <a:off x="6043950" y="1097280"/>
            <a:ext cx="2718700" cy="27233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1299" y="2881571"/>
            <a:ext cx="2726540" cy="3963421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097839" y="2881571"/>
            <a:ext cx="2726540" cy="3963421"/>
          </a:xfrm>
          <a:prstGeom prst="rect">
            <a:avLst/>
          </a:prstGeom>
          <a:noFill/>
          <a:ln w="38100" cmpd="sng">
            <a:solidFill>
              <a:srgbClr val="2DBD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043950" y="4000873"/>
            <a:ext cx="29412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Operator a): </a:t>
            </a:r>
            <a:r>
              <a:rPr lang="en-US" dirty="0" smtClean="0">
                <a:solidFill>
                  <a:srgbClr val="000000"/>
                </a:solidFill>
              </a:rPr>
              <a:t>values of SWC are comparable to observed ones, but displaced to the east of Gonzalo</a:t>
            </a:r>
          </a:p>
          <a:p>
            <a:endParaRPr lang="en-US" dirty="0" smtClean="0">
              <a:solidFill>
                <a:srgbClr val="2DBD1C"/>
              </a:solidFill>
            </a:endParaRPr>
          </a:p>
          <a:p>
            <a:r>
              <a:rPr lang="en-US" dirty="0" smtClean="0">
                <a:solidFill>
                  <a:srgbClr val="2DBD1C"/>
                </a:solidFill>
              </a:rPr>
              <a:t>Operator b):  </a:t>
            </a:r>
            <a:r>
              <a:rPr lang="en-US" dirty="0" smtClean="0">
                <a:solidFill>
                  <a:srgbClr val="000000"/>
                </a:solidFill>
              </a:rPr>
              <a:t>In general, distribution of SWC is similar to observed ones, but their values are much larger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7231398" y="3020160"/>
            <a:ext cx="1511940" cy="65695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49158"/>
          </a:xfrm>
          <a:prstGeom prst="rect">
            <a:avLst/>
          </a:prstGeom>
          <a:gradFill flip="none" rotWithShape="1">
            <a:gsLst>
              <a:gs pos="1000">
                <a:srgbClr val="3366FF">
                  <a:alpha val="46000"/>
                </a:srgbClr>
              </a:gs>
              <a:gs pos="100000">
                <a:srgbClr val="2DBD1C">
                  <a:alpha val="4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86067" y="0"/>
            <a:ext cx="8229600" cy="868947"/>
          </a:xfrm>
        </p:spPr>
        <p:txBody>
          <a:bodyPr>
            <a:normAutofit/>
          </a:bodyPr>
          <a:lstStyle/>
          <a:p>
            <a:r>
              <a:rPr lang="en-US" sz="4000" u="sng" dirty="0"/>
              <a:t>Case: Hurricane Gonzalo (2014</a:t>
            </a:r>
            <a:r>
              <a:rPr lang="en-US" sz="4000" u="sng" dirty="0" smtClean="0"/>
              <a:t>)</a:t>
            </a:r>
            <a:endParaRPr lang="en-US" sz="4000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3183618" y="1524113"/>
            <a:ext cx="2597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Integrated </a:t>
            </a:r>
            <a:r>
              <a:rPr lang="en-US" dirty="0" smtClean="0"/>
              <a:t>SWC</a:t>
            </a:r>
            <a:endParaRPr lang="en-US" dirty="0"/>
          </a:p>
          <a:p>
            <a:pPr algn="ctr"/>
            <a:r>
              <a:rPr lang="en-US" dirty="0"/>
              <a:t>a</a:t>
            </a:r>
            <a:r>
              <a:rPr lang="en-US" dirty="0" smtClean="0"/>
              <a:t>t 2014/10/16 1200 UTC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0732" y="2251131"/>
            <a:ext cx="1106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ghost d03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8971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949158"/>
          </a:xfrm>
          <a:prstGeom prst="rect">
            <a:avLst/>
          </a:prstGeom>
          <a:gradFill flip="none" rotWithShape="1">
            <a:gsLst>
              <a:gs pos="1000">
                <a:srgbClr val="3366FF">
                  <a:alpha val="46000"/>
                </a:srgbClr>
              </a:gs>
              <a:gs pos="100000">
                <a:srgbClr val="2DBD1C">
                  <a:alpha val="4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29368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Analysis increments</a:t>
            </a:r>
            <a:endParaRPr lang="en-US" sz="4000" u="sng" dirty="0"/>
          </a:p>
        </p:txBody>
      </p:sp>
      <p:pic>
        <p:nvPicPr>
          <p:cNvPr id="5" name="Picture 4" descr="Fig3_ne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97"/>
          <a:stretch/>
        </p:blipFill>
        <p:spPr>
          <a:xfrm>
            <a:off x="193244" y="3868222"/>
            <a:ext cx="8630863" cy="202938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68841" y="1256321"/>
            <a:ext cx="8541158" cy="2255301"/>
            <a:chOff x="381607" y="3084116"/>
            <a:chExt cx="8250263" cy="1960496"/>
          </a:xfrm>
        </p:grpSpPr>
        <p:pic>
          <p:nvPicPr>
            <p:cNvPr id="4" name="Picture 3" descr="Fig3_new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631" b="12303"/>
            <a:stretch/>
          </p:blipFill>
          <p:spPr>
            <a:xfrm>
              <a:off x="381607" y="3084116"/>
              <a:ext cx="8250263" cy="1960496"/>
            </a:xfrm>
            <a:prstGeom prst="rect">
              <a:avLst/>
            </a:prstGeom>
          </p:spPr>
        </p:pic>
        <p:pic>
          <p:nvPicPr>
            <p:cNvPr id="6" name="Picture 5" descr="Fig3_new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5503"/>
            <a:stretch/>
          </p:blipFill>
          <p:spPr>
            <a:xfrm>
              <a:off x="381607" y="3118364"/>
              <a:ext cx="8250263" cy="200085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211653" y="1263881"/>
            <a:ext cx="8707462" cy="2260173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3244" y="3774723"/>
            <a:ext cx="8707462" cy="2260173"/>
          </a:xfrm>
          <a:prstGeom prst="rect">
            <a:avLst/>
          </a:prstGeom>
          <a:noFill/>
          <a:ln w="38100" cmpd="sng">
            <a:solidFill>
              <a:srgbClr val="2DBD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03829" y="6281901"/>
            <a:ext cx="587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Operator a) </a:t>
            </a:r>
            <a:r>
              <a:rPr lang="en-US" sz="2400" dirty="0" err="1" smtClean="0">
                <a:solidFill>
                  <a:srgbClr val="3366FF"/>
                </a:solidFill>
              </a:rPr>
              <a:t>noHydro</a:t>
            </a:r>
            <a:r>
              <a:rPr lang="en-US" sz="2400" dirty="0" smtClean="0">
                <a:solidFill>
                  <a:srgbClr val="3366FF"/>
                </a:solidFill>
              </a:rPr>
              <a:t>         </a:t>
            </a:r>
            <a:r>
              <a:rPr lang="en-US" sz="2400" dirty="0" smtClean="0">
                <a:solidFill>
                  <a:srgbClr val="2DBD1C"/>
                </a:solidFill>
              </a:rPr>
              <a:t>Operator b) Hydro</a:t>
            </a:r>
            <a:endParaRPr lang="en-US" sz="2400" dirty="0">
              <a:solidFill>
                <a:srgbClr val="2DBD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43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3275</TotalTime>
  <Words>2696</Words>
  <Application>Microsoft Macintosh PowerPoint</Application>
  <PresentationFormat>On-screen Show (4:3)</PresentationFormat>
  <Paragraphs>311</Paragraphs>
  <Slides>28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Equation</vt:lpstr>
      <vt:lpstr>HWRF Activities at  CIRA Data Assimilation Group</vt:lpstr>
      <vt:lpstr>Hurricane WRF (HWRF) v3.7a System </vt:lpstr>
      <vt:lpstr>HWRF Configuration (v3.7a)</vt:lpstr>
      <vt:lpstr>PowerPoint Presentation</vt:lpstr>
      <vt:lpstr>Hurricane GPROF</vt:lpstr>
      <vt:lpstr>Observation Operators for HGPROF</vt:lpstr>
      <vt:lpstr>Case: Hurricane Gonzalo (2014)</vt:lpstr>
      <vt:lpstr>Case: Hurricane Gonzalo (2014)</vt:lpstr>
      <vt:lpstr>Analysis increments</vt:lpstr>
      <vt:lpstr>Compare w/ GOES-13 image at 10.7 μm</vt:lpstr>
      <vt:lpstr>72-h HWRF Forecast</vt:lpstr>
      <vt:lpstr>Summary (1)</vt:lpstr>
      <vt:lpstr>PowerPoint Presentation</vt:lpstr>
      <vt:lpstr>Preps for all-sky assimilation in HWRF</vt:lpstr>
      <vt:lpstr>PowerPoint Presentation</vt:lpstr>
      <vt:lpstr>Compare w/ GOES-13 data</vt:lpstr>
      <vt:lpstr>Summary (1)+(2)</vt:lpstr>
      <vt:lpstr>PowerPoint Presentation</vt:lpstr>
      <vt:lpstr>General Project Description</vt:lpstr>
      <vt:lpstr>PowerPoint Presentation</vt:lpstr>
      <vt:lpstr>Observation Operators for LFR</vt:lpstr>
      <vt:lpstr>PowerPoint Presentation</vt:lpstr>
      <vt:lpstr>Analysis Increments: proxy lightning obs</vt:lpstr>
      <vt:lpstr>Impact on Forecast</vt:lpstr>
      <vt:lpstr>Summary (3)</vt:lpstr>
      <vt:lpstr>Thank you!</vt:lpstr>
      <vt:lpstr>Backup slides</vt:lpstr>
      <vt:lpstr>ATMS Channel Selection</vt:lpstr>
    </vt:vector>
  </TitlesOfParts>
  <Company>CIRA/CSU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Assimilation of Microwave All-Sky Radiances  and Hydrometeor Retrievals in HWRF </dc:title>
  <dc:creator>Ting-Chi Wu</dc:creator>
  <cp:lastModifiedBy>Ting-Chi Wu</cp:lastModifiedBy>
  <cp:revision>202</cp:revision>
  <dcterms:created xsi:type="dcterms:W3CDTF">2017-06-09T14:57:31Z</dcterms:created>
  <dcterms:modified xsi:type="dcterms:W3CDTF">2017-07-13T15:15:13Z</dcterms:modified>
</cp:coreProperties>
</file>