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9.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834" r:id="rId2"/>
  </p:sldMasterIdLst>
  <p:notesMasterIdLst>
    <p:notesMasterId r:id="rId40"/>
  </p:notesMasterIdLst>
  <p:handoutMasterIdLst>
    <p:handoutMasterId r:id="rId41"/>
  </p:handoutMasterIdLst>
  <p:sldIdLst>
    <p:sldId id="258" r:id="rId3"/>
    <p:sldId id="490" r:id="rId4"/>
    <p:sldId id="478" r:id="rId5"/>
    <p:sldId id="489" r:id="rId6"/>
    <p:sldId id="488" r:id="rId7"/>
    <p:sldId id="487" r:id="rId8"/>
    <p:sldId id="427" r:id="rId9"/>
    <p:sldId id="491" r:id="rId10"/>
    <p:sldId id="431" r:id="rId11"/>
    <p:sldId id="430" r:id="rId12"/>
    <p:sldId id="432" r:id="rId13"/>
    <p:sldId id="433" r:id="rId14"/>
    <p:sldId id="492" r:id="rId15"/>
    <p:sldId id="483" r:id="rId16"/>
    <p:sldId id="484" r:id="rId17"/>
    <p:sldId id="481" r:id="rId18"/>
    <p:sldId id="437" r:id="rId19"/>
    <p:sldId id="438" r:id="rId20"/>
    <p:sldId id="485" r:id="rId21"/>
    <p:sldId id="441" r:id="rId22"/>
    <p:sldId id="480" r:id="rId23"/>
    <p:sldId id="486" r:id="rId24"/>
    <p:sldId id="475" r:id="rId25"/>
    <p:sldId id="444" r:id="rId26"/>
    <p:sldId id="463" r:id="rId27"/>
    <p:sldId id="464" r:id="rId28"/>
    <p:sldId id="421" r:id="rId29"/>
    <p:sldId id="493" r:id="rId30"/>
    <p:sldId id="434" r:id="rId31"/>
    <p:sldId id="435" r:id="rId32"/>
    <p:sldId id="436" r:id="rId33"/>
    <p:sldId id="370" r:id="rId34"/>
    <p:sldId id="446" r:id="rId35"/>
    <p:sldId id="461" r:id="rId36"/>
    <p:sldId id="462" r:id="rId37"/>
    <p:sldId id="477" r:id="rId38"/>
    <p:sldId id="473" r:id="rId3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1F900"/>
    <a:srgbClr val="21CECA"/>
    <a:srgbClr val="46464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660" autoAdjust="0"/>
  </p:normalViewPr>
  <p:slideViewPr>
    <p:cSldViewPr>
      <p:cViewPr>
        <p:scale>
          <a:sx n="100" d="100"/>
          <a:sy n="100" d="100"/>
        </p:scale>
        <p:origin x="-760"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5" d="100"/>
          <a:sy n="85" d="100"/>
        </p:scale>
        <p:origin x="-319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image" Target="../media/image22.emf"/><Relationship Id="rId2"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1" Type="http://schemas.openxmlformats.org/officeDocument/2006/relationships/image" Target="../media/image28.emf"/><Relationship Id="rId2" Type="http://schemas.openxmlformats.org/officeDocument/2006/relationships/image" Target="../media/image2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4.wmf"/><Relationship Id="rId4" Type="http://schemas.openxmlformats.org/officeDocument/2006/relationships/image" Target="../media/image45.wmf"/><Relationship Id="rId5" Type="http://schemas.openxmlformats.org/officeDocument/2006/relationships/image" Target="../media/image46.wmf"/><Relationship Id="rId1" Type="http://schemas.openxmlformats.org/officeDocument/2006/relationships/image" Target="../media/image42.wmf"/><Relationship Id="rId2"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34" charset="-128"/>
                <a:cs typeface="+mn-cs"/>
              </a:defRPr>
            </a:lvl1pPr>
          </a:lstStyle>
          <a:p>
            <a:pPr>
              <a:defRPr/>
            </a:pPr>
            <a:endParaRPr lang="en-US"/>
          </a:p>
        </p:txBody>
      </p:sp>
      <p:sp>
        <p:nvSpPr>
          <p:cNvPr id="1126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34" charset="-128"/>
                <a:cs typeface="+mn-cs"/>
              </a:defRPr>
            </a:lvl1pPr>
          </a:lstStyle>
          <a:p>
            <a:pPr>
              <a:defRPr/>
            </a:pPr>
            <a:endParaRPr lang="en-US"/>
          </a:p>
        </p:txBody>
      </p:sp>
      <p:sp>
        <p:nvSpPr>
          <p:cNvPr id="1126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34" charset="-128"/>
                <a:cs typeface="+mn-cs"/>
              </a:defRPr>
            </a:lvl1pPr>
          </a:lstStyle>
          <a:p>
            <a:pPr>
              <a:defRPr/>
            </a:pPr>
            <a:endParaRPr lang="en-US"/>
          </a:p>
        </p:txBody>
      </p:sp>
      <p:sp>
        <p:nvSpPr>
          <p:cNvPr id="1126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cs typeface="ＭＳ Ｐゴシック" charset="0"/>
              </a:defRPr>
            </a:lvl1pPr>
          </a:lstStyle>
          <a:p>
            <a:pPr>
              <a:defRPr/>
            </a:pPr>
            <a:fld id="{6C8E6444-DEC2-FD45-99C8-9F6CC2BCDAF8}" type="slidenum">
              <a:rPr lang="en-US"/>
              <a:pPr>
                <a:defRPr/>
              </a:pPr>
              <a:t>‹#›</a:t>
            </a:fld>
            <a:endParaRPr lang="en-US"/>
          </a:p>
        </p:txBody>
      </p:sp>
    </p:spTree>
    <p:extLst>
      <p:ext uri="{BB962C8B-B14F-4D97-AF65-F5344CB8AC3E}">
        <p14:creationId xmlns:p14="http://schemas.microsoft.com/office/powerpoint/2010/main" val="1063744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34" charset="-128"/>
                <a:cs typeface="+mn-cs"/>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34" charset="-128"/>
                <a:cs typeface="+mn-cs"/>
              </a:defRPr>
            </a:lvl1pPr>
          </a:lstStyle>
          <a:p>
            <a:pPr>
              <a:defRPr/>
            </a:pPr>
            <a:endParaRPr lang="en-US"/>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34" charset="-128"/>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cs typeface="ＭＳ Ｐゴシック" charset="0"/>
              </a:defRPr>
            </a:lvl1pPr>
          </a:lstStyle>
          <a:p>
            <a:pPr>
              <a:defRPr/>
            </a:pPr>
            <a:fld id="{DB71A20E-BBBA-1E46-BD30-75E771AFD155}" type="slidenum">
              <a:rPr lang="en-US"/>
              <a:pPr>
                <a:defRPr/>
              </a:pPr>
              <a:t>‹#›</a:t>
            </a:fld>
            <a:endParaRPr lang="en-US"/>
          </a:p>
        </p:txBody>
      </p:sp>
    </p:spTree>
    <p:extLst>
      <p:ext uri="{BB962C8B-B14F-4D97-AF65-F5344CB8AC3E}">
        <p14:creationId xmlns:p14="http://schemas.microsoft.com/office/powerpoint/2010/main" val="42104669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30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1BDA32-E04F-974B-9E7B-FB1CFAA9050C}" type="slidenum">
              <a:rPr lang="en-US" sz="1200"/>
              <a:pPr/>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47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C61297-ED0F-5144-B233-109470DDFC89}" type="slidenum">
              <a:rPr lang="en-US" sz="1200"/>
              <a:pPr/>
              <a:t>10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512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DACA77-EABB-8848-9A28-A202885E0DB8}" type="slidenum">
              <a:rPr lang="en-US" sz="1200"/>
              <a:pPr/>
              <a:t>11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FC43DB-1BA6-0F49-BA7A-245C0FB192C2}" type="slidenum">
              <a:rPr lang="en-US" sz="1200"/>
              <a:pPr/>
              <a:t>12</a:t>
            </a:fld>
            <a:endParaRPr lang="en-US" sz="120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FC43DB-1BA6-0F49-BA7A-245C0FB192C2}" type="slidenum">
              <a:rPr lang="en-US" sz="1200"/>
              <a:pPr/>
              <a:t>13</a:t>
            </a:fld>
            <a:endParaRPr lang="en-US" sz="120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ea typeface="ＭＳ Ｐゴシック" charset="0"/>
                <a:cs typeface="ＭＳ Ｐゴシック" charset="0"/>
              </a:rPr>
              <a:t>Note:</a:t>
            </a:r>
            <a:r>
              <a:rPr lang="en-US" baseline="0" dirty="0" smtClean="0">
                <a:ea typeface="ＭＳ Ｐゴシック" charset="0"/>
                <a:cs typeface="ＭＳ Ｐゴシック" charset="0"/>
              </a:rPr>
              <a:t>  tried many perturbation amplitudes and wavenumber asymmetries in range of 1 K – 30 K and WN1 – WN5 and the results are generally robust.  20 K WN3 case is used here as a typical example.</a:t>
            </a:r>
            <a:endParaRPr lang="en-US" dirty="0" smtClean="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FC43DB-1BA6-0F49-BA7A-245C0FB192C2}" type="slidenum">
              <a:rPr lang="en-US" sz="1200"/>
              <a:pPr/>
              <a:t>14</a:t>
            </a:fld>
            <a:endParaRPr lang="en-US" sz="120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FC43DB-1BA6-0F49-BA7A-245C0FB192C2}" type="slidenum">
              <a:rPr lang="en-US" sz="1200"/>
              <a:pPr/>
              <a:t>15</a:t>
            </a:fld>
            <a:endParaRPr lang="en-US" sz="120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FC43DB-1BA6-0F49-BA7A-245C0FB192C2}" type="slidenum">
              <a:rPr lang="en-US" sz="1200"/>
              <a:pPr/>
              <a:t>16</a:t>
            </a:fld>
            <a:endParaRPr lang="en-US" sz="120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a:ln/>
        </p:spPr>
      </p:sp>
      <p:sp>
        <p:nvSpPr>
          <p:cNvPr id="69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ea typeface="ＭＳ Ｐゴシック" charset="0"/>
                <a:cs typeface="ＭＳ Ｐゴシック" charset="0"/>
              </a:rPr>
              <a:t>Put slides showing evolution of KE Spectra in WRF with perturbation.</a:t>
            </a:r>
          </a:p>
        </p:txBody>
      </p:sp>
      <p:sp>
        <p:nvSpPr>
          <p:cNvPr id="696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8A2147-DDC7-0647-B760-E545DE7ECE1E}" type="slidenum">
              <a:rPr lang="en-US" sz="1200"/>
              <a:pPr/>
              <a:t>18</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a:ln/>
        </p:spPr>
      </p:sp>
      <p:sp>
        <p:nvSpPr>
          <p:cNvPr id="69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ea typeface="ＭＳ Ｐゴシック" charset="0"/>
                <a:cs typeface="ＭＳ Ｐゴシック" charset="0"/>
              </a:rPr>
              <a:t>Put slides showing evolution of KE Spectra in WRF with perturbation.</a:t>
            </a:r>
          </a:p>
        </p:txBody>
      </p:sp>
      <p:sp>
        <p:nvSpPr>
          <p:cNvPr id="696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8A2147-DDC7-0647-B760-E545DE7ECE1E}" type="slidenum">
              <a:rPr lang="en-US" sz="1200"/>
              <a:pPr/>
              <a:t>19</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Storage tendency is negative because KE</a:t>
            </a:r>
            <a:r>
              <a:rPr lang="en-US" baseline="0" dirty="0" smtClean="0"/>
              <a:t> is decaying with time due largely to PGF.  Remember:  heating input is only initial condition. Peak differences between WRF/HIGRAD in storage term are ~ 6 units (~ 18 units for WRF and ~ 12 units for HIGRAD).  This amounts to…6 / ((18 + 12)/2) = 40 %. Vortex intensity is different (HIGRAD more intense than WRF) because pressure fluctuations are different.  WRF removes more energy due to pressure fluctuations, which makes HIGRAD stronger relative to WRF.  Vortex intensifies from heating because there is transfer of energy upscale from the heating scale up to the vortex scale.</a:t>
            </a:r>
            <a:endParaRPr lang="en-US" dirty="0"/>
          </a:p>
        </p:txBody>
      </p:sp>
      <p:sp>
        <p:nvSpPr>
          <p:cNvPr id="4" name="Slide Number Placeholder 3"/>
          <p:cNvSpPr>
            <a:spLocks noGrp="1"/>
          </p:cNvSpPr>
          <p:nvPr>
            <p:ph type="sldNum" sz="quarter" idx="10"/>
          </p:nvPr>
        </p:nvSpPr>
        <p:spPr/>
        <p:txBody>
          <a:bodyPr/>
          <a:lstStyle/>
          <a:p>
            <a:pPr>
              <a:defRPr/>
            </a:pPr>
            <a:fld id="{DB71A20E-BBBA-1E46-BD30-75E771AFD155}" type="slidenum">
              <a:rPr lang="en-US" smtClean="0"/>
              <a:pPr>
                <a:defRPr/>
              </a:pPr>
              <a:t>21</a:t>
            </a:fld>
            <a:endParaRPr lang="en-US"/>
          </a:p>
        </p:txBody>
      </p:sp>
    </p:spTree>
    <p:extLst>
      <p:ext uri="{BB962C8B-B14F-4D97-AF65-F5344CB8AC3E}">
        <p14:creationId xmlns:p14="http://schemas.microsoft.com/office/powerpoint/2010/main" val="647090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Point out that track is largely a synoptic scale problem, we understand and can model it well.  Intensity combines nonlinear interactions among all scales and this is poorly forecast.</a:t>
            </a:r>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A74382-6556-9E49-A3D1-488BE2F91259}" type="slidenum">
              <a:rPr lang="en-US" sz="1200"/>
              <a:pPr/>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DB71A20E-BBBA-1E46-BD30-75E771AFD155}" type="slidenum">
              <a:rPr lang="en-US" smtClean="0"/>
              <a:pPr>
                <a:defRPr/>
              </a:pPr>
              <a:t>22</a:t>
            </a:fld>
            <a:endParaRPr lang="en-US"/>
          </a:p>
        </p:txBody>
      </p:sp>
    </p:spTree>
    <p:extLst>
      <p:ext uri="{BB962C8B-B14F-4D97-AF65-F5344CB8AC3E}">
        <p14:creationId xmlns:p14="http://schemas.microsoft.com/office/powerpoint/2010/main" val="647090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a:ln/>
        </p:spPr>
      </p:sp>
      <p:sp>
        <p:nvSpPr>
          <p:cNvPr id="778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
        <p:nvSpPr>
          <p:cNvPr id="778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FDDA6-C836-0148-A5AD-E18CF7C71BA3}" type="slidenum">
              <a:rPr lang="en-US" sz="1200"/>
              <a:pPr/>
              <a:t>23</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a:ln/>
        </p:spPr>
      </p:sp>
      <p:sp>
        <p:nvSpPr>
          <p:cNvPr id="778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
        <p:nvSpPr>
          <p:cNvPr id="778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FDDA6-C836-0148-A5AD-E18CF7C71BA3}" type="slidenum">
              <a:rPr lang="en-US" sz="1200"/>
              <a:pPr/>
              <a:t>24</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a:ln/>
        </p:spPr>
      </p:sp>
      <p:sp>
        <p:nvSpPr>
          <p:cNvPr id="59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
        <p:nvSpPr>
          <p:cNvPr id="59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F2ED49-C256-2644-8B36-F2CA598C23AB}" type="slidenum">
              <a:rPr lang="en-US" sz="1200"/>
              <a:pPr/>
              <a:t>25</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a:ln/>
        </p:spPr>
      </p:sp>
      <p:sp>
        <p:nvSpPr>
          <p:cNvPr id="59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
        <p:nvSpPr>
          <p:cNvPr id="59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F2ED49-C256-2644-8B36-F2CA598C23AB}" type="slidenum">
              <a:rPr lang="en-US" sz="1200"/>
              <a:pPr/>
              <a:t>26</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87530B-4DA5-4844-AD8C-F1A2D4D562A7}" type="slidenum">
              <a:rPr lang="en-US" sz="1200"/>
              <a:pPr/>
              <a:t>29</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a:ln/>
        </p:spPr>
      </p:sp>
      <p:sp>
        <p:nvSpPr>
          <p:cNvPr id="59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
        <p:nvSpPr>
          <p:cNvPr id="59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F2ED49-C256-2644-8B36-F2CA598C23AB}" type="slidenum">
              <a:rPr lang="en-US" sz="1200"/>
              <a:pPr/>
              <a:t>30</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a:ln/>
        </p:spPr>
      </p:sp>
      <p:sp>
        <p:nvSpPr>
          <p:cNvPr id="61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
        <p:nvSpPr>
          <p:cNvPr id="614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3FC7B3-E9A6-F948-87A5-BF62F23845E6}" type="slidenum">
              <a:rPr lang="en-US" sz="1200"/>
              <a:pPr/>
              <a:t>31</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C0323E-9BD7-004F-818E-2C171BBE2D8A}" type="slidenum">
              <a:rPr lang="en-US" sz="1200"/>
              <a:pPr/>
              <a:t>32</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71A20E-BBBA-1E46-BD30-75E771AFD155}" type="slidenum">
              <a:rPr lang="en-US" smtClean="0"/>
              <a:pPr>
                <a:defRPr/>
              </a:pPr>
              <a:t>36</a:t>
            </a:fld>
            <a:endParaRPr lang="en-US"/>
          </a:p>
        </p:txBody>
      </p:sp>
    </p:spTree>
    <p:extLst>
      <p:ext uri="{BB962C8B-B14F-4D97-AF65-F5344CB8AC3E}">
        <p14:creationId xmlns:p14="http://schemas.microsoft.com/office/powerpoint/2010/main" val="1782609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Asymmetric processes are found to be negligible because the developing vorticity anomalies extract energy from the vortex before returning energy to the vortex through the axisymmetrization process.  Thus, the net effect of asymmetric heating is negligible.  This is for the LINEAR case.</a:t>
            </a: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BC5E3D-14D2-1A45-B575-70CD83B92E8B}" type="slidenum">
              <a:rPr lang="en-US" sz="1200"/>
              <a:pPr/>
              <a:t>3</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Storage tendency is negative because KE</a:t>
            </a:r>
            <a:r>
              <a:rPr lang="en-US" baseline="0" dirty="0" smtClean="0"/>
              <a:t> is decaying with time due largely to PGF.  Remember:  heating input is only initial condition. Peak differences between WRF/HIGRAD in storage term are ~ 12 units (~ 87 units for WRF and ~ 75 units for HIGRAD).  This amounts to…12 / ((87 + 75)/2) = 15 %.  20K heating differences were ~ 40%.  Vortex intensity is the same for both models here because pressure fluctuations are about the same.  Vortex weakens from heating because there is a net removal of energy by advective nonlinearities at the scales of vortex.</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B71A20E-BBBA-1E46-BD30-75E771AFD155}" type="slidenum">
              <a:rPr lang="en-US" smtClean="0"/>
              <a:pPr>
                <a:defRPr/>
              </a:pPr>
              <a:t>37</a:t>
            </a:fld>
            <a:endParaRPr lang="en-US"/>
          </a:p>
        </p:txBody>
      </p:sp>
    </p:spTree>
    <p:extLst>
      <p:ext uri="{BB962C8B-B14F-4D97-AF65-F5344CB8AC3E}">
        <p14:creationId xmlns:p14="http://schemas.microsoft.com/office/powerpoint/2010/main" val="647090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Mention the time period covered by Global</a:t>
            </a:r>
            <a:r>
              <a:rPr lang="en-US" baseline="0" dirty="0" smtClean="0"/>
              <a:t> Hawk and P3.  Mention the 2 h P3 coverage between black lines in wind plot.</a:t>
            </a:r>
            <a:endParaRPr lang="en-US" dirty="0"/>
          </a:p>
        </p:txBody>
      </p:sp>
      <p:sp>
        <p:nvSpPr>
          <p:cNvPr id="4" name="Slide Number Placeholder 3"/>
          <p:cNvSpPr>
            <a:spLocks noGrp="1"/>
          </p:cNvSpPr>
          <p:nvPr>
            <p:ph type="sldNum" sz="quarter" idx="10"/>
          </p:nvPr>
        </p:nvSpPr>
        <p:spPr/>
        <p:txBody>
          <a:bodyPr/>
          <a:lstStyle/>
          <a:p>
            <a:fld id="{E6DF7342-7BEF-144C-BF41-DBB0AC0135DE}"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DF7342-7BEF-144C-BF41-DBB0AC0135DE}"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Asymmetric processes are found to be negligible because the developing vorticity anomalies extract energy from the vortex before returning energy to the vortex through the axisymmetrization process.  Thus, the net effect of asymmetric heating is negligible.  This is for the LINEAR case.</a:t>
            </a: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BC5E3D-14D2-1A45-B575-70CD83B92E8B}" type="slidenum">
              <a:rPr lang="en-US" sz="1200"/>
              <a:pPr/>
              <a:t>6</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Asymmetric processes are found to be negligible because the developing vorticity anomalies extract energy from the vortex before returning energy to the vortex through the axisymmetrization process.  Thus, the net effect of asymmetric heating is negligible.  This is for the LINEAR case.</a:t>
            </a: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BC5E3D-14D2-1A45-B575-70CD83B92E8B}" type="slidenum">
              <a:rPr lang="en-US" sz="1200"/>
              <a:pPr/>
              <a:t>7</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Asymmetric processes are found to be negligible because the developing vorticity anomalies extract energy from the vortex before returning energy to the vortex through the axisymmetrization process.  Thus, the net effect of asymmetric heating is negligible.  This is for the LINEAR case.</a:t>
            </a: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1C042B-43FB-BD4C-B1C4-6367420F0F1F}" type="slidenum">
              <a:rPr lang="en-US" sz="1200"/>
              <a:pPr/>
              <a:t>8</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ea typeface="ＭＳ Ｐゴシック" charset="0"/>
              <a:cs typeface="ＭＳ Ｐゴシック" charset="0"/>
            </a:endParaRPr>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9916AD-A905-3949-A60C-88BC83CADF75}" type="slidenum">
              <a:rPr lang="en-US" sz="1200"/>
              <a:pPr/>
              <a:t>9</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type_coaps_logo_tran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95600" y="152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2"/>
          <p:cNvSpPr>
            <a:spLocks noGrp="1" noChangeArrowheads="1"/>
          </p:cNvSpPr>
          <p:nvPr>
            <p:ph type="ctrTitle"/>
          </p:nvPr>
        </p:nvSpPr>
        <p:spPr>
          <a:xfrm>
            <a:off x="685800" y="3124200"/>
            <a:ext cx="7772400" cy="1470025"/>
          </a:xfrm>
        </p:spPr>
        <p:txBody>
          <a:bodyPr/>
          <a:lstStyle>
            <a:lvl1pPr>
              <a:defRPr sz="3800"/>
            </a:lvl1pPr>
          </a:lstStyle>
          <a:p>
            <a:r>
              <a:rPr lang="en-US"/>
              <a:t>Click to edit Master title style</a:t>
            </a:r>
          </a:p>
        </p:txBody>
      </p:sp>
      <p:sp>
        <p:nvSpPr>
          <p:cNvPr id="83971" name="Rectangle 3"/>
          <p:cNvSpPr>
            <a:spLocks noGrp="1" noChangeArrowheads="1"/>
          </p:cNvSpPr>
          <p:nvPr>
            <p:ph type="subTitle" idx="1"/>
          </p:nvPr>
        </p:nvSpPr>
        <p:spPr>
          <a:xfrm>
            <a:off x="1371600" y="4876800"/>
            <a:ext cx="6400800" cy="762000"/>
          </a:xfrm>
        </p:spPr>
        <p:txBody>
          <a:bodyPr/>
          <a:lstStyle>
            <a:lvl1pPr algn="ctr">
              <a:defRPr/>
            </a:lvl1pPr>
          </a:lstStyle>
          <a:p>
            <a:r>
              <a:rPr lang="en-US"/>
              <a:t>Click to edit Master subtitle style</a:t>
            </a:r>
          </a:p>
        </p:txBody>
      </p:sp>
      <p:sp>
        <p:nvSpPr>
          <p:cNvPr id="5" name="Rectangle 4"/>
          <p:cNvSpPr>
            <a:spLocks noGrp="1" noChangeArrowheads="1"/>
          </p:cNvSpPr>
          <p:nvPr>
            <p:ph type="ftr" sz="quarter" idx="10"/>
          </p:nvPr>
        </p:nvSpPr>
        <p:spPr>
          <a:xfrm>
            <a:off x="3124200" y="6245225"/>
            <a:ext cx="2895600" cy="476250"/>
          </a:xfrm>
        </p:spPr>
        <p:txBody>
          <a:bodyPr/>
          <a:lstStyle>
            <a:lvl1pPr>
              <a:defRPr/>
            </a:lvl1pPr>
          </a:lstStyle>
          <a:p>
            <a:pPr>
              <a:defRPr/>
            </a:pPr>
            <a:endParaRPr lang="en-US"/>
          </a:p>
        </p:txBody>
      </p:sp>
    </p:spTree>
    <p:extLst>
      <p:ext uri="{BB962C8B-B14F-4D97-AF65-F5344CB8AC3E}">
        <p14:creationId xmlns:p14="http://schemas.microsoft.com/office/powerpoint/2010/main" val="3692462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664590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098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228600"/>
            <a:ext cx="64770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92761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772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295400"/>
            <a:ext cx="17907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171700" y="1295400"/>
            <a:ext cx="17907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390695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457200" y="6245225"/>
            <a:ext cx="2133600" cy="476250"/>
          </a:xfrm>
          <a:prstGeom prst="rect">
            <a:avLst/>
          </a:prstGeom>
        </p:spPr>
        <p:txBody>
          <a:bodyPr/>
          <a:lstStyle>
            <a:lvl1pPr eaLnBrk="0" hangingPunct="0">
              <a:defRPr>
                <a:latin typeface="Arial" charset="0"/>
                <a:ea typeface="ＭＳ Ｐゴシック" pitchFamily="34" charset="-128"/>
                <a:cs typeface="+mn-cs"/>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0" hangingPunct="0">
              <a:defRPr>
                <a:cs typeface="ＭＳ Ｐゴシック" charset="0"/>
              </a:defRPr>
            </a:lvl1pPr>
          </a:lstStyle>
          <a:p>
            <a:pPr>
              <a:defRPr/>
            </a:pPr>
            <a:fld id="{26A19B4B-1FDF-2548-A3B8-9004034C0B7F}" type="slidenum">
              <a:rPr lang="en-US"/>
              <a:pPr>
                <a:defRPr/>
              </a:pPr>
              <a:t>‹#›</a:t>
            </a:fld>
            <a:endParaRPr lang="en-US"/>
          </a:p>
        </p:txBody>
      </p:sp>
    </p:spTree>
    <p:extLst>
      <p:ext uri="{BB962C8B-B14F-4D97-AF65-F5344CB8AC3E}">
        <p14:creationId xmlns:p14="http://schemas.microsoft.com/office/powerpoint/2010/main" val="379999645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type_coaps_logo_tran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95600" y="152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27"/>
          <p:cNvSpPr>
            <a:spLocks noGrp="1"/>
          </p:cNvSpPr>
          <p:nvPr>
            <p:ph type="dt" sz="half" idx="10"/>
          </p:nvPr>
        </p:nvSpPr>
        <p:spPr/>
        <p:txBody>
          <a:bodyPr/>
          <a:lstStyle>
            <a:lvl1pPr>
              <a:defRPr/>
            </a:lvl1pPr>
          </a:lstStyle>
          <a:p>
            <a:pPr>
              <a:defRPr/>
            </a:pPr>
            <a:fld id="{3EB25CF6-F0AD-0540-B877-5C511C5DDD43}" type="datetime1">
              <a:rPr lang="en-US"/>
              <a:pPr>
                <a:defRPr/>
              </a:pPr>
              <a:t>7/13/16</a:t>
            </a:fld>
            <a:endParaRPr lang="en-US"/>
          </a:p>
        </p:txBody>
      </p:sp>
      <p:sp>
        <p:nvSpPr>
          <p:cNvPr id="6" name="Footer Placeholder 16"/>
          <p:cNvSpPr>
            <a:spLocks noGrp="1"/>
          </p:cNvSpPr>
          <p:nvPr>
            <p:ph type="ftr" sz="quarter" idx="11"/>
          </p:nvPr>
        </p:nvSpPr>
        <p:spPr/>
        <p:txBody>
          <a:bodyPr/>
          <a:lstStyle>
            <a:lvl1pPr>
              <a:defRPr/>
            </a:lvl1pPr>
          </a:lstStyle>
          <a:p>
            <a:pPr>
              <a:defRPr/>
            </a:pPr>
            <a:endParaRPr lang="en-US"/>
          </a:p>
        </p:txBody>
      </p:sp>
      <p:sp>
        <p:nvSpPr>
          <p:cNvPr id="7" name="Slide Number Placeholder 28"/>
          <p:cNvSpPr>
            <a:spLocks noGrp="1"/>
          </p:cNvSpPr>
          <p:nvPr>
            <p:ph type="sldNum" sz="quarter" idx="12"/>
          </p:nvPr>
        </p:nvSpPr>
        <p:spPr/>
        <p:txBody>
          <a:bodyPr/>
          <a:lstStyle>
            <a:lvl1pPr>
              <a:defRPr/>
            </a:lvl1pPr>
          </a:lstStyle>
          <a:p>
            <a:pPr>
              <a:defRPr/>
            </a:pPr>
            <a:fld id="{59984B09-6575-2843-BD8D-C40C97A6F173}" type="slidenum">
              <a:rPr lang="en-US"/>
              <a:pPr>
                <a:defRPr/>
              </a:pPr>
              <a:t>‹#›</a:t>
            </a:fld>
            <a:endParaRPr lang="en-US"/>
          </a:p>
        </p:txBody>
      </p:sp>
    </p:spTree>
    <p:extLst>
      <p:ext uri="{BB962C8B-B14F-4D97-AF65-F5344CB8AC3E}">
        <p14:creationId xmlns:p14="http://schemas.microsoft.com/office/powerpoint/2010/main" val="1815819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E2083209-0067-AD45-84E1-211A26E2106F}" type="datetime1">
              <a:rPr lang="en-US"/>
              <a:pPr>
                <a:defRPr/>
              </a:pPr>
              <a:t>7/13/16</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79AD9433-9F99-7442-AC5C-2A15D861FC22}" type="slidenum">
              <a:rPr lang="en-US"/>
              <a:pPr>
                <a:defRPr/>
              </a:pPr>
              <a:t>‹#›</a:t>
            </a:fld>
            <a:endParaRPr lang="en-US"/>
          </a:p>
        </p:txBody>
      </p:sp>
    </p:spTree>
    <p:extLst>
      <p:ext uri="{BB962C8B-B14F-4D97-AF65-F5344CB8AC3E}">
        <p14:creationId xmlns:p14="http://schemas.microsoft.com/office/powerpoint/2010/main" val="1713535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13"/>
          <p:cNvSpPr>
            <a:spLocks noGrp="1"/>
          </p:cNvSpPr>
          <p:nvPr>
            <p:ph type="dt" sz="half" idx="10"/>
          </p:nvPr>
        </p:nvSpPr>
        <p:spPr/>
        <p:txBody>
          <a:bodyPr/>
          <a:lstStyle>
            <a:lvl1pPr>
              <a:defRPr/>
            </a:lvl1pPr>
          </a:lstStyle>
          <a:p>
            <a:pPr>
              <a:defRPr/>
            </a:pPr>
            <a:fld id="{8A574820-5649-E849-8871-1BEC142F2A54}" type="datetime1">
              <a:rPr lang="en-US"/>
              <a:pPr>
                <a:defRPr/>
              </a:pPr>
              <a:t>7/13/16</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7050B58-9EDF-6A48-A6E3-5BE45E85F069}" type="slidenum">
              <a:rPr lang="en-US"/>
              <a:pPr>
                <a:defRPr/>
              </a:pPr>
              <a:t>‹#›</a:t>
            </a:fld>
            <a:endParaRPr lang="en-US"/>
          </a:p>
        </p:txBody>
      </p:sp>
    </p:spTree>
    <p:extLst>
      <p:ext uri="{BB962C8B-B14F-4D97-AF65-F5344CB8AC3E}">
        <p14:creationId xmlns:p14="http://schemas.microsoft.com/office/powerpoint/2010/main" val="369012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EA9A1333-ACB9-6943-B222-DC7D04381D46}" type="datetime1">
              <a:rPr lang="en-US"/>
              <a:pPr>
                <a:defRPr/>
              </a:pPr>
              <a:t>7/13/16</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14F7AF73-C34F-6E40-963A-042E18197F98}" type="slidenum">
              <a:rPr lang="en-US"/>
              <a:pPr>
                <a:defRPr/>
              </a:pPr>
              <a:t>‹#›</a:t>
            </a:fld>
            <a:endParaRPr lang="en-US"/>
          </a:p>
        </p:txBody>
      </p:sp>
    </p:spTree>
    <p:extLst>
      <p:ext uri="{BB962C8B-B14F-4D97-AF65-F5344CB8AC3E}">
        <p14:creationId xmlns:p14="http://schemas.microsoft.com/office/powerpoint/2010/main" val="3058355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647F82BC-6A3D-D444-9B8C-5A1D09C12D32}" type="datetime1">
              <a:rPr lang="en-US"/>
              <a:pPr>
                <a:defRPr/>
              </a:pPr>
              <a:t>7/13/16</a:t>
            </a:fld>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D452717F-B506-6F49-BC9C-6570E15EDCF1}" type="slidenum">
              <a:rPr lang="en-US"/>
              <a:pPr>
                <a:defRPr/>
              </a:pPr>
              <a:t>‹#›</a:t>
            </a:fld>
            <a:endParaRPr lang="en-US"/>
          </a:p>
        </p:txBody>
      </p:sp>
    </p:spTree>
    <p:extLst>
      <p:ext uri="{BB962C8B-B14F-4D97-AF65-F5344CB8AC3E}">
        <p14:creationId xmlns:p14="http://schemas.microsoft.com/office/powerpoint/2010/main" val="2109826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93063ECC-6912-EE4A-8A2A-84CB7D0AE326}" type="datetime1">
              <a:rPr lang="en-US"/>
              <a:pPr>
                <a:defRPr/>
              </a:pPr>
              <a:t>7/13/16</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5E829788-59F2-1345-9034-B79ADFC4EE66}" type="slidenum">
              <a:rPr lang="en-US"/>
              <a:pPr>
                <a:defRPr/>
              </a:pPr>
              <a:t>‹#›</a:t>
            </a:fld>
            <a:endParaRPr lang="en-US"/>
          </a:p>
        </p:txBody>
      </p:sp>
    </p:spTree>
    <p:extLst>
      <p:ext uri="{BB962C8B-B14F-4D97-AF65-F5344CB8AC3E}">
        <p14:creationId xmlns:p14="http://schemas.microsoft.com/office/powerpoint/2010/main" val="4174651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370339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A624AD39-A762-D747-B1AD-36C1A9F0368B}" type="datetime1">
              <a:rPr lang="en-US"/>
              <a:pPr>
                <a:defRPr/>
              </a:pPr>
              <a:t>7/13/16</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E2A60705-B89C-AF4C-B3E1-6AA624CE141F}" type="slidenum">
              <a:rPr lang="en-US"/>
              <a:pPr>
                <a:defRPr/>
              </a:pPr>
              <a:t>‹#›</a:t>
            </a:fld>
            <a:endParaRPr lang="en-US"/>
          </a:p>
        </p:txBody>
      </p:sp>
    </p:spTree>
    <p:extLst>
      <p:ext uri="{BB962C8B-B14F-4D97-AF65-F5344CB8AC3E}">
        <p14:creationId xmlns:p14="http://schemas.microsoft.com/office/powerpoint/2010/main" val="1329758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66D8DF2F-0C49-0C4D-9A5D-52B3238CBFF7}" type="datetime1">
              <a:rPr lang="en-US"/>
              <a:pPr>
                <a:defRPr/>
              </a:pPr>
              <a:t>7/13/16</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9C8FE7BF-1215-7544-859C-0933F3EA5475}" type="slidenum">
              <a:rPr lang="en-US"/>
              <a:pPr>
                <a:defRPr/>
              </a:pPr>
              <a:t>‹#›</a:t>
            </a:fld>
            <a:endParaRPr lang="en-US"/>
          </a:p>
        </p:txBody>
      </p:sp>
    </p:spTree>
    <p:extLst>
      <p:ext uri="{BB962C8B-B14F-4D97-AF65-F5344CB8AC3E}">
        <p14:creationId xmlns:p14="http://schemas.microsoft.com/office/powerpoint/2010/main" val="3091507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2E423747-DD6A-8F44-A25F-6DB02B5A20AE}" type="datetime1">
              <a:rPr lang="en-US"/>
              <a:pPr>
                <a:defRPr/>
              </a:pPr>
              <a:t>7/13/16</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2FA4C8C2-444D-3646-9EF2-51199EB8F4CD}" type="slidenum">
              <a:rPr lang="en-US"/>
              <a:pPr>
                <a:defRPr/>
              </a:pPr>
              <a:t>‹#›</a:t>
            </a:fld>
            <a:endParaRPr lang="en-US"/>
          </a:p>
        </p:txBody>
      </p:sp>
    </p:spTree>
    <p:extLst>
      <p:ext uri="{BB962C8B-B14F-4D97-AF65-F5344CB8AC3E}">
        <p14:creationId xmlns:p14="http://schemas.microsoft.com/office/powerpoint/2010/main" val="3532288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A495DD28-0F0B-394F-B970-E86246617A31}" type="datetime1">
              <a:rPr lang="en-US"/>
              <a:pPr>
                <a:defRPr/>
              </a:pPr>
              <a:t>7/13/16</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CB12AFC4-6A8E-5243-9260-F0C2A1D1B344}" type="slidenum">
              <a:rPr lang="en-US"/>
              <a:pPr>
                <a:defRPr/>
              </a:pPr>
              <a:t>‹#›</a:t>
            </a:fld>
            <a:endParaRPr lang="en-US"/>
          </a:p>
        </p:txBody>
      </p:sp>
    </p:spTree>
    <p:extLst>
      <p:ext uri="{BB962C8B-B14F-4D97-AF65-F5344CB8AC3E}">
        <p14:creationId xmlns:p14="http://schemas.microsoft.com/office/powerpoint/2010/main" val="1756522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A39B111A-38B6-3F40-A496-9197F94E3E53}" type="datetime1">
              <a:rPr lang="en-US"/>
              <a:pPr>
                <a:defRPr/>
              </a:pPr>
              <a:t>7/13/16</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6FAA30B-9393-CF49-9EC1-AE1F4C39155E}" type="slidenum">
              <a:rPr lang="en-US"/>
              <a:pPr>
                <a:defRPr/>
              </a:pPr>
              <a:t>‹#›</a:t>
            </a:fld>
            <a:endParaRPr lang="en-US"/>
          </a:p>
        </p:txBody>
      </p:sp>
    </p:spTree>
    <p:extLst>
      <p:ext uri="{BB962C8B-B14F-4D97-AF65-F5344CB8AC3E}">
        <p14:creationId xmlns:p14="http://schemas.microsoft.com/office/powerpoint/2010/main" val="418115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854638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295400"/>
            <a:ext cx="17907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171700" y="1295400"/>
            <a:ext cx="17907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118579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608850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689839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462822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761443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7182733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1295400" y="2286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8600" y="1295400"/>
            <a:ext cx="3733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ftr" sz="quarter" idx="3"/>
          </p:nvPr>
        </p:nvSpPr>
        <p:spPr bwMode="auto">
          <a:xfrm>
            <a:off x="1524000" y="6477000"/>
            <a:ext cx="55626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100">
                <a:latin typeface="Arial" charset="0"/>
                <a:ea typeface="ＭＳ Ｐゴシック" pitchFamily="34" charset="-128"/>
                <a:cs typeface="+mn-cs"/>
              </a:defRPr>
            </a:lvl1pPr>
          </a:lstStyle>
          <a:p>
            <a:pPr>
              <a:defRPr/>
            </a:pPr>
            <a:endParaRPr lang="en-US"/>
          </a:p>
        </p:txBody>
      </p:sp>
      <p:sp>
        <p:nvSpPr>
          <p:cNvPr id="1029" name="Line 5"/>
          <p:cNvSpPr>
            <a:spLocks noChangeShapeType="1"/>
          </p:cNvSpPr>
          <p:nvPr userDrawn="1"/>
        </p:nvSpPr>
        <p:spPr bwMode="auto">
          <a:xfrm>
            <a:off x="1219200" y="914400"/>
            <a:ext cx="7696200" cy="0"/>
          </a:xfrm>
          <a:prstGeom prst="line">
            <a:avLst/>
          </a:prstGeom>
          <a:noFill/>
          <a:ln w="76200">
            <a:solidFill>
              <a:srgbClr val="184398">
                <a:alpha val="79999"/>
              </a:srgbClr>
            </a:solidFill>
            <a:round/>
            <a:headEnd/>
            <a:tailEnd/>
          </a:ln>
          <a:effectLst>
            <a:outerShdw dist="25399" dir="2700000" algn="ctr" rotWithShape="0">
              <a:srgbClr val="184398">
                <a:alpha val="73000"/>
              </a:srgbClr>
            </a:outerShdw>
          </a:effectLst>
          <a:extLst>
            <a:ext uri="{909E8E84-426E-40dd-AFC4-6F175D3DCCD1}">
              <a14:hiddenFill xmlns:a14="http://schemas.microsoft.com/office/drawing/2010/main">
                <a:noFill/>
              </a14:hiddenFill>
            </a:ext>
          </a:extLst>
        </p:spPr>
        <p:txBody>
          <a:bodyPr wrap="none" anchor="ctr"/>
          <a:lstStyle/>
          <a:p>
            <a:endParaRPr lang="en-US"/>
          </a:p>
        </p:txBody>
      </p:sp>
      <p:pic>
        <p:nvPicPr>
          <p:cNvPr id="1030" name="Picture 6" descr="type_coaps_logo_trans"/>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6200" y="76200"/>
            <a:ext cx="1087438"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305800" y="6019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 id="2147484873" r:id="rId12"/>
    <p:sldLayoutId id="2147484874" r:id="rId13"/>
  </p:sldLayoutIdLst>
  <p:txStyles>
    <p:titleStyle>
      <a:lvl1pPr algn="ctr" rtl="0" eaLnBrk="0" fontAlgn="base" hangingPunct="0">
        <a:spcBef>
          <a:spcPct val="0"/>
        </a:spcBef>
        <a:spcAft>
          <a:spcPct val="0"/>
        </a:spcAft>
        <a:defRPr sz="3000" b="1">
          <a:solidFill>
            <a:srgbClr val="464646"/>
          </a:solidFill>
          <a:effectLst>
            <a:outerShdw blurRad="38100" dist="38100" dir="2700000" algn="tl">
              <a:srgbClr val="C0C0C0"/>
            </a:outerShdw>
          </a:effectLst>
          <a:latin typeface="+mj-lt"/>
          <a:ea typeface="+mj-ea"/>
          <a:cs typeface="ＭＳ Ｐゴシック" pitchFamily="1" charset="-128"/>
        </a:defRPr>
      </a:lvl1pPr>
      <a:lvl2pPr algn="ctr" rtl="0" eaLnBrk="0" fontAlgn="base" hangingPunct="0">
        <a:spcBef>
          <a:spcPct val="0"/>
        </a:spcBef>
        <a:spcAft>
          <a:spcPct val="0"/>
        </a:spcAft>
        <a:defRPr sz="3000" b="1">
          <a:solidFill>
            <a:srgbClr val="464646"/>
          </a:solidFill>
          <a:effectLst>
            <a:outerShdw blurRad="38100" dist="38100" dir="2700000" algn="tl">
              <a:srgbClr val="C0C0C0"/>
            </a:outerShdw>
          </a:effectLst>
          <a:latin typeface="Arial" charset="0"/>
          <a:ea typeface="ＭＳ Ｐゴシック" pitchFamily="34" charset="-128"/>
          <a:cs typeface="ＭＳ Ｐゴシック" pitchFamily="1" charset="-128"/>
        </a:defRPr>
      </a:lvl2pPr>
      <a:lvl3pPr algn="ctr" rtl="0" eaLnBrk="0" fontAlgn="base" hangingPunct="0">
        <a:spcBef>
          <a:spcPct val="0"/>
        </a:spcBef>
        <a:spcAft>
          <a:spcPct val="0"/>
        </a:spcAft>
        <a:defRPr sz="3000" b="1">
          <a:solidFill>
            <a:srgbClr val="464646"/>
          </a:solidFill>
          <a:effectLst>
            <a:outerShdw blurRad="38100" dist="38100" dir="2700000" algn="tl">
              <a:srgbClr val="C0C0C0"/>
            </a:outerShdw>
          </a:effectLst>
          <a:latin typeface="Arial" charset="0"/>
          <a:ea typeface="ＭＳ Ｐゴシック" pitchFamily="34" charset="-128"/>
          <a:cs typeface="ＭＳ Ｐゴシック" pitchFamily="1" charset="-128"/>
        </a:defRPr>
      </a:lvl3pPr>
      <a:lvl4pPr algn="ctr" rtl="0" eaLnBrk="0" fontAlgn="base" hangingPunct="0">
        <a:spcBef>
          <a:spcPct val="0"/>
        </a:spcBef>
        <a:spcAft>
          <a:spcPct val="0"/>
        </a:spcAft>
        <a:defRPr sz="3000" b="1">
          <a:solidFill>
            <a:srgbClr val="464646"/>
          </a:solidFill>
          <a:effectLst>
            <a:outerShdw blurRad="38100" dist="38100" dir="2700000" algn="tl">
              <a:srgbClr val="C0C0C0"/>
            </a:outerShdw>
          </a:effectLst>
          <a:latin typeface="Arial" charset="0"/>
          <a:ea typeface="ＭＳ Ｐゴシック" pitchFamily="34" charset="-128"/>
          <a:cs typeface="ＭＳ Ｐゴシック" pitchFamily="1" charset="-128"/>
        </a:defRPr>
      </a:lvl4pPr>
      <a:lvl5pPr algn="ctr" rtl="0" eaLnBrk="0" fontAlgn="base" hangingPunct="0">
        <a:spcBef>
          <a:spcPct val="0"/>
        </a:spcBef>
        <a:spcAft>
          <a:spcPct val="0"/>
        </a:spcAft>
        <a:defRPr sz="3000" b="1">
          <a:solidFill>
            <a:srgbClr val="464646"/>
          </a:solidFill>
          <a:effectLst>
            <a:outerShdw blurRad="38100" dist="38100" dir="2700000" algn="tl">
              <a:srgbClr val="C0C0C0"/>
            </a:outerShdw>
          </a:effectLst>
          <a:latin typeface="Arial" charset="0"/>
          <a:ea typeface="ＭＳ Ｐゴシック" pitchFamily="34" charset="-128"/>
          <a:cs typeface="ＭＳ Ｐゴシック" pitchFamily="1" charset="-128"/>
        </a:defRPr>
      </a:lvl5pPr>
      <a:lvl6pPr marL="457200" algn="ctr" rtl="0" fontAlgn="base">
        <a:spcBef>
          <a:spcPct val="0"/>
        </a:spcBef>
        <a:spcAft>
          <a:spcPct val="0"/>
        </a:spcAft>
        <a:defRPr sz="3000" b="1">
          <a:solidFill>
            <a:srgbClr val="464646"/>
          </a:solidFill>
          <a:effectLst>
            <a:outerShdw blurRad="38100" dist="38100" dir="2700000" algn="tl">
              <a:srgbClr val="C0C0C0"/>
            </a:outerShdw>
          </a:effectLst>
          <a:latin typeface="Arial" charset="0"/>
          <a:ea typeface="ＭＳ Ｐゴシック" pitchFamily="34" charset="-128"/>
        </a:defRPr>
      </a:lvl6pPr>
      <a:lvl7pPr marL="914400" algn="ctr" rtl="0" fontAlgn="base">
        <a:spcBef>
          <a:spcPct val="0"/>
        </a:spcBef>
        <a:spcAft>
          <a:spcPct val="0"/>
        </a:spcAft>
        <a:defRPr sz="3000" b="1">
          <a:solidFill>
            <a:srgbClr val="464646"/>
          </a:solidFill>
          <a:effectLst>
            <a:outerShdw blurRad="38100" dist="38100" dir="2700000" algn="tl">
              <a:srgbClr val="C0C0C0"/>
            </a:outerShdw>
          </a:effectLst>
          <a:latin typeface="Arial" charset="0"/>
          <a:ea typeface="ＭＳ Ｐゴシック" pitchFamily="34" charset="-128"/>
        </a:defRPr>
      </a:lvl7pPr>
      <a:lvl8pPr marL="1371600" algn="ctr" rtl="0" fontAlgn="base">
        <a:spcBef>
          <a:spcPct val="0"/>
        </a:spcBef>
        <a:spcAft>
          <a:spcPct val="0"/>
        </a:spcAft>
        <a:defRPr sz="3000" b="1">
          <a:solidFill>
            <a:srgbClr val="464646"/>
          </a:solidFill>
          <a:effectLst>
            <a:outerShdw blurRad="38100" dist="38100" dir="2700000" algn="tl">
              <a:srgbClr val="C0C0C0"/>
            </a:outerShdw>
          </a:effectLst>
          <a:latin typeface="Arial" charset="0"/>
          <a:ea typeface="ＭＳ Ｐゴシック" pitchFamily="34" charset="-128"/>
        </a:defRPr>
      </a:lvl8pPr>
      <a:lvl9pPr marL="1828800" algn="ctr" rtl="0" fontAlgn="base">
        <a:spcBef>
          <a:spcPct val="0"/>
        </a:spcBef>
        <a:spcAft>
          <a:spcPct val="0"/>
        </a:spcAft>
        <a:defRPr sz="3000" b="1">
          <a:solidFill>
            <a:srgbClr val="464646"/>
          </a:solidFill>
          <a:effectLst>
            <a:outerShdw blurRad="38100" dist="38100" dir="2700000" algn="tl">
              <a:srgbClr val="C0C0C0"/>
            </a:outerShdw>
          </a:effectLst>
          <a:latin typeface="Arial" charset="0"/>
          <a:ea typeface="ＭＳ Ｐゴシック" pitchFamily="34" charset="-128"/>
        </a:defRPr>
      </a:lvl9pPr>
    </p:titleStyle>
    <p:bodyStyle>
      <a:lvl1pPr marL="342900" indent="-342900" algn="just" rtl="0" eaLnBrk="0" fontAlgn="base" hangingPunct="0">
        <a:spcBef>
          <a:spcPct val="20000"/>
        </a:spcBef>
        <a:spcAft>
          <a:spcPct val="25000"/>
        </a:spcAft>
        <a:buChar char="•"/>
        <a:defRPr sz="1600">
          <a:solidFill>
            <a:srgbClr val="464646"/>
          </a:solidFill>
          <a:latin typeface="+mn-lt"/>
          <a:ea typeface="+mn-ea"/>
          <a:cs typeface="ＭＳ Ｐゴシック" pitchFamily="1" charset="-128"/>
        </a:defRPr>
      </a:lvl1pPr>
      <a:lvl2pPr marL="742950" indent="-285750" algn="just" rtl="0" eaLnBrk="0" fontAlgn="base" hangingPunct="0">
        <a:spcBef>
          <a:spcPct val="20000"/>
        </a:spcBef>
        <a:spcAft>
          <a:spcPct val="0"/>
        </a:spcAft>
        <a:buChar char="–"/>
        <a:defRPr sz="1600">
          <a:solidFill>
            <a:srgbClr val="464646"/>
          </a:solidFill>
          <a:latin typeface="+mn-lt"/>
          <a:ea typeface="+mn-ea"/>
        </a:defRPr>
      </a:lvl2pPr>
      <a:lvl3pPr marL="1143000" indent="-228600" algn="just" rtl="0" eaLnBrk="0" fontAlgn="base" hangingPunct="0">
        <a:spcBef>
          <a:spcPct val="20000"/>
        </a:spcBef>
        <a:spcAft>
          <a:spcPct val="0"/>
        </a:spcAft>
        <a:buChar char="•"/>
        <a:defRPr sz="1400">
          <a:solidFill>
            <a:srgbClr val="464646"/>
          </a:solidFill>
          <a:latin typeface="+mn-lt"/>
          <a:ea typeface="+mn-ea"/>
        </a:defRPr>
      </a:lvl3pPr>
      <a:lvl4pPr marL="1600200" indent="-228600" algn="just" rtl="0" eaLnBrk="0" fontAlgn="base" hangingPunct="0">
        <a:spcBef>
          <a:spcPct val="20000"/>
        </a:spcBef>
        <a:spcAft>
          <a:spcPct val="0"/>
        </a:spcAft>
        <a:buChar char="–"/>
        <a:defRPr sz="1200">
          <a:solidFill>
            <a:srgbClr val="464646"/>
          </a:solidFill>
          <a:latin typeface="+mn-lt"/>
          <a:ea typeface="+mn-ea"/>
        </a:defRPr>
      </a:lvl4pPr>
      <a:lvl5pPr marL="2057400" indent="-228600" algn="just" rtl="0" eaLnBrk="0" fontAlgn="base" hangingPunct="0">
        <a:spcBef>
          <a:spcPct val="20000"/>
        </a:spcBef>
        <a:spcAft>
          <a:spcPct val="0"/>
        </a:spcAft>
        <a:buChar char="»"/>
        <a:defRPr sz="1000">
          <a:solidFill>
            <a:srgbClr val="464646"/>
          </a:solidFill>
          <a:latin typeface="+mn-lt"/>
          <a:ea typeface="+mn-ea"/>
        </a:defRPr>
      </a:lvl5pPr>
      <a:lvl6pPr marL="2514600" indent="-228600" algn="just" rtl="0" fontAlgn="base">
        <a:spcBef>
          <a:spcPct val="20000"/>
        </a:spcBef>
        <a:spcAft>
          <a:spcPct val="0"/>
        </a:spcAft>
        <a:defRPr sz="1000">
          <a:solidFill>
            <a:srgbClr val="464646"/>
          </a:solidFill>
          <a:latin typeface="+mn-lt"/>
          <a:ea typeface="+mn-ea"/>
        </a:defRPr>
      </a:lvl6pPr>
      <a:lvl7pPr marL="2971800" indent="-228600" algn="just" rtl="0" fontAlgn="base">
        <a:spcBef>
          <a:spcPct val="20000"/>
        </a:spcBef>
        <a:spcAft>
          <a:spcPct val="0"/>
        </a:spcAft>
        <a:defRPr sz="1000">
          <a:solidFill>
            <a:srgbClr val="464646"/>
          </a:solidFill>
          <a:latin typeface="+mn-lt"/>
          <a:ea typeface="+mn-ea"/>
        </a:defRPr>
      </a:lvl7pPr>
      <a:lvl8pPr marL="3429000" indent="-228600" algn="just" rtl="0" fontAlgn="base">
        <a:spcBef>
          <a:spcPct val="20000"/>
        </a:spcBef>
        <a:spcAft>
          <a:spcPct val="0"/>
        </a:spcAft>
        <a:defRPr sz="1000">
          <a:solidFill>
            <a:srgbClr val="464646"/>
          </a:solidFill>
          <a:latin typeface="+mn-lt"/>
          <a:ea typeface="+mn-ea"/>
        </a:defRPr>
      </a:lvl8pPr>
      <a:lvl9pPr marL="3886200" indent="-228600" algn="just" rtl="0" fontAlgn="base">
        <a:spcBef>
          <a:spcPct val="20000"/>
        </a:spcBef>
        <a:spcAft>
          <a:spcPct val="0"/>
        </a:spcAft>
        <a:defRPr sz="1000">
          <a:solidFill>
            <a:srgbClr val="46464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5363"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wrap="square" lIns="91440" tIns="45720" rIns="91440" bIns="45720" numCol="1" anchor="b" anchorCtr="0" compatLnSpc="1">
            <a:prstTxWarp prst="textNoShape">
              <a:avLst/>
            </a:prstTxWarp>
          </a:bodyPr>
          <a:lstStyle>
            <a:lvl1pPr>
              <a:defRPr sz="1200">
                <a:solidFill>
                  <a:srgbClr val="BCBCBC"/>
                </a:solidFill>
                <a:cs typeface="ＭＳ Ｐゴシック" charset="0"/>
              </a:defRPr>
            </a:lvl1pPr>
          </a:lstStyle>
          <a:p>
            <a:pPr>
              <a:defRPr/>
            </a:pPr>
            <a:fld id="{A0390EF9-8C19-A044-B707-A94DF3057E02}" type="datetime1">
              <a:rPr lang="en-US"/>
              <a:pPr>
                <a:defRPr/>
              </a:pPr>
              <a:t>7/13/16</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Arial" charset="0"/>
                <a:ea typeface="ＭＳ Ｐゴシック" pitchFamily="34" charset="-128"/>
                <a:cs typeface="+mn-cs"/>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wrap="square" lIns="0" tIns="45720" rIns="0" bIns="45720" numCol="1" anchor="b" anchorCtr="0" compatLnSpc="1">
            <a:prstTxWarp prst="textNoShape">
              <a:avLst/>
            </a:prstTxWarp>
          </a:bodyPr>
          <a:lstStyle>
            <a:lvl1pPr algn="r">
              <a:defRPr sz="1200">
                <a:solidFill>
                  <a:srgbClr val="BCBCBC"/>
                </a:solidFill>
                <a:cs typeface="ＭＳ Ｐゴシック" charset="0"/>
              </a:defRPr>
            </a:lvl1pPr>
          </a:lstStyle>
          <a:p>
            <a:pPr>
              <a:defRPr/>
            </a:pPr>
            <a:fld id="{E6C41B26-2FA2-484C-8A18-F6EFF63A812B}" type="slidenum">
              <a:rPr lang="en-US"/>
              <a:pPr>
                <a:defRPr/>
              </a:pPr>
              <a:t>‹#›</a:t>
            </a:fld>
            <a:endParaRPr lang="en-US"/>
          </a:p>
        </p:txBody>
      </p:sp>
      <p:sp>
        <p:nvSpPr>
          <p:cNvPr id="15367" name="Line 5"/>
          <p:cNvSpPr>
            <a:spLocks noChangeShapeType="1"/>
          </p:cNvSpPr>
          <p:nvPr userDrawn="1"/>
        </p:nvSpPr>
        <p:spPr bwMode="auto">
          <a:xfrm>
            <a:off x="1219200" y="914400"/>
            <a:ext cx="7696200" cy="0"/>
          </a:xfrm>
          <a:prstGeom prst="line">
            <a:avLst/>
          </a:prstGeom>
          <a:noFill/>
          <a:ln w="76200">
            <a:solidFill>
              <a:srgbClr val="184398">
                <a:alpha val="79999"/>
              </a:srgbClr>
            </a:solidFill>
            <a:round/>
            <a:headEnd/>
            <a:tailEnd/>
          </a:ln>
          <a:effectLst>
            <a:outerShdw dist="25399" dir="2700000" algn="ctr" rotWithShape="0">
              <a:srgbClr val="184398">
                <a:alpha val="73000"/>
              </a:srgbClr>
            </a:outerShdw>
          </a:effectLst>
          <a:extLst>
            <a:ext uri="{909E8E84-426E-40dd-AFC4-6F175D3DCCD1}">
              <a14:hiddenFill xmlns:a14="http://schemas.microsoft.com/office/drawing/2010/main">
                <a:noFill/>
              </a14:hiddenFill>
            </a:ext>
          </a:extLst>
        </p:spPr>
        <p:txBody>
          <a:bodyPr wrap="none" anchor="ctr"/>
          <a:lstStyle/>
          <a:p>
            <a:endParaRPr lang="en-US"/>
          </a:p>
        </p:txBody>
      </p:sp>
      <p:pic>
        <p:nvPicPr>
          <p:cNvPr id="15368" name="Picture 6" descr="type_coaps_logo_trans"/>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6200" y="76200"/>
            <a:ext cx="1087438"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7"/>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305800" y="6019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4875" r:id="rId1"/>
    <p:sldLayoutId id="2147484876" r:id="rId2"/>
    <p:sldLayoutId id="2147484877" r:id="rId3"/>
    <p:sldLayoutId id="2147484878" r:id="rId4"/>
    <p:sldLayoutId id="2147484879" r:id="rId5"/>
    <p:sldLayoutId id="2147484880" r:id="rId6"/>
    <p:sldLayoutId id="2147484881" r:id="rId7"/>
    <p:sldLayoutId id="2147484882" r:id="rId8"/>
    <p:sldLayoutId id="2147484883" r:id="rId9"/>
    <p:sldLayoutId id="2147484884" r:id="rId10"/>
    <p:sldLayoutId id="2147484885" r:id="rId11"/>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charset="0"/>
        <a:buChar char=""/>
        <a:defRPr sz="2800" kern="1200">
          <a:solidFill>
            <a:schemeClr val="tx1"/>
          </a:solidFill>
          <a:latin typeface="+mn-lt"/>
          <a:ea typeface="ＭＳ Ｐゴシック" pitchFamily="1" charset="-128"/>
          <a:cs typeface="ＭＳ Ｐゴシック" pitchFamily="1" charset="-128"/>
        </a:defRPr>
      </a:lvl1pPr>
      <a:lvl2pPr marL="868363" indent="-282575" algn="l" rtl="0" eaLnBrk="0" fontAlgn="base" hangingPunct="0">
        <a:spcBef>
          <a:spcPct val="20000"/>
        </a:spcBef>
        <a:spcAft>
          <a:spcPct val="0"/>
        </a:spcAft>
        <a:buClr>
          <a:schemeClr val="tx1"/>
        </a:buClr>
        <a:buSzPct val="80000"/>
        <a:buFont typeface="Wingdings 2" charset="0"/>
        <a:buChar char=""/>
        <a:defRPr sz="2400" kern="1200">
          <a:solidFill>
            <a:schemeClr val="tx1"/>
          </a:solidFill>
          <a:latin typeface="+mn-lt"/>
          <a:ea typeface="ＭＳ Ｐゴシック" pitchFamily="1" charset="-128"/>
          <a:cs typeface="+mn-cs"/>
        </a:defRPr>
      </a:lvl2pPr>
      <a:lvl3pPr marL="1133475" indent="-228600" algn="l" rtl="0" eaLnBrk="0" fontAlgn="base" hangingPunct="0">
        <a:spcBef>
          <a:spcPct val="20000"/>
        </a:spcBef>
        <a:spcAft>
          <a:spcPct val="0"/>
        </a:spcAft>
        <a:buClr>
          <a:schemeClr val="tx1"/>
        </a:buClr>
        <a:buSzPct val="95000"/>
        <a:buFont typeface="Wingdings" charset="0"/>
        <a:buChar char=""/>
        <a:defRPr sz="2200" kern="1200">
          <a:solidFill>
            <a:schemeClr val="tx1"/>
          </a:solidFill>
          <a:latin typeface="+mn-lt"/>
          <a:ea typeface="ＭＳ Ｐゴシック" pitchFamily="1" charset="-128"/>
          <a:cs typeface="+mn-cs"/>
        </a:defRPr>
      </a:lvl3pPr>
      <a:lvl4pPr marL="1352550" indent="-182563" algn="l" rtl="0" eaLnBrk="0" fontAlgn="base" hangingPunct="0">
        <a:spcBef>
          <a:spcPct val="20000"/>
        </a:spcBef>
        <a:spcAft>
          <a:spcPct val="0"/>
        </a:spcAft>
        <a:buClr>
          <a:schemeClr val="tx1"/>
        </a:buClr>
        <a:buSzPct val="100000"/>
        <a:buFont typeface="Wingdings 3" charset="0"/>
        <a:buChar char=""/>
        <a:defRPr sz="2000" kern="1200">
          <a:solidFill>
            <a:schemeClr val="tx1"/>
          </a:solidFill>
          <a:latin typeface="+mn-lt"/>
          <a:ea typeface="ＭＳ Ｐゴシック" pitchFamily="1" charset="-128"/>
          <a:cs typeface="+mn-cs"/>
        </a:defRPr>
      </a:lvl4pPr>
      <a:lvl5pPr marL="1544638" indent="-182563" algn="l" rtl="0" eaLnBrk="0" fontAlgn="base" hangingPunct="0">
        <a:spcBef>
          <a:spcPct val="20000"/>
        </a:spcBef>
        <a:spcAft>
          <a:spcPct val="0"/>
        </a:spcAft>
        <a:buClr>
          <a:schemeClr val="tx1"/>
        </a:buClr>
        <a:buFont typeface="Wingdings 2" charset="0"/>
        <a:buChar char=""/>
        <a:defRPr sz="2000" kern="1200">
          <a:solidFill>
            <a:schemeClr val="tx1"/>
          </a:solidFill>
          <a:latin typeface="+mn-lt"/>
          <a:ea typeface="ＭＳ Ｐゴシック" pitchFamily="1" charset="-128"/>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g"/><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1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1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1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2.emf"/><Relationship Id="rId5" Type="http://schemas.openxmlformats.org/officeDocument/2006/relationships/oleObject" Target="../embeddings/oleObject2.bin"/><Relationship Id="rId6" Type="http://schemas.openxmlformats.org/officeDocument/2006/relationships/image" Target="../media/image23.emf"/><Relationship Id="rId7" Type="http://schemas.openxmlformats.org/officeDocument/2006/relationships/oleObject" Target="../embeddings/oleObject3.bin"/><Relationship Id="rId8" Type="http://schemas.openxmlformats.org/officeDocument/2006/relationships/image" Target="../media/image24.emf"/><Relationship Id="rId9" Type="http://schemas.openxmlformats.org/officeDocument/2006/relationships/oleObject" Target="../embeddings/oleObject4.bin"/><Relationship Id="rId10" Type="http://schemas.openxmlformats.org/officeDocument/2006/relationships/image" Target="../media/image25.emf"/><Relationship Id="rId1" Type="http://schemas.openxmlformats.org/officeDocument/2006/relationships/vmlDrawing" Target="../drawings/vmlDrawing2.vml"/><Relationship Id="rId2"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2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27.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6.emf"/><Relationship Id="rId1" Type="http://schemas.openxmlformats.org/officeDocument/2006/relationships/tags" Target="../tags/tag1.xml"/><Relationship Id="rId2"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28.emf"/><Relationship Id="rId5" Type="http://schemas.openxmlformats.org/officeDocument/2006/relationships/oleObject" Target="../embeddings/oleObject6.bin"/><Relationship Id="rId6" Type="http://schemas.openxmlformats.org/officeDocument/2006/relationships/image" Target="../media/image29.emf"/><Relationship Id="rId7" Type="http://schemas.openxmlformats.org/officeDocument/2006/relationships/oleObject" Target="../embeddings/oleObject7.bin"/><Relationship Id="rId8" Type="http://schemas.openxmlformats.org/officeDocument/2006/relationships/image" Target="../media/image30.emf"/><Relationship Id="rId9" Type="http://schemas.openxmlformats.org/officeDocument/2006/relationships/oleObject" Target="../embeddings/oleObject8.bin"/><Relationship Id="rId10" Type="http://schemas.openxmlformats.org/officeDocument/2006/relationships/image" Target="../media/image31.emf"/><Relationship Id="rId1" Type="http://schemas.openxmlformats.org/officeDocument/2006/relationships/vmlDrawing" Target="../drawings/vmlDrawing3.vml"/><Relationship Id="rId2"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32.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34.emf"/><Relationship Id="rId5" Type="http://schemas.openxmlformats.org/officeDocument/2006/relationships/oleObject" Target="../embeddings/oleObject9.bin"/><Relationship Id="rId6" Type="http://schemas.openxmlformats.org/officeDocument/2006/relationships/image" Target="../media/image33.emf"/><Relationship Id="rId1" Type="http://schemas.openxmlformats.org/officeDocument/2006/relationships/vmlDrawing" Target="../drawings/vmlDrawing4.vml"/><Relationship Id="rId2"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8.png"/><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5.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0.png"/><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1.png"/><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1" Type="http://schemas.openxmlformats.org/officeDocument/2006/relationships/image" Target="../media/image45.wmf"/><Relationship Id="rId12" Type="http://schemas.openxmlformats.org/officeDocument/2006/relationships/oleObject" Target="../embeddings/oleObject14.bin"/><Relationship Id="rId13" Type="http://schemas.openxmlformats.org/officeDocument/2006/relationships/image" Target="../media/image46.wmf"/><Relationship Id="rId1" Type="http://schemas.openxmlformats.org/officeDocument/2006/relationships/vmlDrawing" Target="../drawings/vmlDrawing5.vml"/><Relationship Id="rId2" Type="http://schemas.openxmlformats.org/officeDocument/2006/relationships/slideLayout" Target="../slideLayouts/slideLayout15.xml"/><Relationship Id="rId3" Type="http://schemas.openxmlformats.org/officeDocument/2006/relationships/notesSlide" Target="../notesSlides/notesSlide28.xml"/><Relationship Id="rId4" Type="http://schemas.openxmlformats.org/officeDocument/2006/relationships/oleObject" Target="../embeddings/oleObject10.bin"/><Relationship Id="rId5" Type="http://schemas.openxmlformats.org/officeDocument/2006/relationships/image" Target="../media/image42.wmf"/><Relationship Id="rId6" Type="http://schemas.openxmlformats.org/officeDocument/2006/relationships/oleObject" Target="../embeddings/oleObject11.bin"/><Relationship Id="rId7" Type="http://schemas.openxmlformats.org/officeDocument/2006/relationships/image" Target="../media/image43.wmf"/><Relationship Id="rId8" Type="http://schemas.openxmlformats.org/officeDocument/2006/relationships/oleObject" Target="../embeddings/oleObject12.bin"/><Relationship Id="rId9" Type="http://schemas.openxmlformats.org/officeDocument/2006/relationships/image" Target="../media/image44.wmf"/><Relationship Id="rId10" Type="http://schemas.openxmlformats.org/officeDocument/2006/relationships/oleObject" Target="../embeddings/oleObject13.bin"/></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5.xml"/><Relationship Id="rId2"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0.emf"/></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5.xml"/><Relationship Id="rId2"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5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0.gif"/><Relationship Id="rId5" Type="http://schemas.openxmlformats.org/officeDocument/2006/relationships/image" Target="../media/image11.gif"/><Relationship Id="rId6" Type="http://schemas.openxmlformats.org/officeDocument/2006/relationships/image" Target="../media/image12.png"/><Relationship Id="rId7" Type="http://schemas.openxmlformats.org/officeDocument/2006/relationships/image" Target="../media/image13.emf"/><Relationship Id="rId1" Type="http://schemas.openxmlformats.org/officeDocument/2006/relationships/tags" Target="../tags/tag2.xml"/><Relationship Id="rId2"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package" Target="../embeddings/Microsoft_Word_Document1.docx"/><Relationship Id="rId5" Type="http://schemas.openxmlformats.org/officeDocument/2006/relationships/image" Target="../media/image16.png"/><Relationship Id="rId1" Type="http://schemas.openxmlformats.org/officeDocument/2006/relationships/vmlDrawing" Target="../drawings/vmlDrawing1.vml"/><Relationship Id="rId2"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838200" y="1501775"/>
            <a:ext cx="10820400" cy="1470025"/>
          </a:xfrm>
        </p:spPr>
        <p:txBody>
          <a:bodyPr>
            <a:normAutofit/>
          </a:bodyPr>
          <a:lstStyle/>
          <a:p>
            <a:pPr eaLnBrk="1" fontAlgn="auto" hangingPunct="1">
              <a:spcAft>
                <a:spcPts val="0"/>
              </a:spcAft>
              <a:defRPr/>
            </a:pPr>
            <a:r>
              <a:rPr lang="en-US" sz="3600" cap="none" dirty="0" smtClean="0">
                <a:ea typeface="+mj-ea"/>
                <a:cs typeface="+mj-cs"/>
              </a:rPr>
              <a:t>The Impacts of Numerical Schemes on Asymmetric Hurricane Intensification</a:t>
            </a:r>
          </a:p>
        </p:txBody>
      </p:sp>
      <p:sp>
        <p:nvSpPr>
          <p:cNvPr id="29698" name="Rectangle 3"/>
          <p:cNvSpPr>
            <a:spLocks noGrp="1" noChangeArrowheads="1"/>
          </p:cNvSpPr>
          <p:nvPr>
            <p:ph type="subTitle" idx="1"/>
          </p:nvPr>
        </p:nvSpPr>
        <p:spPr>
          <a:xfrm>
            <a:off x="-228600" y="3886200"/>
            <a:ext cx="9601200" cy="1524000"/>
          </a:xfrm>
        </p:spPr>
        <p:txBody>
          <a:bodyPr/>
          <a:lstStyle/>
          <a:p>
            <a:pPr eaLnBrk="1" hangingPunct="1"/>
            <a:r>
              <a:rPr lang="en-US" sz="3200" b="1" dirty="0">
                <a:latin typeface="Book Antiqua" charset="0"/>
                <a:ea typeface="ＭＳ Ｐゴシック" charset="0"/>
                <a:cs typeface="ＭＳ Ｐゴシック" charset="0"/>
              </a:rPr>
              <a:t>Steve </a:t>
            </a:r>
            <a:r>
              <a:rPr lang="en-US" sz="3200" b="1" dirty="0" smtClean="0">
                <a:latin typeface="Book Antiqua" charset="0"/>
                <a:ea typeface="ＭＳ Ｐゴシック" charset="0"/>
                <a:cs typeface="ＭＳ Ｐゴシック" charset="0"/>
              </a:rPr>
              <a:t>Guimond</a:t>
            </a:r>
            <a:endParaRPr lang="en-US" sz="3200" b="1" dirty="0">
              <a:latin typeface="Book Antiqua" charset="0"/>
              <a:ea typeface="ＭＳ Ｐゴシック" charset="0"/>
              <a:cs typeface="ＭＳ Ｐゴシック" charset="0"/>
            </a:endParaRPr>
          </a:p>
          <a:p>
            <a:pPr eaLnBrk="1" hangingPunct="1"/>
            <a:r>
              <a:rPr lang="en-US" sz="3200" b="1" dirty="0" smtClean="0">
                <a:latin typeface="Book Antiqua" charset="0"/>
                <a:ea typeface="ＭＳ Ｐゴシック" charset="0"/>
                <a:cs typeface="ＭＳ Ｐゴシック" charset="0"/>
              </a:rPr>
              <a:t>Univ</a:t>
            </a:r>
            <a:r>
              <a:rPr lang="en-US" sz="3200" b="1" dirty="0">
                <a:latin typeface="Book Antiqua" charset="0"/>
                <a:ea typeface="ＭＳ Ｐゴシック" charset="0"/>
                <a:cs typeface="ＭＳ Ｐゴシック" charset="0"/>
              </a:rPr>
              <a:t>. of </a:t>
            </a:r>
            <a:r>
              <a:rPr lang="en-US" sz="3200" b="1" dirty="0" smtClean="0">
                <a:latin typeface="Book Antiqua" charset="0"/>
                <a:ea typeface="ＭＳ Ｐゴシック" charset="0"/>
                <a:cs typeface="ＭＳ Ｐゴシック" charset="0"/>
              </a:rPr>
              <a:t>Maryland/NASA GSFC</a:t>
            </a:r>
          </a:p>
          <a:p>
            <a:pPr eaLnBrk="1" hangingPunct="1"/>
            <a:endParaRPr lang="en-US" sz="3200" b="1" dirty="0">
              <a:latin typeface="Book Antiqua" charset="0"/>
              <a:ea typeface="ＭＳ Ｐゴシック" charset="0"/>
              <a:cs typeface="ＭＳ Ｐゴシック" charset="0"/>
            </a:endParaRPr>
          </a:p>
        </p:txBody>
      </p:sp>
      <p:pic>
        <p:nvPicPr>
          <p:cNvPr id="6" name="Picture 5" descr="umd_logo.jpg"/>
          <p:cNvPicPr>
            <a:picLocks noChangeAspect="1"/>
          </p:cNvPicPr>
          <p:nvPr/>
        </p:nvPicPr>
        <p:blipFill rotWithShape="1">
          <a:blip r:embed="rId3" cstate="print">
            <a:extLst>
              <a:ext uri="{28A0092B-C50C-407E-A947-70E740481C1C}">
                <a14:useLocalDpi xmlns:a14="http://schemas.microsoft.com/office/drawing/2010/main" val="0"/>
              </a:ext>
            </a:extLst>
          </a:blip>
          <a:srcRect l="10401" t="10613" r="10542" b="6958"/>
          <a:stretch/>
        </p:blipFill>
        <p:spPr>
          <a:xfrm>
            <a:off x="7969604" y="-1"/>
            <a:ext cx="1174396" cy="1143001"/>
          </a:xfrm>
          <a:prstGeom prst="rect">
            <a:avLst/>
          </a:prstGeom>
        </p:spPr>
      </p:pic>
      <p:pic>
        <p:nvPicPr>
          <p:cNvPr id="7" name="Picture 6" descr="IGPP-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6" y="0"/>
            <a:ext cx="1922619" cy="1143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1143000"/>
          </a:xfrm>
        </p:spPr>
        <p:txBody>
          <a:bodyPr/>
          <a:lstStyle/>
          <a:p>
            <a:pPr eaLnBrk="1" fontAlgn="auto" hangingPunct="1">
              <a:spcAft>
                <a:spcPts val="0"/>
              </a:spcAft>
              <a:defRPr/>
            </a:pPr>
            <a:r>
              <a:rPr lang="en-US" dirty="0" smtClean="0">
                <a:ea typeface="+mj-ea"/>
                <a:cs typeface="+mj-cs"/>
              </a:rPr>
              <a:t>Numerical Model Setup</a:t>
            </a:r>
            <a:endParaRPr lang="en-US" dirty="0">
              <a:ea typeface="+mj-ea"/>
              <a:cs typeface="+mj-cs"/>
            </a:endParaRPr>
          </a:p>
        </p:txBody>
      </p:sp>
      <p:sp>
        <p:nvSpPr>
          <p:cNvPr id="4" name="Rectangle 3"/>
          <p:cNvSpPr txBox="1">
            <a:spLocks noChangeArrowheads="1"/>
          </p:cNvSpPr>
          <p:nvPr/>
        </p:nvSpPr>
        <p:spPr>
          <a:xfrm>
            <a:off x="-762000" y="990600"/>
            <a:ext cx="9906000" cy="5257800"/>
          </a:xfrm>
          <a:prstGeom prst="rect">
            <a:avLst/>
          </a:prstGeom>
        </p:spPr>
        <p:txBody>
          <a:bodyPr/>
          <a:lstStyle>
            <a:lvl1pPr marL="24161750" indent="-24161750" eaLnBrk="0" hangingPunct="0">
              <a:defRPr sz="2400">
                <a:solidFill>
                  <a:schemeClr val="tx1"/>
                </a:solidFill>
                <a:latin typeface="Arial" charset="0"/>
                <a:ea typeface="ＭＳ Ｐゴシック" charset="0"/>
                <a:cs typeface="Arial" charset="0"/>
              </a:defRPr>
            </a:lvl1pPr>
            <a:lvl2pPr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eaLnBrk="0" fontAlgn="base" hangingPunct="0">
              <a:spcBef>
                <a:spcPct val="0"/>
              </a:spcBef>
              <a:spcAft>
                <a:spcPct val="0"/>
              </a:spcAft>
              <a:defRPr sz="2400">
                <a:solidFill>
                  <a:schemeClr val="tx1"/>
                </a:solidFill>
                <a:latin typeface="Arial" charset="0"/>
                <a:ea typeface="Arial" charset="0"/>
                <a:cs typeface="Arial" charset="0"/>
              </a:defRPr>
            </a:lvl6pPr>
            <a:lvl7pPr eaLnBrk="0" fontAlgn="base" hangingPunct="0">
              <a:spcBef>
                <a:spcPct val="0"/>
              </a:spcBef>
              <a:spcAft>
                <a:spcPct val="0"/>
              </a:spcAft>
              <a:defRPr sz="2400">
                <a:solidFill>
                  <a:schemeClr val="tx1"/>
                </a:solidFill>
                <a:latin typeface="Arial" charset="0"/>
                <a:ea typeface="Arial" charset="0"/>
                <a:cs typeface="Arial" charset="0"/>
              </a:defRPr>
            </a:lvl7pPr>
            <a:lvl8pPr eaLnBrk="0" fontAlgn="base" hangingPunct="0">
              <a:spcBef>
                <a:spcPct val="0"/>
              </a:spcBef>
              <a:spcAft>
                <a:spcPct val="0"/>
              </a:spcAft>
              <a:defRPr sz="2400">
                <a:solidFill>
                  <a:schemeClr val="tx1"/>
                </a:solidFill>
                <a:latin typeface="Arial" charset="0"/>
                <a:ea typeface="Arial" charset="0"/>
                <a:cs typeface="Arial" charset="0"/>
              </a:defRPr>
            </a:lvl8pPr>
            <a:lvl9pPr eaLnBrk="0" fontAlgn="base" hangingPunct="0">
              <a:spcBef>
                <a:spcPct val="0"/>
              </a:spcBef>
              <a:spcAft>
                <a:spcPct val="0"/>
              </a:spcAft>
              <a:defRPr sz="2400">
                <a:solidFill>
                  <a:schemeClr val="tx1"/>
                </a:solidFill>
                <a:latin typeface="Arial" charset="0"/>
                <a:ea typeface="Arial" charset="0"/>
                <a:cs typeface="Arial" charset="0"/>
              </a:defRPr>
            </a:lvl9pPr>
          </a:lstStyle>
          <a:p>
            <a:pPr marL="1714500" lvl="3" indent="-342900" eaLnBrk="1" hangingPunct="1">
              <a:spcBef>
                <a:spcPct val="20000"/>
              </a:spcBef>
              <a:spcAft>
                <a:spcPct val="25000"/>
              </a:spcAft>
              <a:buFont typeface="Wingdings" charset="2"/>
              <a:buChar char="Ø"/>
              <a:defRPr/>
            </a:pPr>
            <a:r>
              <a:rPr lang="en-US" b="1" dirty="0" smtClean="0">
                <a:effectLst>
                  <a:outerShdw blurRad="38100" dist="38100" dir="2700000" algn="tl">
                    <a:srgbClr val="69676D"/>
                  </a:outerShdw>
                </a:effectLst>
                <a:latin typeface="Book Antiqua" charset="0"/>
                <a:ea typeface="ＭＳ Ｐゴシック" charset="0"/>
                <a:cs typeface="ＭＳ Ｐゴシック" charset="0"/>
              </a:rPr>
              <a:t>3D, compressible Euler equation set   	</a:t>
            </a:r>
          </a:p>
          <a:p>
            <a:pPr lvl="3" eaLnBrk="1" hangingPunct="1">
              <a:spcBef>
                <a:spcPct val="20000"/>
              </a:spcBef>
              <a:spcAft>
                <a:spcPct val="25000"/>
              </a:spcAft>
              <a:buFont typeface="Wingdings" charset="0"/>
              <a:buChar char="Ø"/>
              <a:defRPr/>
            </a:pPr>
            <a:r>
              <a:rPr lang="en-US" b="1" dirty="0" smtClean="0">
                <a:effectLst>
                  <a:outerShdw blurRad="38100" dist="38100" dir="2700000" algn="tl">
                    <a:srgbClr val="69676D"/>
                  </a:outerShdw>
                </a:effectLst>
                <a:latin typeface="Book Antiqua" charset="0"/>
                <a:ea typeface="ＭＳ Ｐゴシック" charset="0"/>
                <a:cs typeface="ＭＳ Ｐゴシック" charset="0"/>
              </a:rPr>
              <a:t> 800 km</a:t>
            </a:r>
            <a:r>
              <a:rPr lang="en-US" b="1" baseline="30000" dirty="0" smtClean="0">
                <a:effectLst>
                  <a:outerShdw blurRad="38100" dist="38100" dir="2700000" algn="tl">
                    <a:srgbClr val="69676D"/>
                  </a:outerShdw>
                </a:effectLst>
                <a:latin typeface="Book Antiqua" charset="0"/>
                <a:ea typeface="ＭＳ Ｐゴシック" charset="0"/>
                <a:cs typeface="ＭＳ Ｐゴシック" charset="0"/>
              </a:rPr>
              <a:t>2</a:t>
            </a:r>
            <a:r>
              <a:rPr lang="en-US" b="1" dirty="0" smtClean="0">
                <a:effectLst>
                  <a:outerShdw blurRad="38100" dist="38100" dir="2700000" algn="tl">
                    <a:srgbClr val="69676D"/>
                  </a:outerShdw>
                </a:effectLst>
                <a:latin typeface="Book Antiqua" charset="0"/>
                <a:ea typeface="ＭＳ Ｐゴシック" charset="0"/>
                <a:cs typeface="ＭＳ Ｐゴシック" charset="0"/>
              </a:rPr>
              <a:t> box, grid spacing of 2 km</a:t>
            </a:r>
          </a:p>
          <a:p>
            <a:pPr lvl="4" eaLnBrk="1" hangingPunct="1">
              <a:spcBef>
                <a:spcPct val="20000"/>
              </a:spcBef>
              <a:spcAft>
                <a:spcPct val="25000"/>
              </a:spcAft>
              <a:buFont typeface="Wingdings" charset="0"/>
              <a:buChar char="Ø"/>
              <a:defRPr/>
            </a:pPr>
            <a:r>
              <a:rPr lang="en-US" b="1" dirty="0" smtClean="0">
                <a:effectLst>
                  <a:outerShdw blurRad="38100" dist="38100" dir="2700000" algn="tl">
                    <a:srgbClr val="69676D"/>
                  </a:outerShdw>
                </a:effectLst>
                <a:latin typeface="Book Antiqua" charset="0"/>
                <a:ea typeface="ＭＳ Ｐゴシック" charset="0"/>
                <a:cs typeface="ＭＳ Ｐゴシック" charset="0"/>
              </a:rPr>
              <a:t>NUMA (5</a:t>
            </a:r>
            <a:r>
              <a:rPr lang="en-US" b="1" baseline="30000" dirty="0" smtClean="0">
                <a:effectLst>
                  <a:outerShdw blurRad="38100" dist="38100" dir="2700000" algn="tl">
                    <a:srgbClr val="69676D"/>
                  </a:outerShdw>
                </a:effectLst>
                <a:latin typeface="Book Antiqua" charset="0"/>
                <a:ea typeface="ＭＳ Ｐゴシック" charset="0"/>
                <a:cs typeface="ＭＳ Ｐゴシック" charset="0"/>
              </a:rPr>
              <a:t>th</a:t>
            </a:r>
            <a:r>
              <a:rPr lang="en-US" b="1" dirty="0" smtClean="0">
                <a:effectLst>
                  <a:outerShdw blurRad="38100" dist="38100" dir="2700000" algn="tl">
                    <a:srgbClr val="69676D"/>
                  </a:outerShdw>
                </a:effectLst>
                <a:latin typeface="Book Antiqua" charset="0"/>
                <a:ea typeface="ＭＳ Ｐゴシック" charset="0"/>
                <a:cs typeface="ＭＳ Ｐゴシック" charset="0"/>
              </a:rPr>
              <a:t> order polynomials, 80 </a:t>
            </a:r>
            <a:r>
              <a:rPr lang="en-US" b="1" dirty="0" err="1" smtClean="0">
                <a:effectLst>
                  <a:outerShdw blurRad="38100" dist="38100" dir="2700000" algn="tl">
                    <a:srgbClr val="69676D"/>
                  </a:outerShdw>
                </a:effectLst>
                <a:latin typeface="Book Antiqua" charset="0"/>
                <a:ea typeface="ＭＳ Ｐゴシック" charset="0"/>
                <a:cs typeface="ＭＳ Ｐゴシック" charset="0"/>
              </a:rPr>
              <a:t>elem</a:t>
            </a:r>
            <a:r>
              <a:rPr lang="en-US" b="1" dirty="0" smtClean="0">
                <a:effectLst>
                  <a:outerShdw blurRad="38100" dist="38100" dir="2700000" algn="tl">
                    <a:srgbClr val="69676D"/>
                  </a:outerShdw>
                </a:effectLst>
                <a:latin typeface="Book Antiqua" charset="0"/>
                <a:ea typeface="ＭＳ Ｐゴシック" charset="0"/>
                <a:cs typeface="ＭＳ Ｐゴシック" charset="0"/>
              </a:rPr>
              <a:t> in x/y, 12 in z)</a:t>
            </a:r>
          </a:p>
          <a:p>
            <a:pPr lvl="3" eaLnBrk="1" hangingPunct="1">
              <a:spcBef>
                <a:spcPct val="20000"/>
              </a:spcBef>
              <a:spcAft>
                <a:spcPct val="25000"/>
              </a:spcAft>
              <a:buFont typeface="Wingdings" charset="0"/>
              <a:buChar char="Ø"/>
              <a:defRPr/>
            </a:pPr>
            <a:r>
              <a:rPr lang="en-US" b="1" dirty="0" smtClean="0">
                <a:effectLst>
                  <a:outerShdw blurRad="38100" dist="38100" dir="2700000" algn="tl">
                    <a:srgbClr val="69676D"/>
                  </a:outerShdw>
                </a:effectLst>
                <a:latin typeface="Book Antiqua" charset="0"/>
                <a:ea typeface="ＭＳ Ｐゴシック" charset="0"/>
                <a:cs typeface="ＭＳ Ｐゴシック" charset="0"/>
              </a:rPr>
              <a:t> 60 vertical levels at ~ 333 m resolution</a:t>
            </a:r>
          </a:p>
          <a:p>
            <a:pPr lvl="3" eaLnBrk="1" hangingPunct="1">
              <a:spcBef>
                <a:spcPct val="20000"/>
              </a:spcBef>
              <a:spcAft>
                <a:spcPct val="25000"/>
              </a:spcAft>
              <a:buFont typeface="Wingdings" charset="0"/>
              <a:buChar char="Ø"/>
              <a:defRPr/>
            </a:pPr>
            <a:r>
              <a:rPr lang="en-US" b="1" dirty="0" smtClean="0">
                <a:effectLst>
                  <a:outerShdw blurRad="38100" dist="38100" dir="2700000" algn="tl">
                    <a:srgbClr val="69676D"/>
                  </a:outerShdw>
                </a:effectLst>
                <a:latin typeface="Book Antiqua" charset="0"/>
                <a:ea typeface="ＭＳ Ｐゴシック" charset="0"/>
                <a:cs typeface="ＭＳ Ｐゴシック" charset="0"/>
              </a:rPr>
              <a:t>WRF upper damping layer added to HIGRAD and NUMA</a:t>
            </a:r>
          </a:p>
          <a:p>
            <a:pPr lvl="3" eaLnBrk="1" hangingPunct="1">
              <a:spcBef>
                <a:spcPct val="20000"/>
              </a:spcBef>
              <a:spcAft>
                <a:spcPct val="25000"/>
              </a:spcAft>
              <a:buFont typeface="Wingdings" charset="0"/>
              <a:buChar char="Ø"/>
              <a:defRPr/>
            </a:pPr>
            <a:r>
              <a:rPr lang="en-US" b="1" dirty="0" smtClean="0">
                <a:effectLst>
                  <a:outerShdw blurRad="38100" dist="38100" dir="2700000" algn="tl">
                    <a:srgbClr val="69676D"/>
                  </a:outerShdw>
                </a:effectLst>
                <a:latin typeface="Book Antiqua" charset="0"/>
                <a:ea typeface="ＭＳ Ｐゴシック" charset="0"/>
                <a:cs typeface="ＭＳ Ｐゴシック" charset="0"/>
              </a:rPr>
              <a:t> Same Coriolis frequency (5.0 x 10</a:t>
            </a:r>
            <a:r>
              <a:rPr lang="en-US" b="1" baseline="30000" dirty="0" smtClean="0">
                <a:effectLst>
                  <a:outerShdw blurRad="38100" dist="38100" dir="2700000" algn="tl">
                    <a:srgbClr val="69676D"/>
                  </a:outerShdw>
                </a:effectLst>
                <a:latin typeface="Book Antiqua" charset="0"/>
                <a:ea typeface="ＭＳ Ｐゴシック" charset="0"/>
                <a:cs typeface="ＭＳ Ｐゴシック" charset="0"/>
              </a:rPr>
              <a:t>-5</a:t>
            </a:r>
            <a:r>
              <a:rPr lang="en-US" b="1" dirty="0" smtClean="0">
                <a:effectLst>
                  <a:outerShdw blurRad="38100" dist="38100" dir="2700000" algn="tl">
                    <a:srgbClr val="69676D"/>
                  </a:outerShdw>
                </a:effectLst>
                <a:latin typeface="Book Antiqua" charset="0"/>
                <a:ea typeface="ＭＳ Ｐゴシック" charset="0"/>
                <a:cs typeface="ＭＳ Ｐゴシック" charset="0"/>
              </a:rPr>
              <a:t> s</a:t>
            </a:r>
            <a:r>
              <a:rPr lang="en-US" b="1" baseline="30000" dirty="0" smtClean="0">
                <a:effectLst>
                  <a:outerShdw blurRad="38100" dist="38100" dir="2700000" algn="tl">
                    <a:srgbClr val="69676D"/>
                  </a:outerShdw>
                </a:effectLst>
                <a:latin typeface="Book Antiqua" charset="0"/>
                <a:ea typeface="ＭＳ Ｐゴシック" charset="0"/>
                <a:cs typeface="ＭＳ Ｐゴシック" charset="0"/>
              </a:rPr>
              <a:t>-1</a:t>
            </a:r>
            <a:r>
              <a:rPr lang="en-US" b="1" dirty="0" smtClean="0">
                <a:effectLst>
                  <a:outerShdw blurRad="38100" dist="38100" dir="2700000" algn="tl">
                    <a:srgbClr val="69676D"/>
                  </a:outerShdw>
                </a:effectLst>
                <a:latin typeface="Book Antiqua" charset="0"/>
                <a:ea typeface="ＭＳ Ｐゴシック" charset="0"/>
                <a:cs typeface="ＭＳ Ｐゴシック" charset="0"/>
              </a:rPr>
              <a:t>)</a:t>
            </a:r>
          </a:p>
          <a:p>
            <a:pPr lvl="3" eaLnBrk="1" hangingPunct="1">
              <a:spcBef>
                <a:spcPct val="20000"/>
              </a:spcBef>
              <a:spcAft>
                <a:spcPct val="25000"/>
              </a:spcAft>
              <a:buFont typeface="Wingdings" charset="0"/>
              <a:buChar char="Ø"/>
              <a:defRPr/>
            </a:pPr>
            <a:r>
              <a:rPr lang="en-US" b="1" dirty="0" smtClean="0">
                <a:effectLst>
                  <a:outerShdw blurRad="38100" dist="38100" dir="2700000" algn="tl">
                    <a:srgbClr val="69676D"/>
                  </a:outerShdw>
                </a:effectLst>
                <a:latin typeface="Book Antiqua" charset="0"/>
                <a:ea typeface="ＭＳ Ｐゴシック" charset="0"/>
                <a:cs typeface="ＭＳ Ｐゴシック" charset="0"/>
              </a:rPr>
              <a:t> No dissipation of momentum at lowest level</a:t>
            </a:r>
          </a:p>
          <a:p>
            <a:pPr lvl="3" eaLnBrk="1" hangingPunct="1">
              <a:spcBef>
                <a:spcPct val="20000"/>
              </a:spcBef>
              <a:spcAft>
                <a:spcPct val="25000"/>
              </a:spcAft>
              <a:buFont typeface="Wingdings" charset="0"/>
              <a:buChar char="Ø"/>
              <a:defRPr/>
            </a:pPr>
            <a:r>
              <a:rPr lang="en-US" b="1" dirty="0" smtClean="0">
                <a:effectLst>
                  <a:outerShdw blurRad="38100" dist="38100" dir="2700000" algn="tl">
                    <a:srgbClr val="69676D"/>
                  </a:outerShdw>
                </a:effectLst>
                <a:latin typeface="Book Antiqua" charset="0"/>
                <a:ea typeface="ＭＳ Ｐゴシック" charset="0"/>
                <a:cs typeface="ＭＳ Ｐゴシック" charset="0"/>
              </a:rPr>
              <a:t> Doubly Periodic BCs</a:t>
            </a:r>
          </a:p>
          <a:p>
            <a:pPr lvl="3" eaLnBrk="1" hangingPunct="1">
              <a:spcBef>
                <a:spcPct val="20000"/>
              </a:spcBef>
              <a:spcAft>
                <a:spcPct val="25000"/>
              </a:spcAft>
              <a:buFont typeface="Wingdings" charset="0"/>
              <a:buChar char="Ø"/>
              <a:defRPr/>
            </a:pPr>
            <a:r>
              <a:rPr lang="en-US" b="1" dirty="0" smtClean="0">
                <a:effectLst>
                  <a:outerShdw blurRad="38100" dist="38100" dir="2700000" algn="tl">
                    <a:srgbClr val="69676D"/>
                  </a:outerShdw>
                </a:effectLst>
                <a:latin typeface="Book Antiqua" charset="0"/>
                <a:ea typeface="ＭＳ Ｐゴシック" charset="0"/>
                <a:cs typeface="ＭＳ Ｐゴシック" charset="0"/>
              </a:rPr>
              <a:t> Turbulent diffusion – very simple</a:t>
            </a:r>
          </a:p>
          <a:p>
            <a:pPr lvl="4" eaLnBrk="1" hangingPunct="1">
              <a:spcBef>
                <a:spcPct val="20000"/>
              </a:spcBef>
              <a:spcAft>
                <a:spcPct val="25000"/>
              </a:spcAft>
              <a:buFont typeface="Arial" charset="0"/>
              <a:buChar char="•"/>
              <a:defRPr/>
            </a:pPr>
            <a:r>
              <a:rPr lang="en-US" b="1" dirty="0" err="1" smtClean="0">
                <a:effectLst>
                  <a:outerShdw blurRad="38100" dist="38100" dir="2700000" algn="tl">
                    <a:srgbClr val="69676D"/>
                  </a:outerShdw>
                </a:effectLst>
                <a:latin typeface="Book Antiqua" charset="0"/>
                <a:ea typeface="ＭＳ Ｐゴシック" charset="0"/>
                <a:cs typeface="ＭＳ Ｐゴシック" charset="0"/>
              </a:rPr>
              <a:t>Laplacian</a:t>
            </a:r>
            <a:r>
              <a:rPr lang="en-US" b="1" dirty="0" smtClean="0">
                <a:effectLst>
                  <a:outerShdw blurRad="38100" dist="38100" dir="2700000" algn="tl">
                    <a:srgbClr val="69676D"/>
                  </a:outerShdw>
                </a:effectLst>
                <a:latin typeface="Book Antiqua" charset="0"/>
                <a:ea typeface="ＭＳ Ｐゴシック" charset="0"/>
                <a:cs typeface="ＭＳ Ｐゴシック" charset="0"/>
              </a:rPr>
              <a:t> operator </a:t>
            </a:r>
          </a:p>
          <a:p>
            <a:pPr lvl="4" eaLnBrk="1" hangingPunct="1">
              <a:spcBef>
                <a:spcPct val="20000"/>
              </a:spcBef>
              <a:spcAft>
                <a:spcPct val="25000"/>
              </a:spcAft>
              <a:buFont typeface="Arial" charset="0"/>
              <a:buChar char="•"/>
              <a:defRPr/>
            </a:pPr>
            <a:r>
              <a:rPr lang="en-US" b="1" dirty="0" smtClean="0">
                <a:effectLst>
                  <a:outerShdw blurRad="38100" dist="38100" dir="2700000" algn="tl">
                    <a:srgbClr val="69676D"/>
                  </a:outerShdw>
                </a:effectLst>
                <a:latin typeface="Book Antiqua" charset="0"/>
                <a:ea typeface="ＭＳ Ｐゴシック" charset="0"/>
                <a:cs typeface="ＭＳ Ｐゴシック" charset="0"/>
              </a:rPr>
              <a:t>Eddy viscosity/diffusivity = 150 m</a:t>
            </a:r>
            <a:r>
              <a:rPr lang="en-US" b="1" baseline="30000" dirty="0" smtClean="0">
                <a:effectLst>
                  <a:outerShdw blurRad="38100" dist="38100" dir="2700000" algn="tl">
                    <a:srgbClr val="69676D"/>
                  </a:outerShdw>
                </a:effectLst>
                <a:latin typeface="Book Antiqua" charset="0"/>
                <a:ea typeface="ＭＳ Ｐゴシック" charset="0"/>
                <a:cs typeface="ＭＳ Ｐゴシック" charset="0"/>
              </a:rPr>
              <a:t>2</a:t>
            </a:r>
            <a:r>
              <a:rPr lang="en-US" b="1" dirty="0" smtClean="0">
                <a:effectLst>
                  <a:outerShdw blurRad="38100" dist="38100" dir="2700000" algn="tl">
                    <a:srgbClr val="69676D"/>
                  </a:outerShdw>
                </a:effectLst>
                <a:latin typeface="Book Antiqua" charset="0"/>
                <a:ea typeface="ＭＳ Ｐゴシック" charset="0"/>
                <a:cs typeface="ＭＳ Ｐゴシック" charset="0"/>
              </a:rPr>
              <a:t>/s in x/y/z</a:t>
            </a:r>
            <a:endParaRPr lang="en-US" b="1" dirty="0" smtClean="0">
              <a:latin typeface="Book Antiqua" charset="0"/>
              <a:ea typeface="ＭＳ Ｐゴシック" charset="0"/>
              <a:cs typeface="ＭＳ Ｐゴシック" charset="0"/>
            </a:endParaRPr>
          </a:p>
          <a:p>
            <a:pPr lvl="2" eaLnBrk="1" hangingPunct="1">
              <a:spcBef>
                <a:spcPct val="20000"/>
              </a:spcBef>
              <a:spcAft>
                <a:spcPct val="25000"/>
              </a:spcAft>
              <a:buFont typeface="Arial" charset="0"/>
              <a:buChar char="•"/>
              <a:defRPr/>
            </a:pPr>
            <a:endParaRPr lang="en-US" b="1" dirty="0" smtClean="0">
              <a:solidFill>
                <a:srgbClr val="464646"/>
              </a:solidFill>
              <a:effectLst>
                <a:outerShdw blurRad="38100" dist="38100" dir="2700000" algn="tl">
                  <a:srgbClr val="FFFFFF"/>
                </a:outerShdw>
              </a:effectLst>
              <a:latin typeface="Book Antiqua" charset="0"/>
              <a:ea typeface="ＭＳ Ｐゴシック" charset="0"/>
              <a:cs typeface="ＭＳ Ｐゴシック" charset="0"/>
            </a:endParaRPr>
          </a:p>
          <a:p>
            <a:pPr lvl="1" eaLnBrk="1" hangingPunct="1">
              <a:spcBef>
                <a:spcPct val="20000"/>
              </a:spcBef>
              <a:spcAft>
                <a:spcPct val="25000"/>
              </a:spcAft>
              <a:buFont typeface="Arial" charset="0"/>
              <a:buChar char="•"/>
              <a:defRPr/>
            </a:pPr>
            <a:endParaRPr lang="en-US" b="1" dirty="0" smtClean="0">
              <a:solidFill>
                <a:srgbClr val="464646"/>
              </a:solidFill>
              <a:effectLst>
                <a:outerShdw blurRad="38100" dist="38100" dir="2700000" algn="tl">
                  <a:srgbClr val="FFFFFF"/>
                </a:outerShdw>
              </a:effectLst>
              <a:latin typeface="Book Antiqua" charset="0"/>
              <a:ea typeface="ＭＳ Ｐゴシック" charset="0"/>
              <a:cs typeface="ＭＳ Ｐゴシック" charset="0"/>
            </a:endParaRPr>
          </a:p>
        </p:txBody>
      </p:sp>
    </p:spTree>
    <p:extLst>
      <p:ext uri="{BB962C8B-B14F-4D97-AF65-F5344CB8AC3E}">
        <p14:creationId xmlns:p14="http://schemas.microsoft.com/office/powerpoint/2010/main" val="348051529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a:bodyPr>
          <a:lstStyle/>
          <a:p>
            <a:pPr eaLnBrk="1" fontAlgn="auto" hangingPunct="1">
              <a:spcAft>
                <a:spcPts val="0"/>
              </a:spcAft>
              <a:defRPr/>
            </a:pPr>
            <a:r>
              <a:rPr lang="en-US" dirty="0" smtClean="0">
                <a:ea typeface="+mj-ea"/>
                <a:cs typeface="+mj-cs"/>
              </a:rPr>
              <a:t>Initial Conditions</a:t>
            </a:r>
            <a:endParaRPr lang="en-US" dirty="0">
              <a:ea typeface="+mj-ea"/>
              <a:cs typeface="+mj-cs"/>
            </a:endParaRPr>
          </a:p>
        </p:txBody>
      </p:sp>
      <p:pic>
        <p:nvPicPr>
          <p:cNvPr id="6" name="Picture 5" descr="Macintosh HD:Users:sguimond:Desktop:IGPP:paper:submission:Fig1.pdf"/>
          <p:cNvPicPr/>
          <p:nvPr/>
        </p:nvPicPr>
        <p:blipFill>
          <a:blip r:embed="rId3">
            <a:extLst>
              <a:ext uri="{28A0092B-C50C-407E-A947-70E740481C1C}">
                <a14:useLocalDpi xmlns:a14="http://schemas.microsoft.com/office/drawing/2010/main" val="0"/>
              </a:ext>
            </a:extLst>
          </a:blip>
          <a:srcRect/>
          <a:stretch>
            <a:fillRect/>
          </a:stretch>
        </p:blipFill>
        <p:spPr bwMode="auto">
          <a:xfrm>
            <a:off x="1371600" y="762000"/>
            <a:ext cx="7543800" cy="6032500"/>
          </a:xfrm>
          <a:prstGeom prst="rect">
            <a:avLst/>
          </a:prstGeom>
          <a:noFill/>
          <a:ln>
            <a:noFill/>
          </a:ln>
        </p:spPr>
      </p:pic>
      <p:sp>
        <p:nvSpPr>
          <p:cNvPr id="4" name="Title 1"/>
          <p:cNvSpPr txBox="1">
            <a:spLocks/>
          </p:cNvSpPr>
          <p:nvPr/>
        </p:nvSpPr>
        <p:spPr>
          <a:xfrm>
            <a:off x="38100" y="4343400"/>
            <a:ext cx="1600200" cy="609600"/>
          </a:xfrm>
          <a:prstGeom prst="rect">
            <a:avLst/>
          </a:prstGeo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eaLnBrk="0" fontAlgn="base" hangingPunct="0">
              <a:spcBef>
                <a:spcPct val="0"/>
              </a:spcBef>
              <a:spcAft>
                <a:spcPct val="0"/>
              </a:spcAft>
              <a:buNone/>
              <a:defRPr sz="4800" b="1" kern="1200"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eaLnBrk="1" fontAlgn="auto" hangingPunct="1">
              <a:spcAft>
                <a:spcPts val="0"/>
              </a:spcAft>
              <a:defRPr/>
            </a:pPr>
            <a:r>
              <a:rPr lang="en-US" sz="4000" dirty="0" smtClean="0"/>
              <a:t>WN3</a:t>
            </a:r>
          </a:p>
        </p:txBody>
      </p:sp>
      <p:cxnSp>
        <p:nvCxnSpPr>
          <p:cNvPr id="5" name="Straight Arrow Connector 4"/>
          <p:cNvCxnSpPr>
            <a:stCxn id="4" idx="2"/>
          </p:cNvCxnSpPr>
          <p:nvPr/>
        </p:nvCxnSpPr>
        <p:spPr>
          <a:xfrm>
            <a:off x="838200" y="4953000"/>
            <a:ext cx="1371600" cy="4572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4585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533400" y="76200"/>
            <a:ext cx="8229600" cy="838200"/>
          </a:xfrm>
          <a:prstGeom prst="rect">
            <a:avLst/>
          </a:prstGeom>
          <a:noFill/>
          <a:ln w="9525">
            <a:noFill/>
            <a:miter lim="800000"/>
            <a:headEnd/>
            <a:tailEnd/>
          </a:ln>
          <a:effectLst/>
        </p:spPr>
        <p:txBody>
          <a:bodyPr anchor="ctr"/>
          <a:lstStyle/>
          <a:p>
            <a:pPr algn="ctr">
              <a:defRPr/>
            </a:pPr>
            <a:endParaRPr lang="en-US" sz="3200" b="1" dirty="0">
              <a:solidFill>
                <a:srgbClr val="464646"/>
              </a:solidFill>
              <a:effectLst>
                <a:outerShdw blurRad="38100" dist="38100" dir="2700000" algn="tl">
                  <a:srgbClr val="C0C0C0"/>
                </a:outerShdw>
              </a:effectLst>
              <a:latin typeface="Comic Sans MS" pitchFamily="66" charset="0"/>
              <a:ea typeface="ＭＳ Ｐゴシック" pitchFamily="34" charset="-128"/>
              <a:cs typeface="+mn-cs"/>
            </a:endParaRPr>
          </a:p>
        </p:txBody>
      </p:sp>
      <p:sp>
        <p:nvSpPr>
          <p:cNvPr id="54274" name="Rectangle 8"/>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54275"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54277"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 name="Title 1"/>
          <p:cNvSpPr txBox="1">
            <a:spLocks/>
          </p:cNvSpPr>
          <p:nvPr/>
        </p:nvSpPr>
        <p:spPr>
          <a:xfrm>
            <a:off x="990600" y="228600"/>
            <a:ext cx="7239000" cy="609600"/>
          </a:xfrm>
          <a:prstGeom prst="rect">
            <a:avLst/>
          </a:prstGeo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eaLnBrk="0" fontAlgn="base" hangingPunct="0">
              <a:spcBef>
                <a:spcPct val="0"/>
              </a:spcBef>
              <a:spcAft>
                <a:spcPct val="0"/>
              </a:spcAft>
              <a:buNone/>
              <a:defRPr sz="4800" b="1" kern="1200"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eaLnBrk="1" fontAlgn="auto" hangingPunct="1">
              <a:spcAft>
                <a:spcPts val="0"/>
              </a:spcAft>
              <a:defRPr/>
            </a:pPr>
            <a:r>
              <a:rPr lang="en-US" sz="4000" dirty="0" smtClean="0"/>
              <a:t>20 K Perturbation Results</a:t>
            </a:r>
          </a:p>
        </p:txBody>
      </p:sp>
      <p:pic>
        <p:nvPicPr>
          <p:cNvPr id="3" name="Picture 2" descr="Fig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066800"/>
            <a:ext cx="6705600" cy="5571194"/>
          </a:xfrm>
          <a:prstGeom prst="rect">
            <a:avLst/>
          </a:prstGeom>
        </p:spPr>
      </p:pic>
      <p:sp>
        <p:nvSpPr>
          <p:cNvPr id="9" name="Title 1"/>
          <p:cNvSpPr txBox="1">
            <a:spLocks/>
          </p:cNvSpPr>
          <p:nvPr/>
        </p:nvSpPr>
        <p:spPr>
          <a:xfrm>
            <a:off x="152400" y="1981200"/>
            <a:ext cx="1600200" cy="609600"/>
          </a:xfrm>
          <a:prstGeom prst="rect">
            <a:avLst/>
          </a:prstGeo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eaLnBrk="0" fontAlgn="base" hangingPunct="0">
              <a:spcBef>
                <a:spcPct val="0"/>
              </a:spcBef>
              <a:spcAft>
                <a:spcPct val="0"/>
              </a:spcAft>
              <a:buNone/>
              <a:defRPr sz="4800" b="1" kern="1200"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eaLnBrk="1" fontAlgn="auto" hangingPunct="1">
              <a:spcAft>
                <a:spcPts val="0"/>
              </a:spcAft>
              <a:defRPr/>
            </a:pPr>
            <a:r>
              <a:rPr lang="en-US" sz="4000" dirty="0" smtClean="0"/>
              <a:t>WN0</a:t>
            </a:r>
          </a:p>
        </p:txBody>
      </p:sp>
      <p:sp>
        <p:nvSpPr>
          <p:cNvPr id="10" name="Title 1"/>
          <p:cNvSpPr txBox="1">
            <a:spLocks/>
          </p:cNvSpPr>
          <p:nvPr/>
        </p:nvSpPr>
        <p:spPr>
          <a:xfrm>
            <a:off x="152400" y="4876800"/>
            <a:ext cx="1600200" cy="609600"/>
          </a:xfrm>
          <a:prstGeom prst="rect">
            <a:avLst/>
          </a:prstGeo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eaLnBrk="0" fontAlgn="base" hangingPunct="0">
              <a:spcBef>
                <a:spcPct val="0"/>
              </a:spcBef>
              <a:spcAft>
                <a:spcPct val="0"/>
              </a:spcAft>
              <a:buNone/>
              <a:defRPr sz="4800" b="1" kern="1200"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eaLnBrk="1" fontAlgn="auto" hangingPunct="1">
              <a:spcAft>
                <a:spcPts val="0"/>
              </a:spcAft>
              <a:defRPr/>
            </a:pPr>
            <a:r>
              <a:rPr lang="en-US" sz="4000" dirty="0" smtClean="0"/>
              <a:t>WN3</a:t>
            </a:r>
          </a:p>
        </p:txBody>
      </p:sp>
    </p:spTree>
    <p:extLst>
      <p:ext uri="{BB962C8B-B14F-4D97-AF65-F5344CB8AC3E}">
        <p14:creationId xmlns:p14="http://schemas.microsoft.com/office/powerpoint/2010/main" val="3999040470"/>
      </p:ext>
    </p:extLst>
  </p:cSld>
  <p:clrMapOvr>
    <a:masterClrMapping/>
  </p:clrMapOvr>
  <p:transition xmlns:p14="http://schemas.microsoft.com/office/powerpoint/2010/main" advTm="448"/>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533400" y="76200"/>
            <a:ext cx="8229600" cy="838200"/>
          </a:xfrm>
          <a:prstGeom prst="rect">
            <a:avLst/>
          </a:prstGeom>
          <a:noFill/>
          <a:ln w="9525">
            <a:noFill/>
            <a:miter lim="800000"/>
            <a:headEnd/>
            <a:tailEnd/>
          </a:ln>
          <a:effectLst/>
        </p:spPr>
        <p:txBody>
          <a:bodyPr anchor="ctr"/>
          <a:lstStyle/>
          <a:p>
            <a:pPr algn="ctr">
              <a:defRPr/>
            </a:pPr>
            <a:endParaRPr lang="en-US" sz="3200" b="1" dirty="0">
              <a:solidFill>
                <a:srgbClr val="464646"/>
              </a:solidFill>
              <a:effectLst>
                <a:outerShdw blurRad="38100" dist="38100" dir="2700000" algn="tl">
                  <a:srgbClr val="C0C0C0"/>
                </a:outerShdw>
              </a:effectLst>
              <a:latin typeface="Comic Sans MS" pitchFamily="66" charset="0"/>
              <a:ea typeface="ＭＳ Ｐゴシック" pitchFamily="34" charset="-128"/>
              <a:cs typeface="+mn-cs"/>
            </a:endParaRPr>
          </a:p>
        </p:txBody>
      </p:sp>
      <p:sp>
        <p:nvSpPr>
          <p:cNvPr id="54274" name="Rectangle 8"/>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54275"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54277"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 name="Title 1"/>
          <p:cNvSpPr txBox="1">
            <a:spLocks/>
          </p:cNvSpPr>
          <p:nvPr/>
        </p:nvSpPr>
        <p:spPr>
          <a:xfrm>
            <a:off x="457200" y="228600"/>
            <a:ext cx="8229600" cy="609600"/>
          </a:xfrm>
          <a:prstGeom prst="rect">
            <a:avLst/>
          </a:prstGeo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eaLnBrk="0" fontAlgn="base" hangingPunct="0">
              <a:spcBef>
                <a:spcPct val="0"/>
              </a:spcBef>
              <a:spcAft>
                <a:spcPct val="0"/>
              </a:spcAft>
              <a:buNone/>
              <a:defRPr sz="4800" b="1" kern="1200"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eaLnBrk="1" fontAlgn="auto" hangingPunct="1">
              <a:spcAft>
                <a:spcPts val="0"/>
              </a:spcAft>
              <a:defRPr/>
            </a:pPr>
            <a:r>
              <a:rPr lang="en-US" sz="4000" dirty="0" smtClean="0"/>
              <a:t>20 K WN3 Perturbation Results</a:t>
            </a:r>
          </a:p>
        </p:txBody>
      </p:sp>
      <p:pic>
        <p:nvPicPr>
          <p:cNvPr id="4" name="Picture 3" descr="Fig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016677"/>
            <a:ext cx="7086600" cy="5765123"/>
          </a:xfrm>
          <a:prstGeom prst="rect">
            <a:avLst/>
          </a:prstGeom>
        </p:spPr>
      </p:pic>
      <p:sp>
        <p:nvSpPr>
          <p:cNvPr id="9" name="TextBox 8"/>
          <p:cNvSpPr txBox="1"/>
          <p:nvPr/>
        </p:nvSpPr>
        <p:spPr>
          <a:xfrm>
            <a:off x="8153400" y="1535668"/>
            <a:ext cx="914400" cy="369332"/>
          </a:xfrm>
          <a:prstGeom prst="rect">
            <a:avLst/>
          </a:prstGeom>
          <a:noFill/>
        </p:spPr>
        <p:txBody>
          <a:bodyPr wrap="square" rtlCol="0">
            <a:spAutoFit/>
          </a:bodyPr>
          <a:lstStyle/>
          <a:p>
            <a:r>
              <a:rPr lang="en-US" sz="1800" dirty="0" smtClean="0">
                <a:latin typeface="Arial Black"/>
                <a:cs typeface="Arial Black"/>
              </a:rPr>
              <a:t>WRF</a:t>
            </a:r>
            <a:endParaRPr lang="en-US" sz="1800" dirty="0">
              <a:latin typeface="Arial Black"/>
              <a:cs typeface="Arial Black"/>
            </a:endParaRPr>
          </a:p>
        </p:txBody>
      </p:sp>
      <p:sp>
        <p:nvSpPr>
          <p:cNvPr id="11" name="TextBox 10"/>
          <p:cNvSpPr txBox="1"/>
          <p:nvPr/>
        </p:nvSpPr>
        <p:spPr>
          <a:xfrm>
            <a:off x="76200" y="4549914"/>
            <a:ext cx="1219200" cy="646331"/>
          </a:xfrm>
          <a:prstGeom prst="rect">
            <a:avLst/>
          </a:prstGeom>
          <a:noFill/>
        </p:spPr>
        <p:txBody>
          <a:bodyPr wrap="square" rtlCol="0">
            <a:spAutoFit/>
          </a:bodyPr>
          <a:lstStyle/>
          <a:p>
            <a:r>
              <a:rPr lang="en-US" sz="1800" dirty="0" smtClean="0">
                <a:latin typeface="Arial Black"/>
                <a:cs typeface="Arial Black"/>
              </a:rPr>
              <a:t>NUMA</a:t>
            </a:r>
          </a:p>
          <a:p>
            <a:r>
              <a:rPr lang="en-US" sz="1800" dirty="0" smtClean="0">
                <a:latin typeface="Arial Black"/>
                <a:cs typeface="Arial Black"/>
              </a:rPr>
              <a:t>LF2</a:t>
            </a:r>
          </a:p>
        </p:txBody>
      </p:sp>
      <p:sp>
        <p:nvSpPr>
          <p:cNvPr id="13" name="TextBox 12"/>
          <p:cNvSpPr txBox="1"/>
          <p:nvPr/>
        </p:nvSpPr>
        <p:spPr>
          <a:xfrm>
            <a:off x="-76200" y="1535668"/>
            <a:ext cx="1353345" cy="369332"/>
          </a:xfrm>
          <a:prstGeom prst="rect">
            <a:avLst/>
          </a:prstGeom>
          <a:noFill/>
        </p:spPr>
        <p:txBody>
          <a:bodyPr wrap="square" rtlCol="0">
            <a:spAutoFit/>
          </a:bodyPr>
          <a:lstStyle/>
          <a:p>
            <a:r>
              <a:rPr lang="en-US" sz="1800" dirty="0" smtClean="0">
                <a:latin typeface="Arial Black"/>
                <a:cs typeface="Arial Black"/>
              </a:rPr>
              <a:t>HIGRAD</a:t>
            </a:r>
          </a:p>
        </p:txBody>
      </p:sp>
      <p:sp>
        <p:nvSpPr>
          <p:cNvPr id="14" name="TextBox 13"/>
          <p:cNvSpPr txBox="1"/>
          <p:nvPr/>
        </p:nvSpPr>
        <p:spPr>
          <a:xfrm>
            <a:off x="8077200" y="4572000"/>
            <a:ext cx="1219200" cy="646331"/>
          </a:xfrm>
          <a:prstGeom prst="rect">
            <a:avLst/>
          </a:prstGeom>
          <a:noFill/>
        </p:spPr>
        <p:txBody>
          <a:bodyPr wrap="square" rtlCol="0">
            <a:spAutoFit/>
          </a:bodyPr>
          <a:lstStyle/>
          <a:p>
            <a:r>
              <a:rPr lang="en-US" sz="1800" dirty="0" smtClean="0">
                <a:latin typeface="Arial Black"/>
                <a:cs typeface="Arial Black"/>
              </a:rPr>
              <a:t>NUMA</a:t>
            </a:r>
          </a:p>
          <a:p>
            <a:r>
              <a:rPr lang="en-US" sz="1800" dirty="0" smtClean="0">
                <a:latin typeface="Arial Black"/>
                <a:cs typeface="Arial Black"/>
              </a:rPr>
              <a:t>ARK2B</a:t>
            </a:r>
          </a:p>
        </p:txBody>
      </p:sp>
    </p:spTree>
    <p:extLst>
      <p:ext uri="{BB962C8B-B14F-4D97-AF65-F5344CB8AC3E}">
        <p14:creationId xmlns:p14="http://schemas.microsoft.com/office/powerpoint/2010/main" val="1064272197"/>
      </p:ext>
    </p:extLst>
  </p:cSld>
  <p:clrMapOvr>
    <a:masterClrMapping/>
  </p:clrMapOvr>
  <p:transition xmlns:p14="http://schemas.microsoft.com/office/powerpoint/2010/main" advTm="448"/>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533400" y="76200"/>
            <a:ext cx="8229600" cy="838200"/>
          </a:xfrm>
          <a:prstGeom prst="rect">
            <a:avLst/>
          </a:prstGeom>
          <a:noFill/>
          <a:ln w="9525">
            <a:noFill/>
            <a:miter lim="800000"/>
            <a:headEnd/>
            <a:tailEnd/>
          </a:ln>
          <a:effectLst/>
        </p:spPr>
        <p:txBody>
          <a:bodyPr anchor="ctr"/>
          <a:lstStyle/>
          <a:p>
            <a:pPr algn="ctr">
              <a:defRPr/>
            </a:pPr>
            <a:endParaRPr lang="en-US" sz="3200" b="1" dirty="0">
              <a:solidFill>
                <a:srgbClr val="464646"/>
              </a:solidFill>
              <a:effectLst>
                <a:outerShdw blurRad="38100" dist="38100" dir="2700000" algn="tl">
                  <a:srgbClr val="C0C0C0"/>
                </a:outerShdw>
              </a:effectLst>
              <a:latin typeface="Comic Sans MS" pitchFamily="66" charset="0"/>
              <a:ea typeface="ＭＳ Ｐゴシック" pitchFamily="34" charset="-128"/>
              <a:cs typeface="+mn-cs"/>
            </a:endParaRPr>
          </a:p>
        </p:txBody>
      </p:sp>
      <p:sp>
        <p:nvSpPr>
          <p:cNvPr id="54274" name="Rectangle 8"/>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54275"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54277"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 name="Title 1"/>
          <p:cNvSpPr txBox="1">
            <a:spLocks/>
          </p:cNvSpPr>
          <p:nvPr/>
        </p:nvSpPr>
        <p:spPr>
          <a:xfrm>
            <a:off x="990600" y="228600"/>
            <a:ext cx="7239000" cy="609600"/>
          </a:xfrm>
          <a:prstGeom prst="rect">
            <a:avLst/>
          </a:prstGeo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eaLnBrk="0" fontAlgn="base" hangingPunct="0">
              <a:spcBef>
                <a:spcPct val="0"/>
              </a:spcBef>
              <a:spcAft>
                <a:spcPct val="0"/>
              </a:spcAft>
              <a:buNone/>
              <a:defRPr sz="4800" b="1" kern="1200"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eaLnBrk="1" fontAlgn="auto" hangingPunct="1">
              <a:spcAft>
                <a:spcPts val="0"/>
              </a:spcAft>
              <a:defRPr/>
            </a:pPr>
            <a:r>
              <a:rPr lang="en-US" sz="4000" dirty="0" smtClean="0"/>
              <a:t>WN3 Perturbation Results</a:t>
            </a:r>
          </a:p>
        </p:txBody>
      </p:sp>
      <p:pic>
        <p:nvPicPr>
          <p:cNvPr id="2" name="Picture 1" descr="Screen Shot 2016-06-02 at 11.49.05 PM.png"/>
          <p:cNvPicPr>
            <a:picLocks noChangeAspect="1"/>
          </p:cNvPicPr>
          <p:nvPr/>
        </p:nvPicPr>
        <p:blipFill rotWithShape="1">
          <a:blip r:embed="rId3">
            <a:extLst>
              <a:ext uri="{28A0092B-C50C-407E-A947-70E740481C1C}">
                <a14:useLocalDpi xmlns:a14="http://schemas.microsoft.com/office/drawing/2010/main" val="0"/>
              </a:ext>
            </a:extLst>
          </a:blip>
          <a:srcRect b="28759"/>
          <a:stretch/>
        </p:blipFill>
        <p:spPr>
          <a:xfrm>
            <a:off x="152400" y="1371600"/>
            <a:ext cx="8771827" cy="4648200"/>
          </a:xfrm>
          <a:prstGeom prst="rect">
            <a:avLst/>
          </a:prstGeom>
        </p:spPr>
      </p:pic>
      <p:sp>
        <p:nvSpPr>
          <p:cNvPr id="4" name="Rectangle 3"/>
          <p:cNvSpPr/>
          <p:nvPr/>
        </p:nvSpPr>
        <p:spPr>
          <a:xfrm>
            <a:off x="3048000" y="4419600"/>
            <a:ext cx="381000" cy="15240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029200" y="4419600"/>
            <a:ext cx="609600" cy="15240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162800" y="4419600"/>
            <a:ext cx="609600" cy="15240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745625"/>
      </p:ext>
    </p:extLst>
  </p:cSld>
  <p:clrMapOvr>
    <a:masterClrMapping/>
  </p:clrMapOvr>
  <p:transition xmlns:p14="http://schemas.microsoft.com/office/powerpoint/2010/main" advTm="448"/>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533400" y="76200"/>
            <a:ext cx="8229600" cy="838200"/>
          </a:xfrm>
          <a:prstGeom prst="rect">
            <a:avLst/>
          </a:prstGeom>
          <a:noFill/>
          <a:ln w="9525">
            <a:noFill/>
            <a:miter lim="800000"/>
            <a:headEnd/>
            <a:tailEnd/>
          </a:ln>
          <a:effectLst/>
        </p:spPr>
        <p:txBody>
          <a:bodyPr anchor="ctr"/>
          <a:lstStyle/>
          <a:p>
            <a:pPr algn="ctr">
              <a:defRPr/>
            </a:pPr>
            <a:endParaRPr lang="en-US" sz="3200" b="1" dirty="0">
              <a:solidFill>
                <a:srgbClr val="464646"/>
              </a:solidFill>
              <a:effectLst>
                <a:outerShdw blurRad="38100" dist="38100" dir="2700000" algn="tl">
                  <a:srgbClr val="C0C0C0"/>
                </a:outerShdw>
              </a:effectLst>
              <a:latin typeface="Comic Sans MS" pitchFamily="66" charset="0"/>
              <a:ea typeface="ＭＳ Ｐゴシック" pitchFamily="34" charset="-128"/>
              <a:cs typeface="+mn-cs"/>
            </a:endParaRPr>
          </a:p>
        </p:txBody>
      </p:sp>
      <p:sp>
        <p:nvSpPr>
          <p:cNvPr id="54274" name="Rectangle 8"/>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54275"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54277"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 name="Title 1"/>
          <p:cNvSpPr txBox="1">
            <a:spLocks/>
          </p:cNvSpPr>
          <p:nvPr/>
        </p:nvSpPr>
        <p:spPr>
          <a:xfrm>
            <a:off x="762000" y="228600"/>
            <a:ext cx="7543800" cy="609600"/>
          </a:xfrm>
          <a:prstGeom prst="rect">
            <a:avLst/>
          </a:prstGeo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eaLnBrk="0" fontAlgn="base" hangingPunct="0">
              <a:spcBef>
                <a:spcPct val="0"/>
              </a:spcBef>
              <a:spcAft>
                <a:spcPct val="0"/>
              </a:spcAft>
              <a:buNone/>
              <a:defRPr sz="4800" b="1" kern="1200"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eaLnBrk="1" fontAlgn="auto" hangingPunct="1">
              <a:spcAft>
                <a:spcPts val="0"/>
              </a:spcAft>
              <a:defRPr/>
            </a:pPr>
            <a:r>
              <a:rPr lang="en-US" sz="4000" dirty="0" smtClean="0"/>
              <a:t>Testing other Asymmetries</a:t>
            </a:r>
          </a:p>
        </p:txBody>
      </p:sp>
      <p:pic>
        <p:nvPicPr>
          <p:cNvPr id="3" name="Picture 2" descr="Screen Shot 2016-06-02 at 11.49.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257300"/>
            <a:ext cx="8801100" cy="4762500"/>
          </a:xfrm>
          <a:prstGeom prst="rect">
            <a:avLst/>
          </a:prstGeom>
        </p:spPr>
      </p:pic>
      <p:sp>
        <p:nvSpPr>
          <p:cNvPr id="8" name="Rectangle 7"/>
          <p:cNvSpPr/>
          <p:nvPr/>
        </p:nvSpPr>
        <p:spPr>
          <a:xfrm>
            <a:off x="3200400" y="2590800"/>
            <a:ext cx="381000" cy="31242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181600" y="2590800"/>
            <a:ext cx="533400" cy="31242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315200" y="2590800"/>
            <a:ext cx="609600" cy="31242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559325"/>
      </p:ext>
    </p:extLst>
  </p:cSld>
  <p:clrMapOvr>
    <a:masterClrMapping/>
  </p:clrMapOvr>
  <p:transition xmlns:p14="http://schemas.microsoft.com/office/powerpoint/2010/main" advTm="448"/>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533400" y="76200"/>
            <a:ext cx="8229600" cy="838200"/>
          </a:xfrm>
          <a:prstGeom prst="rect">
            <a:avLst/>
          </a:prstGeom>
          <a:noFill/>
          <a:ln w="9525">
            <a:noFill/>
            <a:miter lim="800000"/>
            <a:headEnd/>
            <a:tailEnd/>
          </a:ln>
          <a:effectLst/>
        </p:spPr>
        <p:txBody>
          <a:bodyPr anchor="ctr"/>
          <a:lstStyle/>
          <a:p>
            <a:pPr algn="ctr">
              <a:defRPr/>
            </a:pPr>
            <a:endParaRPr lang="en-US" sz="3200" b="1" dirty="0">
              <a:solidFill>
                <a:srgbClr val="464646"/>
              </a:solidFill>
              <a:effectLst>
                <a:outerShdw blurRad="38100" dist="38100" dir="2700000" algn="tl">
                  <a:srgbClr val="C0C0C0"/>
                </a:outerShdw>
              </a:effectLst>
              <a:latin typeface="Comic Sans MS" pitchFamily="66" charset="0"/>
              <a:ea typeface="ＭＳ Ｐゴシック" pitchFamily="34" charset="-128"/>
              <a:cs typeface="+mn-cs"/>
            </a:endParaRPr>
          </a:p>
        </p:txBody>
      </p:sp>
      <p:sp>
        <p:nvSpPr>
          <p:cNvPr id="54274" name="Rectangle 8"/>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54275"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7" name="Title 1"/>
          <p:cNvSpPr>
            <a:spLocks noGrp="1"/>
          </p:cNvSpPr>
          <p:nvPr>
            <p:ph type="title"/>
          </p:nvPr>
        </p:nvSpPr>
        <p:spPr>
          <a:xfrm>
            <a:off x="762000" y="381000"/>
            <a:ext cx="7543800" cy="609600"/>
          </a:xfrm>
        </p:spPr>
        <p:txBody>
          <a:bodyPr/>
          <a:lstStyle/>
          <a:p>
            <a:pPr eaLnBrk="1" fontAlgn="auto" hangingPunct="1">
              <a:spcAft>
                <a:spcPts val="0"/>
              </a:spcAft>
              <a:defRPr/>
            </a:pPr>
            <a:r>
              <a:rPr lang="en-US" sz="4000" dirty="0" smtClean="0"/>
              <a:t>Understanding Differences</a:t>
            </a:r>
          </a:p>
        </p:txBody>
      </p:sp>
      <p:sp>
        <p:nvSpPr>
          <p:cNvPr id="54277"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54278" name="TextBox 1"/>
          <p:cNvSpPr txBox="1">
            <a:spLocks noChangeArrowheads="1"/>
          </p:cNvSpPr>
          <p:nvPr/>
        </p:nvSpPr>
        <p:spPr bwMode="auto">
          <a:xfrm>
            <a:off x="1066800" y="3652837"/>
            <a:ext cx="617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Char char="ü"/>
            </a:pPr>
            <a:r>
              <a:rPr lang="en-US" dirty="0"/>
              <a:t>Angular and Radial Momentum Budgets</a:t>
            </a:r>
          </a:p>
        </p:txBody>
      </p:sp>
      <p:sp>
        <p:nvSpPr>
          <p:cNvPr id="18" name="TextBox 17"/>
          <p:cNvSpPr txBox="1">
            <a:spLocks noChangeArrowheads="1"/>
          </p:cNvSpPr>
          <p:nvPr/>
        </p:nvSpPr>
        <p:spPr bwMode="auto">
          <a:xfrm>
            <a:off x="1066800" y="4338637"/>
            <a:ext cx="617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Char char="ü"/>
            </a:pPr>
            <a:r>
              <a:rPr lang="en-US" dirty="0"/>
              <a:t>Model Solution Sensitivity Analysis </a:t>
            </a:r>
          </a:p>
        </p:txBody>
      </p:sp>
      <p:sp>
        <p:nvSpPr>
          <p:cNvPr id="19" name="TextBox 18"/>
          <p:cNvSpPr txBox="1">
            <a:spLocks noChangeArrowheads="1"/>
          </p:cNvSpPr>
          <p:nvPr/>
        </p:nvSpPr>
        <p:spPr bwMode="auto">
          <a:xfrm>
            <a:off x="1066800" y="5024438"/>
            <a:ext cx="678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Char char="ü"/>
            </a:pPr>
            <a:r>
              <a:rPr lang="en-US" dirty="0"/>
              <a:t>Spectral </a:t>
            </a:r>
            <a:r>
              <a:rPr lang="en-US" dirty="0" smtClean="0"/>
              <a:t>Kinetic Energy </a:t>
            </a:r>
            <a:r>
              <a:rPr lang="en-US" dirty="0"/>
              <a:t>Budgets and Analysis</a:t>
            </a:r>
          </a:p>
        </p:txBody>
      </p:sp>
      <p:sp>
        <p:nvSpPr>
          <p:cNvPr id="54281" name="TextBox 1"/>
          <p:cNvSpPr txBox="1">
            <a:spLocks noChangeArrowheads="1"/>
          </p:cNvSpPr>
          <p:nvPr/>
        </p:nvSpPr>
        <p:spPr bwMode="auto">
          <a:xfrm>
            <a:off x="1071563" y="1600200"/>
            <a:ext cx="65182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Char char="ü"/>
            </a:pPr>
            <a:r>
              <a:rPr lang="en-US" dirty="0"/>
              <a:t>Model configuration sensitivity tests</a:t>
            </a:r>
          </a:p>
          <a:p>
            <a:pPr lvl="1" eaLnBrk="1" hangingPunct="1">
              <a:buFont typeface="Wingdings" charset="0"/>
              <a:buChar char="Ø"/>
            </a:pPr>
            <a:r>
              <a:rPr lang="en-US" dirty="0"/>
              <a:t>Grid spacing, domains, boundary conditions, gravity wave absorption, initialization, perturbation magnitude and location, explicit diffusion, etc.</a:t>
            </a:r>
          </a:p>
        </p:txBody>
      </p:sp>
    </p:spTree>
    <p:extLst>
      <p:ext uri="{BB962C8B-B14F-4D97-AF65-F5344CB8AC3E}">
        <p14:creationId xmlns:p14="http://schemas.microsoft.com/office/powerpoint/2010/main" val="3090998464"/>
      </p:ext>
    </p:extLst>
  </p:cSld>
  <p:clrMapOvr>
    <a:masterClrMapping/>
  </p:clrMapOvr>
  <p:transition xmlns:p14="http://schemas.microsoft.com/office/powerpoint/2010/main" advTm="448"/>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19"/>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6200" y="1278553"/>
            <a:ext cx="8763000" cy="4893647"/>
          </a:xfrm>
          <a:prstGeom prst="rect">
            <a:avLst/>
          </a:prstGeom>
          <a:noFill/>
        </p:spPr>
        <p:txBody>
          <a:bodyPr wrap="square" rtlCol="0">
            <a:spAutoFit/>
          </a:bodyPr>
          <a:lstStyle/>
          <a:p>
            <a:pPr marL="342900" indent="-342900">
              <a:buFont typeface="Courier New"/>
              <a:buChar char="o"/>
            </a:pPr>
            <a:r>
              <a:rPr lang="en-US" dirty="0" smtClean="0"/>
              <a:t>Compare kinetic energy (KE, per unit mass) spectra</a:t>
            </a:r>
          </a:p>
          <a:p>
            <a:pPr marL="800100" lvl="1" indent="-342900">
              <a:buFont typeface="Wingdings" charset="2"/>
              <a:buChar char="Ø"/>
            </a:pPr>
            <a:endParaRPr lang="en-US" dirty="0" smtClean="0"/>
          </a:p>
          <a:p>
            <a:pPr marL="800100" lvl="1" indent="-342900">
              <a:buFont typeface="Wingdings" charset="2"/>
              <a:buChar char="Ø"/>
            </a:pPr>
            <a:endParaRPr lang="en-US" dirty="0" smtClean="0"/>
          </a:p>
          <a:p>
            <a:pPr marL="800100" lvl="1" indent="-342900">
              <a:buFont typeface="Wingdings" charset="2"/>
              <a:buChar char="Ø"/>
            </a:pPr>
            <a:r>
              <a:rPr lang="en-US" i="1" dirty="0" smtClean="0"/>
              <a:t>X-</a:t>
            </a:r>
            <a:r>
              <a:rPr lang="en-US" dirty="0" smtClean="0"/>
              <a:t>direction </a:t>
            </a:r>
            <a:r>
              <a:rPr lang="en-US" dirty="0"/>
              <a:t>FFTs for </a:t>
            </a:r>
            <a:r>
              <a:rPr lang="en-US" dirty="0" smtClean="0"/>
              <a:t>velocity </a:t>
            </a:r>
            <a:r>
              <a:rPr lang="en-US" dirty="0"/>
              <a:t>(perturbations)</a:t>
            </a:r>
          </a:p>
          <a:p>
            <a:pPr marL="800100" lvl="1" indent="-342900">
              <a:buFont typeface="Wingdings" charset="2"/>
              <a:buChar char="Ø"/>
            </a:pPr>
            <a:endParaRPr lang="en-US" dirty="0" smtClean="0"/>
          </a:p>
          <a:p>
            <a:pPr marL="800100" lvl="1" indent="-342900">
              <a:buFont typeface="Wingdings" charset="2"/>
              <a:buChar char="Ø"/>
            </a:pPr>
            <a:r>
              <a:rPr lang="en-US" dirty="0" smtClean="0"/>
              <a:t>Average in </a:t>
            </a:r>
            <a:r>
              <a:rPr lang="en-US" i="1" dirty="0"/>
              <a:t>y</a:t>
            </a:r>
            <a:r>
              <a:rPr lang="en-US" dirty="0"/>
              <a:t>-direction and up to damping layer</a:t>
            </a:r>
            <a:endParaRPr lang="en-US" dirty="0" smtClean="0"/>
          </a:p>
          <a:p>
            <a:pPr marL="800100" lvl="1" indent="-342900">
              <a:buFont typeface="Wingdings" charset="2"/>
              <a:buChar char="Ø"/>
            </a:pPr>
            <a:endParaRPr lang="en-US" dirty="0" smtClean="0"/>
          </a:p>
          <a:p>
            <a:pPr marL="800100" lvl="1" indent="-342900">
              <a:buFont typeface="Wingdings" charset="2"/>
              <a:buChar char="Ø"/>
            </a:pPr>
            <a:r>
              <a:rPr lang="en-US" dirty="0" smtClean="0"/>
              <a:t>Decomposed into rotational and divergent modes</a:t>
            </a:r>
          </a:p>
          <a:p>
            <a:pPr lvl="1"/>
            <a:endParaRPr lang="en-US" dirty="0" smtClean="0"/>
          </a:p>
          <a:p>
            <a:pPr marL="342900" indent="-342900">
              <a:buFont typeface="Wingdings" charset="2"/>
              <a:buChar char="Ø"/>
            </a:pPr>
            <a:endParaRPr lang="en-US" dirty="0" smtClean="0"/>
          </a:p>
          <a:p>
            <a:pPr marL="342900" indent="-342900">
              <a:buFont typeface="Wingdings" charset="2"/>
              <a:buChar char="Ø"/>
            </a:pPr>
            <a:endParaRPr lang="en-US" dirty="0" smtClean="0"/>
          </a:p>
          <a:p>
            <a:pPr marL="342900" indent="-342900">
              <a:buFont typeface="Courier New"/>
              <a:buChar char="o"/>
            </a:pPr>
            <a:r>
              <a:rPr lang="en-US" dirty="0" smtClean="0"/>
              <a:t>Compare spectral KE budgets (shown later) </a:t>
            </a:r>
          </a:p>
          <a:p>
            <a:pPr marL="342900" indent="-342900">
              <a:buFont typeface="Wingdings" charset="2"/>
              <a:buChar char="Ø"/>
            </a:pPr>
            <a:endParaRPr lang="en-US" dirty="0"/>
          </a:p>
        </p:txBody>
      </p:sp>
      <p:sp>
        <p:nvSpPr>
          <p:cNvPr id="15" name="Rectangle 2"/>
          <p:cNvSpPr txBox="1">
            <a:spLocks noChangeArrowheads="1"/>
          </p:cNvSpPr>
          <p:nvPr/>
        </p:nvSpPr>
        <p:spPr>
          <a:xfrm>
            <a:off x="381000" y="76200"/>
            <a:ext cx="8229600" cy="1143000"/>
          </a:xfrm>
          <a:prstGeom prst="rect">
            <a:avLst/>
          </a:prstGeom>
        </p:spPr>
        <p:txBody>
          <a:bodyPr vert="horz" anchor="ctr">
            <a:normAutofit fontScale="97500"/>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eaLnBrk="1" fontAlgn="auto" hangingPunct="1">
              <a:spcAft>
                <a:spcPts val="0"/>
              </a:spcAft>
              <a:defRPr/>
            </a:pPr>
            <a:r>
              <a:rPr lang="en-US" dirty="0" smtClean="0">
                <a:ea typeface="+mj-ea"/>
                <a:cs typeface="+mj-cs"/>
              </a:rPr>
              <a:t>Spectral Dynamics</a:t>
            </a:r>
          </a:p>
        </p:txBody>
      </p:sp>
      <p:grpSp>
        <p:nvGrpSpPr>
          <p:cNvPr id="16" name="Group 15"/>
          <p:cNvGrpSpPr/>
          <p:nvPr/>
        </p:nvGrpSpPr>
        <p:grpSpPr>
          <a:xfrm>
            <a:off x="381000" y="4495800"/>
            <a:ext cx="8001000" cy="609600"/>
            <a:chOff x="609600" y="1447800"/>
            <a:chExt cx="8001000" cy="609600"/>
          </a:xfrm>
        </p:grpSpPr>
        <p:grpSp>
          <p:nvGrpSpPr>
            <p:cNvPr id="17" name="Group 16"/>
            <p:cNvGrpSpPr/>
            <p:nvPr/>
          </p:nvGrpSpPr>
          <p:grpSpPr>
            <a:xfrm>
              <a:off x="609600" y="1447800"/>
              <a:ext cx="2971800" cy="609600"/>
              <a:chOff x="381000" y="990600"/>
              <a:chExt cx="2971800" cy="609600"/>
            </a:xfrm>
          </p:grpSpPr>
          <p:sp>
            <p:nvSpPr>
              <p:cNvPr id="21" name="TextBox 20"/>
              <p:cNvSpPr txBox="1"/>
              <p:nvPr/>
            </p:nvSpPr>
            <p:spPr>
              <a:xfrm>
                <a:off x="381000" y="990600"/>
                <a:ext cx="2971800" cy="609600"/>
              </a:xfrm>
              <a:prstGeom prst="rect">
                <a:avLst/>
              </a:prstGeom>
              <a:solidFill>
                <a:schemeClr val="tx1"/>
              </a:solidFill>
              <a:ln w="25400">
                <a:solidFill>
                  <a:schemeClr val="bg1"/>
                </a:solidFill>
              </a:ln>
            </p:spPr>
            <p:txBody>
              <a:bodyPr wrap="square" rtlCol="0">
                <a:spAutoFit/>
              </a:bodyPr>
              <a:lstStyle/>
              <a:p>
                <a:endParaRPr lang="en-US" dirty="0"/>
              </a:p>
            </p:txBody>
          </p:sp>
          <p:graphicFrame>
            <p:nvGraphicFramePr>
              <p:cNvPr id="22" name="Object 21"/>
              <p:cNvGraphicFramePr>
                <a:graphicFrameLocks noChangeAspect="1"/>
              </p:cNvGraphicFramePr>
              <p:nvPr>
                <p:extLst>
                  <p:ext uri="{D42A27DB-BD31-4B8C-83A1-F6EECF244321}">
                    <p14:modId xmlns:p14="http://schemas.microsoft.com/office/powerpoint/2010/main" val="4083241366"/>
                  </p:ext>
                </p:extLst>
              </p:nvPr>
            </p:nvGraphicFramePr>
            <p:xfrm>
              <a:off x="503237" y="990600"/>
              <a:ext cx="2697163" cy="595312"/>
            </p:xfrm>
            <a:graphic>
              <a:graphicData uri="http://schemas.openxmlformats.org/presentationml/2006/ole">
                <mc:AlternateContent xmlns:mc="http://schemas.openxmlformats.org/markup-compatibility/2006">
                  <mc:Choice xmlns:v="urn:schemas-microsoft-com:vml" Requires="v">
                    <p:oleObj spid="_x0000_s112968" name="Equation" r:id="rId3" imgW="1092200" imgH="241300" progId="Equation.3">
                      <p:embed/>
                    </p:oleObj>
                  </mc:Choice>
                  <mc:Fallback>
                    <p:oleObj name="Equation" r:id="rId3" imgW="1092200" imgH="241300" progId="Equation.3">
                      <p:embed/>
                      <p:pic>
                        <p:nvPicPr>
                          <p:cNvPr id="0" name=""/>
                          <p:cNvPicPr/>
                          <p:nvPr/>
                        </p:nvPicPr>
                        <p:blipFill>
                          <a:blip r:embed="rId4"/>
                          <a:stretch>
                            <a:fillRect/>
                          </a:stretch>
                        </p:blipFill>
                        <p:spPr>
                          <a:xfrm>
                            <a:off x="503237" y="990600"/>
                            <a:ext cx="2697163" cy="595312"/>
                          </a:xfrm>
                          <a:prstGeom prst="rect">
                            <a:avLst/>
                          </a:prstGeom>
                        </p:spPr>
                      </p:pic>
                    </p:oleObj>
                  </mc:Fallback>
                </mc:AlternateContent>
              </a:graphicData>
            </a:graphic>
          </p:graphicFrame>
        </p:grpSp>
        <p:grpSp>
          <p:nvGrpSpPr>
            <p:cNvPr id="18" name="Group 17"/>
            <p:cNvGrpSpPr/>
            <p:nvPr/>
          </p:nvGrpSpPr>
          <p:grpSpPr>
            <a:xfrm>
              <a:off x="4106862" y="1447800"/>
              <a:ext cx="4503738" cy="609600"/>
              <a:chOff x="4411662" y="1508760"/>
              <a:chExt cx="4503738" cy="609600"/>
            </a:xfrm>
          </p:grpSpPr>
          <p:sp>
            <p:nvSpPr>
              <p:cNvPr id="19" name="TextBox 18"/>
              <p:cNvSpPr txBox="1"/>
              <p:nvPr/>
            </p:nvSpPr>
            <p:spPr>
              <a:xfrm>
                <a:off x="4419600" y="1524000"/>
                <a:ext cx="4495800" cy="594360"/>
              </a:xfrm>
              <a:prstGeom prst="rect">
                <a:avLst/>
              </a:prstGeom>
              <a:solidFill>
                <a:schemeClr val="tx1"/>
              </a:solidFill>
              <a:ln w="25400">
                <a:solidFill>
                  <a:schemeClr val="bg1"/>
                </a:solidFill>
              </a:ln>
            </p:spPr>
            <p:txBody>
              <a:bodyPr wrap="square" rtlCol="0">
                <a:spAutoFit/>
              </a:bodyPr>
              <a:lstStyle/>
              <a:p>
                <a:endParaRPr lang="en-US" dirty="0"/>
              </a:p>
            </p:txBody>
          </p:sp>
          <p:graphicFrame>
            <p:nvGraphicFramePr>
              <p:cNvPr id="20" name="Object 19"/>
              <p:cNvGraphicFramePr>
                <a:graphicFrameLocks noChangeAspect="1"/>
              </p:cNvGraphicFramePr>
              <p:nvPr>
                <p:extLst>
                  <p:ext uri="{D42A27DB-BD31-4B8C-83A1-F6EECF244321}">
                    <p14:modId xmlns:p14="http://schemas.microsoft.com/office/powerpoint/2010/main" val="2245782177"/>
                  </p:ext>
                </p:extLst>
              </p:nvPr>
            </p:nvGraphicFramePr>
            <p:xfrm>
              <a:off x="4411662" y="1508760"/>
              <a:ext cx="4503738" cy="563562"/>
            </p:xfrm>
            <a:graphic>
              <a:graphicData uri="http://schemas.openxmlformats.org/presentationml/2006/ole">
                <mc:AlternateContent xmlns:mc="http://schemas.openxmlformats.org/markup-compatibility/2006">
                  <mc:Choice xmlns:v="urn:schemas-microsoft-com:vml" Requires="v">
                    <p:oleObj spid="_x0000_s112969" name="Equation" r:id="rId5" imgW="1930400" imgH="241300" progId="Equation.3">
                      <p:embed/>
                    </p:oleObj>
                  </mc:Choice>
                  <mc:Fallback>
                    <p:oleObj name="Equation" r:id="rId5" imgW="1930400" imgH="241300" progId="Equation.3">
                      <p:embed/>
                      <p:pic>
                        <p:nvPicPr>
                          <p:cNvPr id="0" name=""/>
                          <p:cNvPicPr/>
                          <p:nvPr/>
                        </p:nvPicPr>
                        <p:blipFill>
                          <a:blip r:embed="rId6"/>
                          <a:stretch>
                            <a:fillRect/>
                          </a:stretch>
                        </p:blipFill>
                        <p:spPr>
                          <a:xfrm>
                            <a:off x="4411662" y="1508760"/>
                            <a:ext cx="4503738" cy="563562"/>
                          </a:xfrm>
                          <a:prstGeom prst="rect">
                            <a:avLst/>
                          </a:prstGeom>
                        </p:spPr>
                      </p:pic>
                    </p:oleObj>
                  </mc:Fallback>
                </mc:AlternateContent>
              </a:graphicData>
            </a:graphic>
          </p:graphicFrame>
        </p:grpSp>
      </p:grpSp>
      <p:grpSp>
        <p:nvGrpSpPr>
          <p:cNvPr id="11" name="Group 10"/>
          <p:cNvGrpSpPr/>
          <p:nvPr/>
        </p:nvGrpSpPr>
        <p:grpSpPr>
          <a:xfrm>
            <a:off x="2667000" y="1676400"/>
            <a:ext cx="2667000" cy="762000"/>
            <a:chOff x="2667000" y="1676400"/>
            <a:chExt cx="2667000" cy="762000"/>
          </a:xfrm>
        </p:grpSpPr>
        <p:sp>
          <p:nvSpPr>
            <p:cNvPr id="5" name="TextBox 4"/>
            <p:cNvSpPr txBox="1"/>
            <p:nvPr/>
          </p:nvSpPr>
          <p:spPr>
            <a:xfrm>
              <a:off x="2667000" y="1752600"/>
              <a:ext cx="2667000" cy="685800"/>
            </a:xfrm>
            <a:prstGeom prst="rect">
              <a:avLst/>
            </a:prstGeom>
            <a:solidFill>
              <a:schemeClr val="tx1"/>
            </a:solidFill>
            <a:ln w="25400">
              <a:solidFill>
                <a:schemeClr val="bg1"/>
              </a:solidFill>
            </a:ln>
          </p:spPr>
          <p:txBody>
            <a:bodyPr wrap="square" rtlCol="0">
              <a:spAutoFit/>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102325743"/>
                </p:ext>
              </p:extLst>
            </p:nvPr>
          </p:nvGraphicFramePr>
          <p:xfrm>
            <a:off x="2846439" y="1676400"/>
            <a:ext cx="2335161" cy="762000"/>
          </p:xfrm>
          <a:graphic>
            <a:graphicData uri="http://schemas.openxmlformats.org/presentationml/2006/ole">
              <mc:AlternateContent xmlns:mc="http://schemas.openxmlformats.org/markup-compatibility/2006">
                <mc:Choice xmlns:v="urn:schemas-microsoft-com:vml" Requires="v">
                  <p:oleObj spid="_x0000_s112970" name="Equation" r:id="rId7" imgW="1206500" imgH="393700" progId="Equation.3">
                    <p:embed/>
                  </p:oleObj>
                </mc:Choice>
                <mc:Fallback>
                  <p:oleObj name="Equation" r:id="rId7" imgW="1206500" imgH="393700" progId="Equation.3">
                    <p:embed/>
                    <p:pic>
                      <p:nvPicPr>
                        <p:cNvPr id="0" name=""/>
                        <p:cNvPicPr/>
                        <p:nvPr/>
                      </p:nvPicPr>
                      <p:blipFill>
                        <a:blip r:embed="rId8"/>
                        <a:stretch>
                          <a:fillRect/>
                        </a:stretch>
                      </p:blipFill>
                      <p:spPr>
                        <a:xfrm>
                          <a:off x="2846439" y="1676400"/>
                          <a:ext cx="2335161" cy="762000"/>
                        </a:xfrm>
                        <a:prstGeom prst="rect">
                          <a:avLst/>
                        </a:prstGeom>
                      </p:spPr>
                    </p:pic>
                  </p:oleObj>
                </mc:Fallback>
              </mc:AlternateContent>
            </a:graphicData>
          </a:graphic>
        </p:graphicFrame>
      </p:grpSp>
      <p:grpSp>
        <p:nvGrpSpPr>
          <p:cNvPr id="10" name="Group 9"/>
          <p:cNvGrpSpPr/>
          <p:nvPr/>
        </p:nvGrpSpPr>
        <p:grpSpPr>
          <a:xfrm>
            <a:off x="1676400" y="5867400"/>
            <a:ext cx="5638800" cy="914400"/>
            <a:chOff x="1752600" y="5715000"/>
            <a:chExt cx="5638800" cy="914400"/>
          </a:xfrm>
        </p:grpSpPr>
        <p:sp>
          <p:nvSpPr>
            <p:cNvPr id="9" name="TextBox 8"/>
            <p:cNvSpPr txBox="1"/>
            <p:nvPr/>
          </p:nvSpPr>
          <p:spPr>
            <a:xfrm>
              <a:off x="1752600" y="5715000"/>
              <a:ext cx="5638800" cy="914400"/>
            </a:xfrm>
            <a:prstGeom prst="rect">
              <a:avLst/>
            </a:prstGeom>
            <a:solidFill>
              <a:schemeClr val="tx1"/>
            </a:solidFill>
            <a:ln w="25400">
              <a:solidFill>
                <a:schemeClr val="bg1"/>
              </a:solidFill>
            </a:ln>
          </p:spPr>
          <p:txBody>
            <a:bodyPr wrap="square" rtlCol="0">
              <a:spAutoFit/>
            </a:bodyPr>
            <a:lstStyle/>
            <a:p>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2575166649"/>
                </p:ext>
              </p:extLst>
            </p:nvPr>
          </p:nvGraphicFramePr>
          <p:xfrm>
            <a:off x="2662238" y="5715000"/>
            <a:ext cx="3924300" cy="850900"/>
          </p:xfrm>
          <a:graphic>
            <a:graphicData uri="http://schemas.openxmlformats.org/presentationml/2006/ole">
              <mc:AlternateContent xmlns:mc="http://schemas.openxmlformats.org/markup-compatibility/2006">
                <mc:Choice xmlns:v="urn:schemas-microsoft-com:vml" Requires="v">
                  <p:oleObj spid="_x0000_s112971" name="Equation" r:id="rId9" imgW="1816100" imgH="393700" progId="Equation.3">
                    <p:embed/>
                  </p:oleObj>
                </mc:Choice>
                <mc:Fallback>
                  <p:oleObj name="Equation" r:id="rId9" imgW="1816100" imgH="393700" progId="Equation.3">
                    <p:embed/>
                    <p:pic>
                      <p:nvPicPr>
                        <p:cNvPr id="0" name=""/>
                        <p:cNvPicPr/>
                        <p:nvPr/>
                      </p:nvPicPr>
                      <p:blipFill>
                        <a:blip r:embed="rId10"/>
                        <a:stretch>
                          <a:fillRect/>
                        </a:stretch>
                      </p:blipFill>
                      <p:spPr>
                        <a:xfrm>
                          <a:off x="2662238" y="5715000"/>
                          <a:ext cx="3924300" cy="850900"/>
                        </a:xfrm>
                        <a:prstGeom prst="rect">
                          <a:avLst/>
                        </a:prstGeom>
                      </p:spPr>
                    </p:pic>
                  </p:oleObj>
                </mc:Fallback>
              </mc:AlternateContent>
            </a:graphicData>
          </a:graphic>
        </p:graphicFrame>
      </p:grpSp>
    </p:spTree>
    <p:extLst>
      <p:ext uri="{BB962C8B-B14F-4D97-AF65-F5344CB8AC3E}">
        <p14:creationId xmlns:p14="http://schemas.microsoft.com/office/powerpoint/2010/main" val="29981451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093" y="838200"/>
            <a:ext cx="7295307" cy="5976315"/>
          </a:xfrm>
          <a:prstGeom prst="rect">
            <a:avLst/>
          </a:prstGeom>
        </p:spPr>
      </p:pic>
      <p:sp>
        <p:nvSpPr>
          <p:cNvPr id="1028" name="Rectangle 2"/>
          <p:cNvSpPr>
            <a:spLocks noGrp="1" noChangeArrowheads="1"/>
          </p:cNvSpPr>
          <p:nvPr>
            <p:ph type="title"/>
          </p:nvPr>
        </p:nvSpPr>
        <p:spPr>
          <a:xfrm>
            <a:off x="304800" y="457200"/>
            <a:ext cx="8229600" cy="1143000"/>
          </a:xfrm>
        </p:spPr>
        <p:txBody>
          <a:bodyPr>
            <a:normAutofit fontScale="90000"/>
          </a:bodyPr>
          <a:lstStyle/>
          <a:p>
            <a:pPr eaLnBrk="1" fontAlgn="auto" hangingPunct="1">
              <a:spcAft>
                <a:spcPts val="0"/>
              </a:spcAft>
              <a:defRPr/>
            </a:pPr>
            <a:r>
              <a:rPr lang="en-US" dirty="0" smtClean="0">
                <a:ea typeface="+mj-ea"/>
                <a:cs typeface="+mj-cs"/>
              </a:rPr>
              <a:t>Kinetic Energy Spectra: 20 K WN3</a:t>
            </a:r>
            <a:br>
              <a:rPr lang="en-US" dirty="0" smtClean="0">
                <a:ea typeface="+mj-ea"/>
                <a:cs typeface="+mj-cs"/>
              </a:rPr>
            </a:br>
            <a:r>
              <a:rPr lang="en-US" dirty="0" smtClean="0">
                <a:ea typeface="+mj-ea"/>
                <a:cs typeface="+mj-cs"/>
              </a:rPr>
              <a:t/>
            </a:r>
            <a:br>
              <a:rPr lang="en-US" dirty="0" smtClean="0">
                <a:ea typeface="+mj-ea"/>
                <a:cs typeface="+mj-cs"/>
              </a:rPr>
            </a:br>
            <a:endParaRPr lang="en-US" dirty="0" smtClean="0">
              <a:ea typeface="+mj-ea"/>
              <a:cs typeface="+mj-cs"/>
            </a:endParaRPr>
          </a:p>
        </p:txBody>
      </p:sp>
      <p:sp>
        <p:nvSpPr>
          <p:cNvPr id="20" name="Rectangle 2"/>
          <p:cNvSpPr txBox="1">
            <a:spLocks noChangeArrowheads="1"/>
          </p:cNvSpPr>
          <p:nvPr/>
        </p:nvSpPr>
        <p:spPr>
          <a:xfrm>
            <a:off x="1295400" y="2362200"/>
            <a:ext cx="1524000" cy="1143000"/>
          </a:xfrm>
          <a:prstGeom prst="rect">
            <a:avLst/>
          </a:prstGeom>
        </p:spPr>
        <p:txBody>
          <a:bodyPr anchor="ctr">
            <a:norm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algn="l" eaLnBrk="1" fontAlgn="auto" hangingPunct="1">
              <a:spcAft>
                <a:spcPts val="0"/>
              </a:spcAft>
              <a:defRPr/>
            </a:pPr>
            <a:r>
              <a:rPr lang="en-US" dirty="0" smtClean="0">
                <a:solidFill>
                  <a:schemeClr val="bg1"/>
                </a:solidFill>
                <a:ea typeface="+mj-ea"/>
                <a:cs typeface="+mj-cs"/>
              </a:rPr>
              <a:t>0.5 h</a:t>
            </a:r>
          </a:p>
        </p:txBody>
      </p:sp>
      <p:sp>
        <p:nvSpPr>
          <p:cNvPr id="21" name="Rectangle 2"/>
          <p:cNvSpPr txBox="1">
            <a:spLocks noChangeArrowheads="1"/>
          </p:cNvSpPr>
          <p:nvPr/>
        </p:nvSpPr>
        <p:spPr>
          <a:xfrm>
            <a:off x="4953000" y="2286000"/>
            <a:ext cx="1524000" cy="1143000"/>
          </a:xfrm>
          <a:prstGeom prst="rect">
            <a:avLst/>
          </a:prstGeom>
        </p:spPr>
        <p:txBody>
          <a:bodyPr anchor="ctr">
            <a:norm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algn="l" eaLnBrk="1" fontAlgn="auto" hangingPunct="1">
              <a:spcAft>
                <a:spcPts val="0"/>
              </a:spcAft>
              <a:defRPr/>
            </a:pPr>
            <a:r>
              <a:rPr lang="en-US" dirty="0">
                <a:solidFill>
                  <a:schemeClr val="bg1"/>
                </a:solidFill>
                <a:ea typeface="+mj-ea"/>
                <a:cs typeface="+mj-cs"/>
              </a:rPr>
              <a:t>1</a:t>
            </a:r>
            <a:r>
              <a:rPr lang="en-US" dirty="0" smtClean="0">
                <a:solidFill>
                  <a:schemeClr val="bg1"/>
                </a:solidFill>
                <a:ea typeface="+mj-ea"/>
                <a:cs typeface="+mj-cs"/>
              </a:rPr>
              <a:t> h</a:t>
            </a:r>
          </a:p>
        </p:txBody>
      </p:sp>
      <p:sp>
        <p:nvSpPr>
          <p:cNvPr id="22" name="Rectangle 2"/>
          <p:cNvSpPr txBox="1">
            <a:spLocks noChangeArrowheads="1"/>
          </p:cNvSpPr>
          <p:nvPr/>
        </p:nvSpPr>
        <p:spPr>
          <a:xfrm>
            <a:off x="1295400" y="5257800"/>
            <a:ext cx="1524000" cy="1143000"/>
          </a:xfrm>
          <a:prstGeom prst="rect">
            <a:avLst/>
          </a:prstGeom>
        </p:spPr>
        <p:txBody>
          <a:bodyPr anchor="ctr">
            <a:norm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algn="l" eaLnBrk="1" fontAlgn="auto" hangingPunct="1">
              <a:spcAft>
                <a:spcPts val="0"/>
              </a:spcAft>
              <a:defRPr/>
            </a:pPr>
            <a:r>
              <a:rPr lang="en-US" dirty="0" smtClean="0">
                <a:solidFill>
                  <a:schemeClr val="bg1"/>
                </a:solidFill>
                <a:ea typeface="+mj-ea"/>
                <a:cs typeface="+mj-cs"/>
              </a:rPr>
              <a:t>3 h</a:t>
            </a:r>
          </a:p>
        </p:txBody>
      </p:sp>
      <p:sp>
        <p:nvSpPr>
          <p:cNvPr id="23" name="Rectangle 2"/>
          <p:cNvSpPr txBox="1">
            <a:spLocks noChangeArrowheads="1"/>
          </p:cNvSpPr>
          <p:nvPr/>
        </p:nvSpPr>
        <p:spPr>
          <a:xfrm>
            <a:off x="4953000" y="5334000"/>
            <a:ext cx="1524000" cy="1143000"/>
          </a:xfrm>
          <a:prstGeom prst="rect">
            <a:avLst/>
          </a:prstGeom>
        </p:spPr>
        <p:txBody>
          <a:bodyPr anchor="ctr">
            <a:norm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algn="l" eaLnBrk="1" fontAlgn="auto" hangingPunct="1">
              <a:spcAft>
                <a:spcPts val="0"/>
              </a:spcAft>
              <a:defRPr/>
            </a:pPr>
            <a:r>
              <a:rPr lang="en-US" dirty="0">
                <a:solidFill>
                  <a:schemeClr val="bg1"/>
                </a:solidFill>
                <a:ea typeface="+mj-ea"/>
                <a:cs typeface="+mj-cs"/>
              </a:rPr>
              <a:t>6</a:t>
            </a:r>
            <a:r>
              <a:rPr lang="en-US" dirty="0" smtClean="0">
                <a:solidFill>
                  <a:schemeClr val="bg1"/>
                </a:solidFill>
                <a:ea typeface="+mj-ea"/>
                <a:cs typeface="+mj-cs"/>
              </a:rPr>
              <a:t> h</a:t>
            </a:r>
          </a:p>
        </p:txBody>
      </p:sp>
    </p:spTree>
    <p:extLst>
      <p:ext uri="{BB962C8B-B14F-4D97-AF65-F5344CB8AC3E}">
        <p14:creationId xmlns:p14="http://schemas.microsoft.com/office/powerpoint/2010/main" val="64423980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999" r="5001"/>
          <a:stretch/>
        </p:blipFill>
        <p:spPr bwMode="auto">
          <a:xfrm>
            <a:off x="762000" y="877824"/>
            <a:ext cx="7176211" cy="5980176"/>
          </a:xfrm>
          <a:prstGeom prst="rect">
            <a:avLst/>
          </a:prstGeom>
          <a:ln>
            <a:noFill/>
          </a:ln>
          <a:extLst>
            <a:ext uri="{53640926-AAD7-44d8-BBD7-CCE9431645EC}">
              <a14:shadowObscured xmlns:a14="http://schemas.microsoft.com/office/drawing/2010/main"/>
            </a:ext>
          </a:extLst>
        </p:spPr>
      </p:pic>
      <p:sp>
        <p:nvSpPr>
          <p:cNvPr id="1028" name="Rectangle 2"/>
          <p:cNvSpPr>
            <a:spLocks noGrp="1" noChangeArrowheads="1"/>
          </p:cNvSpPr>
          <p:nvPr>
            <p:ph type="title"/>
          </p:nvPr>
        </p:nvSpPr>
        <p:spPr>
          <a:xfrm>
            <a:off x="304800" y="457200"/>
            <a:ext cx="8229600" cy="1143000"/>
          </a:xfrm>
        </p:spPr>
        <p:txBody>
          <a:bodyPr>
            <a:normAutofit fontScale="90000"/>
          </a:bodyPr>
          <a:lstStyle/>
          <a:p>
            <a:pPr eaLnBrk="1" fontAlgn="auto" hangingPunct="1">
              <a:spcAft>
                <a:spcPts val="0"/>
              </a:spcAft>
              <a:defRPr/>
            </a:pPr>
            <a:r>
              <a:rPr lang="en-US" dirty="0" smtClean="0">
                <a:ea typeface="+mj-ea"/>
                <a:cs typeface="+mj-cs"/>
              </a:rPr>
              <a:t>Kinetic Energy Spectra: 20 K WN3</a:t>
            </a:r>
            <a:br>
              <a:rPr lang="en-US" dirty="0" smtClean="0">
                <a:ea typeface="+mj-ea"/>
                <a:cs typeface="+mj-cs"/>
              </a:rPr>
            </a:br>
            <a:r>
              <a:rPr lang="en-US" dirty="0" smtClean="0">
                <a:ea typeface="+mj-ea"/>
                <a:cs typeface="+mj-cs"/>
              </a:rPr>
              <a:t/>
            </a:r>
            <a:br>
              <a:rPr lang="en-US" dirty="0" smtClean="0">
                <a:ea typeface="+mj-ea"/>
                <a:cs typeface="+mj-cs"/>
              </a:rPr>
            </a:br>
            <a:endParaRPr lang="en-US" dirty="0" smtClean="0">
              <a:ea typeface="+mj-ea"/>
              <a:cs typeface="+mj-cs"/>
            </a:endParaRPr>
          </a:p>
        </p:txBody>
      </p:sp>
      <p:sp>
        <p:nvSpPr>
          <p:cNvPr id="20" name="Rectangle 2"/>
          <p:cNvSpPr txBox="1">
            <a:spLocks noChangeArrowheads="1"/>
          </p:cNvSpPr>
          <p:nvPr/>
        </p:nvSpPr>
        <p:spPr>
          <a:xfrm>
            <a:off x="1447800" y="838200"/>
            <a:ext cx="2438400" cy="1143000"/>
          </a:xfrm>
          <a:prstGeom prst="rect">
            <a:avLst/>
          </a:prstGeom>
        </p:spPr>
        <p:txBody>
          <a:bodyPr anchor="ctr">
            <a:norm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algn="l" eaLnBrk="1" fontAlgn="auto" hangingPunct="1">
              <a:spcAft>
                <a:spcPts val="0"/>
              </a:spcAft>
              <a:defRPr/>
            </a:pPr>
            <a:r>
              <a:rPr lang="en-US" sz="2800" dirty="0" smtClean="0">
                <a:solidFill>
                  <a:schemeClr val="bg1"/>
                </a:solidFill>
                <a:ea typeface="+mj-ea"/>
                <a:cs typeface="+mj-cs"/>
              </a:rPr>
              <a:t>HIGRAD</a:t>
            </a:r>
          </a:p>
        </p:txBody>
      </p:sp>
      <p:sp>
        <p:nvSpPr>
          <p:cNvPr id="21" name="Rectangle 2"/>
          <p:cNvSpPr txBox="1">
            <a:spLocks noChangeArrowheads="1"/>
          </p:cNvSpPr>
          <p:nvPr/>
        </p:nvSpPr>
        <p:spPr>
          <a:xfrm>
            <a:off x="4953000" y="838200"/>
            <a:ext cx="2895600" cy="1143000"/>
          </a:xfrm>
          <a:prstGeom prst="rect">
            <a:avLst/>
          </a:prstGeom>
        </p:spPr>
        <p:txBody>
          <a:bodyPr anchor="ctr">
            <a:norm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algn="l" eaLnBrk="1" fontAlgn="auto" hangingPunct="1">
              <a:spcAft>
                <a:spcPts val="0"/>
              </a:spcAft>
              <a:defRPr/>
            </a:pPr>
            <a:r>
              <a:rPr lang="en-US" sz="2800" dirty="0" smtClean="0">
                <a:solidFill>
                  <a:schemeClr val="bg1"/>
                </a:solidFill>
                <a:ea typeface="+mj-ea"/>
                <a:cs typeface="+mj-cs"/>
              </a:rPr>
              <a:t>NUMA LF2</a:t>
            </a:r>
          </a:p>
        </p:txBody>
      </p:sp>
      <p:sp>
        <p:nvSpPr>
          <p:cNvPr id="22" name="Rectangle 2"/>
          <p:cNvSpPr txBox="1">
            <a:spLocks noChangeArrowheads="1"/>
          </p:cNvSpPr>
          <p:nvPr/>
        </p:nvSpPr>
        <p:spPr>
          <a:xfrm>
            <a:off x="990600" y="3733800"/>
            <a:ext cx="3048000" cy="1143000"/>
          </a:xfrm>
          <a:prstGeom prst="rect">
            <a:avLst/>
          </a:prstGeom>
        </p:spPr>
        <p:txBody>
          <a:bodyPr anchor="ctr">
            <a:norm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algn="l" eaLnBrk="1" fontAlgn="auto" hangingPunct="1">
              <a:spcAft>
                <a:spcPts val="0"/>
              </a:spcAft>
              <a:defRPr/>
            </a:pPr>
            <a:r>
              <a:rPr lang="en-US" sz="2800" dirty="0" smtClean="0">
                <a:solidFill>
                  <a:schemeClr val="bg1"/>
                </a:solidFill>
                <a:ea typeface="+mj-ea"/>
                <a:cs typeface="+mj-cs"/>
              </a:rPr>
              <a:t>NUMA ARK2B</a:t>
            </a:r>
          </a:p>
        </p:txBody>
      </p:sp>
    </p:spTree>
    <p:extLst>
      <p:ext uri="{BB962C8B-B14F-4D97-AF65-F5344CB8AC3E}">
        <p14:creationId xmlns:p14="http://schemas.microsoft.com/office/powerpoint/2010/main" val="352178740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pPr>
              <a:defRPr/>
            </a:pPr>
            <a:r>
              <a:rPr lang="en-US" dirty="0" smtClean="0">
                <a:ea typeface="+mj-ea"/>
                <a:cs typeface="+mj-cs"/>
              </a:rPr>
              <a:t>Problem and Motivation</a:t>
            </a:r>
            <a:endParaRPr lang="en-US" dirty="0">
              <a:ea typeface="+mj-ea"/>
              <a:cs typeface="+mj-cs"/>
            </a:endParaRPr>
          </a:p>
        </p:txBody>
      </p:sp>
      <p:sp>
        <p:nvSpPr>
          <p:cNvPr id="32771" name="Content Placeholder 2"/>
          <p:cNvSpPr>
            <a:spLocks noGrp="1"/>
          </p:cNvSpPr>
          <p:nvPr>
            <p:ph idx="1"/>
          </p:nvPr>
        </p:nvSpPr>
        <p:spPr>
          <a:xfrm>
            <a:off x="-76200" y="914400"/>
            <a:ext cx="9448800" cy="5334000"/>
          </a:xfrm>
        </p:spPr>
        <p:txBody>
          <a:bodyPr/>
          <a:lstStyle/>
          <a:p>
            <a:pPr algn="ctr">
              <a:buFont typeface="Wingdings 2" pitchFamily="1" charset="2"/>
              <a:buNone/>
              <a:defRPr/>
            </a:pPr>
            <a:r>
              <a:rPr lang="en-US" b="1" i="1" u="sng" dirty="0" smtClean="0">
                <a:effectLst>
                  <a:outerShdw blurRad="38100" dist="38100" dir="2700000" algn="tl">
                    <a:srgbClr val="000000">
                      <a:alpha val="43137"/>
                    </a:srgbClr>
                  </a:outerShdw>
                </a:effectLst>
              </a:rPr>
              <a:t>Hurricanes are </a:t>
            </a:r>
            <a:r>
              <a:rPr lang="en-US" b="1" i="1" u="sng" dirty="0" smtClean="0">
                <a:effectLst>
                  <a:outerShdw blurRad="38100" dist="38100" dir="2700000" algn="tl">
                    <a:srgbClr val="000000">
                      <a:alpha val="43137"/>
                    </a:srgbClr>
                  </a:outerShdw>
                </a:effectLst>
              </a:rPr>
              <a:t>complex, </a:t>
            </a:r>
            <a:r>
              <a:rPr lang="en-US" b="1" i="1" u="sng" dirty="0" smtClean="0">
                <a:effectLst>
                  <a:outerShdw blurRad="38100" dist="38100" dir="2700000" algn="tl">
                    <a:srgbClr val="000000">
                      <a:alpha val="43137"/>
                    </a:srgbClr>
                  </a:outerShdw>
                </a:effectLst>
              </a:rPr>
              <a:t>nonlinear </a:t>
            </a:r>
            <a:r>
              <a:rPr lang="en-US" b="1" i="1" u="sng" dirty="0" smtClean="0">
                <a:effectLst>
                  <a:outerShdw blurRad="38100" dist="38100" dir="2700000" algn="tl">
                    <a:srgbClr val="000000">
                      <a:alpha val="43137"/>
                    </a:srgbClr>
                  </a:outerShdw>
                </a:effectLst>
              </a:rPr>
              <a:t>natural systems</a:t>
            </a:r>
            <a:endParaRPr lang="en-US" b="1" i="1" u="sng" dirty="0" smtClean="0">
              <a:effectLst>
                <a:outerShdw blurRad="38100" dist="38100" dir="2700000" algn="tl">
                  <a:srgbClr val="000000">
                    <a:alpha val="43137"/>
                  </a:srgbClr>
                </a:outerShdw>
              </a:effectLst>
            </a:endParaRPr>
          </a:p>
          <a:p>
            <a:pPr lvl="1">
              <a:buFont typeface="Wingdings 2" pitchFamily="1" charset="2"/>
              <a:buChar char=""/>
              <a:defRPr/>
            </a:pPr>
            <a:r>
              <a:rPr lang="en-US" dirty="0" smtClean="0"/>
              <a:t>Physical processes span several orders of magnitude</a:t>
            </a:r>
          </a:p>
          <a:p>
            <a:pPr lvl="1">
              <a:buFont typeface="Wingdings 2" pitchFamily="1" charset="2"/>
              <a:buChar char=""/>
              <a:defRPr/>
            </a:pPr>
            <a:endParaRPr lang="en-US" dirty="0"/>
          </a:p>
          <a:p>
            <a:pPr lvl="1">
              <a:buFont typeface="Wingdings 2" pitchFamily="1" charset="2"/>
              <a:buChar char=""/>
              <a:defRPr/>
            </a:pPr>
            <a:endParaRPr lang="en-US" dirty="0" smtClean="0"/>
          </a:p>
          <a:p>
            <a:pPr lvl="1">
              <a:buFont typeface="Wingdings 2" pitchFamily="1" charset="2"/>
              <a:buChar char=""/>
              <a:defRPr/>
            </a:pPr>
            <a:endParaRPr lang="en-US" dirty="0" smtClean="0"/>
          </a:p>
          <a:p>
            <a:pPr lvl="1">
              <a:buFont typeface="Wingdings 2" pitchFamily="1" charset="2"/>
              <a:buChar char=""/>
              <a:defRPr/>
            </a:pPr>
            <a:endParaRPr lang="en-US" dirty="0"/>
          </a:p>
          <a:p>
            <a:pPr lvl="1">
              <a:buFont typeface="Wingdings 2" pitchFamily="1" charset="2"/>
              <a:buChar char=""/>
              <a:defRPr/>
            </a:pPr>
            <a:endParaRPr lang="en-US" dirty="0" smtClean="0"/>
          </a:p>
          <a:p>
            <a:pPr lvl="1">
              <a:buFont typeface="Wingdings 2" pitchFamily="1" charset="2"/>
              <a:buChar char=""/>
              <a:defRPr/>
            </a:pPr>
            <a:endParaRPr lang="en-US" dirty="0"/>
          </a:p>
          <a:p>
            <a:pPr lvl="1">
              <a:buFont typeface="Wingdings 2" pitchFamily="1" charset="2"/>
              <a:buChar char=""/>
              <a:defRPr/>
            </a:pPr>
            <a:endParaRPr lang="en-US" dirty="0" smtClean="0"/>
          </a:p>
          <a:p>
            <a:pPr lvl="1">
              <a:buFont typeface="Wingdings 2" pitchFamily="1" charset="2"/>
              <a:buChar char=""/>
              <a:defRPr/>
            </a:pPr>
            <a:endParaRPr lang="en-US" dirty="0"/>
          </a:p>
          <a:p>
            <a:pPr lvl="1">
              <a:buFont typeface="Wingdings 2" pitchFamily="1" charset="2"/>
              <a:buChar char=""/>
              <a:defRPr/>
            </a:pPr>
            <a:endParaRPr lang="en-US" dirty="0" smtClean="0"/>
          </a:p>
          <a:p>
            <a:pPr lvl="1">
              <a:buFont typeface="Wingdings 2" pitchFamily="1" charset="2"/>
              <a:buChar char=""/>
              <a:defRPr/>
            </a:pPr>
            <a:r>
              <a:rPr lang="en-US" dirty="0" smtClean="0"/>
              <a:t>Predictive capability for intensity is </a:t>
            </a:r>
            <a:r>
              <a:rPr lang="en-US" dirty="0" smtClean="0"/>
              <a:t>poor</a:t>
            </a:r>
            <a:endParaRPr lang="en-US" dirty="0" smtClean="0"/>
          </a:p>
          <a:p>
            <a:pPr lvl="1">
              <a:buFont typeface="Wingdings 2" pitchFamily="1" charset="2"/>
              <a:buChar char=""/>
              <a:defRPr/>
            </a:pPr>
            <a:r>
              <a:rPr lang="en-US" dirty="0" smtClean="0"/>
              <a:t>Interactions between numerics and physics, large errors</a:t>
            </a:r>
            <a:endParaRPr lang="en-US" dirty="0" smtClean="0"/>
          </a:p>
        </p:txBody>
      </p:sp>
      <p:pic>
        <p:nvPicPr>
          <p:cNvPr id="31747" name="Picture 3" descr="hurricane-energetics.pdf"/>
          <p:cNvPicPr>
            <a:picLocks noChangeAspect="1"/>
          </p:cNvPicPr>
          <p:nvPr/>
        </p:nvPicPr>
        <p:blipFill>
          <a:blip r:embed="rId4">
            <a:extLst>
              <a:ext uri="{28A0092B-C50C-407E-A947-70E740481C1C}">
                <a14:useLocalDpi xmlns:a14="http://schemas.microsoft.com/office/drawing/2010/main" val="0"/>
              </a:ext>
            </a:extLst>
          </a:blip>
          <a:srcRect l="3751" t="10001" r="6248"/>
          <a:stretch>
            <a:fillRect/>
          </a:stretch>
        </p:blipFill>
        <p:spPr bwMode="auto">
          <a:xfrm>
            <a:off x="1752600" y="190500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944211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normAutofit fontScale="90000"/>
          </a:bodyPr>
          <a:lstStyle/>
          <a:p>
            <a:r>
              <a:rPr lang="en-US" dirty="0" smtClean="0"/>
              <a:t>Spectral Kinetic Energy Budgets</a:t>
            </a:r>
            <a:endParaRPr lang="en-US" dirty="0"/>
          </a:p>
        </p:txBody>
      </p:sp>
      <p:grpSp>
        <p:nvGrpSpPr>
          <p:cNvPr id="4" name="Group 3"/>
          <p:cNvGrpSpPr/>
          <p:nvPr/>
        </p:nvGrpSpPr>
        <p:grpSpPr>
          <a:xfrm>
            <a:off x="152400" y="3146424"/>
            <a:ext cx="4267200" cy="1120776"/>
            <a:chOff x="2514600" y="2388333"/>
            <a:chExt cx="3505200" cy="862135"/>
          </a:xfrm>
        </p:grpSpPr>
        <p:sp>
          <p:nvSpPr>
            <p:cNvPr id="5" name="TextBox 4"/>
            <p:cNvSpPr txBox="1"/>
            <p:nvPr/>
          </p:nvSpPr>
          <p:spPr>
            <a:xfrm>
              <a:off x="2514600" y="2438400"/>
              <a:ext cx="3505200" cy="762000"/>
            </a:xfrm>
            <a:prstGeom prst="rect">
              <a:avLst/>
            </a:prstGeom>
            <a:solidFill>
              <a:schemeClr val="tx1"/>
            </a:solidFill>
            <a:ln w="38100">
              <a:solidFill>
                <a:schemeClr val="bg1"/>
              </a:solidFill>
            </a:ln>
          </p:spPr>
          <p:txBody>
            <a:bodyPr wrap="square" rtlCol="0">
              <a:spAutoFit/>
            </a:bodyPr>
            <a:lstStyle/>
            <a:p>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83064981"/>
                </p:ext>
              </p:extLst>
            </p:nvPr>
          </p:nvGraphicFramePr>
          <p:xfrm>
            <a:off x="2762363" y="2388333"/>
            <a:ext cx="3127035" cy="862135"/>
          </p:xfrm>
          <a:graphic>
            <a:graphicData uri="http://schemas.openxmlformats.org/presentationml/2006/ole">
              <mc:AlternateContent xmlns:mc="http://schemas.openxmlformats.org/markup-compatibility/2006">
                <mc:Choice xmlns:v="urn:schemas-microsoft-com:vml" Requires="v">
                  <p:oleObj spid="_x0000_s117043" name="Equation" r:id="rId3" imgW="2209800" imgH="609600" progId="Equation.3">
                    <p:embed/>
                  </p:oleObj>
                </mc:Choice>
                <mc:Fallback>
                  <p:oleObj name="Equation" r:id="rId3" imgW="2209800" imgH="609600" progId="Equation.3">
                    <p:embed/>
                    <p:pic>
                      <p:nvPicPr>
                        <p:cNvPr id="0" name=""/>
                        <p:cNvPicPr/>
                        <p:nvPr/>
                      </p:nvPicPr>
                      <p:blipFill>
                        <a:blip r:embed="rId4"/>
                        <a:stretch>
                          <a:fillRect/>
                        </a:stretch>
                      </p:blipFill>
                      <p:spPr>
                        <a:xfrm>
                          <a:off x="2762363" y="2388333"/>
                          <a:ext cx="3127035" cy="862135"/>
                        </a:xfrm>
                        <a:prstGeom prst="rect">
                          <a:avLst/>
                        </a:prstGeom>
                      </p:spPr>
                    </p:pic>
                  </p:oleObj>
                </mc:Fallback>
              </mc:AlternateContent>
            </a:graphicData>
          </a:graphic>
        </p:graphicFrame>
      </p:grpSp>
      <p:grpSp>
        <p:nvGrpSpPr>
          <p:cNvPr id="18" name="Group 17"/>
          <p:cNvGrpSpPr/>
          <p:nvPr/>
        </p:nvGrpSpPr>
        <p:grpSpPr>
          <a:xfrm>
            <a:off x="4648200" y="3142119"/>
            <a:ext cx="4267200" cy="1048881"/>
            <a:chOff x="4724400" y="2162629"/>
            <a:chExt cx="4267200" cy="1048881"/>
          </a:xfrm>
        </p:grpSpPr>
        <p:sp>
          <p:nvSpPr>
            <p:cNvPr id="10" name="TextBox 9"/>
            <p:cNvSpPr txBox="1"/>
            <p:nvPr/>
          </p:nvSpPr>
          <p:spPr>
            <a:xfrm>
              <a:off x="4724400" y="2220910"/>
              <a:ext cx="4267200" cy="990600"/>
            </a:xfrm>
            <a:prstGeom prst="rect">
              <a:avLst/>
            </a:prstGeom>
            <a:solidFill>
              <a:schemeClr val="tx1"/>
            </a:solidFill>
            <a:ln w="38100">
              <a:solidFill>
                <a:schemeClr val="bg1"/>
              </a:solidFill>
            </a:ln>
          </p:spPr>
          <p:txBody>
            <a:bodyPr wrap="square" rtlCol="0">
              <a:spAutoFit/>
            </a:bodyPr>
            <a:lstStyle/>
            <a:p>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1983806167"/>
                </p:ext>
              </p:extLst>
            </p:nvPr>
          </p:nvGraphicFramePr>
          <p:xfrm>
            <a:off x="5054600" y="2162629"/>
            <a:ext cx="3632200" cy="1037771"/>
          </p:xfrm>
          <a:graphic>
            <a:graphicData uri="http://schemas.openxmlformats.org/presentationml/2006/ole">
              <mc:AlternateContent xmlns:mc="http://schemas.openxmlformats.org/markup-compatibility/2006">
                <mc:Choice xmlns:v="urn:schemas-microsoft-com:vml" Requires="v">
                  <p:oleObj spid="_x0000_s117044" name="Equation" r:id="rId5" imgW="2044700" imgH="584200" progId="Equation.3">
                    <p:embed/>
                  </p:oleObj>
                </mc:Choice>
                <mc:Fallback>
                  <p:oleObj name="Equation" r:id="rId5" imgW="2044700" imgH="584200" progId="Equation.3">
                    <p:embed/>
                    <p:pic>
                      <p:nvPicPr>
                        <p:cNvPr id="0" name=""/>
                        <p:cNvPicPr/>
                        <p:nvPr/>
                      </p:nvPicPr>
                      <p:blipFill>
                        <a:blip r:embed="rId6"/>
                        <a:stretch>
                          <a:fillRect/>
                        </a:stretch>
                      </p:blipFill>
                      <p:spPr>
                        <a:xfrm>
                          <a:off x="5054600" y="2162629"/>
                          <a:ext cx="3632200" cy="1037771"/>
                        </a:xfrm>
                        <a:prstGeom prst="rect">
                          <a:avLst/>
                        </a:prstGeom>
                      </p:spPr>
                    </p:pic>
                  </p:oleObj>
                </mc:Fallback>
              </mc:AlternateContent>
            </a:graphicData>
          </a:graphic>
        </p:graphicFrame>
      </p:grpSp>
      <p:grpSp>
        <p:nvGrpSpPr>
          <p:cNvPr id="15" name="Group 14"/>
          <p:cNvGrpSpPr/>
          <p:nvPr/>
        </p:nvGrpSpPr>
        <p:grpSpPr>
          <a:xfrm>
            <a:off x="1600200" y="1447800"/>
            <a:ext cx="5638800" cy="914400"/>
            <a:chOff x="1752600" y="5715000"/>
            <a:chExt cx="5638800" cy="914400"/>
          </a:xfrm>
        </p:grpSpPr>
        <p:sp>
          <p:nvSpPr>
            <p:cNvPr id="16" name="TextBox 15"/>
            <p:cNvSpPr txBox="1"/>
            <p:nvPr/>
          </p:nvSpPr>
          <p:spPr>
            <a:xfrm>
              <a:off x="1752600" y="5715000"/>
              <a:ext cx="5638800" cy="914400"/>
            </a:xfrm>
            <a:prstGeom prst="rect">
              <a:avLst/>
            </a:prstGeom>
            <a:solidFill>
              <a:schemeClr val="tx1"/>
            </a:solidFill>
            <a:ln w="25400">
              <a:solidFill>
                <a:schemeClr val="bg1"/>
              </a:solidFill>
            </a:ln>
          </p:spPr>
          <p:txBody>
            <a:bodyPr wrap="square" rtlCol="0">
              <a:spAutoFit/>
            </a:bodyPr>
            <a:lstStyle/>
            <a:p>
              <a:endParaRPr lang="en-US" dirty="0"/>
            </a:p>
          </p:txBody>
        </p:sp>
        <p:graphicFrame>
          <p:nvGraphicFramePr>
            <p:cNvPr id="17" name="Object 16"/>
            <p:cNvGraphicFramePr>
              <a:graphicFrameLocks noChangeAspect="1"/>
            </p:cNvGraphicFramePr>
            <p:nvPr>
              <p:extLst>
                <p:ext uri="{D42A27DB-BD31-4B8C-83A1-F6EECF244321}">
                  <p14:modId xmlns:p14="http://schemas.microsoft.com/office/powerpoint/2010/main" val="32436305"/>
                </p:ext>
              </p:extLst>
            </p:nvPr>
          </p:nvGraphicFramePr>
          <p:xfrm>
            <a:off x="2662238" y="5715000"/>
            <a:ext cx="3924300" cy="850900"/>
          </p:xfrm>
          <a:graphic>
            <a:graphicData uri="http://schemas.openxmlformats.org/presentationml/2006/ole">
              <mc:AlternateContent xmlns:mc="http://schemas.openxmlformats.org/markup-compatibility/2006">
                <mc:Choice xmlns:v="urn:schemas-microsoft-com:vml" Requires="v">
                  <p:oleObj spid="_x0000_s117045" name="Equation" r:id="rId7" imgW="1816100" imgH="393700" progId="Equation.3">
                    <p:embed/>
                  </p:oleObj>
                </mc:Choice>
                <mc:Fallback>
                  <p:oleObj name="Equation" r:id="rId7" imgW="1816100" imgH="393700" progId="Equation.3">
                    <p:embed/>
                    <p:pic>
                      <p:nvPicPr>
                        <p:cNvPr id="0" name=""/>
                        <p:cNvPicPr/>
                        <p:nvPr/>
                      </p:nvPicPr>
                      <p:blipFill>
                        <a:blip r:embed="rId8"/>
                        <a:stretch>
                          <a:fillRect/>
                        </a:stretch>
                      </p:blipFill>
                      <p:spPr>
                        <a:xfrm>
                          <a:off x="2662238" y="5715000"/>
                          <a:ext cx="3924300" cy="850900"/>
                        </a:xfrm>
                        <a:prstGeom prst="rect">
                          <a:avLst/>
                        </a:prstGeom>
                      </p:spPr>
                    </p:pic>
                  </p:oleObj>
                </mc:Fallback>
              </mc:AlternateContent>
            </a:graphicData>
          </a:graphic>
        </p:graphicFrame>
      </p:grpSp>
      <p:grpSp>
        <p:nvGrpSpPr>
          <p:cNvPr id="19" name="Group 18"/>
          <p:cNvGrpSpPr/>
          <p:nvPr/>
        </p:nvGrpSpPr>
        <p:grpSpPr>
          <a:xfrm>
            <a:off x="2057400" y="4768852"/>
            <a:ext cx="4267200" cy="1122363"/>
            <a:chOff x="2514600" y="2387112"/>
            <a:chExt cx="3505200" cy="863355"/>
          </a:xfrm>
        </p:grpSpPr>
        <p:sp>
          <p:nvSpPr>
            <p:cNvPr id="20" name="TextBox 19"/>
            <p:cNvSpPr txBox="1"/>
            <p:nvPr/>
          </p:nvSpPr>
          <p:spPr>
            <a:xfrm>
              <a:off x="2514600" y="2438400"/>
              <a:ext cx="3505200" cy="762000"/>
            </a:xfrm>
            <a:prstGeom prst="rect">
              <a:avLst/>
            </a:prstGeom>
            <a:solidFill>
              <a:schemeClr val="tx1"/>
            </a:solidFill>
            <a:ln w="38100">
              <a:solidFill>
                <a:schemeClr val="bg1"/>
              </a:solidFill>
            </a:ln>
          </p:spPr>
          <p:txBody>
            <a:bodyPr wrap="square" rtlCol="0">
              <a:spAutoFit/>
            </a:bodyPr>
            <a:lstStyle/>
            <a:p>
              <a:endParaRPr lang="en-US" dirty="0"/>
            </a:p>
          </p:txBody>
        </p:sp>
        <p:graphicFrame>
          <p:nvGraphicFramePr>
            <p:cNvPr id="21" name="Object 20"/>
            <p:cNvGraphicFramePr>
              <a:graphicFrameLocks noChangeAspect="1"/>
            </p:cNvGraphicFramePr>
            <p:nvPr>
              <p:extLst>
                <p:ext uri="{D42A27DB-BD31-4B8C-83A1-F6EECF244321}">
                  <p14:modId xmlns:p14="http://schemas.microsoft.com/office/powerpoint/2010/main" val="1868548844"/>
                </p:ext>
              </p:extLst>
            </p:nvPr>
          </p:nvGraphicFramePr>
          <p:xfrm>
            <a:off x="2716723" y="2387112"/>
            <a:ext cx="3217012" cy="863355"/>
          </p:xfrm>
          <a:graphic>
            <a:graphicData uri="http://schemas.openxmlformats.org/presentationml/2006/ole">
              <mc:AlternateContent xmlns:mc="http://schemas.openxmlformats.org/markup-compatibility/2006">
                <mc:Choice xmlns:v="urn:schemas-microsoft-com:vml" Requires="v">
                  <p:oleObj spid="_x0000_s117046" name="Equation" r:id="rId9" imgW="2273300" imgH="609600" progId="Equation.3">
                    <p:embed/>
                  </p:oleObj>
                </mc:Choice>
                <mc:Fallback>
                  <p:oleObj name="Equation" r:id="rId9" imgW="2273300" imgH="609600" progId="Equation.3">
                    <p:embed/>
                    <p:pic>
                      <p:nvPicPr>
                        <p:cNvPr id="0" name=""/>
                        <p:cNvPicPr/>
                        <p:nvPr/>
                      </p:nvPicPr>
                      <p:blipFill>
                        <a:blip r:embed="rId10"/>
                        <a:stretch>
                          <a:fillRect/>
                        </a:stretch>
                      </p:blipFill>
                      <p:spPr>
                        <a:xfrm>
                          <a:off x="2716723" y="2387112"/>
                          <a:ext cx="3217012" cy="863355"/>
                        </a:xfrm>
                        <a:prstGeom prst="rect">
                          <a:avLst/>
                        </a:prstGeom>
                      </p:spPr>
                    </p:pic>
                  </p:oleObj>
                </mc:Fallback>
              </mc:AlternateContent>
            </a:graphicData>
          </a:graphic>
        </p:graphicFrame>
      </p:grpSp>
    </p:spTree>
    <p:extLst>
      <p:ext uri="{BB962C8B-B14F-4D97-AF65-F5344CB8AC3E}">
        <p14:creationId xmlns:p14="http://schemas.microsoft.com/office/powerpoint/2010/main" val="188240145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ebudget20kwn3.pdf"/>
          <p:cNvPicPr>
            <a:picLocks noChangeAspect="1"/>
          </p:cNvPicPr>
          <p:nvPr/>
        </p:nvPicPr>
        <p:blipFill rotWithShape="1">
          <a:blip r:embed="rId3">
            <a:extLst>
              <a:ext uri="{28A0092B-C50C-407E-A947-70E740481C1C}">
                <a14:useLocalDpi xmlns:a14="http://schemas.microsoft.com/office/drawing/2010/main" val="0"/>
              </a:ext>
            </a:extLst>
          </a:blip>
          <a:srcRect t="1332" b="3998"/>
          <a:stretch/>
        </p:blipFill>
        <p:spPr>
          <a:xfrm>
            <a:off x="716923" y="1447800"/>
            <a:ext cx="7512677" cy="5334000"/>
          </a:xfrm>
          <a:prstGeom prst="rect">
            <a:avLst/>
          </a:prstGeom>
        </p:spPr>
      </p:pic>
      <p:sp>
        <p:nvSpPr>
          <p:cNvPr id="2" name="Title 1"/>
          <p:cNvSpPr>
            <a:spLocks noGrp="1"/>
          </p:cNvSpPr>
          <p:nvPr>
            <p:ph type="title"/>
          </p:nvPr>
        </p:nvSpPr>
        <p:spPr>
          <a:xfrm>
            <a:off x="381000" y="-228600"/>
            <a:ext cx="8229600" cy="1143000"/>
          </a:xfrm>
        </p:spPr>
        <p:txBody>
          <a:bodyPr>
            <a:normAutofit fontScale="90000"/>
          </a:bodyPr>
          <a:lstStyle/>
          <a:p>
            <a:r>
              <a:rPr lang="en-US" dirty="0" smtClean="0"/>
              <a:t>Spectral Kinetic Energy Budgets</a:t>
            </a:r>
            <a:endParaRPr lang="en-US" dirty="0"/>
          </a:p>
        </p:txBody>
      </p:sp>
      <p:sp>
        <p:nvSpPr>
          <p:cNvPr id="12" name="TextBox 11"/>
          <p:cNvSpPr txBox="1"/>
          <p:nvPr/>
        </p:nvSpPr>
        <p:spPr>
          <a:xfrm>
            <a:off x="1828800" y="605135"/>
            <a:ext cx="5410200" cy="461665"/>
          </a:xfrm>
          <a:prstGeom prst="rect">
            <a:avLst/>
          </a:prstGeom>
          <a:noFill/>
        </p:spPr>
        <p:txBody>
          <a:bodyPr wrap="square" rtlCol="0">
            <a:spAutoFit/>
          </a:bodyPr>
          <a:lstStyle/>
          <a:p>
            <a:pPr algn="ctr"/>
            <a:r>
              <a:rPr lang="en-US" b="1" dirty="0" smtClean="0">
                <a:latin typeface="Georgia"/>
                <a:cs typeface="Georgia"/>
              </a:rPr>
              <a:t>For 20K WN3 theta perturbation</a:t>
            </a:r>
            <a:endParaRPr lang="en-US" b="1" dirty="0">
              <a:latin typeface="Georgia"/>
              <a:cs typeface="Georgia"/>
            </a:endParaRPr>
          </a:p>
        </p:txBody>
      </p:sp>
      <p:sp>
        <p:nvSpPr>
          <p:cNvPr id="14" name="TextBox 13"/>
          <p:cNvSpPr txBox="1"/>
          <p:nvPr/>
        </p:nvSpPr>
        <p:spPr>
          <a:xfrm>
            <a:off x="1676400" y="909935"/>
            <a:ext cx="2590800" cy="461665"/>
          </a:xfrm>
          <a:prstGeom prst="rect">
            <a:avLst/>
          </a:prstGeom>
          <a:noFill/>
        </p:spPr>
        <p:txBody>
          <a:bodyPr wrap="square" rtlCol="0">
            <a:spAutoFit/>
          </a:bodyPr>
          <a:lstStyle/>
          <a:p>
            <a:r>
              <a:rPr lang="en-US" dirty="0">
                <a:solidFill>
                  <a:srgbClr val="FF0000"/>
                </a:solidFill>
              </a:rPr>
              <a:t>u</a:t>
            </a:r>
            <a:r>
              <a:rPr lang="en-US" dirty="0" smtClean="0">
                <a:solidFill>
                  <a:srgbClr val="FF0000"/>
                </a:solidFill>
              </a:rPr>
              <a:t>pscale transfer</a:t>
            </a:r>
            <a:endParaRPr lang="en-US" dirty="0">
              <a:solidFill>
                <a:srgbClr val="FF0000"/>
              </a:solidFill>
            </a:endParaRPr>
          </a:p>
        </p:txBody>
      </p:sp>
      <p:cxnSp>
        <p:nvCxnSpPr>
          <p:cNvPr id="9" name="Straight Arrow Connector 8"/>
          <p:cNvCxnSpPr/>
          <p:nvPr/>
        </p:nvCxnSpPr>
        <p:spPr>
          <a:xfrm flipH="1">
            <a:off x="1752600" y="1295400"/>
            <a:ext cx="114300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H="1">
            <a:off x="2743200" y="1295400"/>
            <a:ext cx="152400" cy="838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Rectangle 2"/>
          <p:cNvSpPr txBox="1">
            <a:spLocks noChangeArrowheads="1"/>
          </p:cNvSpPr>
          <p:nvPr/>
        </p:nvSpPr>
        <p:spPr>
          <a:xfrm>
            <a:off x="2209800" y="2895600"/>
            <a:ext cx="1905000" cy="990600"/>
          </a:xfrm>
          <a:prstGeom prst="rect">
            <a:avLst/>
          </a:prstGeom>
        </p:spPr>
        <p:txBody>
          <a:bodyPr anchor="ctr">
            <a:normAutofit fontScale="55000" lnSpcReduction="20000"/>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algn="l" eaLnBrk="1" fontAlgn="auto" hangingPunct="1">
              <a:spcAft>
                <a:spcPts val="0"/>
              </a:spcAft>
              <a:defRPr/>
            </a:pPr>
            <a:r>
              <a:rPr lang="en-US" sz="4500" dirty="0" smtClean="0">
                <a:ea typeface="+mj-ea"/>
                <a:cs typeface="+mj-cs"/>
              </a:rPr>
              <a:t>         </a:t>
            </a:r>
            <a:r>
              <a:rPr lang="en-US" sz="3600" dirty="0" smtClean="0">
                <a:solidFill>
                  <a:schemeClr val="bg1"/>
                </a:solidFill>
                <a:ea typeface="+mj-ea"/>
                <a:cs typeface="+mj-cs"/>
              </a:rPr>
              <a:t>HIGRAD</a:t>
            </a:r>
            <a:r>
              <a:rPr lang="en-US" dirty="0" smtClean="0">
                <a:ea typeface="+mj-ea"/>
                <a:cs typeface="+mj-cs"/>
              </a:rPr>
              <a:t>	</a:t>
            </a:r>
          </a:p>
        </p:txBody>
      </p:sp>
      <p:sp>
        <p:nvSpPr>
          <p:cNvPr id="27" name="Rectangle 2"/>
          <p:cNvSpPr txBox="1">
            <a:spLocks noChangeArrowheads="1"/>
          </p:cNvSpPr>
          <p:nvPr/>
        </p:nvSpPr>
        <p:spPr>
          <a:xfrm>
            <a:off x="6019800" y="2590800"/>
            <a:ext cx="1905000" cy="990600"/>
          </a:xfrm>
          <a:prstGeom prst="rect">
            <a:avLst/>
          </a:prstGeom>
        </p:spPr>
        <p:txBody>
          <a:bodyPr anchor="ctr">
            <a:normAutofit fontScale="92500" lnSpcReduction="20000"/>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algn="l" eaLnBrk="1" fontAlgn="auto" hangingPunct="1">
              <a:spcAft>
                <a:spcPts val="0"/>
              </a:spcAft>
              <a:defRPr/>
            </a:pPr>
            <a:r>
              <a:rPr lang="en-US" sz="4500" dirty="0" smtClean="0">
                <a:ea typeface="+mj-ea"/>
                <a:cs typeface="+mj-cs"/>
              </a:rPr>
              <a:t>         </a:t>
            </a:r>
            <a:r>
              <a:rPr lang="en-US" sz="2200" dirty="0" smtClean="0">
                <a:solidFill>
                  <a:schemeClr val="bg1"/>
                </a:solidFill>
                <a:ea typeface="+mj-ea"/>
                <a:cs typeface="+mj-cs"/>
              </a:rPr>
              <a:t>WRF</a:t>
            </a:r>
            <a:r>
              <a:rPr lang="en-US" sz="2900" dirty="0" smtClean="0">
                <a:ea typeface="+mj-ea"/>
                <a:cs typeface="+mj-cs"/>
              </a:rPr>
              <a:t>	</a:t>
            </a:r>
          </a:p>
        </p:txBody>
      </p:sp>
      <p:sp>
        <p:nvSpPr>
          <p:cNvPr id="28" name="Rectangle 2"/>
          <p:cNvSpPr txBox="1">
            <a:spLocks noChangeArrowheads="1"/>
          </p:cNvSpPr>
          <p:nvPr/>
        </p:nvSpPr>
        <p:spPr>
          <a:xfrm>
            <a:off x="6019800" y="5562600"/>
            <a:ext cx="1905000" cy="990600"/>
          </a:xfrm>
          <a:prstGeom prst="rect">
            <a:avLst/>
          </a:prstGeom>
        </p:spPr>
        <p:txBody>
          <a:bodyPr anchor="ctr">
            <a:normAutofit fontScale="70000" lnSpcReduction="20000"/>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algn="l" eaLnBrk="1" fontAlgn="auto" hangingPunct="1">
              <a:spcAft>
                <a:spcPts val="0"/>
              </a:spcAft>
              <a:defRPr/>
            </a:pPr>
            <a:r>
              <a:rPr lang="en-US" sz="4500" dirty="0" smtClean="0">
                <a:ea typeface="+mj-ea"/>
                <a:cs typeface="+mj-cs"/>
              </a:rPr>
              <a:t>         </a:t>
            </a:r>
            <a:r>
              <a:rPr lang="en-US" sz="2900" dirty="0" smtClean="0">
                <a:solidFill>
                  <a:schemeClr val="bg1"/>
                </a:solidFill>
                <a:ea typeface="+mj-ea"/>
                <a:cs typeface="+mj-cs"/>
              </a:rPr>
              <a:t>NUMA ARK2B</a:t>
            </a:r>
            <a:r>
              <a:rPr lang="en-US" sz="2900" dirty="0" smtClean="0">
                <a:ea typeface="+mj-ea"/>
                <a:cs typeface="+mj-cs"/>
              </a:rPr>
              <a:t>	</a:t>
            </a:r>
          </a:p>
        </p:txBody>
      </p:sp>
      <p:sp>
        <p:nvSpPr>
          <p:cNvPr id="29" name="Rectangle 2"/>
          <p:cNvSpPr txBox="1">
            <a:spLocks noChangeArrowheads="1"/>
          </p:cNvSpPr>
          <p:nvPr/>
        </p:nvSpPr>
        <p:spPr>
          <a:xfrm>
            <a:off x="2133600" y="5791200"/>
            <a:ext cx="1905000" cy="990600"/>
          </a:xfrm>
          <a:prstGeom prst="rect">
            <a:avLst/>
          </a:prstGeom>
        </p:spPr>
        <p:txBody>
          <a:bodyPr anchor="ctr">
            <a:norm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algn="l" eaLnBrk="1" fontAlgn="auto" hangingPunct="1">
              <a:spcAft>
                <a:spcPts val="0"/>
              </a:spcAft>
              <a:defRPr/>
            </a:pPr>
            <a:r>
              <a:rPr lang="en-US" sz="2000" dirty="0" smtClean="0">
                <a:solidFill>
                  <a:schemeClr val="bg1"/>
                </a:solidFill>
                <a:ea typeface="+mj-ea"/>
                <a:cs typeface="+mj-cs"/>
              </a:rPr>
              <a:t>NUMA LF2</a:t>
            </a:r>
            <a:r>
              <a:rPr lang="en-US" sz="2000" dirty="0" smtClean="0">
                <a:ea typeface="+mj-ea"/>
                <a:cs typeface="+mj-cs"/>
              </a:rPr>
              <a:t>	</a:t>
            </a:r>
          </a:p>
        </p:txBody>
      </p:sp>
    </p:spTree>
    <p:extLst>
      <p:ext uri="{BB962C8B-B14F-4D97-AF65-F5344CB8AC3E}">
        <p14:creationId xmlns:p14="http://schemas.microsoft.com/office/powerpoint/2010/main" val="407275286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13.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1600200"/>
            <a:ext cx="6643489" cy="5224109"/>
          </a:xfrm>
          <a:prstGeom prst="rect">
            <a:avLst/>
          </a:prstGeom>
        </p:spPr>
      </p:pic>
      <p:sp>
        <p:nvSpPr>
          <p:cNvPr id="2" name="Title 1"/>
          <p:cNvSpPr>
            <a:spLocks noGrp="1"/>
          </p:cNvSpPr>
          <p:nvPr>
            <p:ph type="title"/>
          </p:nvPr>
        </p:nvSpPr>
        <p:spPr>
          <a:xfrm>
            <a:off x="381000" y="-228600"/>
            <a:ext cx="8229600" cy="1143000"/>
          </a:xfrm>
        </p:spPr>
        <p:txBody>
          <a:bodyPr>
            <a:normAutofit fontScale="90000"/>
          </a:bodyPr>
          <a:lstStyle/>
          <a:p>
            <a:r>
              <a:rPr lang="en-US" dirty="0" smtClean="0"/>
              <a:t>Spectral Kinetic Energy Budgets</a:t>
            </a:r>
            <a:endParaRPr lang="en-US" dirty="0"/>
          </a:p>
        </p:txBody>
      </p:sp>
      <p:sp>
        <p:nvSpPr>
          <p:cNvPr id="19" name="Rectangle 2"/>
          <p:cNvSpPr txBox="1">
            <a:spLocks noChangeArrowheads="1"/>
          </p:cNvSpPr>
          <p:nvPr/>
        </p:nvSpPr>
        <p:spPr>
          <a:xfrm>
            <a:off x="1600200" y="1524000"/>
            <a:ext cx="1905000" cy="990600"/>
          </a:xfrm>
          <a:prstGeom prst="rect">
            <a:avLst/>
          </a:prstGeom>
        </p:spPr>
        <p:txBody>
          <a:bodyPr anchor="ctr">
            <a:normAutofit fontScale="55000" lnSpcReduction="20000"/>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algn="l" eaLnBrk="1" fontAlgn="auto" hangingPunct="1">
              <a:spcAft>
                <a:spcPts val="0"/>
              </a:spcAft>
              <a:defRPr/>
            </a:pPr>
            <a:r>
              <a:rPr lang="en-US" sz="4500" dirty="0" smtClean="0">
                <a:ea typeface="+mj-ea"/>
                <a:cs typeface="+mj-cs"/>
              </a:rPr>
              <a:t>         </a:t>
            </a:r>
            <a:r>
              <a:rPr lang="en-US" sz="3600" dirty="0" smtClean="0">
                <a:solidFill>
                  <a:schemeClr val="bg1"/>
                </a:solidFill>
                <a:ea typeface="+mj-ea"/>
                <a:cs typeface="+mj-cs"/>
              </a:rPr>
              <a:t>HIGRAD</a:t>
            </a:r>
            <a:r>
              <a:rPr lang="en-US" dirty="0" smtClean="0">
                <a:ea typeface="+mj-ea"/>
                <a:cs typeface="+mj-cs"/>
              </a:rPr>
              <a:t>	</a:t>
            </a:r>
          </a:p>
        </p:txBody>
      </p:sp>
      <p:sp>
        <p:nvSpPr>
          <p:cNvPr id="27" name="Rectangle 2"/>
          <p:cNvSpPr txBox="1">
            <a:spLocks noChangeArrowheads="1"/>
          </p:cNvSpPr>
          <p:nvPr/>
        </p:nvSpPr>
        <p:spPr>
          <a:xfrm>
            <a:off x="4953000" y="1219200"/>
            <a:ext cx="1905000" cy="990600"/>
          </a:xfrm>
          <a:prstGeom prst="rect">
            <a:avLst/>
          </a:prstGeom>
        </p:spPr>
        <p:txBody>
          <a:bodyPr anchor="ctr">
            <a:normAutofit fontScale="92500" lnSpcReduction="20000"/>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algn="l" eaLnBrk="1" fontAlgn="auto" hangingPunct="1">
              <a:spcAft>
                <a:spcPts val="0"/>
              </a:spcAft>
              <a:defRPr/>
            </a:pPr>
            <a:r>
              <a:rPr lang="en-US" sz="4500" dirty="0" smtClean="0">
                <a:ea typeface="+mj-ea"/>
                <a:cs typeface="+mj-cs"/>
              </a:rPr>
              <a:t>         </a:t>
            </a:r>
            <a:r>
              <a:rPr lang="en-US" sz="2200" dirty="0" smtClean="0">
                <a:solidFill>
                  <a:schemeClr val="bg1"/>
                </a:solidFill>
                <a:ea typeface="+mj-ea"/>
                <a:cs typeface="+mj-cs"/>
              </a:rPr>
              <a:t>WRF</a:t>
            </a:r>
            <a:r>
              <a:rPr lang="en-US" sz="2900" dirty="0" smtClean="0">
                <a:ea typeface="+mj-ea"/>
                <a:cs typeface="+mj-cs"/>
              </a:rPr>
              <a:t>	</a:t>
            </a:r>
          </a:p>
        </p:txBody>
      </p:sp>
      <p:sp>
        <p:nvSpPr>
          <p:cNvPr id="28" name="Rectangle 2"/>
          <p:cNvSpPr txBox="1">
            <a:spLocks noChangeArrowheads="1"/>
          </p:cNvSpPr>
          <p:nvPr/>
        </p:nvSpPr>
        <p:spPr>
          <a:xfrm>
            <a:off x="4876800" y="4038600"/>
            <a:ext cx="1905000" cy="990600"/>
          </a:xfrm>
          <a:prstGeom prst="rect">
            <a:avLst/>
          </a:prstGeom>
        </p:spPr>
        <p:txBody>
          <a:bodyPr anchor="ctr">
            <a:normAutofit fontScale="70000" lnSpcReduction="20000"/>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algn="l" eaLnBrk="1" fontAlgn="auto" hangingPunct="1">
              <a:spcAft>
                <a:spcPts val="0"/>
              </a:spcAft>
              <a:defRPr/>
            </a:pPr>
            <a:r>
              <a:rPr lang="en-US" sz="4500" dirty="0" smtClean="0">
                <a:ea typeface="+mj-ea"/>
                <a:cs typeface="+mj-cs"/>
              </a:rPr>
              <a:t>         </a:t>
            </a:r>
            <a:r>
              <a:rPr lang="en-US" sz="2900" dirty="0" smtClean="0">
                <a:solidFill>
                  <a:schemeClr val="bg1"/>
                </a:solidFill>
                <a:ea typeface="+mj-ea"/>
                <a:cs typeface="+mj-cs"/>
              </a:rPr>
              <a:t>NUMA ARK2B</a:t>
            </a:r>
            <a:r>
              <a:rPr lang="en-US" sz="2900" dirty="0" smtClean="0">
                <a:ea typeface="+mj-ea"/>
                <a:cs typeface="+mj-cs"/>
              </a:rPr>
              <a:t>	</a:t>
            </a:r>
          </a:p>
        </p:txBody>
      </p:sp>
      <p:sp>
        <p:nvSpPr>
          <p:cNvPr id="29" name="Rectangle 2"/>
          <p:cNvSpPr txBox="1">
            <a:spLocks noChangeArrowheads="1"/>
          </p:cNvSpPr>
          <p:nvPr/>
        </p:nvSpPr>
        <p:spPr>
          <a:xfrm>
            <a:off x="1524000" y="4267200"/>
            <a:ext cx="1905000" cy="990600"/>
          </a:xfrm>
          <a:prstGeom prst="rect">
            <a:avLst/>
          </a:prstGeom>
        </p:spPr>
        <p:txBody>
          <a:bodyPr anchor="ctr">
            <a:norm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algn="l" eaLnBrk="1" fontAlgn="auto" hangingPunct="1">
              <a:spcAft>
                <a:spcPts val="0"/>
              </a:spcAft>
              <a:defRPr/>
            </a:pPr>
            <a:r>
              <a:rPr lang="en-US" sz="2000" dirty="0" smtClean="0">
                <a:solidFill>
                  <a:schemeClr val="bg1"/>
                </a:solidFill>
                <a:ea typeface="+mj-ea"/>
                <a:cs typeface="+mj-cs"/>
              </a:rPr>
              <a:t>NUMA LF2</a:t>
            </a:r>
            <a:r>
              <a:rPr lang="en-US" sz="2000" dirty="0" smtClean="0">
                <a:ea typeface="+mj-ea"/>
                <a:cs typeface="+mj-cs"/>
              </a:rPr>
              <a:t>	</a:t>
            </a:r>
          </a:p>
        </p:txBody>
      </p:sp>
      <p:grpSp>
        <p:nvGrpSpPr>
          <p:cNvPr id="6" name="Group 5"/>
          <p:cNvGrpSpPr/>
          <p:nvPr/>
        </p:nvGrpSpPr>
        <p:grpSpPr>
          <a:xfrm>
            <a:off x="76200" y="685800"/>
            <a:ext cx="8991600" cy="914400"/>
            <a:chOff x="0" y="1447800"/>
            <a:chExt cx="8991600" cy="914400"/>
          </a:xfrm>
        </p:grpSpPr>
        <p:grpSp>
          <p:nvGrpSpPr>
            <p:cNvPr id="23" name="Group 22"/>
            <p:cNvGrpSpPr/>
            <p:nvPr/>
          </p:nvGrpSpPr>
          <p:grpSpPr>
            <a:xfrm>
              <a:off x="0" y="1447800"/>
              <a:ext cx="8991600" cy="914400"/>
              <a:chOff x="2362200" y="2162629"/>
              <a:chExt cx="9144000" cy="1048881"/>
            </a:xfrm>
          </p:grpSpPr>
          <p:sp>
            <p:nvSpPr>
              <p:cNvPr id="24" name="TextBox 23"/>
              <p:cNvSpPr txBox="1"/>
              <p:nvPr/>
            </p:nvSpPr>
            <p:spPr>
              <a:xfrm>
                <a:off x="2362200" y="2162630"/>
                <a:ext cx="9144000" cy="1048880"/>
              </a:xfrm>
              <a:prstGeom prst="rect">
                <a:avLst/>
              </a:prstGeom>
              <a:solidFill>
                <a:schemeClr val="tx1"/>
              </a:solidFill>
              <a:ln w="38100">
                <a:solidFill>
                  <a:schemeClr val="bg1"/>
                </a:solidFill>
              </a:ln>
            </p:spPr>
            <p:txBody>
              <a:bodyPr wrap="square" rtlCol="0">
                <a:spAutoFit/>
              </a:bodyPr>
              <a:lstStyle/>
              <a:p>
                <a:endParaRPr lang="en-US" dirty="0"/>
              </a:p>
            </p:txBody>
          </p:sp>
          <p:graphicFrame>
            <p:nvGraphicFramePr>
              <p:cNvPr id="25" name="Object 24"/>
              <p:cNvGraphicFramePr>
                <a:graphicFrameLocks noChangeAspect="1"/>
              </p:cNvGraphicFramePr>
              <p:nvPr>
                <p:extLst>
                  <p:ext uri="{D42A27DB-BD31-4B8C-83A1-F6EECF244321}">
                    <p14:modId xmlns:p14="http://schemas.microsoft.com/office/powerpoint/2010/main" val="623184431"/>
                  </p:ext>
                </p:extLst>
              </p:nvPr>
            </p:nvGraphicFramePr>
            <p:xfrm>
              <a:off x="2534942" y="2162629"/>
              <a:ext cx="8719411" cy="992431"/>
            </p:xfrm>
            <a:graphic>
              <a:graphicData uri="http://schemas.openxmlformats.org/presentationml/2006/ole">
                <mc:AlternateContent xmlns:mc="http://schemas.openxmlformats.org/markup-compatibility/2006">
                  <mc:Choice xmlns:v="urn:schemas-microsoft-com:vml" Requires="v">
                    <p:oleObj spid="_x0000_s110737" name="Equation" r:id="rId5" imgW="5130800" imgH="584200" progId="Equation.3">
                      <p:embed/>
                    </p:oleObj>
                  </mc:Choice>
                  <mc:Fallback>
                    <p:oleObj name="Equation" r:id="rId5" imgW="5130800" imgH="584200" progId="Equation.3">
                      <p:embed/>
                      <p:pic>
                        <p:nvPicPr>
                          <p:cNvPr id="0" name=""/>
                          <p:cNvPicPr/>
                          <p:nvPr/>
                        </p:nvPicPr>
                        <p:blipFill>
                          <a:blip r:embed="rId6"/>
                          <a:stretch>
                            <a:fillRect/>
                          </a:stretch>
                        </p:blipFill>
                        <p:spPr>
                          <a:xfrm>
                            <a:off x="2534942" y="2162629"/>
                            <a:ext cx="8719411" cy="992431"/>
                          </a:xfrm>
                          <a:prstGeom prst="rect">
                            <a:avLst/>
                          </a:prstGeom>
                        </p:spPr>
                      </p:pic>
                    </p:oleObj>
                  </mc:Fallback>
                </mc:AlternateContent>
              </a:graphicData>
            </a:graphic>
          </p:graphicFrame>
        </p:grpSp>
        <p:sp>
          <p:nvSpPr>
            <p:cNvPr id="26" name="TextBox 25"/>
            <p:cNvSpPr txBox="1"/>
            <p:nvPr/>
          </p:nvSpPr>
          <p:spPr>
            <a:xfrm>
              <a:off x="4343400" y="1600200"/>
              <a:ext cx="1295400" cy="685800"/>
            </a:xfrm>
            <a:prstGeom prst="rect">
              <a:avLst/>
            </a:prstGeom>
            <a:noFill/>
            <a:ln w="38100">
              <a:solidFill>
                <a:srgbClr val="01F900"/>
              </a:solidFill>
            </a:ln>
          </p:spPr>
          <p:txBody>
            <a:bodyPr wrap="square" rtlCol="0">
              <a:spAutoFit/>
            </a:bodyPr>
            <a:lstStyle/>
            <a:p>
              <a:endParaRPr lang="en-US" dirty="0"/>
            </a:p>
          </p:txBody>
        </p:sp>
        <p:sp>
          <p:nvSpPr>
            <p:cNvPr id="30" name="TextBox 29"/>
            <p:cNvSpPr txBox="1"/>
            <p:nvPr/>
          </p:nvSpPr>
          <p:spPr>
            <a:xfrm>
              <a:off x="5791200" y="1600200"/>
              <a:ext cx="609600" cy="685800"/>
            </a:xfrm>
            <a:prstGeom prst="rect">
              <a:avLst/>
            </a:prstGeom>
            <a:noFill/>
            <a:ln w="38100">
              <a:solidFill>
                <a:srgbClr val="FF0000"/>
              </a:solidFill>
            </a:ln>
          </p:spPr>
          <p:txBody>
            <a:bodyPr wrap="square" rtlCol="0">
              <a:spAutoFit/>
            </a:bodyPr>
            <a:lstStyle/>
            <a:p>
              <a:endParaRPr lang="en-US" dirty="0"/>
            </a:p>
          </p:txBody>
        </p:sp>
      </p:grpSp>
    </p:spTree>
    <p:extLst>
      <p:ext uri="{BB962C8B-B14F-4D97-AF65-F5344CB8AC3E}">
        <p14:creationId xmlns:p14="http://schemas.microsoft.com/office/powerpoint/2010/main" val="423059102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57200" y="1066800"/>
            <a:ext cx="9601200" cy="5562600"/>
          </a:xfrm>
          <a:prstGeom prst="rect">
            <a:avLst/>
          </a:prstGeom>
        </p:spPr>
        <p:txBody>
          <a:bodyPr/>
          <a:lstStyle>
            <a:lvl1pPr marL="24161750" indent="-24161750" eaLnBrk="0" hangingPunct="0">
              <a:defRPr sz="2400">
                <a:solidFill>
                  <a:schemeClr val="tx1"/>
                </a:solidFill>
                <a:latin typeface="Arial" charset="0"/>
                <a:ea typeface="ＭＳ Ｐゴシック" charset="0"/>
                <a:cs typeface="Arial" charset="0"/>
              </a:defRPr>
            </a:lvl1pPr>
            <a:lvl2pPr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800100" lvl="1" indent="-342900" eaLnBrk="1" hangingPunct="1">
              <a:spcBef>
                <a:spcPct val="20000"/>
              </a:spcBef>
              <a:spcAft>
                <a:spcPct val="25000"/>
              </a:spcAft>
              <a:buFont typeface="Wingdings" charset="2"/>
              <a:buChar char="Ø"/>
              <a:defRPr/>
            </a:pPr>
            <a:r>
              <a:rPr lang="en-US" dirty="0" smtClean="0">
                <a:latin typeface="Book Antiqua"/>
                <a:ea typeface="ＭＳ Ｐゴシック" charset="0"/>
                <a:cs typeface="Book Antiqua"/>
              </a:rPr>
              <a:t>Impulsive </a:t>
            </a:r>
            <a:r>
              <a:rPr lang="en-US" dirty="0" smtClean="0">
                <a:latin typeface="Book Antiqua"/>
                <a:ea typeface="ＭＳ Ｐゴシック" charset="0"/>
                <a:cs typeface="Book Antiqua"/>
              </a:rPr>
              <a:t>thermal asymmetries in vortex intensification…</a:t>
            </a:r>
          </a:p>
          <a:p>
            <a:pPr marL="1257300" lvl="2" indent="-342900" eaLnBrk="1" hangingPunct="1">
              <a:spcBef>
                <a:spcPct val="20000"/>
              </a:spcBef>
              <a:spcAft>
                <a:spcPct val="25000"/>
              </a:spcAft>
              <a:buFont typeface="Courier New"/>
              <a:buChar char="o"/>
              <a:defRPr/>
            </a:pPr>
            <a:r>
              <a:rPr lang="en-US" dirty="0">
                <a:latin typeface="Book Antiqua"/>
                <a:ea typeface="ＭＳ Ｐゴシック" charset="0"/>
                <a:cs typeface="Book Antiqua"/>
                <a:sym typeface="Wingdings"/>
              </a:rPr>
              <a:t>I</a:t>
            </a:r>
            <a:r>
              <a:rPr lang="en-US" dirty="0" smtClean="0">
                <a:latin typeface="Book Antiqua"/>
                <a:ea typeface="ＭＳ Ｐゴシック" charset="0"/>
                <a:cs typeface="Book Antiqua"/>
                <a:sym typeface="Wingdings"/>
              </a:rPr>
              <a:t>mportant, largely positive impact in HIGRAD/NUMA.</a:t>
            </a:r>
          </a:p>
          <a:p>
            <a:pPr marL="1257300" lvl="2" indent="-342900" eaLnBrk="1" hangingPunct="1">
              <a:spcBef>
                <a:spcPct val="20000"/>
              </a:spcBef>
              <a:spcAft>
                <a:spcPct val="25000"/>
              </a:spcAft>
              <a:buFont typeface="Courier New"/>
              <a:buChar char="o"/>
              <a:defRPr/>
            </a:pPr>
            <a:r>
              <a:rPr lang="en-US" dirty="0" smtClean="0">
                <a:latin typeface="Book Antiqua"/>
                <a:ea typeface="ＭＳ Ｐゴシック" charset="0"/>
                <a:cs typeface="Book Antiqua"/>
                <a:sym typeface="Wingdings"/>
              </a:rPr>
              <a:t>Negligible impact in </a:t>
            </a:r>
            <a:r>
              <a:rPr lang="en-US" dirty="0" smtClean="0">
                <a:latin typeface="Book Antiqua"/>
                <a:ea typeface="ＭＳ Ｐゴシック" charset="0"/>
                <a:cs typeface="Book Antiqua"/>
                <a:sym typeface="Wingdings"/>
              </a:rPr>
              <a:t>WRF.</a:t>
            </a:r>
            <a:endParaRPr lang="en-US" dirty="0" smtClean="0">
              <a:latin typeface="Book Antiqua"/>
              <a:ea typeface="ＭＳ Ｐゴシック" charset="0"/>
              <a:cs typeface="Book Antiqua"/>
              <a:sym typeface="Wingdings"/>
            </a:endParaRPr>
          </a:p>
          <a:p>
            <a:pPr marL="800100" lvl="1" indent="-342900" eaLnBrk="1" hangingPunct="1">
              <a:spcBef>
                <a:spcPct val="20000"/>
              </a:spcBef>
              <a:spcAft>
                <a:spcPct val="25000"/>
              </a:spcAft>
              <a:buFont typeface="Wingdings" charset="2"/>
              <a:buChar char="Ø"/>
              <a:defRPr/>
            </a:pPr>
            <a:r>
              <a:rPr lang="en-US" dirty="0" smtClean="0">
                <a:latin typeface="Book Antiqua"/>
                <a:ea typeface="ＭＳ Ｐゴシック" charset="0"/>
                <a:cs typeface="Book Antiqua"/>
                <a:sym typeface="Wingdings"/>
              </a:rPr>
              <a:t>Spectral dynamics</a:t>
            </a:r>
          </a:p>
          <a:p>
            <a:pPr marL="1257300" lvl="2" indent="-342900" eaLnBrk="1" hangingPunct="1">
              <a:spcBef>
                <a:spcPct val="20000"/>
              </a:spcBef>
              <a:spcAft>
                <a:spcPct val="25000"/>
              </a:spcAft>
              <a:buFont typeface="Courier New"/>
              <a:buChar char="o"/>
              <a:defRPr/>
            </a:pPr>
            <a:r>
              <a:rPr lang="en-US" dirty="0" smtClean="0">
                <a:latin typeface="Book Antiqua"/>
                <a:ea typeface="ＭＳ Ｐゴシック" charset="0"/>
                <a:cs typeface="Book Antiqua"/>
                <a:sym typeface="Wingdings"/>
              </a:rPr>
              <a:t>WRF removes more kinetic energy than HIGRAD/NUMA due to pressure term (inertia-gravity wave activity).</a:t>
            </a:r>
          </a:p>
          <a:p>
            <a:pPr marL="1257300" lvl="2" indent="-342900" eaLnBrk="1" hangingPunct="1">
              <a:spcBef>
                <a:spcPct val="20000"/>
              </a:spcBef>
              <a:spcAft>
                <a:spcPct val="25000"/>
              </a:spcAft>
              <a:buFont typeface="Courier New"/>
              <a:buChar char="o"/>
              <a:defRPr/>
            </a:pPr>
            <a:r>
              <a:rPr lang="en-US" dirty="0" smtClean="0">
                <a:latin typeface="Book Antiqua"/>
                <a:ea typeface="ＭＳ Ｐゴシック" charset="0"/>
                <a:cs typeface="Book Antiqua"/>
                <a:sym typeface="Wingdings"/>
              </a:rPr>
              <a:t>Energy moves upscale with time from nonlinear </a:t>
            </a:r>
            <a:r>
              <a:rPr lang="en-US" dirty="0" smtClean="0">
                <a:latin typeface="Book Antiqua"/>
                <a:ea typeface="ＭＳ Ｐゴシック" charset="0"/>
                <a:cs typeface="Book Antiqua"/>
                <a:sym typeface="Wingdings"/>
              </a:rPr>
              <a:t>effects.</a:t>
            </a:r>
          </a:p>
          <a:p>
            <a:pPr lvl="2" eaLnBrk="1" hangingPunct="1">
              <a:spcBef>
                <a:spcPct val="20000"/>
              </a:spcBef>
              <a:spcAft>
                <a:spcPct val="25000"/>
              </a:spcAft>
              <a:defRPr/>
            </a:pPr>
            <a:endParaRPr lang="en-US" dirty="0" smtClean="0">
              <a:latin typeface="Book Antiqua"/>
              <a:ea typeface="ＭＳ Ｐゴシック" charset="0"/>
              <a:cs typeface="Book Antiqua"/>
              <a:sym typeface="Wingdings"/>
            </a:endParaRPr>
          </a:p>
          <a:p>
            <a:pPr lvl="1" eaLnBrk="1" hangingPunct="1">
              <a:spcBef>
                <a:spcPct val="20000"/>
              </a:spcBef>
              <a:spcAft>
                <a:spcPct val="25000"/>
              </a:spcAft>
              <a:defRPr/>
            </a:pPr>
            <a:r>
              <a:rPr lang="en-US" b="1" dirty="0" smtClean="0">
                <a:latin typeface="Book Antiqua" charset="0"/>
                <a:ea typeface="ＭＳ Ｐゴシック" charset="0"/>
              </a:rPr>
              <a:t>Guimond</a:t>
            </a:r>
            <a:r>
              <a:rPr lang="en-US" b="1" dirty="0">
                <a:latin typeface="Book Antiqua" charset="0"/>
                <a:ea typeface="ＭＳ Ｐゴシック" charset="0"/>
              </a:rPr>
              <a:t>, S., J. </a:t>
            </a:r>
            <a:r>
              <a:rPr lang="en-US" b="1" dirty="0" err="1">
                <a:latin typeface="Book Antiqua" charset="0"/>
                <a:ea typeface="ＭＳ Ｐゴシック" charset="0"/>
              </a:rPr>
              <a:t>Reisner</a:t>
            </a:r>
            <a:r>
              <a:rPr lang="en-US" b="1" dirty="0">
                <a:latin typeface="Book Antiqua" charset="0"/>
                <a:ea typeface="ＭＳ Ｐゴシック" charset="0"/>
              </a:rPr>
              <a:t>, S. </a:t>
            </a:r>
            <a:r>
              <a:rPr lang="en-US" b="1" dirty="0" err="1">
                <a:latin typeface="Book Antiqua" charset="0"/>
                <a:ea typeface="ＭＳ Ｐゴシック" charset="0"/>
              </a:rPr>
              <a:t>Marras</a:t>
            </a:r>
            <a:r>
              <a:rPr lang="en-US" b="1" dirty="0">
                <a:latin typeface="Book Antiqua" charset="0"/>
                <a:ea typeface="ＭＳ Ｐゴシック" charset="0"/>
              </a:rPr>
              <a:t> and F. </a:t>
            </a:r>
            <a:r>
              <a:rPr lang="en-US" b="1" dirty="0" err="1">
                <a:latin typeface="Book Antiqua" charset="0"/>
                <a:ea typeface="ＭＳ Ｐゴシック" charset="0"/>
              </a:rPr>
              <a:t>Giraldo</a:t>
            </a:r>
            <a:r>
              <a:rPr lang="en-US" b="1" dirty="0">
                <a:latin typeface="Book Antiqua" charset="0"/>
                <a:ea typeface="ＭＳ Ｐゴシック" charset="0"/>
              </a:rPr>
              <a:t> 2016:  The         impacts of dry dynamic cores on asymmetric hurricane intensification. </a:t>
            </a:r>
            <a:r>
              <a:rPr lang="en-US" b="1" i="1" dirty="0">
                <a:latin typeface="Book Antiqua" charset="0"/>
                <a:ea typeface="ＭＳ Ｐゴシック" charset="0"/>
              </a:rPr>
              <a:t>J. Atmos. Sci.,</a:t>
            </a:r>
            <a:r>
              <a:rPr lang="en-US" b="1" dirty="0">
                <a:latin typeface="Book Antiqua" charset="0"/>
                <a:ea typeface="ＭＳ Ｐゴシック" charset="0"/>
              </a:rPr>
              <a:t>   in review.</a:t>
            </a:r>
          </a:p>
          <a:p>
            <a:pPr marL="1257300" lvl="2" indent="-342900" eaLnBrk="1" hangingPunct="1">
              <a:spcBef>
                <a:spcPct val="20000"/>
              </a:spcBef>
              <a:spcAft>
                <a:spcPct val="25000"/>
              </a:spcAft>
              <a:buFont typeface="Courier New"/>
              <a:buChar char="o"/>
              <a:defRPr/>
            </a:pPr>
            <a:endParaRPr lang="en-US" dirty="0" smtClean="0">
              <a:latin typeface="Book Antiqua"/>
              <a:ea typeface="ＭＳ Ｐゴシック" charset="0"/>
              <a:cs typeface="Book Antiqua"/>
            </a:endParaRPr>
          </a:p>
        </p:txBody>
      </p:sp>
      <p:sp>
        <p:nvSpPr>
          <p:cNvPr id="5" name="Title 1"/>
          <p:cNvSpPr>
            <a:spLocks noGrp="1"/>
          </p:cNvSpPr>
          <p:nvPr>
            <p:ph type="title"/>
          </p:nvPr>
        </p:nvSpPr>
        <p:spPr>
          <a:xfrm>
            <a:off x="381000" y="-76200"/>
            <a:ext cx="8229600" cy="1143000"/>
          </a:xfrm>
        </p:spPr>
        <p:txBody>
          <a:bodyPr/>
          <a:lstStyle/>
          <a:p>
            <a:pPr>
              <a:defRPr/>
            </a:pPr>
            <a:r>
              <a:rPr lang="en-US" dirty="0" smtClean="0"/>
              <a:t>Summary</a:t>
            </a:r>
            <a:endParaRPr lang="en-US" dirty="0"/>
          </a:p>
        </p:txBody>
      </p:sp>
    </p:spTree>
    <p:extLst>
      <p:ext uri="{BB962C8B-B14F-4D97-AF65-F5344CB8AC3E}">
        <p14:creationId xmlns:p14="http://schemas.microsoft.com/office/powerpoint/2010/main" val="317152103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533400" y="762000"/>
            <a:ext cx="9829800" cy="6019800"/>
          </a:xfrm>
          <a:prstGeom prst="rect">
            <a:avLst/>
          </a:prstGeom>
        </p:spPr>
        <p:txBody>
          <a:bodyPr/>
          <a:lstStyle>
            <a:lvl1pPr marL="24161750" indent="-24161750" eaLnBrk="0" hangingPunct="0">
              <a:defRPr sz="2400">
                <a:solidFill>
                  <a:schemeClr val="tx1"/>
                </a:solidFill>
                <a:latin typeface="Arial" charset="0"/>
                <a:ea typeface="ＭＳ Ｐゴシック" charset="0"/>
                <a:cs typeface="Arial" charset="0"/>
              </a:defRPr>
            </a:lvl1pPr>
            <a:lvl2pPr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800100" lvl="1" indent="-342900" eaLnBrk="1" hangingPunct="1">
              <a:spcBef>
                <a:spcPct val="20000"/>
              </a:spcBef>
              <a:spcAft>
                <a:spcPct val="25000"/>
              </a:spcAft>
              <a:buFont typeface="Wingdings" charset="2"/>
              <a:buChar char="Ø"/>
              <a:defRPr/>
            </a:pPr>
            <a:r>
              <a:rPr lang="en-US" dirty="0" smtClean="0">
                <a:latin typeface="Book Antiqua"/>
                <a:ea typeface="ＭＳ Ｐゴシック" charset="0"/>
                <a:cs typeface="Book Antiqua"/>
              </a:rPr>
              <a:t>WRF has more numerical dissipation than HIGRAD/NUMA for this problem</a:t>
            </a:r>
            <a:r>
              <a:rPr lang="en-US" dirty="0" smtClean="0">
                <a:latin typeface="Book Antiqua"/>
                <a:ea typeface="ＭＳ Ｐゴシック" charset="0"/>
                <a:cs typeface="Book Antiqua"/>
              </a:rPr>
              <a:t>.</a:t>
            </a:r>
          </a:p>
          <a:p>
            <a:pPr lvl="1" eaLnBrk="1" hangingPunct="1">
              <a:spcBef>
                <a:spcPct val="20000"/>
              </a:spcBef>
              <a:spcAft>
                <a:spcPct val="25000"/>
              </a:spcAft>
              <a:defRPr/>
            </a:pPr>
            <a:endParaRPr lang="en-US" dirty="0" smtClean="0">
              <a:latin typeface="Book Antiqua"/>
              <a:ea typeface="ＭＳ Ｐゴシック" charset="0"/>
              <a:cs typeface="Book Antiqua"/>
            </a:endParaRPr>
          </a:p>
          <a:p>
            <a:pPr marL="800100" lvl="1" indent="-342900" eaLnBrk="1" hangingPunct="1">
              <a:spcBef>
                <a:spcPct val="20000"/>
              </a:spcBef>
              <a:spcAft>
                <a:spcPct val="25000"/>
              </a:spcAft>
              <a:buFont typeface="Wingdings" charset="2"/>
              <a:buChar char="Ø"/>
              <a:defRPr/>
            </a:pPr>
            <a:r>
              <a:rPr lang="en-US" dirty="0" smtClean="0">
                <a:solidFill>
                  <a:srgbClr val="FFFFFF"/>
                </a:solidFill>
                <a:latin typeface="Book Antiqua"/>
                <a:ea typeface="ＭＳ Ｐゴシック" charset="0"/>
                <a:cs typeface="Book Antiqua"/>
              </a:rPr>
              <a:t>Indicates </a:t>
            </a:r>
            <a:r>
              <a:rPr lang="en-US" dirty="0">
                <a:solidFill>
                  <a:srgbClr val="FFFFFF"/>
                </a:solidFill>
                <a:latin typeface="Book Antiqua"/>
                <a:ea typeface="ＭＳ Ｐゴシック" charset="0"/>
                <a:cs typeface="Book Antiqua"/>
              </a:rPr>
              <a:t>significant uncertainty in hurricane intensification </a:t>
            </a:r>
            <a:r>
              <a:rPr lang="en-US" dirty="0" smtClean="0">
                <a:solidFill>
                  <a:srgbClr val="FFFFFF"/>
                </a:solidFill>
                <a:latin typeface="Book Antiqua"/>
                <a:ea typeface="ＭＳ Ｐゴシック" charset="0"/>
                <a:cs typeface="Book Antiqua"/>
              </a:rPr>
              <a:t>understanding and potentially prediction</a:t>
            </a:r>
            <a:r>
              <a:rPr lang="en-US" dirty="0" smtClean="0">
                <a:solidFill>
                  <a:srgbClr val="FFFFFF"/>
                </a:solidFill>
                <a:latin typeface="Book Antiqua"/>
                <a:ea typeface="ＭＳ Ｐゴシック" charset="0"/>
                <a:cs typeface="Book Antiqua"/>
              </a:rPr>
              <a:t>.</a:t>
            </a:r>
          </a:p>
          <a:p>
            <a:pPr lvl="1" eaLnBrk="1" hangingPunct="1">
              <a:spcBef>
                <a:spcPct val="20000"/>
              </a:spcBef>
              <a:spcAft>
                <a:spcPct val="25000"/>
              </a:spcAft>
              <a:defRPr/>
            </a:pPr>
            <a:endParaRPr lang="en-US" dirty="0" smtClean="0">
              <a:solidFill>
                <a:srgbClr val="FFFFFF"/>
              </a:solidFill>
              <a:latin typeface="Book Antiqua"/>
              <a:ea typeface="ＭＳ Ｐゴシック" charset="0"/>
              <a:cs typeface="Book Antiqua"/>
            </a:endParaRPr>
          </a:p>
          <a:p>
            <a:pPr marL="800100" lvl="1" indent="-342900" eaLnBrk="1" hangingPunct="1">
              <a:spcBef>
                <a:spcPct val="20000"/>
              </a:spcBef>
              <a:spcAft>
                <a:spcPct val="25000"/>
              </a:spcAft>
              <a:buFont typeface="Wingdings" charset="2"/>
              <a:buChar char="Ø"/>
              <a:defRPr/>
            </a:pPr>
            <a:r>
              <a:rPr lang="en-US" dirty="0" smtClean="0">
                <a:solidFill>
                  <a:srgbClr val="FFFFFF"/>
                </a:solidFill>
                <a:latin typeface="Book Antiqua"/>
                <a:ea typeface="ＭＳ Ｐゴシック" charset="0"/>
                <a:cs typeface="Book Antiqua"/>
              </a:rPr>
              <a:t>What about more realistic regime?</a:t>
            </a:r>
          </a:p>
          <a:p>
            <a:pPr marL="1257300" lvl="2" indent="-342900" eaLnBrk="1" hangingPunct="1">
              <a:spcBef>
                <a:spcPct val="20000"/>
              </a:spcBef>
              <a:spcAft>
                <a:spcPct val="25000"/>
              </a:spcAft>
              <a:buFont typeface="Courier New"/>
              <a:buChar char="o"/>
              <a:defRPr/>
            </a:pPr>
            <a:r>
              <a:rPr lang="en-US" dirty="0" smtClean="0">
                <a:solidFill>
                  <a:srgbClr val="FFFFFF"/>
                </a:solidFill>
                <a:latin typeface="Book Antiqua"/>
                <a:ea typeface="ＭＳ Ｐゴシック" charset="0"/>
                <a:cs typeface="Book Antiqua"/>
              </a:rPr>
              <a:t>Realistic heating, moisture, </a:t>
            </a:r>
            <a:r>
              <a:rPr lang="en-US" dirty="0" smtClean="0">
                <a:solidFill>
                  <a:srgbClr val="FFFFFF"/>
                </a:solidFill>
                <a:latin typeface="Book Antiqua"/>
                <a:ea typeface="ＭＳ Ｐゴシック" charset="0"/>
                <a:cs typeface="Book Antiqua"/>
              </a:rPr>
              <a:t>turbulence</a:t>
            </a:r>
            <a:endParaRPr lang="en-US" sz="2200" b="1" dirty="0">
              <a:solidFill>
                <a:srgbClr val="FFFFFF"/>
              </a:solidFill>
              <a:latin typeface="Book Antiqua"/>
              <a:ea typeface="ＭＳ Ｐゴシック" charset="0"/>
              <a:cs typeface="Book Antiqua"/>
            </a:endParaRPr>
          </a:p>
          <a:p>
            <a:pPr marL="800100" lvl="1" indent="-342900" eaLnBrk="1" hangingPunct="1">
              <a:spcBef>
                <a:spcPct val="20000"/>
              </a:spcBef>
              <a:spcAft>
                <a:spcPct val="25000"/>
              </a:spcAft>
              <a:buFont typeface="Wingdings" charset="2"/>
              <a:buChar char="Ø"/>
              <a:defRPr/>
            </a:pPr>
            <a:r>
              <a:rPr lang="en-US" dirty="0" smtClean="0">
                <a:solidFill>
                  <a:srgbClr val="FFFFFF"/>
                </a:solidFill>
                <a:latin typeface="Book Antiqua"/>
                <a:ea typeface="ＭＳ Ｐゴシック" charset="0"/>
                <a:cs typeface="Book Antiqua"/>
              </a:rPr>
              <a:t>What about HWRF (NMM dynamic core)?</a:t>
            </a:r>
          </a:p>
          <a:p>
            <a:pPr marL="1257300" lvl="2" indent="-342900" eaLnBrk="1" hangingPunct="1">
              <a:spcBef>
                <a:spcPct val="20000"/>
              </a:spcBef>
              <a:spcAft>
                <a:spcPct val="25000"/>
              </a:spcAft>
              <a:buFont typeface="Wingdings" charset="2"/>
              <a:buChar char="Ø"/>
              <a:defRPr/>
            </a:pPr>
            <a:r>
              <a:rPr lang="en-US" dirty="0" smtClean="0">
                <a:solidFill>
                  <a:srgbClr val="FFFFFF"/>
                </a:solidFill>
                <a:latin typeface="Book Antiqua"/>
                <a:ea typeface="ＭＳ Ｐゴシック" charset="0"/>
                <a:cs typeface="Book Antiqua"/>
              </a:rPr>
              <a:t>Evaluate forecasts with spectral dynamics/scale interactions</a:t>
            </a:r>
          </a:p>
          <a:p>
            <a:pPr marL="1714500" lvl="3" indent="-342900" eaLnBrk="1" hangingPunct="1">
              <a:spcBef>
                <a:spcPct val="20000"/>
              </a:spcBef>
              <a:spcAft>
                <a:spcPct val="25000"/>
              </a:spcAft>
              <a:buFont typeface="Courier New"/>
              <a:buChar char="o"/>
              <a:defRPr/>
            </a:pPr>
            <a:r>
              <a:rPr lang="en-US" dirty="0" smtClean="0">
                <a:solidFill>
                  <a:srgbClr val="FFFFFF"/>
                </a:solidFill>
                <a:latin typeface="Book Antiqua"/>
                <a:ea typeface="ＭＳ Ｐゴシック" charset="0"/>
                <a:cs typeface="Book Antiqua"/>
              </a:rPr>
              <a:t>Use higher resolution/re-analysis/</a:t>
            </a:r>
            <a:r>
              <a:rPr lang="en-US" dirty="0" err="1" smtClean="0">
                <a:solidFill>
                  <a:srgbClr val="FFFFFF"/>
                </a:solidFill>
                <a:latin typeface="Book Antiqua"/>
                <a:ea typeface="ＭＳ Ｐゴシック" charset="0"/>
                <a:cs typeface="Book Antiqua"/>
              </a:rPr>
              <a:t>obs</a:t>
            </a:r>
            <a:r>
              <a:rPr lang="en-US" dirty="0" smtClean="0">
                <a:solidFill>
                  <a:srgbClr val="FFFFFF"/>
                </a:solidFill>
                <a:latin typeface="Book Antiqua"/>
                <a:ea typeface="ＭＳ Ｐゴシック" charset="0"/>
                <a:cs typeface="Book Antiqua"/>
              </a:rPr>
              <a:t> for truth</a:t>
            </a:r>
            <a:endParaRPr lang="en-US" dirty="0">
              <a:solidFill>
                <a:srgbClr val="FFFFFF"/>
              </a:solidFill>
              <a:latin typeface="Book Antiqua"/>
              <a:ea typeface="ＭＳ Ｐゴシック" charset="0"/>
              <a:cs typeface="Book Antiqua"/>
            </a:endParaRPr>
          </a:p>
          <a:p>
            <a:pPr marL="1714500" lvl="3" indent="-342900" eaLnBrk="1" hangingPunct="1">
              <a:spcBef>
                <a:spcPct val="20000"/>
              </a:spcBef>
              <a:spcAft>
                <a:spcPct val="25000"/>
              </a:spcAft>
              <a:buFont typeface="Courier New"/>
              <a:buChar char="o"/>
              <a:defRPr/>
            </a:pPr>
            <a:r>
              <a:rPr lang="en-US" dirty="0" smtClean="0">
                <a:solidFill>
                  <a:srgbClr val="FFFFFF"/>
                </a:solidFill>
                <a:latin typeface="Book Antiqua"/>
                <a:ea typeface="ＭＳ Ｐゴシック" charset="0"/>
                <a:cs typeface="Book Antiqua"/>
              </a:rPr>
              <a:t>Various physics packages and data assimilation</a:t>
            </a:r>
          </a:p>
        </p:txBody>
      </p:sp>
      <p:sp>
        <p:nvSpPr>
          <p:cNvPr id="5" name="Title 1"/>
          <p:cNvSpPr>
            <a:spLocks noGrp="1"/>
          </p:cNvSpPr>
          <p:nvPr>
            <p:ph type="title"/>
          </p:nvPr>
        </p:nvSpPr>
        <p:spPr>
          <a:xfrm>
            <a:off x="304800" y="-152400"/>
            <a:ext cx="8229600" cy="1143000"/>
          </a:xfrm>
        </p:spPr>
        <p:txBody>
          <a:bodyPr/>
          <a:lstStyle/>
          <a:p>
            <a:pPr>
              <a:defRPr/>
            </a:pPr>
            <a:r>
              <a:rPr lang="en-US" dirty="0" smtClean="0"/>
              <a:t>Implications</a:t>
            </a:r>
            <a:endParaRPr lang="en-US" dirty="0"/>
          </a:p>
        </p:txBody>
      </p:sp>
      <p:sp>
        <p:nvSpPr>
          <p:cNvPr id="6" name="Rectangle 3"/>
          <p:cNvSpPr txBox="1">
            <a:spLocks noChangeArrowheads="1"/>
          </p:cNvSpPr>
          <p:nvPr/>
        </p:nvSpPr>
        <p:spPr>
          <a:xfrm>
            <a:off x="-152400" y="5867400"/>
            <a:ext cx="9829800" cy="6019800"/>
          </a:xfrm>
          <a:prstGeom prst="rect">
            <a:avLst/>
          </a:prstGeom>
        </p:spPr>
        <p:txBody>
          <a:bodyPr/>
          <a:lstStyle>
            <a:lvl1pPr marL="24161750" indent="-24161750" eaLnBrk="0" hangingPunct="0">
              <a:defRPr sz="2400">
                <a:solidFill>
                  <a:schemeClr val="tx1"/>
                </a:solidFill>
                <a:latin typeface="Arial" charset="0"/>
                <a:ea typeface="ＭＳ Ｐゴシック" charset="0"/>
                <a:cs typeface="Arial" charset="0"/>
              </a:defRPr>
            </a:lvl1pPr>
            <a:lvl2pPr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800100" lvl="1" indent="-342900" eaLnBrk="1" hangingPunct="1">
              <a:spcBef>
                <a:spcPct val="20000"/>
              </a:spcBef>
              <a:spcAft>
                <a:spcPct val="25000"/>
              </a:spcAft>
              <a:buFont typeface="Wingdings" charset="2"/>
              <a:buChar char="Ø"/>
              <a:defRPr/>
            </a:pPr>
            <a:endParaRPr lang="en-US" sz="2100" b="1" dirty="0" smtClean="0">
              <a:latin typeface="Book Antiqua" charset="0"/>
              <a:ea typeface="ＭＳ Ｐゴシック" charset="0"/>
            </a:endParaRPr>
          </a:p>
        </p:txBody>
      </p:sp>
    </p:spTree>
    <p:extLst>
      <p:ext uri="{BB962C8B-B14F-4D97-AF65-F5344CB8AC3E}">
        <p14:creationId xmlns:p14="http://schemas.microsoft.com/office/powerpoint/2010/main" val="413143424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76200" y="76200"/>
            <a:ext cx="9296400" cy="1143000"/>
          </a:xfrm>
        </p:spPr>
        <p:txBody>
          <a:bodyPr>
            <a:normAutofit/>
          </a:bodyPr>
          <a:lstStyle/>
          <a:p>
            <a:pPr eaLnBrk="1" fontAlgn="auto" hangingPunct="1">
              <a:spcAft>
                <a:spcPts val="0"/>
              </a:spcAft>
              <a:defRPr/>
            </a:pPr>
            <a:r>
              <a:rPr lang="en-US" sz="3200" dirty="0" smtClean="0">
                <a:ea typeface="+mj-ea"/>
                <a:cs typeface="+mj-cs"/>
              </a:rPr>
              <a:t>Ongoing Work: Impact of Asymmetric Mode in Turbulent, Observational Regime</a:t>
            </a:r>
          </a:p>
        </p:txBody>
      </p:sp>
      <p:grpSp>
        <p:nvGrpSpPr>
          <p:cNvPr id="9" name="Group 82"/>
          <p:cNvGrpSpPr>
            <a:grpSpLocks/>
          </p:cNvGrpSpPr>
          <p:nvPr/>
        </p:nvGrpSpPr>
        <p:grpSpPr bwMode="auto">
          <a:xfrm>
            <a:off x="76200" y="2438400"/>
            <a:ext cx="8991600" cy="3962400"/>
            <a:chOff x="533400" y="6477000"/>
            <a:chExt cx="14478000" cy="6172200"/>
          </a:xfrm>
        </p:grpSpPr>
        <p:pic>
          <p:nvPicPr>
            <p:cNvPr id="11" name="Picture 114" descr="fig15b.png"/>
            <p:cNvPicPr>
              <a:picLocks noChangeAspect="1"/>
            </p:cNvPicPr>
            <p:nvPr/>
          </p:nvPicPr>
          <p:blipFill>
            <a:blip r:embed="rId3">
              <a:extLst>
                <a:ext uri="{28A0092B-C50C-407E-A947-70E740481C1C}">
                  <a14:useLocalDpi xmlns:a14="http://schemas.microsoft.com/office/drawing/2010/main" val="0"/>
                </a:ext>
              </a:extLst>
            </a:blip>
            <a:srcRect l="3764" t="20364" b="17455"/>
            <a:stretch>
              <a:fillRect/>
            </a:stretch>
          </p:blipFill>
          <p:spPr bwMode="auto">
            <a:xfrm>
              <a:off x="7629865" y="6477000"/>
              <a:ext cx="738153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3" descr="fig14b.png"/>
            <p:cNvPicPr>
              <a:picLocks noChangeAspect="1"/>
            </p:cNvPicPr>
            <p:nvPr/>
          </p:nvPicPr>
          <p:blipFill>
            <a:blip r:embed="rId4">
              <a:extLst>
                <a:ext uri="{28A0092B-C50C-407E-A947-70E740481C1C}">
                  <a14:useLocalDpi xmlns:a14="http://schemas.microsoft.com/office/drawing/2010/main" val="0"/>
                </a:ext>
              </a:extLst>
            </a:blip>
            <a:srcRect l="3764" t="20364" b="17455"/>
            <a:stretch>
              <a:fillRect/>
            </a:stretch>
          </p:blipFill>
          <p:spPr bwMode="auto">
            <a:xfrm>
              <a:off x="533400" y="6477000"/>
              <a:ext cx="738153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52"/>
            <p:cNvSpPr txBox="1">
              <a:spLocks noChangeArrowheads="1"/>
            </p:cNvSpPr>
            <p:nvPr/>
          </p:nvSpPr>
          <p:spPr bwMode="auto">
            <a:xfrm>
              <a:off x="9448801" y="6934201"/>
              <a:ext cx="4090260" cy="6232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b="1" dirty="0">
                  <a:solidFill>
                    <a:schemeClr val="bg1"/>
                  </a:solidFill>
                  <a:latin typeface="Georgia" charset="0"/>
                </a:rPr>
                <a:t>Turbulent </a:t>
              </a:r>
              <a:r>
                <a:rPr lang="en-US" sz="2000" b="1" dirty="0" smtClean="0">
                  <a:solidFill>
                    <a:schemeClr val="bg1"/>
                  </a:solidFill>
                  <a:latin typeface="Georgia" charset="0"/>
                </a:rPr>
                <a:t>Eddies</a:t>
              </a:r>
              <a:endParaRPr lang="en-US" sz="2000" b="1" dirty="0">
                <a:solidFill>
                  <a:schemeClr val="bg1"/>
                </a:solidFill>
                <a:latin typeface="Georgia" charset="0"/>
              </a:endParaRPr>
            </a:p>
          </p:txBody>
        </p:sp>
        <p:sp>
          <p:nvSpPr>
            <p:cNvPr id="15" name="Line 127"/>
            <p:cNvSpPr>
              <a:spLocks noChangeShapeType="1"/>
            </p:cNvSpPr>
            <p:nvPr/>
          </p:nvSpPr>
          <p:spPr bwMode="auto">
            <a:xfrm flipH="1">
              <a:off x="1371600" y="8160327"/>
              <a:ext cx="1951140" cy="2431473"/>
            </a:xfrm>
            <a:prstGeom prst="line">
              <a:avLst/>
            </a:prstGeom>
            <a:noFill/>
            <a:ln w="38100">
              <a:solidFill>
                <a:schemeClr val="bg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16" name="Line 173"/>
            <p:cNvSpPr>
              <a:spLocks noChangeShapeType="1"/>
            </p:cNvSpPr>
            <p:nvPr/>
          </p:nvSpPr>
          <p:spPr bwMode="auto">
            <a:xfrm>
              <a:off x="11026629" y="7739495"/>
              <a:ext cx="132826" cy="2104159"/>
            </a:xfrm>
            <a:prstGeom prst="line">
              <a:avLst/>
            </a:prstGeom>
            <a:noFill/>
            <a:ln w="38100">
              <a:solidFill>
                <a:schemeClr val="bg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17" name="Text Box 151"/>
            <p:cNvSpPr txBox="1">
              <a:spLocks noChangeArrowheads="1"/>
            </p:cNvSpPr>
            <p:nvPr/>
          </p:nvSpPr>
          <p:spPr bwMode="auto">
            <a:xfrm>
              <a:off x="2286000" y="7239000"/>
              <a:ext cx="3047999" cy="107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200" b="1" dirty="0">
                  <a:solidFill>
                    <a:schemeClr val="bg1"/>
                  </a:solidFill>
                  <a:latin typeface="Georgia" charset="0"/>
                </a:rPr>
                <a:t>EYE</a:t>
              </a:r>
            </a:p>
          </p:txBody>
        </p:sp>
        <p:sp>
          <p:nvSpPr>
            <p:cNvPr id="20" name="Right Arrow 80"/>
            <p:cNvSpPr>
              <a:spLocks noChangeArrowheads="1"/>
            </p:cNvSpPr>
            <p:nvPr/>
          </p:nvSpPr>
          <p:spPr bwMode="auto">
            <a:xfrm rot="10800000">
              <a:off x="8686801" y="10286999"/>
              <a:ext cx="4876800" cy="685800"/>
            </a:xfrm>
            <a:prstGeom prst="rightArrow">
              <a:avLst>
                <a:gd name="adj1" fmla="val 50000"/>
                <a:gd name="adj2" fmla="val 50008"/>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Line 173"/>
            <p:cNvSpPr>
              <a:spLocks noChangeShapeType="1"/>
            </p:cNvSpPr>
            <p:nvPr/>
          </p:nvSpPr>
          <p:spPr bwMode="auto">
            <a:xfrm flipH="1">
              <a:off x="9490129" y="7739497"/>
              <a:ext cx="1536499" cy="3247955"/>
            </a:xfrm>
            <a:prstGeom prst="line">
              <a:avLst/>
            </a:prstGeom>
            <a:noFill/>
            <a:ln w="38100">
              <a:solidFill>
                <a:schemeClr val="bg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grpSp>
      <p:sp>
        <p:nvSpPr>
          <p:cNvPr id="2" name="TextBox 1"/>
          <p:cNvSpPr txBox="1"/>
          <p:nvPr/>
        </p:nvSpPr>
        <p:spPr>
          <a:xfrm>
            <a:off x="1219200" y="1302603"/>
            <a:ext cx="6629400" cy="830997"/>
          </a:xfrm>
          <a:prstGeom prst="rect">
            <a:avLst/>
          </a:prstGeom>
          <a:noFill/>
        </p:spPr>
        <p:txBody>
          <a:bodyPr wrap="square" rtlCol="0">
            <a:spAutoFit/>
          </a:bodyPr>
          <a:lstStyle/>
          <a:p>
            <a:pPr algn="ctr"/>
            <a:r>
              <a:rPr lang="en-US" dirty="0" smtClean="0"/>
              <a:t>EDOP Observations (Guimond et al. 2010)</a:t>
            </a:r>
          </a:p>
          <a:p>
            <a:pPr algn="ctr"/>
            <a:r>
              <a:rPr lang="en-US" dirty="0" smtClean="0"/>
              <a:t>100 m horizontal, 37.5 m vertical sampling</a:t>
            </a:r>
            <a:endParaRPr lang="en-US" dirty="0"/>
          </a:p>
        </p:txBody>
      </p:sp>
    </p:spTree>
    <p:extLst>
      <p:ext uri="{BB962C8B-B14F-4D97-AF65-F5344CB8AC3E}">
        <p14:creationId xmlns:p14="http://schemas.microsoft.com/office/powerpoint/2010/main" val="356226140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76200" y="76200"/>
            <a:ext cx="9296400" cy="1143000"/>
          </a:xfrm>
        </p:spPr>
        <p:txBody>
          <a:bodyPr>
            <a:normAutofit/>
          </a:bodyPr>
          <a:lstStyle/>
          <a:p>
            <a:pPr eaLnBrk="1" fontAlgn="auto" hangingPunct="1">
              <a:spcAft>
                <a:spcPts val="0"/>
              </a:spcAft>
              <a:defRPr/>
            </a:pPr>
            <a:r>
              <a:rPr lang="en-US" sz="3200" dirty="0" smtClean="0">
                <a:ea typeface="+mj-ea"/>
                <a:cs typeface="+mj-cs"/>
              </a:rPr>
              <a:t>Ongoing Work: Impact of Asymmetric Mode in Turbulent, Observational Regime</a:t>
            </a:r>
          </a:p>
        </p:txBody>
      </p:sp>
      <p:sp>
        <p:nvSpPr>
          <p:cNvPr id="2" name="TextBox 1"/>
          <p:cNvSpPr txBox="1"/>
          <p:nvPr/>
        </p:nvSpPr>
        <p:spPr>
          <a:xfrm>
            <a:off x="685800" y="1066800"/>
            <a:ext cx="7772400" cy="830997"/>
          </a:xfrm>
          <a:prstGeom prst="rect">
            <a:avLst/>
          </a:prstGeom>
          <a:noFill/>
        </p:spPr>
        <p:txBody>
          <a:bodyPr wrap="square" rtlCol="0">
            <a:spAutoFit/>
          </a:bodyPr>
          <a:lstStyle/>
          <a:p>
            <a:pPr algn="ctr"/>
            <a:r>
              <a:rPr lang="en-US" dirty="0" smtClean="0"/>
              <a:t>Vertical velocity at 10 km height using EDOP heating pulse for (A) 1 km resolution and (B) 200 m resolution</a:t>
            </a:r>
            <a:endParaRPr lang="en-US" dirty="0"/>
          </a:p>
        </p:txBody>
      </p:sp>
      <p:grpSp>
        <p:nvGrpSpPr>
          <p:cNvPr id="14" name="Group 13"/>
          <p:cNvGrpSpPr>
            <a:grpSpLocks/>
          </p:cNvGrpSpPr>
          <p:nvPr/>
        </p:nvGrpSpPr>
        <p:grpSpPr bwMode="auto">
          <a:xfrm>
            <a:off x="76200" y="1905000"/>
            <a:ext cx="8866978" cy="3810000"/>
            <a:chOff x="29489400" y="5486400"/>
            <a:chExt cx="13258800" cy="4754992"/>
          </a:xfrm>
        </p:grpSpPr>
        <p:pic>
          <p:nvPicPr>
            <p:cNvPr id="18" name="Picture 17" descr="perturbation_w_1h-1km.gif"/>
            <p:cNvPicPr>
              <a:picLocks noChangeAspect="1"/>
            </p:cNvPicPr>
            <p:nvPr/>
          </p:nvPicPr>
          <p:blipFill>
            <a:blip r:embed="rId3">
              <a:extLst>
                <a:ext uri="{28A0092B-C50C-407E-A947-70E740481C1C}">
                  <a14:useLocalDpi xmlns:a14="http://schemas.microsoft.com/office/drawing/2010/main" val="0"/>
                </a:ext>
              </a:extLst>
            </a:blip>
            <a:srcRect l="2499" t="10876" b="7251"/>
            <a:stretch>
              <a:fillRect/>
            </a:stretch>
          </p:blipFill>
          <p:spPr bwMode="auto">
            <a:xfrm>
              <a:off x="29489400" y="5486400"/>
              <a:ext cx="6569242" cy="475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perturbation_w_1h-200m.gif"/>
            <p:cNvPicPr preferRelativeResize="0">
              <a:picLocks/>
            </p:cNvPicPr>
            <p:nvPr/>
          </p:nvPicPr>
          <p:blipFill>
            <a:blip r:embed="rId4">
              <a:extLst>
                <a:ext uri="{28A0092B-C50C-407E-A947-70E740481C1C}">
                  <a14:useLocalDpi xmlns:a14="http://schemas.microsoft.com/office/drawing/2010/main" val="0"/>
                </a:ext>
              </a:extLst>
            </a:blip>
            <a:srcRect l="2499" t="10876" b="7251"/>
            <a:stretch>
              <a:fillRect/>
            </a:stretch>
          </p:blipFill>
          <p:spPr bwMode="auto">
            <a:xfrm>
              <a:off x="36182808" y="5486400"/>
              <a:ext cx="6565392" cy="475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63"/>
            <p:cNvSpPr txBox="1">
              <a:spLocks noChangeArrowheads="1"/>
            </p:cNvSpPr>
            <p:nvPr/>
          </p:nvSpPr>
          <p:spPr bwMode="auto">
            <a:xfrm>
              <a:off x="36728400" y="5638814"/>
              <a:ext cx="685800" cy="646171"/>
            </a:xfrm>
            <a:prstGeom prst="rect">
              <a:avLst/>
            </a:prstGeom>
            <a:noFill/>
            <a:ln w="9525">
              <a:noFill/>
              <a:miter lim="800000"/>
              <a:headEnd/>
              <a:tailEnd/>
            </a:ln>
            <a:effectLst/>
          </p:spPr>
          <p:txBody>
            <a:bodyPr>
              <a:spAutoFit/>
            </a:bodyPr>
            <a:lstStyle/>
            <a:p>
              <a:pPr>
                <a:spcBef>
                  <a:spcPct val="50000"/>
                </a:spcBef>
              </a:pPr>
              <a:r>
                <a:rPr lang="en-US" sz="3600" b="1" kern="1200">
                  <a:effectLst>
                    <a:outerShdw blurRad="38100" dist="38100" dir="2700000" algn="tl">
                      <a:srgbClr val="DDDDDD"/>
                    </a:outerShdw>
                  </a:effectLst>
                  <a:latin typeface="Georgia" charset="0"/>
                </a:rPr>
                <a:t>B</a:t>
              </a:r>
            </a:p>
          </p:txBody>
        </p:sp>
        <p:sp>
          <p:nvSpPr>
            <p:cNvPr id="23" name="Text Box 163"/>
            <p:cNvSpPr txBox="1">
              <a:spLocks noChangeArrowheads="1"/>
            </p:cNvSpPr>
            <p:nvPr/>
          </p:nvSpPr>
          <p:spPr bwMode="auto">
            <a:xfrm>
              <a:off x="30022800" y="5638814"/>
              <a:ext cx="685800" cy="646171"/>
            </a:xfrm>
            <a:prstGeom prst="rect">
              <a:avLst/>
            </a:prstGeom>
            <a:noFill/>
            <a:ln w="9525">
              <a:noFill/>
              <a:miter lim="800000"/>
              <a:headEnd/>
              <a:tailEnd/>
            </a:ln>
            <a:effectLst/>
          </p:spPr>
          <p:txBody>
            <a:bodyPr>
              <a:spAutoFit/>
            </a:bodyPr>
            <a:lstStyle/>
            <a:p>
              <a:pPr>
                <a:spcBef>
                  <a:spcPct val="50000"/>
                </a:spcBef>
              </a:pPr>
              <a:r>
                <a:rPr lang="en-US" sz="3600" b="1" kern="1200">
                  <a:effectLst>
                    <a:outerShdw blurRad="38100" dist="38100" dir="2700000" algn="tl">
                      <a:srgbClr val="DDDDDD"/>
                    </a:outerShdw>
                  </a:effectLst>
                  <a:latin typeface="Georgia" charset="0"/>
                </a:rPr>
                <a:t>A</a:t>
              </a:r>
            </a:p>
          </p:txBody>
        </p:sp>
      </p:grpSp>
      <p:sp>
        <p:nvSpPr>
          <p:cNvPr id="3" name="TextBox 2"/>
          <p:cNvSpPr txBox="1"/>
          <p:nvPr/>
        </p:nvSpPr>
        <p:spPr>
          <a:xfrm>
            <a:off x="381000" y="5657672"/>
            <a:ext cx="8458200" cy="1200328"/>
          </a:xfrm>
          <a:prstGeom prst="rect">
            <a:avLst/>
          </a:prstGeom>
          <a:noFill/>
        </p:spPr>
        <p:txBody>
          <a:bodyPr wrap="square" rtlCol="0">
            <a:spAutoFit/>
          </a:bodyPr>
          <a:lstStyle/>
          <a:p>
            <a:pPr marL="342900" indent="-342900">
              <a:buFont typeface="Wingdings" charset="2"/>
              <a:buChar char="Ø"/>
            </a:pPr>
            <a:r>
              <a:rPr lang="en-US" dirty="0" smtClean="0"/>
              <a:t>Will LES runs produce -5/3 spectral slope and up-scaling effects?  What is the role of symmetric/asymmetric processes in this regime? </a:t>
            </a:r>
            <a:endParaRPr lang="en-US" dirty="0"/>
          </a:p>
        </p:txBody>
      </p:sp>
    </p:spTree>
    <p:extLst>
      <p:ext uri="{BB962C8B-B14F-4D97-AF65-F5344CB8AC3E}">
        <p14:creationId xmlns:p14="http://schemas.microsoft.com/office/powerpoint/2010/main" val="2582984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dirty="0" smtClean="0"/>
              <a:t>Acknowledgements</a:t>
            </a:r>
            <a:endParaRPr lang="en-US" dirty="0"/>
          </a:p>
        </p:txBody>
      </p:sp>
      <p:sp>
        <p:nvSpPr>
          <p:cNvPr id="3" name="Content Placeholder 2"/>
          <p:cNvSpPr>
            <a:spLocks noGrp="1"/>
          </p:cNvSpPr>
          <p:nvPr>
            <p:ph idx="1"/>
          </p:nvPr>
        </p:nvSpPr>
        <p:spPr>
          <a:xfrm>
            <a:off x="0" y="1066800"/>
            <a:ext cx="8991600" cy="5257800"/>
          </a:xfrm>
        </p:spPr>
        <p:txBody>
          <a:bodyPr/>
          <a:lstStyle/>
          <a:p>
            <a:pPr>
              <a:buFont typeface="Wingdings" charset="2"/>
              <a:buChar char="ü"/>
            </a:pPr>
            <a:r>
              <a:rPr lang="en-US" dirty="0" smtClean="0"/>
              <a:t>I am grateful to Institute of Geophysics, Planetary Physics and Signatures (IGPPS) at LANL for support.</a:t>
            </a:r>
          </a:p>
          <a:p>
            <a:pPr>
              <a:buFont typeface="Wingdings" charset="2"/>
              <a:buChar char="ü"/>
            </a:pPr>
            <a:r>
              <a:rPr lang="en-US" dirty="0" smtClean="0"/>
              <a:t>Jon </a:t>
            </a:r>
            <a:r>
              <a:rPr lang="en-US" dirty="0" err="1" smtClean="0"/>
              <a:t>Reisner</a:t>
            </a:r>
            <a:r>
              <a:rPr lang="en-US" dirty="0" smtClean="0"/>
              <a:t> for many discussions and support.</a:t>
            </a:r>
          </a:p>
          <a:p>
            <a:pPr>
              <a:buFont typeface="Wingdings" charset="2"/>
              <a:buChar char="ü"/>
            </a:pPr>
            <a:r>
              <a:rPr lang="en-US" dirty="0" smtClean="0"/>
              <a:t>Simone </a:t>
            </a:r>
            <a:r>
              <a:rPr lang="en-US" dirty="0" err="1" smtClean="0"/>
              <a:t>Marras</a:t>
            </a:r>
            <a:r>
              <a:rPr lang="en-US" dirty="0" smtClean="0"/>
              <a:t> and Frank </a:t>
            </a:r>
            <a:r>
              <a:rPr lang="en-US" dirty="0" err="1" smtClean="0"/>
              <a:t>Giraldo</a:t>
            </a:r>
            <a:r>
              <a:rPr lang="en-US" dirty="0" smtClean="0"/>
              <a:t> for NUMA help.</a:t>
            </a:r>
          </a:p>
          <a:p>
            <a:pPr>
              <a:buFont typeface="Wingdings" charset="2"/>
              <a:buChar char="ü"/>
            </a:pPr>
            <a:r>
              <a:rPr lang="en-US" dirty="0" smtClean="0"/>
              <a:t>Dave Nolan (Univ. Miami) for initial conditions and discussions.</a:t>
            </a:r>
          </a:p>
          <a:p>
            <a:pPr>
              <a:buFont typeface="Wingdings" charset="2"/>
              <a:buChar char="ü"/>
            </a:pPr>
            <a:r>
              <a:rPr lang="en-US" dirty="0" smtClean="0"/>
              <a:t>Discussions </a:t>
            </a:r>
            <a:r>
              <a:rPr lang="en-US" dirty="0" smtClean="0"/>
              <a:t>with Michael Waite, Paul </a:t>
            </a:r>
            <a:r>
              <a:rPr lang="en-US" dirty="0" err="1" smtClean="0"/>
              <a:t>Reasor</a:t>
            </a:r>
            <a:r>
              <a:rPr lang="en-US" dirty="0" smtClean="0"/>
              <a:t>, George Bryan, Bill </a:t>
            </a:r>
            <a:r>
              <a:rPr lang="en-US" dirty="0" err="1" smtClean="0"/>
              <a:t>Skamarock</a:t>
            </a:r>
            <a:r>
              <a:rPr lang="en-US" dirty="0" smtClean="0"/>
              <a:t> and Mike Montgomery.</a:t>
            </a:r>
          </a:p>
          <a:p>
            <a:pPr>
              <a:buFont typeface="Wingdings" charset="2"/>
              <a:buChar char="ü"/>
            </a:pPr>
            <a:r>
              <a:rPr lang="en-US" dirty="0" smtClean="0"/>
              <a:t>Three anonymous JAS reviewers.</a:t>
            </a:r>
          </a:p>
        </p:txBody>
      </p:sp>
    </p:spTree>
    <p:extLst>
      <p:ext uri="{BB962C8B-B14F-4D97-AF65-F5344CB8AC3E}">
        <p14:creationId xmlns:p14="http://schemas.microsoft.com/office/powerpoint/2010/main" val="326288770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14600"/>
            <a:ext cx="8229600" cy="1143000"/>
          </a:xfrm>
        </p:spPr>
        <p:txBody>
          <a:bodyPr/>
          <a:lstStyle/>
          <a:p>
            <a:r>
              <a:rPr lang="en-US" dirty="0" smtClean="0"/>
              <a:t>Backup Slides</a:t>
            </a:r>
            <a:endParaRPr lang="en-US" dirty="0"/>
          </a:p>
        </p:txBody>
      </p:sp>
    </p:spTree>
    <p:extLst>
      <p:ext uri="{BB962C8B-B14F-4D97-AF65-F5344CB8AC3E}">
        <p14:creationId xmlns:p14="http://schemas.microsoft.com/office/powerpoint/2010/main" val="293222022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381000" y="0"/>
            <a:ext cx="8229600" cy="1143000"/>
          </a:xfrm>
        </p:spPr>
        <p:txBody>
          <a:bodyPr/>
          <a:lstStyle/>
          <a:p>
            <a:pPr eaLnBrk="1" fontAlgn="auto" hangingPunct="1">
              <a:spcAft>
                <a:spcPts val="0"/>
              </a:spcAft>
              <a:defRPr/>
            </a:pPr>
            <a:r>
              <a:rPr lang="en-US" dirty="0" smtClean="0">
                <a:ea typeface="+mj-ea"/>
                <a:cs typeface="+mj-cs"/>
              </a:rPr>
              <a:t>Vorticity:  HIGRAD and WRF</a:t>
            </a:r>
          </a:p>
        </p:txBody>
      </p:sp>
      <p:pic>
        <p:nvPicPr>
          <p:cNvPr id="56322" name="Picture 38" descr="wrf_4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13" y="1905000"/>
            <a:ext cx="4510087"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9" descr="higrad_4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892300"/>
            <a:ext cx="4175125"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40"/>
          <p:cNvSpPr txBox="1">
            <a:spLocks noChangeArrowheads="1"/>
          </p:cNvSpPr>
          <p:nvPr/>
        </p:nvSpPr>
        <p:spPr bwMode="auto">
          <a:xfrm>
            <a:off x="1143000" y="13716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K = 40 m</a:t>
            </a:r>
            <a:r>
              <a:rPr lang="en-US" baseline="30000"/>
              <a:t>2 </a:t>
            </a:r>
            <a:r>
              <a:rPr lang="en-US"/>
              <a:t>s</a:t>
            </a:r>
            <a:r>
              <a:rPr lang="en-US" baseline="30000"/>
              <a:t>-1</a:t>
            </a:r>
            <a:endParaRPr lang="en-US"/>
          </a:p>
        </p:txBody>
      </p:sp>
      <p:sp>
        <p:nvSpPr>
          <p:cNvPr id="56325" name="TextBox 41"/>
          <p:cNvSpPr txBox="1">
            <a:spLocks noChangeArrowheads="1"/>
          </p:cNvSpPr>
          <p:nvPr/>
        </p:nvSpPr>
        <p:spPr bwMode="auto">
          <a:xfrm>
            <a:off x="5943600" y="13716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K = 40 m</a:t>
            </a:r>
            <a:r>
              <a:rPr lang="en-US" baseline="30000"/>
              <a:t>2 </a:t>
            </a:r>
            <a:r>
              <a:rPr lang="en-US"/>
              <a:t>s</a:t>
            </a:r>
            <a:r>
              <a:rPr lang="en-US" baseline="30000"/>
              <a:t>-1</a:t>
            </a:r>
            <a:endParaRPr lang="en-US"/>
          </a:p>
        </p:txBody>
      </p:sp>
      <p:sp>
        <p:nvSpPr>
          <p:cNvPr id="56326" name="TextBox 42"/>
          <p:cNvSpPr txBox="1">
            <a:spLocks noChangeArrowheads="1"/>
          </p:cNvSpPr>
          <p:nvPr/>
        </p:nvSpPr>
        <p:spPr bwMode="auto">
          <a:xfrm>
            <a:off x="609600" y="5943600"/>
            <a:ext cx="304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Max = ~ 4 x 10</a:t>
            </a:r>
            <a:r>
              <a:rPr lang="en-US" baseline="30000"/>
              <a:t>-5</a:t>
            </a:r>
            <a:r>
              <a:rPr lang="en-US" b="1"/>
              <a:t> </a:t>
            </a:r>
            <a:r>
              <a:rPr lang="en-US"/>
              <a:t>s</a:t>
            </a:r>
            <a:r>
              <a:rPr lang="en-US" baseline="30000"/>
              <a:t>-1</a:t>
            </a:r>
            <a:r>
              <a:rPr lang="en-US"/>
              <a:t> </a:t>
            </a:r>
          </a:p>
        </p:txBody>
      </p:sp>
      <p:sp>
        <p:nvSpPr>
          <p:cNvPr id="56327" name="TextBox 43"/>
          <p:cNvSpPr txBox="1">
            <a:spLocks noChangeArrowheads="1"/>
          </p:cNvSpPr>
          <p:nvPr/>
        </p:nvSpPr>
        <p:spPr bwMode="auto">
          <a:xfrm>
            <a:off x="5410200" y="5938838"/>
            <a:ext cx="304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Max = ~ 2 x 10</a:t>
            </a:r>
            <a:r>
              <a:rPr lang="en-US" baseline="30000"/>
              <a:t>-4</a:t>
            </a:r>
            <a:r>
              <a:rPr lang="en-US" b="1"/>
              <a:t> </a:t>
            </a:r>
            <a:r>
              <a:rPr lang="en-US"/>
              <a:t>s</a:t>
            </a:r>
            <a:r>
              <a:rPr lang="en-US" baseline="30000"/>
              <a:t>-1</a:t>
            </a:r>
            <a:r>
              <a:rPr lang="en-US"/>
              <a:t> </a:t>
            </a:r>
          </a:p>
        </p:txBody>
      </p:sp>
    </p:spTree>
    <p:extLst>
      <p:ext uri="{BB962C8B-B14F-4D97-AF65-F5344CB8AC3E}">
        <p14:creationId xmlns:p14="http://schemas.microsoft.com/office/powerpoint/2010/main" val="137085700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9982200" cy="1143000"/>
          </a:xfrm>
        </p:spPr>
        <p:txBody>
          <a:bodyPr>
            <a:normAutofit/>
          </a:bodyPr>
          <a:lstStyle/>
          <a:p>
            <a:pPr>
              <a:defRPr/>
            </a:pPr>
            <a:r>
              <a:rPr lang="en-US" sz="3600" dirty="0" smtClean="0">
                <a:ea typeface="+mj-ea"/>
                <a:cs typeface="+mj-cs"/>
              </a:rPr>
              <a:t>Drivers of Hurricane Intensity Change</a:t>
            </a:r>
            <a:endParaRPr lang="en-US" sz="3600" dirty="0">
              <a:ea typeface="+mj-ea"/>
              <a:cs typeface="+mj-cs"/>
            </a:endParaRPr>
          </a:p>
        </p:txBody>
      </p:sp>
      <p:pic>
        <p:nvPicPr>
          <p:cNvPr id="8" name="Picture 7" descr="fig05.png"/>
          <p:cNvPicPr>
            <a:picLocks noChangeAspect="1"/>
          </p:cNvPicPr>
          <p:nvPr/>
        </p:nvPicPr>
        <p:blipFill rotWithShape="1">
          <a:blip r:embed="rId3"/>
          <a:srcRect l="23268" t="38593" r="52490" b="42071"/>
          <a:stretch/>
        </p:blipFill>
        <p:spPr bwMode="auto">
          <a:xfrm>
            <a:off x="76200" y="1828800"/>
            <a:ext cx="4267200" cy="3402872"/>
          </a:xfrm>
          <a:prstGeom prst="rect">
            <a:avLst/>
          </a:prstGeom>
          <a:noFill/>
          <a:ln w="9525">
            <a:noFill/>
            <a:miter lim="800000"/>
            <a:headEnd/>
            <a:tailEnd/>
          </a:ln>
        </p:spPr>
      </p:pic>
      <p:grpSp>
        <p:nvGrpSpPr>
          <p:cNvPr id="10" name="Group 82"/>
          <p:cNvGrpSpPr>
            <a:grpSpLocks/>
          </p:cNvGrpSpPr>
          <p:nvPr/>
        </p:nvGrpSpPr>
        <p:grpSpPr bwMode="auto">
          <a:xfrm>
            <a:off x="4407278" y="1600200"/>
            <a:ext cx="4584322" cy="3962400"/>
            <a:chOff x="533400" y="6477000"/>
            <a:chExt cx="7381535" cy="6172200"/>
          </a:xfrm>
        </p:grpSpPr>
        <p:pic>
          <p:nvPicPr>
            <p:cNvPr id="12" name="Picture 113" descr="fig14b.png"/>
            <p:cNvPicPr>
              <a:picLocks noChangeAspect="1"/>
            </p:cNvPicPr>
            <p:nvPr/>
          </p:nvPicPr>
          <p:blipFill>
            <a:blip r:embed="rId4">
              <a:extLst>
                <a:ext uri="{28A0092B-C50C-407E-A947-70E740481C1C}">
                  <a14:useLocalDpi xmlns:a14="http://schemas.microsoft.com/office/drawing/2010/main" val="0"/>
                </a:ext>
              </a:extLst>
            </a:blip>
            <a:srcRect l="3764" t="20364" b="17455"/>
            <a:stretch>
              <a:fillRect/>
            </a:stretch>
          </p:blipFill>
          <p:spPr bwMode="auto">
            <a:xfrm>
              <a:off x="533400" y="6477000"/>
              <a:ext cx="738153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127"/>
            <p:cNvSpPr>
              <a:spLocks noChangeShapeType="1"/>
            </p:cNvSpPr>
            <p:nvPr/>
          </p:nvSpPr>
          <p:spPr bwMode="auto">
            <a:xfrm flipH="1">
              <a:off x="1371600" y="8160327"/>
              <a:ext cx="1951140" cy="2431473"/>
            </a:xfrm>
            <a:prstGeom prst="line">
              <a:avLst/>
            </a:prstGeom>
            <a:noFill/>
            <a:ln w="38100">
              <a:solidFill>
                <a:schemeClr val="bg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16" name="Text Box 151"/>
            <p:cNvSpPr txBox="1">
              <a:spLocks noChangeArrowheads="1"/>
            </p:cNvSpPr>
            <p:nvPr/>
          </p:nvSpPr>
          <p:spPr bwMode="auto">
            <a:xfrm>
              <a:off x="2286000" y="7239000"/>
              <a:ext cx="3047999" cy="107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200" b="1" dirty="0">
                  <a:solidFill>
                    <a:schemeClr val="bg1"/>
                  </a:solidFill>
                  <a:latin typeface="Georgia" charset="0"/>
                </a:rPr>
                <a:t>EYE</a:t>
              </a:r>
            </a:p>
          </p:txBody>
        </p:sp>
      </p:grpSp>
      <p:sp>
        <p:nvSpPr>
          <p:cNvPr id="19" name="Rectangle 3"/>
          <p:cNvSpPr txBox="1">
            <a:spLocks noChangeArrowheads="1"/>
          </p:cNvSpPr>
          <p:nvPr/>
        </p:nvSpPr>
        <p:spPr>
          <a:xfrm>
            <a:off x="1143000" y="6096000"/>
            <a:ext cx="6172201" cy="685800"/>
          </a:xfrm>
          <a:prstGeom prst="rect">
            <a:avLst/>
          </a:prstGeom>
        </p:spPr>
        <p:txBody>
          <a:bodyPr/>
          <a:lstStyle>
            <a:lvl1pPr marL="24161750" indent="-24161750" eaLnBrk="0" hangingPunct="0">
              <a:defRPr sz="2400">
                <a:solidFill>
                  <a:schemeClr val="tx1"/>
                </a:solidFill>
                <a:latin typeface="Arial" charset="0"/>
                <a:ea typeface="ＭＳ Ｐゴシック" charset="0"/>
                <a:cs typeface="Arial" charset="0"/>
              </a:defRPr>
            </a:lvl1pPr>
            <a:lvl2pPr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eaLnBrk="0" fontAlgn="base" hangingPunct="0">
              <a:spcBef>
                <a:spcPct val="0"/>
              </a:spcBef>
              <a:spcAft>
                <a:spcPct val="0"/>
              </a:spcAft>
              <a:defRPr sz="2400">
                <a:solidFill>
                  <a:schemeClr val="tx1"/>
                </a:solidFill>
                <a:latin typeface="Arial" charset="0"/>
                <a:ea typeface="Arial" charset="0"/>
                <a:cs typeface="Arial" charset="0"/>
              </a:defRPr>
            </a:lvl6pPr>
            <a:lvl7pPr eaLnBrk="0" fontAlgn="base" hangingPunct="0">
              <a:spcBef>
                <a:spcPct val="0"/>
              </a:spcBef>
              <a:spcAft>
                <a:spcPct val="0"/>
              </a:spcAft>
              <a:defRPr sz="2400">
                <a:solidFill>
                  <a:schemeClr val="tx1"/>
                </a:solidFill>
                <a:latin typeface="Arial" charset="0"/>
                <a:ea typeface="Arial" charset="0"/>
                <a:cs typeface="Arial" charset="0"/>
              </a:defRPr>
            </a:lvl7pPr>
            <a:lvl8pPr eaLnBrk="0" fontAlgn="base" hangingPunct="0">
              <a:spcBef>
                <a:spcPct val="0"/>
              </a:spcBef>
              <a:spcAft>
                <a:spcPct val="0"/>
              </a:spcAft>
              <a:defRPr sz="2400">
                <a:solidFill>
                  <a:schemeClr val="tx1"/>
                </a:solidFill>
                <a:latin typeface="Arial" charset="0"/>
                <a:ea typeface="Arial" charset="0"/>
                <a:cs typeface="Arial" charset="0"/>
              </a:defRPr>
            </a:lvl8pPr>
            <a:lvl9pPr eaLnBrk="0" fontAlgn="base" hangingPunct="0">
              <a:spcBef>
                <a:spcPct val="0"/>
              </a:spcBef>
              <a:spcAft>
                <a:spcPct val="0"/>
              </a:spcAft>
              <a:defRPr sz="2400">
                <a:solidFill>
                  <a:schemeClr val="tx1"/>
                </a:solidFill>
                <a:latin typeface="Arial" charset="0"/>
                <a:ea typeface="Arial" charset="0"/>
                <a:cs typeface="Arial" charset="0"/>
              </a:defRPr>
            </a:lvl9pPr>
          </a:lstStyle>
          <a:p>
            <a:pPr lvl="2" eaLnBrk="1" hangingPunct="1">
              <a:spcBef>
                <a:spcPct val="20000"/>
              </a:spcBef>
              <a:spcAft>
                <a:spcPct val="25000"/>
              </a:spcAft>
              <a:defRPr/>
            </a:pPr>
            <a:r>
              <a:rPr lang="en-US" b="1" dirty="0" smtClean="0">
                <a:solidFill>
                  <a:schemeClr val="accent1"/>
                </a:solidFill>
                <a:effectLst>
                  <a:outerShdw blurRad="38100" dist="38100" dir="2700000" algn="tl">
                    <a:srgbClr val="FFFFFF"/>
                  </a:outerShdw>
                </a:effectLst>
                <a:latin typeface="Book Antiqua" charset="0"/>
                <a:ea typeface="ＭＳ Ｐゴシック" charset="0"/>
                <a:cs typeface="ＭＳ Ｐゴシック" charset="0"/>
              </a:rPr>
              <a:t>Guimond et al. 2010, J. Atmos. Sci.</a:t>
            </a:r>
          </a:p>
          <a:p>
            <a:pPr lvl="1" eaLnBrk="1" hangingPunct="1">
              <a:spcBef>
                <a:spcPct val="20000"/>
              </a:spcBef>
              <a:spcAft>
                <a:spcPct val="25000"/>
              </a:spcAft>
              <a:buFont typeface="Arial" charset="0"/>
              <a:buChar char="•"/>
              <a:defRPr/>
            </a:pPr>
            <a:endParaRPr lang="en-US" b="1" dirty="0" smtClean="0">
              <a:solidFill>
                <a:srgbClr val="464646"/>
              </a:solidFill>
              <a:effectLst>
                <a:outerShdw blurRad="38100" dist="38100" dir="2700000" algn="tl">
                  <a:srgbClr val="FFFFFF"/>
                </a:outerShdw>
              </a:effectLst>
              <a:latin typeface="Book Antiqua" charset="0"/>
              <a:ea typeface="ＭＳ Ｐゴシック" charset="0"/>
              <a:cs typeface="ＭＳ Ｐゴシック" charset="0"/>
            </a:endParaRPr>
          </a:p>
        </p:txBody>
      </p:sp>
      <p:sp>
        <p:nvSpPr>
          <p:cNvPr id="3" name="TextBox 2"/>
          <p:cNvSpPr txBox="1"/>
          <p:nvPr/>
        </p:nvSpPr>
        <p:spPr>
          <a:xfrm>
            <a:off x="2362200" y="990600"/>
            <a:ext cx="3962400" cy="461665"/>
          </a:xfrm>
          <a:prstGeom prst="rect">
            <a:avLst/>
          </a:prstGeom>
          <a:noFill/>
        </p:spPr>
        <p:txBody>
          <a:bodyPr wrap="square" rtlCol="0">
            <a:spAutoFit/>
          </a:bodyPr>
          <a:lstStyle/>
          <a:p>
            <a:pPr algn="ctr"/>
            <a:r>
              <a:rPr lang="en-US" b="1" dirty="0" smtClean="0"/>
              <a:t>Hurricane Dennis (2005)</a:t>
            </a:r>
            <a:endParaRPr lang="en-US" b="1" dirty="0"/>
          </a:p>
        </p:txBody>
      </p:sp>
    </p:spTree>
    <p:extLst>
      <p:ext uri="{BB962C8B-B14F-4D97-AF65-F5344CB8AC3E}">
        <p14:creationId xmlns:p14="http://schemas.microsoft.com/office/powerpoint/2010/main" val="345562767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38" descr="wrf_4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13" y="1905000"/>
            <a:ext cx="4510087"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Box 40"/>
          <p:cNvSpPr txBox="1">
            <a:spLocks noChangeArrowheads="1"/>
          </p:cNvSpPr>
          <p:nvPr/>
        </p:nvSpPr>
        <p:spPr bwMode="auto">
          <a:xfrm>
            <a:off x="1143000" y="13716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K = 40 m</a:t>
            </a:r>
            <a:r>
              <a:rPr lang="en-US" baseline="30000"/>
              <a:t>2 </a:t>
            </a:r>
            <a:r>
              <a:rPr lang="en-US"/>
              <a:t>s</a:t>
            </a:r>
            <a:r>
              <a:rPr lang="en-US" baseline="30000"/>
              <a:t>-1</a:t>
            </a:r>
            <a:endParaRPr lang="en-US"/>
          </a:p>
        </p:txBody>
      </p:sp>
      <p:sp>
        <p:nvSpPr>
          <p:cNvPr id="58371" name="TextBox 41"/>
          <p:cNvSpPr txBox="1">
            <a:spLocks noChangeArrowheads="1"/>
          </p:cNvSpPr>
          <p:nvPr/>
        </p:nvSpPr>
        <p:spPr bwMode="auto">
          <a:xfrm>
            <a:off x="5943600" y="13716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K = 100 m</a:t>
            </a:r>
            <a:r>
              <a:rPr lang="en-US" baseline="30000"/>
              <a:t>2 </a:t>
            </a:r>
            <a:r>
              <a:rPr lang="en-US"/>
              <a:t>s</a:t>
            </a:r>
            <a:r>
              <a:rPr lang="en-US" baseline="30000"/>
              <a:t>-1</a:t>
            </a:r>
            <a:endParaRPr lang="en-US"/>
          </a:p>
        </p:txBody>
      </p:sp>
      <p:sp>
        <p:nvSpPr>
          <p:cNvPr id="58372" name="TextBox 42"/>
          <p:cNvSpPr txBox="1">
            <a:spLocks noChangeArrowheads="1"/>
          </p:cNvSpPr>
          <p:nvPr/>
        </p:nvSpPr>
        <p:spPr bwMode="auto">
          <a:xfrm>
            <a:off x="609600" y="5943600"/>
            <a:ext cx="304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Max = ~ 4 x 10</a:t>
            </a:r>
            <a:r>
              <a:rPr lang="en-US" baseline="30000"/>
              <a:t>-5</a:t>
            </a:r>
            <a:r>
              <a:rPr lang="en-US" b="1"/>
              <a:t> </a:t>
            </a:r>
            <a:r>
              <a:rPr lang="en-US"/>
              <a:t>s</a:t>
            </a:r>
            <a:r>
              <a:rPr lang="en-US" baseline="30000"/>
              <a:t>-1</a:t>
            </a:r>
            <a:r>
              <a:rPr lang="en-US"/>
              <a:t> </a:t>
            </a:r>
          </a:p>
        </p:txBody>
      </p:sp>
      <p:sp>
        <p:nvSpPr>
          <p:cNvPr id="58373" name="TextBox 43"/>
          <p:cNvSpPr txBox="1">
            <a:spLocks noChangeArrowheads="1"/>
          </p:cNvSpPr>
          <p:nvPr/>
        </p:nvSpPr>
        <p:spPr bwMode="auto">
          <a:xfrm>
            <a:off x="5410200" y="5938838"/>
            <a:ext cx="304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Max = ~ 7 x 10</a:t>
            </a:r>
            <a:r>
              <a:rPr lang="en-US" baseline="30000"/>
              <a:t>-5</a:t>
            </a:r>
            <a:r>
              <a:rPr lang="en-US" b="1"/>
              <a:t> </a:t>
            </a:r>
            <a:r>
              <a:rPr lang="en-US"/>
              <a:t>s</a:t>
            </a:r>
            <a:r>
              <a:rPr lang="en-US" baseline="30000"/>
              <a:t>-1</a:t>
            </a:r>
            <a:r>
              <a:rPr lang="en-US"/>
              <a:t> </a:t>
            </a:r>
          </a:p>
        </p:txBody>
      </p:sp>
      <p:pic>
        <p:nvPicPr>
          <p:cNvPr id="58374" name="Picture 8" descr="higrad_10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892300"/>
            <a:ext cx="4175125"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Grp="1" noChangeArrowheads="1"/>
          </p:cNvSpPr>
          <p:nvPr>
            <p:ph type="title"/>
          </p:nvPr>
        </p:nvSpPr>
        <p:spPr>
          <a:xfrm>
            <a:off x="381000" y="0"/>
            <a:ext cx="8229600" cy="1143000"/>
          </a:xfrm>
        </p:spPr>
        <p:txBody>
          <a:bodyPr/>
          <a:lstStyle/>
          <a:p>
            <a:pPr eaLnBrk="1" fontAlgn="auto" hangingPunct="1">
              <a:spcAft>
                <a:spcPts val="0"/>
              </a:spcAft>
              <a:defRPr/>
            </a:pPr>
            <a:r>
              <a:rPr lang="en-US" dirty="0" smtClean="0">
                <a:ea typeface="+mj-ea"/>
                <a:cs typeface="+mj-cs"/>
              </a:rPr>
              <a:t>Vorticity:  HIGRAD and WRF</a:t>
            </a:r>
          </a:p>
        </p:txBody>
      </p:sp>
    </p:spTree>
    <p:extLst>
      <p:ext uri="{BB962C8B-B14F-4D97-AF65-F5344CB8AC3E}">
        <p14:creationId xmlns:p14="http://schemas.microsoft.com/office/powerpoint/2010/main" val="137002646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38" descr="wrf_4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13" y="1905000"/>
            <a:ext cx="4510087"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Box 40"/>
          <p:cNvSpPr txBox="1">
            <a:spLocks noChangeArrowheads="1"/>
          </p:cNvSpPr>
          <p:nvPr/>
        </p:nvSpPr>
        <p:spPr bwMode="auto">
          <a:xfrm>
            <a:off x="1143000" y="13716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K = 40 m</a:t>
            </a:r>
            <a:r>
              <a:rPr lang="en-US" baseline="30000"/>
              <a:t>2 </a:t>
            </a:r>
            <a:r>
              <a:rPr lang="en-US"/>
              <a:t>s</a:t>
            </a:r>
            <a:r>
              <a:rPr lang="en-US" baseline="30000"/>
              <a:t>-1</a:t>
            </a:r>
            <a:endParaRPr lang="en-US"/>
          </a:p>
        </p:txBody>
      </p:sp>
      <p:sp>
        <p:nvSpPr>
          <p:cNvPr id="60419" name="TextBox 41"/>
          <p:cNvSpPr txBox="1">
            <a:spLocks noChangeArrowheads="1"/>
          </p:cNvSpPr>
          <p:nvPr/>
        </p:nvSpPr>
        <p:spPr bwMode="auto">
          <a:xfrm>
            <a:off x="5943600" y="13716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K = 200 m</a:t>
            </a:r>
            <a:r>
              <a:rPr lang="en-US" baseline="30000"/>
              <a:t>2 </a:t>
            </a:r>
            <a:r>
              <a:rPr lang="en-US"/>
              <a:t>s</a:t>
            </a:r>
            <a:r>
              <a:rPr lang="en-US" baseline="30000"/>
              <a:t>-1</a:t>
            </a:r>
            <a:endParaRPr lang="en-US"/>
          </a:p>
        </p:txBody>
      </p:sp>
      <p:sp>
        <p:nvSpPr>
          <p:cNvPr id="60420" name="TextBox 42"/>
          <p:cNvSpPr txBox="1">
            <a:spLocks noChangeArrowheads="1"/>
          </p:cNvSpPr>
          <p:nvPr/>
        </p:nvSpPr>
        <p:spPr bwMode="auto">
          <a:xfrm>
            <a:off x="609600" y="5943600"/>
            <a:ext cx="304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Max = ~ 4 x 10</a:t>
            </a:r>
            <a:r>
              <a:rPr lang="en-US" baseline="30000"/>
              <a:t>-5</a:t>
            </a:r>
            <a:r>
              <a:rPr lang="en-US" b="1"/>
              <a:t> </a:t>
            </a:r>
            <a:r>
              <a:rPr lang="en-US"/>
              <a:t>s</a:t>
            </a:r>
            <a:r>
              <a:rPr lang="en-US" baseline="30000"/>
              <a:t>-1</a:t>
            </a:r>
            <a:r>
              <a:rPr lang="en-US"/>
              <a:t> </a:t>
            </a:r>
          </a:p>
        </p:txBody>
      </p:sp>
      <p:sp>
        <p:nvSpPr>
          <p:cNvPr id="60421" name="TextBox 43"/>
          <p:cNvSpPr txBox="1">
            <a:spLocks noChangeArrowheads="1"/>
          </p:cNvSpPr>
          <p:nvPr/>
        </p:nvSpPr>
        <p:spPr bwMode="auto">
          <a:xfrm>
            <a:off x="5410200" y="5938838"/>
            <a:ext cx="304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Max = ~ 3 x 10</a:t>
            </a:r>
            <a:r>
              <a:rPr lang="en-US" baseline="30000"/>
              <a:t>-5</a:t>
            </a:r>
            <a:r>
              <a:rPr lang="en-US" b="1"/>
              <a:t> </a:t>
            </a:r>
            <a:r>
              <a:rPr lang="en-US"/>
              <a:t>s</a:t>
            </a:r>
            <a:r>
              <a:rPr lang="en-US" baseline="30000"/>
              <a:t>-1</a:t>
            </a:r>
            <a:r>
              <a:rPr lang="en-US"/>
              <a:t> </a:t>
            </a:r>
          </a:p>
        </p:txBody>
      </p:sp>
      <p:pic>
        <p:nvPicPr>
          <p:cNvPr id="60422" name="Picture 9" descr="higrad_20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892300"/>
            <a:ext cx="4175125"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Grp="1" noChangeArrowheads="1"/>
          </p:cNvSpPr>
          <p:nvPr>
            <p:ph type="title"/>
          </p:nvPr>
        </p:nvSpPr>
        <p:spPr>
          <a:xfrm>
            <a:off x="381000" y="0"/>
            <a:ext cx="8229600" cy="1143000"/>
          </a:xfrm>
        </p:spPr>
        <p:txBody>
          <a:bodyPr/>
          <a:lstStyle/>
          <a:p>
            <a:pPr eaLnBrk="1" fontAlgn="auto" hangingPunct="1">
              <a:spcAft>
                <a:spcPts val="0"/>
              </a:spcAft>
              <a:defRPr/>
            </a:pPr>
            <a:r>
              <a:rPr lang="en-US" dirty="0" smtClean="0">
                <a:ea typeface="+mj-ea"/>
                <a:cs typeface="+mj-cs"/>
              </a:rPr>
              <a:t>Vorticity:  HIGRAD and WRF</a:t>
            </a:r>
          </a:p>
        </p:txBody>
      </p:sp>
    </p:spTree>
    <p:extLst>
      <p:ext uri="{BB962C8B-B14F-4D97-AF65-F5344CB8AC3E}">
        <p14:creationId xmlns:p14="http://schemas.microsoft.com/office/powerpoint/2010/main" val="50211351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eaLnBrk="1" fontAlgn="auto" hangingPunct="1">
              <a:spcAft>
                <a:spcPts val="0"/>
              </a:spcAft>
              <a:defRPr/>
            </a:pPr>
            <a:r>
              <a:rPr lang="en-US" dirty="0" smtClean="0">
                <a:ea typeface="+mj-ea"/>
                <a:cs typeface="+mj-cs"/>
              </a:rPr>
              <a:t>Numerical Model</a:t>
            </a:r>
            <a:endParaRPr lang="en-US" dirty="0">
              <a:ea typeface="+mj-ea"/>
              <a:cs typeface="+mj-cs"/>
            </a:endParaRPr>
          </a:p>
        </p:txBody>
      </p:sp>
      <p:sp>
        <p:nvSpPr>
          <p:cNvPr id="6" name="Rectangle 3"/>
          <p:cNvSpPr txBox="1">
            <a:spLocks noChangeArrowheads="1"/>
          </p:cNvSpPr>
          <p:nvPr/>
        </p:nvSpPr>
        <p:spPr>
          <a:xfrm>
            <a:off x="-609600" y="1143000"/>
            <a:ext cx="9372600" cy="5410200"/>
          </a:xfrm>
          <a:prstGeom prst="rect">
            <a:avLst/>
          </a:prstGeom>
        </p:spPr>
        <p:txBody>
          <a:bodyPr/>
          <a:lstStyle>
            <a:lvl1pPr marL="24161750" indent="-24161750" eaLnBrk="0" hangingPunct="0">
              <a:defRPr sz="2400">
                <a:solidFill>
                  <a:schemeClr val="tx1"/>
                </a:solidFill>
                <a:latin typeface="Arial" charset="0"/>
                <a:ea typeface="ＭＳ Ｐゴシック" charset="0"/>
                <a:cs typeface="Arial" charset="0"/>
              </a:defRPr>
            </a:lvl1pPr>
            <a:lvl2pPr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lvl="2" eaLnBrk="1" hangingPunct="1">
              <a:spcBef>
                <a:spcPct val="20000"/>
              </a:spcBef>
              <a:spcAft>
                <a:spcPct val="25000"/>
              </a:spcAft>
              <a:buFont typeface="Arial" charset="0"/>
              <a:buChar char="•"/>
              <a:defRPr/>
            </a:pPr>
            <a:r>
              <a:rPr lang="en-US" b="1" dirty="0" smtClean="0">
                <a:effectLst>
                  <a:outerShdw blurRad="38100" dist="38100" dir="2700000" algn="tl">
                    <a:srgbClr val="69676D"/>
                  </a:outerShdw>
                </a:effectLst>
                <a:latin typeface="Book Antiqua" charset="0"/>
                <a:ea typeface="ＭＳ Ｐゴシック" charset="0"/>
                <a:cs typeface="ＭＳ Ｐゴシック" charset="0"/>
              </a:rPr>
              <a:t>HIGRAD (</a:t>
            </a:r>
            <a:r>
              <a:rPr lang="en-US" b="1" dirty="0" err="1" smtClean="0">
                <a:effectLst>
                  <a:outerShdw blurRad="38100" dist="38100" dir="2700000" algn="tl">
                    <a:srgbClr val="69676D"/>
                  </a:outerShdw>
                </a:effectLst>
                <a:latin typeface="Book Antiqua" charset="0"/>
                <a:ea typeface="ＭＳ Ｐゴシック" charset="0"/>
                <a:cs typeface="ＭＳ Ｐゴシック" charset="0"/>
              </a:rPr>
              <a:t>Reisner</a:t>
            </a:r>
            <a:r>
              <a:rPr lang="en-US" b="1" dirty="0" smtClean="0">
                <a:effectLst>
                  <a:outerShdw blurRad="38100" dist="38100" dir="2700000" algn="tl">
                    <a:srgbClr val="69676D"/>
                  </a:outerShdw>
                </a:effectLst>
                <a:latin typeface="Book Antiqua" charset="0"/>
                <a:ea typeface="ＭＳ Ｐゴシック" charset="0"/>
                <a:cs typeface="ＭＳ Ｐゴシック" charset="0"/>
              </a:rPr>
              <a:t> et al. 2005; </a:t>
            </a:r>
            <a:r>
              <a:rPr lang="en-US" b="1" dirty="0" err="1" smtClean="0">
                <a:effectLst>
                  <a:outerShdw blurRad="38100" dist="38100" dir="2700000" algn="tl">
                    <a:srgbClr val="69676D"/>
                  </a:outerShdw>
                </a:effectLst>
                <a:latin typeface="Book Antiqua" charset="0"/>
                <a:ea typeface="ＭＳ Ｐゴシック" charset="0"/>
                <a:cs typeface="ＭＳ Ｐゴシック" charset="0"/>
              </a:rPr>
              <a:t>Reisner</a:t>
            </a:r>
            <a:r>
              <a:rPr lang="en-US" b="1" dirty="0" smtClean="0">
                <a:effectLst>
                  <a:outerShdw blurRad="38100" dist="38100" dir="2700000" algn="tl">
                    <a:srgbClr val="69676D"/>
                  </a:outerShdw>
                </a:effectLst>
                <a:latin typeface="Book Antiqua" charset="0"/>
                <a:ea typeface="ＭＳ Ｐゴシック" charset="0"/>
                <a:cs typeface="ＭＳ Ｐゴシック" charset="0"/>
              </a:rPr>
              <a:t> and Jeffery 2009)</a:t>
            </a:r>
          </a:p>
          <a:p>
            <a:pPr lvl="2" eaLnBrk="1" hangingPunct="1">
              <a:spcBef>
                <a:spcPct val="20000"/>
              </a:spcBef>
              <a:spcAft>
                <a:spcPct val="25000"/>
              </a:spcAft>
              <a:buFont typeface="Arial" charset="0"/>
              <a:buChar char="•"/>
              <a:defRPr/>
            </a:pPr>
            <a:r>
              <a:rPr lang="en-US" b="1" dirty="0" smtClean="0">
                <a:effectLst>
                  <a:outerShdw blurRad="38100" dist="38100" dir="2700000" algn="tl">
                    <a:srgbClr val="69676D"/>
                  </a:outerShdw>
                </a:effectLst>
                <a:latin typeface="Book Antiqua" charset="0"/>
                <a:ea typeface="ＭＳ Ｐゴシック" charset="0"/>
                <a:cs typeface="ＭＳ Ｐゴシック" charset="0"/>
              </a:rPr>
              <a:t>Equation set…</a:t>
            </a:r>
          </a:p>
          <a:p>
            <a:pPr lvl="2" eaLnBrk="1" hangingPunct="1">
              <a:spcBef>
                <a:spcPct val="20000"/>
              </a:spcBef>
              <a:spcAft>
                <a:spcPct val="25000"/>
              </a:spcAft>
              <a:buFont typeface="Arial" charset="0"/>
              <a:buChar char="•"/>
              <a:defRPr/>
            </a:pPr>
            <a:endParaRPr lang="en-US" b="1" dirty="0" smtClean="0">
              <a:solidFill>
                <a:srgbClr val="464646"/>
              </a:solidFill>
              <a:effectLst>
                <a:outerShdw blurRad="38100" dist="38100" dir="2700000" algn="tl">
                  <a:srgbClr val="FFFFFF"/>
                </a:outerShdw>
              </a:effectLst>
              <a:latin typeface="Book Antiqua" charset="0"/>
              <a:ea typeface="ＭＳ Ｐゴシック" charset="0"/>
              <a:cs typeface="ＭＳ Ｐゴシック" charset="0"/>
            </a:endParaRPr>
          </a:p>
          <a:p>
            <a:pPr lvl="2" eaLnBrk="1" hangingPunct="1">
              <a:spcBef>
                <a:spcPct val="20000"/>
              </a:spcBef>
              <a:spcAft>
                <a:spcPct val="25000"/>
              </a:spcAft>
              <a:buFont typeface="Arial" charset="0"/>
              <a:buChar char="•"/>
              <a:defRPr/>
            </a:pPr>
            <a:endParaRPr lang="en-US" b="1" dirty="0" smtClean="0">
              <a:solidFill>
                <a:srgbClr val="464646"/>
              </a:solidFill>
              <a:effectLst>
                <a:outerShdw blurRad="38100" dist="38100" dir="2700000" algn="tl">
                  <a:srgbClr val="FFFFFF"/>
                </a:outerShdw>
              </a:effectLst>
              <a:latin typeface="Book Antiqua" charset="0"/>
              <a:ea typeface="ＭＳ Ｐゴシック" charset="0"/>
              <a:cs typeface="ＭＳ Ｐゴシック" charset="0"/>
            </a:endParaRPr>
          </a:p>
          <a:p>
            <a:pPr lvl="2" eaLnBrk="1" hangingPunct="1">
              <a:spcBef>
                <a:spcPct val="20000"/>
              </a:spcBef>
              <a:spcAft>
                <a:spcPct val="25000"/>
              </a:spcAft>
              <a:buFont typeface="Arial" charset="0"/>
              <a:buChar char="•"/>
              <a:defRPr/>
            </a:pPr>
            <a:endParaRPr lang="en-US" b="1" dirty="0" smtClean="0">
              <a:solidFill>
                <a:srgbClr val="464646"/>
              </a:solidFill>
              <a:effectLst>
                <a:outerShdw blurRad="38100" dist="38100" dir="2700000" algn="tl">
                  <a:srgbClr val="FFFFFF"/>
                </a:outerShdw>
              </a:effectLst>
              <a:latin typeface="Book Antiqua" charset="0"/>
              <a:ea typeface="ＭＳ Ｐゴシック" charset="0"/>
              <a:cs typeface="ＭＳ Ｐゴシック" charset="0"/>
            </a:endParaRPr>
          </a:p>
          <a:p>
            <a:pPr lvl="2" eaLnBrk="1" hangingPunct="1">
              <a:spcBef>
                <a:spcPct val="20000"/>
              </a:spcBef>
              <a:spcAft>
                <a:spcPct val="25000"/>
              </a:spcAft>
              <a:buFont typeface="Arial" charset="0"/>
              <a:buChar char="•"/>
              <a:defRPr/>
            </a:pPr>
            <a:endParaRPr lang="en-US" b="1" dirty="0" smtClean="0">
              <a:solidFill>
                <a:srgbClr val="464646"/>
              </a:solidFill>
              <a:effectLst>
                <a:outerShdw blurRad="38100" dist="38100" dir="2700000" algn="tl">
                  <a:srgbClr val="FFFFFF"/>
                </a:outerShdw>
              </a:effectLst>
              <a:latin typeface="Book Antiqua" charset="0"/>
              <a:ea typeface="ＭＳ Ｐゴシック" charset="0"/>
              <a:cs typeface="ＭＳ Ｐゴシック" charset="0"/>
            </a:endParaRPr>
          </a:p>
          <a:p>
            <a:pPr lvl="2" eaLnBrk="1" hangingPunct="1">
              <a:spcBef>
                <a:spcPct val="20000"/>
              </a:spcBef>
              <a:spcAft>
                <a:spcPct val="25000"/>
              </a:spcAft>
              <a:buFont typeface="Arial" charset="0"/>
              <a:buChar char="•"/>
              <a:defRPr/>
            </a:pPr>
            <a:endParaRPr lang="en-US" b="1" dirty="0" smtClean="0">
              <a:solidFill>
                <a:srgbClr val="464646"/>
              </a:solidFill>
              <a:effectLst>
                <a:outerShdw blurRad="38100" dist="38100" dir="2700000" algn="tl">
                  <a:srgbClr val="FFFFFF"/>
                </a:outerShdw>
              </a:effectLst>
              <a:latin typeface="Book Antiqua" charset="0"/>
              <a:ea typeface="ＭＳ Ｐゴシック" charset="0"/>
              <a:cs typeface="ＭＳ Ｐゴシック" charset="0"/>
            </a:endParaRPr>
          </a:p>
          <a:p>
            <a:pPr lvl="2" eaLnBrk="1" hangingPunct="1">
              <a:spcBef>
                <a:spcPct val="20000"/>
              </a:spcBef>
              <a:spcAft>
                <a:spcPct val="25000"/>
              </a:spcAft>
              <a:buFont typeface="Arial" charset="0"/>
              <a:buChar char="•"/>
              <a:defRPr/>
            </a:pPr>
            <a:r>
              <a:rPr lang="en-US" b="1" dirty="0" smtClean="0">
                <a:effectLst>
                  <a:outerShdw blurRad="38100" dist="38100" dir="2700000" algn="tl">
                    <a:srgbClr val="69676D"/>
                  </a:outerShdw>
                </a:effectLst>
                <a:latin typeface="Book Antiqua" charset="0"/>
                <a:ea typeface="ＭＳ Ｐゴシック" charset="0"/>
                <a:cs typeface="ＭＳ Ｐゴシック" charset="0"/>
              </a:rPr>
              <a:t>Discretization</a:t>
            </a:r>
          </a:p>
          <a:p>
            <a:pPr lvl="3" eaLnBrk="1" hangingPunct="1">
              <a:spcBef>
                <a:spcPct val="20000"/>
              </a:spcBef>
              <a:spcAft>
                <a:spcPct val="25000"/>
              </a:spcAft>
              <a:buFont typeface="Arial" charset="0"/>
              <a:buChar char="•"/>
              <a:defRPr/>
            </a:pPr>
            <a:r>
              <a:rPr lang="en-US" b="1" dirty="0" smtClean="0">
                <a:effectLst>
                  <a:outerShdw blurRad="38100" dist="38100" dir="2700000" algn="tl">
                    <a:srgbClr val="69676D"/>
                  </a:outerShdw>
                </a:effectLst>
                <a:latin typeface="Book Antiqua" charset="0"/>
                <a:ea typeface="ＭＳ Ｐゴシック" charset="0"/>
                <a:cs typeface="ＭＳ Ｐゴシック" charset="0"/>
              </a:rPr>
              <a:t>Temporal </a:t>
            </a:r>
            <a:r>
              <a:rPr lang="en-US" b="1" dirty="0" smtClean="0">
                <a:effectLst>
                  <a:outerShdw blurRad="38100" dist="38100" dir="2700000" algn="tl">
                    <a:srgbClr val="69676D"/>
                  </a:outerShdw>
                </a:effectLst>
                <a:latin typeface="Book Antiqua" charset="0"/>
                <a:ea typeface="ＭＳ Ｐゴシック" charset="0"/>
                <a:cs typeface="ＭＳ Ｐゴシック" charset="0"/>
                <a:sym typeface="Wingdings" charset="0"/>
              </a:rPr>
              <a:t></a:t>
            </a:r>
            <a:r>
              <a:rPr lang="en-US" b="1" dirty="0" smtClean="0">
                <a:effectLst>
                  <a:outerShdw blurRad="38100" dist="38100" dir="2700000" algn="tl">
                    <a:srgbClr val="69676D"/>
                  </a:outerShdw>
                </a:effectLst>
                <a:latin typeface="Book Antiqua" charset="0"/>
                <a:ea typeface="ＭＳ Ｐゴシック" charset="0"/>
                <a:cs typeface="ＭＳ Ｐゴシック" charset="0"/>
              </a:rPr>
              <a:t>semi-implicit (higher order an option)</a:t>
            </a:r>
          </a:p>
          <a:p>
            <a:pPr lvl="3" eaLnBrk="1" hangingPunct="1">
              <a:spcBef>
                <a:spcPct val="20000"/>
              </a:spcBef>
              <a:spcAft>
                <a:spcPct val="25000"/>
              </a:spcAft>
              <a:buFont typeface="Arial" charset="0"/>
              <a:buChar char="•"/>
              <a:defRPr/>
            </a:pPr>
            <a:r>
              <a:rPr lang="en-US" b="1" dirty="0" smtClean="0">
                <a:effectLst>
                  <a:outerShdw blurRad="38100" dist="38100" dir="2700000" algn="tl">
                    <a:srgbClr val="69676D"/>
                  </a:outerShdw>
                </a:effectLst>
                <a:latin typeface="Book Antiqua" charset="0"/>
                <a:ea typeface="ＭＳ Ｐゴシック" charset="0"/>
                <a:cs typeface="ＭＳ Ｐゴシック" charset="0"/>
              </a:rPr>
              <a:t>Space </a:t>
            </a:r>
            <a:r>
              <a:rPr lang="en-US" b="1" dirty="0" smtClean="0">
                <a:effectLst>
                  <a:outerShdw blurRad="38100" dist="38100" dir="2700000" algn="tl">
                    <a:srgbClr val="69676D"/>
                  </a:outerShdw>
                </a:effectLst>
                <a:latin typeface="Book Antiqua" charset="0"/>
                <a:ea typeface="ＭＳ Ｐゴシック" charset="0"/>
                <a:cs typeface="ＭＳ Ｐゴシック" charset="0"/>
                <a:sym typeface="Wingdings" charset="0"/>
              </a:rPr>
              <a:t> f</a:t>
            </a:r>
            <a:r>
              <a:rPr lang="en-US" b="1" dirty="0" smtClean="0">
                <a:effectLst>
                  <a:outerShdw blurRad="38100" dist="38100" dir="2700000" algn="tl">
                    <a:srgbClr val="69676D"/>
                  </a:outerShdw>
                </a:effectLst>
                <a:latin typeface="Book Antiqua" charset="0"/>
                <a:ea typeface="ＭＳ Ｐゴシック" charset="0"/>
                <a:cs typeface="ＭＳ Ｐゴシック" charset="0"/>
              </a:rPr>
              <a:t>inite volume on A-grid (non-staggered)</a:t>
            </a:r>
          </a:p>
          <a:p>
            <a:pPr lvl="3" eaLnBrk="1" hangingPunct="1">
              <a:spcBef>
                <a:spcPct val="20000"/>
              </a:spcBef>
              <a:spcAft>
                <a:spcPct val="25000"/>
              </a:spcAft>
              <a:buFont typeface="Arial" charset="0"/>
              <a:buChar char="•"/>
              <a:defRPr/>
            </a:pPr>
            <a:r>
              <a:rPr lang="en-US" b="1" dirty="0" smtClean="0">
                <a:effectLst>
                  <a:outerShdw blurRad="38100" dist="38100" dir="2700000" algn="tl">
                    <a:srgbClr val="69676D"/>
                  </a:outerShdw>
                </a:effectLst>
                <a:latin typeface="Book Antiqua" charset="0"/>
                <a:ea typeface="ＭＳ Ｐゴシック" charset="0"/>
                <a:cs typeface="ＭＳ Ｐゴシック" charset="0"/>
              </a:rPr>
              <a:t>No filters or damping added to numerics</a:t>
            </a:r>
          </a:p>
          <a:p>
            <a:pPr lvl="2" eaLnBrk="1" hangingPunct="1">
              <a:spcBef>
                <a:spcPct val="20000"/>
              </a:spcBef>
              <a:spcAft>
                <a:spcPct val="25000"/>
              </a:spcAft>
              <a:buFont typeface="Arial" charset="0"/>
              <a:buChar char="•"/>
              <a:defRPr/>
            </a:pPr>
            <a:endParaRPr lang="en-US" b="1" dirty="0" smtClean="0">
              <a:solidFill>
                <a:srgbClr val="464646"/>
              </a:solidFill>
              <a:effectLst>
                <a:outerShdw blurRad="38100" dist="38100" dir="2700000" algn="tl">
                  <a:srgbClr val="FFFFFF"/>
                </a:outerShdw>
              </a:effectLst>
              <a:latin typeface="Book Antiqua" charset="0"/>
              <a:ea typeface="ＭＳ Ｐゴシック" charset="0"/>
              <a:cs typeface="ＭＳ Ｐゴシック" charset="0"/>
            </a:endParaRPr>
          </a:p>
          <a:p>
            <a:pPr lvl="1" eaLnBrk="1" hangingPunct="1">
              <a:spcBef>
                <a:spcPct val="20000"/>
              </a:spcBef>
              <a:spcAft>
                <a:spcPct val="25000"/>
              </a:spcAft>
              <a:buFont typeface="Arial" charset="0"/>
              <a:buChar char="•"/>
              <a:defRPr/>
            </a:pPr>
            <a:endParaRPr lang="en-US" b="1" dirty="0" smtClean="0">
              <a:solidFill>
                <a:srgbClr val="464646"/>
              </a:solidFill>
              <a:effectLst>
                <a:outerShdw blurRad="38100" dist="38100" dir="2700000" algn="tl">
                  <a:srgbClr val="FFFFFF"/>
                </a:outerShdw>
              </a:effectLst>
              <a:latin typeface="Book Antiqua" charset="0"/>
              <a:ea typeface="ＭＳ Ｐゴシック" charset="0"/>
              <a:cs typeface="ＭＳ Ｐゴシック" charset="0"/>
            </a:endParaRPr>
          </a:p>
        </p:txBody>
      </p:sp>
      <p:graphicFrame>
        <p:nvGraphicFramePr>
          <p:cNvPr id="100355" name="Object 8"/>
          <p:cNvGraphicFramePr>
            <a:graphicFrameLocks noChangeAspect="1"/>
          </p:cNvGraphicFramePr>
          <p:nvPr/>
        </p:nvGraphicFramePr>
        <p:xfrm>
          <a:off x="914400" y="2286000"/>
          <a:ext cx="6889750" cy="730250"/>
        </p:xfrm>
        <a:graphic>
          <a:graphicData uri="http://schemas.openxmlformats.org/presentationml/2006/ole">
            <mc:AlternateContent xmlns:mc="http://schemas.openxmlformats.org/markup-compatibility/2006">
              <mc:Choice xmlns:v="urn:schemas-microsoft-com:vml" Requires="v">
                <p:oleObj spid="_x0000_s121915" name="Equation" r:id="rId4" imgW="3949700" imgH="419100" progId="Equation.3">
                  <p:embed/>
                </p:oleObj>
              </mc:Choice>
              <mc:Fallback>
                <p:oleObj name="Equation" r:id="rId4" imgW="3949700" imgH="419100" progId="Equation.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286000"/>
                        <a:ext cx="6889750" cy="730250"/>
                      </a:xfrm>
                      <a:prstGeom prst="rect">
                        <a:avLst/>
                      </a:prstGeom>
                      <a:solidFill>
                        <a:schemeClr val="tx1"/>
                      </a:solidFill>
                      <a:ln w="25400">
                        <a:solidFill>
                          <a:schemeClr val="bg1"/>
                        </a:solidFill>
                        <a:miter lim="800000"/>
                        <a:headEnd/>
                        <a:tailEnd/>
                      </a:ln>
                    </p:spPr>
                  </p:pic>
                </p:oleObj>
              </mc:Fallback>
            </mc:AlternateContent>
          </a:graphicData>
        </a:graphic>
      </p:graphicFrame>
      <p:graphicFrame>
        <p:nvGraphicFramePr>
          <p:cNvPr id="100356" name="Object 9"/>
          <p:cNvGraphicFramePr>
            <a:graphicFrameLocks noChangeAspect="1"/>
          </p:cNvGraphicFramePr>
          <p:nvPr/>
        </p:nvGraphicFramePr>
        <p:xfrm>
          <a:off x="914400" y="4114800"/>
          <a:ext cx="3178175" cy="731838"/>
        </p:xfrm>
        <a:graphic>
          <a:graphicData uri="http://schemas.openxmlformats.org/presentationml/2006/ole">
            <mc:AlternateContent xmlns:mc="http://schemas.openxmlformats.org/markup-compatibility/2006">
              <mc:Choice xmlns:v="urn:schemas-microsoft-com:vml" Requires="v">
                <p:oleObj spid="_x0000_s121916" name="Equation" r:id="rId6" imgW="1930400" imgH="444500" progId="Equation.3">
                  <p:embed/>
                </p:oleObj>
              </mc:Choice>
              <mc:Fallback>
                <p:oleObj name="Equation" r:id="rId6" imgW="1930400" imgH="4445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4114800"/>
                        <a:ext cx="3178175" cy="731838"/>
                      </a:xfrm>
                      <a:prstGeom prst="rect">
                        <a:avLst/>
                      </a:prstGeom>
                      <a:solidFill>
                        <a:schemeClr val="tx1"/>
                      </a:solidFill>
                      <a:ln w="25400">
                        <a:solidFill>
                          <a:schemeClr val="bg1"/>
                        </a:solidFill>
                        <a:miter lim="800000"/>
                        <a:headEnd/>
                        <a:tailEnd/>
                      </a:ln>
                    </p:spPr>
                  </p:pic>
                </p:oleObj>
              </mc:Fallback>
            </mc:AlternateContent>
          </a:graphicData>
        </a:graphic>
      </p:graphicFrame>
      <p:graphicFrame>
        <p:nvGraphicFramePr>
          <p:cNvPr id="100357" name="Object 10"/>
          <p:cNvGraphicFramePr>
            <a:graphicFrameLocks noChangeAspect="1"/>
          </p:cNvGraphicFramePr>
          <p:nvPr/>
        </p:nvGraphicFramePr>
        <p:xfrm>
          <a:off x="920750" y="3200400"/>
          <a:ext cx="2660650" cy="685800"/>
        </p:xfrm>
        <a:graphic>
          <a:graphicData uri="http://schemas.openxmlformats.org/presentationml/2006/ole">
            <mc:AlternateContent xmlns:mc="http://schemas.openxmlformats.org/markup-compatibility/2006">
              <mc:Choice xmlns:v="urn:schemas-microsoft-com:vml" Requires="v">
                <p:oleObj spid="_x0000_s121917" name="Equation" r:id="rId8" imgW="1625600" imgH="419100" progId="Equation.3">
                  <p:embed/>
                </p:oleObj>
              </mc:Choice>
              <mc:Fallback>
                <p:oleObj name="Equation" r:id="rId8" imgW="1625600" imgH="41910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0750" y="3200400"/>
                        <a:ext cx="2660650" cy="685800"/>
                      </a:xfrm>
                      <a:prstGeom prst="rect">
                        <a:avLst/>
                      </a:prstGeom>
                      <a:solidFill>
                        <a:schemeClr val="tx1"/>
                      </a:solidFill>
                      <a:ln w="25400">
                        <a:solidFill>
                          <a:schemeClr val="bg1"/>
                        </a:solidFill>
                        <a:miter lim="800000"/>
                        <a:headEnd/>
                        <a:tailEnd/>
                      </a:ln>
                    </p:spPr>
                  </p:pic>
                </p:oleObj>
              </mc:Fallback>
            </mc:AlternateContent>
          </a:graphicData>
        </a:graphic>
      </p:graphicFrame>
      <p:graphicFrame>
        <p:nvGraphicFramePr>
          <p:cNvPr id="100358" name="Object 11"/>
          <p:cNvGraphicFramePr>
            <a:graphicFrameLocks noChangeAspect="1"/>
          </p:cNvGraphicFramePr>
          <p:nvPr/>
        </p:nvGraphicFramePr>
        <p:xfrm>
          <a:off x="4762500" y="3200400"/>
          <a:ext cx="3390900" cy="685800"/>
        </p:xfrm>
        <a:graphic>
          <a:graphicData uri="http://schemas.openxmlformats.org/presentationml/2006/ole">
            <mc:AlternateContent xmlns:mc="http://schemas.openxmlformats.org/markup-compatibility/2006">
              <mc:Choice xmlns:v="urn:schemas-microsoft-com:vml" Requires="v">
                <p:oleObj spid="_x0000_s121918" name="Equation" r:id="rId10" imgW="2768600" imgH="558800" progId="Equation.3">
                  <p:embed/>
                </p:oleObj>
              </mc:Choice>
              <mc:Fallback>
                <p:oleObj name="Equation" r:id="rId10" imgW="2768600" imgH="558800" progId="Equation.3">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62500" y="3200400"/>
                        <a:ext cx="3390900" cy="685800"/>
                      </a:xfrm>
                      <a:prstGeom prst="rect">
                        <a:avLst/>
                      </a:prstGeom>
                      <a:solidFill>
                        <a:schemeClr val="tx1"/>
                      </a:solidFill>
                      <a:ln w="25400">
                        <a:solidFill>
                          <a:schemeClr val="bg1"/>
                        </a:solidFill>
                        <a:miter lim="800000"/>
                        <a:headEnd/>
                        <a:tailEnd/>
                      </a:ln>
                    </p:spPr>
                  </p:pic>
                </p:oleObj>
              </mc:Fallback>
            </mc:AlternateContent>
          </a:graphicData>
        </a:graphic>
      </p:graphicFrame>
      <p:graphicFrame>
        <p:nvGraphicFramePr>
          <p:cNvPr id="100359" name="Object 12"/>
          <p:cNvGraphicFramePr>
            <a:graphicFrameLocks noChangeAspect="1"/>
          </p:cNvGraphicFramePr>
          <p:nvPr/>
        </p:nvGraphicFramePr>
        <p:xfrm>
          <a:off x="5562600" y="4114800"/>
          <a:ext cx="1617663" cy="731838"/>
        </p:xfrm>
        <a:graphic>
          <a:graphicData uri="http://schemas.openxmlformats.org/presentationml/2006/ole">
            <mc:AlternateContent xmlns:mc="http://schemas.openxmlformats.org/markup-compatibility/2006">
              <mc:Choice xmlns:v="urn:schemas-microsoft-com:vml" Requires="v">
                <p:oleObj spid="_x0000_s121919" name="Equation" r:id="rId12" imgW="927100" imgH="419100" progId="Equation.3">
                  <p:embed/>
                </p:oleObj>
              </mc:Choice>
              <mc:Fallback>
                <p:oleObj name="Equation" r:id="rId12" imgW="927100" imgH="419100" progId="Equation.3">
                  <p:embed/>
                  <p:pic>
                    <p:nvPicPr>
                      <p:cNvPr id="0"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62600" y="4114800"/>
                        <a:ext cx="1617663" cy="731838"/>
                      </a:xfrm>
                      <a:prstGeom prst="rect">
                        <a:avLst/>
                      </a:prstGeom>
                      <a:solidFill>
                        <a:schemeClr val="tx1"/>
                      </a:solidFill>
                      <a:ln w="25400">
                        <a:solidFill>
                          <a:schemeClr val="bg1"/>
                        </a:solidFill>
                        <a:miter lim="800000"/>
                        <a:headEnd/>
                        <a:tailEnd/>
                      </a:ln>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RF-spectra-rotdiv-PERT-1KWN3Kxyz150-12.png"/>
          <p:cNvPicPr>
            <a:picLocks noChangeAspect="1"/>
          </p:cNvPicPr>
          <p:nvPr/>
        </p:nvPicPr>
        <p:blipFill rotWithShape="1">
          <a:blip r:embed="rId2">
            <a:extLst>
              <a:ext uri="{28A0092B-C50C-407E-A947-70E740481C1C}">
                <a14:useLocalDpi xmlns:a14="http://schemas.microsoft.com/office/drawing/2010/main" val="0"/>
              </a:ext>
            </a:extLst>
          </a:blip>
          <a:srcRect l="5000" t="1668" r="6250" b="3333"/>
          <a:stretch/>
        </p:blipFill>
        <p:spPr>
          <a:xfrm>
            <a:off x="4187952" y="3657600"/>
            <a:ext cx="3986463" cy="3200400"/>
          </a:xfrm>
          <a:prstGeom prst="rect">
            <a:avLst/>
          </a:prstGeom>
        </p:spPr>
      </p:pic>
      <p:pic>
        <p:nvPicPr>
          <p:cNvPr id="10" name="Picture 9" descr="HIGRADrk3-spectra-rotdiv-PERT-1KWN3Kxyz150-12.png"/>
          <p:cNvPicPr>
            <a:picLocks noChangeAspect="1"/>
          </p:cNvPicPr>
          <p:nvPr/>
        </p:nvPicPr>
        <p:blipFill rotWithShape="1">
          <a:blip r:embed="rId3">
            <a:extLst>
              <a:ext uri="{28A0092B-C50C-407E-A947-70E740481C1C}">
                <a14:useLocalDpi xmlns:a14="http://schemas.microsoft.com/office/drawing/2010/main" val="0"/>
              </a:ext>
            </a:extLst>
          </a:blip>
          <a:srcRect l="5000" t="1668" r="6250" b="3333"/>
          <a:stretch/>
        </p:blipFill>
        <p:spPr>
          <a:xfrm>
            <a:off x="4187952" y="685800"/>
            <a:ext cx="3986463" cy="3200400"/>
          </a:xfrm>
          <a:prstGeom prst="rect">
            <a:avLst/>
          </a:prstGeom>
        </p:spPr>
      </p:pic>
      <p:pic>
        <p:nvPicPr>
          <p:cNvPr id="3" name="Picture 2" descr="HIGRAD-spectra-rotdiv-PERT-1KWN3Kxyz150-12.png"/>
          <p:cNvPicPr>
            <a:picLocks noChangeAspect="1"/>
          </p:cNvPicPr>
          <p:nvPr/>
        </p:nvPicPr>
        <p:blipFill rotWithShape="1">
          <a:blip r:embed="rId4">
            <a:extLst>
              <a:ext uri="{28A0092B-C50C-407E-A947-70E740481C1C}">
                <a14:useLocalDpi xmlns:a14="http://schemas.microsoft.com/office/drawing/2010/main" val="0"/>
              </a:ext>
            </a:extLst>
          </a:blip>
          <a:srcRect l="5001" t="1668" r="6249" b="3333"/>
          <a:stretch/>
        </p:blipFill>
        <p:spPr>
          <a:xfrm>
            <a:off x="228600" y="685800"/>
            <a:ext cx="3986463" cy="3200400"/>
          </a:xfrm>
          <a:prstGeom prst="rect">
            <a:avLst/>
          </a:prstGeom>
        </p:spPr>
      </p:pic>
      <p:sp>
        <p:nvSpPr>
          <p:cNvPr id="7" name="TextBox 6"/>
          <p:cNvSpPr txBox="1"/>
          <p:nvPr/>
        </p:nvSpPr>
        <p:spPr>
          <a:xfrm>
            <a:off x="838200" y="1219200"/>
            <a:ext cx="2895600" cy="461665"/>
          </a:xfrm>
          <a:prstGeom prst="rect">
            <a:avLst/>
          </a:prstGeom>
          <a:noFill/>
        </p:spPr>
        <p:txBody>
          <a:bodyPr wrap="square" rtlCol="0">
            <a:spAutoFit/>
          </a:bodyPr>
          <a:lstStyle/>
          <a:p>
            <a:r>
              <a:rPr lang="en-US" dirty="0" smtClean="0">
                <a:solidFill>
                  <a:schemeClr val="bg1"/>
                </a:solidFill>
              </a:rPr>
              <a:t>HIGRAD w/FCT, SI</a:t>
            </a:r>
            <a:endParaRPr lang="en-US" dirty="0">
              <a:solidFill>
                <a:schemeClr val="bg1"/>
              </a:solidFill>
            </a:endParaRPr>
          </a:p>
        </p:txBody>
      </p:sp>
      <p:sp>
        <p:nvSpPr>
          <p:cNvPr id="8" name="TextBox 7"/>
          <p:cNvSpPr txBox="1"/>
          <p:nvPr/>
        </p:nvSpPr>
        <p:spPr>
          <a:xfrm>
            <a:off x="4724400" y="1219200"/>
            <a:ext cx="3276600" cy="461665"/>
          </a:xfrm>
          <a:prstGeom prst="rect">
            <a:avLst/>
          </a:prstGeom>
          <a:noFill/>
        </p:spPr>
        <p:txBody>
          <a:bodyPr wrap="square" rtlCol="0">
            <a:spAutoFit/>
          </a:bodyPr>
          <a:lstStyle/>
          <a:p>
            <a:r>
              <a:rPr lang="en-US" dirty="0" smtClean="0">
                <a:solidFill>
                  <a:schemeClr val="bg1"/>
                </a:solidFill>
              </a:rPr>
              <a:t>HIGRAD no FCT, RK3</a:t>
            </a:r>
            <a:endParaRPr lang="en-US" dirty="0">
              <a:solidFill>
                <a:schemeClr val="bg1"/>
              </a:solidFill>
            </a:endParaRPr>
          </a:p>
        </p:txBody>
      </p:sp>
      <p:sp>
        <p:nvSpPr>
          <p:cNvPr id="9" name="TextBox 8"/>
          <p:cNvSpPr txBox="1"/>
          <p:nvPr/>
        </p:nvSpPr>
        <p:spPr>
          <a:xfrm>
            <a:off x="4876800" y="4343400"/>
            <a:ext cx="2895600" cy="461665"/>
          </a:xfrm>
          <a:prstGeom prst="rect">
            <a:avLst/>
          </a:prstGeom>
          <a:noFill/>
        </p:spPr>
        <p:txBody>
          <a:bodyPr wrap="square" rtlCol="0">
            <a:spAutoFit/>
          </a:bodyPr>
          <a:lstStyle/>
          <a:p>
            <a:r>
              <a:rPr lang="en-US" dirty="0" smtClean="0">
                <a:solidFill>
                  <a:schemeClr val="bg1"/>
                </a:solidFill>
              </a:rPr>
              <a:t>WRF 5th ADV, RK3</a:t>
            </a:r>
            <a:endParaRPr lang="en-US" dirty="0">
              <a:solidFill>
                <a:schemeClr val="bg1"/>
              </a:solidFill>
            </a:endParaRPr>
          </a:p>
        </p:txBody>
      </p:sp>
      <p:sp>
        <p:nvSpPr>
          <p:cNvPr id="12" name="TextBox 11"/>
          <p:cNvSpPr txBox="1"/>
          <p:nvPr/>
        </p:nvSpPr>
        <p:spPr>
          <a:xfrm>
            <a:off x="381000" y="4800600"/>
            <a:ext cx="3429000" cy="1200328"/>
          </a:xfrm>
          <a:prstGeom prst="rect">
            <a:avLst/>
          </a:prstGeom>
          <a:noFill/>
        </p:spPr>
        <p:txBody>
          <a:bodyPr wrap="square" rtlCol="0">
            <a:spAutoFit/>
          </a:bodyPr>
          <a:lstStyle/>
          <a:p>
            <a:pPr marL="342900" indent="-342900">
              <a:buFont typeface="Wingdings" charset="2"/>
              <a:buChar char="Ø"/>
            </a:pPr>
            <a:r>
              <a:rPr lang="en-US" i="1" u="sng" dirty="0" smtClean="0"/>
              <a:t>Very similar results to WRF using NO FCT and RK3 in HIGRAD</a:t>
            </a:r>
            <a:endParaRPr lang="en-US" i="1" u="sng" dirty="0"/>
          </a:p>
        </p:txBody>
      </p:sp>
      <p:sp>
        <p:nvSpPr>
          <p:cNvPr id="13" name="Title 1"/>
          <p:cNvSpPr>
            <a:spLocks noGrp="1"/>
          </p:cNvSpPr>
          <p:nvPr>
            <p:ph type="title"/>
          </p:nvPr>
        </p:nvSpPr>
        <p:spPr>
          <a:xfrm>
            <a:off x="152400" y="-152400"/>
            <a:ext cx="8610600" cy="838200"/>
          </a:xfrm>
        </p:spPr>
        <p:txBody>
          <a:bodyPr>
            <a:normAutofit fontScale="90000"/>
          </a:bodyPr>
          <a:lstStyle/>
          <a:p>
            <a:r>
              <a:rPr lang="en-US" dirty="0" smtClean="0"/>
              <a:t>The Impact of Numerics: 2 hours</a:t>
            </a:r>
            <a:endParaRPr lang="en-US" dirty="0"/>
          </a:p>
        </p:txBody>
      </p:sp>
    </p:spTree>
    <p:extLst>
      <p:ext uri="{BB962C8B-B14F-4D97-AF65-F5344CB8AC3E}">
        <p14:creationId xmlns:p14="http://schemas.microsoft.com/office/powerpoint/2010/main" val="32162308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dirty="0" smtClean="0"/>
              <a:t>Which Results are Correct?</a:t>
            </a:r>
            <a:endParaRPr lang="en-US" dirty="0"/>
          </a:p>
        </p:txBody>
      </p:sp>
      <p:sp>
        <p:nvSpPr>
          <p:cNvPr id="3" name="Content Placeholder 2"/>
          <p:cNvSpPr>
            <a:spLocks noGrp="1"/>
          </p:cNvSpPr>
          <p:nvPr>
            <p:ph idx="1"/>
          </p:nvPr>
        </p:nvSpPr>
        <p:spPr>
          <a:xfrm>
            <a:off x="457200" y="762000"/>
            <a:ext cx="8229600" cy="5486400"/>
          </a:xfrm>
        </p:spPr>
        <p:txBody>
          <a:bodyPr/>
          <a:lstStyle/>
          <a:p>
            <a:pPr>
              <a:buFont typeface="Wingdings" charset="2"/>
              <a:buChar char="Ø"/>
            </a:pPr>
            <a:r>
              <a:rPr lang="en-US" sz="2400" dirty="0" smtClean="0"/>
              <a:t>HIGRAD FCT results produce -5/3 spectrum and up-scaling of energy</a:t>
            </a:r>
          </a:p>
          <a:p>
            <a:pPr>
              <a:buFont typeface="Wingdings" charset="2"/>
              <a:buChar char="Ø"/>
            </a:pPr>
            <a:r>
              <a:rPr lang="en-US" sz="2400" dirty="0" smtClean="0"/>
              <a:t>HIGRAD NO FCT and WRF produce steep/damped energy spectrum</a:t>
            </a:r>
          </a:p>
          <a:p>
            <a:pPr>
              <a:buFont typeface="Wingdings" charset="2"/>
              <a:buChar char="Ø"/>
            </a:pPr>
            <a:r>
              <a:rPr lang="en-US" sz="2400" dirty="0" smtClean="0"/>
              <a:t>What is correct energy spectrum for this problem?</a:t>
            </a:r>
          </a:p>
          <a:p>
            <a:pPr>
              <a:buFont typeface="Wingdings" charset="2"/>
              <a:buChar char="Ø"/>
            </a:pPr>
            <a:r>
              <a:rPr lang="en-US" sz="2400" dirty="0" smtClean="0"/>
              <a:t>LES simulation using HIGRAD with NO  FCT</a:t>
            </a:r>
          </a:p>
          <a:p>
            <a:pPr lvl="2">
              <a:buFont typeface="Wingdings" charset="2"/>
              <a:buChar char="Ø"/>
            </a:pPr>
            <a:r>
              <a:rPr lang="en-US" sz="2000" dirty="0" smtClean="0"/>
              <a:t>dx = 60 m, </a:t>
            </a:r>
            <a:r>
              <a:rPr lang="en-US" sz="2000" dirty="0" err="1" smtClean="0"/>
              <a:t>dt</a:t>
            </a:r>
            <a:r>
              <a:rPr lang="en-US" sz="2000" dirty="0" smtClean="0"/>
              <a:t> = 0.25 s, semi-implicit  </a:t>
            </a:r>
          </a:p>
          <a:p>
            <a:pPr lvl="2">
              <a:buFont typeface="Wingdings" charset="2"/>
              <a:buChar char="Ø"/>
            </a:pPr>
            <a:r>
              <a:rPr lang="en-US" sz="2000" dirty="0" smtClean="0"/>
              <a:t>Slightly modified vortex/heating</a:t>
            </a:r>
          </a:p>
        </p:txBody>
      </p:sp>
      <p:pic>
        <p:nvPicPr>
          <p:cNvPr id="4" name="Picture 3" descr="vortex-lesmesh.pdf"/>
          <p:cNvPicPr>
            <a:picLocks noChangeAspect="1"/>
          </p:cNvPicPr>
          <p:nvPr/>
        </p:nvPicPr>
        <p:blipFill rotWithShape="1">
          <a:blip r:embed="rId2">
            <a:extLst>
              <a:ext uri="{28A0092B-C50C-407E-A947-70E740481C1C}">
                <a14:useLocalDpi xmlns:a14="http://schemas.microsoft.com/office/drawing/2010/main" val="0"/>
              </a:ext>
            </a:extLst>
          </a:blip>
          <a:srcRect l="10353" t="31994" r="5099" b="30672"/>
          <a:stretch/>
        </p:blipFill>
        <p:spPr>
          <a:xfrm>
            <a:off x="1977390" y="4038600"/>
            <a:ext cx="4880610" cy="2788920"/>
          </a:xfrm>
          <a:prstGeom prst="rect">
            <a:avLst/>
          </a:prstGeom>
          <a:solidFill>
            <a:schemeClr val="tx1"/>
          </a:solidFill>
          <a:ln w="38100">
            <a:solidFill>
              <a:schemeClr val="bg1"/>
            </a:solidFill>
          </a:ln>
        </p:spPr>
      </p:pic>
    </p:spTree>
    <p:extLst>
      <p:ext uri="{BB962C8B-B14F-4D97-AF65-F5344CB8AC3E}">
        <p14:creationId xmlns:p14="http://schemas.microsoft.com/office/powerpoint/2010/main" val="41750843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dirty="0" smtClean="0"/>
              <a:t>LES Results</a:t>
            </a:r>
            <a:endParaRPr lang="en-US" dirty="0"/>
          </a:p>
        </p:txBody>
      </p:sp>
      <p:pic>
        <p:nvPicPr>
          <p:cNvPr id="8" name="Picture 7" descr="Screen Shot 2014-09-30 at 1.29.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2963" y="3886200"/>
            <a:ext cx="3877837" cy="2971800"/>
          </a:xfrm>
          <a:prstGeom prst="rect">
            <a:avLst/>
          </a:prstGeom>
        </p:spPr>
      </p:pic>
      <p:pic>
        <p:nvPicPr>
          <p:cNvPr id="6" name="Picture 5" descr="Screen Shot 2014-09-19 at 5.11.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7" y="914400"/>
            <a:ext cx="3842473" cy="2971800"/>
          </a:xfrm>
          <a:prstGeom prst="rect">
            <a:avLst/>
          </a:prstGeom>
        </p:spPr>
      </p:pic>
      <p:pic>
        <p:nvPicPr>
          <p:cNvPr id="7" name="Picture 6" descr="Screen Shot 2014-09-21 at 1.56.4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914400"/>
            <a:ext cx="3865520" cy="2971800"/>
          </a:xfrm>
          <a:prstGeom prst="rect">
            <a:avLst/>
          </a:prstGeom>
        </p:spPr>
      </p:pic>
      <p:sp>
        <p:nvSpPr>
          <p:cNvPr id="3" name="TextBox 2"/>
          <p:cNvSpPr txBox="1"/>
          <p:nvPr/>
        </p:nvSpPr>
        <p:spPr>
          <a:xfrm>
            <a:off x="105508" y="4495800"/>
            <a:ext cx="2104292" cy="830997"/>
          </a:xfrm>
          <a:prstGeom prst="rect">
            <a:avLst/>
          </a:prstGeom>
          <a:noFill/>
        </p:spPr>
        <p:txBody>
          <a:bodyPr wrap="square" rtlCol="0">
            <a:spAutoFit/>
          </a:bodyPr>
          <a:lstStyle/>
          <a:p>
            <a:r>
              <a:rPr lang="en-US" dirty="0" smtClean="0">
                <a:solidFill>
                  <a:srgbClr val="0000FF"/>
                </a:solidFill>
              </a:rPr>
              <a:t>Blue = 2 km</a:t>
            </a:r>
          </a:p>
          <a:p>
            <a:r>
              <a:rPr lang="en-US" dirty="0" smtClean="0">
                <a:solidFill>
                  <a:srgbClr val="000000"/>
                </a:solidFill>
              </a:rPr>
              <a:t>Black = 60 m</a:t>
            </a:r>
            <a:endParaRPr lang="en-US" dirty="0">
              <a:solidFill>
                <a:srgbClr val="000000"/>
              </a:solidFill>
            </a:endParaRPr>
          </a:p>
        </p:txBody>
      </p:sp>
      <p:sp>
        <p:nvSpPr>
          <p:cNvPr id="4" name="TextBox 3"/>
          <p:cNvSpPr txBox="1"/>
          <p:nvPr/>
        </p:nvSpPr>
        <p:spPr>
          <a:xfrm>
            <a:off x="2743200" y="1143000"/>
            <a:ext cx="762000" cy="457200"/>
          </a:xfrm>
          <a:prstGeom prst="rect">
            <a:avLst/>
          </a:prstGeom>
          <a:noFill/>
        </p:spPr>
        <p:txBody>
          <a:bodyPr wrap="square" rtlCol="0">
            <a:spAutoFit/>
          </a:bodyPr>
          <a:lstStyle/>
          <a:p>
            <a:r>
              <a:rPr lang="en-US" dirty="0" smtClean="0">
                <a:solidFill>
                  <a:srgbClr val="000000"/>
                </a:solidFill>
              </a:rPr>
              <a:t>1 h</a:t>
            </a:r>
            <a:endParaRPr lang="en-US" dirty="0">
              <a:solidFill>
                <a:srgbClr val="000000"/>
              </a:solidFill>
            </a:endParaRPr>
          </a:p>
        </p:txBody>
      </p:sp>
      <p:sp>
        <p:nvSpPr>
          <p:cNvPr id="9" name="TextBox 8"/>
          <p:cNvSpPr txBox="1"/>
          <p:nvPr/>
        </p:nvSpPr>
        <p:spPr>
          <a:xfrm>
            <a:off x="8077200" y="1143000"/>
            <a:ext cx="762000" cy="457200"/>
          </a:xfrm>
          <a:prstGeom prst="rect">
            <a:avLst/>
          </a:prstGeom>
          <a:noFill/>
        </p:spPr>
        <p:txBody>
          <a:bodyPr wrap="square" rtlCol="0">
            <a:spAutoFit/>
          </a:bodyPr>
          <a:lstStyle/>
          <a:p>
            <a:r>
              <a:rPr lang="en-US" dirty="0">
                <a:solidFill>
                  <a:srgbClr val="000000"/>
                </a:solidFill>
              </a:rPr>
              <a:t>3</a:t>
            </a:r>
            <a:r>
              <a:rPr lang="en-US" dirty="0" smtClean="0">
                <a:solidFill>
                  <a:srgbClr val="000000"/>
                </a:solidFill>
              </a:rPr>
              <a:t> h</a:t>
            </a:r>
            <a:endParaRPr lang="en-US" dirty="0">
              <a:solidFill>
                <a:srgbClr val="000000"/>
              </a:solidFill>
            </a:endParaRPr>
          </a:p>
        </p:txBody>
      </p:sp>
      <p:sp>
        <p:nvSpPr>
          <p:cNvPr id="10" name="TextBox 9"/>
          <p:cNvSpPr txBox="1"/>
          <p:nvPr/>
        </p:nvSpPr>
        <p:spPr>
          <a:xfrm>
            <a:off x="5334000" y="4114800"/>
            <a:ext cx="762000" cy="457200"/>
          </a:xfrm>
          <a:prstGeom prst="rect">
            <a:avLst/>
          </a:prstGeom>
          <a:noFill/>
        </p:spPr>
        <p:txBody>
          <a:bodyPr wrap="square" rtlCol="0">
            <a:spAutoFit/>
          </a:bodyPr>
          <a:lstStyle/>
          <a:p>
            <a:r>
              <a:rPr lang="en-US" dirty="0">
                <a:solidFill>
                  <a:srgbClr val="000000"/>
                </a:solidFill>
              </a:rPr>
              <a:t>6</a:t>
            </a:r>
            <a:r>
              <a:rPr lang="en-US" dirty="0" smtClean="0">
                <a:solidFill>
                  <a:srgbClr val="000000"/>
                </a:solidFill>
              </a:rPr>
              <a:t> h</a:t>
            </a:r>
            <a:endParaRPr lang="en-US" dirty="0">
              <a:solidFill>
                <a:srgbClr val="000000"/>
              </a:solidFill>
            </a:endParaRPr>
          </a:p>
        </p:txBody>
      </p:sp>
    </p:spTree>
    <p:extLst>
      <p:ext uri="{BB962C8B-B14F-4D97-AF65-F5344CB8AC3E}">
        <p14:creationId xmlns:p14="http://schemas.microsoft.com/office/powerpoint/2010/main" val="200739022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Kinetic Energy Evolution:  </a:t>
            </a:r>
            <a:br>
              <a:rPr lang="en-US" dirty="0" smtClean="0"/>
            </a:br>
            <a:r>
              <a:rPr lang="en-US" dirty="0" smtClean="0"/>
              <a:t>50K WN3 in HIGRAD/WRF/NUMA</a:t>
            </a:r>
            <a:endParaRPr lang="en-US" dirty="0"/>
          </a:p>
        </p:txBody>
      </p:sp>
      <p:pic>
        <p:nvPicPr>
          <p:cNvPr id="4" name="Picture 3" descr="Screen Shot 2015-07-02 at 2.56.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600200"/>
            <a:ext cx="3351125" cy="2743200"/>
          </a:xfrm>
          <a:prstGeom prst="rect">
            <a:avLst/>
          </a:prstGeom>
        </p:spPr>
      </p:pic>
    </p:spTree>
    <p:extLst>
      <p:ext uri="{BB962C8B-B14F-4D97-AF65-F5344CB8AC3E}">
        <p14:creationId xmlns:p14="http://schemas.microsoft.com/office/powerpoint/2010/main" val="889354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ebudget50kwn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2755900"/>
            <a:ext cx="9131300" cy="3124200"/>
          </a:xfrm>
          <a:prstGeom prst="rect">
            <a:avLst/>
          </a:prstGeom>
        </p:spPr>
      </p:pic>
      <p:sp>
        <p:nvSpPr>
          <p:cNvPr id="2" name="Title 1"/>
          <p:cNvSpPr>
            <a:spLocks noGrp="1"/>
          </p:cNvSpPr>
          <p:nvPr>
            <p:ph type="title"/>
          </p:nvPr>
        </p:nvSpPr>
        <p:spPr>
          <a:xfrm>
            <a:off x="381000" y="76200"/>
            <a:ext cx="8229600" cy="1143000"/>
          </a:xfrm>
        </p:spPr>
        <p:txBody>
          <a:bodyPr>
            <a:normAutofit fontScale="90000"/>
          </a:bodyPr>
          <a:lstStyle/>
          <a:p>
            <a:r>
              <a:rPr lang="en-US" dirty="0" smtClean="0"/>
              <a:t>Spectral Kinetic Energy Budgets</a:t>
            </a:r>
            <a:endParaRPr lang="en-US" dirty="0"/>
          </a:p>
        </p:txBody>
      </p:sp>
      <p:sp>
        <p:nvSpPr>
          <p:cNvPr id="13" name="Rectangle 2"/>
          <p:cNvSpPr txBox="1">
            <a:spLocks noChangeArrowheads="1"/>
          </p:cNvSpPr>
          <p:nvPr/>
        </p:nvSpPr>
        <p:spPr>
          <a:xfrm>
            <a:off x="-152400" y="5638800"/>
            <a:ext cx="9144000" cy="1143000"/>
          </a:xfrm>
          <a:prstGeom prst="rect">
            <a:avLst/>
          </a:prstGeom>
        </p:spPr>
        <p:txBody>
          <a:bodyPr anchor="ctr">
            <a:norm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algn="l" eaLnBrk="1" fontAlgn="auto" hangingPunct="1">
              <a:spcAft>
                <a:spcPts val="0"/>
              </a:spcAft>
              <a:defRPr/>
            </a:pPr>
            <a:r>
              <a:rPr lang="en-US" dirty="0" smtClean="0">
                <a:ea typeface="+mj-ea"/>
                <a:cs typeface="+mj-cs"/>
              </a:rPr>
              <a:t>         HIGRAD	                  WRF</a:t>
            </a:r>
          </a:p>
        </p:txBody>
      </p:sp>
      <p:sp>
        <p:nvSpPr>
          <p:cNvPr id="12" name="TextBox 11"/>
          <p:cNvSpPr txBox="1"/>
          <p:nvPr/>
        </p:nvSpPr>
        <p:spPr>
          <a:xfrm>
            <a:off x="1828800" y="990600"/>
            <a:ext cx="5410200" cy="461665"/>
          </a:xfrm>
          <a:prstGeom prst="rect">
            <a:avLst/>
          </a:prstGeom>
          <a:noFill/>
        </p:spPr>
        <p:txBody>
          <a:bodyPr wrap="square" rtlCol="0">
            <a:spAutoFit/>
          </a:bodyPr>
          <a:lstStyle/>
          <a:p>
            <a:pPr algn="ctr"/>
            <a:r>
              <a:rPr lang="en-US" b="1" dirty="0" smtClean="0">
                <a:latin typeface="Georgia"/>
                <a:cs typeface="Georgia"/>
              </a:rPr>
              <a:t>For 50K WN3 theta perturbation</a:t>
            </a:r>
            <a:endParaRPr lang="en-US" b="1" dirty="0">
              <a:latin typeface="Georgia"/>
              <a:cs typeface="Georgia"/>
            </a:endParaRPr>
          </a:p>
        </p:txBody>
      </p:sp>
      <p:sp>
        <p:nvSpPr>
          <p:cNvPr id="14" name="TextBox 13"/>
          <p:cNvSpPr txBox="1"/>
          <p:nvPr/>
        </p:nvSpPr>
        <p:spPr>
          <a:xfrm>
            <a:off x="762000" y="2281535"/>
            <a:ext cx="3429000" cy="461665"/>
          </a:xfrm>
          <a:prstGeom prst="rect">
            <a:avLst/>
          </a:prstGeom>
          <a:noFill/>
        </p:spPr>
        <p:txBody>
          <a:bodyPr wrap="square" rtlCol="0">
            <a:spAutoFit/>
          </a:bodyPr>
          <a:lstStyle/>
          <a:p>
            <a:r>
              <a:rPr lang="en-US" dirty="0" smtClean="0">
                <a:solidFill>
                  <a:srgbClr val="21CECA"/>
                </a:solidFill>
              </a:rPr>
              <a:t>Net removal of energy</a:t>
            </a:r>
            <a:endParaRPr lang="en-US" dirty="0">
              <a:solidFill>
                <a:srgbClr val="21CECA"/>
              </a:solidFill>
            </a:endParaRPr>
          </a:p>
        </p:txBody>
      </p:sp>
      <p:cxnSp>
        <p:nvCxnSpPr>
          <p:cNvPr id="9" name="Straight Arrow Connector 8"/>
          <p:cNvCxnSpPr/>
          <p:nvPr/>
        </p:nvCxnSpPr>
        <p:spPr>
          <a:xfrm flipH="1">
            <a:off x="1219200" y="2743200"/>
            <a:ext cx="1143000" cy="990600"/>
          </a:xfrm>
          <a:prstGeom prst="straightConnector1">
            <a:avLst/>
          </a:prstGeom>
          <a:ln>
            <a:solidFill>
              <a:srgbClr val="21CECA"/>
            </a:solidFill>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a:off x="2362200" y="2743200"/>
            <a:ext cx="304800" cy="1219200"/>
          </a:xfrm>
          <a:prstGeom prst="straightConnector1">
            <a:avLst/>
          </a:prstGeom>
          <a:ln>
            <a:solidFill>
              <a:srgbClr val="21CECA"/>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80945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p:nvPr/>
        </p:nvPicPr>
        <p:blipFill rotWithShape="1">
          <a:blip r:embed="rId3">
            <a:extLst>
              <a:ext uri="{28A0092B-C50C-407E-A947-70E740481C1C}">
                <a14:useLocalDpi xmlns:a14="http://schemas.microsoft.com/office/drawing/2010/main" val="0"/>
              </a:ext>
            </a:extLst>
          </a:blip>
          <a:srcRect t="4444" b="2222"/>
          <a:stretch/>
        </p:blipFill>
        <p:spPr bwMode="auto">
          <a:xfrm>
            <a:off x="91651" y="615419"/>
            <a:ext cx="8775302" cy="6132832"/>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283061" y="-37831"/>
            <a:ext cx="9677808" cy="1143000"/>
          </a:xfrm>
        </p:spPr>
        <p:txBody>
          <a:bodyPr>
            <a:noAutofit/>
          </a:bodyPr>
          <a:lstStyle/>
          <a:p>
            <a:r>
              <a:rPr lang="en-US" sz="3600" b="1" u="sng" dirty="0" smtClean="0">
                <a:solidFill>
                  <a:srgbClr val="000000"/>
                </a:solidFill>
                <a:effectLst>
                  <a:outerShdw blurRad="38100" dist="38100" dir="2700000" algn="tl">
                    <a:srgbClr val="000000">
                      <a:alpha val="43137"/>
                    </a:srgbClr>
                  </a:outerShdw>
                </a:effectLst>
                <a:latin typeface="Chalkboard"/>
                <a:cs typeface="Chalkboard"/>
              </a:rPr>
              <a:t>Hurricane Karl (2010) during NASA GRIP</a:t>
            </a:r>
            <a:r>
              <a:rPr lang="en-US" sz="3600" dirty="0">
                <a:solidFill>
                  <a:srgbClr val="0000FF"/>
                </a:solidFill>
                <a:latin typeface="Chalkboard"/>
                <a:cs typeface="Chalkboard"/>
              </a:rPr>
              <a:t/>
            </a:r>
            <a:br>
              <a:rPr lang="en-US" sz="3600" dirty="0">
                <a:solidFill>
                  <a:srgbClr val="0000FF"/>
                </a:solidFill>
                <a:latin typeface="Chalkboard"/>
                <a:cs typeface="Chalkboard"/>
              </a:rPr>
            </a:br>
            <a:endParaRPr lang="en-US" sz="3600" dirty="0">
              <a:solidFill>
                <a:srgbClr val="0000FF"/>
              </a:solidFill>
              <a:latin typeface="Chalkboard"/>
              <a:cs typeface="Chalkboard"/>
            </a:endParaRPr>
          </a:p>
        </p:txBody>
      </p:sp>
      <p:sp>
        <p:nvSpPr>
          <p:cNvPr id="14" name="TextBox 13"/>
          <p:cNvSpPr txBox="1"/>
          <p:nvPr/>
        </p:nvSpPr>
        <p:spPr>
          <a:xfrm>
            <a:off x="1837270" y="1252892"/>
            <a:ext cx="1320613" cy="338554"/>
          </a:xfrm>
          <a:prstGeom prst="rect">
            <a:avLst/>
          </a:prstGeom>
          <a:noFill/>
        </p:spPr>
        <p:txBody>
          <a:bodyPr wrap="square" rtlCol="0">
            <a:spAutoFit/>
          </a:bodyPr>
          <a:lstStyle/>
          <a:p>
            <a:r>
              <a:rPr lang="en-US" sz="1600" b="1" dirty="0" smtClean="0">
                <a:solidFill>
                  <a:srgbClr val="FF0000"/>
                </a:solidFill>
              </a:rPr>
              <a:t>Warm SSTs</a:t>
            </a:r>
            <a:endParaRPr lang="en-US" sz="1600" b="1" dirty="0">
              <a:solidFill>
                <a:srgbClr val="FF0000"/>
              </a:solidFill>
            </a:endParaRPr>
          </a:p>
        </p:txBody>
      </p:sp>
      <p:sp>
        <p:nvSpPr>
          <p:cNvPr id="15" name="TextBox 14"/>
          <p:cNvSpPr txBox="1"/>
          <p:nvPr/>
        </p:nvSpPr>
        <p:spPr>
          <a:xfrm>
            <a:off x="1191128" y="889858"/>
            <a:ext cx="2847472" cy="338554"/>
          </a:xfrm>
          <a:prstGeom prst="rect">
            <a:avLst/>
          </a:prstGeom>
          <a:noFill/>
        </p:spPr>
        <p:txBody>
          <a:bodyPr wrap="square" rtlCol="0">
            <a:spAutoFit/>
          </a:bodyPr>
          <a:lstStyle/>
          <a:p>
            <a:r>
              <a:rPr lang="en-US" sz="1600" b="1" dirty="0" smtClean="0">
                <a:solidFill>
                  <a:srgbClr val="FFFFFF"/>
                </a:solidFill>
              </a:rPr>
              <a:t>Low wind shear ( ~ 5 m/s )</a:t>
            </a:r>
            <a:endParaRPr lang="en-US" sz="1600" b="1" dirty="0">
              <a:solidFill>
                <a:srgbClr val="FFFFFF"/>
              </a:solidFill>
            </a:endParaRPr>
          </a:p>
        </p:txBody>
      </p:sp>
    </p:spTree>
    <p:extLst>
      <p:ext uri="{BB962C8B-B14F-4D97-AF65-F5344CB8AC3E}">
        <p14:creationId xmlns:p14="http://schemas.microsoft.com/office/powerpoint/2010/main" val="14679030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descr="TA_antennae.GIF"/>
          <p:cNvPicPr>
            <a:picLocks noChangeAspect="1"/>
          </p:cNvPicPr>
          <p:nvPr/>
        </p:nvPicPr>
        <p:blipFill>
          <a:blip r:embed="rId4"/>
          <a:srcRect l="15499" t="39694" r="8454" b="6616"/>
          <a:stretch>
            <a:fillRect/>
          </a:stretch>
        </p:blipFill>
        <p:spPr>
          <a:xfrm>
            <a:off x="3528663" y="4155441"/>
            <a:ext cx="3018024" cy="2722880"/>
          </a:xfrm>
          <a:prstGeom prst="rect">
            <a:avLst/>
          </a:prstGeom>
        </p:spPr>
      </p:pic>
      <p:pic>
        <p:nvPicPr>
          <p:cNvPr id="4" name="Picture 3" descr="P-3radars_LF.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729" y="4691194"/>
            <a:ext cx="2999953" cy="1828800"/>
          </a:xfrm>
          <a:prstGeom prst="rect">
            <a:avLst/>
          </a:prstGeom>
        </p:spPr>
      </p:pic>
      <p:sp>
        <p:nvSpPr>
          <p:cNvPr id="2" name="Title 1"/>
          <p:cNvSpPr>
            <a:spLocks noGrp="1"/>
          </p:cNvSpPr>
          <p:nvPr>
            <p:ph type="title"/>
          </p:nvPr>
        </p:nvSpPr>
        <p:spPr>
          <a:xfrm>
            <a:off x="152400" y="76200"/>
            <a:ext cx="8735060" cy="1143000"/>
          </a:xfrm>
        </p:spPr>
        <p:txBody>
          <a:bodyPr>
            <a:normAutofit fontScale="90000"/>
          </a:bodyPr>
          <a:lstStyle/>
          <a:p>
            <a:r>
              <a:rPr lang="en-US" sz="3800" u="sng" dirty="0" smtClean="0">
                <a:solidFill>
                  <a:srgbClr val="000000"/>
                </a:solidFill>
                <a:latin typeface="Chalkboard"/>
              </a:rPr>
              <a:t>Hurricane Karl (2010) during NASA GRIP</a:t>
            </a:r>
            <a:r>
              <a:rPr lang="en-US" dirty="0" smtClean="0">
                <a:latin typeface="Chalkboard"/>
              </a:rPr>
              <a:t>	</a:t>
            </a:r>
            <a:endParaRPr lang="en-US" dirty="0">
              <a:latin typeface="Chalkboard"/>
            </a:endParaRPr>
          </a:p>
        </p:txBody>
      </p:sp>
      <p:sp>
        <p:nvSpPr>
          <p:cNvPr id="14" name="TextBox 13"/>
          <p:cNvSpPr txBox="1"/>
          <p:nvPr/>
        </p:nvSpPr>
        <p:spPr>
          <a:xfrm>
            <a:off x="-203200" y="3684766"/>
            <a:ext cx="4358640" cy="877163"/>
          </a:xfrm>
          <a:prstGeom prst="rect">
            <a:avLst/>
          </a:prstGeom>
          <a:noFill/>
        </p:spPr>
        <p:txBody>
          <a:bodyPr wrap="square" rtlCol="0">
            <a:spAutoFit/>
          </a:bodyPr>
          <a:lstStyle/>
          <a:p>
            <a:pPr marL="342900" indent="-342900" algn="ctr">
              <a:buFont typeface="Wingdings" charset="2"/>
              <a:buChar char="ü"/>
            </a:pPr>
            <a:r>
              <a:rPr lang="en-US" sz="1700" b="1" dirty="0" smtClean="0">
                <a:solidFill>
                  <a:srgbClr val="000000"/>
                </a:solidFill>
                <a:latin typeface="Georgia"/>
                <a:cs typeface="Georgia"/>
              </a:rPr>
              <a:t>600 – 700 m (along-track)</a:t>
            </a:r>
          </a:p>
          <a:p>
            <a:pPr marL="342900" indent="-342900" algn="ctr">
              <a:buFont typeface="Wingdings" charset="2"/>
              <a:buChar char="ü"/>
            </a:pPr>
            <a:r>
              <a:rPr lang="en-US" sz="1700" b="1" dirty="0" smtClean="0">
                <a:solidFill>
                  <a:srgbClr val="000000"/>
                </a:solidFill>
                <a:latin typeface="Georgia"/>
                <a:cs typeface="Georgia"/>
              </a:rPr>
              <a:t>150 m (gate spacing)</a:t>
            </a:r>
          </a:p>
          <a:p>
            <a:pPr marL="342900" indent="-342900" algn="ctr">
              <a:buFont typeface="Wingdings" charset="2"/>
              <a:buChar char="ü"/>
            </a:pPr>
            <a:r>
              <a:rPr lang="en-US" sz="1700" b="1" dirty="0" smtClean="0">
                <a:solidFill>
                  <a:srgbClr val="000000"/>
                </a:solidFill>
                <a:latin typeface="Georgia"/>
                <a:cs typeface="Georgia"/>
              </a:rPr>
              <a:t>1 km retrieval products</a:t>
            </a:r>
            <a:endParaRPr lang="en-US" sz="1700" b="1" dirty="0">
              <a:solidFill>
                <a:srgbClr val="000000"/>
              </a:solidFill>
              <a:latin typeface="Georgia"/>
              <a:cs typeface="Georgia"/>
            </a:endParaRPr>
          </a:p>
        </p:txBody>
      </p:sp>
      <p:sp>
        <p:nvSpPr>
          <p:cNvPr id="3" name="TextBox 2"/>
          <p:cNvSpPr txBox="1"/>
          <p:nvPr/>
        </p:nvSpPr>
        <p:spPr>
          <a:xfrm>
            <a:off x="626882" y="786530"/>
            <a:ext cx="1914870" cy="461665"/>
          </a:xfrm>
          <a:prstGeom prst="rect">
            <a:avLst/>
          </a:prstGeom>
          <a:noFill/>
        </p:spPr>
        <p:txBody>
          <a:bodyPr wrap="square" rtlCol="0">
            <a:spAutoFit/>
          </a:bodyPr>
          <a:lstStyle/>
          <a:p>
            <a:pPr algn="ctr"/>
            <a:r>
              <a:rPr lang="en-US" sz="2400" b="1" dirty="0" smtClean="0">
                <a:solidFill>
                  <a:srgbClr val="000000"/>
                </a:solidFill>
                <a:latin typeface="Georgia"/>
                <a:cs typeface="Georgia"/>
              </a:rPr>
              <a:t>HIWRAP</a:t>
            </a:r>
            <a:endParaRPr lang="en-US" sz="2400" b="1" dirty="0">
              <a:solidFill>
                <a:srgbClr val="000000"/>
              </a:solidFill>
              <a:latin typeface="Georgia"/>
              <a:cs typeface="Georgia"/>
            </a:endParaRPr>
          </a:p>
        </p:txBody>
      </p:sp>
      <p:sp>
        <p:nvSpPr>
          <p:cNvPr id="10" name="TextBox 9"/>
          <p:cNvSpPr txBox="1"/>
          <p:nvPr/>
        </p:nvSpPr>
        <p:spPr>
          <a:xfrm>
            <a:off x="6239741" y="817010"/>
            <a:ext cx="1914870" cy="461665"/>
          </a:xfrm>
          <a:prstGeom prst="rect">
            <a:avLst/>
          </a:prstGeom>
          <a:noFill/>
        </p:spPr>
        <p:txBody>
          <a:bodyPr wrap="square" rtlCol="0">
            <a:spAutoFit/>
          </a:bodyPr>
          <a:lstStyle/>
          <a:p>
            <a:pPr algn="ctr"/>
            <a:r>
              <a:rPr lang="en-US" sz="2400" b="1" dirty="0" smtClean="0">
                <a:solidFill>
                  <a:srgbClr val="000000"/>
                </a:solidFill>
                <a:latin typeface="Georgia"/>
                <a:cs typeface="Georgia"/>
              </a:rPr>
              <a:t>HAMSR</a:t>
            </a:r>
            <a:endParaRPr lang="en-US" sz="2400" b="1" dirty="0">
              <a:solidFill>
                <a:srgbClr val="000000"/>
              </a:solidFill>
              <a:latin typeface="Georgia"/>
              <a:cs typeface="Georgia"/>
            </a:endParaRPr>
          </a:p>
        </p:txBody>
      </p:sp>
      <p:pic>
        <p:nvPicPr>
          <p:cNvPr id="5" name="Picture 4" descr="Screen Shot 2015-03-30 at 4.59.07 PM.png"/>
          <p:cNvPicPr>
            <a:picLocks noChangeAspect="1"/>
          </p:cNvPicPr>
          <p:nvPr/>
        </p:nvPicPr>
        <p:blipFill rotWithShape="1">
          <a:blip r:embed="rId6">
            <a:extLst>
              <a:ext uri="{28A0092B-C50C-407E-A947-70E740481C1C}">
                <a14:useLocalDpi xmlns:a14="http://schemas.microsoft.com/office/drawing/2010/main" val="0"/>
              </a:ext>
            </a:extLst>
          </a:blip>
          <a:srcRect r="1536"/>
          <a:stretch/>
        </p:blipFill>
        <p:spPr>
          <a:xfrm>
            <a:off x="4074160" y="1238630"/>
            <a:ext cx="4808220" cy="2637141"/>
          </a:xfrm>
          <a:prstGeom prst="rect">
            <a:avLst/>
          </a:prstGeom>
        </p:spPr>
      </p:pic>
      <p:sp>
        <p:nvSpPr>
          <p:cNvPr id="12" name="TextBox 11"/>
          <p:cNvSpPr txBox="1"/>
          <p:nvPr/>
        </p:nvSpPr>
        <p:spPr>
          <a:xfrm>
            <a:off x="7555316" y="1381502"/>
            <a:ext cx="1083224" cy="276999"/>
          </a:xfrm>
          <a:prstGeom prst="rect">
            <a:avLst/>
          </a:prstGeom>
          <a:noFill/>
        </p:spPr>
        <p:txBody>
          <a:bodyPr wrap="square" rtlCol="0">
            <a:spAutoFit/>
          </a:bodyPr>
          <a:lstStyle/>
          <a:p>
            <a:r>
              <a:rPr lang="en-US" sz="1200" b="1" dirty="0" smtClean="0">
                <a:latin typeface="Georgia"/>
                <a:cs typeface="Georgia"/>
              </a:rPr>
              <a:t>From JPL</a:t>
            </a:r>
            <a:endParaRPr lang="en-US" sz="1200" b="1" dirty="0">
              <a:latin typeface="Georgia"/>
              <a:cs typeface="Georgia"/>
            </a:endParaRPr>
          </a:p>
        </p:txBody>
      </p:sp>
      <p:sp>
        <p:nvSpPr>
          <p:cNvPr id="11" name="TextBox 10"/>
          <p:cNvSpPr txBox="1"/>
          <p:nvPr/>
        </p:nvSpPr>
        <p:spPr>
          <a:xfrm>
            <a:off x="-333770" y="4694506"/>
            <a:ext cx="4846022" cy="461665"/>
          </a:xfrm>
          <a:prstGeom prst="rect">
            <a:avLst/>
          </a:prstGeom>
          <a:noFill/>
        </p:spPr>
        <p:txBody>
          <a:bodyPr wrap="square" rtlCol="0">
            <a:spAutoFit/>
          </a:bodyPr>
          <a:lstStyle/>
          <a:p>
            <a:pPr algn="ctr"/>
            <a:r>
              <a:rPr lang="en-US" sz="2400" b="1" dirty="0" smtClean="0">
                <a:solidFill>
                  <a:srgbClr val="000000"/>
                </a:solidFill>
                <a:latin typeface="Georgia"/>
                <a:cs typeface="Georgia"/>
              </a:rPr>
              <a:t>NOAA P3 TA &amp; LF Radars</a:t>
            </a:r>
            <a:endParaRPr lang="en-US" sz="2400" b="1" dirty="0">
              <a:solidFill>
                <a:srgbClr val="000000"/>
              </a:solidFill>
              <a:latin typeface="Georgia"/>
              <a:cs typeface="Georgia"/>
            </a:endParaRPr>
          </a:p>
        </p:txBody>
      </p:sp>
      <p:sp>
        <p:nvSpPr>
          <p:cNvPr id="9" name="TextBox 8"/>
          <p:cNvSpPr txBox="1"/>
          <p:nvPr/>
        </p:nvSpPr>
        <p:spPr>
          <a:xfrm>
            <a:off x="3771479" y="3674606"/>
            <a:ext cx="5738281" cy="615553"/>
          </a:xfrm>
          <a:prstGeom prst="rect">
            <a:avLst/>
          </a:prstGeom>
          <a:noFill/>
        </p:spPr>
        <p:txBody>
          <a:bodyPr wrap="square" rtlCol="0">
            <a:spAutoFit/>
          </a:bodyPr>
          <a:lstStyle/>
          <a:p>
            <a:pPr marL="342900" indent="-342900" algn="ctr">
              <a:buFont typeface="Wingdings" charset="2"/>
              <a:buChar char="ü"/>
            </a:pPr>
            <a:r>
              <a:rPr lang="en-US" sz="1700" b="1" dirty="0" smtClean="0">
                <a:solidFill>
                  <a:srgbClr val="000000"/>
                </a:solidFill>
                <a:latin typeface="Georgia"/>
                <a:cs typeface="Georgia"/>
              </a:rPr>
              <a:t>Sensitive to Temp &amp; Precipitation</a:t>
            </a:r>
          </a:p>
          <a:p>
            <a:pPr marL="342900" indent="-342900" algn="ctr">
              <a:buFont typeface="Wingdings" charset="2"/>
              <a:buChar char="ü"/>
            </a:pPr>
            <a:r>
              <a:rPr lang="en-US" sz="1700" b="1" dirty="0" smtClean="0">
                <a:solidFill>
                  <a:srgbClr val="000000"/>
                </a:solidFill>
                <a:latin typeface="Georgia"/>
                <a:cs typeface="Georgia"/>
              </a:rPr>
              <a:t>~ 2 km resolution, ~ 60 km swath width</a:t>
            </a:r>
            <a:endParaRPr lang="en-US" sz="1700" b="1" dirty="0">
              <a:solidFill>
                <a:srgbClr val="000000"/>
              </a:solidFill>
              <a:latin typeface="Georgia"/>
              <a:cs typeface="Georgia"/>
            </a:endParaRPr>
          </a:p>
        </p:txBody>
      </p:sp>
      <p:sp>
        <p:nvSpPr>
          <p:cNvPr id="15" name="TextBox 14"/>
          <p:cNvSpPr txBox="1"/>
          <p:nvPr/>
        </p:nvSpPr>
        <p:spPr>
          <a:xfrm>
            <a:off x="5484768" y="6376481"/>
            <a:ext cx="1241151" cy="276999"/>
          </a:xfrm>
          <a:prstGeom prst="rect">
            <a:avLst/>
          </a:prstGeom>
          <a:noFill/>
        </p:spPr>
        <p:txBody>
          <a:bodyPr wrap="square" rtlCol="0">
            <a:spAutoFit/>
          </a:bodyPr>
          <a:lstStyle/>
          <a:p>
            <a:r>
              <a:rPr lang="en-US" sz="1200" b="1" dirty="0" smtClean="0">
                <a:latin typeface="Georgia"/>
                <a:cs typeface="Georgia"/>
              </a:rPr>
              <a:t>From NOAA</a:t>
            </a:r>
            <a:endParaRPr lang="en-US" sz="1200" b="1" dirty="0">
              <a:latin typeface="Georgia"/>
              <a:cs typeface="Georgia"/>
            </a:endParaRPr>
          </a:p>
        </p:txBody>
      </p:sp>
      <p:sp>
        <p:nvSpPr>
          <p:cNvPr id="16" name="TextBox 15"/>
          <p:cNvSpPr txBox="1"/>
          <p:nvPr/>
        </p:nvSpPr>
        <p:spPr>
          <a:xfrm>
            <a:off x="-140121" y="5259566"/>
            <a:ext cx="3627120" cy="877163"/>
          </a:xfrm>
          <a:prstGeom prst="rect">
            <a:avLst/>
          </a:prstGeom>
          <a:noFill/>
        </p:spPr>
        <p:txBody>
          <a:bodyPr wrap="square" rtlCol="0">
            <a:spAutoFit/>
          </a:bodyPr>
          <a:lstStyle/>
          <a:p>
            <a:pPr marL="342900" indent="-342900" algn="ctr">
              <a:buFont typeface="Wingdings" charset="2"/>
              <a:buChar char="ü"/>
            </a:pPr>
            <a:r>
              <a:rPr lang="en-US" sz="1700" b="1" dirty="0" smtClean="0">
                <a:solidFill>
                  <a:srgbClr val="000000"/>
                </a:solidFill>
                <a:latin typeface="Georgia"/>
                <a:cs typeface="Georgia"/>
              </a:rPr>
              <a:t>X-band &amp; C-band</a:t>
            </a:r>
          </a:p>
          <a:p>
            <a:pPr marL="342900" indent="-342900" algn="ctr">
              <a:buFont typeface="Wingdings" charset="2"/>
              <a:buChar char="ü"/>
            </a:pPr>
            <a:r>
              <a:rPr lang="en-US" sz="1700" b="1" dirty="0" smtClean="0">
                <a:solidFill>
                  <a:srgbClr val="000000"/>
                </a:solidFill>
                <a:latin typeface="Georgia"/>
                <a:cs typeface="Georgia"/>
              </a:rPr>
              <a:t>large coverage area</a:t>
            </a:r>
          </a:p>
          <a:p>
            <a:pPr marL="342900" indent="-342900" algn="ctr">
              <a:buFont typeface="Wingdings" charset="2"/>
              <a:buChar char="ü"/>
            </a:pPr>
            <a:r>
              <a:rPr lang="en-US" sz="1700" b="1" dirty="0" smtClean="0">
                <a:solidFill>
                  <a:srgbClr val="000000"/>
                </a:solidFill>
                <a:latin typeface="Georgia"/>
                <a:cs typeface="Georgia"/>
              </a:rPr>
              <a:t>2 km retrieval products</a:t>
            </a:r>
            <a:endParaRPr lang="en-US" sz="1700" b="1" dirty="0">
              <a:solidFill>
                <a:srgbClr val="000000"/>
              </a:solidFill>
              <a:latin typeface="Georgia"/>
              <a:cs typeface="Georgia"/>
            </a:endParaRPr>
          </a:p>
        </p:txBody>
      </p:sp>
      <p:pic>
        <p:nvPicPr>
          <p:cNvPr id="8" name="Picture 7" descr="Fig1.pdf"/>
          <p:cNvPicPr>
            <a:picLocks/>
          </p:cNvPicPr>
          <p:nvPr/>
        </p:nvPicPr>
        <p:blipFill rotWithShape="1">
          <a:blip r:embed="rId7">
            <a:extLst>
              <a:ext uri="{28A0092B-C50C-407E-A947-70E740481C1C}">
                <a14:useLocalDpi xmlns:a14="http://schemas.microsoft.com/office/drawing/2010/main" val="0"/>
              </a:ext>
            </a:extLst>
          </a:blip>
          <a:srcRect l="8982" t="46305" r="2315" b="1"/>
          <a:stretch/>
        </p:blipFill>
        <p:spPr>
          <a:xfrm>
            <a:off x="132447" y="1168444"/>
            <a:ext cx="3252585" cy="2509476"/>
          </a:xfrm>
          <a:prstGeom prst="rect">
            <a:avLst/>
          </a:prstGeom>
        </p:spPr>
      </p:pic>
      <p:sp>
        <p:nvSpPr>
          <p:cNvPr id="6" name="TextBox 5"/>
          <p:cNvSpPr txBox="1"/>
          <p:nvPr/>
        </p:nvSpPr>
        <p:spPr>
          <a:xfrm>
            <a:off x="2769411" y="1274739"/>
            <a:ext cx="615621" cy="369332"/>
          </a:xfrm>
          <a:prstGeom prst="rect">
            <a:avLst/>
          </a:prstGeom>
          <a:solidFill>
            <a:schemeClr val="tx1"/>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2359082256"/>
      </p:ext>
    </p:extLst>
  </p:cSld>
  <p:clrMapOvr>
    <a:masterClrMapping/>
  </p:clrMapOvr>
  <p:transition xmlns:p14="http://schemas.microsoft.com/office/powerpoint/2010/main" advTm="33783">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1066800" y="762000"/>
            <a:ext cx="6172201" cy="685800"/>
          </a:xfrm>
          <a:prstGeom prst="rect">
            <a:avLst/>
          </a:prstGeom>
        </p:spPr>
        <p:txBody>
          <a:bodyPr/>
          <a:lstStyle>
            <a:lvl1pPr marL="24161750" indent="-24161750" eaLnBrk="0" hangingPunct="0">
              <a:defRPr sz="2400">
                <a:solidFill>
                  <a:schemeClr val="tx1"/>
                </a:solidFill>
                <a:latin typeface="Arial" charset="0"/>
                <a:ea typeface="ＭＳ Ｐゴシック" charset="0"/>
                <a:cs typeface="Arial" charset="0"/>
              </a:defRPr>
            </a:lvl1pPr>
            <a:lvl2pPr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eaLnBrk="0" fontAlgn="base" hangingPunct="0">
              <a:spcBef>
                <a:spcPct val="0"/>
              </a:spcBef>
              <a:spcAft>
                <a:spcPct val="0"/>
              </a:spcAft>
              <a:defRPr sz="2400">
                <a:solidFill>
                  <a:schemeClr val="tx1"/>
                </a:solidFill>
                <a:latin typeface="Arial" charset="0"/>
                <a:ea typeface="Arial" charset="0"/>
                <a:cs typeface="Arial" charset="0"/>
              </a:defRPr>
            </a:lvl6pPr>
            <a:lvl7pPr eaLnBrk="0" fontAlgn="base" hangingPunct="0">
              <a:spcBef>
                <a:spcPct val="0"/>
              </a:spcBef>
              <a:spcAft>
                <a:spcPct val="0"/>
              </a:spcAft>
              <a:defRPr sz="2400">
                <a:solidFill>
                  <a:schemeClr val="tx1"/>
                </a:solidFill>
                <a:latin typeface="Arial" charset="0"/>
                <a:ea typeface="Arial" charset="0"/>
                <a:cs typeface="Arial" charset="0"/>
              </a:defRPr>
            </a:lvl7pPr>
            <a:lvl8pPr eaLnBrk="0" fontAlgn="base" hangingPunct="0">
              <a:spcBef>
                <a:spcPct val="0"/>
              </a:spcBef>
              <a:spcAft>
                <a:spcPct val="0"/>
              </a:spcAft>
              <a:defRPr sz="2400">
                <a:solidFill>
                  <a:schemeClr val="tx1"/>
                </a:solidFill>
                <a:latin typeface="Arial" charset="0"/>
                <a:ea typeface="Arial" charset="0"/>
                <a:cs typeface="Arial" charset="0"/>
              </a:defRPr>
            </a:lvl8pPr>
            <a:lvl9pPr eaLnBrk="0" fontAlgn="base" hangingPunct="0">
              <a:spcBef>
                <a:spcPct val="0"/>
              </a:spcBef>
              <a:spcAft>
                <a:spcPct val="0"/>
              </a:spcAft>
              <a:defRPr sz="2400">
                <a:solidFill>
                  <a:schemeClr val="tx1"/>
                </a:solidFill>
                <a:latin typeface="Arial" charset="0"/>
                <a:ea typeface="Arial" charset="0"/>
                <a:cs typeface="Arial" charset="0"/>
              </a:defRPr>
            </a:lvl9pPr>
          </a:lstStyle>
          <a:p>
            <a:pPr lvl="2" eaLnBrk="1" hangingPunct="1">
              <a:spcBef>
                <a:spcPct val="20000"/>
              </a:spcBef>
              <a:spcAft>
                <a:spcPct val="25000"/>
              </a:spcAft>
              <a:defRPr/>
            </a:pPr>
            <a:r>
              <a:rPr lang="en-US" b="1" dirty="0" smtClean="0">
                <a:solidFill>
                  <a:schemeClr val="accent1"/>
                </a:solidFill>
                <a:effectLst>
                  <a:outerShdw blurRad="38100" dist="38100" dir="2700000" algn="tl">
                    <a:srgbClr val="FFFFFF"/>
                  </a:outerShdw>
                </a:effectLst>
                <a:latin typeface="Book Antiqua" charset="0"/>
                <a:ea typeface="ＭＳ Ｐゴシック" charset="0"/>
                <a:cs typeface="ＭＳ Ｐゴシック" charset="0"/>
              </a:rPr>
              <a:t>Guimond et al. 2016, J. Atmos. Sci.</a:t>
            </a:r>
          </a:p>
          <a:p>
            <a:pPr lvl="1" eaLnBrk="1" hangingPunct="1">
              <a:spcBef>
                <a:spcPct val="20000"/>
              </a:spcBef>
              <a:spcAft>
                <a:spcPct val="25000"/>
              </a:spcAft>
              <a:buFont typeface="Arial" charset="0"/>
              <a:buChar char="•"/>
              <a:defRPr/>
            </a:pPr>
            <a:endParaRPr lang="en-US" b="1" dirty="0" smtClean="0">
              <a:solidFill>
                <a:srgbClr val="464646"/>
              </a:solidFill>
              <a:effectLst>
                <a:outerShdw blurRad="38100" dist="38100" dir="2700000" algn="tl">
                  <a:srgbClr val="FFFFFF"/>
                </a:outerShdw>
              </a:effectLst>
              <a:latin typeface="Book Antiqua" charset="0"/>
              <a:ea typeface="ＭＳ Ｐゴシック" charset="0"/>
              <a:cs typeface="ＭＳ Ｐゴシック" charset="0"/>
            </a:endParaRPr>
          </a:p>
        </p:txBody>
      </p:sp>
      <p:sp>
        <p:nvSpPr>
          <p:cNvPr id="7" name="Title 1"/>
          <p:cNvSpPr txBox="1">
            <a:spLocks/>
          </p:cNvSpPr>
          <p:nvPr/>
        </p:nvSpPr>
        <p:spPr>
          <a:xfrm>
            <a:off x="-457200" y="-152400"/>
            <a:ext cx="9982200" cy="1143000"/>
          </a:xfrm>
          <a:prstGeom prst="rect">
            <a:avLst/>
          </a:prstGeom>
        </p:spPr>
        <p:txBody>
          <a:bodyPr anchor="ctr">
            <a:norm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 charset="-128"/>
                <a:cs typeface="ＭＳ Ｐゴシック" pitchFamily="1" charset="-128"/>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a:defRPr/>
            </a:pPr>
            <a:r>
              <a:rPr lang="en-US" sz="3600" dirty="0" smtClean="0">
                <a:ea typeface="+mj-ea"/>
                <a:cs typeface="+mj-cs"/>
              </a:rPr>
              <a:t>Organization of Stochastic Forcing</a:t>
            </a:r>
            <a:endParaRPr lang="en-US" sz="3600" dirty="0">
              <a:ea typeface="+mj-ea"/>
              <a:cs typeface="+mj-cs"/>
            </a:endParaRPr>
          </a:p>
        </p:txBody>
      </p:sp>
      <p:pic>
        <p:nvPicPr>
          <p:cNvPr id="4" name="Picture 3"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295400"/>
            <a:ext cx="5038278" cy="5456972"/>
          </a:xfrm>
          <a:prstGeom prst="rect">
            <a:avLst/>
          </a:prstGeom>
        </p:spPr>
      </p:pic>
    </p:spTree>
    <p:extLst>
      <p:ext uri="{BB962C8B-B14F-4D97-AF65-F5344CB8AC3E}">
        <p14:creationId xmlns:p14="http://schemas.microsoft.com/office/powerpoint/2010/main" val="82474127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3" descr="Screen Shot 2013-02-03 at 12.42.49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3438"/>
            <a:ext cx="4895850"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52400"/>
            <a:ext cx="9982200" cy="1143000"/>
          </a:xfrm>
        </p:spPr>
        <p:txBody>
          <a:bodyPr>
            <a:normAutofit/>
          </a:bodyPr>
          <a:lstStyle/>
          <a:p>
            <a:pPr>
              <a:defRPr/>
            </a:pPr>
            <a:r>
              <a:rPr lang="en-US" sz="3400" dirty="0" smtClean="0">
                <a:ea typeface="+mj-ea"/>
                <a:cs typeface="+mj-cs"/>
              </a:rPr>
              <a:t>Dynamics of Hurricane Intensity Change</a:t>
            </a:r>
            <a:endParaRPr lang="en-US" sz="3400" dirty="0">
              <a:ea typeface="+mj-ea"/>
              <a:cs typeface="+mj-cs"/>
            </a:endParaRPr>
          </a:p>
        </p:txBody>
      </p:sp>
      <p:sp>
        <p:nvSpPr>
          <p:cNvPr id="3" name="Rectangle 2"/>
          <p:cNvSpPr/>
          <p:nvPr/>
        </p:nvSpPr>
        <p:spPr>
          <a:xfrm>
            <a:off x="4419600" y="838200"/>
            <a:ext cx="5638800" cy="1173163"/>
          </a:xfrm>
          <a:prstGeom prst="rect">
            <a:avLst/>
          </a:prstGeom>
        </p:spPr>
        <p:txBody>
          <a:bodyPr>
            <a:spAutoFit/>
          </a:bodyPr>
          <a:lstStyle/>
          <a:p>
            <a:pPr marL="742950" lvl="1" indent="-285750">
              <a:spcBef>
                <a:spcPct val="20000"/>
              </a:spcBef>
              <a:spcAft>
                <a:spcPct val="25000"/>
              </a:spcAft>
              <a:buFont typeface="Wingdings" charset="2"/>
              <a:buChar char="ü"/>
              <a:defRPr/>
            </a:pPr>
            <a:r>
              <a:rPr lang="en-US" sz="1800" b="1" dirty="0">
                <a:latin typeface="Book Antiqua" charset="0"/>
              </a:rPr>
              <a:t>Nolan and Montgomery (2002;NM0</a:t>
            </a:r>
            <a:r>
              <a:rPr lang="en-US" sz="1800" b="1" dirty="0">
                <a:effectLst>
                  <a:outerShdw blurRad="38100" dist="38100" dir="2700000" algn="tl">
                    <a:srgbClr val="69676D"/>
                  </a:outerShdw>
                </a:effectLst>
                <a:latin typeface="Book Antiqua" charset="0"/>
              </a:rPr>
              <a:t>2)</a:t>
            </a:r>
          </a:p>
          <a:p>
            <a:pPr marL="742950" lvl="1" indent="-285750">
              <a:spcBef>
                <a:spcPct val="20000"/>
              </a:spcBef>
              <a:spcAft>
                <a:spcPct val="25000"/>
              </a:spcAft>
              <a:buFont typeface="Wingdings" charset="2"/>
              <a:buChar char="ü"/>
              <a:defRPr/>
            </a:pPr>
            <a:r>
              <a:rPr lang="en-US" sz="1800" b="1" dirty="0">
                <a:ln w="9000" cmpd="sng">
                  <a:noFill/>
                  <a:prstDash val="solid"/>
                </a:ln>
                <a:solidFill>
                  <a:srgbClr val="0000FF"/>
                </a:solidFill>
                <a:latin typeface="Book Antiqua" charset="0"/>
              </a:rPr>
              <a:t>Nolan and Grasso (2003;NG03)</a:t>
            </a:r>
          </a:p>
          <a:p>
            <a:pPr marL="742950" lvl="1" indent="-285750">
              <a:spcBef>
                <a:spcPct val="20000"/>
              </a:spcBef>
              <a:spcAft>
                <a:spcPct val="25000"/>
              </a:spcAft>
              <a:buFont typeface="Wingdings" charset="2"/>
              <a:buChar char="ü"/>
              <a:defRPr/>
            </a:pPr>
            <a:r>
              <a:rPr lang="en-US" sz="1800" b="1" dirty="0">
                <a:effectLst>
                  <a:outerShdw blurRad="38100" dist="38100" dir="2700000" algn="tl">
                    <a:srgbClr val="69676D"/>
                  </a:outerShdw>
                </a:effectLst>
                <a:latin typeface="Book Antiqua" charset="0"/>
              </a:rPr>
              <a:t>Nolan et al. (2007)</a:t>
            </a:r>
          </a:p>
        </p:txBody>
      </p:sp>
      <p:grpSp>
        <p:nvGrpSpPr>
          <p:cNvPr id="5" name="Group 4"/>
          <p:cNvGrpSpPr>
            <a:grpSpLocks/>
          </p:cNvGrpSpPr>
          <p:nvPr/>
        </p:nvGrpSpPr>
        <p:grpSpPr bwMode="auto">
          <a:xfrm>
            <a:off x="4876800" y="2133600"/>
            <a:ext cx="4953000" cy="3276600"/>
            <a:chOff x="4876800" y="2133600"/>
            <a:chExt cx="4953000" cy="3276600"/>
          </a:xfrm>
        </p:grpSpPr>
        <p:sp>
          <p:nvSpPr>
            <p:cNvPr id="6" name="Right Bracket 5"/>
            <p:cNvSpPr/>
            <p:nvPr/>
          </p:nvSpPr>
          <p:spPr>
            <a:xfrm>
              <a:off x="4876800" y="2133600"/>
              <a:ext cx="1219200" cy="3276600"/>
            </a:xfrm>
            <a:prstGeom prst="rightBracket">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5846" name="TextBox 11"/>
            <p:cNvSpPr txBox="1">
              <a:spLocks noChangeArrowheads="1"/>
            </p:cNvSpPr>
            <p:nvPr/>
          </p:nvSpPr>
          <p:spPr bwMode="auto">
            <a:xfrm>
              <a:off x="6096000" y="3276600"/>
              <a:ext cx="373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“Axisymmetrization”</a:t>
              </a:r>
            </a:p>
          </p:txBody>
        </p:sp>
      </p:grpSp>
    </p:spTree>
    <p:extLst>
      <p:ext uri="{BB962C8B-B14F-4D97-AF65-F5344CB8AC3E}">
        <p14:creationId xmlns:p14="http://schemas.microsoft.com/office/powerpoint/2010/main" val="19352431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descr="Screen Shot 2013-02-03 at 12.42.49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3438"/>
            <a:ext cx="4895850"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419600" y="838200"/>
            <a:ext cx="5638800" cy="1173163"/>
          </a:xfrm>
          <a:prstGeom prst="rect">
            <a:avLst/>
          </a:prstGeom>
        </p:spPr>
        <p:txBody>
          <a:bodyPr>
            <a:spAutoFit/>
          </a:bodyPr>
          <a:lstStyle/>
          <a:p>
            <a:pPr marL="742950" lvl="1" indent="-285750">
              <a:spcBef>
                <a:spcPct val="20000"/>
              </a:spcBef>
              <a:spcAft>
                <a:spcPct val="25000"/>
              </a:spcAft>
              <a:buFont typeface="Wingdings" charset="2"/>
              <a:buChar char="ü"/>
              <a:defRPr/>
            </a:pPr>
            <a:r>
              <a:rPr lang="en-US" sz="1800" b="1" dirty="0">
                <a:effectLst>
                  <a:outerShdw blurRad="38100" dist="38100" dir="2700000" algn="tl">
                    <a:srgbClr val="69676D"/>
                  </a:outerShdw>
                </a:effectLst>
                <a:latin typeface="Book Antiqua" charset="0"/>
              </a:rPr>
              <a:t>Nolan and Montgomery (2002;NM02)</a:t>
            </a:r>
          </a:p>
          <a:p>
            <a:pPr marL="742950" lvl="1" indent="-285750">
              <a:spcBef>
                <a:spcPct val="20000"/>
              </a:spcBef>
              <a:spcAft>
                <a:spcPct val="25000"/>
              </a:spcAft>
              <a:buFont typeface="Wingdings" charset="2"/>
              <a:buChar char="ü"/>
              <a:defRPr/>
            </a:pPr>
            <a:r>
              <a:rPr lang="en-US" sz="1800" b="1" dirty="0">
                <a:solidFill>
                  <a:srgbClr val="0000FF"/>
                </a:solidFill>
                <a:effectLst>
                  <a:outerShdw blurRad="38100" dist="38100" dir="2700000" algn="tl">
                    <a:srgbClr val="69676D"/>
                  </a:outerShdw>
                </a:effectLst>
                <a:latin typeface="Book Antiqua" charset="0"/>
              </a:rPr>
              <a:t>Nolan and Grasso (2003;NG03)</a:t>
            </a:r>
          </a:p>
          <a:p>
            <a:pPr marL="742950" lvl="1" indent="-285750">
              <a:spcBef>
                <a:spcPct val="20000"/>
              </a:spcBef>
              <a:spcAft>
                <a:spcPct val="25000"/>
              </a:spcAft>
              <a:buFont typeface="Wingdings" charset="2"/>
              <a:buChar char="ü"/>
              <a:defRPr/>
            </a:pPr>
            <a:r>
              <a:rPr lang="en-US" sz="1800" b="1" dirty="0">
                <a:effectLst>
                  <a:outerShdw blurRad="38100" dist="38100" dir="2700000" algn="tl">
                    <a:srgbClr val="69676D"/>
                  </a:outerShdw>
                </a:effectLst>
                <a:latin typeface="Book Antiqua" charset="0"/>
              </a:rPr>
              <a:t>Nolan et al. (2007)</a:t>
            </a:r>
          </a:p>
        </p:txBody>
      </p:sp>
      <p:sp>
        <p:nvSpPr>
          <p:cNvPr id="8" name="Connector 7"/>
          <p:cNvSpPr/>
          <p:nvPr/>
        </p:nvSpPr>
        <p:spPr>
          <a:xfrm>
            <a:off x="76200" y="1371600"/>
            <a:ext cx="2209800" cy="4724400"/>
          </a:xfrm>
          <a:prstGeom prst="flowChartConnector">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0" name="Straight Arrow Connector 9"/>
          <p:cNvCxnSpPr>
            <a:stCxn id="8" idx="6"/>
          </p:cNvCxnSpPr>
          <p:nvPr/>
        </p:nvCxnSpPr>
        <p:spPr>
          <a:xfrm flipV="1">
            <a:off x="2286000" y="3352800"/>
            <a:ext cx="3352800"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9158" name="TextBox 10"/>
          <p:cNvSpPr txBox="1">
            <a:spLocks noChangeArrowheads="1"/>
          </p:cNvSpPr>
          <p:nvPr/>
        </p:nvSpPr>
        <p:spPr bwMode="auto">
          <a:xfrm>
            <a:off x="5638800" y="2971800"/>
            <a:ext cx="335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Dominates by 10</a:t>
            </a:r>
            <a:r>
              <a:rPr lang="en-US" baseline="30000"/>
              <a:t>2</a:t>
            </a:r>
            <a:endParaRPr lang="en-US"/>
          </a:p>
        </p:txBody>
      </p:sp>
      <p:sp>
        <p:nvSpPr>
          <p:cNvPr id="9" name="Title 1"/>
          <p:cNvSpPr>
            <a:spLocks noGrp="1"/>
          </p:cNvSpPr>
          <p:nvPr>
            <p:ph type="title"/>
          </p:nvPr>
        </p:nvSpPr>
        <p:spPr>
          <a:xfrm>
            <a:off x="-457200" y="-152400"/>
            <a:ext cx="9982200" cy="1143000"/>
          </a:xfrm>
        </p:spPr>
        <p:txBody>
          <a:bodyPr>
            <a:normAutofit/>
          </a:bodyPr>
          <a:lstStyle/>
          <a:p>
            <a:pPr>
              <a:defRPr/>
            </a:pPr>
            <a:r>
              <a:rPr lang="en-US" sz="3400" dirty="0" smtClean="0">
                <a:ea typeface="+mj-ea"/>
                <a:cs typeface="+mj-cs"/>
              </a:rPr>
              <a:t>Dynamics of Hurricane Intensity Change</a:t>
            </a:r>
            <a:endParaRPr lang="en-US" sz="3400" dirty="0">
              <a:ea typeface="+mj-ea"/>
              <a:cs typeface="+mj-cs"/>
            </a:endParaRPr>
          </a:p>
        </p:txBody>
      </p:sp>
    </p:spTree>
    <p:extLst>
      <p:ext uri="{BB962C8B-B14F-4D97-AF65-F5344CB8AC3E}">
        <p14:creationId xmlns:p14="http://schemas.microsoft.com/office/powerpoint/2010/main" val="38384776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28600" y="152400"/>
            <a:ext cx="8458200" cy="914400"/>
          </a:xfrm>
        </p:spPr>
        <p:txBody>
          <a:bodyPr/>
          <a:lstStyle/>
          <a:p>
            <a:pPr eaLnBrk="1" fontAlgn="auto" hangingPunct="1">
              <a:spcAft>
                <a:spcPts val="0"/>
              </a:spcAft>
              <a:defRPr/>
            </a:pPr>
            <a:r>
              <a:rPr lang="en-US" dirty="0" smtClean="0">
                <a:ea typeface="+mj-ea"/>
                <a:cs typeface="+mj-cs"/>
              </a:rPr>
              <a:t>Dynamical Cores</a:t>
            </a:r>
          </a:p>
        </p:txBody>
      </p:sp>
      <p:graphicFrame>
        <p:nvGraphicFramePr>
          <p:cNvPr id="2" name="Object 1"/>
          <p:cNvGraphicFramePr>
            <a:graphicFrameLocks noChangeAspect="1"/>
          </p:cNvGraphicFramePr>
          <p:nvPr>
            <p:extLst>
              <p:ext uri="{D42A27DB-BD31-4B8C-83A1-F6EECF244321}">
                <p14:modId xmlns:p14="http://schemas.microsoft.com/office/powerpoint/2010/main" val="227247115"/>
              </p:ext>
            </p:extLst>
          </p:nvPr>
        </p:nvGraphicFramePr>
        <p:xfrm>
          <a:off x="59474" y="1371600"/>
          <a:ext cx="9008326" cy="4991100"/>
        </p:xfrm>
        <a:graphic>
          <a:graphicData uri="http://schemas.openxmlformats.org/presentationml/2006/ole">
            <mc:AlternateContent xmlns:mc="http://schemas.openxmlformats.org/markup-compatibility/2006">
              <mc:Choice xmlns:v="urn:schemas-microsoft-com:vml" Requires="v">
                <p:oleObj spid="_x0000_s106718" name="Document" r:id="rId4" imgW="5638800" imgH="3124200" progId="Word.Document.12">
                  <p:embed/>
                </p:oleObj>
              </mc:Choice>
              <mc:Fallback>
                <p:oleObj name="Document" r:id="rId4" imgW="5638800" imgH="3124200" progId="Word.Document.12">
                  <p:embed/>
                  <p:pic>
                    <p:nvPicPr>
                      <p:cNvPr id="0" name=""/>
                      <p:cNvPicPr/>
                      <p:nvPr/>
                    </p:nvPicPr>
                    <p:blipFill>
                      <a:blip r:embed="rId5"/>
                      <a:stretch>
                        <a:fillRect/>
                      </a:stretch>
                    </p:blipFill>
                    <p:spPr>
                      <a:xfrm>
                        <a:off x="59474" y="1371600"/>
                        <a:ext cx="9008326" cy="4991100"/>
                      </a:xfrm>
                      <a:prstGeom prst="rect">
                        <a:avLst/>
                      </a:prstGeom>
                    </p:spPr>
                  </p:pic>
                </p:oleObj>
              </mc:Fallback>
            </mc:AlternateContent>
          </a:graphicData>
        </a:graphic>
      </p:graphicFrame>
    </p:spTree>
    <p:extLst>
      <p:ext uri="{BB962C8B-B14F-4D97-AF65-F5344CB8AC3E}">
        <p14:creationId xmlns:p14="http://schemas.microsoft.com/office/powerpoint/2010/main" val="435845554"/>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8|6.5|9.9|7.2|11.5|2.5|7.6|9.7"/>
</p:tagLst>
</file>

<file path=ppt/tags/tag2.xml><?xml version="1.0" encoding="utf-8"?>
<p:tagLst xmlns:a="http://schemas.openxmlformats.org/drawingml/2006/main" xmlns:r="http://schemas.openxmlformats.org/officeDocument/2006/relationships" xmlns:p="http://schemas.openxmlformats.org/presentationml/2006/main">
  <p:tag name="TIMING" val="|0|0.7"/>
</p:tagLst>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2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16698</TotalTime>
  <Words>1652</Words>
  <Application>Microsoft Macintosh PowerPoint</Application>
  <PresentationFormat>On-screen Show (4:3)</PresentationFormat>
  <Paragraphs>247</Paragraphs>
  <Slides>37</Slides>
  <Notes>30</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37</vt:i4>
      </vt:variant>
    </vt:vector>
  </HeadingPairs>
  <TitlesOfParts>
    <vt:vector size="41" baseType="lpstr">
      <vt:lpstr>2_Blank Presentation</vt:lpstr>
      <vt:lpstr>Apex</vt:lpstr>
      <vt:lpstr>Document</vt:lpstr>
      <vt:lpstr>Equation</vt:lpstr>
      <vt:lpstr>The Impacts of Numerical Schemes on Asymmetric Hurricane Intensification</vt:lpstr>
      <vt:lpstr>Problem and Motivation</vt:lpstr>
      <vt:lpstr>Drivers of Hurricane Intensity Change</vt:lpstr>
      <vt:lpstr>Hurricane Karl (2010) during NASA GRIP </vt:lpstr>
      <vt:lpstr>Hurricane Karl (2010) during NASA GRIP </vt:lpstr>
      <vt:lpstr>PowerPoint Presentation</vt:lpstr>
      <vt:lpstr>Dynamics of Hurricane Intensity Change</vt:lpstr>
      <vt:lpstr>Dynamics of Hurricane Intensity Change</vt:lpstr>
      <vt:lpstr>Dynamical Cores</vt:lpstr>
      <vt:lpstr>Numerical Model Setup</vt:lpstr>
      <vt:lpstr>Initial Conditions</vt:lpstr>
      <vt:lpstr>PowerPoint Presentation</vt:lpstr>
      <vt:lpstr>PowerPoint Presentation</vt:lpstr>
      <vt:lpstr>PowerPoint Presentation</vt:lpstr>
      <vt:lpstr>PowerPoint Presentation</vt:lpstr>
      <vt:lpstr>Understanding Differences</vt:lpstr>
      <vt:lpstr>PowerPoint Presentation</vt:lpstr>
      <vt:lpstr>Kinetic Energy Spectra: 20 K WN3  </vt:lpstr>
      <vt:lpstr>Kinetic Energy Spectra: 20 K WN3  </vt:lpstr>
      <vt:lpstr>Spectral Kinetic Energy Budgets</vt:lpstr>
      <vt:lpstr>Spectral Kinetic Energy Budgets</vt:lpstr>
      <vt:lpstr>Spectral Kinetic Energy Budgets</vt:lpstr>
      <vt:lpstr>Summary</vt:lpstr>
      <vt:lpstr>Implications</vt:lpstr>
      <vt:lpstr>Ongoing Work: Impact of Asymmetric Mode in Turbulent, Observational Regime</vt:lpstr>
      <vt:lpstr>Ongoing Work: Impact of Asymmetric Mode in Turbulent, Observational Regime</vt:lpstr>
      <vt:lpstr>Acknowledgements</vt:lpstr>
      <vt:lpstr>Backup Slides</vt:lpstr>
      <vt:lpstr>Vorticity:  HIGRAD and WRF</vt:lpstr>
      <vt:lpstr>Vorticity:  HIGRAD and WRF</vt:lpstr>
      <vt:lpstr>Vorticity:  HIGRAD and WRF</vt:lpstr>
      <vt:lpstr>Numerical Model</vt:lpstr>
      <vt:lpstr>The Impact of Numerics: 2 hours</vt:lpstr>
      <vt:lpstr>Which Results are Correct?</vt:lpstr>
      <vt:lpstr>LES Results</vt:lpstr>
      <vt:lpstr>Kinetic Energy Evolution:   50K WN3 in HIGRAD/WRF/NUMA</vt:lpstr>
      <vt:lpstr>Spectral Kinetic Energy Budgets</vt:lpstr>
    </vt:vector>
  </TitlesOfParts>
  <Company>Rachel Smith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Smith</dc:creator>
  <cp:lastModifiedBy>Steve Guimond</cp:lastModifiedBy>
  <cp:revision>760</cp:revision>
  <dcterms:created xsi:type="dcterms:W3CDTF">2012-01-30T22:23:29Z</dcterms:created>
  <dcterms:modified xsi:type="dcterms:W3CDTF">2016-07-14T04:44:24Z</dcterms:modified>
</cp:coreProperties>
</file>