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7" r:id="rId3"/>
    <p:sldId id="257" r:id="rId4"/>
    <p:sldId id="267" r:id="rId5"/>
    <p:sldId id="283" r:id="rId6"/>
    <p:sldId id="284" r:id="rId7"/>
    <p:sldId id="285" r:id="rId8"/>
    <p:sldId id="263" r:id="rId9"/>
    <p:sldId id="258" r:id="rId10"/>
    <p:sldId id="262" r:id="rId11"/>
    <p:sldId id="260" r:id="rId12"/>
    <p:sldId id="261" r:id="rId13"/>
    <p:sldId id="259" r:id="rId14"/>
    <p:sldId id="286" r:id="rId15"/>
    <p:sldId id="281" r:id="rId16"/>
    <p:sldId id="273" r:id="rId17"/>
    <p:sldId id="270" r:id="rId18"/>
    <p:sldId id="271" r:id="rId19"/>
    <p:sldId id="275" r:id="rId20"/>
    <p:sldId id="277" r:id="rId21"/>
    <p:sldId id="279" r:id="rId22"/>
    <p:sldId id="280" r:id="rId23"/>
    <p:sldId id="28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3333FF"/>
    <a:srgbClr val="0066FF"/>
    <a:srgbClr val="9933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74" autoAdjust="0"/>
  </p:normalViewPr>
  <p:slideViewPr>
    <p:cSldViewPr>
      <p:cViewPr>
        <p:scale>
          <a:sx n="100" d="100"/>
          <a:sy n="100" d="100"/>
        </p:scale>
        <p:origin x="-1104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EC4258A-456C-4753-A4D5-0A85B9DCE6FB}" type="datetimeFigureOut">
              <a:rPr lang="en-US"/>
              <a:pPr>
                <a:defRPr/>
              </a:pPr>
              <a:t>7/21/2016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8989A86-9772-4FA0-B0AB-0C3392622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39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393CB5-9988-4EBE-B368-EFD71CC0923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CD6EDC-040C-4A02-9F48-97BDF388448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989A86-9772-4FA0-B0AB-0C339262246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3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AE02C-7700-4222-8A58-409C3E833D74}" type="datetime1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204EC-3D9A-494D-8B83-3EFBA60A0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76EB1-9954-4BB9-BA46-29D817DDD3C6}" type="datetime1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BC9DD-6DA8-4128-A4F6-7BA0C9A7B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D72F6-847F-430B-B82F-200B38A4D474}" type="datetime1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DE19A-7916-4B26-BC8C-047C33A58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D47288-43AB-4D06-A63F-E3ACFA08340B}" type="datetime1">
              <a:rPr lang="en-US" altLang="en-US" smtClean="0"/>
              <a:t>7/21/2016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D0813-1D3F-4F65-8437-E1D07DE0B3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2FF88-4B5A-4C1E-A07A-5B3B7A646A80}" type="datetime1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DEEE0-4C68-41FA-AE00-6230774E7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5EAE5-D051-4654-9DCD-5B46CEC8AF62}" type="datetime1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F79DC-CCEC-4B12-961B-D7BAB2D4F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3C819-B0AD-4715-8314-5C03AA692697}" type="datetime1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10119-1CF3-45F9-8FBB-DD48FE04C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779FA-E555-4D77-A75C-AFBF8B61829A}" type="datetime1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DB7B9-D479-4964-91CD-E01D1BA20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19F2D-3318-4E47-B68F-1C88DA0C07CA}" type="datetime1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DBC02-A907-481C-B860-F35F5EFD5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7FD31-8B66-4A09-9B72-16DFE012F011}" type="datetime1">
              <a:rPr lang="en-US" smtClean="0"/>
              <a:t>7/21/2016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751BC-E318-4C98-82B4-5B67DB7B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55EDD-5814-4B33-B9B8-27F2A287BB2D}" type="datetime1">
              <a:rPr lang="en-US" smtClean="0"/>
              <a:t>7/21/2016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C4B87-BC6A-4E3E-BF83-9E3D96877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8E2BA-E779-42C5-889F-139C8DEE4F37}" type="datetime1">
              <a:rPr lang="en-US" smtClean="0"/>
              <a:t>7/21/2016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96BA2-F986-4672-B230-006C0285A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6DCD-034D-42DB-8F75-65E4D35DB052}" type="datetime1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EB096-436B-4F80-9B4F-4BB3D693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7D4B-C568-4789-B0E3-6CA79EA6CA1C}" type="datetime1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9BD34-9743-499C-85C1-AD7E98239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6AFD28-6593-4AF5-89CF-DCCDE00D43ED}" type="datetime1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7AA07C-B182-4424-8697-ABDB8EA59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3" r:id="rId12"/>
    <p:sldLayoutId id="2147483661" r:id="rId13"/>
    <p:sldLayoutId id="2147483662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2000250"/>
          </a:xfrm>
        </p:spPr>
        <p:txBody>
          <a:bodyPr/>
          <a:lstStyle/>
          <a:p>
            <a:r>
              <a:rPr lang="en-US" sz="3600" smtClean="0">
                <a:solidFill>
                  <a:srgbClr val="FF0000"/>
                </a:solidFill>
              </a:rPr>
              <a:t>Cycled HWRF EnKF ensemble hybrid data assimilation system – a potential 2017 HWRF DA Upgrade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324600" cy="1828800"/>
          </a:xfrm>
        </p:spPr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6000" b="1" dirty="0" err="1" smtClean="0">
                <a:solidFill>
                  <a:srgbClr val="3333FF"/>
                </a:solidFill>
              </a:rPr>
              <a:t>Mingjing</a:t>
            </a:r>
            <a:r>
              <a:rPr lang="en-US" sz="6000" b="1" dirty="0" smtClean="0">
                <a:solidFill>
                  <a:srgbClr val="3333FF"/>
                </a:solidFill>
              </a:rPr>
              <a:t> Tong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000" b="1" dirty="0" smtClean="0">
                <a:solidFill>
                  <a:schemeClr val="tx1"/>
                </a:solidFill>
              </a:rPr>
              <a:t>Collaborators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000" b="1" dirty="0" err="1" smtClean="0">
                <a:solidFill>
                  <a:schemeClr val="tx1"/>
                </a:solidFill>
              </a:rPr>
              <a:t>Xuguang</a:t>
            </a:r>
            <a:r>
              <a:rPr lang="en-US" sz="4000" b="1" dirty="0" smtClean="0">
                <a:solidFill>
                  <a:schemeClr val="tx1"/>
                </a:solidFill>
              </a:rPr>
              <a:t> Wang, Xu Lu, OU, Norman, OK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000" b="1" dirty="0" smtClean="0">
                <a:solidFill>
                  <a:schemeClr val="tx1"/>
                </a:solidFill>
              </a:rPr>
              <a:t>Henry Winterbottom, Jeff Whitaker, NOAA/ESRL, Boulder, CO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40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000" b="1" dirty="0" smtClean="0">
                <a:solidFill>
                  <a:schemeClr val="tx1"/>
                </a:solidFill>
              </a:rPr>
              <a:t>HWRF weekly meeting, July 21, 2016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204EC-3D9A-494D-8B83-3EFBA60A07C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ine 71"/>
          <p:cNvSpPr>
            <a:spLocks noChangeShapeType="1"/>
          </p:cNvSpPr>
          <p:nvPr/>
        </p:nvSpPr>
        <p:spPr bwMode="auto">
          <a:xfrm>
            <a:off x="4495800" y="4495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27" name="Line 71"/>
          <p:cNvSpPr>
            <a:spLocks noChangeShapeType="1"/>
          </p:cNvSpPr>
          <p:nvPr/>
        </p:nvSpPr>
        <p:spPr bwMode="auto">
          <a:xfrm>
            <a:off x="4495800" y="4114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26" name="Line 70"/>
          <p:cNvSpPr>
            <a:spLocks noChangeShapeType="1"/>
          </p:cNvSpPr>
          <p:nvPr/>
        </p:nvSpPr>
        <p:spPr bwMode="auto">
          <a:xfrm>
            <a:off x="4495800" y="3505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13" name="Rectangle 57"/>
          <p:cNvSpPr>
            <a:spLocks noChangeArrowheads="1"/>
          </p:cNvSpPr>
          <p:nvPr/>
        </p:nvSpPr>
        <p:spPr bwMode="auto">
          <a:xfrm>
            <a:off x="3276600" y="3581400"/>
            <a:ext cx="2819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523" name="Line 67"/>
          <p:cNvSpPr>
            <a:spLocks noChangeShapeType="1"/>
          </p:cNvSpPr>
          <p:nvPr/>
        </p:nvSpPr>
        <p:spPr bwMode="auto">
          <a:xfrm>
            <a:off x="4495800" y="2743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20" name="Line 64"/>
          <p:cNvSpPr>
            <a:spLocks noChangeShapeType="1"/>
          </p:cNvSpPr>
          <p:nvPr/>
        </p:nvSpPr>
        <p:spPr bwMode="auto">
          <a:xfrm>
            <a:off x="4495800" y="1752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16" name="Line 60"/>
          <p:cNvSpPr>
            <a:spLocks noChangeShapeType="1"/>
          </p:cNvSpPr>
          <p:nvPr/>
        </p:nvSpPr>
        <p:spPr bwMode="auto">
          <a:xfrm>
            <a:off x="4495800" y="1371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5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System workflow</a:t>
            </a:r>
            <a:r>
              <a:rPr lang="en-US" dirty="0" smtClean="0"/>
              <a:t> </a:t>
            </a:r>
          </a:p>
        </p:txBody>
      </p:sp>
      <p:sp>
        <p:nvSpPr>
          <p:cNvPr id="19458" name="TextBox 8"/>
          <p:cNvSpPr txBox="1">
            <a:spLocks noChangeArrowheads="1"/>
          </p:cNvSpPr>
          <p:nvPr/>
        </p:nvSpPr>
        <p:spPr bwMode="auto">
          <a:xfrm>
            <a:off x="4114800" y="1143000"/>
            <a:ext cx="8382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launcher</a:t>
            </a:r>
          </a:p>
        </p:txBody>
      </p:sp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5105400" y="1524000"/>
            <a:ext cx="8382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GFS Init</a:t>
            </a:r>
          </a:p>
        </p:txBody>
      </p:sp>
      <p:sp>
        <p:nvSpPr>
          <p:cNvPr id="19460" name="TextBox 11"/>
          <p:cNvSpPr txBox="1">
            <a:spLocks noChangeArrowheads="1"/>
          </p:cNvSpPr>
          <p:nvPr/>
        </p:nvSpPr>
        <p:spPr bwMode="auto">
          <a:xfrm>
            <a:off x="4114800" y="1524000"/>
            <a:ext cx="8382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GDAS Init</a:t>
            </a:r>
          </a:p>
        </p:txBody>
      </p:sp>
      <p:sp>
        <p:nvSpPr>
          <p:cNvPr id="19461" name="TextBox 12"/>
          <p:cNvSpPr txBox="1">
            <a:spLocks noChangeArrowheads="1"/>
          </p:cNvSpPr>
          <p:nvPr/>
        </p:nvSpPr>
        <p:spPr bwMode="auto">
          <a:xfrm>
            <a:off x="4038600" y="1905000"/>
            <a:ext cx="990600" cy="457200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Vortex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Initialization</a:t>
            </a:r>
          </a:p>
        </p:txBody>
      </p:sp>
      <p:sp>
        <p:nvSpPr>
          <p:cNvPr id="19462" name="TextBox 14"/>
          <p:cNvSpPr txBox="1">
            <a:spLocks noChangeArrowheads="1"/>
          </p:cNvSpPr>
          <p:nvPr/>
        </p:nvSpPr>
        <p:spPr bwMode="auto">
          <a:xfrm>
            <a:off x="4572000" y="2895600"/>
            <a:ext cx="8382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GSI D02</a:t>
            </a:r>
          </a:p>
        </p:txBody>
      </p:sp>
      <p:sp>
        <p:nvSpPr>
          <p:cNvPr id="19463" name="TextBox 15"/>
          <p:cNvSpPr txBox="1">
            <a:spLocks noChangeArrowheads="1"/>
          </p:cNvSpPr>
          <p:nvPr/>
        </p:nvSpPr>
        <p:spPr bwMode="auto">
          <a:xfrm>
            <a:off x="3657600" y="2895600"/>
            <a:ext cx="8382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GSI D03</a:t>
            </a:r>
          </a:p>
        </p:txBody>
      </p:sp>
      <p:sp>
        <p:nvSpPr>
          <p:cNvPr id="19464" name="TextBox 16"/>
          <p:cNvSpPr txBox="1">
            <a:spLocks noChangeArrowheads="1"/>
          </p:cNvSpPr>
          <p:nvPr/>
        </p:nvSpPr>
        <p:spPr bwMode="auto">
          <a:xfrm>
            <a:off x="4267200" y="3276600"/>
            <a:ext cx="6096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Merge</a:t>
            </a:r>
          </a:p>
        </p:txBody>
      </p:sp>
      <p:sp>
        <p:nvSpPr>
          <p:cNvPr id="19465" name="TextBox 17"/>
          <p:cNvSpPr txBox="1">
            <a:spLocks noChangeArrowheads="1"/>
          </p:cNvSpPr>
          <p:nvPr/>
        </p:nvSpPr>
        <p:spPr bwMode="auto">
          <a:xfrm>
            <a:off x="3429000" y="3733800"/>
            <a:ext cx="7620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WRF</a:t>
            </a:r>
          </a:p>
        </p:txBody>
      </p:sp>
      <p:sp>
        <p:nvSpPr>
          <p:cNvPr id="19466" name="TextBox 18"/>
          <p:cNvSpPr txBox="1">
            <a:spLocks noChangeArrowheads="1"/>
          </p:cNvSpPr>
          <p:nvPr/>
        </p:nvSpPr>
        <p:spPr bwMode="auto">
          <a:xfrm>
            <a:off x="4267200" y="3733800"/>
            <a:ext cx="7620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Coupler</a:t>
            </a:r>
          </a:p>
        </p:txBody>
      </p:sp>
      <p:sp>
        <p:nvSpPr>
          <p:cNvPr id="19467" name="TextBox 19"/>
          <p:cNvSpPr txBox="1">
            <a:spLocks noChangeArrowheads="1"/>
          </p:cNvSpPr>
          <p:nvPr/>
        </p:nvSpPr>
        <p:spPr bwMode="auto">
          <a:xfrm>
            <a:off x="5181600" y="3657600"/>
            <a:ext cx="762000" cy="457200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MPI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POM-TC</a:t>
            </a:r>
          </a:p>
        </p:txBody>
      </p:sp>
      <p:sp>
        <p:nvSpPr>
          <p:cNvPr id="19468" name="TextBox 20"/>
          <p:cNvSpPr txBox="1">
            <a:spLocks noChangeArrowheads="1"/>
          </p:cNvSpPr>
          <p:nvPr/>
        </p:nvSpPr>
        <p:spPr bwMode="auto">
          <a:xfrm>
            <a:off x="4191000" y="4267200"/>
            <a:ext cx="6096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UPP</a:t>
            </a:r>
          </a:p>
        </p:txBody>
      </p:sp>
      <p:sp>
        <p:nvSpPr>
          <p:cNvPr id="19469" name="TextBox 21"/>
          <p:cNvSpPr txBox="1">
            <a:spLocks noChangeArrowheads="1"/>
          </p:cNvSpPr>
          <p:nvPr/>
        </p:nvSpPr>
        <p:spPr bwMode="auto">
          <a:xfrm>
            <a:off x="4114800" y="4648200"/>
            <a:ext cx="8382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Products</a:t>
            </a:r>
          </a:p>
        </p:txBody>
      </p:sp>
      <p:sp>
        <p:nvSpPr>
          <p:cNvPr id="19470" name="TextBox 23"/>
          <p:cNvSpPr txBox="1">
            <a:spLocks noChangeArrowheads="1"/>
          </p:cNvSpPr>
          <p:nvPr/>
        </p:nvSpPr>
        <p:spPr bwMode="auto">
          <a:xfrm>
            <a:off x="6019800" y="1524000"/>
            <a:ext cx="8382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Ocean Init</a:t>
            </a:r>
          </a:p>
        </p:txBody>
      </p:sp>
      <p:sp>
        <p:nvSpPr>
          <p:cNvPr id="19471" name="TextBox 24"/>
          <p:cNvSpPr txBox="1">
            <a:spLocks noChangeArrowheads="1"/>
          </p:cNvSpPr>
          <p:nvPr/>
        </p:nvSpPr>
        <p:spPr bwMode="auto">
          <a:xfrm>
            <a:off x="4114800" y="2514600"/>
            <a:ext cx="838200" cy="27463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" pitchFamily="34" charset="0"/>
              </a:rPr>
              <a:t>bufrprep</a:t>
            </a:r>
          </a:p>
        </p:txBody>
      </p:sp>
      <p:cxnSp>
        <p:nvCxnSpPr>
          <p:cNvPr id="19517" name="AutoShape 61"/>
          <p:cNvCxnSpPr>
            <a:cxnSpLocks noChangeShapeType="1"/>
            <a:endCxn id="19459" idx="0"/>
          </p:cNvCxnSpPr>
          <p:nvPr/>
        </p:nvCxnSpPr>
        <p:spPr bwMode="auto">
          <a:xfrm>
            <a:off x="4953000" y="1295400"/>
            <a:ext cx="571500" cy="2286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cxnSp>
      <p:cxnSp>
        <p:nvCxnSpPr>
          <p:cNvPr id="19519" name="AutoShape 63"/>
          <p:cNvCxnSpPr>
            <a:cxnSpLocks noChangeShapeType="1"/>
          </p:cNvCxnSpPr>
          <p:nvPr/>
        </p:nvCxnSpPr>
        <p:spPr bwMode="auto">
          <a:xfrm>
            <a:off x="5486400" y="1295400"/>
            <a:ext cx="990600" cy="228600"/>
          </a:xfrm>
          <a:prstGeom prst="bentConnector3">
            <a:avLst>
              <a:gd name="adj1" fmla="val 10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cxnSp>
      <p:sp>
        <p:nvSpPr>
          <p:cNvPr id="19521" name="Line 65"/>
          <p:cNvSpPr>
            <a:spLocks noChangeShapeType="1"/>
          </p:cNvSpPr>
          <p:nvPr/>
        </p:nvSpPr>
        <p:spPr bwMode="auto">
          <a:xfrm>
            <a:off x="4495800" y="2362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22" name="Rectangle 66"/>
          <p:cNvSpPr>
            <a:spLocks noChangeArrowheads="1"/>
          </p:cNvSpPr>
          <p:nvPr/>
        </p:nvSpPr>
        <p:spPr bwMode="auto">
          <a:xfrm>
            <a:off x="3505200" y="2819400"/>
            <a:ext cx="19812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525" name="Line 69"/>
          <p:cNvSpPr>
            <a:spLocks noChangeShapeType="1"/>
          </p:cNvSpPr>
          <p:nvPr/>
        </p:nvSpPr>
        <p:spPr bwMode="auto">
          <a:xfrm>
            <a:off x="4495800" y="3200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886200" y="4908550"/>
            <a:ext cx="3686175" cy="1733550"/>
            <a:chOff x="3886200" y="4908550"/>
            <a:chExt cx="3686175" cy="1733550"/>
          </a:xfrm>
        </p:grpSpPr>
        <p:sp>
          <p:nvSpPr>
            <p:cNvPr id="3" name="TextBox 2"/>
            <p:cNvSpPr txBox="1"/>
            <p:nvPr/>
          </p:nvSpPr>
          <p:spPr>
            <a:xfrm>
              <a:off x="5305425" y="5819001"/>
              <a:ext cx="1400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to next cycle</a:t>
              </a:r>
              <a:endParaRPr lang="en-US" sz="12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886200" y="4908550"/>
              <a:ext cx="3686175" cy="1733550"/>
              <a:chOff x="3886200" y="4908550"/>
              <a:chExt cx="3686175" cy="173355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886200" y="4908550"/>
                <a:ext cx="3686175" cy="1733550"/>
                <a:chOff x="3886200" y="4908550"/>
                <a:chExt cx="3686175" cy="1733550"/>
              </a:xfrm>
            </p:grpSpPr>
            <p:grpSp>
              <p:nvGrpSpPr>
                <p:cNvPr id="19553" name="Group 97"/>
                <p:cNvGrpSpPr>
                  <a:grpSpLocks/>
                </p:cNvGrpSpPr>
                <p:nvPr/>
              </p:nvGrpSpPr>
              <p:grpSpPr bwMode="auto">
                <a:xfrm>
                  <a:off x="3886200" y="4908550"/>
                  <a:ext cx="1181100" cy="1733550"/>
                  <a:chOff x="2448" y="3072"/>
                  <a:chExt cx="744" cy="1092"/>
                </a:xfrm>
              </p:grpSpPr>
              <p:sp>
                <p:nvSpPr>
                  <p:cNvPr id="1955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312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stealth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5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3072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stealth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6" name="Text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48" y="3408"/>
                    <a:ext cx="744" cy="756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1200" b="1" dirty="0" err="1">
                        <a:solidFill>
                          <a:schemeClr val="bg1"/>
                        </a:solidFill>
                        <a:latin typeface="Calibri" pitchFamily="34" charset="0"/>
                      </a:rPr>
                      <a:t>Ensda</a:t>
                    </a:r>
                    <a:endParaRPr lang="en-US" sz="1200" b="1" dirty="0">
                      <a:solidFill>
                        <a:schemeClr val="bg1"/>
                      </a:solidFill>
                      <a:latin typeface="Calibri" pitchFamily="34" charset="0"/>
                    </a:endParaRPr>
                  </a:p>
                  <a:p>
                    <a:pPr algn="ctr"/>
                    <a:r>
                      <a:rPr lang="en-US" sz="1200" b="1" dirty="0" err="1">
                        <a:solidFill>
                          <a:schemeClr val="bg1"/>
                        </a:solidFill>
                        <a:latin typeface="Calibri" pitchFamily="34" charset="0"/>
                      </a:rPr>
                      <a:t>init</a:t>
                    </a:r>
                    <a:r>
                      <a:rPr lang="en-US" sz="12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-forecast</a:t>
                    </a:r>
                  </a:p>
                  <a:p>
                    <a:pPr algn="ctr"/>
                    <a:endParaRPr lang="en-US" sz="1200" b="1" dirty="0">
                      <a:solidFill>
                        <a:schemeClr val="bg1"/>
                      </a:solidFill>
                      <a:latin typeface="Calibri" pitchFamily="34" charset="0"/>
                    </a:endParaRPr>
                  </a:p>
                  <a:p>
                    <a:pPr algn="ctr"/>
                    <a:r>
                      <a:rPr lang="en-US" sz="12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mem001</a:t>
                    </a:r>
                  </a:p>
                  <a:p>
                    <a:pPr algn="ctr"/>
                    <a:r>
                      <a:rPr lang="en-US" sz="12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mem002</a:t>
                    </a:r>
                  </a:p>
                  <a:p>
                    <a:pPr algn="ctr"/>
                    <a:r>
                      <a:rPr lang="en-US" sz="12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…</a:t>
                    </a:r>
                  </a:p>
                </p:txBody>
              </p:sp>
              <p:sp>
                <p:nvSpPr>
                  <p:cNvPr id="19557" name="Text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44" y="3168"/>
                    <a:ext cx="576" cy="173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1200" b="1" dirty="0" err="1">
                        <a:solidFill>
                          <a:schemeClr val="bg1"/>
                        </a:solidFill>
                        <a:latin typeface="Calibri" pitchFamily="34" charset="0"/>
                      </a:rPr>
                      <a:t>Ensda_pre</a:t>
                    </a:r>
                    <a:endParaRPr lang="en-US" sz="1200" b="1" dirty="0">
                      <a:solidFill>
                        <a:schemeClr val="bg1"/>
                      </a:solidFill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5591175" y="6180138"/>
                  <a:ext cx="1981200" cy="381000"/>
                  <a:chOff x="5334000" y="6019800"/>
                  <a:chExt cx="1981200" cy="381000"/>
                </a:xfrm>
              </p:grpSpPr>
              <p:sp>
                <p:nvSpPr>
                  <p:cNvPr id="69" name="Text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00800" y="6096000"/>
                    <a:ext cx="838200" cy="274638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GSI D02</a:t>
                    </a:r>
                  </a:p>
                </p:txBody>
              </p:sp>
              <p:sp>
                <p:nvSpPr>
                  <p:cNvPr id="70" name="Text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86400" y="6096000"/>
                    <a:ext cx="838200" cy="274638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12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GSI D03</a:t>
                    </a:r>
                  </a:p>
                </p:txBody>
              </p:sp>
              <p:sp>
                <p:nvSpPr>
                  <p:cNvPr id="71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334000" y="6019800"/>
                    <a:ext cx="1981200" cy="3810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cxnSp>
              <p:nvCxnSpPr>
                <p:cNvPr id="9" name="Elbow Connector 8"/>
                <p:cNvCxnSpPr>
                  <a:stCxn id="19556" idx="3"/>
                  <a:endCxn id="71" idx="0"/>
                </p:cNvCxnSpPr>
                <p:nvPr/>
              </p:nvCxnSpPr>
              <p:spPr>
                <a:xfrm>
                  <a:off x="5067300" y="6042025"/>
                  <a:ext cx="1514475" cy="13811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5524500" y="5029200"/>
                <a:ext cx="13335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Warm-start HWRF ensemble</a:t>
                </a:r>
                <a:endParaRPr lang="en-US" sz="1400" dirty="0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533400" y="1295400"/>
            <a:ext cx="4533900" cy="4815681"/>
            <a:chOff x="533400" y="1295400"/>
            <a:chExt cx="4533900" cy="4815681"/>
          </a:xfrm>
        </p:grpSpPr>
        <p:grpSp>
          <p:nvGrpSpPr>
            <p:cNvPr id="15" name="Group 14"/>
            <p:cNvGrpSpPr/>
            <p:nvPr/>
          </p:nvGrpSpPr>
          <p:grpSpPr>
            <a:xfrm>
              <a:off x="1905000" y="1295400"/>
              <a:ext cx="3162300" cy="4815681"/>
              <a:chOff x="1905000" y="1295400"/>
              <a:chExt cx="3162300" cy="481568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905000" y="1295400"/>
                <a:ext cx="2209800" cy="1730375"/>
                <a:chOff x="1905000" y="1295400"/>
                <a:chExt cx="2209800" cy="1730375"/>
              </a:xfrm>
            </p:grpSpPr>
            <p:cxnSp>
              <p:nvCxnSpPr>
                <p:cNvPr id="19515" name="AutoShape 59"/>
                <p:cNvCxnSpPr>
                  <a:cxnSpLocks noChangeShapeType="1"/>
                  <a:endCxn id="19473" idx="0"/>
                </p:cNvCxnSpPr>
                <p:nvPr/>
              </p:nvCxnSpPr>
              <p:spPr bwMode="auto">
                <a:xfrm rot="10800000" flipV="1">
                  <a:off x="2628900" y="1295400"/>
                  <a:ext cx="1485900" cy="228600"/>
                </a:xfrm>
                <a:prstGeom prst="bentConnector2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stealth"/>
                </a:ln>
                <a:effectLst/>
              </p:spPr>
            </p:cxnSp>
            <p:grpSp>
              <p:nvGrpSpPr>
                <p:cNvPr id="19540" name="Group 84"/>
                <p:cNvGrpSpPr>
                  <a:grpSpLocks/>
                </p:cNvGrpSpPr>
                <p:nvPr/>
              </p:nvGrpSpPr>
              <p:grpSpPr bwMode="auto">
                <a:xfrm>
                  <a:off x="1905000" y="1524000"/>
                  <a:ext cx="1619250" cy="1501775"/>
                  <a:chOff x="1200" y="960"/>
                  <a:chExt cx="1020" cy="946"/>
                </a:xfrm>
              </p:grpSpPr>
              <p:sp>
                <p:nvSpPr>
                  <p:cNvPr id="19538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1632" y="110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stealth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73" name="Text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00" y="960"/>
                    <a:ext cx="912" cy="174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 type="stealth"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1200" b="1" dirty="0" err="1">
                        <a:solidFill>
                          <a:schemeClr val="bg1"/>
                        </a:solidFill>
                        <a:latin typeface="Calibri" pitchFamily="34" charset="0"/>
                      </a:rPr>
                      <a:t>ensda_relocate_pre</a:t>
                    </a:r>
                    <a:endParaRPr lang="en-US" sz="1200" b="1" dirty="0">
                      <a:solidFill>
                        <a:schemeClr val="bg1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9477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00" y="1200"/>
                    <a:ext cx="840" cy="518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 type="stealth"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1200" b="1" dirty="0" err="1">
                        <a:solidFill>
                          <a:schemeClr val="bg1"/>
                        </a:solidFill>
                        <a:latin typeface="Calibri" pitchFamily="34" charset="0"/>
                      </a:rPr>
                      <a:t>ens-reloation</a:t>
                    </a:r>
                    <a:endParaRPr lang="en-US" sz="1200" b="1" dirty="0">
                      <a:solidFill>
                        <a:schemeClr val="bg1"/>
                      </a:solidFill>
                      <a:latin typeface="Calibri" pitchFamily="34" charset="0"/>
                    </a:endParaRPr>
                  </a:p>
                  <a:p>
                    <a:pPr algn="ctr"/>
                    <a:r>
                      <a:rPr lang="en-US" sz="12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mem001</a:t>
                    </a:r>
                  </a:p>
                  <a:p>
                    <a:pPr algn="ctr"/>
                    <a:r>
                      <a:rPr lang="en-US" sz="12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mem002</a:t>
                    </a:r>
                  </a:p>
                  <a:p>
                    <a:pPr algn="ctr"/>
                    <a:r>
                      <a:rPr lang="en-US" sz="12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…</a:t>
                    </a:r>
                  </a:p>
                </p:txBody>
              </p:sp>
              <p:cxnSp>
                <p:nvCxnSpPr>
                  <p:cNvPr id="19539" name="AutoShape 83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837" y="1523"/>
                    <a:ext cx="178" cy="588"/>
                  </a:xfrm>
                  <a:prstGeom prst="bentConnector2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 type="stealth"/>
                  </a:ln>
                  <a:effectLst/>
                </p:spPr>
              </p:cxnSp>
            </p:grpSp>
          </p:grpSp>
          <p:sp>
            <p:nvSpPr>
              <p:cNvPr id="14" name="TextBox 13"/>
              <p:cNvSpPr txBox="1"/>
              <p:nvPr/>
            </p:nvSpPr>
            <p:spPr>
              <a:xfrm>
                <a:off x="3962400" y="5834082"/>
                <a:ext cx="11049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post-tracker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533400" y="1699736"/>
              <a:ext cx="1333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Relocate ensemble</a:t>
              </a:r>
              <a:endParaRPr lang="en-US" sz="1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800" y="2743200"/>
            <a:ext cx="3200400" cy="3278188"/>
            <a:chOff x="685800" y="2743200"/>
            <a:chExt cx="3200400" cy="3278188"/>
          </a:xfrm>
        </p:grpSpPr>
        <p:grpSp>
          <p:nvGrpSpPr>
            <p:cNvPr id="19549" name="Group 93"/>
            <p:cNvGrpSpPr>
              <a:grpSpLocks/>
            </p:cNvGrpSpPr>
            <p:nvPr/>
          </p:nvGrpSpPr>
          <p:grpSpPr bwMode="auto">
            <a:xfrm>
              <a:off x="1447800" y="2743200"/>
              <a:ext cx="2438400" cy="3278188"/>
              <a:chOff x="912" y="1717"/>
              <a:chExt cx="1536" cy="2065"/>
            </a:xfrm>
          </p:grpSpPr>
          <p:sp>
            <p:nvSpPr>
              <p:cNvPr id="19548" name="Line 92"/>
              <p:cNvSpPr>
                <a:spLocks noChangeShapeType="1"/>
              </p:cNvSpPr>
              <p:nvPr/>
            </p:nvSpPr>
            <p:spPr bwMode="auto">
              <a:xfrm>
                <a:off x="1296" y="2101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4" name="TextBox 28"/>
              <p:cNvSpPr txBox="1">
                <a:spLocks noChangeArrowheads="1"/>
              </p:cNvSpPr>
              <p:nvPr/>
            </p:nvSpPr>
            <p:spPr bwMode="auto">
              <a:xfrm>
                <a:off x="1056" y="1813"/>
                <a:ext cx="528" cy="288"/>
              </a:xfrm>
              <a:prstGeom prst="rect">
                <a:avLst/>
              </a:prstGeom>
              <a:solidFill>
                <a:srgbClr val="0066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Calibri" pitchFamily="34" charset="0"/>
                  </a:rPr>
                  <a:t>GSI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Calibri" pitchFamily="34" charset="0"/>
                  </a:rPr>
                  <a:t>Meanhx</a:t>
                </a:r>
                <a:endParaRPr lang="en-US" sz="120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19475" name="TextBox 30"/>
              <p:cNvSpPr txBox="1">
                <a:spLocks noChangeArrowheads="1"/>
              </p:cNvSpPr>
              <p:nvPr/>
            </p:nvSpPr>
            <p:spPr bwMode="auto">
              <a:xfrm>
                <a:off x="912" y="2207"/>
                <a:ext cx="816" cy="518"/>
              </a:xfrm>
              <a:prstGeom prst="rect">
                <a:avLst/>
              </a:prstGeom>
              <a:solidFill>
                <a:srgbClr val="0066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Calibri" pitchFamily="34" charset="0"/>
                  </a:rPr>
                  <a:t>GSI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Calibri" pitchFamily="34" charset="0"/>
                  </a:rPr>
                  <a:t>Enshx</a:t>
                </a:r>
                <a:endParaRPr lang="en-US" sz="1200" b="1" dirty="0">
                  <a:solidFill>
                    <a:schemeClr val="bg1"/>
                  </a:solidFill>
                  <a:latin typeface="Calibri" pitchFamily="34" charset="0"/>
                </a:endParaRP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Calibri" pitchFamily="34" charset="0"/>
                  </a:rPr>
                  <a:t>mem001</a:t>
                </a: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Calibri" pitchFamily="34" charset="0"/>
                  </a:rPr>
                  <a:t>mem002</a:t>
                </a: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Calibri" pitchFamily="34" charset="0"/>
                  </a:rPr>
                  <a:t>…</a:t>
                </a:r>
              </a:p>
            </p:txBody>
          </p:sp>
          <p:sp>
            <p:nvSpPr>
              <p:cNvPr id="19476" name="TextBox 31"/>
              <p:cNvSpPr txBox="1">
                <a:spLocks noChangeArrowheads="1"/>
              </p:cNvSpPr>
              <p:nvPr/>
            </p:nvSpPr>
            <p:spPr bwMode="auto">
              <a:xfrm>
                <a:off x="1104" y="2803"/>
                <a:ext cx="384" cy="173"/>
              </a:xfrm>
              <a:prstGeom prst="rect">
                <a:avLst/>
              </a:prstGeom>
              <a:solidFill>
                <a:srgbClr val="0066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chemeClr val="bg1"/>
                    </a:solidFill>
                    <a:latin typeface="Calibri" pitchFamily="34" charset="0"/>
                  </a:rPr>
                  <a:t>EnKF</a:t>
                </a:r>
              </a:p>
            </p:txBody>
          </p:sp>
          <p:sp>
            <p:nvSpPr>
              <p:cNvPr id="19544" name="Line 88"/>
              <p:cNvSpPr>
                <a:spLocks noChangeShapeType="1"/>
              </p:cNvSpPr>
              <p:nvPr/>
            </p:nvSpPr>
            <p:spPr bwMode="auto">
              <a:xfrm>
                <a:off x="1296" y="272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9545" name="AutoShape 89"/>
              <p:cNvCxnSpPr>
                <a:cxnSpLocks noChangeShapeType="1"/>
                <a:stCxn id="19476" idx="2"/>
                <a:endCxn id="19533" idx="1"/>
              </p:cNvCxnSpPr>
              <p:nvPr/>
            </p:nvCxnSpPr>
            <p:spPr bwMode="auto">
              <a:xfrm rot="16200000" flipH="1">
                <a:off x="1469" y="2803"/>
                <a:ext cx="806" cy="1152"/>
              </a:xfrm>
              <a:prstGeom prst="bentConnector2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stealth" w="med" len="med"/>
              </a:ln>
              <a:effectLst/>
            </p:spPr>
          </p:cxnSp>
          <p:sp>
            <p:nvSpPr>
              <p:cNvPr id="19547" name="Line 91"/>
              <p:cNvSpPr>
                <a:spLocks noChangeShapeType="1"/>
              </p:cNvSpPr>
              <p:nvPr/>
            </p:nvSpPr>
            <p:spPr bwMode="auto">
              <a:xfrm>
                <a:off x="1296" y="1717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685800" y="5039380"/>
              <a:ext cx="1333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</a:t>
              </a:r>
              <a:r>
                <a:rPr lang="en-US" sz="1400" dirty="0" smtClean="0"/>
                <a:t>ycled HWRF ensemble</a:t>
              </a:r>
              <a:endParaRPr lang="en-US" sz="1400" dirty="0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10119-1CF3-45F9-8FBB-DD48FE04C6A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Source code changes</a:t>
            </a:r>
          </a:p>
        </p:txBody>
      </p:sp>
      <p:sp>
        <p:nvSpPr>
          <p:cNvPr id="27652" name="Rectangle 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800" dirty="0" smtClean="0"/>
              <a:t>EnKF </a:t>
            </a:r>
            <a:r>
              <a:rPr lang="en-US" sz="2800" dirty="0" smtClean="0"/>
              <a:t>has been added into HWRF building system</a:t>
            </a:r>
          </a:p>
          <a:p>
            <a:r>
              <a:rPr lang="en-US" sz="2400" dirty="0" err="1" smtClean="0"/>
              <a:t>hwrf</a:t>
            </a:r>
            <a:r>
              <a:rPr lang="en-US" sz="2400" dirty="0" smtClean="0"/>
              <a:t>-utilities/tools/</a:t>
            </a:r>
            <a:r>
              <a:rPr lang="en-US" sz="2400" dirty="0" err="1" smtClean="0"/>
              <a:t>hwrf_ensemble</a:t>
            </a:r>
            <a:r>
              <a:rPr lang="en-US" sz="2400" dirty="0" smtClean="0"/>
              <a:t> </a:t>
            </a:r>
          </a:p>
          <a:p>
            <a:pPr lvl="1"/>
            <a:r>
              <a:rPr lang="en-US" sz="1600" dirty="0" smtClean="0"/>
              <a:t>From Henry Winterbottom </a:t>
            </a:r>
          </a:p>
          <a:p>
            <a:pPr lvl="1"/>
            <a:r>
              <a:rPr lang="en-US" sz="1600" dirty="0" smtClean="0"/>
              <a:t>An independent MPI program to compute ensemble mean </a:t>
            </a:r>
          </a:p>
          <a:p>
            <a:pPr lvl="1"/>
            <a:r>
              <a:rPr lang="en-US" sz="1600" dirty="0" smtClean="0"/>
              <a:t>Modified to perform </a:t>
            </a:r>
            <a:r>
              <a:rPr lang="en-US" sz="1600" dirty="0" err="1" smtClean="0"/>
              <a:t>recentering</a:t>
            </a:r>
            <a:r>
              <a:rPr lang="en-US" sz="1600" dirty="0" smtClean="0"/>
              <a:t> without interpolation</a:t>
            </a:r>
          </a:p>
          <a:p>
            <a:pPr lvl="1"/>
            <a:r>
              <a:rPr lang="en-US" sz="1600" dirty="0" err="1" smtClean="0"/>
              <a:t>namelist</a:t>
            </a:r>
            <a:r>
              <a:rPr lang="en-US" sz="1600" dirty="0" smtClean="0"/>
              <a:t> </a:t>
            </a:r>
            <a:r>
              <a:rPr lang="en-US" sz="1600" dirty="0" err="1" smtClean="0"/>
              <a:t>parm</a:t>
            </a:r>
            <a:r>
              <a:rPr lang="en-US" sz="1600" dirty="0" smtClean="0"/>
              <a:t>/</a:t>
            </a:r>
            <a:r>
              <a:rPr lang="en-US" sz="1600" dirty="0" err="1" smtClean="0"/>
              <a:t>hwrf_ensemble.nml</a:t>
            </a:r>
            <a:endParaRPr lang="en-US" sz="1600" dirty="0" smtClean="0"/>
          </a:p>
          <a:p>
            <a:r>
              <a:rPr lang="en-US" sz="2400" dirty="0" err="1" smtClean="0"/>
              <a:t>hwrf</a:t>
            </a:r>
            <a:r>
              <a:rPr lang="en-US" sz="2400" dirty="0" smtClean="0"/>
              <a:t>-utilities/tools/</a:t>
            </a:r>
            <a:r>
              <a:rPr lang="en-US" sz="2400" dirty="0" err="1" smtClean="0"/>
              <a:t>hwrf_interpolate</a:t>
            </a:r>
            <a:endParaRPr lang="en-US" sz="2400" dirty="0" smtClean="0"/>
          </a:p>
          <a:p>
            <a:pPr lvl="1"/>
            <a:r>
              <a:rPr lang="en-US" sz="1600" dirty="0" smtClean="0"/>
              <a:t>A generic MPI program calling GSI modules to perform interpolation between any two NMM grids</a:t>
            </a:r>
          </a:p>
          <a:p>
            <a:pPr lvl="1"/>
            <a:r>
              <a:rPr lang="en-US" sz="1600" dirty="0" smtClean="0"/>
              <a:t>Used for </a:t>
            </a:r>
            <a:r>
              <a:rPr lang="en-US" sz="1600" dirty="0" err="1" smtClean="0"/>
              <a:t>recentering</a:t>
            </a:r>
            <a:endParaRPr lang="en-US" sz="1600" dirty="0" smtClean="0"/>
          </a:p>
          <a:p>
            <a:pPr lvl="1"/>
            <a:r>
              <a:rPr lang="en-US" sz="1600" dirty="0" smtClean="0"/>
              <a:t>The variables to be interpolated are controlled through </a:t>
            </a:r>
            <a:r>
              <a:rPr lang="en-US" sz="1600" dirty="0" err="1" smtClean="0"/>
              <a:t>namelist</a:t>
            </a:r>
            <a:r>
              <a:rPr lang="en-US" sz="1600" dirty="0" smtClean="0"/>
              <a:t> </a:t>
            </a:r>
            <a:r>
              <a:rPr lang="en-US" sz="1600" dirty="0" err="1" smtClean="0"/>
              <a:t>parm</a:t>
            </a:r>
            <a:r>
              <a:rPr lang="en-US" sz="1600" dirty="0" smtClean="0"/>
              <a:t>/</a:t>
            </a:r>
            <a:r>
              <a:rPr lang="en-US" sz="1600" dirty="0" err="1" smtClean="0"/>
              <a:t>hwrf_interpolate.nml</a:t>
            </a:r>
            <a:r>
              <a:rPr lang="en-US" sz="1600" dirty="0" smtClean="0"/>
              <a:t> </a:t>
            </a:r>
          </a:p>
          <a:p>
            <a:pPr lvl="1"/>
            <a:r>
              <a:rPr lang="en-US" sz="1600" dirty="0" smtClean="0"/>
              <a:t>The GSI has to be compiled before </a:t>
            </a:r>
            <a:r>
              <a:rPr lang="en-US" sz="1600" dirty="0" err="1" smtClean="0"/>
              <a:t>hwrf-utilites</a:t>
            </a:r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10119-1CF3-45F9-8FBB-DD48FE04C6A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Script Changes</a:t>
            </a:r>
          </a:p>
        </p:txBody>
      </p:sp>
      <p:sp>
        <p:nvSpPr>
          <p:cNvPr id="28674" name="Content Placeholder 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2400" dirty="0" smtClean="0"/>
              <a:t>Use OU’s branch as a guidance</a:t>
            </a:r>
          </a:p>
          <a:p>
            <a:r>
              <a:rPr lang="en-US" sz="2400" dirty="0" smtClean="0"/>
              <a:t>Scripts written using OOP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Use database to manage products of all new tasks</a:t>
            </a: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380636"/>
              </p:ext>
            </p:extLst>
          </p:nvPr>
        </p:nvGraphicFramePr>
        <p:xfrm>
          <a:off x="457200" y="2819401"/>
          <a:ext cx="83058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0"/>
                <a:gridCol w="2190750"/>
                <a:gridCol w="1962150"/>
                <a:gridCol w="2076450"/>
              </a:tblGrid>
              <a:tr h="656376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Rocoto</a:t>
                      </a:r>
                      <a:endParaRPr lang="en-US" dirty="0" smtClean="0"/>
                    </a:p>
                    <a:p>
                      <a:pPr algn="ctr"/>
                      <a:r>
                        <a:rPr lang="en-US" sz="1200" dirty="0" smtClean="0"/>
                        <a:t>Control workflow</a:t>
                      </a:r>
                      <a:r>
                        <a:rPr lang="en-US" sz="1200" baseline="0" dirty="0" smtClean="0"/>
                        <a:t> and job dependency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Scripts</a:t>
                      </a:r>
                    </a:p>
                    <a:p>
                      <a:pPr algn="ctr"/>
                      <a:r>
                        <a:rPr lang="en-US" sz="1200" dirty="0" smtClean="0"/>
                        <a:t>Launch</a:t>
                      </a:r>
                      <a:r>
                        <a:rPr lang="en-US" sz="1200" baseline="0" dirty="0" smtClean="0"/>
                        <a:t> ‘run’ method of each task object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Ush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ush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hwrf</a:t>
                      </a:r>
                      <a:endParaRPr lang="en-US" dirty="0" smtClean="0"/>
                    </a:p>
                    <a:p>
                      <a:pPr algn="ctr"/>
                      <a:r>
                        <a:rPr lang="en-US" sz="1200" dirty="0" smtClean="0"/>
                        <a:t>define</a:t>
                      </a:r>
                      <a:r>
                        <a:rPr lang="en-US" sz="1200" baseline="0" dirty="0" smtClean="0"/>
                        <a:t> classes for tasks </a:t>
                      </a:r>
                      <a:endParaRPr lang="en-US" sz="1200" dirty="0"/>
                    </a:p>
                  </a:txBody>
                  <a:tcPr/>
                </a:tc>
              </a:tr>
              <a:tr h="277262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Added:</a:t>
                      </a:r>
                    </a:p>
                    <a:p>
                      <a:pPr algn="l"/>
                      <a:r>
                        <a:rPr lang="en-US" sz="1200" dirty="0" err="1" smtClean="0"/>
                        <a:t>ensda_relocate_pre.ent</a:t>
                      </a:r>
                      <a:endParaRPr lang="en-US" sz="1200" dirty="0" smtClean="0"/>
                    </a:p>
                    <a:p>
                      <a:pPr algn="l"/>
                      <a:r>
                        <a:rPr lang="en-US" sz="1200" dirty="0" err="1" smtClean="0"/>
                        <a:t>enmeanhx.ent</a:t>
                      </a:r>
                      <a:endParaRPr lang="en-US" sz="1200" dirty="0" smtClean="0"/>
                    </a:p>
                    <a:p>
                      <a:pPr algn="l"/>
                      <a:r>
                        <a:rPr lang="en-US" sz="1200" dirty="0" err="1" smtClean="0"/>
                        <a:t>enshx.ent</a:t>
                      </a:r>
                      <a:endParaRPr lang="en-US" sz="1200" dirty="0" smtClean="0"/>
                    </a:p>
                    <a:p>
                      <a:pPr algn="l"/>
                      <a:r>
                        <a:rPr lang="en-US" sz="1200" dirty="0" err="1" smtClean="0"/>
                        <a:t>enkf.ent</a:t>
                      </a:r>
                      <a:endParaRPr lang="en-US" sz="1200" dirty="0" smtClean="0"/>
                    </a:p>
                    <a:p>
                      <a:pPr algn="l"/>
                      <a:endParaRPr lang="en-US" sz="1200" dirty="0" smtClean="0"/>
                    </a:p>
                    <a:p>
                      <a:pPr algn="l"/>
                      <a:r>
                        <a:rPr lang="en-US" sz="1200" dirty="0" smtClean="0"/>
                        <a:t>Modified:</a:t>
                      </a:r>
                    </a:p>
                    <a:p>
                      <a:pPr algn="l"/>
                      <a:r>
                        <a:rPr lang="en-US" sz="1200" dirty="0" err="1" smtClean="0"/>
                        <a:t>all.ent</a:t>
                      </a:r>
                      <a:endParaRPr lang="en-US" sz="1200" dirty="0" smtClean="0"/>
                    </a:p>
                    <a:p>
                      <a:pPr algn="l"/>
                      <a:r>
                        <a:rPr lang="en-US" sz="1200" dirty="0" err="1" smtClean="0"/>
                        <a:t>check_init.ent</a:t>
                      </a:r>
                      <a:endParaRPr lang="en-US" sz="1200" dirty="0" smtClean="0"/>
                    </a:p>
                    <a:p>
                      <a:pPr algn="l"/>
                      <a:r>
                        <a:rPr lang="en-US" sz="1200" dirty="0" err="1" smtClean="0"/>
                        <a:t>ensdamemb.ent</a:t>
                      </a:r>
                      <a:endParaRPr lang="en-US" sz="1200" dirty="0" smtClean="0"/>
                    </a:p>
                    <a:p>
                      <a:pPr algn="l"/>
                      <a:r>
                        <a:rPr lang="en-US" sz="1200" dirty="0" err="1" smtClean="0"/>
                        <a:t>ensda_relocate.ent</a:t>
                      </a:r>
                      <a:endParaRPr lang="en-US" sz="1200" dirty="0" smtClean="0"/>
                    </a:p>
                    <a:p>
                      <a:pPr algn="l"/>
                      <a:endParaRPr lang="en-US" sz="1200" dirty="0" smtClean="0"/>
                    </a:p>
                    <a:p>
                      <a:pPr algn="l"/>
                      <a:endParaRPr lang="en-US" sz="1200" dirty="0" smtClean="0"/>
                    </a:p>
                    <a:p>
                      <a:pPr algn="l"/>
                      <a:endParaRPr lang="en-US" sz="1200" dirty="0" smtClean="0"/>
                    </a:p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Added:</a:t>
                      </a:r>
                    </a:p>
                    <a:p>
                      <a:pPr algn="l"/>
                      <a:r>
                        <a:rPr lang="en-US" sz="1200" dirty="0" smtClean="0"/>
                        <a:t>exhwrf_ensda_relocate_pre.py</a:t>
                      </a:r>
                    </a:p>
                    <a:p>
                      <a:pPr algn="l"/>
                      <a:r>
                        <a:rPr lang="en-US" sz="1200" dirty="0" smtClean="0"/>
                        <a:t>exhwrf_meanhx.py</a:t>
                      </a:r>
                    </a:p>
                    <a:p>
                      <a:pPr algn="l"/>
                      <a:r>
                        <a:rPr lang="en-US" sz="1200" dirty="0" smtClean="0"/>
                        <a:t>exhwrf_enshx.py</a:t>
                      </a:r>
                    </a:p>
                    <a:p>
                      <a:pPr algn="l"/>
                      <a:r>
                        <a:rPr lang="en-US" sz="1200" dirty="0" smtClean="0"/>
                        <a:t>exhwrf_enkf.py</a:t>
                      </a:r>
                    </a:p>
                    <a:p>
                      <a:pPr algn="l"/>
                      <a:endParaRPr lang="en-US" sz="1200" dirty="0" smtClean="0"/>
                    </a:p>
                    <a:p>
                      <a:pPr algn="l"/>
                      <a:r>
                        <a:rPr lang="en-US" sz="1200" dirty="0" smtClean="0"/>
                        <a:t>Modified:</a:t>
                      </a:r>
                    </a:p>
                    <a:p>
                      <a:pPr algn="l"/>
                      <a:r>
                        <a:rPr lang="en-US" sz="1200" dirty="0" smtClean="0"/>
                        <a:t>exhwrf_bufrprep.py</a:t>
                      </a:r>
                    </a:p>
                    <a:p>
                      <a:pPr algn="l"/>
                      <a:r>
                        <a:rPr lang="en-US" sz="1200" dirty="0" smtClean="0"/>
                        <a:t>exhwrf_check_init.py</a:t>
                      </a:r>
                    </a:p>
                    <a:p>
                      <a:pPr algn="l"/>
                      <a:r>
                        <a:rPr lang="en-US" sz="1200" dirty="0" smtClean="0"/>
                        <a:t>exhwrf_ensda_output.py</a:t>
                      </a:r>
                    </a:p>
                    <a:p>
                      <a:pPr algn="l"/>
                      <a:r>
                        <a:rPr lang="en-US" sz="1200" dirty="0" smtClean="0"/>
                        <a:t>exhwrf_ensda_pre.py</a:t>
                      </a:r>
                    </a:p>
                    <a:p>
                      <a:pPr algn="l"/>
                      <a:r>
                        <a:rPr lang="en-US" sz="1200" dirty="0" smtClean="0"/>
                        <a:t>exhwrf_ensda_relocate.py</a:t>
                      </a:r>
                    </a:p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hwrf_expt.py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Initialize</a:t>
                      </a:r>
                      <a:r>
                        <a:rPr lang="en-US" sz="1400" baseline="0" dirty="0" smtClean="0"/>
                        <a:t> global variables and instantiate task objects</a:t>
                      </a:r>
                    </a:p>
                    <a:p>
                      <a:pPr algn="ctr"/>
                      <a:endParaRPr lang="en-US" sz="1400" baseline="0" dirty="0" smtClean="0"/>
                    </a:p>
                    <a:p>
                      <a:pPr algn="ctr"/>
                      <a:r>
                        <a:rPr lang="en-US" sz="1400" baseline="0" dirty="0" smtClean="0"/>
                        <a:t>Added instantiation of new task objects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Added:</a:t>
                      </a:r>
                    </a:p>
                    <a:p>
                      <a:pPr algn="l"/>
                      <a:r>
                        <a:rPr lang="en-US" sz="1200" dirty="0" smtClean="0"/>
                        <a:t>enkf.py</a:t>
                      </a:r>
                    </a:p>
                    <a:p>
                      <a:pPr algn="l"/>
                      <a:endParaRPr lang="en-US" sz="1200" dirty="0" smtClean="0"/>
                    </a:p>
                    <a:p>
                      <a:pPr algn="l"/>
                      <a:r>
                        <a:rPr lang="en-US" sz="1200" dirty="0" smtClean="0"/>
                        <a:t>Modified/added new classes:</a:t>
                      </a:r>
                    </a:p>
                    <a:p>
                      <a:pPr algn="l"/>
                      <a:r>
                        <a:rPr lang="en-US" sz="1200" dirty="0" smtClean="0"/>
                        <a:t>ensda.py</a:t>
                      </a:r>
                    </a:p>
                    <a:p>
                      <a:pPr algn="l"/>
                      <a:r>
                        <a:rPr lang="en-US" sz="1200" dirty="0" smtClean="0"/>
                        <a:t>exceptions.py</a:t>
                      </a:r>
                    </a:p>
                    <a:p>
                      <a:pPr algn="l"/>
                      <a:r>
                        <a:rPr lang="en-US" sz="1200" dirty="0" smtClean="0"/>
                        <a:t>gsi.py</a:t>
                      </a:r>
                    </a:p>
                    <a:p>
                      <a:pPr algn="l"/>
                      <a:r>
                        <a:rPr lang="en-US" sz="1200" dirty="0" smtClean="0"/>
                        <a:t>relocate.py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10119-1CF3-45F9-8FBB-DD48FE04C6A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r>
              <a:rPr lang="en-US" sz="3600" smtClean="0"/>
              <a:t>Domain Setup</a:t>
            </a:r>
          </a:p>
        </p:txBody>
      </p:sp>
      <p:grpSp>
        <p:nvGrpSpPr>
          <p:cNvPr id="26633" name="Group 9"/>
          <p:cNvGrpSpPr>
            <a:grpSpLocks/>
          </p:cNvGrpSpPr>
          <p:nvPr/>
        </p:nvGrpSpPr>
        <p:grpSpPr bwMode="auto">
          <a:xfrm>
            <a:off x="914400" y="1295400"/>
            <a:ext cx="4343400" cy="3895725"/>
            <a:chOff x="1440" y="1152"/>
            <a:chExt cx="2736" cy="2454"/>
          </a:xfrm>
        </p:grpSpPr>
        <p:grpSp>
          <p:nvGrpSpPr>
            <p:cNvPr id="26632" name="Group 8"/>
            <p:cNvGrpSpPr>
              <a:grpSpLocks/>
            </p:cNvGrpSpPr>
            <p:nvPr/>
          </p:nvGrpSpPr>
          <p:grpSpPr bwMode="auto">
            <a:xfrm>
              <a:off x="1440" y="1152"/>
              <a:ext cx="2736" cy="2454"/>
              <a:chOff x="1440" y="912"/>
              <a:chExt cx="2736" cy="2454"/>
            </a:xfrm>
          </p:grpSpPr>
          <p:pic>
            <p:nvPicPr>
              <p:cNvPr id="26627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440" y="912"/>
                <a:ext cx="2736" cy="2454"/>
              </a:xfrm>
              <a:prstGeom prst="rect">
                <a:avLst/>
              </a:prstGeom>
              <a:noFill/>
            </p:spPr>
          </p:pic>
          <p:grpSp>
            <p:nvGrpSpPr>
              <p:cNvPr id="26631" name="Group 7"/>
              <p:cNvGrpSpPr>
                <a:grpSpLocks/>
              </p:cNvGrpSpPr>
              <p:nvPr/>
            </p:nvGrpSpPr>
            <p:grpSpPr bwMode="auto">
              <a:xfrm>
                <a:off x="3312" y="1968"/>
                <a:ext cx="768" cy="173"/>
                <a:chOff x="3312" y="1968"/>
                <a:chExt cx="768" cy="173"/>
              </a:xfrm>
            </p:grpSpPr>
            <p:sp>
              <p:nvSpPr>
                <p:cNvPr id="26629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312" y="1968"/>
                  <a:ext cx="76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200" b="1">
                      <a:latin typeface="Calibri" pitchFamily="34" charset="0"/>
                    </a:rPr>
                    <a:t>EnKF d02</a:t>
                  </a:r>
                </a:p>
              </p:txBody>
            </p:sp>
            <p:sp>
              <p:nvSpPr>
                <p:cNvPr id="26630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3360" y="2064"/>
                  <a:ext cx="144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6628" name="AutoShape 4"/>
            <p:cNvSpPr>
              <a:spLocks noChangeArrowheads="1"/>
            </p:cNvSpPr>
            <p:nvPr/>
          </p:nvSpPr>
          <p:spPr bwMode="auto">
            <a:xfrm>
              <a:off x="2592" y="1974"/>
              <a:ext cx="768" cy="816"/>
            </a:xfrm>
            <a:custGeom>
              <a:avLst/>
              <a:gdLst>
                <a:gd name="G0" fmla="+- 984 0 0"/>
                <a:gd name="G1" fmla="+- 21600 0 984"/>
                <a:gd name="G2" fmla="*/ 984 1 2"/>
                <a:gd name="G3" fmla="+- 21600 0 G2"/>
                <a:gd name="G4" fmla="+/ 984 21600 2"/>
                <a:gd name="G5" fmla="+/ G1 0 2"/>
                <a:gd name="G6" fmla="*/ 21600 21600 984"/>
                <a:gd name="G7" fmla="*/ G6 1 2"/>
                <a:gd name="G8" fmla="+- 21600 0 G7"/>
                <a:gd name="G9" fmla="*/ 21600 1 2"/>
                <a:gd name="G10" fmla="+- 984 0 G9"/>
                <a:gd name="G11" fmla="?: G10 G8 0"/>
                <a:gd name="G12" fmla="?: G10 G7 21600"/>
                <a:gd name="T0" fmla="*/ 21108 w 21600"/>
                <a:gd name="T1" fmla="*/ 10800 h 21600"/>
                <a:gd name="T2" fmla="*/ 10800 w 21600"/>
                <a:gd name="T3" fmla="*/ 21600 h 21600"/>
                <a:gd name="T4" fmla="*/ 492 w 21600"/>
                <a:gd name="T5" fmla="*/ 10800 h 21600"/>
                <a:gd name="T6" fmla="*/ 10800 w 21600"/>
                <a:gd name="T7" fmla="*/ 0 h 21600"/>
                <a:gd name="T8" fmla="*/ 2292 w 21600"/>
                <a:gd name="T9" fmla="*/ 2292 h 21600"/>
                <a:gd name="T10" fmla="*/ 19308 w 21600"/>
                <a:gd name="T11" fmla="*/ 1930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984" y="21600"/>
                  </a:lnTo>
                  <a:lnTo>
                    <a:pt x="20616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295400" y="5334000"/>
            <a:ext cx="6096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Ghost d02: 26°x26°, 0.045</a:t>
            </a:r>
            <a:r>
              <a:rPr lang="en-US" dirty="0"/>
              <a:t>°</a:t>
            </a:r>
            <a:endParaRPr lang="en-US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Ghost d03: 13°x13°, 0.015</a:t>
            </a:r>
            <a:r>
              <a:rPr lang="en-US" dirty="0"/>
              <a:t>°</a:t>
            </a:r>
            <a:endParaRPr lang="en-US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EnKF d02 (ensemble forecast d02): 30°x30°, 0.045</a:t>
            </a:r>
            <a:r>
              <a:rPr lang="en-US" dirty="0"/>
              <a:t>°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5486400" y="1447800"/>
            <a:ext cx="3276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Ensemble/EnKF d02 is fixed, </a:t>
            </a:r>
            <a:r>
              <a:rPr lang="en-US" dirty="0" smtClean="0">
                <a:latin typeface="Calibri" pitchFamily="34" charset="0"/>
              </a:rPr>
              <a:t>redefined </a:t>
            </a:r>
            <a:r>
              <a:rPr lang="en-US" dirty="0">
                <a:latin typeface="Calibri" pitchFamily="34" charset="0"/>
              </a:rPr>
              <a:t>at each analysis </a:t>
            </a:r>
            <a:r>
              <a:rPr lang="en-US" dirty="0" smtClean="0">
                <a:latin typeface="Calibri" pitchFamily="34" charset="0"/>
              </a:rPr>
              <a:t>cycle </a:t>
            </a:r>
          </a:p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OU has directed moving nest strategy, but require a big and fixed outer domain, can be leveraged when moving toward basin-scale</a:t>
            </a:r>
            <a:endParaRPr lang="en-US" dirty="0">
              <a:latin typeface="Calibri" pitchFamily="34" charset="0"/>
            </a:endParaRPr>
          </a:p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HWRF </a:t>
            </a:r>
            <a:r>
              <a:rPr lang="en-US" dirty="0">
                <a:latin typeface="Calibri" pitchFamily="34" charset="0"/>
              </a:rPr>
              <a:t>ensemble </a:t>
            </a:r>
            <a:r>
              <a:rPr lang="en-US" dirty="0" smtClean="0">
                <a:latin typeface="Calibri" pitchFamily="34" charset="0"/>
              </a:rPr>
              <a:t>from 6 km ensemble d02 is used </a:t>
            </a:r>
            <a:r>
              <a:rPr lang="en-US" dirty="0">
                <a:latin typeface="Calibri" pitchFamily="34" charset="0"/>
              </a:rPr>
              <a:t>in GSI analysis </a:t>
            </a:r>
            <a:r>
              <a:rPr lang="en-US" dirty="0" smtClean="0">
                <a:latin typeface="Calibri" pitchFamily="34" charset="0"/>
              </a:rPr>
              <a:t>on </a:t>
            </a:r>
            <a:r>
              <a:rPr lang="en-US" dirty="0">
                <a:latin typeface="Calibri" pitchFamily="34" charset="0"/>
              </a:rPr>
              <a:t>2 km ghost </a:t>
            </a:r>
            <a:r>
              <a:rPr lang="en-US" dirty="0" smtClean="0">
                <a:latin typeface="Calibri" pitchFamily="34" charset="0"/>
              </a:rPr>
              <a:t>d03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5C4B87-BC6A-4E3E-BF83-9E3D9687794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smtClean="0"/>
              <a:t>Recenter analysis</a:t>
            </a:r>
          </a:p>
        </p:txBody>
      </p:sp>
      <p:grpSp>
        <p:nvGrpSpPr>
          <p:cNvPr id="50189" name="Group 13"/>
          <p:cNvGrpSpPr>
            <a:grpSpLocks/>
          </p:cNvGrpSpPr>
          <p:nvPr/>
        </p:nvGrpSpPr>
        <p:grpSpPr bwMode="auto">
          <a:xfrm>
            <a:off x="1219200" y="1295400"/>
            <a:ext cx="2819400" cy="2286000"/>
            <a:chOff x="576" y="1344"/>
            <a:chExt cx="1776" cy="1440"/>
          </a:xfrm>
        </p:grpSpPr>
        <p:grpSp>
          <p:nvGrpSpPr>
            <p:cNvPr id="50188" name="Group 12"/>
            <p:cNvGrpSpPr>
              <a:grpSpLocks/>
            </p:cNvGrpSpPr>
            <p:nvPr/>
          </p:nvGrpSpPr>
          <p:grpSpPr bwMode="auto">
            <a:xfrm>
              <a:off x="576" y="1344"/>
              <a:ext cx="1776" cy="1440"/>
              <a:chOff x="576" y="1344"/>
              <a:chExt cx="1776" cy="1440"/>
            </a:xfrm>
          </p:grpSpPr>
          <p:grpSp>
            <p:nvGrpSpPr>
              <p:cNvPr id="50184" name="Group 8"/>
              <p:cNvGrpSpPr>
                <a:grpSpLocks/>
              </p:cNvGrpSpPr>
              <p:nvPr/>
            </p:nvGrpSpPr>
            <p:grpSpPr bwMode="auto">
              <a:xfrm>
                <a:off x="624" y="1344"/>
                <a:ext cx="1728" cy="1440"/>
                <a:chOff x="624" y="1344"/>
                <a:chExt cx="2256" cy="1872"/>
              </a:xfrm>
            </p:grpSpPr>
            <p:sp>
              <p:nvSpPr>
                <p:cNvPr id="50181" name="Rectangle 5"/>
                <p:cNvSpPr>
                  <a:spLocks noChangeArrowheads="1"/>
                </p:cNvSpPr>
                <p:nvPr/>
              </p:nvSpPr>
              <p:spPr bwMode="auto">
                <a:xfrm>
                  <a:off x="624" y="1344"/>
                  <a:ext cx="2256" cy="18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182" name="Rectangle 6"/>
                <p:cNvSpPr>
                  <a:spLocks noChangeArrowheads="1"/>
                </p:cNvSpPr>
                <p:nvPr/>
              </p:nvSpPr>
              <p:spPr bwMode="auto">
                <a:xfrm>
                  <a:off x="1056" y="1824"/>
                  <a:ext cx="1584" cy="120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183" name="Rectangle 7"/>
                <p:cNvSpPr>
                  <a:spLocks noChangeArrowheads="1"/>
                </p:cNvSpPr>
                <p:nvPr/>
              </p:nvSpPr>
              <p:spPr bwMode="auto">
                <a:xfrm>
                  <a:off x="1152" y="1920"/>
                  <a:ext cx="1392" cy="100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0185" name="Text Box 9"/>
              <p:cNvSpPr txBox="1">
                <a:spLocks noChangeArrowheads="1"/>
              </p:cNvSpPr>
              <p:nvPr/>
            </p:nvSpPr>
            <p:spPr bwMode="auto">
              <a:xfrm>
                <a:off x="576" y="1344"/>
                <a:ext cx="105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b="1"/>
                  <a:t>EnKF d02 ensemble mean</a:t>
                </a:r>
              </a:p>
            </p:txBody>
          </p:sp>
        </p:grpSp>
        <p:sp>
          <p:nvSpPr>
            <p:cNvPr id="50186" name="Text Box 10"/>
            <p:cNvSpPr txBox="1">
              <a:spLocks noChangeArrowheads="1"/>
            </p:cNvSpPr>
            <p:nvPr/>
          </p:nvSpPr>
          <p:spPr bwMode="auto">
            <a:xfrm>
              <a:off x="1104" y="1824"/>
              <a:ext cx="1008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/>
                <a:t>GSI hybrid analysis ghost d02 after merged </a:t>
              </a:r>
              <a:r>
                <a:rPr lang="en-US" sz="1400" b="1" dirty="0" smtClean="0"/>
                <a:t> ghost d03 analysis</a:t>
              </a:r>
              <a:endParaRPr lang="en-US" sz="1400" b="1" dirty="0"/>
            </a:p>
          </p:txBody>
        </p:sp>
      </p:grp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4114800" y="2286000"/>
            <a:ext cx="914400" cy="2286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203" name="Group 27"/>
          <p:cNvGrpSpPr>
            <a:grpSpLocks/>
          </p:cNvGrpSpPr>
          <p:nvPr/>
        </p:nvGrpSpPr>
        <p:grpSpPr bwMode="auto">
          <a:xfrm>
            <a:off x="5105400" y="1219200"/>
            <a:ext cx="3048000" cy="2590800"/>
            <a:chOff x="3024" y="1160"/>
            <a:chExt cx="1920" cy="1632"/>
          </a:xfrm>
        </p:grpSpPr>
        <p:sp>
          <p:nvSpPr>
            <p:cNvPr id="50194" name="Rectangle 18"/>
            <p:cNvSpPr>
              <a:spLocks noChangeArrowheads="1"/>
            </p:cNvSpPr>
            <p:nvPr/>
          </p:nvSpPr>
          <p:spPr bwMode="auto">
            <a:xfrm>
              <a:off x="3024" y="1160"/>
              <a:ext cx="1728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7" name="Text Box 21"/>
            <p:cNvSpPr txBox="1">
              <a:spLocks noChangeArrowheads="1"/>
            </p:cNvSpPr>
            <p:nvPr/>
          </p:nvSpPr>
          <p:spPr bwMode="auto">
            <a:xfrm>
              <a:off x="3504" y="1536"/>
              <a:ext cx="1056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/>
                <a:t>EnKF d02</a:t>
              </a:r>
            </a:p>
            <a:p>
              <a:pPr algn="ctr">
                <a:spcBef>
                  <a:spcPct val="50000"/>
                </a:spcBef>
              </a:pPr>
              <a:r>
                <a:rPr lang="en-US" sz="1400" b="1"/>
                <a:t>members with new ensemble mean </a:t>
              </a:r>
            </a:p>
            <a:p>
              <a:pPr algn="ctr">
                <a:spcBef>
                  <a:spcPct val="50000"/>
                </a:spcBef>
              </a:pPr>
              <a:endParaRPr lang="en-US" sz="1400" b="1"/>
            </a:p>
          </p:txBody>
        </p:sp>
        <p:sp>
          <p:nvSpPr>
            <p:cNvPr id="50201" name="Rectangle 25"/>
            <p:cNvSpPr>
              <a:spLocks noChangeArrowheads="1"/>
            </p:cNvSpPr>
            <p:nvPr/>
          </p:nvSpPr>
          <p:spPr bwMode="auto">
            <a:xfrm>
              <a:off x="3120" y="1256"/>
              <a:ext cx="1728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2" name="Rectangle 26"/>
            <p:cNvSpPr>
              <a:spLocks noChangeArrowheads="1"/>
            </p:cNvSpPr>
            <p:nvPr/>
          </p:nvSpPr>
          <p:spPr bwMode="auto">
            <a:xfrm>
              <a:off x="3216" y="1352"/>
              <a:ext cx="1728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228600" y="2133600"/>
            <a:ext cx="914400" cy="36671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EnKF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381000" y="4891088"/>
            <a:ext cx="1295400" cy="3693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chemeClr val="bg1"/>
                </a:solidFill>
                <a:latin typeface="Calibri" pitchFamily="34" charset="0"/>
              </a:rPr>
              <a:t>ensda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– 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init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2514600" y="3886200"/>
            <a:ext cx="27432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2667000" y="4038600"/>
            <a:ext cx="27432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48000" y="4419600"/>
            <a:ext cx="2743200" cy="228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4038600" y="5257800"/>
            <a:ext cx="1066800" cy="990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0" name="Oval 44"/>
          <p:cNvSpPr>
            <a:spLocks noChangeArrowheads="1"/>
          </p:cNvSpPr>
          <p:nvPr/>
        </p:nvSpPr>
        <p:spPr bwMode="auto">
          <a:xfrm>
            <a:off x="4191000" y="5410200"/>
            <a:ext cx="7620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21" name="Text Box 45"/>
          <p:cNvSpPr txBox="1">
            <a:spLocks noChangeArrowheads="1"/>
          </p:cNvSpPr>
          <p:nvPr/>
        </p:nvSpPr>
        <p:spPr bwMode="auto">
          <a:xfrm>
            <a:off x="3048000" y="44196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EnKF d02 members</a:t>
            </a:r>
          </a:p>
        </p:txBody>
      </p:sp>
      <p:sp>
        <p:nvSpPr>
          <p:cNvPr id="50222" name="Text Box 46"/>
          <p:cNvSpPr txBox="1">
            <a:spLocks noChangeArrowheads="1"/>
          </p:cNvSpPr>
          <p:nvPr/>
        </p:nvSpPr>
        <p:spPr bwMode="auto">
          <a:xfrm>
            <a:off x="3276600" y="48006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GDAS EnKF analysis</a:t>
            </a:r>
          </a:p>
        </p:txBody>
      </p:sp>
      <p:sp>
        <p:nvSpPr>
          <p:cNvPr id="50223" name="Text Box 47"/>
          <p:cNvSpPr txBox="1">
            <a:spLocks noChangeArrowheads="1"/>
          </p:cNvSpPr>
          <p:nvPr/>
        </p:nvSpPr>
        <p:spPr bwMode="auto">
          <a:xfrm>
            <a:off x="4038600" y="5502275"/>
            <a:ext cx="1066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HWRF EnKF analysis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 flipH="1">
            <a:off x="5029200" y="3429000"/>
            <a:ext cx="6096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5029200" y="57150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7" name="Text Box 51"/>
          <p:cNvSpPr txBox="1">
            <a:spLocks noChangeArrowheads="1"/>
          </p:cNvSpPr>
          <p:nvPr/>
        </p:nvSpPr>
        <p:spPr bwMode="auto">
          <a:xfrm>
            <a:off x="6477000" y="5181600"/>
            <a:ext cx="1600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The size is determined by the size of the storm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388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hwrf_interpolate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0"/>
          </p:cNvCxnSpPr>
          <p:nvPr/>
        </p:nvCxnSpPr>
        <p:spPr>
          <a:xfrm flipV="1">
            <a:off x="1333500" y="3124200"/>
            <a:ext cx="800100" cy="76200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" idx="2"/>
          </p:cNvCxnSpPr>
          <p:nvPr/>
        </p:nvCxnSpPr>
        <p:spPr>
          <a:xfrm>
            <a:off x="1333500" y="4255532"/>
            <a:ext cx="3009900" cy="1246743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10119-1CF3-45F9-8FBB-DD48FE04C6A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543" name="Group 559"/>
          <p:cNvGraphicFramePr>
            <a:graphicFrameLocks noGrp="1"/>
          </p:cNvGraphicFramePr>
          <p:nvPr/>
        </p:nvGraphicFramePr>
        <p:xfrm>
          <a:off x="1295400" y="1763713"/>
          <a:ext cx="6794500" cy="3498153"/>
        </p:xfrm>
        <a:graphic>
          <a:graphicData uri="http://schemas.openxmlformats.org/drawingml/2006/table">
            <a:tbl>
              <a:tblPr/>
              <a:tblGrid>
                <a:gridCol w="1358900"/>
                <a:gridCol w="1689100"/>
                <a:gridCol w="1676400"/>
                <a:gridCol w="1066800"/>
                <a:gridCol w="1003300"/>
              </a:tblGrid>
              <a:tr h="593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EXP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Ensemble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(DA d03)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Vortex initialization (VI)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Ensemble relocation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Blend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VI and 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global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Relocation only when TDR available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warm-start HWRF when TDR available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Relocation only when TDR available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HESB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warm-start HWRF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when TDR available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Full VI all cycles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HENR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warm-start HWRF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when TDR available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Relocation only when TDR available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HENC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Fully Cycled HWRF ensemble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Relocation only when TDR available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150" name="Rectangle 8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noFill/>
          <a:ln/>
        </p:spPr>
        <p:txBody>
          <a:bodyPr/>
          <a:lstStyle/>
          <a:p>
            <a:pPr eaLnBrk="0" hangingPunct="0"/>
            <a:r>
              <a:rPr lang="en-US" sz="2800" smtClean="0">
                <a:cs typeface="Arial" charset="0"/>
              </a:rPr>
              <a:t>Experiments </a:t>
            </a:r>
          </a:p>
        </p:txBody>
      </p:sp>
      <p:sp>
        <p:nvSpPr>
          <p:cNvPr id="42259" name="Text Box 275"/>
          <p:cNvSpPr txBox="1">
            <a:spLocks noChangeArrowheads="1"/>
          </p:cNvSpPr>
          <p:nvPr/>
        </p:nvSpPr>
        <p:spPr bwMode="auto">
          <a:xfrm>
            <a:off x="1295400" y="5621338"/>
            <a:ext cx="70866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Data usage: all data on DA d02, exclude radiance data on DA d03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Using global ensemble on DA d02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EF79DC-CCEC-4B12-961B-D7BAB2D4F45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18"/>
          <p:cNvPicPr>
            <a:picLocks noGrp="1" noChangeAspect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3886200"/>
            <a:ext cx="3306763" cy="2390775"/>
          </a:xfrm>
        </p:spPr>
      </p:pic>
      <p:pic>
        <p:nvPicPr>
          <p:cNvPr id="32771" name="Content Placeholder 19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3886200"/>
            <a:ext cx="3429000" cy="2390775"/>
          </a:xfrm>
        </p:spPr>
      </p:pic>
      <p:pic>
        <p:nvPicPr>
          <p:cNvPr id="32772" name="Content Placeholder 17"/>
          <p:cNvPicPr>
            <a:picLocks noGrp="1" noChangeAspect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45013" y="1371600"/>
            <a:ext cx="3303587" cy="2389188"/>
          </a:xfrm>
        </p:spPr>
      </p:pic>
      <p:pic>
        <p:nvPicPr>
          <p:cNvPr id="32773" name="Content Placeholder 16"/>
          <p:cNvPicPr>
            <a:picLocks noGrp="1" noChangeAspect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066800" y="1371600"/>
            <a:ext cx="3303588" cy="2389188"/>
          </a:xfrm>
        </p:spPr>
      </p:pic>
      <p:sp>
        <p:nvSpPr>
          <p:cNvPr id="32775" name="Rectangle 8"/>
          <p:cNvSpPr>
            <a:spLocks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latin typeface="Calibri" pitchFamily="34" charset="0"/>
              </a:rPr>
              <a:t>Edouard 06L 2014</a:t>
            </a:r>
            <a:br>
              <a:rPr lang="en-US" sz="2800">
                <a:latin typeface="Calibri" pitchFamily="34" charset="0"/>
              </a:rPr>
            </a:br>
            <a:endParaRPr lang="en-US" sz="280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D0813-1D3F-4F65-8437-E1D07DE0B38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t="6970"/>
          <a:stretch>
            <a:fillRect/>
          </a:stretch>
        </p:blipFill>
        <p:spPr>
          <a:xfrm>
            <a:off x="3657600" y="4137025"/>
            <a:ext cx="1938338" cy="2033588"/>
          </a:xfrm>
        </p:spPr>
      </p:pic>
      <p:pic>
        <p:nvPicPr>
          <p:cNvPr id="29699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 t="6967"/>
          <a:stretch>
            <a:fillRect/>
          </a:stretch>
        </p:blipFill>
        <p:spPr>
          <a:xfrm>
            <a:off x="1447800" y="4137025"/>
            <a:ext cx="1938338" cy="2035175"/>
          </a:xfrm>
        </p:spPr>
      </p:pic>
      <p:pic>
        <p:nvPicPr>
          <p:cNvPr id="29701" name="Content Placeholder 6"/>
          <p:cNvPicPr>
            <a:picLocks noChangeAspect="1"/>
          </p:cNvPicPr>
          <p:nvPr/>
        </p:nvPicPr>
        <p:blipFill>
          <a:blip r:embed="rId4"/>
          <a:srcRect t="5882"/>
          <a:stretch>
            <a:fillRect/>
          </a:stretch>
        </p:blipFill>
        <p:spPr bwMode="auto">
          <a:xfrm>
            <a:off x="2459038" y="1546225"/>
            <a:ext cx="19383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Content Placeholder 11"/>
          <p:cNvPicPr>
            <a:picLocks noChangeAspect="1"/>
          </p:cNvPicPr>
          <p:nvPr/>
        </p:nvPicPr>
        <p:blipFill>
          <a:blip r:embed="rId5"/>
          <a:srcRect t="6972"/>
          <a:stretch>
            <a:fillRect/>
          </a:stretch>
        </p:blipFill>
        <p:spPr bwMode="auto">
          <a:xfrm>
            <a:off x="5867400" y="4137025"/>
            <a:ext cx="1938338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Content Placeholder 14"/>
          <p:cNvPicPr>
            <a:picLocks noChangeAspect="1"/>
          </p:cNvPicPr>
          <p:nvPr/>
        </p:nvPicPr>
        <p:blipFill>
          <a:blip r:embed="rId6"/>
          <a:srcRect t="6970"/>
          <a:stretch>
            <a:fillRect/>
          </a:stretch>
        </p:blipFill>
        <p:spPr bwMode="auto">
          <a:xfrm>
            <a:off x="4724400" y="1546225"/>
            <a:ext cx="1884363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2743200" y="155575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HENC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676400" y="414655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GENS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3886200" y="416877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HENS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6096000" y="4191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HENR</a:t>
            </a:r>
          </a:p>
        </p:txBody>
      </p:sp>
      <p:sp>
        <p:nvSpPr>
          <p:cNvPr id="29710" name="Rectangle 8"/>
          <p:cNvSpPr>
            <a:spLocks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latin typeface="Calibri" pitchFamily="34" charset="0"/>
              </a:rPr>
              <a:t>Edouard 06L 2014</a:t>
            </a:r>
            <a:br>
              <a:rPr lang="en-US" sz="2800">
                <a:latin typeface="Calibri" pitchFamily="34" charset="0"/>
              </a:rPr>
            </a:br>
            <a:r>
              <a:rPr lang="en-US" sz="2800">
                <a:latin typeface="Calibri" pitchFamily="34" charset="0"/>
              </a:rPr>
              <a:t>2014091518 850 hPa wind analysis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2362200" y="12192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Cycled HWRF ensemble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1371600" y="38100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Global ensemble</a:t>
            </a: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3657600" y="3657600"/>
            <a:ext cx="2057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warm-start HWRF ensemble</a:t>
            </a: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638800" y="3657600"/>
            <a:ext cx="2590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warm-start HWRF ensemble with ensemble relocation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D0813-1D3F-4F65-8437-E1D07DE0B38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6967" r="10086"/>
          <a:stretch>
            <a:fillRect/>
          </a:stretch>
        </p:blipFill>
        <p:spPr>
          <a:xfrm>
            <a:off x="304800" y="4038600"/>
            <a:ext cx="1981200" cy="2035175"/>
          </a:xfrm>
        </p:spPr>
      </p:pic>
      <p:pic>
        <p:nvPicPr>
          <p:cNvPr id="30725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6972"/>
          <a:stretch>
            <a:fillRect/>
          </a:stretch>
        </p:blipFill>
        <p:spPr>
          <a:xfrm>
            <a:off x="2286000" y="4038600"/>
            <a:ext cx="2201863" cy="2033588"/>
          </a:xfrm>
        </p:spPr>
      </p:pic>
      <p:pic>
        <p:nvPicPr>
          <p:cNvPr id="30729" name="Content Placeholder 10"/>
          <p:cNvPicPr>
            <a:picLocks noChangeAspect="1"/>
          </p:cNvPicPr>
          <p:nvPr/>
        </p:nvPicPr>
        <p:blipFill>
          <a:blip r:embed="rId4"/>
          <a:srcRect t="6972"/>
          <a:stretch>
            <a:fillRect/>
          </a:stretch>
        </p:blipFill>
        <p:spPr bwMode="auto">
          <a:xfrm>
            <a:off x="2286000" y="1828800"/>
            <a:ext cx="2201863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Content Placeholder 13"/>
          <p:cNvPicPr>
            <a:picLocks noChangeAspect="1"/>
          </p:cNvPicPr>
          <p:nvPr/>
        </p:nvPicPr>
        <p:blipFill>
          <a:blip r:embed="rId5"/>
          <a:srcRect t="6967" r="10086"/>
          <a:stretch>
            <a:fillRect/>
          </a:stretch>
        </p:blipFill>
        <p:spPr bwMode="auto">
          <a:xfrm>
            <a:off x="304800" y="1828800"/>
            <a:ext cx="19812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Content Placeholder 11"/>
          <p:cNvPicPr>
            <a:picLocks noChangeAspect="1"/>
          </p:cNvPicPr>
          <p:nvPr/>
        </p:nvPicPr>
        <p:blipFill rotWithShape="1">
          <a:blip r:embed="rId6"/>
          <a:srcRect t="5228"/>
          <a:stretch/>
        </p:blipFill>
        <p:spPr bwMode="auto">
          <a:xfrm>
            <a:off x="6705600" y="1790700"/>
            <a:ext cx="22193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Content Placeholder 6"/>
          <p:cNvPicPr>
            <a:picLocks noChangeAspect="1"/>
          </p:cNvPicPr>
          <p:nvPr/>
        </p:nvPicPr>
        <p:blipFill rotWithShape="1">
          <a:blip r:embed="rId7"/>
          <a:srcRect t="5228" r="7297"/>
          <a:stretch/>
        </p:blipFill>
        <p:spPr bwMode="auto">
          <a:xfrm>
            <a:off x="4648200" y="1790700"/>
            <a:ext cx="20574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Content Placeholder 9"/>
          <p:cNvPicPr>
            <a:picLocks noChangeAspect="1"/>
          </p:cNvPicPr>
          <p:nvPr/>
        </p:nvPicPr>
        <p:blipFill rotWithShape="1">
          <a:blip r:embed="rId8"/>
          <a:srcRect t="6535"/>
          <a:stretch/>
        </p:blipFill>
        <p:spPr bwMode="auto">
          <a:xfrm>
            <a:off x="6705600" y="4029074"/>
            <a:ext cx="2219325" cy="204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Content Placeholder 6"/>
          <p:cNvPicPr>
            <a:picLocks noChangeAspect="1"/>
          </p:cNvPicPr>
          <p:nvPr/>
        </p:nvPicPr>
        <p:blipFill rotWithShape="1">
          <a:blip r:embed="rId9"/>
          <a:srcRect t="6535" r="10730"/>
          <a:stretch/>
        </p:blipFill>
        <p:spPr bwMode="auto">
          <a:xfrm>
            <a:off x="4648200" y="4029074"/>
            <a:ext cx="19812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2438400" y="4038600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latin typeface="Calibri" pitchFamily="34" charset="0"/>
              </a:rPr>
              <a:t>HENC: cycled HWRF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381000" y="1828800"/>
            <a:ext cx="1295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latin typeface="Calibri" pitchFamily="34" charset="0"/>
              </a:rPr>
              <a:t>GENS: global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2362200" y="1828800"/>
            <a:ext cx="16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latin typeface="Calibri" pitchFamily="34" charset="0"/>
              </a:rPr>
              <a:t>HENS: warm-start HWRF 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4800600" y="41148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HENR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6858000" y="41148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HENC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800600" y="1905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latin typeface="Calibri" pitchFamily="34" charset="0"/>
              </a:rPr>
              <a:t>GENS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6858000" y="1905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HENS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457200" y="3985736"/>
            <a:ext cx="1676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latin typeface="Calibri" pitchFamily="34" charset="0"/>
              </a:rPr>
              <a:t>HENR: warm-start HWRF with </a:t>
            </a:r>
            <a:r>
              <a:rPr lang="en-US" sz="1400" b="1" dirty="0" err="1" smtClean="0">
                <a:latin typeface="Calibri" pitchFamily="34" charset="0"/>
              </a:rPr>
              <a:t>ens</a:t>
            </a:r>
            <a:r>
              <a:rPr lang="en-US" sz="1400" b="1" dirty="0" smtClean="0">
                <a:latin typeface="Calibri" pitchFamily="34" charset="0"/>
              </a:rPr>
              <a:t> relocation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30743" name="Rectangle 8"/>
          <p:cNvSpPr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 dirty="0">
                <a:latin typeface="Calibri" pitchFamily="34" charset="0"/>
              </a:rPr>
              <a:t>Edouard 06L </a:t>
            </a:r>
            <a:r>
              <a:rPr lang="en-US" sz="2800" dirty="0" smtClean="0">
                <a:latin typeface="Calibri" pitchFamily="34" charset="0"/>
              </a:rPr>
              <a:t>2014</a:t>
            </a:r>
          </a:p>
          <a:p>
            <a:pPr algn="ctr" eaLnBrk="0" hangingPunct="0"/>
            <a:r>
              <a:rPr lang="en-US" sz="2800" dirty="0" smtClean="0">
                <a:latin typeface="Calibri" pitchFamily="34" charset="0"/>
              </a:rPr>
              <a:t>2014091518</a:t>
            </a:r>
            <a:r>
              <a:rPr lang="en-US" sz="2800" dirty="0">
                <a:latin typeface="Calibri" pitchFamily="34" charset="0"/>
              </a:rPr>
              <a:t/>
            </a:r>
            <a:br>
              <a:rPr lang="en-US" sz="2800" dirty="0">
                <a:latin typeface="Calibri" pitchFamily="34" charset="0"/>
              </a:rPr>
            </a:br>
            <a:endParaRPr lang="en-US" sz="2800" dirty="0">
              <a:latin typeface="Calibri" pitchFamily="34" charset="0"/>
            </a:endParaRP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609600" y="12954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Ensemble spread U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4953000" y="12954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alibri" pitchFamily="34" charset="0"/>
              </a:rPr>
              <a:t>Ensemble spread 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D0813-1D3F-4F65-8437-E1D07DE0B38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29175" y="1066800"/>
            <a:ext cx="3522663" cy="2547938"/>
          </a:xfrm>
        </p:spPr>
      </p:pic>
      <p:pic>
        <p:nvPicPr>
          <p:cNvPr id="34819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3733800"/>
            <a:ext cx="3525838" cy="2549525"/>
          </a:xfrm>
        </p:spPr>
      </p:pic>
      <p:pic>
        <p:nvPicPr>
          <p:cNvPr id="34820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800600" y="3733800"/>
            <a:ext cx="3657600" cy="2549525"/>
          </a:xfrm>
        </p:spPr>
      </p:pic>
      <p:pic>
        <p:nvPicPr>
          <p:cNvPr id="34821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143000" y="1066800"/>
            <a:ext cx="3522663" cy="2547938"/>
          </a:xfrm>
        </p:spPr>
      </p:pic>
      <p:sp>
        <p:nvSpPr>
          <p:cNvPr id="34823" name="Rectangle 8"/>
          <p:cNvSpPr>
            <a:spLocks/>
          </p:cNvSpPr>
          <p:nvPr/>
        </p:nvSpPr>
        <p:spPr bwMode="auto">
          <a:xfrm>
            <a:off x="6096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latin typeface="Calibri" pitchFamily="34" charset="0"/>
              </a:rPr>
              <a:t>2014-2015 four storms with TDR data available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D0813-1D3F-4F65-8437-E1D07DE0B38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Evolution of hybrid DA system for operational HWRF</a:t>
            </a:r>
          </a:p>
          <a:p>
            <a:endParaRPr lang="en-US" sz="2400" dirty="0" smtClean="0"/>
          </a:p>
          <a:p>
            <a:r>
              <a:rPr lang="en-US" sz="2400" dirty="0" smtClean="0"/>
              <a:t>Challenges for inner-core DA</a:t>
            </a:r>
          </a:p>
          <a:p>
            <a:endParaRPr lang="en-US" sz="2400" dirty="0" smtClean="0"/>
          </a:p>
          <a:p>
            <a:r>
              <a:rPr lang="en-US" sz="2400" dirty="0" smtClean="0"/>
              <a:t>Cycled HWRF ensemble hybrid DA system</a:t>
            </a:r>
          </a:p>
          <a:p>
            <a:endParaRPr lang="en-US" sz="2400" dirty="0" smtClean="0"/>
          </a:p>
          <a:p>
            <a:r>
              <a:rPr lang="en-US" sz="2400" dirty="0" smtClean="0"/>
              <a:t>Experiments and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10119-1CF3-45F9-8FBB-DD48FE04C6A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2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11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143000"/>
            <a:ext cx="3522663" cy="2547938"/>
          </a:xfrm>
        </p:spPr>
      </p:pic>
      <p:pic>
        <p:nvPicPr>
          <p:cNvPr id="36867" name="Content Placeholder 12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3962400"/>
            <a:ext cx="3525838" cy="2549525"/>
          </a:xfrm>
        </p:spPr>
      </p:pic>
      <p:pic>
        <p:nvPicPr>
          <p:cNvPr id="36868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3962400"/>
            <a:ext cx="3657600" cy="2549525"/>
          </a:xfrm>
        </p:spPr>
      </p:pic>
      <p:pic>
        <p:nvPicPr>
          <p:cNvPr id="36869" name="Content Placeholder 10"/>
          <p:cNvPicPr>
            <a:picLocks noGrp="1" noChangeAspect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990600" y="1143000"/>
            <a:ext cx="3522663" cy="2547938"/>
          </a:xfrm>
        </p:spPr>
      </p:pic>
      <p:sp>
        <p:nvSpPr>
          <p:cNvPr id="36871" name="Rectangle 8"/>
          <p:cNvSpPr>
            <a:spLocks/>
          </p:cNvSpPr>
          <p:nvPr/>
        </p:nvSpPr>
        <p:spPr bwMode="auto">
          <a:xfrm>
            <a:off x="6096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latin typeface="Calibri" pitchFamily="34" charset="0"/>
              </a:rPr>
              <a:t>2014-2015 five storms with TDR data available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D0813-1D3F-4F65-8437-E1D07DE0B38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11"/>
          <p:cNvPicPr>
            <a:picLocks noGrp="1" noChangeAspect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4051300"/>
            <a:ext cx="3354388" cy="2425700"/>
          </a:xfrm>
        </p:spPr>
      </p:pic>
      <p:pic>
        <p:nvPicPr>
          <p:cNvPr id="38915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4051300"/>
            <a:ext cx="3355975" cy="2425700"/>
          </a:xfrm>
        </p:spPr>
      </p:pic>
      <p:pic>
        <p:nvPicPr>
          <p:cNvPr id="38916" name="Content Placeholder 10"/>
          <p:cNvPicPr>
            <a:picLocks noGrp="1" noChangeAspect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43000" y="1447800"/>
            <a:ext cx="3351213" cy="2424113"/>
          </a:xfrm>
        </p:spPr>
      </p:pic>
      <p:pic>
        <p:nvPicPr>
          <p:cNvPr id="38917" name="Content Placeholder 12"/>
          <p:cNvPicPr>
            <a:picLocks noGrp="1" noChangeAspect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953000" y="1447800"/>
            <a:ext cx="3351213" cy="2424113"/>
          </a:xfrm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524000" y="8382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ARTHUR 01L 2014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5334000" y="8382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BERTHA 03L 2014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D0813-1D3F-4F65-8437-E1D07DE0B38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27575" y="1600200"/>
            <a:ext cx="3502025" cy="2532063"/>
          </a:xfrm>
        </p:spPr>
      </p:pic>
      <p:pic>
        <p:nvPicPr>
          <p:cNvPr id="3993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600200"/>
            <a:ext cx="3502025" cy="2532063"/>
          </a:xfrm>
        </p:spPr>
      </p:pic>
      <p:pic>
        <p:nvPicPr>
          <p:cNvPr id="39940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724400" y="3962400"/>
            <a:ext cx="3505200" cy="2533650"/>
          </a:xfrm>
        </p:spPr>
      </p:pic>
      <p:pic>
        <p:nvPicPr>
          <p:cNvPr id="39941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914400" y="3962400"/>
            <a:ext cx="3505200" cy="2533650"/>
          </a:xfrm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524000" y="8382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CRISTOBAL 01L 2014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5334000" y="8382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ERIKA 05L 2015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D0813-1D3F-4F65-8437-E1D07DE0B38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cycled HWRF ensemble hybrid DA system improved the estimate of the storm initial intensity compared to hybrid using global ensemble and warm-start HWRF ensemble.</a:t>
            </a:r>
          </a:p>
          <a:p>
            <a:r>
              <a:rPr lang="en-US" sz="2400" dirty="0" smtClean="0"/>
              <a:t>The new hybrid system also improved intensity forecast up to 2 days compared with hybrid using global ensemble and warm-start HWRF ensemble</a:t>
            </a:r>
          </a:p>
          <a:p>
            <a:r>
              <a:rPr lang="en-US" sz="2400" dirty="0" smtClean="0"/>
              <a:t>Compared to the experiment with blending turned on, the new system provided comparable intensity forecast, but the negative intensity bias needs to be improved.</a:t>
            </a:r>
          </a:p>
          <a:p>
            <a:r>
              <a:rPr lang="en-US" sz="2400" dirty="0" smtClean="0"/>
              <a:t>Will run more cases, not limited to TDR cases</a:t>
            </a:r>
          </a:p>
          <a:p>
            <a:r>
              <a:rPr lang="en-US" sz="2400" dirty="0" smtClean="0"/>
              <a:t>Merge H216 and commit the new system to the trunk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10119-1CF3-45F9-8FBB-DD48FE04C6A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3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le 1"/>
          <p:cNvSpPr txBox="1">
            <a:spLocks/>
          </p:cNvSpPr>
          <p:nvPr/>
        </p:nvSpPr>
        <p:spPr>
          <a:xfrm>
            <a:off x="533400" y="342900"/>
            <a:ext cx="8229600" cy="5715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2013-H214 </a:t>
            </a:r>
            <a:r>
              <a:rPr lang="en-US" sz="2800" dirty="0" smtClean="0"/>
              <a:t>HWRF hybrid data assimilation system</a:t>
            </a:r>
            <a:endParaRPr lang="en-US" sz="2800" dirty="0"/>
          </a:p>
        </p:txBody>
      </p:sp>
      <p:grpSp>
        <p:nvGrpSpPr>
          <p:cNvPr id="16386" name="Group 278"/>
          <p:cNvGrpSpPr>
            <a:grpSpLocks/>
          </p:cNvGrpSpPr>
          <p:nvPr/>
        </p:nvGrpSpPr>
        <p:grpSpPr bwMode="auto">
          <a:xfrm>
            <a:off x="533400" y="990600"/>
            <a:ext cx="8077200" cy="5334000"/>
            <a:chOff x="533400" y="990600"/>
            <a:chExt cx="8077200" cy="5334000"/>
          </a:xfrm>
        </p:grpSpPr>
        <p:sp>
          <p:nvSpPr>
            <p:cNvPr id="275" name="Rectangle 274"/>
            <p:cNvSpPr/>
            <p:nvPr/>
          </p:nvSpPr>
          <p:spPr>
            <a:xfrm>
              <a:off x="533400" y="990600"/>
              <a:ext cx="8077200" cy="533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66" name="Straight Arrow Connector 165"/>
            <p:cNvCxnSpPr>
              <a:stCxn id="16476" idx="3"/>
              <a:endCxn id="16460" idx="1"/>
            </p:cNvCxnSpPr>
            <p:nvPr/>
          </p:nvCxnSpPr>
          <p:spPr>
            <a:xfrm>
              <a:off x="4870450" y="5719763"/>
              <a:ext cx="85566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402" name="Group 18"/>
            <p:cNvGrpSpPr>
              <a:grpSpLocks/>
            </p:cNvGrpSpPr>
            <p:nvPr/>
          </p:nvGrpSpPr>
          <p:grpSpPr bwMode="auto">
            <a:xfrm>
              <a:off x="2438400" y="4437278"/>
              <a:ext cx="827088" cy="971638"/>
              <a:chOff x="1820863" y="4971962"/>
              <a:chExt cx="827088" cy="971638"/>
            </a:xfrm>
          </p:grpSpPr>
          <p:sp>
            <p:nvSpPr>
              <p:cNvPr id="16480" name="Rectangle 80"/>
              <p:cNvSpPr>
                <a:spLocks noChangeArrowheads="1"/>
              </p:cNvSpPr>
              <p:nvPr/>
            </p:nvSpPr>
            <p:spPr bwMode="auto">
              <a:xfrm>
                <a:off x="1820863" y="4971962"/>
                <a:ext cx="827088" cy="971638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81" name="Rectangle 82"/>
              <p:cNvSpPr>
                <a:spLocks noChangeArrowheads="1"/>
              </p:cNvSpPr>
              <p:nvPr/>
            </p:nvSpPr>
            <p:spPr bwMode="auto">
              <a:xfrm>
                <a:off x="1927226" y="5043406"/>
                <a:ext cx="630237" cy="762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Forecast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1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2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……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80</a:t>
                </a:r>
                <a:endParaRPr lang="en-US" altLang="en-US">
                  <a:latin typeface="Calibri" pitchFamily="34" charset="0"/>
                </a:endParaRPr>
              </a:p>
            </p:txBody>
          </p:sp>
        </p:grpSp>
        <p:grpSp>
          <p:nvGrpSpPr>
            <p:cNvPr id="16403" name="Group 21"/>
            <p:cNvGrpSpPr>
              <a:grpSpLocks/>
            </p:cNvGrpSpPr>
            <p:nvPr/>
          </p:nvGrpSpPr>
          <p:grpSpPr bwMode="auto">
            <a:xfrm>
              <a:off x="2438400" y="5498064"/>
              <a:ext cx="827088" cy="444865"/>
              <a:chOff x="1820863" y="6075154"/>
              <a:chExt cx="827088" cy="444865"/>
            </a:xfrm>
          </p:grpSpPr>
          <p:sp>
            <p:nvSpPr>
              <p:cNvPr id="16478" name="Rectangle 106"/>
              <p:cNvSpPr>
                <a:spLocks noChangeArrowheads="1"/>
              </p:cNvSpPr>
              <p:nvPr/>
            </p:nvSpPr>
            <p:spPr bwMode="auto">
              <a:xfrm>
                <a:off x="1820863" y="6075154"/>
                <a:ext cx="827088" cy="444865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79" name="Rectangle 108"/>
              <p:cNvSpPr>
                <a:spLocks noChangeArrowheads="1"/>
              </p:cNvSpPr>
              <p:nvPr/>
            </p:nvSpPr>
            <p:spPr bwMode="auto">
              <a:xfrm>
                <a:off x="2011363" y="6137788"/>
                <a:ext cx="46647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high res</a:t>
                </a:r>
              </a:p>
              <a:p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forecast </a:t>
                </a:r>
                <a:endParaRPr lang="en-US" altLang="en-US">
                  <a:latin typeface="Calibri" pitchFamily="34" charset="0"/>
                </a:endParaRPr>
              </a:p>
            </p:txBody>
          </p:sp>
        </p:grpSp>
        <p:grpSp>
          <p:nvGrpSpPr>
            <p:cNvPr id="16404" name="Group 24"/>
            <p:cNvGrpSpPr>
              <a:grpSpLocks/>
            </p:cNvGrpSpPr>
            <p:nvPr/>
          </p:nvGrpSpPr>
          <p:grpSpPr bwMode="auto">
            <a:xfrm>
              <a:off x="3628338" y="5559091"/>
              <a:ext cx="1241425" cy="322809"/>
              <a:chOff x="2929733" y="6145818"/>
              <a:chExt cx="1241425" cy="322809"/>
            </a:xfrm>
          </p:grpSpPr>
          <p:sp>
            <p:nvSpPr>
              <p:cNvPr id="16476" name="Rectangle 111"/>
              <p:cNvSpPr>
                <a:spLocks noChangeArrowheads="1"/>
              </p:cNvSpPr>
              <p:nvPr/>
            </p:nvSpPr>
            <p:spPr bwMode="auto">
              <a:xfrm>
                <a:off x="2929733" y="6145818"/>
                <a:ext cx="1241425" cy="322809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77" name="Rectangle 113"/>
              <p:cNvSpPr>
                <a:spLocks noChangeArrowheads="1"/>
              </p:cNvSpPr>
              <p:nvPr/>
            </p:nvSpPr>
            <p:spPr bwMode="auto">
              <a:xfrm>
                <a:off x="3017520" y="6217920"/>
                <a:ext cx="1066801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GSI hybrid Ens/Var </a:t>
                </a:r>
                <a:endParaRPr lang="en-US" altLang="en-US">
                  <a:latin typeface="Calibri" pitchFamily="34" charset="0"/>
                </a:endParaRPr>
              </a:p>
            </p:txBody>
          </p:sp>
        </p:grpSp>
        <p:grpSp>
          <p:nvGrpSpPr>
            <p:cNvPr id="16405" name="Group 27"/>
            <p:cNvGrpSpPr>
              <a:grpSpLocks/>
            </p:cNvGrpSpPr>
            <p:nvPr/>
          </p:nvGrpSpPr>
          <p:grpSpPr bwMode="auto">
            <a:xfrm>
              <a:off x="3657600" y="4699006"/>
              <a:ext cx="1239838" cy="444865"/>
              <a:chOff x="3198813" y="5346848"/>
              <a:chExt cx="1239838" cy="444865"/>
            </a:xfrm>
          </p:grpSpPr>
          <p:sp>
            <p:nvSpPr>
              <p:cNvPr id="16474" name="Rectangle 116"/>
              <p:cNvSpPr>
                <a:spLocks noChangeArrowheads="1"/>
              </p:cNvSpPr>
              <p:nvPr/>
            </p:nvSpPr>
            <p:spPr bwMode="auto">
              <a:xfrm>
                <a:off x="3198813" y="5346848"/>
                <a:ext cx="1239838" cy="444865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75" name="Rectangle 118"/>
              <p:cNvSpPr>
                <a:spLocks noChangeArrowheads="1"/>
              </p:cNvSpPr>
              <p:nvPr/>
            </p:nvSpPr>
            <p:spPr bwMode="auto">
              <a:xfrm>
                <a:off x="3421063" y="5407223"/>
                <a:ext cx="78707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EnKF member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update </a:t>
                </a:r>
                <a:endParaRPr lang="en-US" altLang="en-US">
                  <a:latin typeface="Calibri" pitchFamily="34" charset="0"/>
                </a:endParaRPr>
              </a:p>
            </p:txBody>
          </p:sp>
        </p:grpSp>
        <p:grpSp>
          <p:nvGrpSpPr>
            <p:cNvPr id="16406" name="Group 30"/>
            <p:cNvGrpSpPr>
              <a:grpSpLocks/>
            </p:cNvGrpSpPr>
            <p:nvPr/>
          </p:nvGrpSpPr>
          <p:grpSpPr bwMode="auto">
            <a:xfrm>
              <a:off x="838200" y="4305671"/>
              <a:ext cx="338554" cy="1942729"/>
              <a:chOff x="1219200" y="4610471"/>
              <a:chExt cx="338554" cy="194272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1219200" y="4610100"/>
                <a:ext cx="338138" cy="1858963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219200" y="4656138"/>
                <a:ext cx="338138" cy="1897062"/>
              </a:xfrm>
              <a:prstGeom prst="rect">
                <a:avLst/>
              </a:prstGeom>
              <a:noFill/>
            </p:spPr>
            <p:txBody>
              <a:bodyPr vert="vert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dirty="0">
                    <a:latin typeface="Cambria" panose="02040503050406030204" pitchFamily="18" charset="0"/>
                    <a:cs typeface="+mn-cs"/>
                  </a:rPr>
                  <a:t>Global </a:t>
                </a:r>
                <a:r>
                  <a:rPr lang="en-US" sz="1000" dirty="0" err="1">
                    <a:latin typeface="Cambria" panose="02040503050406030204" pitchFamily="18" charset="0"/>
                    <a:cs typeface="+mn-cs"/>
                  </a:rPr>
                  <a:t>EnKF</a:t>
                </a:r>
                <a:r>
                  <a:rPr lang="en-US" sz="1000" dirty="0">
                    <a:latin typeface="Cambria" panose="02040503050406030204" pitchFamily="18" charset="0"/>
                    <a:cs typeface="+mn-cs"/>
                  </a:rPr>
                  <a:t>/</a:t>
                </a:r>
                <a:r>
                  <a:rPr lang="en-US" sz="1000" dirty="0" err="1">
                    <a:latin typeface="Cambria" panose="02040503050406030204" pitchFamily="18" charset="0"/>
                    <a:cs typeface="+mn-cs"/>
                  </a:rPr>
                  <a:t>Var</a:t>
                </a:r>
                <a:r>
                  <a:rPr lang="en-US" sz="1000" dirty="0">
                    <a:latin typeface="Cambria" panose="02040503050406030204" pitchFamily="18" charset="0"/>
                    <a:cs typeface="+mn-cs"/>
                  </a:rPr>
                  <a:t> hybrid system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5148263" y="4376738"/>
              <a:ext cx="338137" cy="109061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vert="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 err="1">
                  <a:latin typeface="Cambria" panose="02040503050406030204" pitchFamily="18" charset="0"/>
                  <a:cs typeface="+mn-cs"/>
                </a:rPr>
                <a:t>Recenter</a:t>
              </a:r>
              <a:r>
                <a:rPr lang="en-US" sz="1000" dirty="0">
                  <a:latin typeface="Cambria" panose="02040503050406030204" pitchFamily="18" charset="0"/>
                  <a:cs typeface="+mn-cs"/>
                </a:rPr>
                <a:t> analysis</a:t>
              </a:r>
            </a:p>
          </p:txBody>
        </p:sp>
        <p:grpSp>
          <p:nvGrpSpPr>
            <p:cNvPr id="16408" name="Group 36"/>
            <p:cNvGrpSpPr>
              <a:grpSpLocks/>
            </p:cNvGrpSpPr>
            <p:nvPr/>
          </p:nvGrpSpPr>
          <p:grpSpPr bwMode="auto">
            <a:xfrm>
              <a:off x="1447800" y="4437891"/>
              <a:ext cx="827088" cy="971638"/>
              <a:chOff x="1820863" y="4971962"/>
              <a:chExt cx="827088" cy="971638"/>
            </a:xfrm>
          </p:grpSpPr>
          <p:sp>
            <p:nvSpPr>
              <p:cNvPr id="16470" name="Rectangle 80"/>
              <p:cNvSpPr>
                <a:spLocks noChangeArrowheads="1"/>
              </p:cNvSpPr>
              <p:nvPr/>
            </p:nvSpPr>
            <p:spPr bwMode="auto">
              <a:xfrm>
                <a:off x="1820863" y="4971962"/>
                <a:ext cx="827088" cy="971638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71" name="Rectangle 82"/>
              <p:cNvSpPr>
                <a:spLocks noChangeArrowheads="1"/>
              </p:cNvSpPr>
              <p:nvPr/>
            </p:nvSpPr>
            <p:spPr bwMode="auto">
              <a:xfrm>
                <a:off x="1927226" y="5043406"/>
                <a:ext cx="630237" cy="762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Analysis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1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2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……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80</a:t>
                </a:r>
                <a:endParaRPr lang="en-US" altLang="en-US">
                  <a:latin typeface="Calibri" pitchFamily="34" charset="0"/>
                </a:endParaRPr>
              </a:p>
            </p:txBody>
          </p:sp>
        </p:grpSp>
        <p:grpSp>
          <p:nvGrpSpPr>
            <p:cNvPr id="16409" name="Group 41"/>
            <p:cNvGrpSpPr>
              <a:grpSpLocks/>
            </p:cNvGrpSpPr>
            <p:nvPr/>
          </p:nvGrpSpPr>
          <p:grpSpPr bwMode="auto">
            <a:xfrm>
              <a:off x="1440649" y="5498064"/>
              <a:ext cx="827088" cy="444865"/>
              <a:chOff x="1820863" y="6075154"/>
              <a:chExt cx="827088" cy="444865"/>
            </a:xfrm>
          </p:grpSpPr>
          <p:sp>
            <p:nvSpPr>
              <p:cNvPr id="16468" name="Rectangle 106"/>
              <p:cNvSpPr>
                <a:spLocks noChangeArrowheads="1"/>
              </p:cNvSpPr>
              <p:nvPr/>
            </p:nvSpPr>
            <p:spPr bwMode="auto">
              <a:xfrm>
                <a:off x="1820863" y="6075154"/>
                <a:ext cx="827088" cy="444865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69" name="Rectangle 108"/>
              <p:cNvSpPr>
                <a:spLocks noChangeArrowheads="1"/>
              </p:cNvSpPr>
              <p:nvPr/>
            </p:nvSpPr>
            <p:spPr bwMode="auto">
              <a:xfrm>
                <a:off x="2011363" y="6137788"/>
                <a:ext cx="46968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high res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analysis </a:t>
                </a:r>
                <a:endParaRPr lang="en-US" altLang="en-US">
                  <a:latin typeface="Calibri" pitchFamily="34" charset="0"/>
                </a:endParaRPr>
              </a:p>
            </p:txBody>
          </p:sp>
        </p:grpSp>
        <p:grpSp>
          <p:nvGrpSpPr>
            <p:cNvPr id="16410" name="Group 44"/>
            <p:cNvGrpSpPr>
              <a:grpSpLocks/>
            </p:cNvGrpSpPr>
            <p:nvPr/>
          </p:nvGrpSpPr>
          <p:grpSpPr bwMode="auto">
            <a:xfrm>
              <a:off x="6781800" y="5498064"/>
              <a:ext cx="827088" cy="444865"/>
              <a:chOff x="1820863" y="6075154"/>
              <a:chExt cx="827088" cy="444865"/>
            </a:xfrm>
          </p:grpSpPr>
          <p:sp>
            <p:nvSpPr>
              <p:cNvPr id="16466" name="Rectangle 106"/>
              <p:cNvSpPr>
                <a:spLocks noChangeArrowheads="1"/>
              </p:cNvSpPr>
              <p:nvPr/>
            </p:nvSpPr>
            <p:spPr bwMode="auto">
              <a:xfrm>
                <a:off x="1820863" y="6075154"/>
                <a:ext cx="827088" cy="444865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67" name="Rectangle 108"/>
              <p:cNvSpPr>
                <a:spLocks noChangeArrowheads="1"/>
              </p:cNvSpPr>
              <p:nvPr/>
            </p:nvSpPr>
            <p:spPr bwMode="auto">
              <a:xfrm>
                <a:off x="2011363" y="6137788"/>
                <a:ext cx="46647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high res</a:t>
                </a:r>
              </a:p>
              <a:p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forecast </a:t>
                </a:r>
                <a:endParaRPr lang="en-US" altLang="en-US">
                  <a:latin typeface="Calibri" pitchFamily="34" charset="0"/>
                </a:endParaRPr>
              </a:p>
            </p:txBody>
          </p:sp>
        </p:grpSp>
        <p:grpSp>
          <p:nvGrpSpPr>
            <p:cNvPr id="16411" name="Group 47"/>
            <p:cNvGrpSpPr>
              <a:grpSpLocks/>
            </p:cNvGrpSpPr>
            <p:nvPr/>
          </p:nvGrpSpPr>
          <p:grpSpPr bwMode="auto">
            <a:xfrm>
              <a:off x="5726112" y="4437891"/>
              <a:ext cx="827088" cy="971638"/>
              <a:chOff x="1820863" y="4971962"/>
              <a:chExt cx="827088" cy="971638"/>
            </a:xfrm>
          </p:grpSpPr>
          <p:sp>
            <p:nvSpPr>
              <p:cNvPr id="16464" name="Rectangle 80"/>
              <p:cNvSpPr>
                <a:spLocks noChangeArrowheads="1"/>
              </p:cNvSpPr>
              <p:nvPr/>
            </p:nvSpPr>
            <p:spPr bwMode="auto">
              <a:xfrm>
                <a:off x="1820863" y="4971962"/>
                <a:ext cx="827088" cy="971638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65" name="Rectangle 82"/>
              <p:cNvSpPr>
                <a:spLocks noChangeArrowheads="1"/>
              </p:cNvSpPr>
              <p:nvPr/>
            </p:nvSpPr>
            <p:spPr bwMode="auto">
              <a:xfrm>
                <a:off x="1927226" y="5043406"/>
                <a:ext cx="630237" cy="762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Analysis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1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2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……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80</a:t>
                </a:r>
                <a:endParaRPr lang="en-US" altLang="en-US">
                  <a:latin typeface="Calibri" pitchFamily="34" charset="0"/>
                </a:endParaRPr>
              </a:p>
            </p:txBody>
          </p:sp>
        </p:grpSp>
        <p:grpSp>
          <p:nvGrpSpPr>
            <p:cNvPr id="16412" name="Group 50"/>
            <p:cNvGrpSpPr>
              <a:grpSpLocks/>
            </p:cNvGrpSpPr>
            <p:nvPr/>
          </p:nvGrpSpPr>
          <p:grpSpPr bwMode="auto">
            <a:xfrm>
              <a:off x="838200" y="1677142"/>
              <a:ext cx="338554" cy="1942729"/>
              <a:chOff x="1219200" y="4610471"/>
              <a:chExt cx="338554" cy="1942729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219200" y="4609729"/>
                <a:ext cx="338138" cy="1858963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219200" y="4655767"/>
                <a:ext cx="338138" cy="1897062"/>
              </a:xfrm>
              <a:prstGeom prst="rect">
                <a:avLst/>
              </a:prstGeom>
              <a:noFill/>
            </p:spPr>
            <p:txBody>
              <a:bodyPr vert="vert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dirty="0">
                    <a:latin typeface="Cambria" panose="02040503050406030204" pitchFamily="18" charset="0"/>
                    <a:cs typeface="+mn-cs"/>
                  </a:rPr>
                  <a:t>HWRF one-way hybrid system</a:t>
                </a:r>
              </a:p>
            </p:txBody>
          </p:sp>
        </p:grpSp>
        <p:sp>
          <p:nvSpPr>
            <p:cNvPr id="16413" name="TextBox 53"/>
            <p:cNvSpPr txBox="1">
              <a:spLocks noChangeArrowheads="1"/>
            </p:cNvSpPr>
            <p:nvPr/>
          </p:nvSpPr>
          <p:spPr bwMode="auto">
            <a:xfrm>
              <a:off x="3200400" y="1182215"/>
              <a:ext cx="2205937" cy="55399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Conventional data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 TDR data</a:t>
              </a:r>
            </a:p>
            <a:p>
              <a:pPr algn="ctr"/>
              <a:endParaRPr lang="en-US" sz="1000">
                <a:solidFill>
                  <a:srgbClr val="000000"/>
                </a:solidFill>
                <a:latin typeface="Cambria" pitchFamily="18" charset="0"/>
              </a:endParaRPr>
            </a:p>
          </p:txBody>
        </p:sp>
        <p:sp>
          <p:nvSpPr>
            <p:cNvPr id="16414" name="TextBox 54"/>
            <p:cNvSpPr txBox="1">
              <a:spLocks noChangeArrowheads="1"/>
            </p:cNvSpPr>
            <p:nvPr/>
          </p:nvSpPr>
          <p:spPr bwMode="auto">
            <a:xfrm>
              <a:off x="5406337" y="1181471"/>
              <a:ext cx="1694656" cy="55399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Satellite radiance data 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Satellite derived wind 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GPS RO banding angle</a:t>
              </a:r>
            </a:p>
          </p:txBody>
        </p:sp>
        <p:sp>
          <p:nvSpPr>
            <p:cNvPr id="16415" name="TextBox 69"/>
            <p:cNvSpPr txBox="1">
              <a:spLocks noChangeArrowheads="1"/>
            </p:cNvSpPr>
            <p:nvPr/>
          </p:nvSpPr>
          <p:spPr bwMode="auto">
            <a:xfrm>
              <a:off x="3368782" y="2479204"/>
              <a:ext cx="880269" cy="40477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Vortex initialization</a:t>
              </a:r>
            </a:p>
          </p:txBody>
        </p:sp>
        <p:sp>
          <p:nvSpPr>
            <p:cNvPr id="16416" name="TextBox 72"/>
            <p:cNvSpPr txBox="1">
              <a:spLocks noChangeArrowheads="1"/>
            </p:cNvSpPr>
            <p:nvPr/>
          </p:nvSpPr>
          <p:spPr bwMode="auto">
            <a:xfrm>
              <a:off x="2342802" y="2404167"/>
              <a:ext cx="880269" cy="55399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HWRF 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3-9hr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forecast</a:t>
              </a:r>
            </a:p>
          </p:txBody>
        </p:sp>
        <p:sp>
          <p:nvSpPr>
            <p:cNvPr id="16417" name="TextBox 73"/>
            <p:cNvSpPr txBox="1">
              <a:spLocks noChangeArrowheads="1"/>
            </p:cNvSpPr>
            <p:nvPr/>
          </p:nvSpPr>
          <p:spPr bwMode="auto">
            <a:xfrm>
              <a:off x="6160942" y="2404593"/>
              <a:ext cx="958056" cy="55399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Analysis outer, middle, inner </a:t>
              </a:r>
            </a:p>
          </p:txBody>
        </p:sp>
        <p:sp>
          <p:nvSpPr>
            <p:cNvPr id="16418" name="TextBox 74"/>
            <p:cNvSpPr txBox="1">
              <a:spLocks noChangeArrowheads="1"/>
            </p:cNvSpPr>
            <p:nvPr/>
          </p:nvSpPr>
          <p:spPr bwMode="auto">
            <a:xfrm>
              <a:off x="7349331" y="2483870"/>
              <a:ext cx="880269" cy="40011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HWRF 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forecast</a:t>
              </a:r>
            </a:p>
          </p:txBody>
        </p:sp>
        <p:grpSp>
          <p:nvGrpSpPr>
            <p:cNvPr id="16419" name="Group 75"/>
            <p:cNvGrpSpPr>
              <a:grpSpLocks/>
            </p:cNvGrpSpPr>
            <p:nvPr/>
          </p:nvGrpSpPr>
          <p:grpSpPr bwMode="auto">
            <a:xfrm>
              <a:off x="5726112" y="5498064"/>
              <a:ext cx="827088" cy="444865"/>
              <a:chOff x="1820863" y="6075154"/>
              <a:chExt cx="827088" cy="444865"/>
            </a:xfrm>
          </p:grpSpPr>
          <p:sp>
            <p:nvSpPr>
              <p:cNvPr id="16460" name="Rectangle 106"/>
              <p:cNvSpPr>
                <a:spLocks noChangeArrowheads="1"/>
              </p:cNvSpPr>
              <p:nvPr/>
            </p:nvSpPr>
            <p:spPr bwMode="auto">
              <a:xfrm>
                <a:off x="1820863" y="6075154"/>
                <a:ext cx="827088" cy="444865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61" name="Rectangle 108"/>
              <p:cNvSpPr>
                <a:spLocks noChangeArrowheads="1"/>
              </p:cNvSpPr>
              <p:nvPr/>
            </p:nvSpPr>
            <p:spPr bwMode="auto">
              <a:xfrm>
                <a:off x="2011363" y="6137788"/>
                <a:ext cx="46968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high res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analysis </a:t>
                </a:r>
                <a:endParaRPr lang="en-US" altLang="en-US">
                  <a:latin typeface="Calibri" pitchFamily="34" charset="0"/>
                </a:endParaRPr>
              </a:p>
            </p:txBody>
          </p:sp>
        </p:grpSp>
        <p:grpSp>
          <p:nvGrpSpPr>
            <p:cNvPr id="16420" name="Group 96"/>
            <p:cNvGrpSpPr>
              <a:grpSpLocks/>
            </p:cNvGrpSpPr>
            <p:nvPr/>
          </p:nvGrpSpPr>
          <p:grpSpPr bwMode="auto">
            <a:xfrm>
              <a:off x="4629770" y="1881492"/>
              <a:ext cx="1382711" cy="1600200"/>
              <a:chOff x="3962401" y="2057400"/>
              <a:chExt cx="1382711" cy="1600200"/>
            </a:xfrm>
          </p:grpSpPr>
          <p:sp>
            <p:nvSpPr>
              <p:cNvPr id="16456" name="TextBox 60"/>
              <p:cNvSpPr txBox="1">
                <a:spLocks noChangeArrowheads="1"/>
              </p:cNvSpPr>
              <p:nvPr/>
            </p:nvSpPr>
            <p:spPr bwMode="auto">
              <a:xfrm>
                <a:off x="4040930" y="2672580"/>
                <a:ext cx="1237331" cy="404776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GSI hybrid Ens/Var  DA d02</a:t>
                </a:r>
              </a:p>
            </p:txBody>
          </p:sp>
          <p:sp>
            <p:nvSpPr>
              <p:cNvPr id="16457" name="TextBox 70"/>
              <p:cNvSpPr txBox="1">
                <a:spLocks noChangeArrowheads="1"/>
              </p:cNvSpPr>
              <p:nvPr/>
            </p:nvSpPr>
            <p:spPr bwMode="auto">
              <a:xfrm>
                <a:off x="4044787" y="2197859"/>
                <a:ext cx="1237331" cy="404776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GSI hybrid Ens/Var  DA d03</a:t>
                </a:r>
              </a:p>
            </p:txBody>
          </p:sp>
          <p:sp>
            <p:nvSpPr>
              <p:cNvPr id="16458" name="TextBox 71"/>
              <p:cNvSpPr txBox="1">
                <a:spLocks noChangeArrowheads="1"/>
              </p:cNvSpPr>
              <p:nvPr/>
            </p:nvSpPr>
            <p:spPr bwMode="auto">
              <a:xfrm>
                <a:off x="4040929" y="3154155"/>
                <a:ext cx="1237331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Outer domain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analysis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3961781" y="2057096"/>
                <a:ext cx="1382713" cy="160020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6421" name="Group 82"/>
            <p:cNvGrpSpPr>
              <a:grpSpLocks/>
            </p:cNvGrpSpPr>
            <p:nvPr/>
          </p:nvGrpSpPr>
          <p:grpSpPr bwMode="auto">
            <a:xfrm>
              <a:off x="6781800" y="4437891"/>
              <a:ext cx="827088" cy="971638"/>
              <a:chOff x="1820863" y="4971962"/>
              <a:chExt cx="827088" cy="971638"/>
            </a:xfrm>
          </p:grpSpPr>
          <p:sp>
            <p:nvSpPr>
              <p:cNvPr id="16454" name="Rectangle 80"/>
              <p:cNvSpPr>
                <a:spLocks noChangeArrowheads="1"/>
              </p:cNvSpPr>
              <p:nvPr/>
            </p:nvSpPr>
            <p:spPr bwMode="auto">
              <a:xfrm>
                <a:off x="1820863" y="4971962"/>
                <a:ext cx="827088" cy="971638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55" name="Rectangle 82"/>
              <p:cNvSpPr>
                <a:spLocks noChangeArrowheads="1"/>
              </p:cNvSpPr>
              <p:nvPr/>
            </p:nvSpPr>
            <p:spPr bwMode="auto">
              <a:xfrm>
                <a:off x="1927226" y="5043406"/>
                <a:ext cx="630237" cy="762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Forecast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1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2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……</a:t>
                </a:r>
              </a:p>
              <a:p>
                <a:pPr algn="ctr"/>
                <a:r>
                  <a:rPr lang="en-US" altLang="en-US" sz="1000">
                    <a:solidFill>
                      <a:srgbClr val="000000"/>
                    </a:solidFill>
                    <a:latin typeface="Cambria" pitchFamily="18" charset="0"/>
                  </a:rPr>
                  <a:t>member 80</a:t>
                </a:r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16422" name="TextBox 85"/>
            <p:cNvSpPr txBox="1">
              <a:spLocks noChangeArrowheads="1"/>
            </p:cNvSpPr>
            <p:nvPr/>
          </p:nvSpPr>
          <p:spPr bwMode="auto">
            <a:xfrm>
              <a:off x="1258979" y="2404167"/>
              <a:ext cx="958056" cy="55399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Cambria" pitchFamily="18" charset="0"/>
                </a:rPr>
                <a:t>Analysis outer, middle, inner </a:t>
              </a:r>
            </a:p>
          </p:txBody>
        </p:sp>
        <p:cxnSp>
          <p:nvCxnSpPr>
            <p:cNvPr id="102" name="Elbow Connector 101"/>
            <p:cNvCxnSpPr/>
            <p:nvPr/>
          </p:nvCxnSpPr>
          <p:spPr>
            <a:xfrm rot="16200000" flipV="1">
              <a:off x="4522788" y="4418012"/>
              <a:ext cx="2243138" cy="163513"/>
            </a:xfrm>
            <a:prstGeom prst="bentConnector3">
              <a:avLst>
                <a:gd name="adj1" fmla="val 457"/>
              </a:avLst>
            </a:prstGeom>
            <a:ln w="15875">
              <a:solidFill>
                <a:srgbClr val="9933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6480" idx="3"/>
              <a:endCxn id="16474" idx="1"/>
            </p:cNvCxnSpPr>
            <p:nvPr/>
          </p:nvCxnSpPr>
          <p:spPr>
            <a:xfrm flipV="1">
              <a:off x="3265488" y="4921250"/>
              <a:ext cx="392112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6474" idx="3"/>
              <a:endCxn id="36" idx="1"/>
            </p:cNvCxnSpPr>
            <p:nvPr/>
          </p:nvCxnSpPr>
          <p:spPr>
            <a:xfrm flipV="1">
              <a:off x="4897438" y="4921250"/>
              <a:ext cx="25082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6470" idx="3"/>
              <a:endCxn id="16480" idx="1"/>
            </p:cNvCxnSpPr>
            <p:nvPr/>
          </p:nvCxnSpPr>
          <p:spPr>
            <a:xfrm flipV="1">
              <a:off x="2274888" y="4922838"/>
              <a:ext cx="163512" cy="1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>
              <a:stCxn id="36" idx="3"/>
              <a:endCxn id="16464" idx="1"/>
            </p:cNvCxnSpPr>
            <p:nvPr/>
          </p:nvCxnSpPr>
          <p:spPr>
            <a:xfrm>
              <a:off x="5486400" y="4921250"/>
              <a:ext cx="239713" cy="31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6464" idx="3"/>
              <a:endCxn id="16454" idx="1"/>
            </p:cNvCxnSpPr>
            <p:nvPr/>
          </p:nvCxnSpPr>
          <p:spPr>
            <a:xfrm>
              <a:off x="6553200" y="4924425"/>
              <a:ext cx="2286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6422" idx="3"/>
              <a:endCxn id="16416" idx="1"/>
            </p:cNvCxnSpPr>
            <p:nvPr/>
          </p:nvCxnSpPr>
          <p:spPr>
            <a:xfrm>
              <a:off x="2217738" y="2681288"/>
              <a:ext cx="12541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6416" idx="3"/>
              <a:endCxn id="16415" idx="1"/>
            </p:cNvCxnSpPr>
            <p:nvPr/>
          </p:nvCxnSpPr>
          <p:spPr>
            <a:xfrm>
              <a:off x="3222625" y="2681288"/>
              <a:ext cx="1460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>
              <a:stCxn id="16415" idx="3"/>
              <a:endCxn id="82" idx="1"/>
            </p:cNvCxnSpPr>
            <p:nvPr/>
          </p:nvCxnSpPr>
          <p:spPr>
            <a:xfrm>
              <a:off x="4249738" y="2681288"/>
              <a:ext cx="37941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stCxn id="16417" idx="3"/>
              <a:endCxn id="16418" idx="1"/>
            </p:cNvCxnSpPr>
            <p:nvPr/>
          </p:nvCxnSpPr>
          <p:spPr>
            <a:xfrm>
              <a:off x="7118350" y="2681288"/>
              <a:ext cx="230188" cy="31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>
              <a:stCxn id="16468" idx="3"/>
              <a:endCxn id="16478" idx="1"/>
            </p:cNvCxnSpPr>
            <p:nvPr/>
          </p:nvCxnSpPr>
          <p:spPr>
            <a:xfrm>
              <a:off x="2266950" y="5719763"/>
              <a:ext cx="1714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>
              <a:stCxn id="16478" idx="3"/>
              <a:endCxn id="16476" idx="1"/>
            </p:cNvCxnSpPr>
            <p:nvPr/>
          </p:nvCxnSpPr>
          <p:spPr>
            <a:xfrm flipV="1">
              <a:off x="3265488" y="5719763"/>
              <a:ext cx="36353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stCxn id="16460" idx="3"/>
              <a:endCxn id="16466" idx="1"/>
            </p:cNvCxnSpPr>
            <p:nvPr/>
          </p:nvCxnSpPr>
          <p:spPr>
            <a:xfrm>
              <a:off x="6553200" y="5719763"/>
              <a:ext cx="2286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Elbow Connector 169"/>
            <p:cNvCxnSpPr/>
            <p:nvPr/>
          </p:nvCxnSpPr>
          <p:spPr>
            <a:xfrm flipV="1">
              <a:off x="4870450" y="5030788"/>
              <a:ext cx="277813" cy="798512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/>
            <p:cNvCxnSpPr>
              <a:stCxn id="82" idx="3"/>
              <a:endCxn id="16417" idx="1"/>
            </p:cNvCxnSpPr>
            <p:nvPr/>
          </p:nvCxnSpPr>
          <p:spPr>
            <a:xfrm>
              <a:off x="6011863" y="2681288"/>
              <a:ext cx="14922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Elbow Connector 174"/>
            <p:cNvCxnSpPr>
              <a:stCxn id="16480" idx="3"/>
            </p:cNvCxnSpPr>
            <p:nvPr/>
          </p:nvCxnSpPr>
          <p:spPr>
            <a:xfrm flipV="1">
              <a:off x="3265488" y="4376738"/>
              <a:ext cx="239712" cy="546100"/>
            </a:xfrm>
            <a:prstGeom prst="bentConnector2">
              <a:avLst/>
            </a:prstGeom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>
              <a:stCxn id="16413" idx="2"/>
            </p:cNvCxnSpPr>
            <p:nvPr/>
          </p:nvCxnSpPr>
          <p:spPr>
            <a:xfrm>
              <a:off x="4303713" y="1736725"/>
              <a:ext cx="0" cy="869950"/>
            </a:xfrm>
            <a:prstGeom prst="line">
              <a:avLst/>
            </a:prstGeom>
            <a:ln w="158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/>
            <p:nvPr/>
          </p:nvCxnSpPr>
          <p:spPr>
            <a:xfrm>
              <a:off x="4303713" y="2095500"/>
              <a:ext cx="411162" cy="0"/>
            </a:xfrm>
            <a:prstGeom prst="straightConnector1">
              <a:avLst/>
            </a:prstGeom>
            <a:ln w="15875">
              <a:solidFill>
                <a:srgbClr val="339933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>
              <a:off x="4303713" y="2606675"/>
              <a:ext cx="411162" cy="0"/>
            </a:xfrm>
            <a:prstGeom prst="straightConnector1">
              <a:avLst/>
            </a:prstGeom>
            <a:ln w="15875">
              <a:solidFill>
                <a:srgbClr val="339933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442" name="Group 259"/>
            <p:cNvGrpSpPr>
              <a:grpSpLocks/>
            </p:cNvGrpSpPr>
            <p:nvPr/>
          </p:nvGrpSpPr>
          <p:grpSpPr bwMode="auto">
            <a:xfrm>
              <a:off x="5949487" y="1736213"/>
              <a:ext cx="137224" cy="1045459"/>
              <a:chOff x="5416087" y="1926342"/>
              <a:chExt cx="137224" cy="1045459"/>
            </a:xfrm>
          </p:grpSpPr>
          <p:cxnSp>
            <p:nvCxnSpPr>
              <p:cNvPr id="254" name="Straight Connector 253"/>
              <p:cNvCxnSpPr/>
              <p:nvPr/>
            </p:nvCxnSpPr>
            <p:spPr>
              <a:xfrm>
                <a:off x="5553075" y="1926854"/>
                <a:ext cx="0" cy="1044575"/>
              </a:xfrm>
              <a:prstGeom prst="line">
                <a:avLst/>
              </a:prstGeom>
              <a:ln w="15875">
                <a:solidFill>
                  <a:srgbClr val="33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Arrow Connector 255"/>
              <p:cNvCxnSpPr/>
              <p:nvPr/>
            </p:nvCxnSpPr>
            <p:spPr>
              <a:xfrm flipH="1">
                <a:off x="5416550" y="2971429"/>
                <a:ext cx="136525" cy="0"/>
              </a:xfrm>
              <a:prstGeom prst="straightConnector1">
                <a:avLst/>
              </a:prstGeom>
              <a:ln w="15875">
                <a:solidFill>
                  <a:srgbClr val="339933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1" name="Straight Arrow Connector 270"/>
            <p:cNvCxnSpPr>
              <a:stCxn id="16418" idx="3"/>
            </p:cNvCxnSpPr>
            <p:nvPr/>
          </p:nvCxnSpPr>
          <p:spPr>
            <a:xfrm flipV="1">
              <a:off x="8229600" y="2681288"/>
              <a:ext cx="152400" cy="31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/>
            <p:cNvCxnSpPr>
              <a:stCxn id="16454" idx="3"/>
            </p:cNvCxnSpPr>
            <p:nvPr/>
          </p:nvCxnSpPr>
          <p:spPr>
            <a:xfrm>
              <a:off x="7608888" y="4924425"/>
              <a:ext cx="18097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Arrow Connector 273"/>
            <p:cNvCxnSpPr/>
            <p:nvPr/>
          </p:nvCxnSpPr>
          <p:spPr>
            <a:xfrm>
              <a:off x="7620000" y="5715000"/>
              <a:ext cx="18097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685800" y="4191000"/>
              <a:ext cx="76962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447" name="Group 246"/>
            <p:cNvGrpSpPr>
              <a:grpSpLocks/>
            </p:cNvGrpSpPr>
            <p:nvPr/>
          </p:nvGrpSpPr>
          <p:grpSpPr bwMode="auto">
            <a:xfrm>
              <a:off x="3505200" y="2209800"/>
              <a:ext cx="1219200" cy="2166518"/>
              <a:chOff x="3505200" y="2209800"/>
              <a:chExt cx="1219200" cy="2166518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3505200" y="4376738"/>
                <a:ext cx="1028700" cy="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4530725" y="2209800"/>
                <a:ext cx="0" cy="2166938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/>
              <p:cNvCxnSpPr/>
              <p:nvPr/>
            </p:nvCxnSpPr>
            <p:spPr>
              <a:xfrm>
                <a:off x="4533900" y="2209800"/>
                <a:ext cx="174625" cy="0"/>
              </a:xfrm>
              <a:prstGeom prst="straightConnector1">
                <a:avLst/>
              </a:prstGeom>
              <a:ln w="15875">
                <a:solidFill>
                  <a:srgbClr val="0000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4533900" y="2781300"/>
                <a:ext cx="190500" cy="0"/>
              </a:xfrm>
              <a:prstGeom prst="straightConnector1">
                <a:avLst/>
              </a:prstGeom>
              <a:ln w="15875">
                <a:solidFill>
                  <a:srgbClr val="0000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388" name="TextBox 148"/>
          <p:cNvSpPr txBox="1">
            <a:spLocks noChangeArrowheads="1"/>
          </p:cNvSpPr>
          <p:nvPr/>
        </p:nvSpPr>
        <p:spPr bwMode="auto">
          <a:xfrm>
            <a:off x="3243263" y="1489075"/>
            <a:ext cx="2130425" cy="2460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latin typeface="Cambria" pitchFamily="18" charset="0"/>
              </a:rPr>
              <a:t>HS3 dropsonde, Tcvital  MSLP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3991EC-6628-4C36-891A-A3AC2128285A}" type="slidenum">
              <a:rPr lang="en-US"/>
              <a:pPr>
                <a:defRPr/>
              </a:pPr>
              <a:t>3</a:t>
            </a:fld>
            <a:endParaRPr lang="en-US"/>
          </a:p>
        </p:txBody>
      </p:sp>
      <p:grpSp>
        <p:nvGrpSpPr>
          <p:cNvPr id="16483" name="Group 99"/>
          <p:cNvGrpSpPr>
            <a:grpSpLocks/>
          </p:cNvGrpSpPr>
          <p:nvPr/>
        </p:nvGrpSpPr>
        <p:grpSpPr bwMode="auto">
          <a:xfrm>
            <a:off x="1176338" y="334963"/>
            <a:ext cx="3532188" cy="4227513"/>
            <a:chOff x="764" y="227"/>
            <a:chExt cx="2225" cy="2663"/>
          </a:xfrm>
        </p:grpSpPr>
        <p:sp>
          <p:nvSpPr>
            <p:cNvPr id="16387" name="TextBox 236"/>
            <p:cNvSpPr txBox="1">
              <a:spLocks noChangeArrowheads="1"/>
            </p:cNvSpPr>
            <p:nvPr/>
          </p:nvSpPr>
          <p:spPr bwMode="auto">
            <a:xfrm>
              <a:off x="2256" y="2640"/>
              <a:ext cx="554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 dirty="0">
                  <a:solidFill>
                    <a:srgbClr val="0000FF"/>
                  </a:solidFill>
                  <a:latin typeface="Cambria" pitchFamily="18" charset="0"/>
                </a:rPr>
                <a:t>TDR </a:t>
              </a:r>
            </a:p>
            <a:p>
              <a:pPr algn="ctr"/>
              <a:r>
                <a:rPr lang="en-US" sz="1000" dirty="0">
                  <a:solidFill>
                    <a:srgbClr val="0000FF"/>
                  </a:solidFill>
                  <a:latin typeface="Cambria" pitchFamily="18" charset="0"/>
                </a:rPr>
                <a:t>not available</a:t>
              </a: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764" y="227"/>
              <a:ext cx="2225" cy="2568"/>
              <a:chOff x="1176338" y="360530"/>
              <a:chExt cx="3532188" cy="4076533"/>
            </a:xfrm>
          </p:grpSpPr>
          <p:sp>
            <p:nvSpPr>
              <p:cNvPr id="16391" name="TextBox 99"/>
              <p:cNvSpPr txBox="1">
                <a:spLocks noChangeArrowheads="1"/>
              </p:cNvSpPr>
              <p:nvPr/>
            </p:nvSpPr>
            <p:spPr bwMode="auto">
              <a:xfrm>
                <a:off x="3309938" y="3181402"/>
                <a:ext cx="881063" cy="39685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C00000"/>
                    </a:solidFill>
                    <a:latin typeface="Cambria" pitchFamily="18" charset="0"/>
                  </a:rPr>
                  <a:t>TDR available</a:t>
                </a:r>
              </a:p>
            </p:txBody>
          </p:sp>
          <p:grpSp>
            <p:nvGrpSpPr>
              <p:cNvPr id="16392" name="Group 6"/>
              <p:cNvGrpSpPr>
                <a:grpSpLocks/>
              </p:cNvGrpSpPr>
              <p:nvPr/>
            </p:nvGrpSpPr>
            <p:grpSpPr bwMode="auto">
              <a:xfrm>
                <a:off x="1176338" y="360530"/>
                <a:ext cx="3532188" cy="4076533"/>
                <a:chOff x="1176338" y="360530"/>
                <a:chExt cx="3532188" cy="4076533"/>
              </a:xfrm>
            </p:grpSpPr>
            <p:grpSp>
              <p:nvGrpSpPr>
                <p:cNvPr id="16393" name="Group 5"/>
                <p:cNvGrpSpPr>
                  <a:grpSpLocks/>
                </p:cNvGrpSpPr>
                <p:nvPr/>
              </p:nvGrpSpPr>
              <p:grpSpPr bwMode="auto">
                <a:xfrm>
                  <a:off x="1828800" y="2286000"/>
                  <a:ext cx="2879726" cy="2151063"/>
                  <a:chOff x="1828800" y="2286000"/>
                  <a:chExt cx="2879726" cy="2151063"/>
                </a:xfrm>
              </p:grpSpPr>
              <p:sp>
                <p:nvSpPr>
                  <p:cNvPr id="16395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1981200" y="3078163"/>
                    <a:ext cx="1095376" cy="93345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>
                    <a:spAutoFit/>
                  </a:bodyPr>
                  <a:lstStyle/>
                  <a:p>
                    <a:pPr algn="ctr"/>
                    <a:r>
                      <a:rPr lang="en-US" altLang="en-US" sz="1000" b="1" dirty="0">
                        <a:solidFill>
                          <a:srgbClr val="000000"/>
                        </a:solidFill>
                        <a:latin typeface="Cambria" pitchFamily="18" charset="0"/>
                      </a:rPr>
                      <a:t>HWRF ensemble forecast</a:t>
                    </a:r>
                  </a:p>
                  <a:p>
                    <a:pPr algn="ctr"/>
                    <a:r>
                      <a:rPr lang="en-US" altLang="en-US" sz="1000" dirty="0">
                        <a:solidFill>
                          <a:srgbClr val="000000"/>
                        </a:solidFill>
                        <a:latin typeface="Cambria" pitchFamily="18" charset="0"/>
                      </a:rPr>
                      <a:t>member 1</a:t>
                    </a:r>
                  </a:p>
                  <a:p>
                    <a:pPr algn="ctr"/>
                    <a:r>
                      <a:rPr lang="en-US" altLang="en-US" sz="1000" dirty="0">
                        <a:solidFill>
                          <a:srgbClr val="000000"/>
                        </a:solidFill>
                        <a:latin typeface="Cambria" pitchFamily="18" charset="0"/>
                      </a:rPr>
                      <a:t>member 2</a:t>
                    </a:r>
                  </a:p>
                  <a:p>
                    <a:pPr algn="ctr"/>
                    <a:r>
                      <a:rPr lang="en-US" altLang="en-US" sz="1000" dirty="0">
                        <a:solidFill>
                          <a:srgbClr val="000000"/>
                        </a:solidFill>
                        <a:latin typeface="Cambria" pitchFamily="18" charset="0"/>
                      </a:rPr>
                      <a:t>……</a:t>
                    </a:r>
                  </a:p>
                  <a:p>
                    <a:pPr algn="ctr"/>
                    <a:r>
                      <a:rPr lang="en-US" altLang="en-US" sz="1000" dirty="0">
                        <a:solidFill>
                          <a:srgbClr val="000000"/>
                        </a:solidFill>
                        <a:latin typeface="Cambria" pitchFamily="18" charset="0"/>
                      </a:rPr>
                      <a:t>member 40</a:t>
                    </a:r>
                    <a:endParaRPr lang="en-US" altLang="en-US" dirty="0">
                      <a:latin typeface="Calibri" pitchFamily="34" charset="0"/>
                    </a:endParaRPr>
                  </a:p>
                </p:txBody>
              </p:sp>
              <p:cxnSp>
                <p:nvCxnSpPr>
                  <p:cNvPr id="231" name="Elbow Connector 230"/>
                  <p:cNvCxnSpPr>
                    <a:endCxn id="16395" idx="1"/>
                  </p:cNvCxnSpPr>
                  <p:nvPr/>
                </p:nvCxnSpPr>
                <p:spPr bwMode="auto">
                  <a:xfrm rot="5400000" flipH="1" flipV="1">
                    <a:off x="1455756" y="3911620"/>
                    <a:ext cx="898488" cy="152400"/>
                  </a:xfrm>
                  <a:prstGeom prst="bentConnector2">
                    <a:avLst/>
                  </a:prstGeom>
                  <a:ln w="15875">
                    <a:solidFill>
                      <a:srgbClr val="FF0000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397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3076577" y="2286000"/>
                    <a:ext cx="1631949" cy="1258888"/>
                    <a:chOff x="3076810" y="2286000"/>
                    <a:chExt cx="1631488" cy="1258888"/>
                  </a:xfrm>
                </p:grpSpPr>
                <p:cxnSp>
                  <p:nvCxnSpPr>
                    <p:cNvPr id="258" name="Elbow Connector 257"/>
                    <p:cNvCxnSpPr>
                      <a:stCxn id="16395" idx="3"/>
                    </p:cNvCxnSpPr>
                    <p:nvPr/>
                  </p:nvCxnSpPr>
                  <p:spPr>
                    <a:xfrm flipV="1">
                      <a:off x="3076808" y="2286089"/>
                      <a:ext cx="1363279" cy="1258836"/>
                    </a:xfrm>
                    <a:prstGeom prst="bentConnector3">
                      <a:avLst>
                        <a:gd name="adj1" fmla="val 95996"/>
                      </a:avLst>
                    </a:prstGeom>
                    <a:ln w="158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8" name="Straight Arrow Connector 267"/>
                    <p:cNvCxnSpPr/>
                    <p:nvPr/>
                  </p:nvCxnSpPr>
                  <p:spPr>
                    <a:xfrm>
                      <a:off x="4440087" y="2286089"/>
                      <a:ext cx="268211" cy="0"/>
                    </a:xfrm>
                    <a:prstGeom prst="straightConnector1">
                      <a:avLst/>
                    </a:prstGeom>
                    <a:ln w="15875">
                      <a:solidFill>
                        <a:srgbClr val="FF000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" name="TextBox 2"/>
                <p:cNvSpPr txBox="1"/>
                <p:nvPr/>
              </p:nvSpPr>
              <p:spPr>
                <a:xfrm>
                  <a:off x="1176338" y="360530"/>
                  <a:ext cx="1606598" cy="5032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700" dirty="0">
                      <a:latin typeface="+mj-lt"/>
                      <a:ea typeface="+mj-ea"/>
                      <a:cs typeface="+mj-cs"/>
                    </a:rPr>
                    <a:t>H215</a:t>
                  </a:r>
                </a:p>
              </p:txBody>
            </p:sp>
          </p:grp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8" descr="Macintosh HD:Users:sippel:Documents:research:my_publications:from_noaa:tong_etal_2015:figures:final_png:fig_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124200"/>
            <a:ext cx="457200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Content Placeholder 15"/>
          <p:cNvPicPr>
            <a:picLocks noChangeAspect="1"/>
          </p:cNvPicPr>
          <p:nvPr/>
        </p:nvPicPr>
        <p:blipFill>
          <a:blip r:embed="rId3"/>
          <a:srcRect t="5307" b="7121"/>
          <a:stretch>
            <a:fillRect/>
          </a:stretch>
        </p:blipFill>
        <p:spPr bwMode="auto">
          <a:xfrm>
            <a:off x="3657600" y="1139825"/>
            <a:ext cx="1789113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pPr>
              <a:defRPr/>
            </a:pPr>
            <a:fld id="{66C3F8C1-CD0B-4F42-81F1-9C83E5909BFD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1508" name="TextBox 23"/>
          <p:cNvSpPr txBox="1">
            <a:spLocks noChangeArrowheads="1"/>
          </p:cNvSpPr>
          <p:nvPr/>
        </p:nvSpPr>
        <p:spPr bwMode="auto">
          <a:xfrm>
            <a:off x="381000" y="1323975"/>
            <a:ext cx="2971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TDR data impact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RECON data impact 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TDR + RECON data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RECON from 2008 -2012</a:t>
            </a:r>
          </a:p>
        </p:txBody>
      </p:sp>
      <p:sp>
        <p:nvSpPr>
          <p:cNvPr id="25" name="Oval 24"/>
          <p:cNvSpPr/>
          <p:nvPr/>
        </p:nvSpPr>
        <p:spPr>
          <a:xfrm>
            <a:off x="7086600" y="4191000"/>
            <a:ext cx="304800" cy="838200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086600" y="5257800"/>
            <a:ext cx="304800" cy="838200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1" name="Rectangle 8"/>
          <p:cNvSpPr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latin typeface="Calibri" pitchFamily="34" charset="0"/>
              </a:rPr>
              <a:t>Challenges for hurricane inner-core DA </a:t>
            </a:r>
          </a:p>
        </p:txBody>
      </p:sp>
      <p:pic>
        <p:nvPicPr>
          <p:cNvPr id="21512" name="Content Placeholder 18"/>
          <p:cNvPicPr>
            <a:picLocks noChangeAspect="1"/>
          </p:cNvPicPr>
          <p:nvPr/>
        </p:nvPicPr>
        <p:blipFill>
          <a:blip r:embed="rId4"/>
          <a:srcRect l="21440" t="21973" r="33745" b="9599"/>
          <a:stretch>
            <a:fillRect/>
          </a:stretch>
        </p:blipFill>
        <p:spPr bwMode="auto">
          <a:xfrm>
            <a:off x="5562600" y="1139825"/>
            <a:ext cx="16002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Content Placeholder 4"/>
          <p:cNvPicPr>
            <a:picLocks noChangeAspect="1"/>
          </p:cNvPicPr>
          <p:nvPr/>
        </p:nvPicPr>
        <p:blipFill>
          <a:blip r:embed="rId5"/>
          <a:srcRect l="21611" t="22005" r="27306" b="9633"/>
          <a:stretch>
            <a:fillRect/>
          </a:stretch>
        </p:blipFill>
        <p:spPr bwMode="auto">
          <a:xfrm>
            <a:off x="7239000" y="1139825"/>
            <a:ext cx="18240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 Box 11"/>
          <p:cNvSpPr txBox="1">
            <a:spLocks noChangeArrowheads="1"/>
          </p:cNvSpPr>
          <p:nvPr/>
        </p:nvSpPr>
        <p:spPr bwMode="auto">
          <a:xfrm>
            <a:off x="7264400" y="906463"/>
            <a:ext cx="16510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1000" b="1">
                <a:latin typeface="Calibri" pitchFamily="34" charset="0"/>
              </a:rPr>
              <a:t>SFMR wind speed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5410200" y="914400"/>
            <a:ext cx="18288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1000" b="1">
                <a:latin typeface="Calibri" pitchFamily="34" charset="0"/>
              </a:rPr>
              <a:t>dropsonde, flight level U</a:t>
            </a:r>
          </a:p>
        </p:txBody>
      </p:sp>
      <p:sp>
        <p:nvSpPr>
          <p:cNvPr id="21516" name="Text Box 11"/>
          <p:cNvSpPr txBox="1">
            <a:spLocks noChangeArrowheads="1"/>
          </p:cNvSpPr>
          <p:nvPr/>
        </p:nvSpPr>
        <p:spPr bwMode="auto">
          <a:xfrm>
            <a:off x="3810000" y="762000"/>
            <a:ext cx="1447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altLang="en-US" sz="1200" b="1">
              <a:latin typeface="Calibri" pitchFamily="34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900" b="1">
                <a:latin typeface="Calibri" pitchFamily="34" charset="0"/>
              </a:rPr>
              <a:t>O-F : TDR radial wind</a:t>
            </a:r>
          </a:p>
        </p:txBody>
      </p:sp>
      <p:sp>
        <p:nvSpPr>
          <p:cNvPr id="21517" name="TextBox 1"/>
          <p:cNvSpPr txBox="1">
            <a:spLocks noChangeArrowheads="1"/>
          </p:cNvSpPr>
          <p:nvPr/>
        </p:nvSpPr>
        <p:spPr bwMode="auto">
          <a:xfrm>
            <a:off x="271463" y="3048000"/>
            <a:ext cx="3386137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>
                <a:latin typeface="Calibri" pitchFamily="34" charset="0"/>
              </a:rPr>
              <a:t>Assimilation of aircraft inner observations (TDR, RECON) can improve track and intensity forecast for weak storms, but can degrade intensity forecast for strong storms  </a:t>
            </a:r>
          </a:p>
          <a:p>
            <a:pPr marL="285750" indent="-285750">
              <a:buFont typeface="Arial" charset="0"/>
              <a:buChar char="•"/>
            </a:pPr>
            <a:endParaRPr lang="en-US"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altLang="en-US">
                <a:latin typeface="Calibri" pitchFamily="34" charset="0"/>
              </a:rPr>
              <a:t>Issues for strong storms: </a:t>
            </a:r>
          </a:p>
          <a:p>
            <a:pPr marL="742950" lvl="1" indent="-285750">
              <a:buFontTx/>
              <a:buChar char="•"/>
            </a:pPr>
            <a:r>
              <a:rPr lang="en-US" altLang="en-US">
                <a:latin typeface="Calibri" pitchFamily="34" charset="0"/>
              </a:rPr>
              <a:t>Initial weak bias</a:t>
            </a:r>
          </a:p>
          <a:p>
            <a:pPr marL="742950" lvl="1" indent="-285750">
              <a:buFontTx/>
              <a:buChar char="•"/>
            </a:pPr>
            <a:r>
              <a:rPr lang="en-US" altLang="en-US">
                <a:latin typeface="Calibri" pitchFamily="34" charset="0"/>
              </a:rPr>
              <a:t>Imbalance and short-term forecast spin-down</a:t>
            </a:r>
            <a:endParaRPr lang="en-US">
              <a:latin typeface="Calibri" pitchFamily="34" charset="0"/>
            </a:endParaRPr>
          </a:p>
          <a:p>
            <a:pPr marL="285750" indent="-285750">
              <a:buFontTx/>
              <a:buChar char="-"/>
            </a:pPr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5397500"/>
            <a:ext cx="7391400" cy="1138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altLang="en-US" dirty="0">
                <a:latin typeface="+mn-lt"/>
                <a:cs typeface="+mn-cs"/>
              </a:rPr>
              <a:t>Reasons for spin-down:</a:t>
            </a:r>
          </a:p>
          <a:p>
            <a:pPr marL="5143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+mn-lt"/>
                <a:cs typeface="+mn-cs"/>
              </a:rPr>
              <a:t>Systematically larger and stronger bias in background vortex </a:t>
            </a:r>
          </a:p>
          <a:p>
            <a:pPr marL="5143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+mn-lt"/>
                <a:cs typeface="+mn-cs"/>
              </a:rPr>
              <a:t>Inner-core DA always weakening the storm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46083" name="Rectangle 8"/>
          <p:cNvSpPr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latin typeface="Calibri" pitchFamily="34" charset="0"/>
              </a:rPr>
              <a:t>Challenges for hurricane inner-core DA </a:t>
            </a:r>
          </a:p>
        </p:txBody>
      </p:sp>
      <p:pic>
        <p:nvPicPr>
          <p:cNvPr id="46084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1460500"/>
            <a:ext cx="5715000" cy="2120900"/>
          </a:xfrm>
        </p:spPr>
      </p:pic>
      <p:pic>
        <p:nvPicPr>
          <p:cNvPr id="46085" name="Content Placeholder 10"/>
          <p:cNvPicPr>
            <a:picLocks noChangeAspect="1"/>
          </p:cNvPicPr>
          <p:nvPr/>
        </p:nvPicPr>
        <p:blipFill>
          <a:blip r:embed="rId3"/>
          <a:srcRect t="47961" b="27159"/>
          <a:stretch>
            <a:fillRect/>
          </a:stretch>
        </p:blipFill>
        <p:spPr bwMode="auto">
          <a:xfrm>
            <a:off x="3621088" y="3714750"/>
            <a:ext cx="2551112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Content Placeholder 10"/>
          <p:cNvPicPr>
            <a:picLocks noChangeAspect="1"/>
          </p:cNvPicPr>
          <p:nvPr/>
        </p:nvPicPr>
        <p:blipFill>
          <a:blip r:embed="rId3"/>
          <a:srcRect l="11694" t="73021" r="7477"/>
          <a:stretch>
            <a:fillRect/>
          </a:stretch>
        </p:blipFill>
        <p:spPr bwMode="auto">
          <a:xfrm>
            <a:off x="6167438" y="3668713"/>
            <a:ext cx="2062162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Content Placeholder 10"/>
          <p:cNvPicPr>
            <a:picLocks noChangeAspect="1"/>
          </p:cNvPicPr>
          <p:nvPr/>
        </p:nvPicPr>
        <p:blipFill>
          <a:blip r:embed="rId4"/>
          <a:srcRect t="23752" b="52524"/>
          <a:stretch>
            <a:fillRect/>
          </a:stretch>
        </p:blipFill>
        <p:spPr bwMode="auto">
          <a:xfrm>
            <a:off x="1219200" y="3716338"/>
            <a:ext cx="25511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96BA2-F986-4672-B230-006C0285A23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/>
          </p:cNvSpPr>
          <p:nvPr/>
        </p:nvSpPr>
        <p:spPr bwMode="auto">
          <a:xfrm>
            <a:off x="304800" y="5029200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The strong bias in background vortex come from model and vortex initialization</a:t>
            </a:r>
          </a:p>
          <a:p>
            <a:pPr marL="419100" indent="-382588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Model </a:t>
            </a:r>
            <a:r>
              <a:rPr lang="en-US" dirty="0">
                <a:latin typeface="Calibri" pitchFamily="34" charset="0"/>
              </a:rPr>
              <a:t>bias - HWRF near-surface winds 10-20% weaker than </a:t>
            </a:r>
            <a:r>
              <a:rPr lang="en-US" dirty="0" smtClean="0">
                <a:latin typeface="Calibri" pitchFamily="34" charset="0"/>
              </a:rPr>
              <a:t>observation</a:t>
            </a:r>
            <a:endParaRPr lang="en-US" dirty="0">
              <a:latin typeface="Calibri" pitchFamily="34" charset="0"/>
            </a:endParaRPr>
          </a:p>
          <a:p>
            <a:pPr marL="419100" indent="-382588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Vortex initialization matches surface Vmax and applies the same adjustment to the </a:t>
            </a:r>
            <a:r>
              <a:rPr lang="en-US" dirty="0" smtClean="0">
                <a:latin typeface="Calibri" pitchFamily="34" charset="0"/>
              </a:rPr>
              <a:t>vortex above surface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7107" name="Picture 3" descr="profiles.png"/>
          <p:cNvPicPr>
            <a:picLocks noChangeAspect="1"/>
          </p:cNvPicPr>
          <p:nvPr/>
        </p:nvPicPr>
        <p:blipFill>
          <a:blip r:embed="rId2"/>
          <a:srcRect r="6136"/>
          <a:stretch>
            <a:fillRect/>
          </a:stretch>
        </p:blipFill>
        <p:spPr bwMode="auto">
          <a:xfrm>
            <a:off x="5181600" y="1219200"/>
            <a:ext cx="35814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15"/>
          <p:cNvSpPr txBox="1">
            <a:spLocks noChangeArrowheads="1"/>
          </p:cNvSpPr>
          <p:nvPr/>
        </p:nvSpPr>
        <p:spPr bwMode="auto">
          <a:xfrm>
            <a:off x="7010400" y="4267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00FF"/>
                </a:solidFill>
                <a:latin typeface="Calibri" pitchFamily="34" charset="0"/>
              </a:rPr>
              <a:t>From Jason Sippel</a:t>
            </a:r>
          </a:p>
        </p:txBody>
      </p:sp>
      <p:pic>
        <p:nvPicPr>
          <p:cNvPr id="47110" name="Picture 6" descr="Macintosh HD:Users:sippel:Documents:research:my_publications:from_noaa:tong_etal_2015:figures:final_png:fig17_part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73150"/>
            <a:ext cx="49530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Line 7"/>
          <p:cNvSpPr>
            <a:spLocks noChangeShapeType="1"/>
          </p:cNvSpPr>
          <p:nvPr/>
        </p:nvSpPr>
        <p:spPr bwMode="auto">
          <a:xfrm flipH="1">
            <a:off x="2286000" y="2667000"/>
            <a:ext cx="457200" cy="457200"/>
          </a:xfrm>
          <a:prstGeom prst="line">
            <a:avLst/>
          </a:prstGeom>
          <a:noFill/>
          <a:ln w="7937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286000" y="3581400"/>
            <a:ext cx="609600" cy="0"/>
          </a:xfrm>
          <a:prstGeom prst="line">
            <a:avLst/>
          </a:prstGeom>
          <a:noFill/>
          <a:ln w="7937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3" name="Rectangle 8"/>
          <p:cNvSpPr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latin typeface="Calibri" pitchFamily="34" charset="0"/>
              </a:rPr>
              <a:t>Challenges for hurricane inner-core DA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96BA2-F986-4672-B230-006C0285A2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8"/>
          <p:cNvSpPr>
            <a:spLocks/>
          </p:cNvSpPr>
          <p:nvPr/>
        </p:nvSpPr>
        <p:spPr bwMode="auto">
          <a:xfrm>
            <a:off x="609600" y="304800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latin typeface="Calibri" pitchFamily="34" charset="0"/>
              </a:rPr>
              <a:t>Alleviate spin-down caused by</a:t>
            </a:r>
            <a:r>
              <a:rPr lang="en-US" sz="2800" dirty="0" smtClean="0">
                <a:latin typeface="Calibri" pitchFamily="34" charset="0"/>
              </a:rPr>
              <a:t> i</a:t>
            </a:r>
            <a:r>
              <a:rPr lang="en-US" sz="2800" dirty="0" smtClean="0">
                <a:latin typeface="Calibri" pitchFamily="34" charset="0"/>
              </a:rPr>
              <a:t>nteraction </a:t>
            </a:r>
            <a:r>
              <a:rPr lang="en-US" sz="2800" dirty="0">
                <a:latin typeface="Calibri" pitchFamily="34" charset="0"/>
              </a:rPr>
              <a:t>between VI and DA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2209800"/>
            <a:ext cx="4495800" cy="36933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en-US" dirty="0" smtClean="0">
                <a:latin typeface="Calibri" pitchFamily="34" charset="0"/>
              </a:rPr>
              <a:t>Current </a:t>
            </a:r>
            <a:r>
              <a:rPr lang="en-US" altLang="en-US" dirty="0">
                <a:latin typeface="Calibri" pitchFamily="34" charset="0"/>
              </a:rPr>
              <a:t>solution to alleviate spin-down:</a:t>
            </a: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dirty="0">
                <a:latin typeface="Calibri" pitchFamily="34" charset="0"/>
              </a:rPr>
              <a:t>Replace GSI analysis in the inner-core with vortex initialization (VI) – blending. Blending can be turned on based on observed storm intensity (default &gt;50 </a:t>
            </a:r>
            <a:r>
              <a:rPr lang="en-US" altLang="en-US" dirty="0" err="1">
                <a:latin typeface="Calibri" pitchFamily="34" charset="0"/>
              </a:rPr>
              <a:t>kts</a:t>
            </a:r>
            <a:r>
              <a:rPr lang="en-US" altLang="en-US" dirty="0">
                <a:latin typeface="Calibri" pitchFamily="34" charset="0"/>
              </a:rPr>
              <a:t>) </a:t>
            </a:r>
          </a:p>
          <a:p>
            <a:pPr marL="514350" lvl="1" indent="-285750">
              <a:buFont typeface="Arial" charset="0"/>
              <a:buChar char="•"/>
            </a:pPr>
            <a:endParaRPr lang="en-US" altLang="en-US" dirty="0">
              <a:latin typeface="Calibri" pitchFamily="34" charset="0"/>
            </a:endParaRPr>
          </a:p>
          <a:p>
            <a:pPr marL="514350" lvl="1" indent="-285750">
              <a:buFont typeface="Arial" charset="0"/>
              <a:buChar char="•"/>
            </a:pPr>
            <a:endParaRPr lang="en-US" altLang="en-US" dirty="0"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altLang="en-US" dirty="0" smtClean="0">
                <a:latin typeface="Calibri" pitchFamily="34" charset="0"/>
              </a:rPr>
              <a:t>Another </a:t>
            </a:r>
            <a:r>
              <a:rPr lang="en-US" altLang="en-US" dirty="0">
                <a:latin typeface="Calibri" pitchFamily="34" charset="0"/>
              </a:rPr>
              <a:t>solution: turn off vortex adjustment (but keep vortex relocation), which can be done for all cycles or triggered by TDR data.</a:t>
            </a:r>
            <a:endParaRPr lang="en-US" altLang="en-US" dirty="0"/>
          </a:p>
          <a:p>
            <a:pPr marL="285750" indent="-285750">
              <a:buFont typeface="Wingdings" pitchFamily="2" charset="2"/>
              <a:buChar char="v"/>
            </a:pPr>
            <a:endParaRPr lang="en-US" altLang="en-US" dirty="0"/>
          </a:p>
          <a:p>
            <a:pPr marL="285750" indent="-285750"/>
            <a:endParaRPr lang="en-US" dirty="0">
              <a:latin typeface="Calibri" pitchFamily="34" charset="0"/>
            </a:endParaRPr>
          </a:p>
        </p:txBody>
      </p:sp>
      <p:grpSp>
        <p:nvGrpSpPr>
          <p:cNvPr id="48158" name="Group 30"/>
          <p:cNvGrpSpPr>
            <a:grpSpLocks/>
          </p:cNvGrpSpPr>
          <p:nvPr/>
        </p:nvGrpSpPr>
        <p:grpSpPr bwMode="auto">
          <a:xfrm>
            <a:off x="4724400" y="1447800"/>
            <a:ext cx="4114800" cy="3017837"/>
            <a:chOff x="2976" y="1363"/>
            <a:chExt cx="2592" cy="1901"/>
          </a:xfrm>
        </p:grpSpPr>
        <p:sp>
          <p:nvSpPr>
            <p:cNvPr id="48143" name="AutoShape 15"/>
            <p:cNvSpPr>
              <a:spLocks noChangeArrowheads="1"/>
            </p:cNvSpPr>
            <p:nvPr/>
          </p:nvSpPr>
          <p:spPr bwMode="auto">
            <a:xfrm>
              <a:off x="3456" y="1968"/>
              <a:ext cx="1632" cy="1296"/>
            </a:xfrm>
            <a:prstGeom prst="can">
              <a:avLst>
                <a:gd name="adj" fmla="val 37963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8" name="AutoShape 10"/>
            <p:cNvSpPr>
              <a:spLocks noChangeArrowheads="1"/>
            </p:cNvSpPr>
            <p:nvPr/>
          </p:nvSpPr>
          <p:spPr bwMode="auto">
            <a:xfrm>
              <a:off x="3840" y="1632"/>
              <a:ext cx="912" cy="1440"/>
            </a:xfrm>
            <a:prstGeom prst="can">
              <a:avLst>
                <a:gd name="adj" fmla="val 2565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9" name="AutoShape 11"/>
            <p:cNvSpPr>
              <a:spLocks noChangeArrowheads="1"/>
            </p:cNvSpPr>
            <p:nvPr/>
          </p:nvSpPr>
          <p:spPr bwMode="auto">
            <a:xfrm>
              <a:off x="3456" y="1488"/>
              <a:ext cx="1632" cy="1776"/>
            </a:xfrm>
            <a:prstGeom prst="can">
              <a:avLst>
                <a:gd name="adj" fmla="val 3131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AutoShape 12"/>
            <p:cNvSpPr>
              <a:spLocks noChangeArrowheads="1"/>
            </p:cNvSpPr>
            <p:nvPr/>
          </p:nvSpPr>
          <p:spPr bwMode="auto">
            <a:xfrm>
              <a:off x="3840" y="2496"/>
              <a:ext cx="912" cy="576"/>
            </a:xfrm>
            <a:prstGeom prst="can">
              <a:avLst>
                <a:gd name="adj" fmla="val 458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2" name="Line 14"/>
            <p:cNvSpPr>
              <a:spLocks noChangeShapeType="1"/>
            </p:cNvSpPr>
            <p:nvPr/>
          </p:nvSpPr>
          <p:spPr bwMode="auto">
            <a:xfrm>
              <a:off x="4272" y="1728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146" name="Text Box 18"/>
            <p:cNvSpPr txBox="1">
              <a:spLocks noChangeArrowheads="1"/>
            </p:cNvSpPr>
            <p:nvPr/>
          </p:nvSpPr>
          <p:spPr bwMode="auto">
            <a:xfrm>
              <a:off x="5088" y="2131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400 hPa</a:t>
              </a:r>
            </a:p>
          </p:txBody>
        </p:sp>
        <p:sp>
          <p:nvSpPr>
            <p:cNvPr id="48147" name="Line 19"/>
            <p:cNvSpPr>
              <a:spLocks noChangeShapeType="1"/>
            </p:cNvSpPr>
            <p:nvPr/>
          </p:nvSpPr>
          <p:spPr bwMode="auto">
            <a:xfrm>
              <a:off x="4752" y="264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148" name="Text Box 20"/>
            <p:cNvSpPr txBox="1">
              <a:spLocks noChangeArrowheads="1"/>
            </p:cNvSpPr>
            <p:nvPr/>
          </p:nvSpPr>
          <p:spPr bwMode="auto">
            <a:xfrm>
              <a:off x="5088" y="2563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600 hPa</a:t>
              </a:r>
            </a:p>
          </p:txBody>
        </p:sp>
        <p:sp>
          <p:nvSpPr>
            <p:cNvPr id="48149" name="Text Box 21"/>
            <p:cNvSpPr txBox="1">
              <a:spLocks noChangeArrowheads="1"/>
            </p:cNvSpPr>
            <p:nvPr/>
          </p:nvSpPr>
          <p:spPr bwMode="auto">
            <a:xfrm>
              <a:off x="4320" y="1699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150km</a:t>
              </a:r>
            </a:p>
          </p:txBody>
        </p:sp>
        <p:sp>
          <p:nvSpPr>
            <p:cNvPr id="48151" name="Line 23"/>
            <p:cNvSpPr>
              <a:spLocks noChangeShapeType="1"/>
            </p:cNvSpPr>
            <p:nvPr/>
          </p:nvSpPr>
          <p:spPr bwMode="auto">
            <a:xfrm flipV="1">
              <a:off x="4272" y="1536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152" name="Text Box 24"/>
            <p:cNvSpPr txBox="1">
              <a:spLocks noChangeArrowheads="1"/>
            </p:cNvSpPr>
            <p:nvPr/>
          </p:nvSpPr>
          <p:spPr bwMode="auto">
            <a:xfrm>
              <a:off x="4512" y="1363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300km</a:t>
              </a:r>
            </a:p>
          </p:txBody>
        </p:sp>
        <p:sp>
          <p:nvSpPr>
            <p:cNvPr id="48154" name="Text Box 26"/>
            <p:cNvSpPr txBox="1">
              <a:spLocks noChangeArrowheads="1"/>
            </p:cNvSpPr>
            <p:nvPr/>
          </p:nvSpPr>
          <p:spPr bwMode="auto">
            <a:xfrm>
              <a:off x="3312" y="1891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/>
                <a:t>DA</a:t>
              </a:r>
            </a:p>
          </p:txBody>
        </p:sp>
        <p:sp>
          <p:nvSpPr>
            <p:cNvPr id="48155" name="Text Box 27"/>
            <p:cNvSpPr txBox="1">
              <a:spLocks noChangeArrowheads="1"/>
            </p:cNvSpPr>
            <p:nvPr/>
          </p:nvSpPr>
          <p:spPr bwMode="auto">
            <a:xfrm>
              <a:off x="4080" y="2832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/>
                <a:t>VI</a:t>
              </a:r>
            </a:p>
          </p:txBody>
        </p:sp>
        <p:sp>
          <p:nvSpPr>
            <p:cNvPr id="48156" name="Text Box 28"/>
            <p:cNvSpPr txBox="1">
              <a:spLocks noChangeArrowheads="1"/>
            </p:cNvSpPr>
            <p:nvPr/>
          </p:nvSpPr>
          <p:spPr bwMode="auto">
            <a:xfrm>
              <a:off x="2976" y="2275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/>
                <a:t>DA</a:t>
              </a:r>
            </a:p>
          </p:txBody>
        </p:sp>
        <p:sp>
          <p:nvSpPr>
            <p:cNvPr id="48157" name="Text Box 29"/>
            <p:cNvSpPr txBox="1">
              <a:spLocks noChangeArrowheads="1"/>
            </p:cNvSpPr>
            <p:nvPr/>
          </p:nvSpPr>
          <p:spPr bwMode="auto">
            <a:xfrm>
              <a:off x="3360" y="2467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/>
                <a:t>blending</a:t>
              </a:r>
            </a:p>
          </p:txBody>
        </p:sp>
      </p:grpSp>
      <p:pic>
        <p:nvPicPr>
          <p:cNvPr id="20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9"/>
          <a:stretch/>
        </p:blipFill>
        <p:spPr>
          <a:xfrm>
            <a:off x="5495925" y="4724400"/>
            <a:ext cx="2997333" cy="184404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DEEE0-4C68-41FA-AE00-6230774E79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Content Placeholder 22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068388"/>
            <a:ext cx="2949575" cy="2132012"/>
          </a:xfrm>
        </p:spPr>
      </p:pic>
      <p:pic>
        <p:nvPicPr>
          <p:cNvPr id="22530" name="Content Placeholder 23"/>
          <p:cNvPicPr>
            <a:picLocks noGrp="1" noChangeAspect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152775" y="1066800"/>
            <a:ext cx="2949575" cy="2132013"/>
          </a:xfrm>
        </p:spPr>
      </p:pic>
      <p:sp>
        <p:nvSpPr>
          <p:cNvPr id="22531" name="Title 3"/>
          <p:cNvSpPr txBox="1">
            <a:spLocks/>
          </p:cNvSpPr>
          <p:nvPr/>
        </p:nvSpPr>
        <p:spPr bwMode="auto">
          <a:xfrm>
            <a:off x="381000" y="190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>
                <a:latin typeface="Calibri" pitchFamily="34" charset="0"/>
              </a:rPr>
              <a:t>Impact of vortex initialization vs inner-core data assimilation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28600" y="3429000"/>
          <a:ext cx="2907553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1"/>
                <a:gridCol w="2297952"/>
              </a:tblGrid>
              <a:tr h="2590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HWRF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12 AL storms 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Inner-core data: TDR,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dropsonde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and MSLP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verification for all cycles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NIDA</a:t>
                      </a:r>
                    </a:p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vortex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initialization + inner core DA +blending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CC00"/>
                          </a:solidFill>
                        </a:rPr>
                        <a:t>VIDA</a:t>
                      </a:r>
                      <a:endParaRPr lang="en-US" sz="1600" dirty="0">
                        <a:solidFill>
                          <a:srgbClr val="00CC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CC00"/>
                          </a:solidFill>
                        </a:rPr>
                        <a:t>vortex initialization +</a:t>
                      </a:r>
                      <a:r>
                        <a:rPr lang="en-US" sz="1400" baseline="0" dirty="0" smtClean="0">
                          <a:solidFill>
                            <a:srgbClr val="00CC00"/>
                          </a:solidFill>
                        </a:rPr>
                        <a:t> inner core DA</a:t>
                      </a:r>
                      <a:endParaRPr lang="en-US" sz="1400" dirty="0">
                        <a:solidFill>
                          <a:srgbClr val="00CC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DNVI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vortex relocation + inner core DA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200400" y="2057400"/>
            <a:ext cx="838200" cy="1066800"/>
          </a:xfrm>
          <a:prstGeom prst="ellipse">
            <a:avLst/>
          </a:prstGeom>
          <a:noFill/>
          <a:ln w="15875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57774-B118-469C-94CD-618AD8C5DCF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22550" name="Content Placeholder 24"/>
          <p:cNvPicPr>
            <a:picLocks noGrp="1" noChangeAspect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6083300" y="1090613"/>
            <a:ext cx="3060700" cy="2133600"/>
          </a:xfrm>
        </p:spPr>
      </p:pic>
      <p:pic>
        <p:nvPicPr>
          <p:cNvPr id="22551" name="Content Placeholder 25"/>
          <p:cNvPicPr>
            <a:picLocks noGrp="1" noChangeAspect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6126163" y="3352800"/>
            <a:ext cx="3017837" cy="2133600"/>
          </a:xfrm>
        </p:spPr>
      </p:pic>
      <p:pic>
        <p:nvPicPr>
          <p:cNvPr id="22552" name="Content Placeholder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6425" y="3352800"/>
            <a:ext cx="294957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43300" y="5638800"/>
            <a:ext cx="53721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Inner core DA: better </a:t>
            </a:r>
            <a:r>
              <a:rPr lang="en-US" sz="1600" dirty="0" err="1">
                <a:latin typeface="+mj-lt"/>
                <a:ea typeface="+mj-ea"/>
                <a:cs typeface="+mj-cs"/>
              </a:rPr>
              <a:t>Vmax</a:t>
            </a:r>
            <a:r>
              <a:rPr lang="en-US" sz="1600" dirty="0">
                <a:latin typeface="+mj-lt"/>
                <a:ea typeface="+mj-ea"/>
                <a:cs typeface="+mj-cs"/>
              </a:rPr>
              <a:t> forecast after 24 </a:t>
            </a:r>
            <a:r>
              <a:rPr lang="en-US" sz="1600" dirty="0" err="1">
                <a:latin typeface="+mj-lt"/>
                <a:ea typeface="+mj-ea"/>
                <a:cs typeface="+mj-cs"/>
              </a:rPr>
              <a:t>hr</a:t>
            </a:r>
            <a:r>
              <a:rPr lang="en-US" sz="1600" dirty="0">
                <a:latin typeface="+mj-lt"/>
                <a:ea typeface="+mj-ea"/>
                <a:cs typeface="+mj-cs"/>
              </a:rPr>
              <a:t> and better </a:t>
            </a:r>
            <a:r>
              <a:rPr lang="en-US" sz="1600" dirty="0" err="1">
                <a:latin typeface="+mj-lt"/>
                <a:ea typeface="+mj-ea"/>
                <a:cs typeface="+mj-cs"/>
              </a:rPr>
              <a:t>Pmin</a:t>
            </a:r>
            <a:r>
              <a:rPr lang="en-US" sz="1600" dirty="0">
                <a:latin typeface="+mj-lt"/>
                <a:ea typeface="+mj-ea"/>
                <a:cs typeface="+mj-cs"/>
              </a:rPr>
              <a:t> forecast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Vortex initialization: better short-term </a:t>
            </a:r>
            <a:r>
              <a:rPr lang="en-US" sz="1600" dirty="0" err="1">
                <a:latin typeface="+mj-lt"/>
                <a:ea typeface="+mj-ea"/>
                <a:cs typeface="+mj-cs"/>
              </a:rPr>
              <a:t>Vmax</a:t>
            </a:r>
            <a:r>
              <a:rPr lang="en-US" sz="1600" dirty="0">
                <a:latin typeface="+mj-lt"/>
                <a:ea typeface="+mj-ea"/>
                <a:cs typeface="+mj-cs"/>
              </a:rPr>
              <a:t> forecast</a:t>
            </a:r>
          </a:p>
        </p:txBody>
      </p:sp>
      <p:sp>
        <p:nvSpPr>
          <p:cNvPr id="22554" name="TextBox 2"/>
          <p:cNvSpPr txBox="1">
            <a:spLocks noChangeArrowheads="1"/>
          </p:cNvSpPr>
          <p:nvPr/>
        </p:nvSpPr>
        <p:spPr bwMode="auto">
          <a:xfrm>
            <a:off x="228600" y="6469063"/>
            <a:ext cx="5410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* vortex initialization = vortex relocation + size correction + intensity correction</a:t>
            </a:r>
          </a:p>
        </p:txBody>
      </p:sp>
      <p:sp>
        <p:nvSpPr>
          <p:cNvPr id="22555" name="TextBox 4"/>
          <p:cNvSpPr txBox="1">
            <a:spLocks noChangeArrowheads="1"/>
          </p:cNvSpPr>
          <p:nvPr/>
        </p:nvSpPr>
        <p:spPr bwMode="auto">
          <a:xfrm>
            <a:off x="5410200" y="6477000"/>
            <a:ext cx="312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Tong et. al. 27</a:t>
            </a:r>
            <a:r>
              <a:rPr lang="en-US" sz="1200" baseline="30000">
                <a:latin typeface="Calibri" pitchFamily="34" charset="0"/>
              </a:rPr>
              <a:t>th</a:t>
            </a:r>
            <a:r>
              <a:rPr lang="en-US" sz="1200">
                <a:latin typeface="Calibri" pitchFamily="34" charset="0"/>
              </a:rPr>
              <a:t> WAF&amp;23</a:t>
            </a:r>
            <a:r>
              <a:rPr lang="en-US" sz="1200" baseline="30000">
                <a:latin typeface="Calibri" pitchFamily="34" charset="0"/>
              </a:rPr>
              <a:t>RD </a:t>
            </a:r>
            <a:r>
              <a:rPr lang="en-US" sz="1200">
                <a:latin typeface="Calibri" pitchFamily="34" charset="0"/>
              </a:rPr>
              <a:t>NWP conference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224"/>
          <p:cNvGrpSpPr>
            <a:grpSpLocks/>
          </p:cNvGrpSpPr>
          <p:nvPr/>
        </p:nvGrpSpPr>
        <p:grpSpPr bwMode="auto">
          <a:xfrm>
            <a:off x="304800" y="990600"/>
            <a:ext cx="8520113" cy="5562600"/>
            <a:chOff x="395305" y="658121"/>
            <a:chExt cx="8520095" cy="5562600"/>
          </a:xfrm>
        </p:grpSpPr>
        <p:grpSp>
          <p:nvGrpSpPr>
            <p:cNvPr id="17451" name="Group 223"/>
            <p:cNvGrpSpPr>
              <a:grpSpLocks/>
            </p:cNvGrpSpPr>
            <p:nvPr/>
          </p:nvGrpSpPr>
          <p:grpSpPr bwMode="auto">
            <a:xfrm>
              <a:off x="395305" y="658121"/>
              <a:ext cx="8520095" cy="5562600"/>
              <a:chOff x="395305" y="658121"/>
              <a:chExt cx="8520095" cy="5562600"/>
            </a:xfrm>
          </p:grpSpPr>
          <p:grpSp>
            <p:nvGrpSpPr>
              <p:cNvPr id="17456" name="Group 28"/>
              <p:cNvGrpSpPr>
                <a:grpSpLocks/>
              </p:cNvGrpSpPr>
              <p:nvPr/>
            </p:nvGrpSpPr>
            <p:grpSpPr bwMode="auto">
              <a:xfrm>
                <a:off x="395305" y="658121"/>
                <a:ext cx="8520095" cy="5562600"/>
                <a:chOff x="395305" y="658121"/>
                <a:chExt cx="8520095" cy="5562600"/>
              </a:xfrm>
            </p:grpSpPr>
            <p:grpSp>
              <p:nvGrpSpPr>
                <p:cNvPr id="17458" name="Group 26"/>
                <p:cNvGrpSpPr>
                  <a:grpSpLocks/>
                </p:cNvGrpSpPr>
                <p:nvPr/>
              </p:nvGrpSpPr>
              <p:grpSpPr bwMode="auto">
                <a:xfrm>
                  <a:off x="395305" y="658121"/>
                  <a:ext cx="8520095" cy="5562600"/>
                  <a:chOff x="395305" y="658121"/>
                  <a:chExt cx="8520095" cy="5562600"/>
                </a:xfrm>
              </p:grpSpPr>
              <p:grpSp>
                <p:nvGrpSpPr>
                  <p:cNvPr id="17460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95305" y="658121"/>
                    <a:ext cx="8520095" cy="5562600"/>
                    <a:chOff x="395305" y="658121"/>
                    <a:chExt cx="8520095" cy="5562600"/>
                  </a:xfrm>
                </p:grpSpPr>
                <p:sp>
                  <p:nvSpPr>
                    <p:cNvPr id="3" name="Rectangle 2"/>
                    <p:cNvSpPr/>
                    <p:nvPr/>
                  </p:nvSpPr>
                  <p:spPr bwMode="auto">
                    <a:xfrm>
                      <a:off x="395305" y="658121"/>
                      <a:ext cx="8520095" cy="5562600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ln w="15875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6" name="TextBox 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05334" y="2132909"/>
                      <a:ext cx="1514472" cy="1016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Cambria" pitchFamily="18" charset="0"/>
                          <a:cs typeface="+mn-cs"/>
                        </a:rPr>
                        <a:t>Conventional data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Cambria" pitchFamily="18" charset="0"/>
                          <a:cs typeface="+mn-cs"/>
                        </a:rPr>
                        <a:t> TDR data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Cambria" pitchFamily="18" charset="0"/>
                          <a:cs typeface="+mn-cs"/>
                        </a:rPr>
                        <a:t>Satellite AMVs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dirty="0">
                          <a:latin typeface="Cambria" pitchFamily="18" charset="0"/>
                          <a:cs typeface="+mn-cs"/>
                        </a:rPr>
                        <a:t>HS3 </a:t>
                      </a:r>
                      <a:r>
                        <a:rPr lang="en-US" sz="1000" dirty="0" err="1">
                          <a:latin typeface="Cambria" pitchFamily="18" charset="0"/>
                          <a:cs typeface="+mn-cs"/>
                        </a:rPr>
                        <a:t>dropsonde</a:t>
                      </a:r>
                      <a:r>
                        <a:rPr lang="en-US" sz="1000" dirty="0">
                          <a:latin typeface="Cambria" pitchFamily="18" charset="0"/>
                          <a:cs typeface="+mn-cs"/>
                        </a:rPr>
                        <a:t>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dirty="0" err="1">
                          <a:latin typeface="Cambria" pitchFamily="18" charset="0"/>
                          <a:cs typeface="+mn-cs"/>
                        </a:rPr>
                        <a:t>Tcvital</a:t>
                      </a:r>
                      <a:r>
                        <a:rPr lang="en-US" sz="1000" dirty="0">
                          <a:latin typeface="Cambria" pitchFamily="18" charset="0"/>
                          <a:cs typeface="+mn-cs"/>
                        </a:rPr>
                        <a:t>  MSLP data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Cambria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17464" name="TextBox 6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68782" y="3874616"/>
                      <a:ext cx="880269" cy="4047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Vortex initialization</a:t>
                      </a:r>
                    </a:p>
                  </p:txBody>
                </p:sp>
                <p:sp>
                  <p:nvSpPr>
                    <p:cNvPr id="17465" name="TextBox 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42802" y="3799579"/>
                      <a:ext cx="880269" cy="5539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HWRF 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Forecast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(3-9hr)</a:t>
                      </a:r>
                    </a:p>
                  </p:txBody>
                </p:sp>
                <p:sp>
                  <p:nvSpPr>
                    <p:cNvPr id="17466" name="TextBox 7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80944" y="3835517"/>
                      <a:ext cx="958056" cy="5539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Analysis outer, middle, inner </a:t>
                      </a:r>
                    </a:p>
                  </p:txBody>
                </p:sp>
                <p:sp>
                  <p:nvSpPr>
                    <p:cNvPr id="17467" name="TextBox 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49331" y="3904488"/>
                      <a:ext cx="880269" cy="4001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HWRF 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forecast</a:t>
                      </a:r>
                    </a:p>
                  </p:txBody>
                </p:sp>
                <p:sp>
                  <p:nvSpPr>
                    <p:cNvPr id="17468" name="TextBox 6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648200" y="4167224"/>
                      <a:ext cx="1237331" cy="4047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GSI hybrid Ens/Var  DA d02</a:t>
                      </a:r>
                    </a:p>
                  </p:txBody>
                </p:sp>
                <p:sp>
                  <p:nvSpPr>
                    <p:cNvPr id="17469" name="TextBox 7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652057" y="3581400"/>
                      <a:ext cx="1237331" cy="4047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GSI hybrid Ens/Var  DA d03</a:t>
                      </a:r>
                    </a:p>
                  </p:txBody>
                </p:sp>
                <p:sp>
                  <p:nvSpPr>
                    <p:cNvPr id="17470" name="TextBox 8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8979" y="3799579"/>
                      <a:ext cx="958056" cy="5539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Analysis outer, middle, inner </a:t>
                      </a:r>
                    </a:p>
                  </p:txBody>
                </p:sp>
                <p:cxnSp>
                  <p:nvCxnSpPr>
                    <p:cNvPr id="33" name="Straight Arrow Connector 32"/>
                    <p:cNvCxnSpPr>
                      <a:stCxn id="17465" idx="3"/>
                      <a:endCxn id="17464" idx="1"/>
                    </p:cNvCxnSpPr>
                    <p:nvPr/>
                  </p:nvCxnSpPr>
                  <p:spPr bwMode="auto">
                    <a:xfrm>
                      <a:off x="3222637" y="4076009"/>
                      <a:ext cx="146050" cy="1587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Arrow Connector 33"/>
                    <p:cNvCxnSpPr>
                      <a:stCxn id="17464" idx="3"/>
                      <a:endCxn id="62" idx="1"/>
                    </p:cNvCxnSpPr>
                    <p:nvPr/>
                  </p:nvCxnSpPr>
                  <p:spPr bwMode="auto">
                    <a:xfrm flipV="1">
                      <a:off x="4249747" y="4076009"/>
                      <a:ext cx="311149" cy="1587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473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40112" y="4794938"/>
                      <a:ext cx="979488" cy="1072462"/>
                      <a:chOff x="1820863" y="4971962"/>
                      <a:chExt cx="827088" cy="1072462"/>
                    </a:xfrm>
                  </p:grpSpPr>
                  <p:sp>
                    <p:nvSpPr>
                      <p:cNvPr id="17494" name="Rectangle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20863" y="4971962"/>
                        <a:ext cx="827088" cy="10724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5875">
                        <a:solidFill>
                          <a:srgbClr val="00B0F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7495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27226" y="5043406"/>
                        <a:ext cx="630237" cy="92333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GDAS/ENKF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ensemble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forecast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 001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 002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……</a:t>
                        </a:r>
                      </a:p>
                    </p:txBody>
                  </p:sp>
                </p:grpSp>
                <p:sp>
                  <p:nvSpPr>
                    <p:cNvPr id="17474" name="TextBox 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20131" y="4800600"/>
                      <a:ext cx="880269" cy="5539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GDAS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3-9hr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forecast</a:t>
                      </a:r>
                    </a:p>
                  </p:txBody>
                </p:sp>
                <p:sp>
                  <p:nvSpPr>
                    <p:cNvPr id="17475" name="TextBox 6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648200" y="4782979"/>
                      <a:ext cx="1237331" cy="2462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GFS analysis</a:t>
                      </a:r>
                    </a:p>
                  </p:txBody>
                </p:sp>
                <p:sp>
                  <p:nvSpPr>
                    <p:cNvPr id="140" name="TextBox 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05334" y="2952059"/>
                      <a:ext cx="1514472" cy="40005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Cambria" pitchFamily="18" charset="0"/>
                          <a:cs typeface="+mn-cs"/>
                        </a:rPr>
                        <a:t>Satellite radiance data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Cambria" pitchFamily="18" charset="0"/>
                          <a:cs typeface="+mn-cs"/>
                        </a:rPr>
                        <a:t>GPS RO banding angle</a:t>
                      </a:r>
                    </a:p>
                  </p:txBody>
                </p:sp>
                <p:cxnSp>
                  <p:nvCxnSpPr>
                    <p:cNvPr id="142" name="Straight Arrow Connector 141"/>
                    <p:cNvCxnSpPr/>
                    <p:nvPr/>
                  </p:nvCxnSpPr>
                  <p:spPr>
                    <a:xfrm flipV="1">
                      <a:off x="5943606" y="4107759"/>
                      <a:ext cx="336549" cy="3175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Arrow Connector 162"/>
                    <p:cNvCxnSpPr/>
                    <p:nvPr/>
                  </p:nvCxnSpPr>
                  <p:spPr>
                    <a:xfrm>
                      <a:off x="4419609" y="4342709"/>
                      <a:ext cx="222250" cy="0"/>
                    </a:xfrm>
                    <a:prstGeom prst="straightConnector1">
                      <a:avLst/>
                    </a:prstGeom>
                    <a:ln w="15875">
                      <a:solidFill>
                        <a:srgbClr val="3333CC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Straight Connector 164"/>
                    <p:cNvCxnSpPr/>
                    <p:nvPr/>
                  </p:nvCxnSpPr>
                  <p:spPr>
                    <a:xfrm>
                      <a:off x="4405322" y="3075884"/>
                      <a:ext cx="100013" cy="0"/>
                    </a:xfrm>
                    <a:prstGeom prst="line">
                      <a:avLst/>
                    </a:prstGeom>
                    <a:ln w="15875">
                      <a:solidFill>
                        <a:srgbClr val="3333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Straight Arrow Connector 183"/>
                    <p:cNvCxnSpPr>
                      <a:stCxn id="16" idx="1"/>
                    </p:cNvCxnSpPr>
                    <p:nvPr/>
                  </p:nvCxnSpPr>
                  <p:spPr>
                    <a:xfrm flipH="1">
                      <a:off x="4322772" y="2640909"/>
                      <a:ext cx="182563" cy="0"/>
                    </a:xfrm>
                    <a:prstGeom prst="straightConnector1">
                      <a:avLst/>
                    </a:prstGeom>
                    <a:ln w="15875">
                      <a:solidFill>
                        <a:srgbClr val="669900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Straight Arrow Connector 185"/>
                    <p:cNvCxnSpPr/>
                    <p:nvPr/>
                  </p:nvCxnSpPr>
                  <p:spPr>
                    <a:xfrm>
                      <a:off x="4322772" y="4418909"/>
                      <a:ext cx="319087" cy="0"/>
                    </a:xfrm>
                    <a:prstGeom prst="straightConnector1">
                      <a:avLst/>
                    </a:prstGeom>
                    <a:ln w="15875">
                      <a:solidFill>
                        <a:srgbClr val="66990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Straight Arrow Connector 187"/>
                    <p:cNvCxnSpPr/>
                    <p:nvPr/>
                  </p:nvCxnSpPr>
                  <p:spPr>
                    <a:xfrm>
                      <a:off x="4322772" y="3799784"/>
                      <a:ext cx="319087" cy="0"/>
                    </a:xfrm>
                    <a:prstGeom prst="straightConnector1">
                      <a:avLst/>
                    </a:prstGeom>
                    <a:ln w="15875">
                      <a:solidFill>
                        <a:srgbClr val="66990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483" name="Group 2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00400" y="4077004"/>
                      <a:ext cx="168383" cy="1028396"/>
                      <a:chOff x="3200400" y="4077004"/>
                      <a:chExt cx="168383" cy="1028396"/>
                    </a:xfrm>
                  </p:grpSpPr>
                  <p:cxnSp>
                    <p:nvCxnSpPr>
                      <p:cNvPr id="128" name="Straight Connector 127"/>
                      <p:cNvCxnSpPr/>
                      <p:nvPr/>
                    </p:nvCxnSpPr>
                    <p:spPr>
                      <a:xfrm>
                        <a:off x="3200412" y="5104709"/>
                        <a:ext cx="95250" cy="0"/>
                      </a:xfrm>
                      <a:prstGeom prst="line">
                        <a:avLst/>
                      </a:prstGeom>
                      <a:ln w="15875">
                        <a:solidFill>
                          <a:srgbClr val="00B0F0"/>
                        </a:solidFill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" name="Elbow Connector 194"/>
                      <p:cNvCxnSpPr>
                        <a:endCxn id="17464" idx="1"/>
                      </p:cNvCxnSpPr>
                      <p:nvPr/>
                    </p:nvCxnSpPr>
                    <p:spPr>
                      <a:xfrm rot="5400000" flipH="1" flipV="1">
                        <a:off x="2820206" y="4553052"/>
                        <a:ext cx="1023938" cy="73025"/>
                      </a:xfrm>
                      <a:prstGeom prst="bentConnector2">
                        <a:avLst/>
                      </a:prstGeom>
                      <a:ln w="15875">
                        <a:solidFill>
                          <a:srgbClr val="00B0F0"/>
                        </a:solidFill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18" name="Elbow Connector 217"/>
                    <p:cNvCxnSpPr>
                      <a:stCxn id="17494" idx="0"/>
                    </p:cNvCxnSpPr>
                    <p:nvPr/>
                  </p:nvCxnSpPr>
                  <p:spPr>
                    <a:xfrm rot="5400000" flipH="1" flipV="1">
                      <a:off x="4129891" y="4276828"/>
                      <a:ext cx="317500" cy="719136"/>
                    </a:xfrm>
                    <a:prstGeom prst="bentConnector2">
                      <a:avLst/>
                    </a:prstGeom>
                    <a:ln w="15875">
                      <a:solidFill>
                        <a:srgbClr val="00B0F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Arrow Connector 227"/>
                    <p:cNvCxnSpPr>
                      <a:stCxn id="17466" idx="3"/>
                      <a:endCxn id="17467" idx="1"/>
                    </p:cNvCxnSpPr>
                    <p:nvPr/>
                  </p:nvCxnSpPr>
                  <p:spPr>
                    <a:xfrm flipV="1">
                      <a:off x="7239004" y="4104584"/>
                      <a:ext cx="109537" cy="7937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486" name="Group 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81569" y="4104543"/>
                      <a:ext cx="399375" cy="772257"/>
                      <a:chOff x="5881569" y="4104543"/>
                      <a:chExt cx="399375" cy="772257"/>
                    </a:xfrm>
                  </p:grpSpPr>
                  <p:grpSp>
                    <p:nvGrpSpPr>
                      <p:cNvPr id="17488" name="Group 2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881569" y="4111626"/>
                        <a:ext cx="206612" cy="765174"/>
                        <a:chOff x="5881569" y="4111626"/>
                        <a:chExt cx="206612" cy="765174"/>
                      </a:xfrm>
                    </p:grpSpPr>
                    <p:cxnSp>
                      <p:nvCxnSpPr>
                        <p:cNvPr id="156" name="Straight Connector 155"/>
                        <p:cNvCxnSpPr/>
                        <p:nvPr/>
                      </p:nvCxnSpPr>
                      <p:spPr>
                        <a:xfrm flipV="1">
                          <a:off x="5881693" y="4876109"/>
                          <a:ext cx="206374" cy="0"/>
                        </a:xfrm>
                        <a:prstGeom prst="line">
                          <a:avLst/>
                        </a:prstGeom>
                        <a:ln w="15875">
                          <a:solidFill>
                            <a:srgbClr val="00B0F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6" name="Straight Connector 255"/>
                        <p:cNvCxnSpPr/>
                        <p:nvPr/>
                      </p:nvCxnSpPr>
                      <p:spPr>
                        <a:xfrm flipV="1">
                          <a:off x="6088067" y="4110934"/>
                          <a:ext cx="0" cy="765175"/>
                        </a:xfrm>
                        <a:prstGeom prst="line">
                          <a:avLst/>
                        </a:prstGeom>
                        <a:ln w="15875">
                          <a:solidFill>
                            <a:srgbClr val="00B0F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" name="Straight Arrow Connector 3"/>
                      <p:cNvCxnSpPr/>
                      <p:nvPr/>
                    </p:nvCxnSpPr>
                    <p:spPr>
                      <a:xfrm>
                        <a:off x="6092830" y="4104584"/>
                        <a:ext cx="187325" cy="0"/>
                      </a:xfrm>
                      <a:prstGeom prst="straightConnector1">
                        <a:avLst/>
                      </a:prstGeom>
                      <a:ln w="15875">
                        <a:solidFill>
                          <a:srgbClr val="00B0F0"/>
                        </a:solidFill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2" name="Straight Connector 11"/>
                    <p:cNvCxnSpPr/>
                    <p:nvPr/>
                  </p:nvCxnSpPr>
                  <p:spPr>
                    <a:xfrm>
                      <a:off x="4311660" y="2640909"/>
                      <a:ext cx="11112" cy="1778000"/>
                    </a:xfrm>
                    <a:prstGeom prst="line">
                      <a:avLst/>
                    </a:prstGeom>
                    <a:ln w="15875">
                      <a:solidFill>
                        <a:srgbClr val="6699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9" name="Straight Connector 158"/>
                  <p:cNvCxnSpPr/>
                  <p:nvPr/>
                </p:nvCxnSpPr>
                <p:spPr>
                  <a:xfrm>
                    <a:off x="4405322" y="3075884"/>
                    <a:ext cx="14288" cy="1277937"/>
                  </a:xfrm>
                  <a:prstGeom prst="line">
                    <a:avLst/>
                  </a:prstGeom>
                  <a:ln w="15875">
                    <a:solidFill>
                      <a:srgbClr val="3333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" name="Rectangle 61"/>
                <p:cNvSpPr/>
                <p:nvPr/>
              </p:nvSpPr>
              <p:spPr bwMode="auto">
                <a:xfrm>
                  <a:off x="4560896" y="3504509"/>
                  <a:ext cx="1382710" cy="1143000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cxnSp>
            <p:nvCxnSpPr>
              <p:cNvPr id="46" name="Straight Arrow Connector 45"/>
              <p:cNvCxnSpPr/>
              <p:nvPr/>
            </p:nvCxnSpPr>
            <p:spPr bwMode="auto">
              <a:xfrm flipV="1">
                <a:off x="8229601" y="4110934"/>
                <a:ext cx="152400" cy="317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52" name="Group 30"/>
            <p:cNvGrpSpPr>
              <a:grpSpLocks/>
            </p:cNvGrpSpPr>
            <p:nvPr/>
          </p:nvGrpSpPr>
          <p:grpSpPr bwMode="auto">
            <a:xfrm>
              <a:off x="609600" y="1940608"/>
              <a:ext cx="338554" cy="3012392"/>
              <a:chOff x="1218784" y="4610100"/>
              <a:chExt cx="338554" cy="1943100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1218802" y="4610237"/>
                <a:ext cx="338136" cy="1858549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218802" y="4656317"/>
                <a:ext cx="338136" cy="1896437"/>
              </a:xfrm>
              <a:prstGeom prst="rect">
                <a:avLst/>
              </a:prstGeom>
              <a:noFill/>
            </p:spPr>
            <p:txBody>
              <a:bodyPr vert="vert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dirty="0">
                    <a:latin typeface="Cambria" panose="02040503050406030204" pitchFamily="18" charset="0"/>
                    <a:cs typeface="+mn-cs"/>
                  </a:rPr>
                  <a:t>HWRF EnKF/</a:t>
                </a:r>
                <a:r>
                  <a:rPr lang="en-US" sz="1000" b="1" dirty="0" err="1">
                    <a:latin typeface="Cambria" panose="02040503050406030204" pitchFamily="18" charset="0"/>
                    <a:cs typeface="+mn-cs"/>
                  </a:rPr>
                  <a:t>Var</a:t>
                </a:r>
                <a:r>
                  <a:rPr lang="en-US" sz="1000" b="1" dirty="0">
                    <a:latin typeface="Cambria" panose="02040503050406030204" pitchFamily="18" charset="0"/>
                    <a:cs typeface="+mn-cs"/>
                  </a:rPr>
                  <a:t> hybrid system</a:t>
                </a:r>
              </a:p>
            </p:txBody>
          </p:sp>
        </p:grpSp>
        <p:cxnSp>
          <p:nvCxnSpPr>
            <p:cNvPr id="32" name="Straight Arrow Connector 31"/>
            <p:cNvCxnSpPr>
              <a:stCxn id="17470" idx="3"/>
              <a:endCxn id="17465" idx="1"/>
            </p:cNvCxnSpPr>
            <p:nvPr/>
          </p:nvCxnSpPr>
          <p:spPr bwMode="auto">
            <a:xfrm>
              <a:off x="2217751" y="4076009"/>
              <a:ext cx="12541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92225" y="1371600"/>
            <a:ext cx="7473950" cy="4953000"/>
            <a:chOff x="1382712" y="1066800"/>
            <a:chExt cx="7473951" cy="4953000"/>
          </a:xfrm>
        </p:grpSpPr>
        <p:cxnSp>
          <p:nvCxnSpPr>
            <p:cNvPr id="214" name="Straight Arrow Connector 213"/>
            <p:cNvCxnSpPr/>
            <p:nvPr/>
          </p:nvCxnSpPr>
          <p:spPr>
            <a:xfrm>
              <a:off x="3784600" y="3714750"/>
              <a:ext cx="85725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13" name="Group 16"/>
            <p:cNvGrpSpPr>
              <a:grpSpLocks/>
            </p:cNvGrpSpPr>
            <p:nvPr/>
          </p:nvGrpSpPr>
          <p:grpSpPr bwMode="auto">
            <a:xfrm>
              <a:off x="1382712" y="1066800"/>
              <a:ext cx="7473951" cy="4953000"/>
              <a:chOff x="1382712" y="1066800"/>
              <a:chExt cx="7473951" cy="4953000"/>
            </a:xfrm>
          </p:grpSpPr>
          <p:grpSp>
            <p:nvGrpSpPr>
              <p:cNvPr id="17414" name="Group 18"/>
              <p:cNvGrpSpPr>
                <a:grpSpLocks/>
              </p:cNvGrpSpPr>
              <p:nvPr/>
            </p:nvGrpSpPr>
            <p:grpSpPr bwMode="auto">
              <a:xfrm>
                <a:off x="4811712" y="5099738"/>
                <a:ext cx="979488" cy="920062"/>
                <a:chOff x="1820863" y="4971962"/>
                <a:chExt cx="827088" cy="920062"/>
              </a:xfrm>
            </p:grpSpPr>
            <p:sp>
              <p:nvSpPr>
                <p:cNvPr id="17449" name="Rectangle 80"/>
                <p:cNvSpPr>
                  <a:spLocks noChangeArrowheads="1"/>
                </p:cNvSpPr>
                <p:nvPr/>
              </p:nvSpPr>
              <p:spPr bwMode="auto">
                <a:xfrm>
                  <a:off x="1820863" y="4971962"/>
                  <a:ext cx="827088" cy="920062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00B0F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50" name="Rectangle 82"/>
                <p:cNvSpPr>
                  <a:spLocks noChangeArrowheads="1"/>
                </p:cNvSpPr>
                <p:nvPr/>
              </p:nvSpPr>
              <p:spPr bwMode="auto">
                <a:xfrm>
                  <a:off x="1927226" y="5043406"/>
                  <a:ext cx="630237" cy="769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US" altLang="en-US" sz="1000">
                      <a:solidFill>
                        <a:srgbClr val="000000"/>
                      </a:solidFill>
                      <a:latin typeface="Cambria" pitchFamily="18" charset="0"/>
                    </a:rPr>
                    <a:t>GDAS/ENKF</a:t>
                  </a:r>
                </a:p>
                <a:p>
                  <a:pPr algn="ctr"/>
                  <a:r>
                    <a:rPr lang="en-US" altLang="en-US" sz="1000">
                      <a:solidFill>
                        <a:srgbClr val="000000"/>
                      </a:solidFill>
                      <a:latin typeface="Cambria" pitchFamily="18" charset="0"/>
                    </a:rPr>
                    <a:t>Analysis</a:t>
                  </a:r>
                </a:p>
                <a:p>
                  <a:pPr algn="ctr"/>
                  <a:r>
                    <a:rPr lang="en-US" altLang="en-US" sz="1000">
                      <a:solidFill>
                        <a:srgbClr val="000000"/>
                      </a:solidFill>
                      <a:latin typeface="Cambria" pitchFamily="18" charset="0"/>
                    </a:rPr>
                    <a:t>mem 001</a:t>
                  </a:r>
                </a:p>
                <a:p>
                  <a:pPr algn="ctr"/>
                  <a:r>
                    <a:rPr lang="en-US" altLang="en-US" sz="1000">
                      <a:solidFill>
                        <a:srgbClr val="000000"/>
                      </a:solidFill>
                      <a:latin typeface="Cambria" pitchFamily="18" charset="0"/>
                    </a:rPr>
                    <a:t>mem 002</a:t>
                  </a:r>
                </a:p>
                <a:p>
                  <a:pPr algn="ctr"/>
                  <a:r>
                    <a:rPr lang="en-US" altLang="en-US" sz="1000">
                      <a:solidFill>
                        <a:srgbClr val="000000"/>
                      </a:solidFill>
                      <a:latin typeface="Cambria" pitchFamily="18" charset="0"/>
                    </a:rPr>
                    <a:t>……</a:t>
                  </a:r>
                </a:p>
              </p:txBody>
            </p:sp>
          </p:grpSp>
          <p:grpSp>
            <p:nvGrpSpPr>
              <p:cNvPr id="17415" name="Group 14"/>
              <p:cNvGrpSpPr>
                <a:grpSpLocks/>
              </p:cNvGrpSpPr>
              <p:nvPr/>
            </p:nvGrpSpPr>
            <p:grpSpPr bwMode="auto">
              <a:xfrm>
                <a:off x="1382712" y="1066800"/>
                <a:ext cx="7473951" cy="4264369"/>
                <a:chOff x="1382712" y="1066800"/>
                <a:chExt cx="7473951" cy="4264369"/>
              </a:xfrm>
            </p:grpSpPr>
            <p:cxnSp>
              <p:nvCxnSpPr>
                <p:cNvPr id="102" name="Straight Arrow Connector 101"/>
                <p:cNvCxnSpPr/>
                <p:nvPr/>
              </p:nvCxnSpPr>
              <p:spPr bwMode="auto">
                <a:xfrm>
                  <a:off x="3200400" y="1620838"/>
                  <a:ext cx="14605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417" name="Group 13"/>
                <p:cNvGrpSpPr>
                  <a:grpSpLocks/>
                </p:cNvGrpSpPr>
                <p:nvPr/>
              </p:nvGrpSpPr>
              <p:grpSpPr bwMode="auto">
                <a:xfrm>
                  <a:off x="1382712" y="1066800"/>
                  <a:ext cx="7473951" cy="4264369"/>
                  <a:chOff x="1382712" y="1066800"/>
                  <a:chExt cx="7473951" cy="4264369"/>
                </a:xfrm>
              </p:grpSpPr>
              <p:sp>
                <p:nvSpPr>
                  <p:cNvPr id="17418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4475162" y="1407928"/>
                    <a:ext cx="1239838" cy="444865"/>
                  </a:xfrm>
                  <a:prstGeom prst="rect">
                    <a:avLst/>
                  </a:prstGeom>
                  <a:solidFill>
                    <a:srgbClr val="FFFFFF"/>
                  </a:solidFill>
                  <a:ln w="158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grpSp>
                <p:nvGrpSpPr>
                  <p:cNvPr id="17419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1382712" y="1066800"/>
                    <a:ext cx="7473951" cy="4264369"/>
                    <a:chOff x="1382712" y="1066800"/>
                    <a:chExt cx="7473951" cy="4264369"/>
                  </a:xfrm>
                </p:grpSpPr>
                <p:grpSp>
                  <p:nvGrpSpPr>
                    <p:cNvPr id="5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62200" y="1146200"/>
                      <a:ext cx="827088" cy="971638"/>
                      <a:chOff x="1820863" y="4971962"/>
                      <a:chExt cx="827088" cy="971638"/>
                    </a:xfrm>
                    <a:solidFill>
                      <a:schemeClr val="bg1"/>
                    </a:solidFill>
                  </p:grpSpPr>
                  <p:sp>
                    <p:nvSpPr>
                      <p:cNvPr id="83" name="Rectangle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20863" y="4971962"/>
                        <a:ext cx="827088" cy="971638"/>
                      </a:xfrm>
                      <a:prstGeom prst="rect">
                        <a:avLst/>
                      </a:prstGeom>
                      <a:grpFill/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latin typeface="Calibri" pitchFamily="34" charset="0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27226" y="5043406"/>
                        <a:ext cx="630237" cy="76206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Cambria" pitchFamily="18" charset="0"/>
                            <a:cs typeface="+mn-cs"/>
                          </a:rPr>
                          <a:t>Forecast</a:t>
                        </a: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Cambria" pitchFamily="18" charset="0"/>
                            <a:cs typeface="+mn-cs"/>
                          </a:rPr>
                          <a:t>member 1</a:t>
                        </a: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Cambria" pitchFamily="18" charset="0"/>
                            <a:cs typeface="+mn-cs"/>
                          </a:rPr>
                          <a:t>member 2</a:t>
                        </a: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Cambria" pitchFamily="18" charset="0"/>
                            <a:cs typeface="+mn-cs"/>
                          </a:rPr>
                          <a:t>……</a:t>
                        </a: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Cambria" pitchFamily="18" charset="0"/>
                            <a:cs typeface="+mn-cs"/>
                          </a:rPr>
                          <a:t>member 40</a:t>
                        </a:r>
                        <a:endParaRPr lang="en-US" altLang="en-US" dirty="0">
                          <a:latin typeface="+mn-lt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421" name="Group 2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82712" y="1146813"/>
                      <a:ext cx="827088" cy="971638"/>
                      <a:chOff x="1382712" y="1146813"/>
                      <a:chExt cx="827088" cy="971638"/>
                    </a:xfrm>
                  </p:grpSpPr>
                  <p:sp>
                    <p:nvSpPr>
                      <p:cNvPr id="17447" name="Rectangle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82712" y="1146813"/>
                        <a:ext cx="827088" cy="9716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7448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9075" y="1218257"/>
                        <a:ext cx="630237" cy="76206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Analysis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1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2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……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40</a:t>
                        </a:r>
                        <a:endParaRPr lang="en-US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7422" name="Group 2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69112" y="1146813"/>
                      <a:ext cx="827088" cy="971638"/>
                      <a:chOff x="6869112" y="1146813"/>
                      <a:chExt cx="827088" cy="971638"/>
                    </a:xfrm>
                  </p:grpSpPr>
                  <p:sp>
                    <p:nvSpPr>
                      <p:cNvPr id="17445" name="Rectangle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69112" y="1146813"/>
                        <a:ext cx="827088" cy="9716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7446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975475" y="1218257"/>
                        <a:ext cx="630237" cy="76206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Analysis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1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2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……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40</a:t>
                        </a:r>
                        <a:endParaRPr lang="en-US" alt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7423" name="Group 2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48600" y="1146813"/>
                      <a:ext cx="827088" cy="971638"/>
                      <a:chOff x="7848600" y="1146813"/>
                      <a:chExt cx="827088" cy="971638"/>
                    </a:xfrm>
                  </p:grpSpPr>
                  <p:sp>
                    <p:nvSpPr>
                      <p:cNvPr id="17443" name="Rectangle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848600" y="1146813"/>
                        <a:ext cx="827088" cy="9716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7444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54963" y="1218257"/>
                        <a:ext cx="630237" cy="76206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Forecast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1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2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……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40</a:t>
                        </a:r>
                        <a:endParaRPr lang="en-US" altLang="en-US">
                          <a:latin typeface="Calibri" pitchFamily="34" charset="0"/>
                        </a:endParaRPr>
                      </a:p>
                    </p:txBody>
                  </p:sp>
                </p:grpSp>
                <p:cxnSp>
                  <p:nvCxnSpPr>
                    <p:cNvPr id="28" name="Straight Arrow Connector 27"/>
                    <p:cNvCxnSpPr>
                      <a:stCxn id="17418" idx="3"/>
                    </p:cNvCxnSpPr>
                    <p:nvPr/>
                  </p:nvCxnSpPr>
                  <p:spPr bwMode="auto">
                    <a:xfrm>
                      <a:off x="5715001" y="1630363"/>
                      <a:ext cx="182562" cy="1587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Arrow Connector 29"/>
                    <p:cNvCxnSpPr>
                      <a:endCxn id="17445" idx="1"/>
                    </p:cNvCxnSpPr>
                    <p:nvPr/>
                  </p:nvCxnSpPr>
                  <p:spPr bwMode="auto">
                    <a:xfrm>
                      <a:off x="6629401" y="1630363"/>
                      <a:ext cx="239712" cy="1587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Arrow Connector 30"/>
                    <p:cNvCxnSpPr>
                      <a:stCxn id="17445" idx="3"/>
                      <a:endCxn id="17443" idx="1"/>
                    </p:cNvCxnSpPr>
                    <p:nvPr/>
                  </p:nvCxnSpPr>
                  <p:spPr bwMode="auto">
                    <a:xfrm>
                      <a:off x="7696201" y="1631950"/>
                      <a:ext cx="152400" cy="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Arrow Connector 46"/>
                    <p:cNvCxnSpPr>
                      <a:stCxn id="17443" idx="3"/>
                    </p:cNvCxnSpPr>
                    <p:nvPr/>
                  </p:nvCxnSpPr>
                  <p:spPr bwMode="auto">
                    <a:xfrm>
                      <a:off x="8675688" y="1633538"/>
                      <a:ext cx="180975" cy="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428" name="Group 2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3912" y="1066800"/>
                      <a:ext cx="827088" cy="1066225"/>
                      <a:chOff x="3363912" y="1066800"/>
                      <a:chExt cx="827088" cy="1066225"/>
                    </a:xfrm>
                  </p:grpSpPr>
                  <p:sp>
                    <p:nvSpPr>
                      <p:cNvPr id="17441" name="Rectangle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3912" y="1066800"/>
                        <a:ext cx="827088" cy="10662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7442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70275" y="1120385"/>
                        <a:ext cx="630237" cy="92333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Vortex relocation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1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2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……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member 40</a:t>
                        </a:r>
                        <a:endParaRPr lang="en-US" altLang="en-US">
                          <a:latin typeface="Calibri" pitchFamily="34" charset="0"/>
                        </a:endParaRPr>
                      </a:p>
                    </p:txBody>
                  </p:sp>
                </p:grpSp>
                <p:cxnSp>
                  <p:nvCxnSpPr>
                    <p:cNvPr id="97" name="Straight Arrow Connector 96"/>
                    <p:cNvCxnSpPr/>
                    <p:nvPr/>
                  </p:nvCxnSpPr>
                  <p:spPr>
                    <a:xfrm>
                      <a:off x="2217737" y="1600200"/>
                      <a:ext cx="125413" cy="0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430" name="Group 2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8512" y="1204633"/>
                      <a:ext cx="827088" cy="819239"/>
                      <a:chOff x="5878512" y="1204633"/>
                      <a:chExt cx="827088" cy="819239"/>
                    </a:xfrm>
                  </p:grpSpPr>
                  <p:sp>
                    <p:nvSpPr>
                      <p:cNvPr id="17439" name="Rectangle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78512" y="1204633"/>
                        <a:ext cx="827088" cy="81923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17440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84875" y="1278500"/>
                        <a:ext cx="630237" cy="63642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Recenter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Analysis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EnKF</a:t>
                        </a:r>
                      </a:p>
                      <a:p>
                        <a:pPr algn="ctr"/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Cambria" pitchFamily="18" charset="0"/>
                          </a:rPr>
                          <a:t>d01 &amp; d02</a:t>
                        </a:r>
                      </a:p>
                    </p:txBody>
                  </p:sp>
                </p:grpSp>
                <p:cxnSp>
                  <p:nvCxnSpPr>
                    <p:cNvPr id="173" name="Straight Arrow Connector 172"/>
                    <p:cNvCxnSpPr>
                      <a:stCxn id="17441" idx="3"/>
                    </p:cNvCxnSpPr>
                    <p:nvPr/>
                  </p:nvCxnSpPr>
                  <p:spPr>
                    <a:xfrm flipV="1">
                      <a:off x="4191000" y="1597025"/>
                      <a:ext cx="263525" cy="3175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Straight Connector 174"/>
                    <p:cNvCxnSpPr/>
                    <p:nvPr/>
                  </p:nvCxnSpPr>
                  <p:spPr>
                    <a:xfrm flipV="1">
                      <a:off x="4322762" y="1676400"/>
                      <a:ext cx="0" cy="992188"/>
                    </a:xfrm>
                    <a:prstGeom prst="line">
                      <a:avLst/>
                    </a:prstGeom>
                    <a:ln w="15875">
                      <a:solidFill>
                        <a:srgbClr val="6699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Straight Arrow Connector 176"/>
                    <p:cNvCxnSpPr/>
                    <p:nvPr/>
                  </p:nvCxnSpPr>
                  <p:spPr>
                    <a:xfrm>
                      <a:off x="4322762" y="1676400"/>
                      <a:ext cx="152400" cy="0"/>
                    </a:xfrm>
                    <a:prstGeom prst="straightConnector1">
                      <a:avLst/>
                    </a:prstGeom>
                    <a:ln w="15875">
                      <a:solidFill>
                        <a:srgbClr val="66990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2" name="Straight Connector 211"/>
                    <p:cNvCxnSpPr>
                      <a:stCxn id="17441" idx="2"/>
                    </p:cNvCxnSpPr>
                    <p:nvPr/>
                  </p:nvCxnSpPr>
                  <p:spPr>
                    <a:xfrm>
                      <a:off x="3776662" y="2133600"/>
                      <a:ext cx="7938" cy="1581150"/>
                    </a:xfrm>
                    <a:prstGeom prst="line">
                      <a:avLst/>
                    </a:prstGeom>
                    <a:ln w="19050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Straight Connector 236"/>
                    <p:cNvCxnSpPr/>
                    <p:nvPr/>
                  </p:nvCxnSpPr>
                  <p:spPr>
                    <a:xfrm>
                      <a:off x="5943601" y="4038600"/>
                      <a:ext cx="152400" cy="0"/>
                    </a:xfrm>
                    <a:prstGeom prst="line">
                      <a:avLst/>
                    </a:prstGeom>
                    <a:ln w="19050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" name="Straight Arrow Connector 238"/>
                    <p:cNvCxnSpPr/>
                    <p:nvPr/>
                  </p:nvCxnSpPr>
                  <p:spPr>
                    <a:xfrm flipV="1">
                      <a:off x="6094413" y="2011363"/>
                      <a:ext cx="0" cy="2027237"/>
                    </a:xfrm>
                    <a:prstGeom prst="straightConnector1">
                      <a:avLst/>
                    </a:prstGeom>
                    <a:ln w="19050">
                      <a:solidFill>
                        <a:srgbClr val="C0000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437" name="TextBox 24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648200" y="1428690"/>
                      <a:ext cx="844550" cy="400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EnKF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d02</a:t>
                      </a:r>
                    </a:p>
                  </p:txBody>
                </p:sp>
                <p:cxnSp>
                  <p:nvCxnSpPr>
                    <p:cNvPr id="258" name="Elbow Connector 257"/>
                    <p:cNvCxnSpPr/>
                    <p:nvPr/>
                  </p:nvCxnSpPr>
                  <p:spPr>
                    <a:xfrm rot="5400000" flipH="1" flipV="1">
                      <a:off x="4328320" y="3486944"/>
                      <a:ext cx="3306762" cy="381000"/>
                    </a:xfrm>
                    <a:prstGeom prst="bentConnector3">
                      <a:avLst>
                        <a:gd name="adj1" fmla="val 188"/>
                      </a:avLst>
                    </a:prstGeom>
                    <a:ln w="15875">
                      <a:solidFill>
                        <a:srgbClr val="00B0F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sp>
        <p:nvSpPr>
          <p:cNvPr id="98" name="Title 1"/>
          <p:cNvSpPr txBox="1">
            <a:spLocks/>
          </p:cNvSpPr>
          <p:nvPr/>
        </p:nvSpPr>
        <p:spPr>
          <a:xfrm>
            <a:off x="533400" y="304800"/>
            <a:ext cx="8229600" cy="5715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 Cycled HWRF EnKF ensemble hybrid data assimilation system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96BA2-F986-4672-B230-006C0285A23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6808</TotalTime>
  <Words>1302</Words>
  <Application>Microsoft Office PowerPoint</Application>
  <PresentationFormat>On-screen Show (4:3)</PresentationFormat>
  <Paragraphs>414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Cycled HWRF EnKF ensemble hybrid data assimilation system – a potential 2017 HWRF DA Upgrade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workflow </vt:lpstr>
      <vt:lpstr>Source code changes</vt:lpstr>
      <vt:lpstr>Script Changes</vt:lpstr>
      <vt:lpstr>Domain Setup</vt:lpstr>
      <vt:lpstr>Recenter analysis</vt:lpstr>
      <vt:lpstr>Experiments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Mingjing Tong</dc:creator>
  <cp:lastModifiedBy>Mingjing Tong</cp:lastModifiedBy>
  <cp:revision>125</cp:revision>
  <dcterms:created xsi:type="dcterms:W3CDTF">2016-07-07T14:43:23Z</dcterms:created>
  <dcterms:modified xsi:type="dcterms:W3CDTF">2016-07-21T15:26:45Z</dcterms:modified>
</cp:coreProperties>
</file>