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19"/>
  </p:notesMasterIdLst>
  <p:sldIdLst>
    <p:sldId id="256" r:id="rId2"/>
    <p:sldId id="258" r:id="rId3"/>
    <p:sldId id="266" r:id="rId4"/>
    <p:sldId id="259" r:id="rId5"/>
    <p:sldId id="260" r:id="rId6"/>
    <p:sldId id="267" r:id="rId7"/>
    <p:sldId id="273" r:id="rId8"/>
    <p:sldId id="272" r:id="rId9"/>
    <p:sldId id="269" r:id="rId10"/>
    <p:sldId id="261" r:id="rId11"/>
    <p:sldId id="262" r:id="rId12"/>
    <p:sldId id="263" r:id="rId13"/>
    <p:sldId id="270" r:id="rId14"/>
    <p:sldId id="271" r:id="rId15"/>
    <p:sldId id="264" r:id="rId16"/>
    <p:sldId id="265" r:id="rId17"/>
    <p:sldId id="274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FD0F851-EC5A-4D38-B0AD-8093EC10F338}" styleName="Estilo claro 1 - Acento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ABFCF23-3B69-468F-B69F-88F6DE6A72F2}" styleName="Estilo medio 1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DBED569-4797-4DF1-A0F4-6AAB3CD982D8}" styleName="Estilo claro 3 - Acento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60"/>
  </p:normalViewPr>
  <p:slideViewPr>
    <p:cSldViewPr>
      <p:cViewPr>
        <p:scale>
          <a:sx n="66" d="100"/>
          <a:sy n="66" d="100"/>
        </p:scale>
        <p:origin x="-1506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23AB42-6C23-453B-A1E0-5DACB6A62ECE}" type="datetimeFigureOut">
              <a:rPr lang="en-US" smtClean="0"/>
              <a:t>7/21/2015</a:t>
            </a:fld>
            <a:endParaRPr lang="en-U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158A20-D204-494D-916C-BF78402263F4}" type="slidenum">
              <a:rPr lang="en-US" smtClean="0"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158A20-D204-494D-916C-BF78402263F4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158A20-D204-494D-916C-BF78402263F4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AA699-3A15-4934-8DE4-16DDE735C989}" type="datetimeFigureOut">
              <a:rPr lang="en-US" smtClean="0"/>
              <a:pPr/>
              <a:t>7/21/2015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8A28E-F35A-4833-8C70-CE1308391688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AA699-3A15-4934-8DE4-16DDE735C989}" type="datetimeFigureOut">
              <a:rPr lang="en-US" smtClean="0"/>
              <a:pPr/>
              <a:t>7/21/2015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8A28E-F35A-4833-8C70-CE1308391688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AA699-3A15-4934-8DE4-16DDE735C989}" type="datetimeFigureOut">
              <a:rPr lang="en-US" smtClean="0"/>
              <a:pPr/>
              <a:t>7/21/2015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8A28E-F35A-4833-8C70-CE1308391688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AA699-3A15-4934-8DE4-16DDE735C989}" type="datetimeFigureOut">
              <a:rPr lang="en-US" smtClean="0"/>
              <a:pPr/>
              <a:t>7/21/2015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8A28E-F35A-4833-8C70-CE1308391688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AA699-3A15-4934-8DE4-16DDE735C989}" type="datetimeFigureOut">
              <a:rPr lang="en-US" smtClean="0"/>
              <a:pPr/>
              <a:t>7/21/2015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8A28E-F35A-4833-8C70-CE1308391688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AA699-3A15-4934-8DE4-16DDE735C989}" type="datetimeFigureOut">
              <a:rPr lang="en-US" smtClean="0"/>
              <a:pPr/>
              <a:t>7/21/2015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8A28E-F35A-4833-8C70-CE1308391688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AA699-3A15-4934-8DE4-16DDE735C989}" type="datetimeFigureOut">
              <a:rPr lang="en-US" smtClean="0"/>
              <a:pPr/>
              <a:t>7/21/2015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8A28E-F35A-4833-8C70-CE1308391688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AA699-3A15-4934-8DE4-16DDE735C989}" type="datetimeFigureOut">
              <a:rPr lang="en-US" smtClean="0"/>
              <a:pPr/>
              <a:t>7/21/2015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8A28E-F35A-4833-8C70-CE1308391688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AA699-3A15-4934-8DE4-16DDE735C989}" type="datetimeFigureOut">
              <a:rPr lang="en-US" smtClean="0"/>
              <a:pPr/>
              <a:t>7/21/2015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8A28E-F35A-4833-8C70-CE1308391688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AA699-3A15-4934-8DE4-16DDE735C989}" type="datetimeFigureOut">
              <a:rPr lang="en-US" smtClean="0"/>
              <a:pPr/>
              <a:t>7/21/2015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8A28E-F35A-4833-8C70-CE1308391688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AA699-3A15-4934-8DE4-16DDE735C989}" type="datetimeFigureOut">
              <a:rPr lang="en-US" smtClean="0"/>
              <a:pPr/>
              <a:t>7/21/2015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8A28E-F35A-4833-8C70-CE1308391688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DAA699-3A15-4934-8DE4-16DDE735C989}" type="datetimeFigureOut">
              <a:rPr lang="en-US" smtClean="0"/>
              <a:pPr/>
              <a:t>7/21/2015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B8A28E-F35A-4833-8C70-CE1308391688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federico.dicatarina@noaa.gov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gif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0" y="304800"/>
            <a:ext cx="7772400" cy="1470025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>
                <a:solidFill>
                  <a:schemeClr val="tx2"/>
                </a:solidFill>
              </a:rPr>
              <a:t>Secondary </a:t>
            </a:r>
            <a:r>
              <a:rPr lang="en-US" b="1" dirty="0" err="1" smtClean="0">
                <a:solidFill>
                  <a:schemeClr val="tx2"/>
                </a:solidFill>
              </a:rPr>
              <a:t>Eyewalls</a:t>
            </a:r>
            <a:r>
              <a:rPr lang="en-US" b="1" dirty="0" smtClean="0">
                <a:solidFill>
                  <a:schemeClr val="tx2"/>
                </a:solidFill>
              </a:rPr>
              <a:t> in </a:t>
            </a:r>
            <a:r>
              <a:rPr lang="en-US" b="1" dirty="0" smtClean="0">
                <a:solidFill>
                  <a:schemeClr val="tx2"/>
                </a:solidFill>
              </a:rPr>
              <a:t>Operational HWRF 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81000" y="2362200"/>
            <a:ext cx="6400800" cy="4495800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Federico Di </a:t>
            </a:r>
            <a:r>
              <a:rPr lang="en-US" dirty="0" err="1" smtClean="0"/>
              <a:t>Catarina</a:t>
            </a:r>
            <a:endParaRPr lang="en-US" dirty="0"/>
          </a:p>
          <a:p>
            <a:pPr algn="l"/>
            <a:endParaRPr lang="en-US" sz="2400" dirty="0" smtClean="0"/>
          </a:p>
          <a:p>
            <a:pPr algn="l"/>
            <a:r>
              <a:rPr lang="en-US" sz="1800" dirty="0" smtClean="0"/>
              <a:t>Student Meteorologist</a:t>
            </a:r>
            <a:endParaRPr lang="en-US" sz="1800" dirty="0" smtClean="0"/>
          </a:p>
          <a:p>
            <a:pPr algn="l"/>
            <a:r>
              <a:rPr lang="en-US" sz="1800" dirty="0" smtClean="0"/>
              <a:t>NOAA /NCEP /EMC</a:t>
            </a:r>
            <a:endParaRPr lang="en-US" sz="1800" dirty="0" smtClean="0"/>
          </a:p>
          <a:p>
            <a:pPr algn="l"/>
            <a:r>
              <a:rPr lang="en-US" sz="1800" dirty="0" smtClean="0">
                <a:hlinkClick r:id="rId2"/>
              </a:rPr>
              <a:t>federico.dicatarina@noaa.gov</a:t>
            </a:r>
            <a:endParaRPr lang="en-US" sz="1800" dirty="0" smtClean="0"/>
          </a:p>
          <a:p>
            <a:pPr algn="l"/>
            <a:endParaRPr lang="en-US" sz="2000" dirty="0" smtClean="0"/>
          </a:p>
          <a:p>
            <a:pPr algn="l"/>
            <a:endParaRPr lang="en-US" sz="2000" dirty="0"/>
          </a:p>
          <a:p>
            <a:pPr algn="l"/>
            <a:r>
              <a:rPr lang="en-US" sz="2000" dirty="0" smtClean="0"/>
              <a:t>Mentors: </a:t>
            </a:r>
          </a:p>
          <a:p>
            <a:pPr algn="l"/>
            <a:r>
              <a:rPr lang="en-US" sz="2000" dirty="0" smtClean="0"/>
              <a:t>Vijay </a:t>
            </a:r>
            <a:r>
              <a:rPr lang="en-US" sz="2000" dirty="0" err="1" smtClean="0"/>
              <a:t>Tallapragada</a:t>
            </a:r>
            <a:r>
              <a:rPr lang="en-US" sz="2000" dirty="0" smtClean="0"/>
              <a:t> </a:t>
            </a:r>
          </a:p>
          <a:p>
            <a:pPr algn="l"/>
            <a:r>
              <a:rPr lang="en-US" sz="2000" dirty="0" err="1" smtClean="0"/>
              <a:t>Weiguo</a:t>
            </a:r>
            <a:r>
              <a:rPr lang="en-US" sz="2000" dirty="0" smtClean="0"/>
              <a:t> Wang</a:t>
            </a:r>
          </a:p>
          <a:p>
            <a:pPr algn="l"/>
            <a:r>
              <a:rPr lang="en-US" sz="2000" dirty="0" smtClean="0"/>
              <a:t>Sergio </a:t>
            </a:r>
            <a:r>
              <a:rPr lang="en-US" sz="2000" dirty="0" err="1" smtClean="0"/>
              <a:t>Abarca</a:t>
            </a:r>
            <a:endParaRPr lang="en-US" sz="2000" dirty="0" smtClean="0"/>
          </a:p>
          <a:p>
            <a:endParaRPr lang="en-US" sz="24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30722" name="Picture 2" descr="http://cdn8.triplepundit.com/wp-content/uploads/2013/02/NOAA-Transparent-Logo-300x30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96200" y="228600"/>
            <a:ext cx="914400" cy="914400"/>
          </a:xfrm>
          <a:prstGeom prst="rect">
            <a:avLst/>
          </a:prstGeom>
          <a:noFill/>
        </p:spPr>
      </p:pic>
      <p:pic>
        <p:nvPicPr>
          <p:cNvPr id="30724" name="Picture 4" descr="http://www.srh.noaa.gov/images/maf/logos/432x426%20nwslogo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20000" y="1447800"/>
            <a:ext cx="1081826" cy="1066800"/>
          </a:xfrm>
          <a:prstGeom prst="rect">
            <a:avLst/>
          </a:prstGeom>
          <a:noFill/>
        </p:spPr>
      </p:pic>
      <p:pic>
        <p:nvPicPr>
          <p:cNvPr id="30726" name="Picture 6" descr="http://www.nco.ncep.noaa.gov/images/ncep_logo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543800" y="2895600"/>
            <a:ext cx="1310105" cy="762000"/>
          </a:xfrm>
          <a:prstGeom prst="rect">
            <a:avLst/>
          </a:prstGeom>
          <a:noFill/>
        </p:spPr>
      </p:pic>
      <p:pic>
        <p:nvPicPr>
          <p:cNvPr id="30732" name="Picture 12" descr="https://www.naspa.org/images/uploads/main/florida_state_U_2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620000" y="5334000"/>
            <a:ext cx="1219200" cy="1219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2"/>
                </a:solidFill>
              </a:rPr>
              <a:t>TC EDOUARD </a:t>
            </a:r>
            <a:r>
              <a:rPr lang="en-US" sz="4000" dirty="0" smtClean="0">
                <a:solidFill>
                  <a:schemeClr val="tx2"/>
                </a:solidFill>
              </a:rPr>
              <a:t>06L</a:t>
            </a:r>
            <a:r>
              <a:rPr lang="en-US" sz="4000" dirty="0" smtClean="0">
                <a:solidFill>
                  <a:schemeClr val="tx2"/>
                </a:solidFill>
              </a:rPr>
              <a:t> 2014</a:t>
            </a:r>
            <a:endParaRPr lang="en-US" sz="4000" dirty="0">
              <a:solidFill>
                <a:schemeClr val="tx2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876800" y="1752600"/>
            <a:ext cx="3733800" cy="4525963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en-US" dirty="0"/>
              <a:t>	</a:t>
            </a:r>
            <a:endParaRPr lang="en-US" dirty="0" smtClean="0"/>
          </a:p>
          <a:p>
            <a:pPr algn="ctr">
              <a:buNone/>
            </a:pPr>
            <a:r>
              <a:rPr lang="en-US" dirty="0" err="1" smtClean="0"/>
              <a:t>Edouard</a:t>
            </a:r>
            <a:r>
              <a:rPr lang="en-US" dirty="0" smtClean="0"/>
              <a:t>: The only TC to show SE</a:t>
            </a:r>
            <a:endParaRPr lang="en-US" dirty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The table on the right is a list of 4 cycles that had two local &lt;v&gt; maximums at distinct radii</a:t>
            </a:r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r>
              <a:rPr lang="en-US" dirty="0" smtClean="0"/>
              <a:t>	The bold letters indicate cycles with most clear evidence for SE. These will be analyzed in the rest of the presentation</a:t>
            </a:r>
            <a:endParaRPr lang="en-US" dirty="0" smtClean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381000" y="1752600"/>
          <a:ext cx="4229100" cy="44196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4550"/>
                <a:gridCol w="2114550"/>
              </a:tblGrid>
              <a:tr h="123253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Calibri"/>
                          <a:ea typeface="Calibri"/>
                          <a:cs typeface="Times New Roman"/>
                        </a:rPr>
                        <a:t>Cycle: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Signs of SE</a:t>
                      </a:r>
                    </a:p>
                    <a:p>
                      <a:pPr algn="ctr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&lt;v&gt;</a:t>
                      </a:r>
                    </a:p>
                    <a:p>
                      <a:pPr algn="ctr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Yes/Some/None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602959"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2014091406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Yes </a:t>
                      </a:r>
                    </a:p>
                  </a:txBody>
                  <a:tcPr/>
                </a:tc>
              </a:tr>
              <a:tr h="602959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2014091506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Some </a:t>
                      </a:r>
                    </a:p>
                  </a:txBody>
                  <a:tcPr/>
                </a:tc>
              </a:tr>
              <a:tr h="86137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2014091600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Yes</a:t>
                      </a:r>
                    </a:p>
                  </a:txBody>
                  <a:tcPr/>
                </a:tc>
              </a:tr>
              <a:tr h="1119781"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2014091706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Yes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chemeClr val="tx2"/>
                </a:solidFill>
              </a:rPr>
              <a:t>EDOUARD - 2014091406</a:t>
            </a:r>
            <a:br>
              <a:rPr lang="en-US" dirty="0" smtClean="0">
                <a:solidFill>
                  <a:schemeClr val="tx2"/>
                </a:solidFill>
              </a:rPr>
            </a:br>
            <a:endParaRPr lang="en-US" dirty="0">
              <a:solidFill>
                <a:schemeClr val="tx2"/>
              </a:solidFill>
            </a:endParaRPr>
          </a:p>
        </p:txBody>
      </p:sp>
      <p:pic>
        <p:nvPicPr>
          <p:cNvPr id="2060" name="Picture 12" descr="F:\thrusday presentation\Selection\14\edouard2014091406vtaxisF39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85800"/>
            <a:ext cx="2667000" cy="2060258"/>
          </a:xfrm>
          <a:prstGeom prst="rect">
            <a:avLst/>
          </a:prstGeom>
          <a:noFill/>
        </p:spPr>
      </p:pic>
      <p:pic>
        <p:nvPicPr>
          <p:cNvPr id="2061" name="Picture 13" descr="F:\thrusday presentation\Selection\14\edouard2014091406vtaxisF42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" y="2743200"/>
            <a:ext cx="2667000" cy="2074334"/>
          </a:xfrm>
          <a:prstGeom prst="rect">
            <a:avLst/>
          </a:prstGeom>
          <a:noFill/>
        </p:spPr>
      </p:pic>
      <p:pic>
        <p:nvPicPr>
          <p:cNvPr id="2062" name="Picture 14" descr="F:\thrusday presentation\Selection\14\edouard2014091406vvaxisF39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352800" y="685800"/>
            <a:ext cx="2743200" cy="2060258"/>
          </a:xfrm>
          <a:prstGeom prst="rect">
            <a:avLst/>
          </a:prstGeom>
          <a:noFill/>
        </p:spPr>
      </p:pic>
      <p:pic>
        <p:nvPicPr>
          <p:cNvPr id="2063" name="Picture 15" descr="F:\thrusday presentation\Selection\14\edouard2014091406vvaxisF42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352800" y="2666999"/>
            <a:ext cx="2743200" cy="2101787"/>
          </a:xfrm>
          <a:prstGeom prst="rect">
            <a:avLst/>
          </a:prstGeom>
          <a:noFill/>
        </p:spPr>
      </p:pic>
      <p:pic>
        <p:nvPicPr>
          <p:cNvPr id="2065" name="Picture 17" descr="F:\thrusday presentation\Selection\14\edouard2014091406vraxisF39.pn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477000" y="685800"/>
            <a:ext cx="2667000" cy="2060258"/>
          </a:xfrm>
          <a:prstGeom prst="rect">
            <a:avLst/>
          </a:prstGeom>
          <a:noFill/>
        </p:spPr>
      </p:pic>
      <p:pic>
        <p:nvPicPr>
          <p:cNvPr id="2066" name="Picture 18" descr="F:\thrusday presentation\Selection\14\edouard2014091406vraxisF42.pn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475413" y="2667000"/>
            <a:ext cx="2668587" cy="2061483"/>
          </a:xfrm>
          <a:prstGeom prst="rect">
            <a:avLst/>
          </a:prstGeom>
          <a:noFill/>
        </p:spPr>
      </p:pic>
      <p:pic>
        <p:nvPicPr>
          <p:cNvPr id="2067" name="Picture 19" descr="F:\thrusday presentation\Selection\14\edouard2014091406vtaxisF45.pn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0" y="4797743"/>
            <a:ext cx="2667000" cy="2060258"/>
          </a:xfrm>
          <a:prstGeom prst="rect">
            <a:avLst/>
          </a:prstGeom>
          <a:noFill/>
        </p:spPr>
      </p:pic>
      <p:pic>
        <p:nvPicPr>
          <p:cNvPr id="2068" name="Picture 20" descr="F:\thrusday presentation\Selection\14\edouard2014091406vvaxisF45.pn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3352800" y="4724400"/>
            <a:ext cx="2743199" cy="2133600"/>
          </a:xfrm>
          <a:prstGeom prst="rect">
            <a:avLst/>
          </a:prstGeom>
          <a:noFill/>
        </p:spPr>
      </p:pic>
      <p:pic>
        <p:nvPicPr>
          <p:cNvPr id="2069" name="Picture 21" descr="F:\thrusday presentation\Selection\14\edouard2014091406vraxisF45.png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6477000" y="4724400"/>
            <a:ext cx="2667000" cy="2133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chemeClr val="tx2"/>
                </a:solidFill>
              </a:rPr>
              <a:t>EDOUARD – 2014091406</a:t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sz="2700" dirty="0" err="1" smtClean="0">
                <a:solidFill>
                  <a:schemeClr val="tx2"/>
                </a:solidFill>
              </a:rPr>
              <a:t>Hovmöller</a:t>
            </a:r>
            <a:r>
              <a:rPr lang="en-US" sz="2700" dirty="0" smtClean="0">
                <a:solidFill>
                  <a:schemeClr val="tx2"/>
                </a:solidFill>
              </a:rPr>
              <a:t> Diagrams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4100" name="Picture 4" descr="F:\thrusday presentation\Selection\14\edouard2014091406vhov2900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447800"/>
            <a:ext cx="4648200" cy="3590734"/>
          </a:xfrm>
          <a:prstGeom prst="rect">
            <a:avLst/>
          </a:prstGeom>
          <a:noFill/>
        </p:spPr>
      </p:pic>
      <p:pic>
        <p:nvPicPr>
          <p:cNvPr id="4101" name="Picture 5" descr="F:\thrusday presentation\Selection\14\edouard2014091406uhov975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07883" y="1447800"/>
            <a:ext cx="4636117" cy="3581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EDOUARD - 2014091706</a:t>
            </a:r>
            <a:endParaRPr lang="en-US" dirty="0">
              <a:solidFill>
                <a:schemeClr val="tx2"/>
              </a:solidFill>
            </a:endParaRPr>
          </a:p>
        </p:txBody>
      </p:sp>
      <p:pic>
        <p:nvPicPr>
          <p:cNvPr id="3074" name="Picture 2" descr="F:\thrusday presentation\Selection\17\edouard2014091706vtaxisF0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371600"/>
            <a:ext cx="3048000" cy="2354580"/>
          </a:xfrm>
          <a:prstGeom prst="rect">
            <a:avLst/>
          </a:prstGeom>
          <a:noFill/>
        </p:spPr>
      </p:pic>
      <p:pic>
        <p:nvPicPr>
          <p:cNvPr id="3075" name="Picture 3" descr="F:\thrusday presentation\Selection\17\edouard2014091706vtaxisF3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0" y="1371600"/>
            <a:ext cx="3057864" cy="2362200"/>
          </a:xfrm>
          <a:prstGeom prst="rect">
            <a:avLst/>
          </a:prstGeom>
          <a:noFill/>
        </p:spPr>
      </p:pic>
      <p:pic>
        <p:nvPicPr>
          <p:cNvPr id="3076" name="Picture 4" descr="F:\thrusday presentation\Selection\17\edouard2014091706vtaxisF6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86135" y="1371600"/>
            <a:ext cx="3057865" cy="2362200"/>
          </a:xfrm>
          <a:prstGeom prst="rect">
            <a:avLst/>
          </a:prstGeom>
          <a:noFill/>
        </p:spPr>
      </p:pic>
      <p:pic>
        <p:nvPicPr>
          <p:cNvPr id="3077" name="Picture 5" descr="F:\thrusday presentation\Selection\17\edouard2014091706vtaxisF9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4191000"/>
            <a:ext cx="3057865" cy="2362200"/>
          </a:xfrm>
          <a:prstGeom prst="rect">
            <a:avLst/>
          </a:prstGeom>
          <a:noFill/>
        </p:spPr>
      </p:pic>
      <p:pic>
        <p:nvPicPr>
          <p:cNvPr id="3078" name="Picture 6" descr="F:\thrusday presentation\Selection\17\edouard2014091706vtaxisF12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048000" y="4191000"/>
            <a:ext cx="3048000" cy="2354580"/>
          </a:xfrm>
          <a:prstGeom prst="rect">
            <a:avLst/>
          </a:prstGeom>
          <a:noFill/>
        </p:spPr>
      </p:pic>
      <p:pic>
        <p:nvPicPr>
          <p:cNvPr id="3079" name="Picture 7" descr="F:\thrusday presentation\Selection\17\edouard2014091706vtaxisF15.pn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019800" y="4191000"/>
            <a:ext cx="3124200" cy="24134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chemeClr val="tx2"/>
                </a:solidFill>
              </a:rPr>
              <a:t>EDOUARD – 2014091706</a:t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sz="2700" dirty="0" err="1" smtClean="0">
                <a:solidFill>
                  <a:schemeClr val="tx2"/>
                </a:solidFill>
              </a:rPr>
              <a:t>Hovmöller</a:t>
            </a:r>
            <a:r>
              <a:rPr lang="en-US" sz="2700" dirty="0" smtClean="0">
                <a:solidFill>
                  <a:schemeClr val="tx2"/>
                </a:solidFill>
              </a:rPr>
              <a:t> Diagrams</a:t>
            </a:r>
            <a:r>
              <a:rPr lang="en-US" sz="2700" dirty="0" smtClean="0">
                <a:solidFill>
                  <a:schemeClr val="tx2"/>
                </a:solidFill>
              </a:rPr>
              <a:t/>
            </a:r>
            <a:br>
              <a:rPr lang="en-US" sz="2700" dirty="0" smtClean="0">
                <a:solidFill>
                  <a:schemeClr val="tx2"/>
                </a:solidFill>
              </a:rPr>
            </a:br>
            <a:endParaRPr lang="en-US" sz="2700" dirty="0">
              <a:solidFill>
                <a:schemeClr val="tx2"/>
              </a:solidFill>
            </a:endParaRPr>
          </a:p>
        </p:txBody>
      </p:sp>
      <p:pic>
        <p:nvPicPr>
          <p:cNvPr id="5123" name="Picture 3" descr="F:\thrusday presentation\Selection\17\edouard2014091706vhov2900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371600"/>
            <a:ext cx="4495800" cy="3473005"/>
          </a:xfrm>
          <a:prstGeom prst="rect">
            <a:avLst/>
          </a:prstGeom>
          <a:noFill/>
        </p:spPr>
      </p:pic>
      <p:pic>
        <p:nvPicPr>
          <p:cNvPr id="5124" name="Picture 4" descr="F:\thrusday presentation\Selection\17\edouard2014091706uhov975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95800" y="1371600"/>
            <a:ext cx="4495800" cy="34730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Conclusion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Operational HWRF can generate realistic SEs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Future Study Topics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600" dirty="0" smtClean="0"/>
              <a:t>What physical and/or dynamical parameterizations made the simulation of SE in </a:t>
            </a:r>
            <a:r>
              <a:rPr lang="en-US" sz="2600" dirty="0" err="1" smtClean="0"/>
              <a:t>Edouard</a:t>
            </a:r>
            <a:r>
              <a:rPr lang="en-US" sz="2600" dirty="0" smtClean="0"/>
              <a:t> possible. </a:t>
            </a:r>
          </a:p>
          <a:p>
            <a:pPr>
              <a:buNone/>
            </a:pPr>
            <a:endParaRPr lang="en-US" sz="2600" dirty="0" smtClean="0"/>
          </a:p>
          <a:p>
            <a:pPr>
              <a:buNone/>
            </a:pPr>
            <a:r>
              <a:rPr lang="en-US" sz="2600" dirty="0" smtClean="0"/>
              <a:t>Why do SEs appear only for </a:t>
            </a:r>
            <a:r>
              <a:rPr lang="en-US" sz="2600" dirty="0" err="1" smtClean="0"/>
              <a:t>Edouard</a:t>
            </a:r>
            <a:r>
              <a:rPr lang="en-US" sz="2600" dirty="0" smtClean="0"/>
              <a:t> and not in any other TC simulated by 2015 HWRF? In fact, why not in every expected cycle of </a:t>
            </a:r>
            <a:r>
              <a:rPr lang="en-US" sz="2600" dirty="0" err="1" smtClean="0"/>
              <a:t>Edouard</a:t>
            </a:r>
            <a:r>
              <a:rPr lang="en-US" sz="2600" dirty="0"/>
              <a:t>?</a:t>
            </a:r>
            <a:endParaRPr lang="en-US" sz="2600" dirty="0" smtClean="0"/>
          </a:p>
          <a:p>
            <a:pPr>
              <a:buNone/>
            </a:pPr>
            <a:endParaRPr lang="en-US" sz="2600" dirty="0" smtClean="0"/>
          </a:p>
          <a:p>
            <a:pPr>
              <a:buNone/>
            </a:pPr>
            <a:r>
              <a:rPr lang="en-US" sz="2600" dirty="0" smtClean="0"/>
              <a:t>Is the vortex initialization issue affecting SE forecasts and ultimately intensity forecasts?</a:t>
            </a: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Special Thanks To:</a:t>
            </a:r>
            <a:endParaRPr lang="en-US" dirty="0" smtClean="0">
              <a:solidFill>
                <a:schemeClr val="tx2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>
                <a:solidFill>
                  <a:schemeClr val="tx2"/>
                </a:solidFill>
              </a:rPr>
              <a:t>Keqin</a:t>
            </a:r>
            <a:r>
              <a:rPr lang="en-US" dirty="0" smtClean="0">
                <a:solidFill>
                  <a:schemeClr val="tx2"/>
                </a:solidFill>
              </a:rPr>
              <a:t> Wu</a:t>
            </a:r>
          </a:p>
          <a:p>
            <a:pPr>
              <a:buNone/>
            </a:pPr>
            <a:endParaRPr lang="en-US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tx2"/>
                </a:solidFill>
              </a:rPr>
              <a:t>Hyun-</a:t>
            </a:r>
            <a:r>
              <a:rPr lang="en-US" dirty="0" err="1" smtClean="0">
                <a:solidFill>
                  <a:schemeClr val="tx2"/>
                </a:solidFill>
              </a:rPr>
              <a:t>Sook</a:t>
            </a:r>
            <a:r>
              <a:rPr lang="en-US" dirty="0" smtClean="0">
                <a:solidFill>
                  <a:schemeClr val="tx2"/>
                </a:solidFill>
              </a:rPr>
              <a:t> Kim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Importance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smtClean="0">
                <a:solidFill>
                  <a:schemeClr val="tx2"/>
                </a:solidFill>
              </a:rPr>
              <a:t>of Forecasting </a:t>
            </a:r>
            <a:r>
              <a:rPr lang="en-US" dirty="0" smtClean="0">
                <a:solidFill>
                  <a:schemeClr val="tx2"/>
                </a:solidFill>
              </a:rPr>
              <a:t>SEs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52400" y="1600201"/>
            <a:ext cx="8382000" cy="5029199"/>
          </a:xfrm>
        </p:spPr>
        <p:txBody>
          <a:bodyPr numCol="1"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Common in Tropical Cyclones (TCs) category 3 or higher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SEs are related to storm intensity change.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-Land falling TCs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-Intensity forecasts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SEs are related to storm growth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-The formation of SEs are related to a radial outward expansion of wind field.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-Land falling TCs</a:t>
            </a:r>
          </a:p>
          <a:p>
            <a:pPr>
              <a:buNone/>
            </a:pPr>
            <a:endParaRPr lang="en-US" dirty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Historic Examples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191000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en-US" dirty="0" smtClean="0"/>
              <a:t>Hurricane Wilma (2005)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 algn="ctr">
              <a:buNone/>
            </a:pPr>
            <a:endParaRPr lang="en-US" sz="2400" dirty="0" smtClean="0"/>
          </a:p>
          <a:p>
            <a:pPr algn="ctr">
              <a:buNone/>
            </a:pPr>
            <a:endParaRPr lang="en-US" sz="2400" dirty="0" smtClean="0"/>
          </a:p>
          <a:p>
            <a:pPr algn="ctr">
              <a:buNone/>
            </a:pPr>
            <a:r>
              <a:rPr lang="en-US" sz="2400" dirty="0" smtClean="0"/>
              <a:t>Max. Sustained Wind ~ 160 </a:t>
            </a:r>
            <a:r>
              <a:rPr lang="en-US" sz="2400" dirty="0" err="1" smtClean="0"/>
              <a:t>kt</a:t>
            </a:r>
            <a:endParaRPr lang="en-US" sz="24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267200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en-US" dirty="0" smtClean="0"/>
              <a:t>Hurricane Katrina (2005)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 algn="ctr">
              <a:buNone/>
            </a:pPr>
            <a:endParaRPr lang="en-US" sz="2400" dirty="0" smtClean="0"/>
          </a:p>
          <a:p>
            <a:pPr algn="ctr">
              <a:buNone/>
            </a:pPr>
            <a:endParaRPr lang="en-US" sz="2400" dirty="0" smtClean="0"/>
          </a:p>
          <a:p>
            <a:pPr algn="ctr">
              <a:buNone/>
            </a:pPr>
            <a:r>
              <a:rPr lang="en-US" sz="2400" dirty="0" smtClean="0"/>
              <a:t>Max. Sustained Wind ~ 150 </a:t>
            </a:r>
            <a:r>
              <a:rPr lang="en-US" sz="2400" dirty="0" err="1" smtClean="0"/>
              <a:t>kt</a:t>
            </a:r>
            <a:endParaRPr lang="en-US" sz="2400" dirty="0" smtClean="0"/>
          </a:p>
        </p:txBody>
      </p:sp>
      <p:sp>
        <p:nvSpPr>
          <p:cNvPr id="10" name="9 CuadroTexto"/>
          <p:cNvSpPr txBox="1"/>
          <p:nvPr/>
        </p:nvSpPr>
        <p:spPr>
          <a:xfrm>
            <a:off x="685800" y="5867400"/>
            <a:ext cx="3429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</a:rPr>
              <a:t>Weakened to 130 </a:t>
            </a:r>
            <a:r>
              <a:rPr lang="en-US" b="1" dirty="0" err="1" smtClean="0">
                <a:solidFill>
                  <a:schemeClr val="tx2"/>
                </a:solidFill>
              </a:rPr>
              <a:t>kt</a:t>
            </a:r>
            <a:endParaRPr lang="en-US" b="1" dirty="0" smtClean="0">
              <a:solidFill>
                <a:schemeClr val="tx2"/>
              </a:solidFill>
            </a:endParaRPr>
          </a:p>
          <a:p>
            <a:pPr algn="ctr"/>
            <a:r>
              <a:rPr lang="en-US" b="1" dirty="0" smtClean="0">
                <a:solidFill>
                  <a:schemeClr val="tx2"/>
                </a:solidFill>
              </a:rPr>
              <a:t> just before making landfall</a:t>
            </a:r>
          </a:p>
          <a:p>
            <a:pPr algn="ctr"/>
            <a:r>
              <a:rPr lang="en-US" sz="1400" b="1" dirty="0" smtClean="0"/>
              <a:t>NHC</a:t>
            </a:r>
            <a:endParaRPr lang="en-US" sz="1400" b="1" dirty="0"/>
          </a:p>
        </p:txBody>
      </p:sp>
      <p:sp>
        <p:nvSpPr>
          <p:cNvPr id="11" name="10 CuadroTexto"/>
          <p:cNvSpPr txBox="1"/>
          <p:nvPr/>
        </p:nvSpPr>
        <p:spPr>
          <a:xfrm>
            <a:off x="5029200" y="5867400"/>
            <a:ext cx="31242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</a:rPr>
              <a:t>Weakened to cat. 3 just </a:t>
            </a:r>
            <a:r>
              <a:rPr lang="en-US" b="1" dirty="0" smtClean="0">
                <a:solidFill>
                  <a:schemeClr val="tx2"/>
                </a:solidFill>
              </a:rPr>
              <a:t>before making </a:t>
            </a:r>
            <a:r>
              <a:rPr lang="en-US" b="1" dirty="0" smtClean="0">
                <a:solidFill>
                  <a:schemeClr val="tx2"/>
                </a:solidFill>
              </a:rPr>
              <a:t>landfall</a:t>
            </a:r>
          </a:p>
          <a:p>
            <a:pPr algn="ctr"/>
            <a:r>
              <a:rPr lang="en-US" sz="1400" b="1" dirty="0" smtClean="0"/>
              <a:t>NHC</a:t>
            </a:r>
            <a:endParaRPr lang="en-US" sz="1400" b="1" dirty="0"/>
          </a:p>
        </p:txBody>
      </p:sp>
      <p:pic>
        <p:nvPicPr>
          <p:cNvPr id="12" name="Picture 6" descr="20051019.1400.f16.x.91h.25LWILMA.150kts-882mb-173N-828W.jpg 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2057400"/>
            <a:ext cx="3017921" cy="3276600"/>
          </a:xfrm>
          <a:prstGeom prst="rect">
            <a:avLst/>
          </a:prstGeom>
          <a:noFill/>
        </p:spPr>
      </p:pic>
      <p:pic>
        <p:nvPicPr>
          <p:cNvPr id="1029" name="Picture 5" descr="20050828.1453.f16.x.91hw.12LKATRINA.120kts-922mb-295N-895W.jpg imag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05400" y="2057400"/>
            <a:ext cx="2971800" cy="3276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>
                <a:solidFill>
                  <a:schemeClr val="tx2"/>
                </a:solidFill>
              </a:rPr>
              <a:t>Outline</a:t>
            </a:r>
            <a:r>
              <a:rPr lang="en-US" sz="6600" dirty="0" smtClean="0"/>
              <a:t> </a:t>
            </a:r>
            <a:endParaRPr lang="en-US" sz="6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1000" y="1371600"/>
            <a:ext cx="8229600" cy="510540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sz="3600" dirty="0" smtClean="0">
                <a:solidFill>
                  <a:schemeClr val="tx2"/>
                </a:solidFill>
              </a:rPr>
              <a:t>	</a:t>
            </a:r>
            <a:endParaRPr lang="en-US" sz="3800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en-US" sz="3800" dirty="0" smtClean="0"/>
              <a:t>	</a:t>
            </a:r>
            <a:r>
              <a:rPr lang="en-US" sz="3800" b="1" dirty="0" smtClean="0">
                <a:solidFill>
                  <a:schemeClr val="tx2"/>
                </a:solidFill>
              </a:rPr>
              <a:t>Objective </a:t>
            </a:r>
          </a:p>
          <a:p>
            <a:pPr>
              <a:buNone/>
            </a:pPr>
            <a:r>
              <a:rPr lang="en-US" sz="3800" b="1" dirty="0" smtClean="0"/>
              <a:t>   	</a:t>
            </a:r>
          </a:p>
          <a:p>
            <a:pPr>
              <a:buNone/>
            </a:pPr>
            <a:r>
              <a:rPr lang="en-US" sz="3800" b="1" dirty="0"/>
              <a:t>	</a:t>
            </a:r>
            <a:r>
              <a:rPr lang="en-US" sz="3800" b="1" dirty="0" smtClean="0">
                <a:solidFill>
                  <a:schemeClr val="tx2"/>
                </a:solidFill>
              </a:rPr>
              <a:t>SE Identification and Methodology</a:t>
            </a:r>
          </a:p>
          <a:p>
            <a:pPr>
              <a:buNone/>
            </a:pPr>
            <a:r>
              <a:rPr lang="en-US" sz="3800" b="1" dirty="0" smtClean="0"/>
              <a:t>	</a:t>
            </a:r>
          </a:p>
          <a:p>
            <a:pPr>
              <a:buNone/>
            </a:pPr>
            <a:r>
              <a:rPr lang="en-US" sz="3800" b="1" dirty="0"/>
              <a:t>	</a:t>
            </a:r>
            <a:r>
              <a:rPr lang="en-US" sz="3800" b="1" dirty="0" smtClean="0">
                <a:solidFill>
                  <a:schemeClr val="tx2"/>
                </a:solidFill>
              </a:rPr>
              <a:t>HWRF Data Availability </a:t>
            </a:r>
            <a:endParaRPr lang="en-US" sz="3800" b="1" dirty="0">
              <a:solidFill>
                <a:schemeClr val="tx2"/>
              </a:solidFill>
            </a:endParaRPr>
          </a:p>
          <a:p>
            <a:pPr>
              <a:buNone/>
            </a:pPr>
            <a:endParaRPr lang="en-US" sz="3800" b="1" dirty="0" smtClean="0"/>
          </a:p>
          <a:p>
            <a:pPr>
              <a:buNone/>
            </a:pPr>
            <a:r>
              <a:rPr lang="en-US" sz="3800" b="1" dirty="0" smtClean="0">
                <a:solidFill>
                  <a:schemeClr val="tx2"/>
                </a:solidFill>
              </a:rPr>
              <a:t>	Scope of Study</a:t>
            </a:r>
          </a:p>
          <a:p>
            <a:pPr>
              <a:buNone/>
            </a:pPr>
            <a:r>
              <a:rPr lang="en-US" sz="3800" b="1" dirty="0" smtClean="0"/>
              <a:t>	</a:t>
            </a:r>
            <a:r>
              <a:rPr lang="en-US" sz="3800" dirty="0" smtClean="0"/>
              <a:t>-</a:t>
            </a:r>
            <a:r>
              <a:rPr lang="en-US" sz="3300" dirty="0" smtClean="0"/>
              <a:t>SE in Nature</a:t>
            </a:r>
          </a:p>
          <a:p>
            <a:pPr>
              <a:buNone/>
            </a:pPr>
            <a:r>
              <a:rPr lang="en-US" sz="3300" dirty="0" smtClean="0"/>
              <a:t>	-&lt;v&gt; Availability</a:t>
            </a:r>
          </a:p>
          <a:p>
            <a:pPr>
              <a:buNone/>
            </a:pPr>
            <a:endParaRPr lang="en-US" sz="3800" b="1" dirty="0" smtClean="0"/>
          </a:p>
          <a:p>
            <a:pPr>
              <a:buNone/>
            </a:pPr>
            <a:r>
              <a:rPr lang="en-US" sz="3800" b="1" dirty="0" smtClean="0">
                <a:solidFill>
                  <a:schemeClr val="tx2"/>
                </a:solidFill>
              </a:rPr>
              <a:t>  	</a:t>
            </a:r>
            <a:r>
              <a:rPr lang="en-US" sz="3800" b="1" dirty="0" err="1" smtClean="0">
                <a:solidFill>
                  <a:schemeClr val="tx2"/>
                </a:solidFill>
              </a:rPr>
              <a:t>Edouard</a:t>
            </a:r>
            <a:r>
              <a:rPr lang="en-US" sz="3800" b="1" dirty="0" smtClean="0">
                <a:solidFill>
                  <a:schemeClr val="tx2"/>
                </a:solidFill>
              </a:rPr>
              <a:t> 06L 2014</a:t>
            </a:r>
            <a:endParaRPr lang="en-US" sz="3800" b="1" dirty="0">
              <a:solidFill>
                <a:schemeClr val="tx2"/>
              </a:solidFill>
            </a:endParaRPr>
          </a:p>
          <a:p>
            <a:pPr>
              <a:buNone/>
            </a:pPr>
            <a:r>
              <a:rPr lang="en-US" sz="3800" b="1" dirty="0" smtClean="0"/>
              <a:t>   	</a:t>
            </a:r>
            <a:endParaRPr lang="en-US" sz="3800" b="1" dirty="0"/>
          </a:p>
          <a:p>
            <a:pPr>
              <a:buNone/>
            </a:pPr>
            <a:r>
              <a:rPr lang="en-US" sz="3800" b="1" dirty="0" smtClean="0">
                <a:solidFill>
                  <a:schemeClr val="tx2"/>
                </a:solidFill>
              </a:rPr>
              <a:t> 	Conclusion</a:t>
            </a:r>
          </a:p>
          <a:p>
            <a:pPr>
              <a:buNone/>
            </a:pPr>
            <a:endParaRPr lang="en-US" sz="3800" b="1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en-US" sz="3800" b="1" dirty="0" smtClean="0">
                <a:solidFill>
                  <a:schemeClr val="tx2"/>
                </a:solidFill>
              </a:rPr>
              <a:t>  	Future Work</a:t>
            </a:r>
            <a:endParaRPr lang="en-US" sz="38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Objective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It is known that SE structures are rare in </a:t>
            </a:r>
            <a:r>
              <a:rPr lang="en-US" dirty="0" err="1" smtClean="0"/>
              <a:t>mesoscale</a:t>
            </a:r>
            <a:r>
              <a:rPr lang="en-US" dirty="0" smtClean="0"/>
              <a:t> integrations.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The following study is to test if 2014 and/or 2015 configurations of HWRF has the ability of simulating SEs. 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SE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tx2"/>
                </a:solidFill>
              </a:rPr>
              <a:t>Identification and Methodology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>
            <a:normAutofit fontScale="62500" lnSpcReduction="20000"/>
          </a:bodyPr>
          <a:lstStyle/>
          <a:p>
            <a:pPr marL="514350" indent="-514350">
              <a:buNone/>
            </a:pPr>
            <a:endParaRPr lang="en-US" sz="3600" dirty="0" smtClean="0">
              <a:solidFill>
                <a:schemeClr val="tx2"/>
              </a:solidFill>
            </a:endParaRPr>
          </a:p>
          <a:p>
            <a:pPr marL="514350" indent="-514350">
              <a:buNone/>
            </a:pPr>
            <a:r>
              <a:rPr lang="en-US" sz="3600" dirty="0" smtClean="0">
                <a:solidFill>
                  <a:schemeClr val="tx2"/>
                </a:solidFill>
              </a:rPr>
              <a:t>1)Identifying SE in Nature:</a:t>
            </a:r>
          </a:p>
          <a:p>
            <a:pPr marL="514350" indent="-514350">
              <a:buNone/>
            </a:pPr>
            <a:r>
              <a:rPr lang="en-US" dirty="0" smtClean="0">
                <a:sym typeface="Wingdings" pitchFamily="2" charset="2"/>
              </a:rPr>
              <a:t>	</a:t>
            </a:r>
            <a:r>
              <a:rPr lang="en-US" dirty="0" smtClean="0"/>
              <a:t>TCs that were category 3 or higher were examined for SEs in Microwave imagery. (Navy Research Laboratory).</a:t>
            </a:r>
            <a:endParaRPr lang="en-US" dirty="0" smtClean="0"/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sz="3600" dirty="0" smtClean="0">
                <a:solidFill>
                  <a:schemeClr val="tx2"/>
                </a:solidFill>
              </a:rPr>
              <a:t>2)Identifying SE in HWRF Simulations:</a:t>
            </a:r>
          </a:p>
          <a:p>
            <a:pPr marL="514350" indent="-514350">
              <a:buNone/>
            </a:pPr>
            <a:r>
              <a:rPr lang="en-US" dirty="0" smtClean="0">
                <a:sym typeface="Wingdings" pitchFamily="2" charset="2"/>
              </a:rPr>
              <a:t>	</a:t>
            </a:r>
            <a:r>
              <a:rPr lang="en-US" dirty="0" smtClean="0"/>
              <a:t>Azimuthally </a:t>
            </a:r>
            <a:r>
              <a:rPr lang="en-US" dirty="0"/>
              <a:t>a</a:t>
            </a:r>
            <a:r>
              <a:rPr lang="en-US" dirty="0" smtClean="0"/>
              <a:t>veraged </a:t>
            </a:r>
            <a:r>
              <a:rPr lang="en-US" dirty="0"/>
              <a:t>t</a:t>
            </a:r>
            <a:r>
              <a:rPr lang="en-US" dirty="0" smtClean="0"/>
              <a:t>angential &lt;v&gt; wind profile with two distinct local wind maximums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sz="3600" dirty="0" smtClean="0">
                <a:solidFill>
                  <a:schemeClr val="tx2"/>
                </a:solidFill>
              </a:rPr>
              <a:t>3)Selection of TCs:</a:t>
            </a:r>
          </a:p>
          <a:p>
            <a:pPr marL="514350" indent="-514350">
              <a:buNone/>
            </a:pPr>
            <a:r>
              <a:rPr lang="en-US" dirty="0" smtClean="0">
                <a:sym typeface="Wingdings" pitchFamily="2" charset="2"/>
              </a:rPr>
              <a:t>	</a:t>
            </a:r>
            <a:r>
              <a:rPr lang="en-US" dirty="0" smtClean="0"/>
              <a:t>When SE identified in both 1 and 2: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>
                <a:solidFill>
                  <a:schemeClr val="tx2"/>
                </a:solidFill>
              </a:rPr>
              <a:t>4) Further Investigation:</a:t>
            </a:r>
            <a:endParaRPr lang="en-US" dirty="0" smtClean="0">
              <a:solidFill>
                <a:schemeClr val="tx2"/>
              </a:solidFill>
              <a:sym typeface="Wingdings" pitchFamily="2" charset="2"/>
            </a:endParaRPr>
          </a:p>
          <a:p>
            <a:pPr marL="514350" indent="-514350">
              <a:buNone/>
            </a:pPr>
            <a:r>
              <a:rPr lang="en-US" dirty="0" smtClean="0">
                <a:sym typeface="Wingdings" pitchFamily="2" charset="2"/>
              </a:rPr>
              <a:t>	</a:t>
            </a:r>
            <a:r>
              <a:rPr lang="en-US" dirty="0" smtClean="0"/>
              <a:t> &lt;u&gt;, &lt;v&gt; , and &lt;w&gt; graphs along with </a:t>
            </a:r>
            <a:r>
              <a:rPr lang="en-US" dirty="0" err="1"/>
              <a:t>H</a:t>
            </a:r>
            <a:r>
              <a:rPr lang="en-US" dirty="0" err="1" smtClean="0"/>
              <a:t>ovmöller</a:t>
            </a:r>
            <a:r>
              <a:rPr lang="en-US" dirty="0" smtClean="0"/>
              <a:t> diagrams are created to further study these storms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Scope of Study </a:t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sz="2200" dirty="0" smtClean="0">
                <a:solidFill>
                  <a:schemeClr val="tx2"/>
                </a:solidFill>
              </a:rPr>
              <a:t>TCs with SE in Nature</a:t>
            </a:r>
            <a:endParaRPr lang="en-US" sz="2200" dirty="0">
              <a:solidFill>
                <a:schemeClr val="tx2"/>
              </a:solidFill>
            </a:endParaRPr>
          </a:p>
        </p:txBody>
      </p:sp>
      <p:sp>
        <p:nvSpPr>
          <p:cNvPr id="9" name="8 Marcador de contenido"/>
          <p:cNvSpPr>
            <a:spLocks noGrp="1"/>
          </p:cNvSpPr>
          <p:nvPr>
            <p:ph idx="1"/>
          </p:nvPr>
        </p:nvSpPr>
        <p:spPr>
          <a:xfrm>
            <a:off x="0" y="5105400"/>
            <a:ext cx="9144000" cy="17526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b="1" dirty="0"/>
              <a:t>	</a:t>
            </a:r>
            <a:r>
              <a:rPr lang="en-US" sz="1700" b="1" dirty="0" smtClean="0"/>
              <a:t>Number of TCs that showed signs of SEs in MW imagery/Number cat. 3 or higher TCs surveyed</a:t>
            </a:r>
            <a:endParaRPr lang="en-US" sz="1700" b="1" dirty="0" smtClean="0"/>
          </a:p>
          <a:p>
            <a:pPr algn="ctr">
              <a:buNone/>
            </a:pPr>
            <a:endParaRPr lang="en-US" sz="1700" dirty="0" smtClean="0"/>
          </a:p>
          <a:p>
            <a:pPr algn="ctr">
              <a:buNone/>
            </a:pPr>
            <a:r>
              <a:rPr lang="en-US" sz="1700" b="1" dirty="0" smtClean="0">
                <a:solidFill>
                  <a:schemeClr val="tx2"/>
                </a:solidFill>
              </a:rPr>
              <a:t>SE in Nature 56.7%</a:t>
            </a:r>
            <a:endParaRPr lang="en-US" sz="1700" b="1" dirty="0">
              <a:solidFill>
                <a:schemeClr val="tx2"/>
              </a:solidFill>
            </a:endParaRPr>
          </a:p>
          <a:p>
            <a:pPr algn="ctr">
              <a:buNone/>
            </a:pPr>
            <a:endParaRPr lang="en-US" sz="1700" dirty="0" smtClean="0"/>
          </a:p>
          <a:p>
            <a:pPr algn="ctr">
              <a:buNone/>
            </a:pPr>
            <a:r>
              <a:rPr lang="en-US" sz="1700" dirty="0" smtClean="0">
                <a:solidFill>
                  <a:schemeClr val="tx2"/>
                </a:solidFill>
              </a:rPr>
              <a:t>---- </a:t>
            </a:r>
            <a:r>
              <a:rPr lang="en-US" sz="1700" dirty="0" smtClean="0"/>
              <a:t> Not Considered in this Study</a:t>
            </a:r>
            <a:endParaRPr lang="en-US" sz="1700" dirty="0" smtClean="0"/>
          </a:p>
          <a:p>
            <a:endParaRPr lang="en-US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1828800" y="1600200"/>
          <a:ext cx="5486400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1371600"/>
              </a:tblGrid>
              <a:tr h="4343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2015</a:t>
                      </a:r>
                      <a:endParaRPr lang="en-US" dirty="0"/>
                    </a:p>
                  </a:txBody>
                  <a:tcPr/>
                </a:tc>
              </a:tr>
              <a:tr h="76009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North Atlantic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----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1/2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----</a:t>
                      </a:r>
                      <a:endParaRPr lang="en-US" dirty="0"/>
                    </a:p>
                  </a:txBody>
                  <a:tcPr/>
                </a:tc>
              </a:tr>
              <a:tr h="76009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West Pacific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5/6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4/4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3/3</a:t>
                      </a:r>
                      <a:endParaRPr lang="en-US" dirty="0"/>
                    </a:p>
                  </a:txBody>
                  <a:tcPr/>
                </a:tc>
              </a:tr>
              <a:tr h="76009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East Pacific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----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4/9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0/2</a:t>
                      </a:r>
                      <a:endParaRPr lang="en-US" dirty="0"/>
                    </a:p>
                  </a:txBody>
                  <a:tcPr/>
                </a:tc>
              </a:tr>
              <a:tr h="76009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Others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----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0/4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----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Scope of Study</a:t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sz="2200" dirty="0" smtClean="0">
                <a:solidFill>
                  <a:schemeClr val="tx2"/>
                </a:solidFill>
              </a:rPr>
              <a:t>HWRF &lt;v&gt; Availability</a:t>
            </a:r>
            <a:endParaRPr lang="en-US" sz="2200" dirty="0">
              <a:solidFill>
                <a:schemeClr val="tx2"/>
              </a:solidFill>
            </a:endParaRPr>
          </a:p>
        </p:txBody>
      </p:sp>
      <p:sp>
        <p:nvSpPr>
          <p:cNvPr id="13" name="12 Marcador de contenido"/>
          <p:cNvSpPr>
            <a:spLocks noGrp="1"/>
          </p:cNvSpPr>
          <p:nvPr>
            <p:ph idx="1"/>
          </p:nvPr>
        </p:nvSpPr>
        <p:spPr>
          <a:xfrm>
            <a:off x="457200" y="5334000"/>
            <a:ext cx="8229600" cy="1524000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en-US" dirty="0" smtClean="0"/>
              <a:t>	</a:t>
            </a:r>
            <a:r>
              <a:rPr lang="en-US" sz="2300" b="1" dirty="0" smtClean="0"/>
              <a:t>Number of TCs that had &lt;v&gt; data available/Nr of TCs that showed SEs in Nature.</a:t>
            </a:r>
          </a:p>
          <a:p>
            <a:pPr algn="ctr">
              <a:buNone/>
            </a:pPr>
            <a:endParaRPr lang="en-US" sz="2400" dirty="0" smtClean="0"/>
          </a:p>
          <a:p>
            <a:pPr algn="ctr">
              <a:buNone/>
            </a:pPr>
            <a:r>
              <a:rPr lang="en-US" sz="2200" b="1" dirty="0" smtClean="0">
                <a:solidFill>
                  <a:schemeClr val="tx2"/>
                </a:solidFill>
              </a:rPr>
              <a:t>----</a:t>
            </a:r>
            <a:r>
              <a:rPr lang="en-US" sz="2200" dirty="0" smtClean="0"/>
              <a:t>  Not considered in this study</a:t>
            </a:r>
          </a:p>
          <a:p>
            <a:pPr algn="ctr">
              <a:buNone/>
            </a:pPr>
            <a:r>
              <a:rPr lang="en-US" sz="2200" b="1" dirty="0" smtClean="0">
                <a:solidFill>
                  <a:schemeClr val="tx2"/>
                </a:solidFill>
              </a:rPr>
              <a:t>N/A</a:t>
            </a:r>
            <a:r>
              <a:rPr lang="en-US" sz="2200" b="1" dirty="0" smtClean="0"/>
              <a:t>  </a:t>
            </a:r>
            <a:r>
              <a:rPr lang="en-US" sz="2200" dirty="0" smtClean="0"/>
              <a:t> Data not Available</a:t>
            </a:r>
          </a:p>
          <a:p>
            <a:pPr algn="ctr">
              <a:buNone/>
            </a:pPr>
            <a:endParaRPr lang="en-US" sz="2400" dirty="0" smtClean="0"/>
          </a:p>
          <a:p>
            <a:pPr algn="ctr">
              <a:buNone/>
            </a:pPr>
            <a:endParaRPr lang="en-US" sz="2800" dirty="0"/>
          </a:p>
        </p:txBody>
      </p:sp>
      <p:graphicFrame>
        <p:nvGraphicFramePr>
          <p:cNvPr id="11" name="10 Tabla"/>
          <p:cNvGraphicFramePr>
            <a:graphicFrameLocks noGrp="1"/>
          </p:cNvGraphicFramePr>
          <p:nvPr/>
        </p:nvGraphicFramePr>
        <p:xfrm>
          <a:off x="1600199" y="1660435"/>
          <a:ext cx="5943603" cy="35371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6662"/>
                <a:gridCol w="789951"/>
                <a:gridCol w="761398"/>
                <a:gridCol w="761398"/>
                <a:gridCol w="761398"/>
                <a:gridCol w="761398"/>
                <a:gridCol w="761398"/>
              </a:tblGrid>
              <a:tr h="500743">
                <a:tc rowSpan="2"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2014 Configuration</a:t>
                      </a:r>
                      <a:endParaRPr lang="en-US" b="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2015 Configuration</a:t>
                      </a:r>
                      <a:endParaRPr lang="en-US" b="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382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2013</a:t>
                      </a:r>
                      <a:endParaRPr lang="en-US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2014</a:t>
                      </a:r>
                      <a:endParaRPr lang="en-US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2015</a:t>
                      </a:r>
                      <a:endParaRPr lang="en-US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2013</a:t>
                      </a:r>
                      <a:endParaRPr lang="en-US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2014</a:t>
                      </a:r>
                      <a:endParaRPr lang="en-US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2015</a:t>
                      </a:r>
                      <a:endParaRPr lang="en-US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667657">
                <a:tc>
                  <a:txBody>
                    <a:bodyPr/>
                    <a:lstStyle/>
                    <a:p>
                      <a:r>
                        <a:rPr lang="en-US" dirty="0" smtClean="0"/>
                        <a:t>North Atlantic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----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0/1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N/A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----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1/1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r>
                        <a:rPr lang="en-US" baseline="0" dirty="0" smtClean="0"/>
                        <a:t> SE</a:t>
                      </a:r>
                      <a:endParaRPr lang="en-US" dirty="0"/>
                    </a:p>
                  </a:txBody>
                  <a:tcPr/>
                </a:tc>
              </a:tr>
              <a:tr h="667657">
                <a:tc>
                  <a:txBody>
                    <a:bodyPr/>
                    <a:lstStyle/>
                    <a:p>
                      <a:r>
                        <a:rPr lang="en-US" dirty="0" smtClean="0"/>
                        <a:t>West Pacific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5/5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4/4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N/A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N/A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N/A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3/3</a:t>
                      </a:r>
                      <a:endParaRPr lang="en-US" dirty="0"/>
                    </a:p>
                  </a:txBody>
                  <a:tcPr/>
                </a:tc>
              </a:tr>
              <a:tr h="667657">
                <a:tc>
                  <a:txBody>
                    <a:bodyPr/>
                    <a:lstStyle/>
                    <a:p>
                      <a:r>
                        <a:rPr lang="en-US" dirty="0" smtClean="0"/>
                        <a:t>East Pacific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----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1/4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N/A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----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1/4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No</a:t>
                      </a:r>
                      <a:r>
                        <a:rPr lang="en-US" baseline="0" dirty="0" smtClean="0"/>
                        <a:t> SE</a:t>
                      </a:r>
                      <a:endParaRPr lang="en-US" dirty="0"/>
                    </a:p>
                  </a:txBody>
                  <a:tcPr/>
                </a:tc>
              </a:tr>
              <a:tr h="667657">
                <a:tc>
                  <a:txBody>
                    <a:bodyPr/>
                    <a:lstStyle/>
                    <a:p>
                      <a:r>
                        <a:rPr lang="en-US" dirty="0" smtClean="0"/>
                        <a:t>Others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----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r>
                        <a:rPr lang="en-US" baseline="0" dirty="0" smtClean="0"/>
                        <a:t> 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N/A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N/A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/>
                        <a:t> N/A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----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Data </a:t>
            </a:r>
            <a:r>
              <a:rPr lang="en-US" dirty="0" err="1" smtClean="0">
                <a:solidFill>
                  <a:schemeClr val="tx2"/>
                </a:solidFill>
              </a:rPr>
              <a:t>Availablity</a:t>
            </a:r>
            <a:endParaRPr lang="en-US" dirty="0">
              <a:solidFill>
                <a:schemeClr val="tx2"/>
              </a:solidFill>
            </a:endParaRPr>
          </a:p>
        </p:txBody>
      </p:sp>
      <p:graphicFrame>
        <p:nvGraphicFramePr>
          <p:cNvPr id="20" name="19 Tabla"/>
          <p:cNvGraphicFramePr>
            <a:graphicFrameLocks noGrp="1"/>
          </p:cNvGraphicFramePr>
          <p:nvPr/>
        </p:nvGraphicFramePr>
        <p:xfrm>
          <a:off x="685800" y="1828801"/>
          <a:ext cx="7924800" cy="3352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0800"/>
                <a:gridCol w="1320800"/>
                <a:gridCol w="1320800"/>
                <a:gridCol w="1320800"/>
                <a:gridCol w="1320800"/>
                <a:gridCol w="1320800"/>
              </a:tblGrid>
              <a:tr h="664427">
                <a:tc gridSpan="3">
                  <a:txBody>
                    <a:bodyPr/>
                    <a:lstStyle/>
                    <a:p>
                      <a:r>
                        <a:rPr lang="en-US" dirty="0" smtClean="0"/>
                        <a:t>2014</a:t>
                      </a:r>
                      <a:r>
                        <a:rPr lang="en-US" baseline="0" dirty="0" smtClean="0"/>
                        <a:t> Configuration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dirty="0" smtClean="0"/>
                        <a:t>2015 Configuration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64427">
                <a:tc>
                  <a:txBody>
                    <a:bodyPr/>
                    <a:lstStyle/>
                    <a:p>
                      <a:r>
                        <a:rPr lang="en-US" dirty="0" smtClean="0"/>
                        <a:t>2013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2013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2015</a:t>
                      </a:r>
                      <a:endParaRPr lang="en-US" dirty="0"/>
                    </a:p>
                  </a:txBody>
                  <a:tcPr/>
                </a:tc>
              </a:tr>
              <a:tr h="2023946">
                <a:tc>
                  <a:txBody>
                    <a:bodyPr/>
                    <a:lstStyle/>
                    <a:p>
                      <a:r>
                        <a:rPr lang="en-US" dirty="0" smtClean="0"/>
                        <a:t>Missing Integrations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Domain</a:t>
                      </a:r>
                      <a:r>
                        <a:rPr lang="en-US" baseline="0" dirty="0" smtClean="0"/>
                        <a:t> Errors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Missin</a:t>
                      </a:r>
                      <a:r>
                        <a:rPr lang="en-US" baseline="0" dirty="0" smtClean="0"/>
                        <a:t>g Integrations</a:t>
                      </a:r>
                    </a:p>
                    <a:p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Domain Errors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N/A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Available only</a:t>
                      </a:r>
                      <a:r>
                        <a:rPr lang="en-US" baseline="0" dirty="0" smtClean="0"/>
                        <a:t> for N. Atlantic and E. Pacific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Available only</a:t>
                      </a:r>
                      <a:r>
                        <a:rPr lang="en-US" baseline="0" dirty="0" smtClean="0"/>
                        <a:t> for N. Atlantic and E. Pacific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Few Storms</a:t>
                      </a:r>
                      <a:r>
                        <a:rPr lang="en-US" baseline="0" dirty="0" smtClean="0"/>
                        <a:t> to work with so far</a:t>
                      </a:r>
                    </a:p>
                    <a:p>
                      <a:endParaRPr lang="en-US" baseline="0" dirty="0" smtClean="0"/>
                    </a:p>
                    <a:p>
                      <a:endParaRPr lang="en-US" baseline="0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2259</TotalTime>
  <Words>359</Words>
  <Application>Microsoft Office PowerPoint</Application>
  <PresentationFormat>Presentación en pantalla (4:3)</PresentationFormat>
  <Paragraphs>235</Paragraphs>
  <Slides>17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18" baseType="lpstr">
      <vt:lpstr>Tema de Office</vt:lpstr>
      <vt:lpstr>Secondary Eyewalls in Operational HWRF </vt:lpstr>
      <vt:lpstr>Importance of Forecasting SEs</vt:lpstr>
      <vt:lpstr>Historic Examples</vt:lpstr>
      <vt:lpstr>Outline </vt:lpstr>
      <vt:lpstr>Objective</vt:lpstr>
      <vt:lpstr>SE Identification and Methodology</vt:lpstr>
      <vt:lpstr>Scope of Study  TCs with SE in Nature</vt:lpstr>
      <vt:lpstr>Scope of Study HWRF &lt;v&gt; Availability</vt:lpstr>
      <vt:lpstr>Data Availablity</vt:lpstr>
      <vt:lpstr>TC EDOUARD 06L 2014</vt:lpstr>
      <vt:lpstr> EDOUARD - 2014091406 </vt:lpstr>
      <vt:lpstr> EDOUARD – 2014091406 Hovmöller Diagrams </vt:lpstr>
      <vt:lpstr>EDOUARD - 2014091706</vt:lpstr>
      <vt:lpstr> EDOUARD – 2014091706 Hovmöller Diagrams </vt:lpstr>
      <vt:lpstr>Conclusion</vt:lpstr>
      <vt:lpstr>Future Study Topics</vt:lpstr>
      <vt:lpstr>Special Thanks To: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Secondary Eyewall Simulated</dc:title>
  <dc:creator>Federico</dc:creator>
  <cp:lastModifiedBy>Federico</cp:lastModifiedBy>
  <cp:revision>104</cp:revision>
  <dcterms:created xsi:type="dcterms:W3CDTF">2015-07-18T22:26:32Z</dcterms:created>
  <dcterms:modified xsi:type="dcterms:W3CDTF">2015-07-23T01:51:42Z</dcterms:modified>
</cp:coreProperties>
</file>