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p4" ContentType="video/unknown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6" r:id="rId1"/>
  </p:sldMasterIdLst>
  <p:notesMasterIdLst>
    <p:notesMasterId r:id="rId38"/>
  </p:notes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5" r:id="rId15"/>
    <p:sldId id="276" r:id="rId16"/>
    <p:sldId id="279" r:id="rId17"/>
    <p:sldId id="277" r:id="rId18"/>
    <p:sldId id="274" r:id="rId19"/>
    <p:sldId id="278" r:id="rId20"/>
    <p:sldId id="280" r:id="rId21"/>
    <p:sldId id="282" r:id="rId22"/>
    <p:sldId id="281" r:id="rId23"/>
    <p:sldId id="283" r:id="rId24"/>
    <p:sldId id="284" r:id="rId25"/>
    <p:sldId id="295" r:id="rId26"/>
    <p:sldId id="296" r:id="rId27"/>
    <p:sldId id="297" r:id="rId28"/>
    <p:sldId id="294" r:id="rId29"/>
    <p:sldId id="298" r:id="rId30"/>
    <p:sldId id="299" r:id="rId31"/>
    <p:sldId id="290" r:id="rId32"/>
    <p:sldId id="300" r:id="rId33"/>
    <p:sldId id="291" r:id="rId34"/>
    <p:sldId id="301" r:id="rId35"/>
    <p:sldId id="292" r:id="rId36"/>
    <p:sldId id="293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sto MT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sto MT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sto MT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sto MT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sto MT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sto MT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sto MT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sto MT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sto MT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4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D989922-A5B2-694D-AFE3-3430193B18BA}" type="datetimeFigureOut">
              <a:rPr lang="en-US"/>
              <a:pPr>
                <a:defRPr/>
              </a:pPr>
              <a:t>7/8/15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F1F006B-4618-9B45-B7D2-56D1C6E2F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538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Talk about research done to analyze lightning in hurricanes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426121D-59B6-E548-9999-33BD53CA4F9D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SLP CTRL left LPI right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5F1641A-FA77-5B41-BA74-08B4D037AD28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Refractivity left CTRL right LPI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3C6329-5AB2-9A44-A101-93B6050C2DC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Left CTRL right LPI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3AF72E-1533-4C42-B2F0-ED78F5BF527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Reflactuvity movie </a:t>
            </a: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83FF993-2CCF-C343-8E36-78FEE81C76FF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21h </a:t>
            </a: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9567364-FC42-F549-A327-81D52A964CCF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45h</a:t>
            </a: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6250EDB-8528-C846-9920-A04F5F294F21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81h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B680978-2448-2044-859B-E19227622077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Correlation exist !!!!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F1AB9EA-A7CB-F64B-BCBE-DCFCF772DF25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Figure 1. Hurricane Dennis 5-14 July 2005. </a:t>
            </a:r>
            <a:r>
              <a:rPr lang="en-US" b="1">
                <a:latin typeface="Calibri" charset="0"/>
              </a:rPr>
              <a:t>a</a:t>
            </a:r>
            <a:r>
              <a:rPr lang="en-US">
                <a:latin typeface="Calibri" charset="0"/>
              </a:rPr>
              <a:t>. The path of Hurricane Dennis in the Atlantic Ocean, showing the location at 12:00 UTC every day.</a:t>
            </a:r>
            <a:r>
              <a:rPr lang="en-US" b="1">
                <a:latin typeface="Calibri" charset="0"/>
              </a:rPr>
              <a:t> b</a:t>
            </a:r>
            <a:r>
              <a:rPr lang="en-US">
                <a:latin typeface="Calibri" charset="0"/>
              </a:rPr>
              <a:t>. The minimum pressure at the center of the hurricane (dashed curve). </a:t>
            </a:r>
            <a:r>
              <a:rPr lang="en-US" b="1">
                <a:latin typeface="Calibri" charset="0"/>
              </a:rPr>
              <a:t>c</a:t>
            </a:r>
            <a:r>
              <a:rPr lang="en-US">
                <a:latin typeface="Calibri" charset="0"/>
              </a:rPr>
              <a:t>. The maximum sustained winds (solid thin curve) and the observed lightning frequency within a 10° × 10° gridbox centred on the eye of the storm (solid bold curve; Price et al. 2009).  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CDC5750-1CC5-104F-9BDA-5BA1BE94DEC2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Figure 2. The correlation coefficient (r) between maximum sustained winds and lightning activity. Each point represents one hurricane, and the symbols represent the level of statistical significance for a specific hurricane (Price et al. 2009). 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E3FDB0B-BAE5-AB43-AC3B-5907216009D1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Add new question about intensity 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87D1D3F-12F4-074C-A0EC-2D59820E59E1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Ojo I need to add equations????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6F5910E-5444-604A-9DB0-A255396F8DFB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Sep 2006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773E18F-6E3D-4444-BB92-BAE428C6CA53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c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DDE760C-B38F-8E46-917B-9559CB60728A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Red are added to thompson MP</a:t>
            </a: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139A5C4-ADDB-B24D-A41E-F84F35196150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3379788"/>
            <a:ext cx="7543800" cy="2603500"/>
            <a:chOff x="-1" y="3379694"/>
            <a:chExt cx="7543801" cy="2604247"/>
          </a:xfrm>
        </p:grpSpPr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7" name="Snip Single Corner Rectangle 6"/>
              <p:cNvSpPr/>
              <p:nvPr/>
            </p:nvSpPr>
            <p:spPr>
              <a:xfrm flipV="1">
                <a:off x="-1" y="3392398"/>
                <a:ext cx="7543801" cy="2591543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/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-1" y="3379694"/>
                <a:ext cx="7543801" cy="158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ardrop 5"/>
            <p:cNvSpPr/>
            <p:nvPr/>
          </p:nvSpPr>
          <p:spPr>
            <a:xfrm>
              <a:off x="6818313" y="3621063"/>
              <a:ext cx="393700" cy="39540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3424" y="4503737"/>
            <a:ext cx="2057400" cy="365125"/>
          </a:xfrm>
        </p:spPr>
        <p:txBody>
          <a:bodyPr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CA3D6E99-F150-B04C-9F87-C05F3E3A2E98}" type="datetimeFigureOut">
              <a:rPr lang="en-US"/>
              <a:pPr>
                <a:defRPr/>
              </a:pPr>
              <a:t>7/8/15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7187" y="4503737"/>
            <a:ext cx="2057400" cy="365125"/>
          </a:xfrm>
        </p:spPr>
        <p:txBody>
          <a:bodyPr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29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228600" y="228600"/>
            <a:ext cx="4251325" cy="6388100"/>
            <a:chOff x="228600" y="228600"/>
            <a:chExt cx="4251960" cy="6387352"/>
          </a:xfrm>
        </p:grpSpPr>
        <p:sp>
          <p:nvSpPr>
            <p:cNvPr id="6" name="Snip Diagonal Corner Rectangle 5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7" name="Teardrop 6"/>
            <p:cNvSpPr>
              <a:spLocks noChangeAspect="1"/>
            </p:cNvSpPr>
            <p:nvPr/>
          </p:nvSpPr>
          <p:spPr>
            <a:xfrm>
              <a:off x="3886746" y="431776"/>
              <a:ext cx="354066" cy="355558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6391656"/>
          </a:xfrm>
          <a:prstGeom prst="snip2DiagRect">
            <a:avLst>
              <a:gd name="adj1" fmla="val 0"/>
              <a:gd name="adj2" fmla="val 4017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758825" y="6300788"/>
            <a:ext cx="12985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9FD3C-E497-9946-A9F7-64402D941340}" type="datetimeFigureOut">
              <a:rPr lang="en-US"/>
              <a:pPr>
                <a:defRPr/>
              </a:pPr>
              <a:t>7/8/15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300788"/>
            <a:ext cx="23415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1625" y="6300788"/>
            <a:ext cx="447675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883158F-1A2A-7A4C-AE40-98E93F1F6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44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 flipV="1">
            <a:off x="228600" y="4648200"/>
            <a:ext cx="8686800" cy="1963738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4332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9E283-7E29-3348-92E9-E5DA482BE2E6}" type="datetimeFigureOut">
              <a:rPr lang="en-US"/>
              <a:pPr>
                <a:defRPr/>
              </a:pPr>
              <a:t>7/8/15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6302F-0EA8-C649-94C3-6E4DA8C00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20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93579-80BA-E843-A942-8BCE4DFFBED2}" type="datetimeFigureOut">
              <a:rPr lang="en-US"/>
              <a:pPr>
                <a:defRPr/>
              </a:pPr>
              <a:t>7/8/15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253C7-7503-724D-9706-2CCB976B2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58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 flipV="1">
            <a:off x="228600" y="1708150"/>
            <a:ext cx="8686800" cy="4908550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5" name="Snip Diagonal Corner Rectangle 4"/>
          <p:cNvSpPr/>
          <p:nvPr/>
        </p:nvSpPr>
        <p:spPr>
          <a:xfrm flipV="1">
            <a:off x="228600" y="228600"/>
            <a:ext cx="8686800" cy="1277938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4EBB0-BFC6-ED40-B7F7-2C90EAB8897E}" type="datetimeFigureOut">
              <a:rPr lang="en-US"/>
              <a:pPr>
                <a:defRPr/>
              </a:pPr>
              <a:t>7/8/15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83E5F-9DBB-394D-8695-EEC4C3683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15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 flipV="1">
            <a:off x="228600" y="228600"/>
            <a:ext cx="8686800" cy="6388100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3EF1-DFBD-8A43-AC64-7A32343650E5}" type="datetimeFigureOut">
              <a:rPr lang="en-US"/>
              <a:pPr>
                <a:defRPr/>
              </a:pPr>
              <a:t>7/8/15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CA908-F245-4448-A538-FA5372C4C5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88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 flipV="1">
            <a:off x="228600" y="1708150"/>
            <a:ext cx="8686800" cy="4908550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5" name="Snip Diagonal Corner Rectangle 4"/>
          <p:cNvSpPr/>
          <p:nvPr/>
        </p:nvSpPr>
        <p:spPr>
          <a:xfrm flipV="1">
            <a:off x="228600" y="228600"/>
            <a:ext cx="8686800" cy="1277938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D245F-36AC-414F-86EC-A7AB26B48816}" type="datetimeFigureOut">
              <a:rPr lang="en-US"/>
              <a:pPr>
                <a:defRPr/>
              </a:pPr>
              <a:t>7/8/15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48F63-A4E3-A742-B8EE-BA6478502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75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0" y="3379788"/>
            <a:ext cx="7543800" cy="2603500"/>
            <a:chOff x="-1" y="3379694"/>
            <a:chExt cx="7543801" cy="2604247"/>
          </a:xfrm>
        </p:grpSpPr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8" name="Snip Single Corner Rectangle 7"/>
              <p:cNvSpPr/>
              <p:nvPr/>
            </p:nvSpPr>
            <p:spPr>
              <a:xfrm flipV="1">
                <a:off x="-1" y="3392398"/>
                <a:ext cx="7543801" cy="2591543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-1" y="3379694"/>
                <a:ext cx="7543801" cy="158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ardrop 6"/>
            <p:cNvSpPr/>
            <p:nvPr/>
          </p:nvSpPr>
          <p:spPr>
            <a:xfrm>
              <a:off x="6818313" y="3621063"/>
              <a:ext cx="393700" cy="395400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676835"/>
            <a:ext cx="7543800" cy="2587752"/>
          </a:xfr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 rot="16200000">
            <a:off x="-733424" y="4503737"/>
            <a:ext cx="2057400" cy="365125"/>
          </a:xfrm>
        </p:spPr>
        <p:txBody>
          <a:bodyPr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50A5D055-1547-5949-B4DF-EB8DE5E0421F}" type="datetimeFigureOut">
              <a:rPr lang="en-US"/>
              <a:pPr>
                <a:defRPr/>
              </a:pPr>
              <a:t>7/8/15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4"/>
          </p:nvPr>
        </p:nvSpPr>
        <p:spPr>
          <a:xfrm rot="16200000">
            <a:off x="-357187" y="4503737"/>
            <a:ext cx="2057400" cy="365125"/>
          </a:xfrm>
        </p:spPr>
        <p:txBody>
          <a:bodyPr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86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 flipH="1">
            <a:off x="1600200" y="2127250"/>
            <a:ext cx="7543800" cy="2603500"/>
            <a:chOff x="-1" y="3379694"/>
            <a:chExt cx="7543801" cy="2604247"/>
          </a:xfrm>
        </p:grpSpPr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7" name="Snip Single Corner Rectangle 6"/>
              <p:cNvSpPr/>
              <p:nvPr/>
            </p:nvSpPr>
            <p:spPr>
              <a:xfrm flipV="1">
                <a:off x="-1" y="3392398"/>
                <a:ext cx="7543801" cy="2591543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/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-1" y="3379694"/>
                <a:ext cx="7543801" cy="1588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ardrop 5"/>
            <p:cNvSpPr/>
            <p:nvPr/>
          </p:nvSpPr>
          <p:spPr>
            <a:xfrm flipH="1">
              <a:off x="228599" y="3621063"/>
              <a:ext cx="393700" cy="395401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105" y="2653553"/>
            <a:ext cx="5870448" cy="1472184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105" y="4134881"/>
            <a:ext cx="5870448" cy="576072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>
          <a:xfrm rot="16200000">
            <a:off x="8034338" y="3475037"/>
            <a:ext cx="1828800" cy="365125"/>
          </a:xfrm>
        </p:spPr>
        <p:txBody>
          <a:bodyPr tIns="0" bIns="0" anchor="t" anchorCtr="0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1"/>
          </p:nvPr>
        </p:nvSpPr>
        <p:spPr>
          <a:xfrm rot="16200000">
            <a:off x="7658101" y="3475037"/>
            <a:ext cx="1828800" cy="365125"/>
          </a:xfrm>
        </p:spPr>
        <p:txBody>
          <a:bodyPr tIns="0" bIns="0" anchor="b" anchorCtr="0"/>
          <a:lstStyle>
            <a:lvl1pPr marL="0" algn="l" defTabSz="914400" rtl="0" eaLnBrk="1" latinLnBrk="0" hangingPunct="1">
              <a:defRPr sz="1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DA4EB5B-0297-D642-BB4B-B6AA00DB2255}" type="datetimeFigureOut">
              <a:rPr lang="en-US"/>
              <a:pPr>
                <a:defRPr/>
              </a:pPr>
              <a:t>7/8/15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81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 flipV="1">
            <a:off x="228600" y="1708150"/>
            <a:ext cx="8686800" cy="4908550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6" name="Snip Diagonal Corner Rectangle 5"/>
          <p:cNvSpPr/>
          <p:nvPr/>
        </p:nvSpPr>
        <p:spPr>
          <a:xfrm flipV="1">
            <a:off x="228600" y="228600"/>
            <a:ext cx="8686800" cy="1277938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82F29-DA65-B845-B9B9-5F6B5421718D}" type="datetimeFigureOut">
              <a:rPr lang="en-US"/>
              <a:pPr>
                <a:defRPr/>
              </a:pPr>
              <a:t>7/8/15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5D265-B3BA-3C46-9DD6-D9EE94EB5A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76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Diagonal Corner Rectangle 6"/>
          <p:cNvSpPr/>
          <p:nvPr/>
        </p:nvSpPr>
        <p:spPr>
          <a:xfrm flipV="1">
            <a:off x="228600" y="1708150"/>
            <a:ext cx="8686800" cy="4908550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8" name="Snip Diagonal Corner Rectangle 7"/>
          <p:cNvSpPr/>
          <p:nvPr/>
        </p:nvSpPr>
        <p:spPr>
          <a:xfrm flipV="1">
            <a:off x="228600" y="228600"/>
            <a:ext cx="8686800" cy="1277938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</p:spPr>
        <p:txBody>
          <a:bodyPr anchor="ctr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</p:spPr>
        <p:txBody>
          <a:bodyPr anchor="ctr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8A86D-2902-0345-B9F9-EE9ACE779EA8}" type="datetimeFigureOut">
              <a:rPr lang="en-US"/>
              <a:pPr>
                <a:defRPr/>
              </a:pPr>
              <a:t>7/8/15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4FF8D-7215-F942-B581-9B8390F8B3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3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2"/>
          <p:cNvSpPr/>
          <p:nvPr/>
        </p:nvSpPr>
        <p:spPr>
          <a:xfrm flipV="1">
            <a:off x="228600" y="1708150"/>
            <a:ext cx="8686800" cy="4908550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4" name="Snip Diagonal Corner Rectangle 3"/>
          <p:cNvSpPr/>
          <p:nvPr/>
        </p:nvSpPr>
        <p:spPr>
          <a:xfrm flipV="1">
            <a:off x="228600" y="228600"/>
            <a:ext cx="8686800" cy="1277938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89C76-AB88-114D-8A09-8C8E84C967AF}" type="datetimeFigureOut">
              <a:rPr lang="en-US"/>
              <a:pPr>
                <a:defRPr/>
              </a:pPr>
              <a:t>7/8/15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B93BF-A116-9442-9600-4D238BC07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62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 flipV="1">
            <a:off x="228600" y="228600"/>
            <a:ext cx="8686800" cy="6388100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F5C14-A559-D249-A29B-3A9EF94FD98F}" type="datetimeFigureOut">
              <a:rPr lang="en-US"/>
              <a:pPr>
                <a:defRPr/>
              </a:pPr>
              <a:t>7/8/15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BD1B0-904E-3E40-A3F8-3EA1C754B5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36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228600" y="228600"/>
            <a:ext cx="4251325" cy="6388100"/>
            <a:chOff x="228600" y="228600"/>
            <a:chExt cx="4251960" cy="6387352"/>
          </a:xfrm>
        </p:grpSpPr>
        <p:sp>
          <p:nvSpPr>
            <p:cNvPr id="6" name="Snip Diagonal Corner Rectangle 5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7" name="Teardrop 6"/>
            <p:cNvSpPr>
              <a:spLocks noChangeAspect="1"/>
            </p:cNvSpPr>
            <p:nvPr/>
          </p:nvSpPr>
          <p:spPr>
            <a:xfrm>
              <a:off x="3886746" y="431776"/>
              <a:ext cx="354066" cy="355558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</p:grpSp>
      <p:sp>
        <p:nvSpPr>
          <p:cNvPr id="8" name="Snip Diagonal Corner Rectangle 7"/>
          <p:cNvSpPr/>
          <p:nvPr/>
        </p:nvSpPr>
        <p:spPr>
          <a:xfrm flipV="1">
            <a:off x="4648200" y="228600"/>
            <a:ext cx="4251325" cy="6388100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</p:spPr>
        <p:txBody>
          <a:bodyPr>
            <a:normAutofit/>
          </a:bodyPr>
          <a:lstStyle>
            <a:lvl1pPr algn="l"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6297613"/>
            <a:ext cx="1295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CEEEA-0EC5-464C-9CE6-FDDA09727704}" type="datetimeFigureOut">
              <a:rPr lang="en-US"/>
              <a:pPr>
                <a:defRPr/>
              </a:pPr>
              <a:t>7/8/15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297613"/>
            <a:ext cx="23399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4800" y="6297613"/>
            <a:ext cx="4445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BC5664C-257B-BE49-9B3E-FCF8E4B511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79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79463" y="295275"/>
            <a:ext cx="75834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79463" y="1949450"/>
            <a:ext cx="7583487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2436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CE997ABD-2D6B-2C4E-9098-29B1972AD666}" type="datetimeFigureOut">
              <a:rPr lang="en-US"/>
              <a:pPr>
                <a:defRPr/>
              </a:pPr>
              <a:t>7/8/15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D4C0BD97-53B1-2848-9ACB-A67D5E118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  <p:sldLayoutId id="2147484085" r:id="rId12"/>
    <p:sldLayoutId id="2147484097" r:id="rId13"/>
    <p:sldLayoutId id="2147484098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kern="1200">
          <a:solidFill>
            <a:srgbClr val="174576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174576"/>
          </a:solidFill>
          <a:latin typeface="Corbe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174576"/>
          </a:solidFill>
          <a:latin typeface="Corbe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174576"/>
          </a:solidFill>
          <a:latin typeface="Corbe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rgbClr val="174576"/>
          </a:solidFill>
          <a:latin typeface="Corbe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rgbClr val="174576"/>
          </a:solidFill>
          <a:latin typeface="Corbe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rgbClr val="174576"/>
          </a:solidFill>
          <a:latin typeface="Corbe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rgbClr val="174576"/>
          </a:solidFill>
          <a:latin typeface="Corbe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rgbClr val="174576"/>
          </a:solidFill>
          <a:latin typeface="Corbe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ts val="2000"/>
        </a:spcBef>
        <a:spcAft>
          <a:spcPct val="0"/>
        </a:spcAft>
        <a:buClr>
          <a:schemeClr val="accent1"/>
        </a:buClr>
        <a:buSzPct val="90000"/>
        <a:buFont typeface="Wingdings 2" charset="0"/>
        <a:buChar char=""/>
        <a:defRPr sz="2200" kern="1200">
          <a:solidFill>
            <a:srgbClr val="174576"/>
          </a:solidFill>
          <a:latin typeface="+mn-lt"/>
          <a:ea typeface="ＭＳ Ｐゴシック" charset="0"/>
          <a:cs typeface="ＭＳ Ｐゴシック" charset="0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90000"/>
        <a:buFont typeface="Wingdings 2" charset="0"/>
        <a:buChar char=""/>
        <a:defRPr sz="2000" kern="1200">
          <a:solidFill>
            <a:srgbClr val="174576"/>
          </a:solidFill>
          <a:latin typeface="+mn-lt"/>
          <a:ea typeface="ＭＳ Ｐゴシック" charset="0"/>
          <a:cs typeface="+mn-cs"/>
        </a:defRPr>
      </a:lvl2pPr>
      <a:lvl3pPr marL="1035050" indent="-3492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90000"/>
        <a:buFont typeface="Wingdings 2" charset="0"/>
        <a:buChar char=""/>
        <a:defRPr kern="1200">
          <a:solidFill>
            <a:srgbClr val="174576"/>
          </a:solidFill>
          <a:latin typeface="+mn-lt"/>
          <a:ea typeface="ＭＳ Ｐゴシック" charset="0"/>
          <a:cs typeface="+mn-cs"/>
        </a:defRPr>
      </a:lvl3pPr>
      <a:lvl4pPr marL="1371600" indent="-3365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90000"/>
        <a:buFont typeface="Wingdings 2" charset="0"/>
        <a:buChar char=""/>
        <a:defRPr kern="1200">
          <a:solidFill>
            <a:srgbClr val="174576"/>
          </a:solidFill>
          <a:latin typeface="+mn-lt"/>
          <a:ea typeface="ＭＳ Ｐゴシック" charset="0"/>
          <a:cs typeface="+mn-cs"/>
        </a:defRPr>
      </a:lvl4pPr>
      <a:lvl5pPr marL="1720850" indent="-3492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90000"/>
        <a:buFont typeface="Wingdings 2" charset="0"/>
        <a:buChar char=""/>
        <a:defRPr kern="1200">
          <a:solidFill>
            <a:srgbClr val="174576"/>
          </a:solidFill>
          <a:latin typeface="+mn-lt"/>
          <a:ea typeface="ＭＳ Ｐゴシック" charset="0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10.xml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4" Type="http://schemas.openxmlformats.org/officeDocument/2006/relationships/video" Target="../media/media4.mp4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11.xml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4" Type="http://schemas.openxmlformats.org/officeDocument/2006/relationships/video" Target="../media/media6.mp4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12.xml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2.emf"/><Relationship Id="rId6" Type="http://schemas.openxmlformats.org/officeDocument/2006/relationships/image" Target="../media/image23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ctrTitle"/>
          </p:nvPr>
        </p:nvSpPr>
        <p:spPr>
          <a:xfrm>
            <a:off x="0" y="-233363"/>
            <a:ext cx="9144000" cy="2809876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>
                <a:solidFill>
                  <a:srgbClr val="404040"/>
                </a:solidFill>
                <a:latin typeface="Calisto MT" charset="0"/>
              </a:rPr>
              <a:t>Determine the Relationship of Lightning with Intensity Forecast of Tropical cyclones Using the HWRF </a:t>
            </a:r>
            <a:r>
              <a:rPr lang="en-US" sz="4400" dirty="0" smtClean="0">
                <a:solidFill>
                  <a:srgbClr val="404040"/>
                </a:solidFill>
                <a:latin typeface="Calisto MT" charset="0"/>
              </a:rPr>
              <a:t>Model:</a:t>
            </a:r>
            <a:br>
              <a:rPr lang="en-US" sz="4400" dirty="0" smtClean="0">
                <a:solidFill>
                  <a:srgbClr val="404040"/>
                </a:solidFill>
                <a:latin typeface="Calisto MT" charset="0"/>
              </a:rPr>
            </a:br>
            <a:r>
              <a:rPr lang="en-US" sz="4400" dirty="0" smtClean="0">
                <a:solidFill>
                  <a:srgbClr val="404040"/>
                </a:solidFill>
                <a:latin typeface="Calisto MT" charset="0"/>
              </a:rPr>
              <a:t> Ideal Case </a:t>
            </a:r>
            <a:endParaRPr lang="en-US" sz="4400" dirty="0">
              <a:solidFill>
                <a:srgbClr val="404040"/>
              </a:solidFill>
              <a:latin typeface="Calisto MT" charset="0"/>
            </a:endParaRPr>
          </a:p>
        </p:txBody>
      </p:sp>
      <p:sp>
        <p:nvSpPr>
          <p:cNvPr id="17410" name="Subtitle 2"/>
          <p:cNvSpPr>
            <a:spLocks noGrp="1"/>
          </p:cNvSpPr>
          <p:nvPr>
            <p:ph type="subTitle" idx="1"/>
          </p:nvPr>
        </p:nvSpPr>
        <p:spPr>
          <a:xfrm>
            <a:off x="38100" y="3344863"/>
            <a:ext cx="7454900" cy="2581275"/>
          </a:xfrm>
        </p:spPr>
        <p:txBody>
          <a:bodyPr/>
          <a:lstStyle/>
          <a:p>
            <a:pPr algn="ctr" eaLnBrk="1" hangingPunct="1">
              <a:buClr>
                <a:srgbClr val="404040"/>
              </a:buClr>
              <a:buFont typeface="Arial" charset="0"/>
              <a:buNone/>
              <a:defRPr/>
            </a:pPr>
            <a:r>
              <a:rPr lang="en-US" sz="2000" dirty="0">
                <a:solidFill>
                  <a:srgbClr val="404040"/>
                </a:solidFill>
                <a:latin typeface="Calisto MT" charset="0"/>
              </a:rPr>
              <a:t>Keren Rosado</a:t>
            </a:r>
          </a:p>
          <a:p>
            <a:pPr algn="ctr" eaLnBrk="1" hangingPunct="1">
              <a:buClr>
                <a:srgbClr val="404040"/>
              </a:buClr>
              <a:buFont typeface="Arial" charset="0"/>
              <a:buNone/>
              <a:defRPr/>
            </a:pPr>
            <a:r>
              <a:rPr lang="en-US" sz="2000" dirty="0">
                <a:solidFill>
                  <a:srgbClr val="404040"/>
                </a:solidFill>
                <a:latin typeface="Calisto MT" charset="0"/>
              </a:rPr>
              <a:t>Ph.D. Candidate</a:t>
            </a:r>
          </a:p>
          <a:p>
            <a:pPr algn="ctr" eaLnBrk="1" hangingPunct="1">
              <a:buClr>
                <a:srgbClr val="404040"/>
              </a:buClr>
              <a:buFont typeface="Arial" charset="0"/>
              <a:buNone/>
              <a:defRPr/>
            </a:pPr>
            <a:r>
              <a:rPr lang="en-US" sz="2000" dirty="0">
                <a:solidFill>
                  <a:srgbClr val="404040"/>
                </a:solidFill>
                <a:latin typeface="Calisto MT" charset="0"/>
              </a:rPr>
              <a:t>Howard </a:t>
            </a:r>
            <a:r>
              <a:rPr lang="en-US" sz="2000" dirty="0" smtClean="0">
                <a:solidFill>
                  <a:srgbClr val="404040"/>
                </a:solidFill>
                <a:latin typeface="Calisto MT" charset="0"/>
              </a:rPr>
              <a:t>University</a:t>
            </a:r>
          </a:p>
          <a:p>
            <a:pPr algn="ctr" eaLnBrk="1" hangingPunct="1">
              <a:buClr>
                <a:srgbClr val="404040"/>
              </a:buClr>
              <a:buFont typeface="Arial" charset="0"/>
              <a:buNone/>
              <a:defRPr/>
            </a:pPr>
            <a:endParaRPr lang="en-US" sz="2000" dirty="0" smtClean="0">
              <a:solidFill>
                <a:srgbClr val="404040"/>
              </a:solidFill>
              <a:latin typeface="Calisto MT" charset="0"/>
            </a:endParaRPr>
          </a:p>
          <a:p>
            <a:pPr algn="ctr" eaLnBrk="1" hangingPunct="1">
              <a:buClr>
                <a:srgbClr val="404040"/>
              </a:buClr>
              <a:defRPr/>
            </a:pPr>
            <a:r>
              <a:rPr lang="en-US" sz="2000" dirty="0"/>
              <a:t>NOAA EDUCATIONAL PARTNERSHIP PROGRAM with MINORITY SERVING INSTITUTIONS (EPP/MSI) GRADUATE RESEARCH &amp; TRAINING SCHOLARSHIP PROGRAM (GRTSP) </a:t>
            </a:r>
          </a:p>
          <a:p>
            <a:pPr algn="ctr" eaLnBrk="1" hangingPunct="1">
              <a:buClr>
                <a:srgbClr val="404040"/>
              </a:buClr>
              <a:buFont typeface="Arial" charset="0"/>
              <a:buNone/>
              <a:defRPr/>
            </a:pPr>
            <a:endParaRPr lang="en-US" sz="2000" dirty="0">
              <a:solidFill>
                <a:srgbClr val="404040"/>
              </a:solidFill>
              <a:latin typeface="Calisto MT" charset="0"/>
            </a:endParaRPr>
          </a:p>
          <a:p>
            <a:pPr eaLnBrk="1" hangingPunct="1">
              <a:buClr>
                <a:srgbClr val="404040"/>
              </a:buClr>
              <a:buFont typeface="Arial" charset="0"/>
              <a:buNone/>
              <a:defRPr/>
            </a:pPr>
            <a:endParaRPr lang="en-US" dirty="0">
              <a:solidFill>
                <a:srgbClr val="404040"/>
              </a:solidFill>
              <a:latin typeface="Calisto MT" charset="0"/>
            </a:endParaRPr>
          </a:p>
        </p:txBody>
      </p:sp>
      <p:pic>
        <p:nvPicPr>
          <p:cNvPr id="174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529138"/>
            <a:ext cx="1214437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3344863"/>
            <a:ext cx="1214437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Introduction: Leading Questions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pitchFamily="18" charset="2"/>
              <a:buChar char="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Can we predict lightning in HWRF model with some degree of accuracy?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	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Wingdings 2" pitchFamily="18" charset="2"/>
              <a:buChar char="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Space and Time 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pitchFamily="18" charset="2"/>
              <a:buChar char="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Does the HWRF with lightning parameterization enhance the forecast of rapid intensification or just steady state intensification?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Introduction: Leading Questions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>
                <a:latin typeface="Calisto MT" charset="0"/>
              </a:rPr>
              <a:t>How well does the HWRF with lighting parameterization model forecast lightning spatial distributions before, during, or after tropical cyclone intensification? </a:t>
            </a:r>
          </a:p>
          <a:p>
            <a:pPr eaLnBrk="1" hangingPunct="1"/>
            <a:r>
              <a:rPr lang="en-US" sz="2400">
                <a:latin typeface="Calisto MT" charset="0"/>
              </a:rPr>
              <a:t>When does the rapid intensification occur: after the HWRF model forecasted lightning peak? </a:t>
            </a:r>
          </a:p>
          <a:p>
            <a:pPr eaLnBrk="1" hangingPunct="1"/>
            <a:endParaRPr lang="en-US">
              <a:latin typeface="Calisto MT" charset="0"/>
            </a:endParaRPr>
          </a:p>
          <a:p>
            <a:pPr eaLnBrk="1" hangingPunct="1"/>
            <a:endParaRPr lang="en-US">
              <a:latin typeface="Calisto MT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Introduction: Leading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pitchFamily="18" charset="2"/>
              <a:buChar char="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How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well the HWRF model does with lightning parameterization forecast the wind speed, pressure and outgoing long wave radiation among other variables on tropical cyclones? 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pitchFamily="18" charset="2"/>
              <a:buChar char="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What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is the functional relationship between tropical cyclone wind speed, minimum pressure, and lightning in the HWRF with lightning parameterization?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sto MT" charset="0"/>
              </a:rPr>
              <a:t>Introduction: Hypothesis 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>
                <a:latin typeface="Calisto MT" charset="0"/>
              </a:rPr>
              <a:t>We will have the ability to forecast the potential for lightning occurrence in tropical cyclones</a:t>
            </a:r>
          </a:p>
          <a:p>
            <a:pPr lvl="1" eaLnBrk="1" hangingPunct="1"/>
            <a:r>
              <a:rPr lang="en-US">
                <a:latin typeface="Calisto MT" charset="0"/>
              </a:rPr>
              <a:t>Better understanding of the relationship between lightning and tropical cyclone intensification in terms of wind speeds and minimum pressure</a:t>
            </a:r>
          </a:p>
          <a:p>
            <a:pPr eaLnBrk="1" hangingPunct="1"/>
            <a:r>
              <a:rPr lang="en-US" sz="2400">
                <a:latin typeface="Calisto MT" charset="0"/>
              </a:rPr>
              <a:t>Be able to have a better knowledge of the mechanism behind lightning as a proxy for tropical cyclone steady state intensification and tropical cyclone rapid intensification forecast</a:t>
            </a:r>
            <a:r>
              <a:rPr lang="en-US">
                <a:latin typeface="Calisto MT" charset="0"/>
              </a:rPr>
              <a:t>	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9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Methodology: 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Lightning Parameterization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pitchFamily="18" charset="2"/>
              <a:buChar char=""/>
              <a:defRPr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Lightning Potential Index (LPI) work done by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Yair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 et al. 2010; Lynn and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Yair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 2010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)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Wingdings 2" pitchFamily="18" charset="2"/>
              <a:buChar char=""/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Wingdings 2" pitchFamily="18" charset="2"/>
              <a:buChar char="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Measure the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potential for charge generation and </a:t>
            </a:r>
            <a:r>
              <a:rPr lang="en-US" sz="2400" dirty="0">
                <a:solidFill>
                  <a:srgbClr val="A17C36"/>
                </a:solidFill>
                <a:ea typeface="+mn-ea"/>
              </a:rPr>
              <a:t>separation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that leads to lightning flashes in a convective thunderstorm between 0°C and -20°C 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Wingdings 2" pitchFamily="18" charset="2"/>
              <a:buChar char=""/>
              <a:defRPr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Wingdings 2" pitchFamily="18" charset="2"/>
              <a:buChar char="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Calculated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by using simulated grid-scale vertical velocity and simulated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ea typeface="+mn-ea"/>
              </a:rPr>
              <a:t>hydrometeor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mass mixing ratios of liquid water, cloud ice, snow, and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graupel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Content Placeholder 3" descr="LPI.tiff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8" t="4388" r="14201" b="45768"/>
          <a:stretch/>
        </p:blipFill>
        <p:spPr>
          <a:xfrm>
            <a:off x="1167863" y="744562"/>
            <a:ext cx="6963381" cy="5095140"/>
          </a:xfr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7" name="Object 4"/>
          <p:cNvGraphicFramePr>
            <a:graphicFrameLocks noChangeAspect="1"/>
          </p:cNvGraphicFramePr>
          <p:nvPr/>
        </p:nvGraphicFramePr>
        <p:xfrm>
          <a:off x="409575" y="2279650"/>
          <a:ext cx="8353425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4" name="Document" r:id="rId4" imgW="5981480" imgH="3936855" progId="Word.Document.12">
                  <p:embed/>
                </p:oleObj>
              </mc:Choice>
              <mc:Fallback>
                <p:oleObj name="Document" r:id="rId4" imgW="5981480" imgH="3936855" progId="Word.Document.1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575" y="2279650"/>
                        <a:ext cx="8353425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sto MT" charset="0"/>
              </a:rPr>
              <a:t>Experimental Design 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900113" y="1724025"/>
            <a:ext cx="7345362" cy="393223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>
              <a:latin typeface="Calisto MT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9575" y="2825750"/>
            <a:ext cx="8353425" cy="1778000"/>
          </a:xfrm>
          <a:prstGeom prst="rect">
            <a:avLst/>
          </a:prstGeom>
          <a:solidFill>
            <a:schemeClr val="accent2">
              <a:alpha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20663"/>
            <a:ext cx="8567738" cy="663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35" r="-9935"/>
          <a:stretch>
            <a:fillRect/>
          </a:stretch>
        </p:blipFill>
        <p:spPr>
          <a:xfrm>
            <a:off x="0" y="127000"/>
            <a:ext cx="9144000" cy="6858000"/>
          </a:xfr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sto MT" charset="0"/>
              </a:rPr>
              <a:t>Methodology </a:t>
            </a:r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Clr>
                <a:srgbClr val="2063AA"/>
              </a:buClr>
            </a:pPr>
            <a:r>
              <a:rPr lang="en-US" sz="2600" b="1">
                <a:solidFill>
                  <a:srgbClr val="2063AA"/>
                </a:solidFill>
                <a:latin typeface="Corbel" charset="0"/>
              </a:rPr>
              <a:t>Phase 1 </a:t>
            </a:r>
            <a:r>
              <a:rPr lang="en-US" sz="2600" b="1">
                <a:solidFill>
                  <a:srgbClr val="2063AA"/>
                </a:solidFill>
                <a:latin typeface="Zapf Dingbats" charset="0"/>
                <a:cs typeface="Zapf Dingbats" charset="0"/>
                <a:sym typeface="Zapf Dingbats" charset="0"/>
              </a:rPr>
              <a:t>✓</a:t>
            </a:r>
            <a:endParaRPr lang="en-US" sz="2600" b="1">
              <a:solidFill>
                <a:srgbClr val="2063AA"/>
              </a:solidFill>
              <a:latin typeface="Corbel" charset="0"/>
            </a:endParaRPr>
          </a:p>
          <a:p>
            <a:pPr lvl="1" eaLnBrk="1" hangingPunct="1">
              <a:lnSpc>
                <a:spcPct val="80000"/>
              </a:lnSpc>
              <a:buClr>
                <a:srgbClr val="66C0FF"/>
              </a:buClr>
            </a:pPr>
            <a:r>
              <a:rPr lang="en-US" sz="2200">
                <a:solidFill>
                  <a:srgbClr val="2063AA"/>
                </a:solidFill>
                <a:latin typeface="Corbel" charset="0"/>
              </a:rPr>
              <a:t>LPI implement the into the HWRF model</a:t>
            </a:r>
          </a:p>
          <a:p>
            <a:pPr eaLnBrk="1" hangingPunct="1">
              <a:lnSpc>
                <a:spcPct val="80000"/>
              </a:lnSpc>
              <a:buClr>
                <a:srgbClr val="2063AA"/>
              </a:buClr>
            </a:pPr>
            <a:r>
              <a:rPr lang="en-US" sz="2600" b="1">
                <a:solidFill>
                  <a:srgbClr val="2063AA"/>
                </a:solidFill>
                <a:latin typeface="Corbel" charset="0"/>
              </a:rPr>
              <a:t>Phase 2 </a:t>
            </a:r>
            <a:r>
              <a:rPr lang="en-US" sz="2600" b="1">
                <a:solidFill>
                  <a:srgbClr val="2063AA"/>
                </a:solidFill>
                <a:latin typeface="Zapf Dingbats" charset="0"/>
                <a:cs typeface="Zapf Dingbats" charset="0"/>
                <a:sym typeface="Zapf Dingbats" charset="0"/>
              </a:rPr>
              <a:t>✓</a:t>
            </a:r>
            <a:endParaRPr lang="en-US" sz="2600" b="1">
              <a:solidFill>
                <a:srgbClr val="2063AA"/>
              </a:solidFill>
              <a:latin typeface="Corbel" charset="0"/>
            </a:endParaRPr>
          </a:p>
          <a:p>
            <a:pPr lvl="1" eaLnBrk="1" hangingPunct="1">
              <a:lnSpc>
                <a:spcPct val="80000"/>
              </a:lnSpc>
              <a:buClr>
                <a:srgbClr val="66C0FF"/>
              </a:buClr>
            </a:pPr>
            <a:r>
              <a:rPr lang="en-US" sz="2400">
                <a:solidFill>
                  <a:srgbClr val="2063AA"/>
                </a:solidFill>
                <a:latin typeface="Corbel" charset="0"/>
              </a:rPr>
              <a:t>HWRF with LPI testing period </a:t>
            </a:r>
          </a:p>
          <a:p>
            <a:pPr lvl="2" eaLnBrk="1" hangingPunct="1">
              <a:lnSpc>
                <a:spcPct val="80000"/>
              </a:lnSpc>
              <a:buClr>
                <a:srgbClr val="66C0FF"/>
              </a:buClr>
            </a:pPr>
            <a:r>
              <a:rPr lang="en-US" sz="2000">
                <a:solidFill>
                  <a:srgbClr val="2063AA"/>
                </a:solidFill>
                <a:latin typeface="Corbel" charset="0"/>
              </a:rPr>
              <a:t>Idealize HWRF with PLI experiment</a:t>
            </a:r>
          </a:p>
          <a:p>
            <a:pPr eaLnBrk="1" hangingPunct="1">
              <a:lnSpc>
                <a:spcPct val="80000"/>
              </a:lnSpc>
              <a:buClr>
                <a:srgbClr val="2063AA"/>
              </a:buClr>
            </a:pPr>
            <a:r>
              <a:rPr lang="en-US" sz="2600" b="1">
                <a:solidFill>
                  <a:srgbClr val="2063AA"/>
                </a:solidFill>
                <a:latin typeface="Corbel" charset="0"/>
              </a:rPr>
              <a:t>Phase 3 </a:t>
            </a:r>
          </a:p>
          <a:p>
            <a:pPr lvl="1" eaLnBrk="1" hangingPunct="1">
              <a:lnSpc>
                <a:spcPct val="80000"/>
              </a:lnSpc>
              <a:buClr>
                <a:srgbClr val="66C0FF"/>
              </a:buClr>
            </a:pPr>
            <a:r>
              <a:rPr lang="en-US">
                <a:solidFill>
                  <a:srgbClr val="2063AA"/>
                </a:solidFill>
                <a:latin typeface="Corbel" charset="0"/>
              </a:rPr>
              <a:t>HWRF LPI test for real tropical cyclones</a:t>
            </a:r>
          </a:p>
          <a:p>
            <a:pPr lvl="2" eaLnBrk="1" hangingPunct="1">
              <a:lnSpc>
                <a:spcPct val="80000"/>
              </a:lnSpc>
              <a:buClr>
                <a:srgbClr val="2063AA"/>
              </a:buClr>
            </a:pPr>
            <a:r>
              <a:rPr lang="en-US" sz="1700">
                <a:solidFill>
                  <a:srgbClr val="2063AA"/>
                </a:solidFill>
                <a:latin typeface="Corbel" charset="0"/>
              </a:rPr>
              <a:t>Case #1: Earl 2010 </a:t>
            </a:r>
          </a:p>
          <a:p>
            <a:pPr lvl="2" eaLnBrk="1" hangingPunct="1">
              <a:lnSpc>
                <a:spcPct val="80000"/>
              </a:lnSpc>
              <a:buClr>
                <a:srgbClr val="2063AA"/>
              </a:buClr>
            </a:pPr>
            <a:r>
              <a:rPr lang="en-US" sz="1700">
                <a:solidFill>
                  <a:srgbClr val="2063AA"/>
                </a:solidFill>
                <a:latin typeface="Corbel" charset="0"/>
              </a:rPr>
              <a:t>Case #2?</a:t>
            </a:r>
          </a:p>
          <a:p>
            <a:pPr lvl="2" eaLnBrk="1" hangingPunct="1">
              <a:lnSpc>
                <a:spcPct val="80000"/>
              </a:lnSpc>
              <a:buClr>
                <a:srgbClr val="2063AA"/>
              </a:buClr>
            </a:pPr>
            <a:r>
              <a:rPr lang="en-US" sz="1700">
                <a:solidFill>
                  <a:srgbClr val="2063AA"/>
                </a:solidFill>
                <a:latin typeface="Corbel" charset="0"/>
              </a:rPr>
              <a:t>Case #3?</a:t>
            </a:r>
          </a:p>
          <a:p>
            <a:pPr lvl="1" eaLnBrk="1" hangingPunct="1">
              <a:lnSpc>
                <a:spcPct val="80000"/>
              </a:lnSpc>
              <a:buClr>
                <a:srgbClr val="66C0FF"/>
              </a:buClr>
              <a:buFont typeface="Arial" charset="0"/>
              <a:buChar char="•"/>
            </a:pPr>
            <a:endParaRPr lang="en-US" sz="1900">
              <a:solidFill>
                <a:srgbClr val="2063AA"/>
              </a:solidFill>
              <a:latin typeface="Corbel" charset="0"/>
            </a:endParaRPr>
          </a:p>
          <a:p>
            <a:pPr lvl="2" eaLnBrk="1" hangingPunct="1">
              <a:lnSpc>
                <a:spcPct val="80000"/>
              </a:lnSpc>
              <a:buClr>
                <a:srgbClr val="2063AA"/>
              </a:buClr>
              <a:buFont typeface="Arial" charset="0"/>
              <a:buNone/>
            </a:pPr>
            <a:endParaRPr lang="en-US" sz="1700">
              <a:solidFill>
                <a:srgbClr val="2063AA"/>
              </a:solidFill>
              <a:latin typeface="Corbel" charset="0"/>
            </a:endParaRPr>
          </a:p>
          <a:p>
            <a:pPr lvl="1" eaLnBrk="1" hangingPunct="1">
              <a:lnSpc>
                <a:spcPct val="80000"/>
              </a:lnSpc>
              <a:buClr>
                <a:srgbClr val="66C0FF"/>
              </a:buClr>
              <a:buFont typeface="Arial" charset="0"/>
              <a:buChar char="•"/>
            </a:pPr>
            <a:endParaRPr lang="en-US" sz="1900">
              <a:solidFill>
                <a:srgbClr val="2063AA"/>
              </a:solidFill>
              <a:latin typeface="Corbe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sto MT" charset="0"/>
              </a:rPr>
              <a:t>Outline 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Calisto MT" charset="0"/>
              </a:rPr>
              <a:t>Introduction </a:t>
            </a:r>
          </a:p>
          <a:p>
            <a:pPr lvl="1" eaLnBrk="1" hangingPunct="1"/>
            <a:r>
              <a:rPr lang="en-US" sz="2800" dirty="0">
                <a:latin typeface="Calisto MT" charset="0"/>
              </a:rPr>
              <a:t>Motivation</a:t>
            </a:r>
          </a:p>
          <a:p>
            <a:pPr lvl="1" eaLnBrk="1" hangingPunct="1"/>
            <a:r>
              <a:rPr lang="en-US" sz="2800" dirty="0" smtClean="0">
                <a:latin typeface="Calisto MT" charset="0"/>
              </a:rPr>
              <a:t>Previous </a:t>
            </a:r>
            <a:r>
              <a:rPr lang="en-US" sz="2800" dirty="0">
                <a:latin typeface="Calisto MT" charset="0"/>
              </a:rPr>
              <a:t>Research </a:t>
            </a:r>
          </a:p>
          <a:p>
            <a:pPr lvl="1" eaLnBrk="1" hangingPunct="1"/>
            <a:r>
              <a:rPr lang="en-US" sz="2800" dirty="0">
                <a:latin typeface="Calisto MT" charset="0"/>
              </a:rPr>
              <a:t>Objectives: Leading Questions</a:t>
            </a:r>
          </a:p>
          <a:p>
            <a:pPr lvl="1" eaLnBrk="1" hangingPunct="1"/>
            <a:r>
              <a:rPr lang="en-US" sz="2800" dirty="0">
                <a:latin typeface="Calisto MT" charset="0"/>
              </a:rPr>
              <a:t>Hypothesis </a:t>
            </a:r>
          </a:p>
          <a:p>
            <a:pPr lvl="1" eaLnBrk="1" hangingPunct="1"/>
            <a:r>
              <a:rPr lang="en-US" sz="2800" dirty="0">
                <a:latin typeface="Calisto MT" charset="0"/>
              </a:rPr>
              <a:t>Strategy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sto MT" charset="0"/>
              </a:rPr>
              <a:t>Phase 1: LPI </a:t>
            </a:r>
            <a:r>
              <a:rPr lang="en-US" dirty="0">
                <a:latin typeface="Calisto MT" charset="0"/>
              </a:rPr>
              <a:t>Implementation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pitchFamily="18" charset="2"/>
              <a:buChar char="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LPI 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is a 2D 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variable implemented into Thompson MP 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Wingdings 2" pitchFamily="18" charset="2"/>
              <a:buChar char="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M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ixing ratios (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kg/kg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):</a:t>
            </a:r>
          </a:p>
          <a:p>
            <a:pPr lvl="2"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pitchFamily="18" charset="2"/>
              <a:buChar char=""/>
              <a:defRPr/>
            </a:pPr>
            <a:r>
              <a:rPr lang="en-US" sz="1900" dirty="0">
                <a:solidFill>
                  <a:srgbClr val="FF0000"/>
                </a:solidFill>
                <a:ea typeface="+mn-ea"/>
              </a:rPr>
              <a:t>l</a:t>
            </a:r>
            <a:r>
              <a:rPr lang="en-US" sz="1900" dirty="0" smtClean="0">
                <a:solidFill>
                  <a:srgbClr val="FF0000"/>
                </a:solidFill>
                <a:ea typeface="+mn-ea"/>
              </a:rPr>
              <a:t>iquid</a:t>
            </a:r>
          </a:p>
          <a:p>
            <a:pPr lvl="2"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pitchFamily="18" charset="2"/>
              <a:buChar char=""/>
              <a:defRPr/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i</a:t>
            </a:r>
            <a:r>
              <a:rPr lang="en-US" sz="19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ce</a:t>
            </a:r>
          </a:p>
          <a:p>
            <a:pPr lvl="2"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pitchFamily="18" charset="2"/>
              <a:buChar char=""/>
              <a:defRPr/>
            </a:pPr>
            <a:r>
              <a:rPr lang="en-US" sz="19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snow </a:t>
            </a:r>
          </a:p>
          <a:p>
            <a:pPr lvl="2"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pitchFamily="18" charset="2"/>
              <a:buChar char=""/>
              <a:defRPr/>
            </a:pPr>
            <a:r>
              <a:rPr 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g</a:t>
            </a:r>
            <a:r>
              <a:rPr lang="en-US" sz="1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roupel</a:t>
            </a:r>
            <a:endParaRPr lang="en-US" sz="1900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Wingdings 2" pitchFamily="18" charset="2"/>
              <a:buChar char="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w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Wingdings 2" pitchFamily="18" charset="2"/>
              <a:buChar char="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temperature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Wingdings 2" pitchFamily="18" charset="2"/>
              <a:buChar char="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height 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Wingdings 2" pitchFamily="18" charset="2"/>
              <a:buChar char=""/>
              <a:defRPr/>
            </a:pPr>
            <a:r>
              <a:rPr lang="en-US" sz="2400" dirty="0" smtClean="0">
                <a:solidFill>
                  <a:srgbClr val="FF0000"/>
                </a:solidFill>
                <a:ea typeface="+mn-ea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a typeface="+mn-ea"/>
              </a:rPr>
              <a:t>z_full</a:t>
            </a:r>
            <a:endParaRPr lang="en-US" sz="2400" dirty="0" smtClean="0">
              <a:solidFill>
                <a:srgbClr val="FF0000"/>
              </a:solidFill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Wingdings 2" pitchFamily="18" charset="2"/>
              <a:buChar char="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a typeface="+mn-ea"/>
              </a:rPr>
              <a:t>t_base</a:t>
            </a:r>
            <a:r>
              <a:rPr lang="en-US" sz="2400" dirty="0" smtClean="0">
                <a:solidFill>
                  <a:srgbClr val="FF0000"/>
                </a:solidFill>
                <a:ea typeface="+mn-ea"/>
              </a:rPr>
              <a:t> = 273.15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Wingdings 2" pitchFamily="18" charset="2"/>
              <a:buChar char=""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a typeface="+mn-ea"/>
              </a:rPr>
              <a:t>t_top</a:t>
            </a:r>
            <a:r>
              <a:rPr lang="en-US" sz="2400" dirty="0" smtClean="0">
                <a:solidFill>
                  <a:srgbClr val="FF0000"/>
                </a:solidFill>
                <a:ea typeface="+mn-ea"/>
              </a:rPr>
              <a:t> = 253.15 </a:t>
            </a:r>
            <a:endParaRPr lang="en-US" sz="2400" dirty="0">
              <a:solidFill>
                <a:srgbClr val="FF0000"/>
              </a:solidFill>
              <a:ea typeface="+mn-ea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sto MT" charset="0"/>
              </a:rPr>
              <a:t>Phase 1: LPI </a:t>
            </a:r>
            <a:r>
              <a:rPr lang="en-US" dirty="0">
                <a:latin typeface="Calisto MT" charset="0"/>
              </a:rPr>
              <a:t>Implementation 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>
                <a:latin typeface="Calisto MT" charset="0"/>
              </a:rPr>
              <a:t>Registry</a:t>
            </a:r>
          </a:p>
          <a:p>
            <a:pPr eaLnBrk="1" hangingPunct="1"/>
            <a:r>
              <a:rPr lang="en-US" sz="2800">
                <a:latin typeface="Calisto MT" charset="0"/>
              </a:rPr>
              <a:t>module_michrophysics_driver.F</a:t>
            </a:r>
          </a:p>
          <a:p>
            <a:pPr eaLnBrk="1" hangingPunct="1"/>
            <a:r>
              <a:rPr lang="en-US" sz="2800">
                <a:latin typeface="Calisto MT" charset="0"/>
              </a:rPr>
              <a:t>module_PHYSICS_CALLS.F</a:t>
            </a:r>
          </a:p>
          <a:p>
            <a:pPr eaLnBrk="1" hangingPunct="1"/>
            <a:r>
              <a:rPr lang="en-US" sz="2800">
                <a:latin typeface="Calisto MT" charset="0"/>
              </a:rPr>
              <a:t>solve_nmm.F  </a:t>
            </a:r>
          </a:p>
          <a:p>
            <a:pPr eaLnBrk="1" hangingPunct="1"/>
            <a:endParaRPr lang="en-US">
              <a:latin typeface="Calisto MT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sto MT" charset="0"/>
              </a:rPr>
              <a:t>Phase 2: LPI </a:t>
            </a:r>
            <a:r>
              <a:rPr lang="en-US" dirty="0">
                <a:latin typeface="Calisto MT" charset="0"/>
              </a:rPr>
              <a:t>Ideal TC Results</a:t>
            </a:r>
          </a:p>
        </p:txBody>
      </p:sp>
      <p:pic>
        <p:nvPicPr>
          <p:cNvPr id="4813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t="-456" r="6544" b="2226"/>
          <a:stretch>
            <a:fillRect/>
          </a:stretch>
        </p:blipFill>
        <p:spPr>
          <a:xfrm>
            <a:off x="479425" y="2025650"/>
            <a:ext cx="4106863" cy="3843338"/>
          </a:xfrm>
        </p:spPr>
      </p:pic>
      <p:pic>
        <p:nvPicPr>
          <p:cNvPr id="481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2125663"/>
            <a:ext cx="4246562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sto MT" charset="0"/>
              </a:rPr>
              <a:t>Phase 2: LPI </a:t>
            </a:r>
            <a:r>
              <a:rPr lang="en-US" dirty="0">
                <a:latin typeface="Calisto MT" charset="0"/>
              </a:rPr>
              <a:t>Ideal TC Results</a:t>
            </a:r>
          </a:p>
        </p:txBody>
      </p:sp>
      <p:pic>
        <p:nvPicPr>
          <p:cNvPr id="4915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" r="307" b="-1047"/>
          <a:stretch>
            <a:fillRect/>
          </a:stretch>
        </p:blipFill>
        <p:spPr>
          <a:xfrm>
            <a:off x="307975" y="2159000"/>
            <a:ext cx="4264025" cy="3592513"/>
          </a:xfrm>
        </p:spPr>
      </p:pic>
      <p:pic>
        <p:nvPicPr>
          <p:cNvPr id="4915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r="5069"/>
          <a:stretch>
            <a:fillRect/>
          </a:stretch>
        </p:blipFill>
        <p:spPr bwMode="auto">
          <a:xfrm>
            <a:off x="4713288" y="2144713"/>
            <a:ext cx="4092575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sto MT" charset="0"/>
              </a:rPr>
              <a:t>Phase 2: LPI </a:t>
            </a:r>
            <a:r>
              <a:rPr lang="en-US" dirty="0">
                <a:latin typeface="Calisto MT" charset="0"/>
              </a:rPr>
              <a:t>Ideal TC Results</a:t>
            </a:r>
          </a:p>
        </p:txBody>
      </p:sp>
      <p:pic>
        <p:nvPicPr>
          <p:cNvPr id="5017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74" b="-444"/>
          <a:stretch>
            <a:fillRect/>
          </a:stretch>
        </p:blipFill>
        <p:spPr>
          <a:xfrm>
            <a:off x="307975" y="2079625"/>
            <a:ext cx="4264025" cy="3824288"/>
          </a:xfrm>
        </p:spPr>
      </p:pic>
      <p:pic>
        <p:nvPicPr>
          <p:cNvPr id="5017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06613"/>
            <a:ext cx="4276725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_slp_lp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2048" t="4988" r="11711" b="6462"/>
          <a:stretch/>
        </p:blipFill>
        <p:spPr>
          <a:xfrm>
            <a:off x="4627564" y="1051143"/>
            <a:ext cx="4277390" cy="4803154"/>
          </a:xfrm>
          <a:prstGeom prst="rect">
            <a:avLst/>
          </a:prstGeom>
        </p:spPr>
      </p:pic>
      <p:pic>
        <p:nvPicPr>
          <p:cNvPr id="2" name="anima_slp_CTRL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2611" t="4180" r="12398" b="7560"/>
          <a:stretch/>
        </p:blipFill>
        <p:spPr>
          <a:xfrm>
            <a:off x="248172" y="1051143"/>
            <a:ext cx="4379392" cy="4759357"/>
          </a:xfrm>
          <a:prstGeom prst="rect">
            <a:avLst/>
          </a:prstGeom>
        </p:spPr>
      </p:pic>
      <p:sp>
        <p:nvSpPr>
          <p:cNvPr id="51203" name="TextBox 5"/>
          <p:cNvSpPr txBox="1">
            <a:spLocks noChangeArrowheads="1"/>
          </p:cNvSpPr>
          <p:nvPr/>
        </p:nvSpPr>
        <p:spPr bwMode="auto">
          <a:xfrm>
            <a:off x="856352" y="1002502"/>
            <a:ext cx="2963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CTRL</a:t>
            </a:r>
          </a:p>
        </p:txBody>
      </p:sp>
      <p:sp>
        <p:nvSpPr>
          <p:cNvPr id="51204" name="TextBox 8"/>
          <p:cNvSpPr txBox="1">
            <a:spLocks noChangeArrowheads="1"/>
          </p:cNvSpPr>
          <p:nvPr/>
        </p:nvSpPr>
        <p:spPr bwMode="auto">
          <a:xfrm>
            <a:off x="5246688" y="1002502"/>
            <a:ext cx="2962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LPI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Box 3"/>
          <p:cNvSpPr txBox="1">
            <a:spLocks noChangeArrowheads="1"/>
          </p:cNvSpPr>
          <p:nvPr/>
        </p:nvSpPr>
        <p:spPr bwMode="auto">
          <a:xfrm>
            <a:off x="819150" y="800100"/>
            <a:ext cx="2962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CTRL Refractivity </a:t>
            </a:r>
          </a:p>
        </p:txBody>
      </p:sp>
      <p:sp>
        <p:nvSpPr>
          <p:cNvPr id="53250" name="TextBox 4"/>
          <p:cNvSpPr txBox="1">
            <a:spLocks noChangeArrowheads="1"/>
          </p:cNvSpPr>
          <p:nvPr/>
        </p:nvSpPr>
        <p:spPr bwMode="auto">
          <a:xfrm>
            <a:off x="5260975" y="800100"/>
            <a:ext cx="2962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LPI Refractivity </a:t>
            </a:r>
          </a:p>
        </p:txBody>
      </p:sp>
      <p:pic>
        <p:nvPicPr>
          <p:cNvPr id="2" name="rad_colum_CTR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1197" t="10759" r="11336" b="5895"/>
          <a:stretch/>
        </p:blipFill>
        <p:spPr>
          <a:xfrm>
            <a:off x="277370" y="1190945"/>
            <a:ext cx="4335906" cy="4397055"/>
          </a:xfrm>
          <a:prstGeom prst="rect">
            <a:avLst/>
          </a:prstGeom>
        </p:spPr>
      </p:pic>
      <p:pic>
        <p:nvPicPr>
          <p:cNvPr id="3" name="rad_colm_lpi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1346" t="10837" r="11516" b="6069"/>
          <a:stretch/>
        </p:blipFill>
        <p:spPr>
          <a:xfrm>
            <a:off x="4613276" y="1168400"/>
            <a:ext cx="4262481" cy="4419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_wspd10m_lp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1843" t="4490" r="12335" b="7611"/>
          <a:stretch/>
        </p:blipFill>
        <p:spPr>
          <a:xfrm>
            <a:off x="4568826" y="1036638"/>
            <a:ext cx="4306923" cy="4943921"/>
          </a:xfrm>
          <a:prstGeom prst="rect">
            <a:avLst/>
          </a:prstGeom>
        </p:spPr>
      </p:pic>
      <p:pic>
        <p:nvPicPr>
          <p:cNvPr id="2" name="anima_wspd10m_CTRL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2483" t="4044" r="11694" b="8037"/>
          <a:stretch/>
        </p:blipFill>
        <p:spPr>
          <a:xfrm>
            <a:off x="277370" y="1036638"/>
            <a:ext cx="4291456" cy="4943921"/>
          </a:xfrm>
          <a:prstGeom prst="rect">
            <a:avLst/>
          </a:prstGeom>
        </p:spPr>
      </p:pic>
      <p:sp>
        <p:nvSpPr>
          <p:cNvPr id="55299" name="TextBox 3"/>
          <p:cNvSpPr txBox="1">
            <a:spLocks noChangeArrowheads="1"/>
          </p:cNvSpPr>
          <p:nvPr/>
        </p:nvSpPr>
        <p:spPr bwMode="auto">
          <a:xfrm>
            <a:off x="2790825" y="1036638"/>
            <a:ext cx="2963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CTRL</a:t>
            </a:r>
          </a:p>
        </p:txBody>
      </p:sp>
      <p:sp>
        <p:nvSpPr>
          <p:cNvPr id="55300" name="TextBox 4"/>
          <p:cNvSpPr txBox="1">
            <a:spLocks noChangeArrowheads="1"/>
          </p:cNvSpPr>
          <p:nvPr/>
        </p:nvSpPr>
        <p:spPr bwMode="auto">
          <a:xfrm>
            <a:off x="7132638" y="978242"/>
            <a:ext cx="2962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LPI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lpi_time_series.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t="23064" r="19566" b="20494"/>
          <a:stretch>
            <a:fillRect/>
          </a:stretch>
        </p:blipFill>
        <p:spPr bwMode="auto">
          <a:xfrm>
            <a:off x="6505575" y="1835150"/>
            <a:ext cx="2341563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lpi_shad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873" t="5737" r="9764" b="4734"/>
          <a:stretch/>
        </p:blipFill>
        <p:spPr>
          <a:xfrm>
            <a:off x="310444" y="973667"/>
            <a:ext cx="6195131" cy="500944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350838" y="295275"/>
            <a:ext cx="8480425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sto MT" charset="0"/>
                <a:ea typeface="+mj-ea"/>
                <a:cs typeface="+mj-cs"/>
              </a:rPr>
              <a:t>Analysis of Forecast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Calisto MT" charset="0"/>
                <a:ea typeface="+mj-ea"/>
                <a:cs typeface="+mj-cs"/>
              </a:rPr>
              <a:t>T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sto MT" charset="0"/>
                <a:ea typeface="+mj-ea"/>
                <a:cs typeface="+mj-cs"/>
              </a:rPr>
              <a:t>ime: 21h, 45h, 81h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  <a:latin typeface="Calisto MT" charset="0"/>
              <a:ea typeface="+mj-ea"/>
              <a:cs typeface="+mj-cs"/>
            </a:endParaRPr>
          </a:p>
        </p:txBody>
      </p:sp>
      <p:pic>
        <p:nvPicPr>
          <p:cNvPr id="5939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40" t="-912" r="-5910" b="-11230"/>
          <a:stretch>
            <a:fillRect/>
          </a:stretch>
        </p:blipFill>
        <p:spPr>
          <a:xfrm>
            <a:off x="779463" y="1752600"/>
            <a:ext cx="7583487" cy="5386388"/>
          </a:xfrm>
        </p:spPr>
      </p:pic>
      <p:sp>
        <p:nvSpPr>
          <p:cNvPr id="6" name="Oval 5"/>
          <p:cNvSpPr/>
          <p:nvPr/>
        </p:nvSpPr>
        <p:spPr>
          <a:xfrm>
            <a:off x="2968275" y="2426506"/>
            <a:ext cx="310444" cy="20136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754599" y="5268556"/>
            <a:ext cx="239888" cy="176966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209136" y="3005671"/>
            <a:ext cx="192230" cy="17696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sto MT" charset="0"/>
              </a:rPr>
              <a:t>Outline 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>
                <a:latin typeface="Calisto MT" charset="0"/>
              </a:rPr>
              <a:t>Methodology and Data</a:t>
            </a:r>
          </a:p>
          <a:p>
            <a:pPr lvl="1" eaLnBrk="1" hangingPunct="1"/>
            <a:r>
              <a:rPr lang="en-US" sz="2800">
                <a:latin typeface="Calisto MT" charset="0"/>
              </a:rPr>
              <a:t>Lightning Parameterization 	</a:t>
            </a:r>
          </a:p>
          <a:p>
            <a:pPr lvl="2" eaLnBrk="1" hangingPunct="1"/>
            <a:r>
              <a:rPr lang="en-US" sz="2800">
                <a:latin typeface="Calisto MT" charset="0"/>
              </a:rPr>
              <a:t>Lightning Potential Index (LPI)</a:t>
            </a:r>
          </a:p>
          <a:p>
            <a:pPr lvl="1" eaLnBrk="1" hangingPunct="1"/>
            <a:r>
              <a:rPr lang="en-US" sz="2800">
                <a:latin typeface="Calisto MT" charset="0"/>
              </a:rPr>
              <a:t>Global Data Assimilation System (GDAS) data</a:t>
            </a:r>
          </a:p>
          <a:p>
            <a:pPr lvl="1" eaLnBrk="1" hangingPunct="1"/>
            <a:r>
              <a:rPr lang="en-US" sz="2800">
                <a:latin typeface="Calisto MT" charset="0"/>
              </a:rPr>
              <a:t>World Wide Lightning Location Network data</a:t>
            </a:r>
          </a:p>
          <a:p>
            <a:pPr lvl="1" eaLnBrk="1" hangingPunct="1"/>
            <a:r>
              <a:rPr lang="en-US" sz="2800">
                <a:latin typeface="Calisto MT" charset="0"/>
              </a:rPr>
              <a:t>National Hurricane Center data </a:t>
            </a:r>
          </a:p>
          <a:p>
            <a:pPr lvl="1" eaLnBrk="1" hangingPunct="1"/>
            <a:endParaRPr lang="en-US">
              <a:latin typeface="Calisto MT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350838" y="295275"/>
            <a:ext cx="8480425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sto MT" charset="0"/>
                <a:ea typeface="+mj-ea"/>
                <a:cs typeface="+mj-cs"/>
              </a:rPr>
              <a:t>Analysis of Forecast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Calisto MT" charset="0"/>
                <a:ea typeface="+mj-ea"/>
                <a:cs typeface="+mj-cs"/>
              </a:rPr>
              <a:t>T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sto MT" charset="0"/>
                <a:ea typeface="+mj-ea"/>
                <a:cs typeface="+mj-cs"/>
              </a:rPr>
              <a:t>ime: 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sto MT" charset="0"/>
                <a:ea typeface="+mj-ea"/>
                <a:cs typeface="+mj-cs"/>
              </a:rPr>
              <a:t>21h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  <a:latin typeface="Calisto MT" charset="0"/>
              <a:ea typeface="+mj-ea"/>
              <a:cs typeface="+mj-cs"/>
            </a:endParaRPr>
          </a:p>
        </p:txBody>
      </p:sp>
      <p:pic>
        <p:nvPicPr>
          <p:cNvPr id="5939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40" t="-912" r="-5910" b="-11230"/>
          <a:stretch>
            <a:fillRect/>
          </a:stretch>
        </p:blipFill>
        <p:spPr>
          <a:xfrm>
            <a:off x="779463" y="1752600"/>
            <a:ext cx="7583487" cy="5386388"/>
          </a:xfrm>
        </p:spPr>
      </p:pic>
      <p:sp>
        <p:nvSpPr>
          <p:cNvPr id="6" name="Oval 5"/>
          <p:cNvSpPr/>
          <p:nvPr/>
        </p:nvSpPr>
        <p:spPr>
          <a:xfrm>
            <a:off x="2968275" y="2426506"/>
            <a:ext cx="310444" cy="20136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9874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sto MT" charset="0"/>
              </a:rPr>
              <a:t>LPI: 21h Forecast</a:t>
            </a:r>
          </a:p>
        </p:txBody>
      </p:sp>
      <p:pic>
        <p:nvPicPr>
          <p:cNvPr id="60418" name="Content Placeholder 3" descr="21h_RMW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15350" r="16606" b="2867"/>
          <a:stretch>
            <a:fillRect/>
          </a:stretch>
        </p:blipFill>
        <p:spPr>
          <a:xfrm>
            <a:off x="733425" y="2035175"/>
            <a:ext cx="3922713" cy="3429000"/>
          </a:xfrm>
        </p:spPr>
      </p:pic>
      <p:pic>
        <p:nvPicPr>
          <p:cNvPr id="60419" name="Picture 4" descr="21h_SecondCircula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t="16354" r="16902"/>
          <a:stretch>
            <a:fillRect/>
          </a:stretch>
        </p:blipFill>
        <p:spPr bwMode="auto">
          <a:xfrm>
            <a:off x="4656138" y="2035175"/>
            <a:ext cx="4121150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350838" y="295275"/>
            <a:ext cx="8480425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sto MT" charset="0"/>
                <a:ea typeface="+mj-ea"/>
                <a:cs typeface="+mj-cs"/>
              </a:rPr>
              <a:t>Analysis of Forecast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Calisto MT" charset="0"/>
                <a:ea typeface="+mj-ea"/>
                <a:cs typeface="+mj-cs"/>
              </a:rPr>
              <a:t>T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sto MT" charset="0"/>
                <a:ea typeface="+mj-ea"/>
                <a:cs typeface="+mj-cs"/>
              </a:rPr>
              <a:t>ime: 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sto MT" charset="0"/>
                <a:ea typeface="+mj-ea"/>
                <a:cs typeface="+mj-cs"/>
              </a:rPr>
              <a:t>45h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  <a:latin typeface="Calisto MT" charset="0"/>
              <a:ea typeface="+mj-ea"/>
              <a:cs typeface="+mj-cs"/>
            </a:endParaRPr>
          </a:p>
        </p:txBody>
      </p:sp>
      <p:pic>
        <p:nvPicPr>
          <p:cNvPr id="5939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40" t="-912" r="-5910" b="-11230"/>
          <a:stretch>
            <a:fillRect/>
          </a:stretch>
        </p:blipFill>
        <p:spPr>
          <a:xfrm>
            <a:off x="779463" y="1752600"/>
            <a:ext cx="7583487" cy="5386388"/>
          </a:xfrm>
        </p:spPr>
      </p:pic>
      <p:sp>
        <p:nvSpPr>
          <p:cNvPr id="8" name="Oval 7"/>
          <p:cNvSpPr/>
          <p:nvPr/>
        </p:nvSpPr>
        <p:spPr>
          <a:xfrm>
            <a:off x="3754599" y="5268556"/>
            <a:ext cx="239888" cy="176966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9874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sto MT" charset="0"/>
              </a:rPr>
              <a:t>LPI: 45h Forecast</a:t>
            </a:r>
          </a:p>
        </p:txBody>
      </p:sp>
      <p:pic>
        <p:nvPicPr>
          <p:cNvPr id="62466" name="Content Placeholder 1" descr="RMW_45h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4" t="15350" r="20448" b="3876"/>
          <a:stretch>
            <a:fillRect/>
          </a:stretch>
        </p:blipFill>
        <p:spPr>
          <a:xfrm>
            <a:off x="438150" y="2032000"/>
            <a:ext cx="4035425" cy="3867150"/>
          </a:xfrm>
        </p:spPr>
      </p:pic>
      <p:pic>
        <p:nvPicPr>
          <p:cNvPr id="62467" name="Picture 4" descr="45h_SecondCircula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15121" r="19310"/>
          <a:stretch>
            <a:fillRect/>
          </a:stretch>
        </p:blipFill>
        <p:spPr bwMode="auto">
          <a:xfrm>
            <a:off x="4586288" y="2032000"/>
            <a:ext cx="4260850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350838" y="295275"/>
            <a:ext cx="8480425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sto MT" charset="0"/>
                <a:ea typeface="+mj-ea"/>
                <a:cs typeface="+mj-cs"/>
              </a:rPr>
              <a:t>Analysis of Forecast 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Calisto MT" charset="0"/>
                <a:ea typeface="+mj-ea"/>
                <a:cs typeface="+mj-cs"/>
              </a:rPr>
              <a:t>T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sto MT" charset="0"/>
                <a:ea typeface="+mj-ea"/>
                <a:cs typeface="+mj-cs"/>
              </a:rPr>
              <a:t>ime: 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sto MT" charset="0"/>
                <a:ea typeface="+mj-ea"/>
                <a:cs typeface="+mj-cs"/>
              </a:rPr>
              <a:t>81h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  <a:latin typeface="Calisto MT" charset="0"/>
              <a:ea typeface="+mj-ea"/>
              <a:cs typeface="+mj-cs"/>
            </a:endParaRPr>
          </a:p>
        </p:txBody>
      </p:sp>
      <p:pic>
        <p:nvPicPr>
          <p:cNvPr id="5939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40" t="-912" r="-5910" b="-11230"/>
          <a:stretch>
            <a:fillRect/>
          </a:stretch>
        </p:blipFill>
        <p:spPr>
          <a:xfrm>
            <a:off x="779463" y="1752600"/>
            <a:ext cx="7583487" cy="5386388"/>
          </a:xfrm>
        </p:spPr>
      </p:pic>
      <p:sp>
        <p:nvSpPr>
          <p:cNvPr id="9" name="Oval 8"/>
          <p:cNvSpPr/>
          <p:nvPr/>
        </p:nvSpPr>
        <p:spPr>
          <a:xfrm>
            <a:off x="5209136" y="3005671"/>
            <a:ext cx="192230" cy="17696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9874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sto MT" charset="0"/>
              </a:rPr>
              <a:t>LPI: 81h Forecast</a:t>
            </a:r>
          </a:p>
        </p:txBody>
      </p:sp>
      <p:pic>
        <p:nvPicPr>
          <p:cNvPr id="64514" name="Content Placeholder 1" descr="RMW_81h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" t="15350" r="19466" b="3876"/>
          <a:stretch>
            <a:fillRect/>
          </a:stretch>
        </p:blipFill>
        <p:spPr>
          <a:xfrm>
            <a:off x="339725" y="1947863"/>
            <a:ext cx="4246563" cy="3709987"/>
          </a:xfrm>
        </p:spPr>
      </p:pic>
      <p:pic>
        <p:nvPicPr>
          <p:cNvPr id="64515" name="Picture 4" descr="81h_SecondCircula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" t="14726" r="19299"/>
          <a:stretch>
            <a:fillRect/>
          </a:stretch>
        </p:blipFill>
        <p:spPr bwMode="auto">
          <a:xfrm>
            <a:off x="4699000" y="1905000"/>
            <a:ext cx="4133850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sto MT" charset="0"/>
            </a:endParaRPr>
          </a:p>
        </p:txBody>
      </p:sp>
      <p:sp>
        <p:nvSpPr>
          <p:cNvPr id="665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Calisto MT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sto MT" charset="0"/>
              </a:rPr>
              <a:t>Outline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pitchFamily="18" charset="2"/>
              <a:buChar char=""/>
              <a:defRPr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Experimental Design 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Wingdings 2" pitchFamily="18" charset="2"/>
              <a:buChar char=""/>
              <a:defRPr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HWRF Configuration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Wingdings 2" pitchFamily="18" charset="2"/>
              <a:buChar char=""/>
              <a:defRPr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Experiments</a:t>
            </a:r>
          </a:p>
          <a:p>
            <a:pPr lvl="2"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pitchFamily="18" charset="2"/>
              <a:buChar char=""/>
              <a:defRPr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Idealize HWRF (CTRL)</a:t>
            </a:r>
          </a:p>
          <a:p>
            <a:pPr lvl="2"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pitchFamily="18" charset="2"/>
              <a:buChar char=""/>
              <a:defRPr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Idealize HWRF LPI (LPI)</a:t>
            </a:r>
          </a:p>
          <a:p>
            <a:pPr lvl="2"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pitchFamily="18" charset="2"/>
              <a:buChar char=""/>
              <a:defRPr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Control Experiment  Real Case</a:t>
            </a:r>
          </a:p>
          <a:p>
            <a:pPr lvl="2"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pitchFamily="18" charset="2"/>
              <a:buChar char=""/>
              <a:defRPr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Lightning Experiment  Real Case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sto MT" charset="0"/>
              </a:rPr>
              <a:t>Introduction: Motivation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>
                <a:latin typeface="Calisto MT" charset="0"/>
              </a:rPr>
              <a:t>Every year tropical cyclones affect many countries around the world</a:t>
            </a:r>
          </a:p>
          <a:p>
            <a:pPr lvl="1" eaLnBrk="1" hangingPunct="1"/>
            <a:r>
              <a:rPr lang="en-US" sz="2400">
                <a:latin typeface="Calisto MT" charset="0"/>
              </a:rPr>
              <a:t>Classification depends on the Ocean Basin</a:t>
            </a:r>
          </a:p>
          <a:p>
            <a:pPr lvl="1" eaLnBrk="1" hangingPunct="1"/>
            <a:r>
              <a:rPr lang="en-US" sz="2400">
                <a:latin typeface="Calisto MT" charset="0"/>
              </a:rPr>
              <a:t> The forecast of this atmospheric phenomenon can be divided in two parts </a:t>
            </a:r>
          </a:p>
          <a:p>
            <a:pPr lvl="2" eaLnBrk="1" hangingPunct="1"/>
            <a:r>
              <a:rPr lang="en-US" sz="2400">
                <a:latin typeface="Calisto MT" charset="0"/>
              </a:rPr>
              <a:t>Trajectory (path tropical cyclone will have) forecast</a:t>
            </a:r>
          </a:p>
          <a:p>
            <a:pPr lvl="2" eaLnBrk="1" hangingPunct="1"/>
            <a:r>
              <a:rPr lang="en-US" sz="2400">
                <a:latin typeface="Calisto MT" charset="0"/>
              </a:rPr>
              <a:t>Intensity (maximum wind strength at the surface) forecast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Introduction: Previous Research  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3100">
                <a:latin typeface="Calisto MT" charset="0"/>
              </a:rPr>
              <a:t>Molinari et al. 1998 </a:t>
            </a:r>
          </a:p>
          <a:p>
            <a:pPr lvl="1" eaLnBrk="1" hangingPunct="1"/>
            <a:r>
              <a:rPr lang="en-US" sz="2400">
                <a:latin typeface="Calisto MT" charset="0"/>
              </a:rPr>
              <a:t>Examined cloud to ground lightning flash locations for </a:t>
            </a:r>
            <a:r>
              <a:rPr lang="en-US" sz="2400">
                <a:solidFill>
                  <a:srgbClr val="FF6600"/>
                </a:solidFill>
                <a:latin typeface="Calisto MT" charset="0"/>
              </a:rPr>
              <a:t>nine Atlantic basin </a:t>
            </a:r>
            <a:r>
              <a:rPr lang="en-US" sz="2400">
                <a:latin typeface="Calisto MT" charset="0"/>
              </a:rPr>
              <a:t>hurricanes using data from the </a:t>
            </a:r>
            <a:r>
              <a:rPr lang="en-US" sz="2400">
                <a:solidFill>
                  <a:schemeClr val="tx1"/>
                </a:solidFill>
                <a:latin typeface="Calisto MT" charset="0"/>
              </a:rPr>
              <a:t>National Lightning Detection Network</a:t>
            </a:r>
          </a:p>
          <a:p>
            <a:pPr lvl="1" eaLnBrk="1" hangingPunct="1"/>
            <a:r>
              <a:rPr lang="en-US">
                <a:latin typeface="Calisto MT" charset="0"/>
              </a:rPr>
              <a:t>Results </a:t>
            </a:r>
          </a:p>
          <a:p>
            <a:pPr lvl="2" eaLnBrk="1" hangingPunct="1"/>
            <a:r>
              <a:rPr lang="en-US">
                <a:latin typeface="Calisto MT" charset="0"/>
              </a:rPr>
              <a:t>Weak maximum in the eyewall</a:t>
            </a:r>
          </a:p>
          <a:p>
            <a:pPr lvl="2" eaLnBrk="1" hangingPunct="1"/>
            <a:r>
              <a:rPr lang="en-US">
                <a:latin typeface="Calisto MT" charset="0"/>
              </a:rPr>
              <a:t>Strong maximum outer rainband</a:t>
            </a:r>
          </a:p>
          <a:p>
            <a:pPr lvl="2" eaLnBrk="1" hangingPunct="1"/>
            <a:r>
              <a:rPr lang="en-US">
                <a:latin typeface="Calisto MT" charset="0"/>
              </a:rPr>
              <a:t>Lightning outbreaks: Beginning of, or during times of intensification </a:t>
            </a:r>
          </a:p>
          <a:p>
            <a:pPr eaLnBrk="1" hangingPunct="1"/>
            <a:endParaRPr lang="en-US">
              <a:latin typeface="Calisto MT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Introduction: Previous Research 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Calisto MT" charset="0"/>
              </a:rPr>
              <a:t>Price et. al 2009</a:t>
            </a:r>
          </a:p>
          <a:p>
            <a:pPr lvl="1" eaLnBrk="1" hangingPunct="1"/>
            <a:r>
              <a:rPr lang="en-US" sz="2400">
                <a:latin typeface="Calisto MT" charset="0"/>
              </a:rPr>
              <a:t>Analyzed 56 hurricanes terms of lightning, maximum wind speed, and minimum pressure correlations in order to investigate if the lightning can be used as a proxy to forecast hurricanes intensification</a:t>
            </a:r>
          </a:p>
          <a:p>
            <a:pPr lvl="1" eaLnBrk="1" hangingPunct="1"/>
            <a:r>
              <a:rPr lang="en-US">
                <a:latin typeface="Calisto MT" charset="0"/>
              </a:rPr>
              <a:t>Results  </a:t>
            </a:r>
          </a:p>
          <a:p>
            <a:pPr lvl="2" eaLnBrk="1" hangingPunct="1"/>
            <a:r>
              <a:rPr lang="en-US" sz="2000">
                <a:latin typeface="Calisto MT" charset="0"/>
              </a:rPr>
              <a:t>Correlation coefficient mean r = 0.82 in 90% of the cases</a:t>
            </a:r>
          </a:p>
          <a:p>
            <a:pPr lvl="2" eaLnBrk="1" hangingPunct="1"/>
            <a:r>
              <a:rPr lang="en-US" sz="2000">
                <a:latin typeface="Calisto MT" charset="0"/>
              </a:rPr>
              <a:t>Lightning peak 30 hours before the hurricanes maximum wind speed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Placeholder 6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48" r="-15248"/>
          <a:stretch>
            <a:fillRect/>
          </a:stretch>
        </p:blipFill>
        <p:spPr>
          <a:xfrm>
            <a:off x="0" y="42863"/>
            <a:ext cx="9144000" cy="6815137"/>
          </a:xfrm>
        </p:spPr>
      </p:pic>
      <p:sp>
        <p:nvSpPr>
          <p:cNvPr id="26626" name="TextBox 11"/>
          <p:cNvSpPr txBox="1">
            <a:spLocks noChangeArrowheads="1"/>
          </p:cNvSpPr>
          <p:nvPr/>
        </p:nvSpPr>
        <p:spPr bwMode="auto">
          <a:xfrm>
            <a:off x="7386638" y="6334125"/>
            <a:ext cx="1757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Price et al. 2009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4"/>
          <p:cNvSpPr txBox="1">
            <a:spLocks noChangeArrowheads="1"/>
          </p:cNvSpPr>
          <p:nvPr/>
        </p:nvSpPr>
        <p:spPr bwMode="auto">
          <a:xfrm>
            <a:off x="7345363" y="6467475"/>
            <a:ext cx="2222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Price et al. 2009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xel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Pixel">
      <a:majorFont>
        <a:latin typeface="Corbel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orbel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Pixel.thmx</Template>
  <TotalTime>2003</TotalTime>
  <Words>895</Words>
  <Application>Microsoft Macintosh PowerPoint</Application>
  <PresentationFormat>On-screen Show (4:3)</PresentationFormat>
  <Paragraphs>148</Paragraphs>
  <Slides>36</Slides>
  <Notes>16</Notes>
  <HiddenSlides>0</HiddenSlides>
  <MMClips>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Pixel</vt:lpstr>
      <vt:lpstr>Document</vt:lpstr>
      <vt:lpstr>Determine the Relationship of Lightning with Intensity Forecast of Tropical cyclones Using the HWRF Model:  Ideal Case </vt:lpstr>
      <vt:lpstr>Outline </vt:lpstr>
      <vt:lpstr>Outline </vt:lpstr>
      <vt:lpstr>Outline </vt:lpstr>
      <vt:lpstr>Introduction: Motivation</vt:lpstr>
      <vt:lpstr>Introduction: Previous Research   </vt:lpstr>
      <vt:lpstr>Introduction: Previous Research </vt:lpstr>
      <vt:lpstr>PowerPoint Presentation</vt:lpstr>
      <vt:lpstr>PowerPoint Presentation</vt:lpstr>
      <vt:lpstr>Introduction: Leading Questions</vt:lpstr>
      <vt:lpstr>Introduction: Leading Questions</vt:lpstr>
      <vt:lpstr>Introduction: Leading Questions</vt:lpstr>
      <vt:lpstr>Introduction: Hypothesis </vt:lpstr>
      <vt:lpstr>Methodology: Lightning Parameterization</vt:lpstr>
      <vt:lpstr>PowerPoint Presentation</vt:lpstr>
      <vt:lpstr>Experimental Design </vt:lpstr>
      <vt:lpstr>PowerPoint Presentation</vt:lpstr>
      <vt:lpstr>PowerPoint Presentation</vt:lpstr>
      <vt:lpstr>Methodology </vt:lpstr>
      <vt:lpstr>Phase 1: LPI Implementation </vt:lpstr>
      <vt:lpstr>Phase 1: LPI Implementation </vt:lpstr>
      <vt:lpstr>Phase 2: LPI Ideal TC Results</vt:lpstr>
      <vt:lpstr>Phase 2: LPI Ideal TC Results</vt:lpstr>
      <vt:lpstr>Phase 2: LPI Ideal TC Results</vt:lpstr>
      <vt:lpstr>PowerPoint Presentation</vt:lpstr>
      <vt:lpstr>PowerPoint Presentation</vt:lpstr>
      <vt:lpstr>PowerPoint Presentation</vt:lpstr>
      <vt:lpstr>PowerPoint Presentation</vt:lpstr>
      <vt:lpstr>Analysis of Forecast Time: 21h, 45h, 81h</vt:lpstr>
      <vt:lpstr>Analysis of Forecast Time: 21h</vt:lpstr>
      <vt:lpstr>LPI: 21h Forecast</vt:lpstr>
      <vt:lpstr>Analysis of Forecast Time: 45h</vt:lpstr>
      <vt:lpstr>LPI: 45h Forecast</vt:lpstr>
      <vt:lpstr>Analysis of Forecast Time: 81h</vt:lpstr>
      <vt:lpstr>LPI: 81h Forecast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Keren</dc:creator>
  <cp:lastModifiedBy>Keren</cp:lastModifiedBy>
  <cp:revision>73</cp:revision>
  <dcterms:created xsi:type="dcterms:W3CDTF">2015-07-04T00:36:02Z</dcterms:created>
  <dcterms:modified xsi:type="dcterms:W3CDTF">2015-07-09T01:39:54Z</dcterms:modified>
</cp:coreProperties>
</file>