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264" r:id="rId5"/>
    <p:sldId id="265" r:id="rId6"/>
    <p:sldId id="266" r:id="rId7"/>
    <p:sldId id="267" r:id="rId8"/>
    <p:sldId id="256" r:id="rId9"/>
    <p:sldId id="263" r:id="rId10"/>
    <p:sldId id="269" r:id="rId11"/>
    <p:sldId id="257" r:id="rId12"/>
    <p:sldId id="258" r:id="rId13"/>
    <p:sldId id="259" r:id="rId14"/>
    <p:sldId id="260" r:id="rId15"/>
    <p:sldId id="261" r:id="rId16"/>
    <p:sldId id="262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033932416434661E-2"/>
          <c:y val="2.6817680398645821E-2"/>
          <c:w val="0.93837265135332382"/>
          <c:h val="0.91508653809578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para_aemn_2015_07!$A$2</c:f>
              <c:strCache>
                <c:ptCount val="1"/>
                <c:pt idx="0">
                  <c:v>AVNO</c:v>
                </c:pt>
              </c:strCache>
            </c:strRef>
          </c:tx>
          <c:invertIfNegative val="0"/>
          <c:cat>
            <c:numRef>
              <c:f>para_aemn_2015_07!$B$1:$K$1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para_aemn_2015_07!$B$2:$K$2</c:f>
              <c:numCache>
                <c:formatCode>General</c:formatCode>
                <c:ptCount val="10"/>
                <c:pt idx="0">
                  <c:v>11.7</c:v>
                </c:pt>
                <c:pt idx="1">
                  <c:v>27.3</c:v>
                </c:pt>
                <c:pt idx="2">
                  <c:v>38.1</c:v>
                </c:pt>
                <c:pt idx="3">
                  <c:v>52</c:v>
                </c:pt>
                <c:pt idx="4">
                  <c:v>66.099999999999994</c:v>
                </c:pt>
                <c:pt idx="5">
                  <c:v>94.4</c:v>
                </c:pt>
                <c:pt idx="6">
                  <c:v>117.4</c:v>
                </c:pt>
                <c:pt idx="7">
                  <c:v>165.4</c:v>
                </c:pt>
                <c:pt idx="8">
                  <c:v>228.4</c:v>
                </c:pt>
                <c:pt idx="9">
                  <c:v>331.7</c:v>
                </c:pt>
              </c:numCache>
            </c:numRef>
          </c:val>
        </c:ser>
        <c:ser>
          <c:idx val="1"/>
          <c:order val="1"/>
          <c:tx>
            <c:strRef>
              <c:f>para_aemn_2015_07!$A$3</c:f>
              <c:strCache>
                <c:ptCount val="1"/>
                <c:pt idx="0">
                  <c:v>AEMN</c:v>
                </c:pt>
              </c:strCache>
            </c:strRef>
          </c:tx>
          <c:invertIfNegative val="0"/>
          <c:cat>
            <c:numRef>
              <c:f>para_aemn_2015_07!$B$1:$K$1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para_aemn_2015_07!$B$3:$K$3</c:f>
              <c:numCache>
                <c:formatCode>General</c:formatCode>
                <c:ptCount val="10"/>
                <c:pt idx="0">
                  <c:v>13.9</c:v>
                </c:pt>
                <c:pt idx="1">
                  <c:v>28.7</c:v>
                </c:pt>
                <c:pt idx="2">
                  <c:v>41.3</c:v>
                </c:pt>
                <c:pt idx="3">
                  <c:v>54.5</c:v>
                </c:pt>
                <c:pt idx="4">
                  <c:v>68.5</c:v>
                </c:pt>
                <c:pt idx="5">
                  <c:v>103.9</c:v>
                </c:pt>
                <c:pt idx="6">
                  <c:v>133.69999999999999</c:v>
                </c:pt>
                <c:pt idx="7">
                  <c:v>164.5</c:v>
                </c:pt>
                <c:pt idx="8">
                  <c:v>219.5</c:v>
                </c:pt>
                <c:pt idx="9">
                  <c:v>296.8</c:v>
                </c:pt>
              </c:numCache>
            </c:numRef>
          </c:val>
        </c:ser>
        <c:ser>
          <c:idx val="2"/>
          <c:order val="2"/>
          <c:tx>
            <c:strRef>
              <c:f>para_aemn_2015_07!$A$4</c:f>
              <c:strCache>
                <c:ptCount val="1"/>
                <c:pt idx="0">
                  <c:v>PARA</c:v>
                </c:pt>
              </c:strCache>
            </c:strRef>
          </c:tx>
          <c:invertIfNegative val="0"/>
          <c:cat>
            <c:numRef>
              <c:f>para_aemn_2015_07!$B$1:$K$1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para_aemn_2015_07!$B$4:$K$4</c:f>
              <c:numCache>
                <c:formatCode>General</c:formatCode>
                <c:ptCount val="10"/>
                <c:pt idx="0">
                  <c:v>12.2</c:v>
                </c:pt>
                <c:pt idx="1">
                  <c:v>27</c:v>
                </c:pt>
                <c:pt idx="2">
                  <c:v>38.4</c:v>
                </c:pt>
                <c:pt idx="3">
                  <c:v>51.1</c:v>
                </c:pt>
                <c:pt idx="4">
                  <c:v>63.9</c:v>
                </c:pt>
                <c:pt idx="5">
                  <c:v>92.2</c:v>
                </c:pt>
                <c:pt idx="6">
                  <c:v>116.3</c:v>
                </c:pt>
                <c:pt idx="7">
                  <c:v>144.6</c:v>
                </c:pt>
                <c:pt idx="8">
                  <c:v>186.8</c:v>
                </c:pt>
                <c:pt idx="9">
                  <c:v>259.7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00608"/>
        <c:axId val="32902144"/>
      </c:barChart>
      <c:catAx>
        <c:axId val="3290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902144"/>
        <c:crosses val="autoZero"/>
        <c:auto val="1"/>
        <c:lblAlgn val="ctr"/>
        <c:lblOffset val="100"/>
        <c:noMultiLvlLbl val="0"/>
      </c:catAx>
      <c:valAx>
        <c:axId val="3290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00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070777960880704"/>
          <c:y val="7.4578721138118573E-2"/>
          <c:w val="0.31361041031408038"/>
          <c:h val="8.514188443835825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E210A-8500-4370-88AF-9C6374C25C26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56237-F66E-407A-B585-358238AE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A2C9AA-FF18-402B-8006-1F99F2D18FB0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85F7A-C5DF-445D-8032-E3E1ADF2A138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185C-3079-48A9-B0E3-8EE7E8F786FB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A239-443E-42CD-B488-2DE5B6E7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185C-3079-48A9-B0E3-8EE7E8F786FB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A239-443E-42CD-B488-2DE5B6E7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7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185C-3079-48A9-B0E3-8EE7E8F786FB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A239-443E-42CD-B488-2DE5B6E7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339" indent="0" algn="ctr">
              <a:buNone/>
              <a:defRPr/>
            </a:lvl2pPr>
            <a:lvl3pPr marL="828678" indent="0" algn="ctr">
              <a:buNone/>
              <a:defRPr/>
            </a:lvl3pPr>
            <a:lvl4pPr marL="1243017" indent="0" algn="ctr">
              <a:buNone/>
              <a:defRPr/>
            </a:lvl4pPr>
            <a:lvl5pPr marL="1657356" indent="0" algn="ctr">
              <a:buNone/>
              <a:defRPr/>
            </a:lvl5pPr>
            <a:lvl6pPr marL="2071696" indent="0" algn="ctr">
              <a:buNone/>
              <a:defRPr/>
            </a:lvl6pPr>
            <a:lvl7pPr marL="2486036" indent="0" algn="ctr">
              <a:buNone/>
              <a:defRPr/>
            </a:lvl7pPr>
            <a:lvl8pPr marL="2900375" indent="0" algn="ctr">
              <a:buNone/>
              <a:defRPr/>
            </a:lvl8pPr>
            <a:lvl9pPr marL="33147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AE154A-038F-4864-A24D-FFE0D219C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58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DA8C0A-B836-43F9-94AB-17836CE27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60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72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339" indent="0">
              <a:buNone/>
              <a:defRPr sz="1600"/>
            </a:lvl2pPr>
            <a:lvl3pPr marL="828678" indent="0">
              <a:buNone/>
              <a:defRPr sz="1500"/>
            </a:lvl3pPr>
            <a:lvl4pPr marL="1243017" indent="0">
              <a:buNone/>
              <a:defRPr sz="1300"/>
            </a:lvl4pPr>
            <a:lvl5pPr marL="1657356" indent="0">
              <a:buNone/>
              <a:defRPr sz="1300"/>
            </a:lvl5pPr>
            <a:lvl6pPr marL="2071696" indent="0">
              <a:buNone/>
              <a:defRPr sz="1300"/>
            </a:lvl6pPr>
            <a:lvl7pPr marL="2486036" indent="0">
              <a:buNone/>
              <a:defRPr sz="1300"/>
            </a:lvl7pPr>
            <a:lvl8pPr marL="2900375" indent="0">
              <a:buNone/>
              <a:defRPr sz="1300"/>
            </a:lvl8pPr>
            <a:lvl9pPr marL="331471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E79D44-79C9-4E73-AB0E-AA91BB0B9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594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8"/>
            <a:ext cx="4043520" cy="397625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8"/>
            <a:ext cx="4044960" cy="397625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CFD8E9-0E8C-4249-BBEE-8EDC7DB58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909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39" indent="0">
              <a:buNone/>
              <a:defRPr sz="1800" b="1"/>
            </a:lvl2pPr>
            <a:lvl3pPr marL="828678" indent="0">
              <a:buNone/>
              <a:defRPr sz="1600" b="1"/>
            </a:lvl3pPr>
            <a:lvl4pPr marL="1243017" indent="0">
              <a:buNone/>
              <a:defRPr sz="1500" b="1"/>
            </a:lvl4pPr>
            <a:lvl5pPr marL="1657356" indent="0">
              <a:buNone/>
              <a:defRPr sz="1500" b="1"/>
            </a:lvl5pPr>
            <a:lvl6pPr marL="2071696" indent="0">
              <a:buNone/>
              <a:defRPr sz="1500" b="1"/>
            </a:lvl6pPr>
            <a:lvl7pPr marL="2486036" indent="0">
              <a:buNone/>
              <a:defRPr sz="1500" b="1"/>
            </a:lvl7pPr>
            <a:lvl8pPr marL="2900375" indent="0">
              <a:buNone/>
              <a:defRPr sz="1500" b="1"/>
            </a:lvl8pPr>
            <a:lvl9pPr marL="331471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39" indent="0">
              <a:buNone/>
              <a:defRPr sz="1800" b="1"/>
            </a:lvl2pPr>
            <a:lvl3pPr marL="828678" indent="0">
              <a:buNone/>
              <a:defRPr sz="1600" b="1"/>
            </a:lvl3pPr>
            <a:lvl4pPr marL="1243017" indent="0">
              <a:buNone/>
              <a:defRPr sz="1500" b="1"/>
            </a:lvl4pPr>
            <a:lvl5pPr marL="1657356" indent="0">
              <a:buNone/>
              <a:defRPr sz="1500" b="1"/>
            </a:lvl5pPr>
            <a:lvl6pPr marL="2071696" indent="0">
              <a:buNone/>
              <a:defRPr sz="1500" b="1"/>
            </a:lvl6pPr>
            <a:lvl7pPr marL="2486036" indent="0">
              <a:buNone/>
              <a:defRPr sz="1500" b="1"/>
            </a:lvl7pPr>
            <a:lvl8pPr marL="2900375" indent="0">
              <a:buNone/>
              <a:defRPr sz="1500" b="1"/>
            </a:lvl8pPr>
            <a:lvl9pPr marL="331471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46BAE1-CBB6-4168-90E2-FE753F5F3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25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AD572E-4AF0-4351-B547-1023AEBBC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799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A0E8BD-165B-4C5E-BD64-4ECBDED81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436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400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339" indent="0">
              <a:buNone/>
              <a:defRPr sz="1100"/>
            </a:lvl2pPr>
            <a:lvl3pPr marL="828678" indent="0">
              <a:buNone/>
              <a:defRPr sz="900"/>
            </a:lvl3pPr>
            <a:lvl4pPr marL="1243017" indent="0">
              <a:buNone/>
              <a:defRPr sz="800"/>
            </a:lvl4pPr>
            <a:lvl5pPr marL="1657356" indent="0">
              <a:buNone/>
              <a:defRPr sz="800"/>
            </a:lvl5pPr>
            <a:lvl6pPr marL="2071696" indent="0">
              <a:buNone/>
              <a:defRPr sz="800"/>
            </a:lvl6pPr>
            <a:lvl7pPr marL="2486036" indent="0">
              <a:buNone/>
              <a:defRPr sz="800"/>
            </a:lvl7pPr>
            <a:lvl8pPr marL="2900375" indent="0">
              <a:buNone/>
              <a:defRPr sz="800"/>
            </a:lvl8pPr>
            <a:lvl9pPr marL="331471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085CA1-9C84-4F1C-A8AB-9B3CB733C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66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185C-3079-48A9-B0E3-8EE7E8F786FB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A239-443E-42CD-B488-2DE5B6E7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36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339" indent="0">
              <a:buNone/>
              <a:defRPr sz="2500"/>
            </a:lvl2pPr>
            <a:lvl3pPr marL="828678" indent="0">
              <a:buNone/>
              <a:defRPr sz="2200"/>
            </a:lvl3pPr>
            <a:lvl4pPr marL="1243017" indent="0">
              <a:buNone/>
              <a:defRPr sz="1800"/>
            </a:lvl4pPr>
            <a:lvl5pPr marL="1657356" indent="0">
              <a:buNone/>
              <a:defRPr sz="1800"/>
            </a:lvl5pPr>
            <a:lvl6pPr marL="2071696" indent="0">
              <a:buNone/>
              <a:defRPr sz="1800"/>
            </a:lvl6pPr>
            <a:lvl7pPr marL="2486036" indent="0">
              <a:buNone/>
              <a:defRPr sz="1800"/>
            </a:lvl7pPr>
            <a:lvl8pPr marL="2900375" indent="0">
              <a:buNone/>
              <a:defRPr sz="1800"/>
            </a:lvl8pPr>
            <a:lvl9pPr marL="3314716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339" indent="0">
              <a:buNone/>
              <a:defRPr sz="1100"/>
            </a:lvl2pPr>
            <a:lvl3pPr marL="828678" indent="0">
              <a:buNone/>
              <a:defRPr sz="900"/>
            </a:lvl3pPr>
            <a:lvl4pPr marL="1243017" indent="0">
              <a:buNone/>
              <a:defRPr sz="800"/>
            </a:lvl4pPr>
            <a:lvl5pPr marL="1657356" indent="0">
              <a:buNone/>
              <a:defRPr sz="800"/>
            </a:lvl5pPr>
            <a:lvl6pPr marL="2071696" indent="0">
              <a:buNone/>
              <a:defRPr sz="800"/>
            </a:lvl6pPr>
            <a:lvl7pPr marL="2486036" indent="0">
              <a:buNone/>
              <a:defRPr sz="800"/>
            </a:lvl7pPr>
            <a:lvl8pPr marL="2900375" indent="0">
              <a:buNone/>
              <a:defRPr sz="800"/>
            </a:lvl8pPr>
            <a:lvl9pPr marL="331471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B8CC91-C788-4316-8C26-804463BEB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802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D31C33-0FE2-4CA2-9EC2-8627BCAA9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96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3069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3069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196856-4160-4E75-944A-A92AF7E20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0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468" indent="0" algn="ctr">
              <a:buNone/>
              <a:defRPr/>
            </a:lvl2pPr>
            <a:lvl3pPr marL="828936" indent="0" algn="ctr">
              <a:buNone/>
              <a:defRPr/>
            </a:lvl3pPr>
            <a:lvl4pPr marL="1243404" indent="0" algn="ctr">
              <a:buNone/>
              <a:defRPr/>
            </a:lvl4pPr>
            <a:lvl5pPr marL="1657872" indent="0" algn="ctr">
              <a:buNone/>
              <a:defRPr/>
            </a:lvl5pPr>
            <a:lvl6pPr marL="2072341" indent="0" algn="ctr">
              <a:buNone/>
              <a:defRPr/>
            </a:lvl6pPr>
            <a:lvl7pPr marL="2486809" indent="0" algn="ctr">
              <a:buNone/>
              <a:defRPr/>
            </a:lvl7pPr>
            <a:lvl8pPr marL="2901277" indent="0" algn="ctr">
              <a:buNone/>
              <a:defRPr/>
            </a:lvl8pPr>
            <a:lvl9pPr marL="33157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AE154A-038F-4864-A24D-FFE0D219C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092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DA8C0A-B836-43F9-94AB-17836CE27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866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9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468" indent="0">
              <a:buNone/>
              <a:defRPr sz="1600"/>
            </a:lvl2pPr>
            <a:lvl3pPr marL="828936" indent="0">
              <a:buNone/>
              <a:defRPr sz="1500"/>
            </a:lvl3pPr>
            <a:lvl4pPr marL="1243404" indent="0">
              <a:buNone/>
              <a:defRPr sz="1300"/>
            </a:lvl4pPr>
            <a:lvl5pPr marL="1657872" indent="0">
              <a:buNone/>
              <a:defRPr sz="1300"/>
            </a:lvl5pPr>
            <a:lvl6pPr marL="2072341" indent="0">
              <a:buNone/>
              <a:defRPr sz="1300"/>
            </a:lvl6pPr>
            <a:lvl7pPr marL="2486809" indent="0">
              <a:buNone/>
              <a:defRPr sz="1300"/>
            </a:lvl7pPr>
            <a:lvl8pPr marL="2901277" indent="0">
              <a:buNone/>
              <a:defRPr sz="1300"/>
            </a:lvl8pPr>
            <a:lvl9pPr marL="33157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E79D44-79C9-4E73-AB0E-AA91BB0B9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303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8"/>
            <a:ext cx="4043520" cy="397625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8"/>
            <a:ext cx="4044960" cy="397625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CFD8E9-0E8C-4249-BBEE-8EDC7DB58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857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6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68" indent="0">
              <a:buNone/>
              <a:defRPr sz="1800" b="1"/>
            </a:lvl2pPr>
            <a:lvl3pPr marL="828936" indent="0">
              <a:buNone/>
              <a:defRPr sz="1600" b="1"/>
            </a:lvl3pPr>
            <a:lvl4pPr marL="1243404" indent="0">
              <a:buNone/>
              <a:defRPr sz="1500" b="1"/>
            </a:lvl4pPr>
            <a:lvl5pPr marL="1657872" indent="0">
              <a:buNone/>
              <a:defRPr sz="1500" b="1"/>
            </a:lvl5pPr>
            <a:lvl6pPr marL="2072341" indent="0">
              <a:buNone/>
              <a:defRPr sz="1500" b="1"/>
            </a:lvl6pPr>
            <a:lvl7pPr marL="2486809" indent="0">
              <a:buNone/>
              <a:defRPr sz="1500" b="1"/>
            </a:lvl7pPr>
            <a:lvl8pPr marL="2901277" indent="0">
              <a:buNone/>
              <a:defRPr sz="1500" b="1"/>
            </a:lvl8pPr>
            <a:lvl9pPr marL="331574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68" indent="0">
              <a:buNone/>
              <a:defRPr sz="1800" b="1"/>
            </a:lvl2pPr>
            <a:lvl3pPr marL="828936" indent="0">
              <a:buNone/>
              <a:defRPr sz="1600" b="1"/>
            </a:lvl3pPr>
            <a:lvl4pPr marL="1243404" indent="0">
              <a:buNone/>
              <a:defRPr sz="1500" b="1"/>
            </a:lvl4pPr>
            <a:lvl5pPr marL="1657872" indent="0">
              <a:buNone/>
              <a:defRPr sz="1500" b="1"/>
            </a:lvl5pPr>
            <a:lvl6pPr marL="2072341" indent="0">
              <a:buNone/>
              <a:defRPr sz="1500" b="1"/>
            </a:lvl6pPr>
            <a:lvl7pPr marL="2486809" indent="0">
              <a:buNone/>
              <a:defRPr sz="1500" b="1"/>
            </a:lvl7pPr>
            <a:lvl8pPr marL="2901277" indent="0">
              <a:buNone/>
              <a:defRPr sz="1500" b="1"/>
            </a:lvl8pPr>
            <a:lvl9pPr marL="331574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46BAE1-CBB6-4168-90E2-FE753F5F3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813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AD572E-4AF0-4351-B547-1023AEBBC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081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A0E8BD-165B-4C5E-BD64-4ECBDED81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62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185C-3079-48A9-B0E3-8EE7E8F786FB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A239-443E-42CD-B488-2DE5B6E7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7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468" indent="0">
              <a:buNone/>
              <a:defRPr sz="1100"/>
            </a:lvl2pPr>
            <a:lvl3pPr marL="828936" indent="0">
              <a:buNone/>
              <a:defRPr sz="900"/>
            </a:lvl3pPr>
            <a:lvl4pPr marL="1243404" indent="0">
              <a:buNone/>
              <a:defRPr sz="800"/>
            </a:lvl4pPr>
            <a:lvl5pPr marL="1657872" indent="0">
              <a:buNone/>
              <a:defRPr sz="800"/>
            </a:lvl5pPr>
            <a:lvl6pPr marL="2072341" indent="0">
              <a:buNone/>
              <a:defRPr sz="800"/>
            </a:lvl6pPr>
            <a:lvl7pPr marL="2486809" indent="0">
              <a:buNone/>
              <a:defRPr sz="800"/>
            </a:lvl7pPr>
            <a:lvl8pPr marL="2901277" indent="0">
              <a:buNone/>
              <a:defRPr sz="800"/>
            </a:lvl8pPr>
            <a:lvl9pPr marL="331574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085CA1-9C84-4F1C-A8AB-9B3CB733C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414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468" indent="0">
              <a:buNone/>
              <a:defRPr sz="2500"/>
            </a:lvl2pPr>
            <a:lvl3pPr marL="828936" indent="0">
              <a:buNone/>
              <a:defRPr sz="2200"/>
            </a:lvl3pPr>
            <a:lvl4pPr marL="1243404" indent="0">
              <a:buNone/>
              <a:defRPr sz="1800"/>
            </a:lvl4pPr>
            <a:lvl5pPr marL="1657872" indent="0">
              <a:buNone/>
              <a:defRPr sz="1800"/>
            </a:lvl5pPr>
            <a:lvl6pPr marL="2072341" indent="0">
              <a:buNone/>
              <a:defRPr sz="1800"/>
            </a:lvl6pPr>
            <a:lvl7pPr marL="2486809" indent="0">
              <a:buNone/>
              <a:defRPr sz="1800"/>
            </a:lvl7pPr>
            <a:lvl8pPr marL="2901277" indent="0">
              <a:buNone/>
              <a:defRPr sz="1800"/>
            </a:lvl8pPr>
            <a:lvl9pPr marL="331574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468" indent="0">
              <a:buNone/>
              <a:defRPr sz="1100"/>
            </a:lvl2pPr>
            <a:lvl3pPr marL="828936" indent="0">
              <a:buNone/>
              <a:defRPr sz="900"/>
            </a:lvl3pPr>
            <a:lvl4pPr marL="1243404" indent="0">
              <a:buNone/>
              <a:defRPr sz="800"/>
            </a:lvl4pPr>
            <a:lvl5pPr marL="1657872" indent="0">
              <a:buNone/>
              <a:defRPr sz="800"/>
            </a:lvl5pPr>
            <a:lvl6pPr marL="2072341" indent="0">
              <a:buNone/>
              <a:defRPr sz="800"/>
            </a:lvl6pPr>
            <a:lvl7pPr marL="2486809" indent="0">
              <a:buNone/>
              <a:defRPr sz="800"/>
            </a:lvl7pPr>
            <a:lvl8pPr marL="2901277" indent="0">
              <a:buNone/>
              <a:defRPr sz="800"/>
            </a:lvl8pPr>
            <a:lvl9pPr marL="331574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B8CC91-C788-4316-8C26-804463BEB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857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D31C33-0FE2-4CA2-9EC2-8627BCAA9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49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3069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3069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196856-4160-4E75-944A-A92AF7E20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86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5EF8-0193-497C-B039-AF8266E8218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88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B790-1F8D-42D1-AFEC-4ACCB37C756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97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6C3D-BF2B-4900-989D-AC2B776CEC5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22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039A-9A72-415C-A286-B3B58E0CD40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76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87B9-F455-43CA-A1AB-77D1A120B90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89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5130-D667-4915-BBA5-060D9B43C4F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5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185C-3079-48A9-B0E3-8EE7E8F786FB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A239-443E-42CD-B488-2DE5B6E7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9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AD66-A28B-43DB-B237-A4F697756D1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917A-DAE9-4BB9-8200-5120EF2C426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47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D0C9-BEAC-4B4C-95D7-3EC1806087A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96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7CA5-AE90-41A5-81DB-3977DA1AFD9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04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0640-A9BF-41CC-AE7E-B7329CBB566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4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185C-3079-48A9-B0E3-8EE7E8F786FB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A239-443E-42CD-B488-2DE5B6E7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1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185C-3079-48A9-B0E3-8EE7E8F786FB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A239-443E-42CD-B488-2DE5B6E7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185C-3079-48A9-B0E3-8EE7E8F786FB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A239-443E-42CD-B488-2DE5B6E7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3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185C-3079-48A9-B0E3-8EE7E8F786FB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A239-443E-42CD-B488-2DE5B6E7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0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185C-3079-48A9-B0E3-8EE7E8F786FB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A239-443E-42CD-B488-2DE5B6E7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185C-3079-48A9-B0E3-8EE7E8F786FB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7A239-443E-42CD-B488-2DE5B6E7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1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8"/>
            <a:ext cx="8226720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7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14339" algn="l"/>
                <a:tab pos="828678" algn="l"/>
                <a:tab pos="1243017" algn="l"/>
                <a:tab pos="1657356" algn="l"/>
                <a:tab pos="2071696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14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14339" algn="l"/>
                <a:tab pos="828678" algn="l"/>
                <a:tab pos="1243017" algn="l"/>
                <a:tab pos="1657356" algn="l"/>
                <a:tab pos="2071696" algn="l"/>
                <a:tab pos="2486036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14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14339" algn="l"/>
                <a:tab pos="828678" algn="l"/>
                <a:tab pos="1243017" algn="l"/>
                <a:tab pos="1657356" algn="l"/>
                <a:tab pos="2071696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14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19E0501-6C05-4B6E-8451-F433962CB6B8}" type="slidenum">
              <a:rPr lang="en-US" altLang="en-US" smtClean="0"/>
              <a:pPr defTabSz="414339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34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4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301" indent="-258963" algn="ctr" defTabSz="414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2pPr>
      <a:lvl3pPr marL="1035847" indent="-207171" algn="ctr" defTabSz="414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3pPr>
      <a:lvl4pPr marL="1450188" indent="-207171" algn="ctr" defTabSz="414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4pPr>
      <a:lvl5pPr marL="1864527" indent="-207171" algn="ctr" defTabSz="414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5pPr>
      <a:lvl6pPr marL="2278867" indent="-207171" algn="ctr" defTabSz="414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6pPr>
      <a:lvl7pPr marL="2693206" indent="-207171" algn="ctr" defTabSz="414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7pPr>
      <a:lvl8pPr marL="3107548" indent="-207171" algn="ctr" defTabSz="414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8pPr>
      <a:lvl9pPr marL="3521885" indent="-207171" algn="ctr" defTabSz="41433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10755" indent="-310755" algn="l" defTabSz="414339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301" indent="-258963" algn="l" defTabSz="414339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cs typeface="+mn-cs"/>
        </a:defRPr>
      </a:lvl2pPr>
      <a:lvl3pPr marL="1035847" indent="-207171" algn="l" defTabSz="414339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3pPr>
      <a:lvl4pPr marL="1450188" indent="-207171" algn="l" defTabSz="414339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4pPr>
      <a:lvl5pPr marL="1864527" indent="-207171" algn="l" defTabSz="41433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5pPr>
      <a:lvl6pPr marL="2278867" indent="-207171" algn="l" defTabSz="41433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6pPr>
      <a:lvl7pPr marL="2693206" indent="-207171" algn="l" defTabSz="41433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7pPr>
      <a:lvl8pPr marL="3107548" indent="-207171" algn="l" defTabSz="41433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8pPr>
      <a:lvl9pPr marL="3521885" indent="-207171" algn="l" defTabSz="41433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339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678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7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35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69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03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375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71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8"/>
            <a:ext cx="8226720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8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14468" algn="l"/>
                <a:tab pos="828936" algn="l"/>
                <a:tab pos="1243404" algn="l"/>
                <a:tab pos="1657872" algn="l"/>
                <a:tab pos="2072341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14468" algn="l"/>
                <a:tab pos="828936" algn="l"/>
                <a:tab pos="1243404" algn="l"/>
                <a:tab pos="1657872" algn="l"/>
                <a:tab pos="2072341" algn="l"/>
                <a:tab pos="248680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14468" algn="l"/>
                <a:tab pos="828936" algn="l"/>
                <a:tab pos="1243404" algn="l"/>
                <a:tab pos="1657872" algn="l"/>
                <a:tab pos="2072341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19E0501-6C05-4B6E-8451-F433962CB6B8}" type="slidenum">
              <a:rPr lang="en-US" altLang="en-US" smtClean="0"/>
              <a:pPr defTabSz="414468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26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1446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511" indent="-259043" algn="ctr" defTabSz="41446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2pPr>
      <a:lvl3pPr marL="1036169" indent="-207235" algn="ctr" defTabSz="41446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3pPr>
      <a:lvl4pPr marL="1450639" indent="-207235" algn="ctr" defTabSz="41446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4pPr>
      <a:lvl5pPr marL="1865107" indent="-207235" algn="ctr" defTabSz="41446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5pPr>
      <a:lvl6pPr marL="2279576" indent="-207235" algn="ctr" defTabSz="41446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6pPr>
      <a:lvl7pPr marL="2694043" indent="-207235" algn="ctr" defTabSz="41446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7pPr>
      <a:lvl8pPr marL="3108514" indent="-207235" algn="ctr" defTabSz="41446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8pPr>
      <a:lvl9pPr marL="3522980" indent="-207235" algn="ctr" defTabSz="41446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10851" indent="-310851" algn="l" defTabSz="414468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511" indent="-259043" algn="l" defTabSz="414468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cs typeface="+mn-cs"/>
        </a:defRPr>
      </a:lvl2pPr>
      <a:lvl3pPr marL="1036169" indent="-207235" algn="l" defTabSz="414468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3pPr>
      <a:lvl4pPr marL="1450639" indent="-207235" algn="l" defTabSz="414468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4pPr>
      <a:lvl5pPr marL="1865107" indent="-207235" algn="l" defTabSz="41446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5pPr>
      <a:lvl6pPr marL="2279576" indent="-207235" algn="l" defTabSz="41446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6pPr>
      <a:lvl7pPr marL="2694043" indent="-207235" algn="l" defTabSz="41446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7pPr>
      <a:lvl8pPr marL="3108514" indent="-207235" algn="l" defTabSz="41446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8pPr>
      <a:lvl9pPr marL="3522980" indent="-207235" algn="l" defTabSz="41446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68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936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04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872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341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809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277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745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02429B-BF22-4C63-B7AF-FFA1AA2357A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96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889" y="1981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Possible FY16 HWRF Upgrade: HWRF Ensemble Prediction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931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mc.ncep.noaa.gov/HWRF/ENSEMBLE/EDOUARD06L/EDOUARD06L.2014091912/maxu10_edouard06l.20140919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6588"/>
            <a:ext cx="4481250" cy="346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mc.ncep.noaa.gov/HWRF/ENSEMBLE/EDOUARD06L/EDOUARD06L.2014091212/rain_edouard06l.20140912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56588"/>
            <a:ext cx="4441144" cy="343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33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Wind/Rain  Swaths from HWRF EPS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39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mc.ncep.noaa.gov/HWRF/ENSEMBLE/EDOUARD06L/EDOUARD06L.2014091212/wind_prob_edouard06l.20140912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162800" cy="52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52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Probabilistic Wind Speed Forecasts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08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mc.ncep.noaa.gov/HWRF/ENSEMBLE/EDOUARD06L/EDOUARD06L.2014091212/rain_prob_edouard06l.20140912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7" y="1524000"/>
            <a:ext cx="8970584" cy="434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65974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Probabilistic Rainfall Forecasts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47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48h 10m Wind Speed Forecasts from individual Ensemble Members</a:t>
            </a:r>
            <a:endParaRPr lang="en-US" dirty="0"/>
          </a:p>
        </p:txBody>
      </p:sp>
      <p:pic>
        <p:nvPicPr>
          <p:cNvPr id="1026" name="Picture 2" descr="http://www.emc.ncep.noaa.gov/HWRF/ENSEMBLE/EDOUARD06L/EDOUARD06L.2014091212/wind10m_edouard06l.2014091212_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8902"/>
            <a:ext cx="44958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Remarks:</a:t>
            </a:r>
          </a:p>
          <a:p>
            <a:endParaRPr lang="en-US" dirty="0"/>
          </a:p>
          <a:p>
            <a:r>
              <a:rPr lang="en-US" sz="3200" dirty="0" smtClean="0"/>
              <a:t>1. The current control  (deterministic) system needs to be tuned for lower horizontal and vertical resolution;</a:t>
            </a:r>
          </a:p>
          <a:p>
            <a:r>
              <a:rPr lang="en-US" sz="3200" dirty="0" smtClean="0"/>
              <a:t>2. In general, the track/ intensity forecasts from ensemble predict system are better than that from its deterministic  version;</a:t>
            </a:r>
          </a:p>
          <a:p>
            <a:r>
              <a:rPr lang="en-US" sz="3200" dirty="0" smtClean="0"/>
              <a:t>3. The current HWRF EPS is still under-dispersed in terms of both track and intensity, especially intensity spread.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17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5" y="273639"/>
            <a:ext cx="8228160" cy="1144921"/>
          </a:xfrm>
          <a:ln/>
        </p:spPr>
        <p:txBody>
          <a:bodyPr tIns="35166"/>
          <a:lstStyle/>
          <a:p>
            <a:pPr>
              <a:tabLst>
                <a:tab pos="414296" algn="l"/>
                <a:tab pos="828592" algn="l"/>
                <a:tab pos="1242888" algn="l"/>
                <a:tab pos="1657185" algn="l"/>
                <a:tab pos="2071482" algn="l"/>
                <a:tab pos="2485778" algn="l"/>
                <a:tab pos="2900074" algn="l"/>
                <a:tab pos="3314372" algn="l"/>
                <a:tab pos="3728667" algn="l"/>
                <a:tab pos="4142962" algn="l"/>
                <a:tab pos="4557260" algn="l"/>
                <a:tab pos="4971556" algn="l"/>
                <a:tab pos="5385853" algn="l"/>
                <a:tab pos="5800150" algn="l"/>
                <a:tab pos="6214442" algn="l"/>
                <a:tab pos="6628743" algn="l"/>
                <a:tab pos="7043037" algn="l"/>
                <a:tab pos="7457334" algn="l"/>
                <a:tab pos="7871631" algn="l"/>
              </a:tabLst>
            </a:pPr>
            <a:r>
              <a:rPr lang="en-US" altLang="en-US"/>
              <a:t>Likely Resource Increases</a:t>
            </a:r>
            <a:br>
              <a:rPr lang="en-US" altLang="en-US"/>
            </a:br>
            <a:r>
              <a:rPr lang="en-US" altLang="en-US" sz="2900"/>
              <a:t>Existing 2015 (Phase 2) Resources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829440" y="5391930"/>
            <a:ext cx="754848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58" tIns="41430" rIns="82858" bIns="41430"/>
          <a:lstStyle/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V="1">
            <a:off x="829440" y="1657615"/>
            <a:ext cx="1440" cy="373575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58" tIns="41430" rIns="82858" bIns="41430"/>
          <a:lstStyle/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19522" y="5851345"/>
            <a:ext cx="38980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59960" rIns="81555" bIns="40777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200"/>
              <a:t>Time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16200000">
            <a:off x="-1771404" y="3489507"/>
            <a:ext cx="3898489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59960" rIns="81555" bIns="40777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200"/>
              <a:t>Full Node Cores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745920" y="3816400"/>
            <a:ext cx="746496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58" tIns="41430" rIns="82858" bIns="41430"/>
          <a:lstStyle/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31200" y="3501018"/>
            <a:ext cx="8294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55163" rIns="81555" bIns="40777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4152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45920" y="4604164"/>
            <a:ext cx="746496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58" tIns="41430" rIns="82858" bIns="41430"/>
          <a:lstStyle/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75040" y="4454399"/>
            <a:ext cx="639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55163" rIns="81555" bIns="40777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1982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678560" y="3816411"/>
            <a:ext cx="995040" cy="1575525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55" tIns="55163" rIns="81555" bIns="40777" anchor="ctr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Forecast</a:t>
            </a:r>
          </a:p>
          <a:p>
            <a:pPr algn="ctr"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+</a:t>
            </a:r>
          </a:p>
          <a:p>
            <a:pPr algn="ctr"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Post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4678561" y="5226313"/>
            <a:ext cx="1440" cy="414764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58" tIns="41430" rIns="82858" bIns="41430"/>
          <a:lstStyle/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5673600" y="5226313"/>
            <a:ext cx="1440" cy="414764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58" tIns="41430" rIns="82858" bIns="41430"/>
          <a:lstStyle/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613762" y="5475465"/>
            <a:ext cx="5803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55163" rIns="81555" bIns="40777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4:20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608800" y="5475465"/>
            <a:ext cx="5803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55163" rIns="81555" bIns="40777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5:55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653280" y="4769785"/>
            <a:ext cx="829440" cy="622145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55" tIns="55163" rIns="81555" bIns="40777" anchor="ctr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GSI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4482720" y="5268084"/>
            <a:ext cx="195840" cy="123853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55" tIns="55163" rIns="81555" bIns="40777" anchor="ctr"/>
          <a:lstStyle/>
          <a:p>
            <a:pPr algn="ctr"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>
                <a:solidFill>
                  <a:srgbClr val="000000"/>
                </a:solidFill>
              </a:rPr>
              <a:t>Merge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2854082" y="5142782"/>
            <a:ext cx="799200" cy="249146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55" tIns="55163" rIns="81555" bIns="40777" anchor="ctr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Relocate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742400" y="5142782"/>
            <a:ext cx="1111680" cy="249146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55" tIns="55163" rIns="81555" bIns="40777" anchor="ctr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GDAS/GFS</a:t>
            </a: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745920" y="5142782"/>
            <a:ext cx="9979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58" tIns="41430" rIns="82858" bIns="41430"/>
          <a:lstStyle/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75040" y="5010297"/>
            <a:ext cx="639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55163" rIns="81555" bIns="40777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1056</a:t>
            </a: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745922" y="4769781"/>
            <a:ext cx="373680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58" tIns="41430" rIns="82858" bIns="41430"/>
          <a:lstStyle/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75040" y="4645938"/>
            <a:ext cx="639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55163" rIns="81555" bIns="40777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1200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6635520" y="4604164"/>
            <a:ext cx="249120" cy="787762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55" tIns="55163" rIns="81555" bIns="40777" anchor="ctr"/>
          <a:lstStyle/>
          <a:p>
            <a:pPr algn="ctr"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>
                <a:solidFill>
                  <a:srgbClr val="000000"/>
                </a:solidFill>
              </a:rPr>
              <a:t>DA</a:t>
            </a:r>
          </a:p>
          <a:p>
            <a:pPr algn="ctr"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>
                <a:solidFill>
                  <a:srgbClr val="000000"/>
                </a:solidFill>
              </a:rPr>
              <a:t>Ensemble</a:t>
            </a: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6651761" y="5324250"/>
            <a:ext cx="1440" cy="33123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58" tIns="41430" rIns="82858" bIns="41430"/>
          <a:lstStyle/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6884640" y="5330650"/>
            <a:ext cx="1440" cy="33123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58" tIns="41430" rIns="82858" bIns="41430"/>
          <a:lstStyle/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1742400" y="5226313"/>
            <a:ext cx="1440" cy="414764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58" tIns="41430" rIns="82858" bIns="41430"/>
          <a:lstStyle/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676160" y="5475465"/>
            <a:ext cx="6638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55163" rIns="81555" bIns="40777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3:00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304320" y="5658365"/>
            <a:ext cx="6638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55163" rIns="81555" bIns="40777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7:10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6801121" y="5658365"/>
            <a:ext cx="6638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55" tIns="55163" rIns="81555" bIns="40777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29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7:40</a:t>
            </a:r>
          </a:p>
        </p:txBody>
      </p:sp>
    </p:spTree>
    <p:extLst>
      <p:ext uri="{BB962C8B-B14F-4D97-AF65-F5344CB8AC3E}">
        <p14:creationId xmlns:p14="http://schemas.microsoft.com/office/powerpoint/2010/main" val="412342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5" y="273636"/>
            <a:ext cx="8228160" cy="1144921"/>
          </a:xfrm>
          <a:ln/>
        </p:spPr>
        <p:txBody>
          <a:bodyPr tIns="35176"/>
          <a:lstStyle/>
          <a:p>
            <a:pPr>
              <a:tabLst>
                <a:tab pos="414425" algn="l"/>
                <a:tab pos="828850" algn="l"/>
                <a:tab pos="1243275" algn="l"/>
                <a:tab pos="1657700" algn="l"/>
                <a:tab pos="2072126" algn="l"/>
                <a:tab pos="2486552" algn="l"/>
                <a:tab pos="2900977" algn="l"/>
                <a:tab pos="3315402" algn="l"/>
                <a:tab pos="3729827" algn="l"/>
                <a:tab pos="4144251" algn="l"/>
                <a:tab pos="4558677" algn="l"/>
                <a:tab pos="4973102" algn="l"/>
                <a:tab pos="5387528" algn="l"/>
                <a:tab pos="5801954" algn="l"/>
                <a:tab pos="6216377" algn="l"/>
                <a:tab pos="6630805" algn="l"/>
                <a:tab pos="7045229" algn="l"/>
                <a:tab pos="7459654" algn="l"/>
                <a:tab pos="7874080" algn="l"/>
              </a:tabLst>
            </a:pPr>
            <a:r>
              <a:rPr lang="en-US" altLang="en-US"/>
              <a:t>Likely Resource Increases</a:t>
            </a:r>
            <a:br>
              <a:rPr lang="en-US" altLang="en-US"/>
            </a:br>
            <a:r>
              <a:rPr lang="en-US" altLang="en-US" sz="2900"/>
              <a:t>New 2016 (Phase 3) Resources</a:t>
            </a: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829440" y="5391930"/>
            <a:ext cx="754848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85" tIns="41442" rIns="82885" bIns="41442"/>
          <a:lstStyle/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819522" y="5851342"/>
            <a:ext cx="38980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9" tIns="59978" rIns="81579" bIns="4079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200"/>
              <a:t>Time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 rot="16200000">
            <a:off x="-1771404" y="3489507"/>
            <a:ext cx="3898489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9" tIns="59978" rIns="81579" bIns="4079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200"/>
              <a:t>Full Node Cores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678561" y="5226313"/>
            <a:ext cx="1440" cy="414764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85" tIns="41442" rIns="82885" bIns="41442"/>
          <a:lstStyle/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5673600" y="5226313"/>
            <a:ext cx="1440" cy="414764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85" tIns="41442" rIns="82885" bIns="41442"/>
          <a:lstStyle/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613762" y="5475462"/>
            <a:ext cx="5803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9" tIns="55181" rIns="81579" bIns="4079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4:20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08800" y="5475462"/>
            <a:ext cx="5803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9" tIns="55181" rIns="81579" bIns="4079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5:55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635520" y="5391933"/>
            <a:ext cx="1440" cy="33123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85" tIns="41442" rIns="82885" bIns="41442"/>
          <a:lstStyle/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7133760" y="5391933"/>
            <a:ext cx="1440" cy="33123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85" tIns="41442" rIns="82885" bIns="41442"/>
          <a:lstStyle/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742400" y="5226313"/>
            <a:ext cx="1440" cy="414764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85" tIns="41442" rIns="82885" bIns="41442"/>
          <a:lstStyle/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676160" y="5475462"/>
            <a:ext cx="6638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9" tIns="55181" rIns="81579" bIns="4079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3:00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304320" y="5658362"/>
            <a:ext cx="6638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9" tIns="55181" rIns="81579" bIns="4079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7:10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030080" y="5658362"/>
            <a:ext cx="6638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9" tIns="55181" rIns="81579" bIns="4079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8:10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745920" y="2073818"/>
            <a:ext cx="746496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85" tIns="41442" rIns="82885" bIns="41442"/>
          <a:lstStyle/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49120" y="1824679"/>
            <a:ext cx="8294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9" tIns="55181" rIns="81579" bIns="4079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9000</a:t>
            </a: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663840" y="3732874"/>
            <a:ext cx="746496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85" tIns="41442" rIns="82885" bIns="41442"/>
          <a:lstStyle/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73600" y="3501015"/>
            <a:ext cx="639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9" tIns="55181" rIns="81579" bIns="4079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4000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678560" y="2073818"/>
            <a:ext cx="995040" cy="3318108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79" tIns="55181" rIns="81579" bIns="40790" anchor="ctr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Forecast</a:t>
            </a:r>
          </a:p>
          <a:p>
            <a:pPr algn="ctr"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+</a:t>
            </a:r>
          </a:p>
          <a:p>
            <a:pPr algn="ctr"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Post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653280" y="4231166"/>
            <a:ext cx="829440" cy="1160762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79" tIns="55181" rIns="81579" bIns="40790" anchor="ctr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GSI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4482720" y="5268081"/>
            <a:ext cx="195840" cy="123853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79" tIns="55181" rIns="81579" bIns="40790" anchor="ctr"/>
          <a:lstStyle/>
          <a:p>
            <a:pPr algn="ctr"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>
                <a:solidFill>
                  <a:srgbClr val="000000"/>
                </a:solidFill>
              </a:rPr>
              <a:t>Merge</a:t>
            </a: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2854082" y="5142782"/>
            <a:ext cx="799200" cy="249146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79" tIns="55181" rIns="81579" bIns="40790" anchor="ctr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Relocate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1742400" y="5142782"/>
            <a:ext cx="1111680" cy="249146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79" tIns="55181" rIns="81579" bIns="40790" anchor="ctr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GDAS/GFS</a:t>
            </a:r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H="1">
            <a:off x="745920" y="5142782"/>
            <a:ext cx="9979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85" tIns="41442" rIns="82885" bIns="41442"/>
          <a:lstStyle/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273600" y="4893641"/>
            <a:ext cx="639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9" tIns="55181" rIns="81579" bIns="4079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2200</a:t>
            </a: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745922" y="4231169"/>
            <a:ext cx="373680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85" tIns="41442" rIns="82885" bIns="41442"/>
          <a:lstStyle/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73600" y="3982026"/>
            <a:ext cx="639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79" tIns="55181" rIns="81579" bIns="4079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2400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6635520" y="3732872"/>
            <a:ext cx="498240" cy="1659054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79" tIns="55181" rIns="81579" bIns="40790" anchor="ctr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DA</a:t>
            </a:r>
          </a:p>
          <a:p>
            <a:pPr algn="ctr"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/>
              <a:t>Ensemble</a:t>
            </a:r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 flipV="1">
            <a:off x="829440" y="1657615"/>
            <a:ext cx="1440" cy="373575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85" tIns="41442" rIns="82885" bIns="41442"/>
          <a:lstStyle/>
          <a:p>
            <a:pPr defTabSz="414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36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3294" y="3858"/>
            <a:ext cx="8202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Configuration of 2015 HWRF-based Ensemble Prediction System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856357"/>
            <a:ext cx="85893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Use 2015 operational deterministic HWRF model except for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Less vertical resolution: L43 vs. L61;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Smaller D02, D03 domains, same as H213;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No GSI due to lack of GDAS data;</a:t>
            </a:r>
          </a:p>
          <a:p>
            <a:pPr lvl="1"/>
            <a:endParaRPr lang="en-US" sz="24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IC/BC Perturbations (large scale): 20 member GEFS.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TCVital</a:t>
            </a:r>
            <a:r>
              <a:rPr lang="en-US" sz="2400" dirty="0" smtClean="0">
                <a:solidFill>
                  <a:srgbClr val="FF0000"/>
                </a:solidFill>
              </a:rPr>
              <a:t> perturbations: storm position, </a:t>
            </a:r>
            <a:r>
              <a:rPr lang="en-US" sz="2400" dirty="0" err="1" smtClean="0">
                <a:solidFill>
                  <a:srgbClr val="FF0000"/>
                </a:solidFill>
              </a:rPr>
              <a:t>Vmax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Pmin</a:t>
            </a:r>
            <a:r>
              <a:rPr lang="en-US" sz="2400" dirty="0" smtClean="0">
                <a:solidFill>
                  <a:srgbClr val="FF0000"/>
                </a:solidFill>
              </a:rPr>
              <a:t>, based on best track uncertainty.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Model Physics Perturbations </a:t>
            </a:r>
            <a:r>
              <a:rPr lang="en-US" sz="2400" dirty="0" smtClean="0">
                <a:solidFill>
                  <a:prstClr val="black"/>
                </a:solidFill>
              </a:rPr>
              <a:t>(storm </a:t>
            </a:r>
            <a:r>
              <a:rPr lang="en-US" sz="2400" dirty="0">
                <a:solidFill>
                  <a:prstClr val="black"/>
                </a:solidFill>
              </a:rPr>
              <a:t>scale</a:t>
            </a:r>
            <a:r>
              <a:rPr lang="en-US" sz="2400" dirty="0" smtClean="0">
                <a:solidFill>
                  <a:prstClr val="black"/>
                </a:solidFill>
              </a:rPr>
              <a:t>):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Stochastic Convective Trigger in SAS: ±50hPa;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Stochastic boundary layer height perturbations in PBL scheme, ±20%;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Stochastic perturbation on drag coefficient (±20).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330"/>
            <a:ext cx="3867150" cy="2999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58655"/>
            <a:ext cx="3943350" cy="2850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31118"/>
            <a:ext cx="3790950" cy="2740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55122"/>
            <a:ext cx="3943350" cy="2850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52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FY15 HWRF Ensemble Verifications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29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AL03, CP01-02, EP04-07,WP09-12, 08-27 July 2015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04800" y="6018192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                                                            Forecast hours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CASES </a:t>
            </a:r>
            <a:r>
              <a:rPr lang="en-US" dirty="0" smtClean="0">
                <a:solidFill>
                  <a:srgbClr val="0000FF"/>
                </a:solidFill>
              </a:rPr>
              <a:t>229        </a:t>
            </a:r>
            <a:r>
              <a:rPr lang="en-US" dirty="0">
                <a:solidFill>
                  <a:srgbClr val="0000FF"/>
                </a:solidFill>
              </a:rPr>
              <a:t>210  </a:t>
            </a:r>
            <a:r>
              <a:rPr lang="en-US" dirty="0" smtClean="0">
                <a:solidFill>
                  <a:srgbClr val="0000FF"/>
                </a:solidFill>
              </a:rPr>
              <a:t>      </a:t>
            </a:r>
            <a:r>
              <a:rPr lang="en-US" dirty="0">
                <a:solidFill>
                  <a:srgbClr val="0000FF"/>
                </a:solidFill>
              </a:rPr>
              <a:t>187  </a:t>
            </a:r>
            <a:r>
              <a:rPr lang="en-US" dirty="0" smtClean="0">
                <a:solidFill>
                  <a:srgbClr val="0000FF"/>
                </a:solidFill>
              </a:rPr>
              <a:t>     </a:t>
            </a:r>
            <a:r>
              <a:rPr lang="en-US" dirty="0">
                <a:solidFill>
                  <a:srgbClr val="0000FF"/>
                </a:solidFill>
              </a:rPr>
              <a:t>169  </a:t>
            </a:r>
            <a:r>
              <a:rPr lang="en-US" dirty="0" smtClean="0">
                <a:solidFill>
                  <a:srgbClr val="0000FF"/>
                </a:solidFill>
              </a:rPr>
              <a:t>     </a:t>
            </a:r>
            <a:r>
              <a:rPr lang="en-US" dirty="0">
                <a:solidFill>
                  <a:srgbClr val="0000FF"/>
                </a:solidFill>
              </a:rPr>
              <a:t>149   </a:t>
            </a:r>
            <a:r>
              <a:rPr lang="en-US" dirty="0" smtClean="0">
                <a:solidFill>
                  <a:srgbClr val="0000FF"/>
                </a:solidFill>
              </a:rPr>
              <a:t>      </a:t>
            </a:r>
            <a:r>
              <a:rPr lang="en-US" dirty="0">
                <a:solidFill>
                  <a:srgbClr val="0000FF"/>
                </a:solidFill>
              </a:rPr>
              <a:t>119     </a:t>
            </a:r>
            <a:r>
              <a:rPr lang="en-US" dirty="0" smtClean="0">
                <a:solidFill>
                  <a:srgbClr val="0000FF"/>
                </a:solidFill>
              </a:rPr>
              <a:t>    99          80         65          53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16200000">
            <a:off x="-627857" y="3275807"/>
            <a:ext cx="1890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b="1" dirty="0">
                <a:solidFill>
                  <a:srgbClr val="000000"/>
                </a:solidFill>
                <a:ea typeface="PMingLiU" pitchFamily="18" charset="-120"/>
              </a:rPr>
              <a:t>Track error(NM)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676837"/>
              </p:ext>
            </p:extLst>
          </p:nvPr>
        </p:nvGraphicFramePr>
        <p:xfrm>
          <a:off x="494252" y="838200"/>
          <a:ext cx="7963948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149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an.z.zhang\Downloads\intensity_error_spread_2015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han.z.zhang\Downloads\track_error_spread_2015_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0" y="1371600"/>
            <a:ext cx="44375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1401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Forecast Error/Ensemble Spread Relationship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502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HWRF/ENSEMBLE/EDOUARD06L/EDOUARD06L.2014091212/track_edouard06l_20140912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114800" cy="398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HWRF/ENSEMBLE/EDOUARD06L/EDOUARD06L.2014091212/intensity_edouard06l_20140912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053523" cy="53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28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Probabilistic Forecasts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473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HWRF/ENSEMBLE/EDOUARD06L/EDOUARD06L.2014091512/intensity_mem_edouard06l_2014091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58" y="990600"/>
            <a:ext cx="4327106" cy="56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1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Intensity Forecasts from Individual ensemble members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61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296</Words>
  <Application>Microsoft Office PowerPoint</Application>
  <PresentationFormat>On-screen Show (4:3)</PresentationFormat>
  <Paragraphs>77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2_Office Theme</vt:lpstr>
      <vt:lpstr>Flow</vt:lpstr>
      <vt:lpstr>PowerPoint Presentation</vt:lpstr>
      <vt:lpstr>Likely Resource Increases Existing 2015 (Phase 2) Resources</vt:lpstr>
      <vt:lpstr>Likely Resource Increases New 2016 (Phase 3) Resources</vt:lpstr>
      <vt:lpstr>PowerPoint Presentation</vt:lpstr>
      <vt:lpstr>PowerPoint Presentation</vt:lpstr>
      <vt:lpstr>AL03, CP01-02, EP04-07,WP09-12, 08-27 July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9</cp:revision>
  <dcterms:created xsi:type="dcterms:W3CDTF">2015-07-28T17:11:25Z</dcterms:created>
  <dcterms:modified xsi:type="dcterms:W3CDTF">2015-07-30T13:05:33Z</dcterms:modified>
</cp:coreProperties>
</file>