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67" r:id="rId6"/>
    <p:sldId id="268" r:id="rId7"/>
    <p:sldId id="261" r:id="rId8"/>
    <p:sldId id="265" r:id="rId9"/>
    <p:sldId id="262" r:id="rId10"/>
    <p:sldId id="263" r:id="rId11"/>
    <p:sldId id="264" r:id="rId12"/>
    <p:sldId id="266" r:id="rId1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2007_Workbook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2007_Workbook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2007_Workbook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6242174273670335E-2"/>
          <c:y val="1.4262387668192921E-2"/>
          <c:w val="0.94231482428332825"/>
          <c:h val="0.81074097540804579"/>
        </c:manualLayout>
      </c:layout>
      <c:barChart>
        <c:barDir val="col"/>
        <c:grouping val="clustered"/>
        <c:ser>
          <c:idx val="0"/>
          <c:order val="0"/>
          <c:cat>
            <c:strRef>
              <c:f>Sheet1!$A$1:$A$50</c:f>
              <c:strCache>
                <c:ptCount val="50"/>
                <c:pt idx="0">
                  <c:v>011/18l/N15</c:v>
                </c:pt>
                <c:pt idx="1">
                  <c:v>2011/03l/N3</c:v>
                </c:pt>
                <c:pt idx="2">
                  <c:v>2013/10l/N11</c:v>
                </c:pt>
                <c:pt idx="3">
                  <c:v>2011/09l/N27</c:v>
                </c:pt>
                <c:pt idx="4">
                  <c:v>2012/06l/N10</c:v>
                </c:pt>
                <c:pt idx="5">
                  <c:v>2013/01l/N9</c:v>
                </c:pt>
                <c:pt idx="6">
                  <c:v>2014/01l/N18</c:v>
                </c:pt>
                <c:pt idx="7">
                  <c:v>2012/18l/N29</c:v>
                </c:pt>
                <c:pt idx="8">
                  <c:v>2012/05l/N27</c:v>
                </c:pt>
                <c:pt idx="9">
                  <c:v>2012/08l/N7</c:v>
                </c:pt>
                <c:pt idx="10">
                  <c:v>2012/12l/N43</c:v>
                </c:pt>
                <c:pt idx="11">
                  <c:v>2012/13l/N27</c:v>
                </c:pt>
                <c:pt idx="12">
                  <c:v>2011/08l/N6</c:v>
                </c:pt>
                <c:pt idx="13">
                  <c:v>2012/03l/N11</c:v>
                </c:pt>
                <c:pt idx="14">
                  <c:v>2012/04l/N8</c:v>
                </c:pt>
                <c:pt idx="15">
                  <c:v>2013/14l/N9</c:v>
                </c:pt>
                <c:pt idx="16">
                  <c:v>2014/03l/N15</c:v>
                </c:pt>
                <c:pt idx="17">
                  <c:v>2012/17l/N20</c:v>
                </c:pt>
                <c:pt idx="18">
                  <c:v>2011/06l/N5</c:v>
                </c:pt>
                <c:pt idx="19">
                  <c:v>2011/16l/N40</c:v>
                </c:pt>
                <c:pt idx="20">
                  <c:v>2011/02l/N15</c:v>
                </c:pt>
                <c:pt idx="21">
                  <c:v>2012/14l/N37</c:v>
                </c:pt>
                <c:pt idx="22">
                  <c:v>2013/13l/N11</c:v>
                </c:pt>
                <c:pt idx="23">
                  <c:v>2011/12l/N44</c:v>
                </c:pt>
                <c:pt idx="24">
                  <c:v>2011/17l/N52</c:v>
                </c:pt>
                <c:pt idx="25">
                  <c:v>2014/09l/N5</c:v>
                </c:pt>
                <c:pt idx="26">
                  <c:v>2013/09l/N37</c:v>
                </c:pt>
                <c:pt idx="27">
                  <c:v>2012/10l/N1</c:v>
                </c:pt>
                <c:pt idx="28">
                  <c:v>2014/08l/N21</c:v>
                </c:pt>
                <c:pt idx="29">
                  <c:v>2014/04l/N13</c:v>
                </c:pt>
                <c:pt idx="30">
                  <c:v>2011/04l/N3</c:v>
                </c:pt>
                <c:pt idx="31">
                  <c:v>2011/14l/N10</c:v>
                </c:pt>
                <c:pt idx="32">
                  <c:v>2013/07l/N28</c:v>
                </c:pt>
                <c:pt idx="33">
                  <c:v>2011/13l/N13</c:v>
                </c:pt>
                <c:pt idx="34">
                  <c:v>2013/05l/N7</c:v>
                </c:pt>
                <c:pt idx="35">
                  <c:v>2012/07l/N9</c:v>
                </c:pt>
                <c:pt idx="36">
                  <c:v>2014/06l/N20</c:v>
                </c:pt>
                <c:pt idx="37">
                  <c:v>2012/02l/N19</c:v>
                </c:pt>
                <c:pt idx="38">
                  <c:v>2012/11l/N12</c:v>
                </c:pt>
                <c:pt idx="39">
                  <c:v>2014/07l/N9</c:v>
                </c:pt>
                <c:pt idx="40">
                  <c:v>2012/09l/N29</c:v>
                </c:pt>
                <c:pt idx="41">
                  <c:v>2013/11l/N12</c:v>
                </c:pt>
                <c:pt idx="42">
                  <c:v>2012/19l/N8</c:v>
                </c:pt>
                <c:pt idx="43">
                  <c:v>2013/03l/N7</c:v>
                </c:pt>
                <c:pt idx="44">
                  <c:v>2011/07l/N7</c:v>
                </c:pt>
                <c:pt idx="45">
                  <c:v>2013/04l/N18</c:v>
                </c:pt>
                <c:pt idx="46">
                  <c:v>2011/15l/N10</c:v>
                </c:pt>
                <c:pt idx="47">
                  <c:v>2011/05l/N10</c:v>
                </c:pt>
                <c:pt idx="48">
                  <c:v>2012/01l/N8</c:v>
                </c:pt>
                <c:pt idx="49">
                  <c:v>2013/12l/N5</c:v>
                </c:pt>
              </c:strCache>
            </c:strRef>
          </c:cat>
          <c:val>
            <c:numRef>
              <c:f>Sheet1!$B$1:$B$50</c:f>
              <c:numCache>
                <c:formatCode>General</c:formatCode>
                <c:ptCount val="50"/>
                <c:pt idx="0">
                  <c:v>-4</c:v>
                </c:pt>
                <c:pt idx="1">
                  <c:v>-3.8333300000000001</c:v>
                </c:pt>
                <c:pt idx="2">
                  <c:v>-3.2726999999999995</c:v>
                </c:pt>
                <c:pt idx="3">
                  <c:v>-3.2222</c:v>
                </c:pt>
                <c:pt idx="4">
                  <c:v>-2.8</c:v>
                </c:pt>
                <c:pt idx="5">
                  <c:v>-2.7333300000000005</c:v>
                </c:pt>
                <c:pt idx="6">
                  <c:v>-2.6111</c:v>
                </c:pt>
                <c:pt idx="7">
                  <c:v>-2.44828</c:v>
                </c:pt>
                <c:pt idx="8">
                  <c:v>-1.88893</c:v>
                </c:pt>
                <c:pt idx="9">
                  <c:v>-1.7142999999999999</c:v>
                </c:pt>
                <c:pt idx="10">
                  <c:v>-1.4418599999999997</c:v>
                </c:pt>
                <c:pt idx="11">
                  <c:v>-1.4073999999999998</c:v>
                </c:pt>
                <c:pt idx="12">
                  <c:v>-1.2857099999999997</c:v>
                </c:pt>
                <c:pt idx="13">
                  <c:v>-1.2727299999999997</c:v>
                </c:pt>
                <c:pt idx="14">
                  <c:v>-1.25</c:v>
                </c:pt>
                <c:pt idx="15">
                  <c:v>-1.11111</c:v>
                </c:pt>
                <c:pt idx="16">
                  <c:v>-1.0666599999999999</c:v>
                </c:pt>
                <c:pt idx="17">
                  <c:v>-1.05</c:v>
                </c:pt>
                <c:pt idx="18">
                  <c:v>-1</c:v>
                </c:pt>
                <c:pt idx="19">
                  <c:v>-0.57500000000000007</c:v>
                </c:pt>
                <c:pt idx="20">
                  <c:v>-0.46666000000000002</c:v>
                </c:pt>
                <c:pt idx="21">
                  <c:v>-0.35135000000000005</c:v>
                </c:pt>
                <c:pt idx="22">
                  <c:v>-0.27273000000000003</c:v>
                </c:pt>
                <c:pt idx="23">
                  <c:v>-0.2727</c:v>
                </c:pt>
                <c:pt idx="24">
                  <c:v>-0.23080000000000001</c:v>
                </c:pt>
                <c:pt idx="25">
                  <c:v>-0.2</c:v>
                </c:pt>
                <c:pt idx="26">
                  <c:v>-8.1080000000000041E-2</c:v>
                </c:pt>
                <c:pt idx="27">
                  <c:v>0</c:v>
                </c:pt>
                <c:pt idx="28">
                  <c:v>0</c:v>
                </c:pt>
                <c:pt idx="29">
                  <c:v>0.25</c:v>
                </c:pt>
                <c:pt idx="30">
                  <c:v>0.33333000000000007</c:v>
                </c:pt>
                <c:pt idx="31">
                  <c:v>0.98889000000000005</c:v>
                </c:pt>
                <c:pt idx="32">
                  <c:v>1.1256199999999998</c:v>
                </c:pt>
                <c:pt idx="33">
                  <c:v>1.3076899999999998</c:v>
                </c:pt>
                <c:pt idx="34">
                  <c:v>1.4285699999999997</c:v>
                </c:pt>
                <c:pt idx="35">
                  <c:v>1.5858599999999998</c:v>
                </c:pt>
                <c:pt idx="36">
                  <c:v>2.3499999999999996</c:v>
                </c:pt>
                <c:pt idx="37">
                  <c:v>2.36842</c:v>
                </c:pt>
                <c:pt idx="38">
                  <c:v>2.5961999999999996</c:v>
                </c:pt>
                <c:pt idx="39">
                  <c:v>3.1111</c:v>
                </c:pt>
                <c:pt idx="40">
                  <c:v>3.6896800000000001</c:v>
                </c:pt>
                <c:pt idx="41">
                  <c:v>4.9167000000000005</c:v>
                </c:pt>
                <c:pt idx="42">
                  <c:v>5.375</c:v>
                </c:pt>
                <c:pt idx="43">
                  <c:v>5.5</c:v>
                </c:pt>
                <c:pt idx="44">
                  <c:v>5.7142999999999997</c:v>
                </c:pt>
                <c:pt idx="45">
                  <c:v>5.7777799999999999</c:v>
                </c:pt>
                <c:pt idx="46">
                  <c:v>5.9</c:v>
                </c:pt>
                <c:pt idx="47">
                  <c:v>9.861500000000003</c:v>
                </c:pt>
                <c:pt idx="48">
                  <c:v>10.875000000000002</c:v>
                </c:pt>
                <c:pt idx="49">
                  <c:v>20.6</c:v>
                </c:pt>
              </c:numCache>
            </c:numRef>
          </c:val>
        </c:ser>
        <c:dLbls/>
        <c:axId val="68036480"/>
        <c:axId val="44943232"/>
      </c:barChart>
      <c:catAx>
        <c:axId val="68036480"/>
        <c:scaling>
          <c:orientation val="minMax"/>
        </c:scaling>
        <c:axPos val="b"/>
        <c:tickLblPos val="low"/>
        <c:crossAx val="44943232"/>
        <c:crosses val="autoZero"/>
        <c:auto val="1"/>
        <c:lblAlgn val="ctr"/>
        <c:lblOffset val="100"/>
        <c:tickLblSkip val="1"/>
      </c:catAx>
      <c:valAx>
        <c:axId val="44943232"/>
        <c:scaling>
          <c:orientation val="minMax"/>
        </c:scaling>
        <c:axPos val="l"/>
        <c:majorGridlines/>
        <c:numFmt formatCode="General" sourceLinked="1"/>
        <c:tickLblPos val="nextTo"/>
        <c:crossAx val="68036480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Sheet1!$C$1:$C$53</c:f>
              <c:strCache>
                <c:ptCount val="53"/>
                <c:pt idx="0">
                  <c:v>2013/04e/N10</c:v>
                </c:pt>
                <c:pt idx="1">
                  <c:v>2012/03e/N5</c:v>
                </c:pt>
                <c:pt idx="2">
                  <c:v>2013/13e/N8</c:v>
                </c:pt>
                <c:pt idx="3">
                  <c:v>2012/04e/N10</c:v>
                </c:pt>
                <c:pt idx="4">
                  <c:v>2011/07e/N18</c:v>
                </c:pt>
                <c:pt idx="5">
                  <c:v>2013/12e/N5</c:v>
                </c:pt>
                <c:pt idx="6">
                  <c:v>2011/10e/N15</c:v>
                </c:pt>
                <c:pt idx="7">
                  <c:v>2011/02e/N3</c:v>
                </c:pt>
                <c:pt idx="8">
                  <c:v>2013/17e/N18</c:v>
                </c:pt>
                <c:pt idx="9">
                  <c:v>2014/13e/N11</c:v>
                </c:pt>
                <c:pt idx="10">
                  <c:v>2011/09e/N39</c:v>
                </c:pt>
                <c:pt idx="11">
                  <c:v>2013/15e/N4</c:v>
                </c:pt>
                <c:pt idx="12">
                  <c:v>2014/17e/N1</c:v>
                </c:pt>
                <c:pt idx="13">
                  <c:v>2014/10e/N6</c:v>
                </c:pt>
                <c:pt idx="14">
                  <c:v>2012/06e/N25</c:v>
                </c:pt>
                <c:pt idx="15">
                  <c:v>2011/05e/N25</c:v>
                </c:pt>
                <c:pt idx="16">
                  <c:v>2012/07e/N19</c:v>
                </c:pt>
                <c:pt idx="17">
                  <c:v>2014/12e/N4</c:v>
                </c:pt>
                <c:pt idx="18">
                  <c:v>2014/19e/N18</c:v>
                </c:pt>
                <c:pt idx="19">
                  <c:v>2013/06e/N15</c:v>
                </c:pt>
                <c:pt idx="20">
                  <c:v>2013/09e/N6</c:v>
                </c:pt>
                <c:pt idx="21">
                  <c:v>2011/03e/N11</c:v>
                </c:pt>
                <c:pt idx="22">
                  <c:v>2012/16e/N10</c:v>
                </c:pt>
                <c:pt idx="23">
                  <c:v>2012/09e/N9</c:v>
                </c:pt>
                <c:pt idx="24">
                  <c:v>2014/07e/N15</c:v>
                </c:pt>
                <c:pt idx="25">
                  <c:v>2012/08e/N23</c:v>
                </c:pt>
                <c:pt idx="26">
                  <c:v>2013/07e/N20</c:v>
                </c:pt>
                <c:pt idx="27">
                  <c:v>2012/13e/N24</c:v>
                </c:pt>
                <c:pt idx="28">
                  <c:v>2012/17e/N10</c:v>
                </c:pt>
                <c:pt idx="29">
                  <c:v>2012/11e/N12</c:v>
                </c:pt>
                <c:pt idx="30">
                  <c:v>2014/14e/N16</c:v>
                </c:pt>
                <c:pt idx="31">
                  <c:v>2014/08e/N13</c:v>
                </c:pt>
                <c:pt idx="32">
                  <c:v>2014/04e/N20</c:v>
                </c:pt>
                <c:pt idx="33">
                  <c:v>2013/14e/N14</c:v>
                </c:pt>
                <c:pt idx="34">
                  <c:v>2014/15e/N18</c:v>
                </c:pt>
                <c:pt idx="35">
                  <c:v>2014/18e/N16</c:v>
                </c:pt>
                <c:pt idx="36">
                  <c:v>2012/15e/N9</c:v>
                </c:pt>
                <c:pt idx="37">
                  <c:v>2014/01e/N21</c:v>
                </c:pt>
                <c:pt idx="38">
                  <c:v>2012/12e/N12</c:v>
                </c:pt>
                <c:pt idx="39">
                  <c:v>2014/11e/N24</c:v>
                </c:pt>
                <c:pt idx="40">
                  <c:v>2013/08e/N25</c:v>
                </c:pt>
                <c:pt idx="41">
                  <c:v>2014/16e/N5</c:v>
                </c:pt>
                <c:pt idx="42">
                  <c:v>2013/03e/N11</c:v>
                </c:pt>
                <c:pt idx="43">
                  <c:v>2012/05e/N32</c:v>
                </c:pt>
                <c:pt idx="44">
                  <c:v>2013/16e/N4</c:v>
                </c:pt>
                <c:pt idx="45">
                  <c:v>2011/06e/N15</c:v>
                </c:pt>
                <c:pt idx="46">
                  <c:v>2013/11e/N4</c:v>
                </c:pt>
                <c:pt idx="47">
                  <c:v>2011/11e/N42</c:v>
                </c:pt>
                <c:pt idx="48">
                  <c:v>2014/03e/N16</c:v>
                </c:pt>
                <c:pt idx="49">
                  <c:v>2014/21e/N8</c:v>
                </c:pt>
                <c:pt idx="50">
                  <c:v>2013/05e/N9</c:v>
                </c:pt>
                <c:pt idx="51">
                  <c:v>2013/18e/N4</c:v>
                </c:pt>
                <c:pt idx="52">
                  <c:v>2011/04e/N23</c:v>
                </c:pt>
              </c:strCache>
            </c:strRef>
          </c:cat>
          <c:val>
            <c:numRef>
              <c:f>Sheet1!$D$1:$D$53</c:f>
              <c:numCache>
                <c:formatCode>General</c:formatCode>
                <c:ptCount val="53"/>
                <c:pt idx="0">
                  <c:v>-8.3000000000000007</c:v>
                </c:pt>
                <c:pt idx="1">
                  <c:v>-6.6</c:v>
                </c:pt>
                <c:pt idx="2">
                  <c:v>-6.5</c:v>
                </c:pt>
                <c:pt idx="3">
                  <c:v>-5.8</c:v>
                </c:pt>
                <c:pt idx="4">
                  <c:v>-5.5556000000000001</c:v>
                </c:pt>
                <c:pt idx="5">
                  <c:v>-4.5</c:v>
                </c:pt>
                <c:pt idx="6">
                  <c:v>-4.4000000000000004</c:v>
                </c:pt>
                <c:pt idx="7">
                  <c:v>-4.3333000000000004</c:v>
                </c:pt>
                <c:pt idx="8">
                  <c:v>-4.0556000000000001</c:v>
                </c:pt>
                <c:pt idx="9">
                  <c:v>-3.9091</c:v>
                </c:pt>
                <c:pt idx="10">
                  <c:v>-3.8717999999999995</c:v>
                </c:pt>
                <c:pt idx="11">
                  <c:v>-3.25</c:v>
                </c:pt>
                <c:pt idx="12">
                  <c:v>-3</c:v>
                </c:pt>
                <c:pt idx="13">
                  <c:v>-2.8332999999999995</c:v>
                </c:pt>
                <c:pt idx="14">
                  <c:v>-2.8</c:v>
                </c:pt>
                <c:pt idx="15">
                  <c:v>-2.52</c:v>
                </c:pt>
                <c:pt idx="16">
                  <c:v>-1.8421099999999999</c:v>
                </c:pt>
                <c:pt idx="17">
                  <c:v>-1.75</c:v>
                </c:pt>
                <c:pt idx="18">
                  <c:v>-1.6111</c:v>
                </c:pt>
                <c:pt idx="19">
                  <c:v>-1.5999699999999997</c:v>
                </c:pt>
                <c:pt idx="20">
                  <c:v>-1.4</c:v>
                </c:pt>
                <c:pt idx="21">
                  <c:v>-1.3635999999999997</c:v>
                </c:pt>
                <c:pt idx="22">
                  <c:v>-1.2</c:v>
                </c:pt>
                <c:pt idx="23">
                  <c:v>-1</c:v>
                </c:pt>
                <c:pt idx="24">
                  <c:v>-0.8</c:v>
                </c:pt>
                <c:pt idx="25">
                  <c:v>-0.56521999999999983</c:v>
                </c:pt>
                <c:pt idx="26">
                  <c:v>-0.4</c:v>
                </c:pt>
                <c:pt idx="27">
                  <c:v>-0.3333000000000001</c:v>
                </c:pt>
                <c:pt idx="28">
                  <c:v>-0.30000000000000004</c:v>
                </c:pt>
                <c:pt idx="29">
                  <c:v>8.3340000000000025E-2</c:v>
                </c:pt>
                <c:pt idx="30">
                  <c:v>0.125</c:v>
                </c:pt>
                <c:pt idx="31">
                  <c:v>0.23077</c:v>
                </c:pt>
                <c:pt idx="32">
                  <c:v>0.30000000000000004</c:v>
                </c:pt>
                <c:pt idx="33">
                  <c:v>0.57140000000000002</c:v>
                </c:pt>
                <c:pt idx="34">
                  <c:v>0.61110000000000009</c:v>
                </c:pt>
                <c:pt idx="35">
                  <c:v>1</c:v>
                </c:pt>
                <c:pt idx="36">
                  <c:v>1.11111</c:v>
                </c:pt>
                <c:pt idx="37">
                  <c:v>1.2381</c:v>
                </c:pt>
                <c:pt idx="38">
                  <c:v>1.25</c:v>
                </c:pt>
                <c:pt idx="39">
                  <c:v>1.2916699999999999</c:v>
                </c:pt>
                <c:pt idx="40">
                  <c:v>1.4</c:v>
                </c:pt>
                <c:pt idx="41">
                  <c:v>1.4</c:v>
                </c:pt>
                <c:pt idx="42">
                  <c:v>1.45458</c:v>
                </c:pt>
                <c:pt idx="43">
                  <c:v>1.8436999999999997</c:v>
                </c:pt>
                <c:pt idx="44">
                  <c:v>2</c:v>
                </c:pt>
                <c:pt idx="45">
                  <c:v>2.5333299999999999</c:v>
                </c:pt>
                <c:pt idx="46">
                  <c:v>2.75</c:v>
                </c:pt>
                <c:pt idx="47">
                  <c:v>2.9285999999999999</c:v>
                </c:pt>
                <c:pt idx="48">
                  <c:v>3.4375</c:v>
                </c:pt>
                <c:pt idx="49">
                  <c:v>3.625</c:v>
                </c:pt>
                <c:pt idx="50">
                  <c:v>4.2222</c:v>
                </c:pt>
                <c:pt idx="51">
                  <c:v>4.6499999999999995</c:v>
                </c:pt>
                <c:pt idx="52">
                  <c:v>5.4783000000000008</c:v>
                </c:pt>
              </c:numCache>
            </c:numRef>
          </c:val>
        </c:ser>
        <c:dLbls/>
        <c:axId val="81602048"/>
        <c:axId val="81603584"/>
      </c:barChart>
      <c:catAx>
        <c:axId val="81602048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81603584"/>
        <c:crosses val="autoZero"/>
        <c:auto val="1"/>
        <c:lblAlgn val="ctr"/>
        <c:lblOffset val="100"/>
        <c:tickLblSkip val="1"/>
      </c:catAx>
      <c:valAx>
        <c:axId val="81603584"/>
        <c:scaling>
          <c:orientation val="minMax"/>
        </c:scaling>
        <c:axPos val="l"/>
        <c:majorGridlines/>
        <c:numFmt formatCode="General" sourceLinked="1"/>
        <c:tickLblPos val="nextTo"/>
        <c:crossAx val="8160204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cat>
            <c:strRef>
              <c:f>Sheet1!$C$1:$C$55</c:f>
              <c:strCache>
                <c:ptCount val="53"/>
                <c:pt idx="0">
                  <c:v>2013/04e/N10</c:v>
                </c:pt>
                <c:pt idx="1">
                  <c:v>2012/03e/N5</c:v>
                </c:pt>
                <c:pt idx="2">
                  <c:v>2013/13e/N8</c:v>
                </c:pt>
                <c:pt idx="3">
                  <c:v>2012/04e/N10</c:v>
                </c:pt>
                <c:pt idx="4">
                  <c:v>2011/07e/N18</c:v>
                </c:pt>
                <c:pt idx="5">
                  <c:v>2013/12e/N5</c:v>
                </c:pt>
                <c:pt idx="6">
                  <c:v>2011/10e/N15</c:v>
                </c:pt>
                <c:pt idx="7">
                  <c:v>2011/02e/N3</c:v>
                </c:pt>
                <c:pt idx="8">
                  <c:v>2013/17e/N18</c:v>
                </c:pt>
                <c:pt idx="9">
                  <c:v>2014/13e/N11</c:v>
                </c:pt>
                <c:pt idx="10">
                  <c:v>2011/09e/N39</c:v>
                </c:pt>
                <c:pt idx="11">
                  <c:v>2013/15e/N4</c:v>
                </c:pt>
                <c:pt idx="12">
                  <c:v>2014/17e/N1</c:v>
                </c:pt>
                <c:pt idx="13">
                  <c:v>2014/10e/N6</c:v>
                </c:pt>
                <c:pt idx="14">
                  <c:v>2012/06e/N25</c:v>
                </c:pt>
                <c:pt idx="15">
                  <c:v>2011/05e/N25</c:v>
                </c:pt>
                <c:pt idx="16">
                  <c:v>2012/07e/N19</c:v>
                </c:pt>
                <c:pt idx="17">
                  <c:v>2014/12e/N4</c:v>
                </c:pt>
                <c:pt idx="18">
                  <c:v>2014/19e/N18</c:v>
                </c:pt>
                <c:pt idx="19">
                  <c:v>2013/06e/N15</c:v>
                </c:pt>
                <c:pt idx="20">
                  <c:v>2013/09e/N6</c:v>
                </c:pt>
                <c:pt idx="21">
                  <c:v>2011/03e/N11</c:v>
                </c:pt>
                <c:pt idx="22">
                  <c:v>2012/16e/N10</c:v>
                </c:pt>
                <c:pt idx="23">
                  <c:v>2012/09e/N9</c:v>
                </c:pt>
                <c:pt idx="24">
                  <c:v>2014/07e/N15</c:v>
                </c:pt>
                <c:pt idx="25">
                  <c:v>2012/08e/N23</c:v>
                </c:pt>
                <c:pt idx="26">
                  <c:v>2013/07e/N20</c:v>
                </c:pt>
                <c:pt idx="27">
                  <c:v>2012/13e/N24</c:v>
                </c:pt>
                <c:pt idx="28">
                  <c:v>2012/17e/N10</c:v>
                </c:pt>
                <c:pt idx="29">
                  <c:v>2012/11e/N12</c:v>
                </c:pt>
                <c:pt idx="30">
                  <c:v>2014/14e/N16</c:v>
                </c:pt>
                <c:pt idx="31">
                  <c:v>2014/08e/N13</c:v>
                </c:pt>
                <c:pt idx="32">
                  <c:v>2014/04e/N20</c:v>
                </c:pt>
                <c:pt idx="33">
                  <c:v>2013/14e/N14</c:v>
                </c:pt>
                <c:pt idx="34">
                  <c:v>2014/15e/N18</c:v>
                </c:pt>
                <c:pt idx="35">
                  <c:v>2014/18e/N16</c:v>
                </c:pt>
                <c:pt idx="36">
                  <c:v>2012/15e/N9</c:v>
                </c:pt>
                <c:pt idx="37">
                  <c:v>2014/01e/N21</c:v>
                </c:pt>
                <c:pt idx="38">
                  <c:v>2012/12e/N12</c:v>
                </c:pt>
                <c:pt idx="39">
                  <c:v>2014/11e/N24</c:v>
                </c:pt>
                <c:pt idx="40">
                  <c:v>2013/08e/N25</c:v>
                </c:pt>
                <c:pt idx="41">
                  <c:v>2014/16e/N5</c:v>
                </c:pt>
                <c:pt idx="42">
                  <c:v>2013/03e/N11</c:v>
                </c:pt>
                <c:pt idx="43">
                  <c:v>2012/05e/N32</c:v>
                </c:pt>
                <c:pt idx="44">
                  <c:v>2013/16e/N4</c:v>
                </c:pt>
                <c:pt idx="45">
                  <c:v>2011/06e/N15</c:v>
                </c:pt>
                <c:pt idx="46">
                  <c:v>2013/11e/N4</c:v>
                </c:pt>
                <c:pt idx="47">
                  <c:v>2011/11e/N42</c:v>
                </c:pt>
                <c:pt idx="48">
                  <c:v>2014/03e/N16</c:v>
                </c:pt>
                <c:pt idx="49">
                  <c:v>2014/21e/N8</c:v>
                </c:pt>
                <c:pt idx="50">
                  <c:v>2013/05e/N9</c:v>
                </c:pt>
                <c:pt idx="51">
                  <c:v>2013/18e/N4</c:v>
                </c:pt>
                <c:pt idx="52">
                  <c:v>2011/04e/N23</c:v>
                </c:pt>
              </c:strCache>
            </c:strRef>
          </c:cat>
          <c:val>
            <c:numRef>
              <c:f>Sheet1!$D$1:$D$55</c:f>
              <c:numCache>
                <c:formatCode>General</c:formatCode>
                <c:ptCount val="55"/>
                <c:pt idx="0">
                  <c:v>-8.3000000000000007</c:v>
                </c:pt>
                <c:pt idx="1">
                  <c:v>-6.6</c:v>
                </c:pt>
                <c:pt idx="2">
                  <c:v>-6.5</c:v>
                </c:pt>
                <c:pt idx="3">
                  <c:v>-5.8</c:v>
                </c:pt>
                <c:pt idx="4">
                  <c:v>-5.5556000000000001</c:v>
                </c:pt>
                <c:pt idx="5">
                  <c:v>-4.5</c:v>
                </c:pt>
                <c:pt idx="6">
                  <c:v>-4.4000000000000004</c:v>
                </c:pt>
                <c:pt idx="7">
                  <c:v>-4.3333000000000004</c:v>
                </c:pt>
                <c:pt idx="8">
                  <c:v>-4.0556000000000001</c:v>
                </c:pt>
                <c:pt idx="9">
                  <c:v>-3.9091</c:v>
                </c:pt>
                <c:pt idx="10">
                  <c:v>-3.8717999999999995</c:v>
                </c:pt>
                <c:pt idx="11">
                  <c:v>-3.25</c:v>
                </c:pt>
                <c:pt idx="12">
                  <c:v>-3</c:v>
                </c:pt>
                <c:pt idx="13">
                  <c:v>-2.8332999999999995</c:v>
                </c:pt>
                <c:pt idx="14">
                  <c:v>-2.8</c:v>
                </c:pt>
                <c:pt idx="15">
                  <c:v>-2.52</c:v>
                </c:pt>
                <c:pt idx="16">
                  <c:v>-1.8421099999999999</c:v>
                </c:pt>
                <c:pt idx="17">
                  <c:v>-1.75</c:v>
                </c:pt>
                <c:pt idx="18">
                  <c:v>-1.6111</c:v>
                </c:pt>
                <c:pt idx="19">
                  <c:v>-1.5999699999999997</c:v>
                </c:pt>
                <c:pt idx="20">
                  <c:v>-1.4</c:v>
                </c:pt>
                <c:pt idx="21">
                  <c:v>-1.3635999999999997</c:v>
                </c:pt>
                <c:pt idx="22">
                  <c:v>-1.2</c:v>
                </c:pt>
                <c:pt idx="23">
                  <c:v>-1</c:v>
                </c:pt>
                <c:pt idx="24">
                  <c:v>-0.8</c:v>
                </c:pt>
                <c:pt idx="25">
                  <c:v>-0.56521999999999983</c:v>
                </c:pt>
                <c:pt idx="26">
                  <c:v>-0.4</c:v>
                </c:pt>
                <c:pt idx="27">
                  <c:v>-0.3333000000000001</c:v>
                </c:pt>
                <c:pt idx="28">
                  <c:v>-0.30000000000000004</c:v>
                </c:pt>
                <c:pt idx="29">
                  <c:v>8.3340000000000025E-2</c:v>
                </c:pt>
                <c:pt idx="30">
                  <c:v>0.125</c:v>
                </c:pt>
                <c:pt idx="31">
                  <c:v>0.23077</c:v>
                </c:pt>
                <c:pt idx="32">
                  <c:v>0.30000000000000004</c:v>
                </c:pt>
                <c:pt idx="33">
                  <c:v>0.57140000000000002</c:v>
                </c:pt>
                <c:pt idx="34">
                  <c:v>0.61110000000000009</c:v>
                </c:pt>
                <c:pt idx="35">
                  <c:v>1</c:v>
                </c:pt>
                <c:pt idx="36">
                  <c:v>1.11111</c:v>
                </c:pt>
                <c:pt idx="37">
                  <c:v>1.2381</c:v>
                </c:pt>
                <c:pt idx="38">
                  <c:v>1.25</c:v>
                </c:pt>
                <c:pt idx="39">
                  <c:v>1.2916699999999999</c:v>
                </c:pt>
                <c:pt idx="40">
                  <c:v>1.4</c:v>
                </c:pt>
                <c:pt idx="41">
                  <c:v>1.4</c:v>
                </c:pt>
                <c:pt idx="42">
                  <c:v>1.45458</c:v>
                </c:pt>
                <c:pt idx="43">
                  <c:v>1.8436999999999997</c:v>
                </c:pt>
                <c:pt idx="44">
                  <c:v>2</c:v>
                </c:pt>
                <c:pt idx="45">
                  <c:v>2.5333299999999999</c:v>
                </c:pt>
                <c:pt idx="46">
                  <c:v>2.75</c:v>
                </c:pt>
                <c:pt idx="47">
                  <c:v>2.9285999999999999</c:v>
                </c:pt>
                <c:pt idx="48">
                  <c:v>3.4375</c:v>
                </c:pt>
                <c:pt idx="49">
                  <c:v>3.625</c:v>
                </c:pt>
                <c:pt idx="50">
                  <c:v>4.2222</c:v>
                </c:pt>
                <c:pt idx="51">
                  <c:v>4.6499999999999995</c:v>
                </c:pt>
                <c:pt idx="52">
                  <c:v>5.4783000000000008</c:v>
                </c:pt>
              </c:numCache>
            </c:numRef>
          </c:val>
        </c:ser>
        <c:dLbls/>
        <c:axId val="83589760"/>
        <c:axId val="86974848"/>
      </c:barChart>
      <c:catAx>
        <c:axId val="83589760"/>
        <c:scaling>
          <c:orientation val="minMax"/>
        </c:scaling>
        <c:axPos val="b"/>
        <c:tickLblPos val="low"/>
        <c:crossAx val="86974848"/>
        <c:crosses val="autoZero"/>
        <c:auto val="1"/>
        <c:lblAlgn val="ctr"/>
        <c:lblOffset val="100"/>
        <c:tickLblSkip val="1"/>
      </c:catAx>
      <c:valAx>
        <c:axId val="86974848"/>
        <c:scaling>
          <c:orientation val="minMax"/>
        </c:scaling>
        <c:axPos val="l"/>
        <c:majorGridlines/>
        <c:numFmt formatCode="General" sourceLinked="1"/>
        <c:tickLblPos val="nextTo"/>
        <c:crossAx val="83589760"/>
        <c:crosses val="autoZero"/>
        <c:crossBetween val="between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cat>
            <c:strRef>
              <c:f>Sheet1!$E$1:$E$17</c:f>
              <c:strCache>
                <c:ptCount val="17"/>
                <c:pt idx="0">
                  <c:v>2011/18l/N15</c:v>
                </c:pt>
                <c:pt idx="1">
                  <c:v>2011/03l/N3</c:v>
                </c:pt>
                <c:pt idx="2">
                  <c:v>2011/09l/N27</c:v>
                </c:pt>
                <c:pt idx="3">
                  <c:v>2014/01l/N18</c:v>
                </c:pt>
                <c:pt idx="4">
                  <c:v>2011/08l/N6</c:v>
                </c:pt>
                <c:pt idx="5">
                  <c:v>2014/03l/N15</c:v>
                </c:pt>
                <c:pt idx="6">
                  <c:v>2011/06l/N5</c:v>
                </c:pt>
                <c:pt idx="7">
                  <c:v>2011/16l/N40</c:v>
                </c:pt>
                <c:pt idx="8">
                  <c:v>2011/02l/N15</c:v>
                </c:pt>
                <c:pt idx="9">
                  <c:v>2011/12l/N44</c:v>
                </c:pt>
                <c:pt idx="10">
                  <c:v>2011/17l/N52</c:v>
                </c:pt>
                <c:pt idx="11">
                  <c:v>2011/04l/N3</c:v>
                </c:pt>
                <c:pt idx="12">
                  <c:v>2011/14l/N10</c:v>
                </c:pt>
                <c:pt idx="13">
                  <c:v>2011/13l/N13</c:v>
                </c:pt>
                <c:pt idx="14">
                  <c:v>2011/07l/N7</c:v>
                </c:pt>
                <c:pt idx="15">
                  <c:v>2011/15l/N10</c:v>
                </c:pt>
                <c:pt idx="16">
                  <c:v>2011/05l/N10</c:v>
                </c:pt>
              </c:strCache>
            </c:strRef>
          </c:cat>
          <c:val>
            <c:numRef>
              <c:f>Sheet1!$F$1:$F$17</c:f>
              <c:numCache>
                <c:formatCode>General</c:formatCode>
                <c:ptCount val="17"/>
                <c:pt idx="0">
                  <c:v>-4</c:v>
                </c:pt>
                <c:pt idx="1">
                  <c:v>-3.8333300000000001</c:v>
                </c:pt>
                <c:pt idx="2">
                  <c:v>-3.2222</c:v>
                </c:pt>
                <c:pt idx="3">
                  <c:v>-2.7515000000000001</c:v>
                </c:pt>
                <c:pt idx="4">
                  <c:v>-1.2857099999999997</c:v>
                </c:pt>
                <c:pt idx="5">
                  <c:v>-1.0666599999999999</c:v>
                </c:pt>
                <c:pt idx="6">
                  <c:v>-1</c:v>
                </c:pt>
                <c:pt idx="7">
                  <c:v>-0.57500000000000007</c:v>
                </c:pt>
                <c:pt idx="8">
                  <c:v>-0.46666000000000002</c:v>
                </c:pt>
                <c:pt idx="9">
                  <c:v>-0.2727</c:v>
                </c:pt>
                <c:pt idx="10">
                  <c:v>-0.23080000000000001</c:v>
                </c:pt>
                <c:pt idx="11">
                  <c:v>0.33333000000000007</c:v>
                </c:pt>
                <c:pt idx="12">
                  <c:v>0.98889000000000005</c:v>
                </c:pt>
                <c:pt idx="13">
                  <c:v>1.3076899999999998</c:v>
                </c:pt>
                <c:pt idx="14">
                  <c:v>5.7142999999999997</c:v>
                </c:pt>
                <c:pt idx="15">
                  <c:v>5.9</c:v>
                </c:pt>
                <c:pt idx="16">
                  <c:v>9.861500000000003</c:v>
                </c:pt>
              </c:numCache>
            </c:numRef>
          </c:val>
        </c:ser>
        <c:dLbls/>
        <c:axId val="95980544"/>
        <c:axId val="98075392"/>
      </c:barChart>
      <c:catAx>
        <c:axId val="95980544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98075392"/>
        <c:crosses val="autoZero"/>
        <c:auto val="1"/>
        <c:lblAlgn val="ctr"/>
        <c:lblOffset val="100"/>
        <c:tickLblSkip val="1"/>
      </c:catAx>
      <c:valAx>
        <c:axId val="98075392"/>
        <c:scaling>
          <c:orientation val="minMax"/>
        </c:scaling>
        <c:axPos val="l"/>
        <c:majorGridlines/>
        <c:numFmt formatCode="General" sourceLinked="1"/>
        <c:tickLblPos val="nextTo"/>
        <c:crossAx val="95980544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Sheet1!$G$1:$G$15</c:f>
              <c:strCache>
                <c:ptCount val="15"/>
                <c:pt idx="0">
                  <c:v>2014/12e/N1</c:v>
                </c:pt>
                <c:pt idx="1">
                  <c:v>2011/07e/N18</c:v>
                </c:pt>
                <c:pt idx="2">
                  <c:v>2011/10e/N15</c:v>
                </c:pt>
                <c:pt idx="3">
                  <c:v>2011/02e/N3</c:v>
                </c:pt>
                <c:pt idx="4">
                  <c:v>2011/09e/N39</c:v>
                </c:pt>
                <c:pt idx="5">
                  <c:v>2014/10e/N6</c:v>
                </c:pt>
                <c:pt idx="6">
                  <c:v>2011/05e/N25</c:v>
                </c:pt>
                <c:pt idx="7">
                  <c:v>2011/03e/N11</c:v>
                </c:pt>
                <c:pt idx="8">
                  <c:v>2014/08e/N13</c:v>
                </c:pt>
                <c:pt idx="9">
                  <c:v>2014/04e/N20</c:v>
                </c:pt>
                <c:pt idx="10">
                  <c:v>2014/11e/N24</c:v>
                </c:pt>
                <c:pt idx="11">
                  <c:v>2011/06e/N15</c:v>
                </c:pt>
                <c:pt idx="12">
                  <c:v>2011/11e/N42</c:v>
                </c:pt>
                <c:pt idx="13">
                  <c:v>2014/07e/N4</c:v>
                </c:pt>
                <c:pt idx="14">
                  <c:v>2011/04e/N23</c:v>
                </c:pt>
              </c:strCache>
            </c:strRef>
          </c:cat>
          <c:val>
            <c:numRef>
              <c:f>Sheet1!$H$1:$H$15</c:f>
              <c:numCache>
                <c:formatCode>General</c:formatCode>
                <c:ptCount val="15"/>
                <c:pt idx="0">
                  <c:v>-8</c:v>
                </c:pt>
                <c:pt idx="1">
                  <c:v>-5.5556000000000001</c:v>
                </c:pt>
                <c:pt idx="2">
                  <c:v>-4.4000000000000004</c:v>
                </c:pt>
                <c:pt idx="3">
                  <c:v>-4.3333000000000004</c:v>
                </c:pt>
                <c:pt idx="4">
                  <c:v>-3.8717999999999995</c:v>
                </c:pt>
                <c:pt idx="5">
                  <c:v>-2.8332999999999995</c:v>
                </c:pt>
                <c:pt idx="6">
                  <c:v>-2.52</c:v>
                </c:pt>
                <c:pt idx="7">
                  <c:v>-1.3635999999999997</c:v>
                </c:pt>
                <c:pt idx="8">
                  <c:v>0.23077</c:v>
                </c:pt>
                <c:pt idx="9">
                  <c:v>0.30000000000000004</c:v>
                </c:pt>
                <c:pt idx="10">
                  <c:v>1.2916699999999999</c:v>
                </c:pt>
                <c:pt idx="11">
                  <c:v>2.5333299999999999</c:v>
                </c:pt>
                <c:pt idx="12">
                  <c:v>2.9285999999999999</c:v>
                </c:pt>
                <c:pt idx="13">
                  <c:v>3.75</c:v>
                </c:pt>
                <c:pt idx="14">
                  <c:v>5.4783000000000008</c:v>
                </c:pt>
              </c:numCache>
            </c:numRef>
          </c:val>
        </c:ser>
        <c:dLbls/>
        <c:axId val="96055296"/>
        <c:axId val="96056832"/>
      </c:barChart>
      <c:catAx>
        <c:axId val="96055296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96056832"/>
        <c:crosses val="autoZero"/>
        <c:auto val="1"/>
        <c:lblAlgn val="ctr"/>
        <c:lblOffset val="100"/>
        <c:tickLblSkip val="1"/>
      </c:catAx>
      <c:valAx>
        <c:axId val="96056832"/>
        <c:scaling>
          <c:orientation val="minMax"/>
        </c:scaling>
        <c:axPos val="l"/>
        <c:majorGridlines/>
        <c:numFmt formatCode="General" sourceLinked="1"/>
        <c:tickLblPos val="nextTo"/>
        <c:crossAx val="96055296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Sheet1!$A$1:$A$16</c:f>
              <c:strCache>
                <c:ptCount val="16"/>
                <c:pt idx="0">
                  <c:v>2011/18l/N15</c:v>
                </c:pt>
                <c:pt idx="1">
                  <c:v>2013/10l/N11</c:v>
                </c:pt>
                <c:pt idx="2">
                  <c:v>2011/09l/N27</c:v>
                </c:pt>
                <c:pt idx="3">
                  <c:v>2014/01l/N18</c:v>
                </c:pt>
                <c:pt idx="4">
                  <c:v>2012/18l/N29</c:v>
                </c:pt>
                <c:pt idx="5">
                  <c:v>2012/12l/N43</c:v>
                </c:pt>
                <c:pt idx="6">
                  <c:v>2014/03l/N15</c:v>
                </c:pt>
                <c:pt idx="7">
                  <c:v>2012/17l/N20</c:v>
                </c:pt>
                <c:pt idx="8">
                  <c:v>2011/16l/N40</c:v>
                </c:pt>
                <c:pt idx="9">
                  <c:v>2014/08l/N21</c:v>
                </c:pt>
                <c:pt idx="10">
                  <c:v>2014/04l/N13</c:v>
                </c:pt>
                <c:pt idx="11">
                  <c:v>2013/07l/N28</c:v>
                </c:pt>
                <c:pt idx="12">
                  <c:v>2011/13l/N13</c:v>
                </c:pt>
                <c:pt idx="13">
                  <c:v>2014/06l/N20</c:v>
                </c:pt>
                <c:pt idx="14">
                  <c:v>2012/09l/N29</c:v>
                </c:pt>
                <c:pt idx="15">
                  <c:v>2013/12l/N5</c:v>
                </c:pt>
              </c:strCache>
            </c:strRef>
          </c:cat>
          <c:val>
            <c:numRef>
              <c:f>Sheet1!$B$1:$B$16</c:f>
              <c:numCache>
                <c:formatCode>General</c:formatCode>
                <c:ptCount val="16"/>
                <c:pt idx="0">
                  <c:v>-4</c:v>
                </c:pt>
                <c:pt idx="1">
                  <c:v>-3.2726999999999995</c:v>
                </c:pt>
                <c:pt idx="2">
                  <c:v>-3.2222</c:v>
                </c:pt>
                <c:pt idx="3">
                  <c:v>-2.6111</c:v>
                </c:pt>
                <c:pt idx="4">
                  <c:v>-2.44828</c:v>
                </c:pt>
                <c:pt idx="5">
                  <c:v>-1.4418599999999997</c:v>
                </c:pt>
                <c:pt idx="6">
                  <c:v>-1.0666599999999999</c:v>
                </c:pt>
                <c:pt idx="7">
                  <c:v>-1.05</c:v>
                </c:pt>
                <c:pt idx="8">
                  <c:v>-0.57500000000000007</c:v>
                </c:pt>
                <c:pt idx="9">
                  <c:v>0</c:v>
                </c:pt>
                <c:pt idx="10">
                  <c:v>0.25</c:v>
                </c:pt>
                <c:pt idx="11">
                  <c:v>1.1256199999999998</c:v>
                </c:pt>
                <c:pt idx="12">
                  <c:v>1.3076899999999998</c:v>
                </c:pt>
                <c:pt idx="13">
                  <c:v>2.3499999999999996</c:v>
                </c:pt>
                <c:pt idx="14">
                  <c:v>3.6896800000000001</c:v>
                </c:pt>
                <c:pt idx="15">
                  <c:v>20.6</c:v>
                </c:pt>
              </c:numCache>
            </c:numRef>
          </c:val>
        </c:ser>
        <c:dLbls/>
        <c:axId val="98064640"/>
        <c:axId val="98078080"/>
      </c:barChart>
      <c:catAx>
        <c:axId val="98064640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98078080"/>
        <c:crosses val="autoZero"/>
        <c:auto val="1"/>
        <c:lblAlgn val="ctr"/>
        <c:lblOffset val="100"/>
        <c:tickLblSkip val="1"/>
      </c:catAx>
      <c:valAx>
        <c:axId val="98078080"/>
        <c:scaling>
          <c:orientation val="minMax"/>
        </c:scaling>
        <c:axPos val="l"/>
        <c:majorGridlines/>
        <c:numFmt formatCode="General" sourceLinked="1"/>
        <c:tickLblPos val="nextTo"/>
        <c:crossAx val="98064640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406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364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35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230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80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24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48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47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441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09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018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17505-7D00-4472-9F6E-30CE9314BE27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14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80772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HWRF Baseline Outlier Analysis</a:t>
            </a:r>
            <a:br>
              <a:rPr lang="en-US" dirty="0" smtClean="0"/>
            </a:br>
            <a:r>
              <a:rPr lang="en-US" dirty="0" smtClean="0"/>
              <a:t>(H15B </a:t>
            </a:r>
            <a:r>
              <a:rPr lang="en-US" dirty="0" err="1" smtClean="0"/>
              <a:t>vs</a:t>
            </a:r>
            <a:r>
              <a:rPr lang="en-US" dirty="0" smtClean="0"/>
              <a:t> H214)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Zhan Zhang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22866576"/>
              </p:ext>
            </p:extLst>
          </p:nvPr>
        </p:nvGraphicFramePr>
        <p:xfrm>
          <a:off x="152400" y="1096963"/>
          <a:ext cx="89916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H14Z for AL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143000" y="1872235"/>
            <a:ext cx="2743169" cy="14478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H15B-H14Z</a:t>
            </a:r>
          </a:p>
          <a:p>
            <a:r>
              <a:rPr lang="en-US" sz="2400" dirty="0" smtClean="0"/>
              <a:t>Improvement: &lt;0</a:t>
            </a:r>
          </a:p>
          <a:p>
            <a:r>
              <a:rPr lang="en-US" sz="2400" dirty="0" smtClean="0"/>
              <a:t>Degradation: &gt;0</a:t>
            </a:r>
          </a:p>
        </p:txBody>
      </p:sp>
    </p:spTree>
    <p:extLst>
      <p:ext uri="{BB962C8B-B14F-4D97-AF65-F5344CB8AC3E}">
        <p14:creationId xmlns:p14="http://schemas.microsoft.com/office/powerpoint/2010/main" xmlns="" val="10828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1371598"/>
              </p:ext>
            </p:extLst>
          </p:nvPr>
        </p:nvGraphicFramePr>
        <p:xfrm>
          <a:off x="76200" y="914400"/>
          <a:ext cx="90678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H14Z for EP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095137" y="1447800"/>
            <a:ext cx="2743169" cy="14478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H15B-H14Z</a:t>
            </a:r>
          </a:p>
          <a:p>
            <a:r>
              <a:rPr lang="en-US" sz="2400" dirty="0" smtClean="0"/>
              <a:t>Improvement: &lt;0</a:t>
            </a:r>
          </a:p>
          <a:p>
            <a:r>
              <a:rPr lang="en-US" sz="2400" dirty="0" smtClean="0"/>
              <a:t>Degradation: &gt;0</a:t>
            </a:r>
          </a:p>
        </p:txBody>
      </p:sp>
    </p:spTree>
    <p:extLst>
      <p:ext uri="{BB962C8B-B14F-4D97-AF65-F5344CB8AC3E}">
        <p14:creationId xmlns:p14="http://schemas.microsoft.com/office/powerpoint/2010/main" xmlns="" val="89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91005338"/>
              </p:ext>
            </p:extLst>
          </p:nvPr>
        </p:nvGraphicFramePr>
        <p:xfrm>
          <a:off x="42862" y="1219200"/>
          <a:ext cx="9101137" cy="556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AL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(TDR Storms Only)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143000" y="1872235"/>
            <a:ext cx="2743169" cy="14478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H15B-H214</a:t>
            </a:r>
          </a:p>
          <a:p>
            <a:r>
              <a:rPr lang="en-US" sz="2400" dirty="0" smtClean="0"/>
              <a:t>Improvement: &lt;0</a:t>
            </a:r>
          </a:p>
          <a:p>
            <a:r>
              <a:rPr lang="en-US" sz="2400" dirty="0" smtClean="0"/>
              <a:t>Degradation: &gt;0</a:t>
            </a:r>
          </a:p>
        </p:txBody>
      </p:sp>
    </p:spTree>
    <p:extLst>
      <p:ext uri="{BB962C8B-B14F-4D97-AF65-F5344CB8AC3E}">
        <p14:creationId xmlns:p14="http://schemas.microsoft.com/office/powerpoint/2010/main" xmlns="" val="21953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41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Comparison of Cumulative Distributions between H214 and H15B</a:t>
            </a:r>
            <a:endParaRPr lang="en-US" sz="2400" dirty="0"/>
          </a:p>
        </p:txBody>
      </p:sp>
      <p:pic>
        <p:nvPicPr>
          <p:cNvPr id="11" name="Picture 10" descr="cumulative_H214_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62000"/>
            <a:ext cx="3962400" cy="306185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05000" y="1752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H214 AL</a:t>
            </a:r>
            <a:endParaRPr lang="en-US" dirty="0"/>
          </a:p>
        </p:txBody>
      </p:sp>
      <p:pic>
        <p:nvPicPr>
          <p:cNvPr id="13" name="Picture 12" descr="cumulative_H214_E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762001"/>
            <a:ext cx="4141695" cy="3200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096000" y="1828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H214 </a:t>
            </a:r>
            <a:r>
              <a:rPr lang="en-US" dirty="0" smtClean="0"/>
              <a:t>EP</a:t>
            </a:r>
            <a:endParaRPr lang="en-US" dirty="0"/>
          </a:p>
        </p:txBody>
      </p:sp>
      <p:pic>
        <p:nvPicPr>
          <p:cNvPr id="15" name="Picture 14" descr="cumulative_H15B_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737264"/>
            <a:ext cx="4038600" cy="312073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52600" y="4572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</a:t>
            </a:r>
            <a:r>
              <a:rPr lang="en-US" dirty="0" smtClean="0"/>
              <a:t>AL</a:t>
            </a:r>
            <a:endParaRPr lang="en-US" dirty="0"/>
          </a:p>
        </p:txBody>
      </p:sp>
      <p:pic>
        <p:nvPicPr>
          <p:cNvPr id="17" name="Picture 16" descr="cumulative_H15B_E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5799" y="3733800"/>
            <a:ext cx="4043083" cy="3124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867400" y="4648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66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52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of Cumulative Distributions between H214 and H15B (AL)</a:t>
            </a:r>
            <a:endParaRPr lang="en-US" dirty="0"/>
          </a:p>
        </p:txBody>
      </p:sp>
      <p:pic>
        <p:nvPicPr>
          <p:cNvPr id="15" name="Picture 14" descr="cumulative_h214_h15b_24h_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685800"/>
            <a:ext cx="3810000" cy="29440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14600" y="1371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better</a:t>
            </a:r>
            <a:endParaRPr lang="en-US" dirty="0"/>
          </a:p>
        </p:txBody>
      </p:sp>
      <p:pic>
        <p:nvPicPr>
          <p:cNvPr id="18" name="Picture 17" descr="cumulative_h214_h15b_48h_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609600"/>
            <a:ext cx="3980330" cy="307570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2578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similar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34200" y="1371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48h</a:t>
            </a:r>
            <a:endParaRPr lang="en-US" dirty="0"/>
          </a:p>
        </p:txBody>
      </p:sp>
      <p:pic>
        <p:nvPicPr>
          <p:cNvPr id="21" name="Picture 20" descr="cumulative_h214_h15b_72h_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855027"/>
            <a:ext cx="3886200" cy="300297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438400" y="4648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906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worse</a:t>
            </a:r>
            <a:endParaRPr lang="en-US" dirty="0"/>
          </a:p>
        </p:txBody>
      </p:sp>
      <p:pic>
        <p:nvPicPr>
          <p:cNvPr id="24" name="Picture 23" descr="cumulative_h214_h15b_96h_a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3792682"/>
            <a:ext cx="3966883" cy="306531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486400" y="518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worse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9342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96h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987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52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of Cumulative Distributions between H214 and H15B (EP)</a:t>
            </a:r>
            <a:endParaRPr lang="en-US" dirty="0"/>
          </a:p>
        </p:txBody>
      </p:sp>
      <p:pic>
        <p:nvPicPr>
          <p:cNvPr id="15" name="Picture 14" descr="cumulative_h214_h15b_24h_e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09600"/>
            <a:ext cx="4191000" cy="32385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43200" y="14478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similar</a:t>
            </a:r>
            <a:endParaRPr lang="en-US" dirty="0"/>
          </a:p>
        </p:txBody>
      </p:sp>
      <p:pic>
        <p:nvPicPr>
          <p:cNvPr id="18" name="Picture 17" descr="cumulative_h214_h15b_48h_e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581891"/>
            <a:ext cx="4267200" cy="329738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334000" y="190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better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1371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48h</a:t>
            </a:r>
            <a:endParaRPr lang="en-US" dirty="0"/>
          </a:p>
        </p:txBody>
      </p:sp>
      <p:pic>
        <p:nvPicPr>
          <p:cNvPr id="21" name="Picture 20" descr="cumulative_h214_h15b_72h_e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3733800"/>
            <a:ext cx="4338918" cy="33528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895600" y="44958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66800" y="4876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better</a:t>
            </a:r>
            <a:endParaRPr lang="en-US" dirty="0"/>
          </a:p>
        </p:txBody>
      </p:sp>
      <p:pic>
        <p:nvPicPr>
          <p:cNvPr id="24" name="Picture 23" descr="cumulative_h214_h15b_96h_e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3810000"/>
            <a:ext cx="4208930" cy="325235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315200" y="4572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96h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562600" y="4953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60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mulative_h14z_h15z_24h_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803564"/>
            <a:ext cx="3962400" cy="3061853"/>
          </a:xfrm>
          <a:prstGeom prst="rect">
            <a:avLst/>
          </a:prstGeom>
        </p:spPr>
      </p:pic>
      <p:pic>
        <p:nvPicPr>
          <p:cNvPr id="3" name="Picture 2" descr="cumulative_h14z_h15z_48h_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762000"/>
            <a:ext cx="4114800" cy="3179618"/>
          </a:xfrm>
          <a:prstGeom prst="rect">
            <a:avLst/>
          </a:prstGeom>
        </p:spPr>
      </p:pic>
      <p:pic>
        <p:nvPicPr>
          <p:cNvPr id="4" name="Picture 3" descr="cumulative_h14z_h15z_72h_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3796145"/>
            <a:ext cx="3962400" cy="3061855"/>
          </a:xfrm>
          <a:prstGeom prst="rect">
            <a:avLst/>
          </a:prstGeom>
        </p:spPr>
      </p:pic>
      <p:pic>
        <p:nvPicPr>
          <p:cNvPr id="5" name="Picture 4" descr="cumulative_h14z_h15z_96h_a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3771900"/>
            <a:ext cx="3993777" cy="3086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228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of Cumulative Distributions between </a:t>
            </a:r>
            <a:r>
              <a:rPr lang="en-US" dirty="0" smtClean="0"/>
              <a:t>H15Band H214 </a:t>
            </a:r>
            <a:r>
              <a:rPr lang="en-US" dirty="0" smtClean="0"/>
              <a:t>(AL)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-2400000">
            <a:off x="2864267" y="2493721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-2400000">
            <a:off x="7207667" y="2417522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-2400000">
            <a:off x="2864267" y="5313121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-2400000">
            <a:off x="7360068" y="5236923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mulative_h14z_h15z_24h_e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685800"/>
            <a:ext cx="3980330" cy="3075709"/>
          </a:xfrm>
          <a:prstGeom prst="rect">
            <a:avLst/>
          </a:prstGeom>
        </p:spPr>
      </p:pic>
      <p:pic>
        <p:nvPicPr>
          <p:cNvPr id="3" name="Picture 2" descr="cumulative_h14z_h15z_48h_e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668482"/>
            <a:ext cx="4038600" cy="3120736"/>
          </a:xfrm>
          <a:prstGeom prst="rect">
            <a:avLst/>
          </a:prstGeom>
        </p:spPr>
      </p:pic>
      <p:pic>
        <p:nvPicPr>
          <p:cNvPr id="4" name="Picture 3" descr="cumulative_h14z_h15z_72h_e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782291"/>
            <a:ext cx="3980330" cy="3075709"/>
          </a:xfrm>
          <a:prstGeom prst="rect">
            <a:avLst/>
          </a:prstGeom>
        </p:spPr>
      </p:pic>
      <p:pic>
        <p:nvPicPr>
          <p:cNvPr id="5" name="Picture 4" descr="cumulative_h14z_h15z_96h_e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7200" y="3810000"/>
            <a:ext cx="4338918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152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of Cumulative Distributions between </a:t>
            </a:r>
            <a:r>
              <a:rPr lang="en-US" dirty="0" smtClean="0"/>
              <a:t>H15B and H14Z (EP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-2400000">
            <a:off x="7055267" y="2112721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-2400000">
            <a:off x="2940467" y="5160721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AL</a:t>
            </a:r>
            <a:endParaRPr 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75796118"/>
              </p:ext>
            </p:extLst>
          </p:nvPr>
        </p:nvGraphicFramePr>
        <p:xfrm>
          <a:off x="0" y="990599"/>
          <a:ext cx="9144000" cy="5867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114800" y="1570072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 identified busted storms, 2011, 16L 17L and 2012 12L and 13L are improved</a:t>
            </a:r>
            <a:endParaRPr lang="en-US" sz="2400" dirty="0"/>
          </a:p>
        </p:txBody>
      </p:sp>
      <p:sp>
        <p:nvSpPr>
          <p:cNvPr id="19" name="TextBox 1"/>
          <p:cNvSpPr txBox="1"/>
          <p:nvPr/>
        </p:nvSpPr>
        <p:spPr>
          <a:xfrm>
            <a:off x="685800" y="1752600"/>
            <a:ext cx="2819370" cy="1295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H15B-H214</a:t>
            </a:r>
          </a:p>
          <a:p>
            <a:r>
              <a:rPr lang="en-US" sz="2400" dirty="0" smtClean="0"/>
              <a:t>Improvement: &lt;0</a:t>
            </a:r>
          </a:p>
          <a:p>
            <a:r>
              <a:rPr lang="en-US" sz="2400" dirty="0" smtClean="0"/>
              <a:t>Degradation: &gt;0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362200" y="2770401"/>
            <a:ext cx="2133600" cy="309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514600" y="2770401"/>
            <a:ext cx="1981200" cy="309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886200" y="2770401"/>
            <a:ext cx="609600" cy="309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07319" y="2770400"/>
            <a:ext cx="228600" cy="309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924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94747599"/>
              </p:ext>
            </p:extLst>
          </p:nvPr>
        </p:nvGraphicFramePr>
        <p:xfrm>
          <a:off x="76200" y="762000"/>
          <a:ext cx="905894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19600"/>
            <a:ext cx="4164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1"/>
          <p:cNvSpPr txBox="1"/>
          <p:nvPr/>
        </p:nvSpPr>
        <p:spPr>
          <a:xfrm>
            <a:off x="838200" y="1714481"/>
            <a:ext cx="2743169" cy="14478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H15B-H214</a:t>
            </a:r>
          </a:p>
          <a:p>
            <a:r>
              <a:rPr lang="en-US" sz="2400" dirty="0" smtClean="0"/>
              <a:t>Improvement: &lt;0</a:t>
            </a:r>
          </a:p>
          <a:p>
            <a:r>
              <a:rPr lang="en-US" sz="2400" dirty="0" smtClean="0"/>
              <a:t>Degradation: &gt;0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EP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6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EP</a:t>
            </a:r>
            <a:endParaRPr 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38921866"/>
              </p:ext>
            </p:extLst>
          </p:nvPr>
        </p:nvGraphicFramePr>
        <p:xfrm>
          <a:off x="-42309" y="762000"/>
          <a:ext cx="9186309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19600"/>
            <a:ext cx="4164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1"/>
          <p:cNvSpPr txBox="1"/>
          <p:nvPr/>
        </p:nvSpPr>
        <p:spPr>
          <a:xfrm>
            <a:off x="1371600" y="1143000"/>
            <a:ext cx="2743169" cy="14478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H15B-H214</a:t>
            </a:r>
          </a:p>
          <a:p>
            <a:r>
              <a:rPr lang="en-US" sz="2400" dirty="0" smtClean="0"/>
              <a:t>Improvement: &lt;0</a:t>
            </a:r>
          </a:p>
          <a:p>
            <a:r>
              <a:rPr lang="en-US" sz="2400" dirty="0" smtClean="0"/>
              <a:t>Degradation: &gt;0</a:t>
            </a:r>
          </a:p>
        </p:txBody>
      </p:sp>
    </p:spTree>
    <p:extLst>
      <p:ext uri="{BB962C8B-B14F-4D97-AF65-F5344CB8AC3E}">
        <p14:creationId xmlns:p14="http://schemas.microsoft.com/office/powerpoint/2010/main" xmlns="" val="32264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210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HWRF Baseline Outlier Analysis (H15B vs H214)  Zhan Zhang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 Z. Zhang</dc:creator>
  <cp:lastModifiedBy>Cathy</cp:lastModifiedBy>
  <cp:revision>17</cp:revision>
  <cp:lastPrinted>2015-01-07T15:17:06Z</cp:lastPrinted>
  <dcterms:created xsi:type="dcterms:W3CDTF">2015-01-02T16:09:30Z</dcterms:created>
  <dcterms:modified xsi:type="dcterms:W3CDTF">2015-01-08T02:02:25Z</dcterms:modified>
</cp:coreProperties>
</file>