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1" r:id="rId3"/>
    <p:sldId id="257" r:id="rId4"/>
    <p:sldId id="313" r:id="rId5"/>
    <p:sldId id="277" r:id="rId6"/>
    <p:sldId id="281" r:id="rId7"/>
    <p:sldId id="282" r:id="rId8"/>
    <p:sldId id="299" r:id="rId9"/>
    <p:sldId id="300" r:id="rId10"/>
    <p:sldId id="311" r:id="rId11"/>
    <p:sldId id="303" r:id="rId12"/>
    <p:sldId id="304" r:id="rId13"/>
    <p:sldId id="305" r:id="rId14"/>
    <p:sldId id="301" r:id="rId15"/>
    <p:sldId id="302" r:id="rId16"/>
    <p:sldId id="306" r:id="rId17"/>
    <p:sldId id="307" r:id="rId18"/>
    <p:sldId id="308" r:id="rId19"/>
    <p:sldId id="310" r:id="rId20"/>
    <p:sldId id="3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E88B-6AE7-EB4B-A2FC-8C763ABD2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16947-6485-CF44-BB33-B57E33DEC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B0435-2F7C-A949-A079-A333975C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F3905-5934-834B-B2F0-85D988B8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CAF7-4FDB-C941-B22A-4AE0E147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4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4684-10B0-F44D-ABD9-7B3FAB33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3E1AD-3447-6947-8A9E-3D918DC24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B2C2-B9C7-3149-A230-EE747A5B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25AC6-F1F0-1647-B080-8D694E5C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1243A-001C-1048-8326-6EE8246D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C6947-8B18-7343-93F9-649F5F1C9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3540A8-E7F1-2A47-ABD4-0558A0A17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993C-40AD-FB4D-9FC8-DF3E3CFA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C9021-A7A4-0A44-AE3C-BED9DFE1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67736-FEC3-C149-98FC-689C9964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1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BEEE-88A5-594C-8B9D-F5AA7B22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136E-A044-644F-9717-310151785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D0FA6-818F-4E41-828D-8818F3EB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4C862-0F54-B046-85E1-58CD366B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81AF5-F06C-474C-9DBF-7A7B4D21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5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E10B-FF75-0345-B041-F5D9ABFB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CCEDC-21CA-8649-AB5B-5A90B413A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17E85-B687-1746-B1D1-9BE63824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7E986-74A1-304E-A1CD-A6CA7960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3CDE9-57A8-BB40-A8BC-9CB7569D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F20B-B938-CD47-B660-C870E3EE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9A41-25CC-CE4D-8014-C7A6C49BA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05E04-08F9-3348-B17A-CB1953A01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E6DDD-40AF-0542-889E-6422C1B7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AB0EE-2D63-9C46-B960-626F96D5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54779-6A50-0241-BE16-2A5B5D47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BB18-07EE-1943-81FC-E1A9737F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6294F-14CA-1547-A44D-FB4611D76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7A129-0AC0-0F4C-9298-29A80022B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ACA12-CDD6-7246-8EB1-41F379B68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C52EE8-93C4-7E43-B362-21D874522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768382-A2FF-B347-B871-A6BB3A58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AF8DE5-962D-4C4B-86C7-F7160FA60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E9C09-7FDF-884B-8843-C37A75E0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7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A27E-D61C-2347-AC2B-F6BFE005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C3744-3328-804E-8979-20DF8086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75580-64CF-544A-8365-2461DAB8A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D3090-9322-774A-9436-1DFE259F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7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61A9E-D651-F34B-8947-C24159D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37165-7114-CD42-87FB-32C9333B8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D52D3-48F9-1A4F-B9C7-7DDAF450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0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96EC-E4F4-9347-ACB4-CFEE7C40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4AF8A-7ECC-6C45-A4BA-EA858F2E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005E2-8BE8-8E47-92A4-FBC274FC5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3E27-FABF-FD4F-8B6A-8A01153F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9BE0C-0E2B-A146-B853-8C4951EEF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F17E8-FA0E-594D-A015-9B9ABCA9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9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E0CEC-70D0-2C41-AD91-41A39D04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2786B8-5BAF-424A-91C8-F7CE0FE12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D67B3-21B8-9D44-AA23-735EF9D1A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B7D23-E11B-584A-9027-3A52D86B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C794E-3D58-6A49-84FE-12A0C814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E658F-A6C8-124E-A0AD-E92DCB9D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0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2646E-5913-6A45-A5FF-A0F64736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542C5-A579-9549-A482-3701F29C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50A5F-6B91-5F46-9150-8935616E1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42567-2F23-D949-8DAA-2E6FAB6A626C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BFB0A-3661-1E49-9FF4-B49D5A226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B9BB9-08F4-F746-93C8-B73F621FC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09AD7-F911-0446-AD53-A74365C34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5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F862E3-17E7-284B-961B-4E270B6BA10D}"/>
              </a:ext>
            </a:extLst>
          </p:cNvPr>
          <p:cNvSpPr txBox="1"/>
          <p:nvPr/>
        </p:nvSpPr>
        <p:spPr>
          <a:xfrm>
            <a:off x="0" y="2174875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HWRF GSI-Based </a:t>
            </a:r>
          </a:p>
          <a:p>
            <a:pPr algn="ctr"/>
            <a:r>
              <a:rPr lang="en-US" sz="7200" dirty="0"/>
              <a:t>TC Vortex Relocation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6D2177D-E696-564A-A8D9-DAA430503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790" y="4187920"/>
            <a:ext cx="87503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 dirty="0">
              <a:solidFill>
                <a:schemeClr val="bg2">
                  <a:lumMod val="50000"/>
                </a:schemeClr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Henry R. Winterbottom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1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 and Jason A. Sippel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2</a:t>
            </a:r>
          </a:p>
          <a:p>
            <a:pPr algn="ctr" eaLnBrk="1" hangingPunct="1"/>
            <a:endParaRPr lang="en-US" sz="1200" dirty="0">
              <a:solidFill>
                <a:schemeClr val="bg2">
                  <a:lumMod val="50000"/>
                </a:schemeClr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600" baseline="300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1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I.M. Systems Group, Inc. (IMSG)</a:t>
            </a:r>
          </a:p>
          <a:p>
            <a:pPr algn="ctr" eaLnBrk="1" hangingPunct="1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National Oceanic and Atmospheric Administration (NOAA)/National Weather Service (NWS)</a:t>
            </a:r>
          </a:p>
          <a:p>
            <a:pPr algn="ctr" eaLnBrk="1" hangingPunct="1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National Centers for Environmental Prediction (NCEP) Environmental Modeling Center (EMC)</a:t>
            </a:r>
          </a:p>
          <a:p>
            <a:pPr algn="ctr" eaLnBrk="1" hangingPunct="1"/>
            <a:endParaRPr lang="en-US" sz="1600" dirty="0">
              <a:solidFill>
                <a:schemeClr val="bg2">
                  <a:lumMod val="50000"/>
                </a:schemeClr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600" baseline="300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2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NOAA Atlantic Oceanographic and Meteorological Laboratory (AOML)</a:t>
            </a:r>
          </a:p>
          <a:p>
            <a:pPr algn="ctr" eaLnBrk="1" hangingPunct="1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cs typeface="Calibri" charset="0"/>
              </a:rPr>
              <a:t>Hurricane Research Division (HRD)</a:t>
            </a:r>
          </a:p>
        </p:txBody>
      </p:sp>
      <p:pic>
        <p:nvPicPr>
          <p:cNvPr id="6" name="Picture 4" descr="noaa_logo">
            <a:extLst>
              <a:ext uri="{FF2B5EF4-FFF2-40B4-BE49-F238E27FC236}">
                <a16:creationId xmlns:a16="http://schemas.microsoft.com/office/drawing/2014/main" id="{DD03E8FE-EE12-B845-98FD-F44D77BF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9812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F68227-718C-2B4E-933D-6531EF13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54268" y="228600"/>
            <a:ext cx="1956816" cy="195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53C455B-0A30-4B46-B252-A928A959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53526" y="228600"/>
            <a:ext cx="3557016" cy="191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64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057622-28F3-DF48-99FA-515B69F9B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Experiment Configuration:</a:t>
            </a:r>
            <a:endParaRPr lang="en-US" sz="3200" dirty="0">
              <a:latin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E09F9-2FA3-5141-952C-704002F677B3}"/>
              </a:ext>
            </a:extLst>
          </p:cNvPr>
          <p:cNvSpPr txBox="1"/>
          <p:nvPr/>
        </p:nvSpPr>
        <p:spPr>
          <a:xfrm>
            <a:off x="234778" y="1223319"/>
            <a:ext cx="117512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Control</a:t>
            </a:r>
            <a:r>
              <a:rPr lang="en-US" sz="2200" dirty="0"/>
              <a:t>:</a:t>
            </a:r>
            <a:endParaRPr lang="en-US" sz="2200" u="sng" dirty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HWRF Configuration H19B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Relocation and vortex modification turned on</a:t>
            </a:r>
          </a:p>
          <a:p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4456-D66D-504C-81B5-E352B6B85ABE}"/>
              </a:ext>
            </a:extLst>
          </p:cNvPr>
          <p:cNvSpPr txBox="1"/>
          <p:nvPr/>
        </p:nvSpPr>
        <p:spPr>
          <a:xfrm>
            <a:off x="234778" y="2703857"/>
            <a:ext cx="117512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Experiment</a:t>
            </a:r>
            <a:r>
              <a:rPr lang="en-US" sz="2200" dirty="0"/>
              <a:t>:</a:t>
            </a:r>
            <a:endParaRPr lang="en-US" sz="2200" u="sng" dirty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HWRF Configuration H19B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Relocation accomplished using synthetic observations and the 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Vortex modification is turned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full GSI increment is 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913AC-EC3F-7343-ABD5-EC23F4CCF228}"/>
              </a:ext>
            </a:extLst>
          </p:cNvPr>
          <p:cNvSpPr txBox="1"/>
          <p:nvPr/>
        </p:nvSpPr>
        <p:spPr>
          <a:xfrm>
            <a:off x="220361" y="4925815"/>
            <a:ext cx="11751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Analysis Date</a:t>
            </a:r>
            <a:r>
              <a:rPr lang="en-US" sz="2200" dirty="0"/>
              <a:t>: 1200 UTC 08 September 2017</a:t>
            </a:r>
            <a:endParaRPr lang="en-US" sz="2200" u="sng" dirty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TC Irma (11L)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Coincides with available NHC </a:t>
            </a:r>
            <a:r>
              <a:rPr lang="en-US" sz="2200" dirty="0" err="1"/>
              <a:t>gTCM</a:t>
            </a:r>
            <a:r>
              <a:rPr lang="en-US" sz="2200" dirty="0"/>
              <a:t> observations</a:t>
            </a:r>
          </a:p>
        </p:txBody>
      </p:sp>
    </p:spTree>
    <p:extLst>
      <p:ext uri="{BB962C8B-B14F-4D97-AF65-F5344CB8AC3E}">
        <p14:creationId xmlns:p14="http://schemas.microsoft.com/office/powerpoint/2010/main" val="396251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FBD096-4F7D-EE47-BBEE-7A64A7EC3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Relocation Algorithm:</a:t>
            </a:r>
            <a:endParaRPr lang="en-US" sz="3200" dirty="0">
              <a:latin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A1DD3-3C3A-E946-AE06-FB17182C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329" y="1096539"/>
            <a:ext cx="5842000" cy="438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A0C785-9822-6041-AE8B-E0B450E8DB5C}"/>
              </a:ext>
            </a:extLst>
          </p:cNvPr>
          <p:cNvSpPr/>
          <p:nvPr/>
        </p:nvSpPr>
        <p:spPr>
          <a:xfrm>
            <a:off x="-357809" y="4880113"/>
            <a:ext cx="12970566" cy="69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45FE6-456A-9B4C-A78E-CA56C6008ED5}"/>
              </a:ext>
            </a:extLst>
          </p:cNvPr>
          <p:cNvSpPr txBox="1"/>
          <p:nvPr/>
        </p:nvSpPr>
        <p:spPr>
          <a:xfrm>
            <a:off x="148281" y="5016843"/>
            <a:ext cx="1186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HWRF first-guess (FGAT) is used to create synthetic profile-type </a:t>
            </a:r>
            <a:r>
              <a:rPr lang="en-US" i="1" dirty="0"/>
              <a:t>observations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356CD7-7C98-684F-B137-07FFB92FD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665879"/>
              </p:ext>
            </p:extLst>
          </p:nvPr>
        </p:nvGraphicFramePr>
        <p:xfrm>
          <a:off x="4064000" y="1683315"/>
          <a:ext cx="7835556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65849">
                  <a:extLst>
                    <a:ext uri="{9D8B030D-6E8A-4147-A177-3AD203B41FA5}">
                      <a16:colId xmlns:a16="http://schemas.microsoft.com/office/drawing/2014/main" val="1879473117"/>
                    </a:ext>
                  </a:extLst>
                </a:gridCol>
                <a:gridCol w="2409567">
                  <a:extLst>
                    <a:ext uri="{9D8B030D-6E8A-4147-A177-3AD203B41FA5}">
                      <a16:colId xmlns:a16="http://schemas.microsoft.com/office/drawing/2014/main" val="1984995245"/>
                    </a:ext>
                  </a:extLst>
                </a:gridCol>
                <a:gridCol w="2360140">
                  <a:extLst>
                    <a:ext uri="{9D8B030D-6E8A-4147-A177-3AD203B41FA5}">
                      <a16:colId xmlns:a16="http://schemas.microsoft.com/office/drawing/2014/main" val="1048461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Observation TC-Vitals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HWRF/FGAT TC-Vitals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573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21.9N, 75.4W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22.0N, 75.2W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085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Maximum Wind Speed (knots)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128.4 </a:t>
                      </a:r>
                      <a:r>
                        <a:rPr lang="en-US" dirty="0" err="1"/>
                        <a:t>kts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93.5 </a:t>
                      </a:r>
                      <a:r>
                        <a:rPr lang="en-US" dirty="0" err="1"/>
                        <a:t>kts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30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Minimum Pressure (</a:t>
                      </a:r>
                      <a:r>
                        <a:rPr lang="en-US" dirty="0" err="1"/>
                        <a:t>hPa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779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Radius of Maximum Wind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9013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917BAF-00F0-214A-85C8-8C9DF306A4CD}"/>
              </a:ext>
            </a:extLst>
          </p:cNvPr>
          <p:cNvSpPr txBox="1"/>
          <p:nvPr/>
        </p:nvSpPr>
        <p:spPr>
          <a:xfrm>
            <a:off x="4778461" y="1287159"/>
            <a:ext cx="640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+3 Hour HWRF d02 FGAT Valid 1500 UTC 08 September 2017 (11L)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830EC-5B41-8044-A485-77DC631F5958}"/>
              </a:ext>
            </a:extLst>
          </p:cNvPr>
          <p:cNvSpPr txBox="1"/>
          <p:nvPr/>
        </p:nvSpPr>
        <p:spPr>
          <a:xfrm>
            <a:off x="4064000" y="3657600"/>
            <a:ext cx="7835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HWRF/FGAT TC-Vitals are estimated using cubic-splines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The offset-distance between the observations and the HWRF FGAT is (approximately) 23.4-km (nominally, 5-grid cells)</a:t>
            </a:r>
          </a:p>
        </p:txBody>
      </p:sp>
    </p:spTree>
    <p:extLst>
      <p:ext uri="{BB962C8B-B14F-4D97-AF65-F5344CB8AC3E}">
        <p14:creationId xmlns:p14="http://schemas.microsoft.com/office/powerpoint/2010/main" val="81635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FBD096-4F7D-EE47-BBEE-7A64A7EC3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Relocation Algorithm:</a:t>
            </a:r>
            <a:endParaRPr lang="en-US" sz="3200" dirty="0">
              <a:latin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A1DD3-3C3A-E946-AE06-FB17182C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329" y="1096539"/>
            <a:ext cx="5842000" cy="438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43C67-CF48-A044-9842-732260A6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9" y="1096539"/>
            <a:ext cx="5842000" cy="438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A0C785-9822-6041-AE8B-E0B450E8DB5C}"/>
              </a:ext>
            </a:extLst>
          </p:cNvPr>
          <p:cNvSpPr/>
          <p:nvPr/>
        </p:nvSpPr>
        <p:spPr>
          <a:xfrm>
            <a:off x="-357809" y="4880113"/>
            <a:ext cx="12970566" cy="69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45FE6-456A-9B4C-A78E-CA56C6008ED5}"/>
              </a:ext>
            </a:extLst>
          </p:cNvPr>
          <p:cNvSpPr txBox="1"/>
          <p:nvPr/>
        </p:nvSpPr>
        <p:spPr>
          <a:xfrm>
            <a:off x="148281" y="5016843"/>
            <a:ext cx="1186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HWRF first-guess (FGAT) is used to create synthetic profile-type </a:t>
            </a:r>
            <a:r>
              <a:rPr lang="en-US" i="1" dirty="0"/>
              <a:t>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Ocean-relative observations are collected at radial intervals with respect to the FGAT TC location (</a:t>
            </a:r>
            <a:r>
              <a:rPr lang="en-US" dirty="0">
                <a:solidFill>
                  <a:srgbClr val="00B0F0"/>
                </a:solidFill>
              </a:rPr>
              <a:t>cyan</a:t>
            </a:r>
            <a:r>
              <a:rPr lang="en-US" dirty="0"/>
              <a:t> points)</a:t>
            </a:r>
          </a:p>
        </p:txBody>
      </p:sp>
    </p:spTree>
    <p:extLst>
      <p:ext uri="{BB962C8B-B14F-4D97-AF65-F5344CB8AC3E}">
        <p14:creationId xmlns:p14="http://schemas.microsoft.com/office/powerpoint/2010/main" val="395829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FBD096-4F7D-EE47-BBEE-7A64A7EC3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Relocation Algorithm:</a:t>
            </a:r>
            <a:endParaRPr lang="en-US" sz="3200" dirty="0">
              <a:latin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A1DD3-3C3A-E946-AE06-FB17182C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329" y="1096539"/>
            <a:ext cx="5842000" cy="438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43C67-CF48-A044-9842-732260A6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9" y="1096539"/>
            <a:ext cx="5842000" cy="438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A4C43-0DCE-7B49-A401-D670552A0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331" y="1096539"/>
            <a:ext cx="5842000" cy="438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A0C785-9822-6041-AE8B-E0B450E8DB5C}"/>
              </a:ext>
            </a:extLst>
          </p:cNvPr>
          <p:cNvSpPr/>
          <p:nvPr/>
        </p:nvSpPr>
        <p:spPr>
          <a:xfrm>
            <a:off x="-357809" y="4880113"/>
            <a:ext cx="12970566" cy="69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45FE6-456A-9B4C-A78E-CA56C6008ED5}"/>
              </a:ext>
            </a:extLst>
          </p:cNvPr>
          <p:cNvSpPr txBox="1"/>
          <p:nvPr/>
        </p:nvSpPr>
        <p:spPr>
          <a:xfrm>
            <a:off x="148281" y="5016843"/>
            <a:ext cx="1186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HWRF first-guess (FGAT) is used to create synthetic profile-type </a:t>
            </a:r>
            <a:r>
              <a:rPr lang="en-US" i="1" dirty="0"/>
              <a:t>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Ocean-relative observations are collected at radial intervals with respect to the FGAT TC location (</a:t>
            </a:r>
            <a:r>
              <a:rPr lang="en-US" dirty="0">
                <a:solidFill>
                  <a:srgbClr val="00B0F0"/>
                </a:solidFill>
              </a:rPr>
              <a:t>cyan</a:t>
            </a:r>
            <a:r>
              <a:rPr lang="en-US" dirty="0"/>
              <a:t> points)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positions for the FGAT observations is updated to reflect their respective locations relative to the observed TCV position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points)</a:t>
            </a:r>
          </a:p>
        </p:txBody>
      </p:sp>
    </p:spTree>
    <p:extLst>
      <p:ext uri="{BB962C8B-B14F-4D97-AF65-F5344CB8AC3E}">
        <p14:creationId xmlns:p14="http://schemas.microsoft.com/office/powerpoint/2010/main" val="239253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FBD096-4F7D-EE47-BBEE-7A64A7EC3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Relocation Algorithm:</a:t>
            </a:r>
            <a:endParaRPr lang="en-US" sz="3200" dirty="0">
              <a:latin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A1DD3-3C3A-E946-AE06-FB17182C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329" y="1096539"/>
            <a:ext cx="5842000" cy="438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43C67-CF48-A044-9842-732260A6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9" y="1096539"/>
            <a:ext cx="5842000" cy="438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A4C43-0DCE-7B49-A401-D670552A0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331" y="1096539"/>
            <a:ext cx="5842000" cy="438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A0C785-9822-6041-AE8B-E0B450E8DB5C}"/>
              </a:ext>
            </a:extLst>
          </p:cNvPr>
          <p:cNvSpPr/>
          <p:nvPr/>
        </p:nvSpPr>
        <p:spPr>
          <a:xfrm>
            <a:off x="-357809" y="4880113"/>
            <a:ext cx="12970566" cy="69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45FE6-456A-9B4C-A78E-CA56C6008ED5}"/>
              </a:ext>
            </a:extLst>
          </p:cNvPr>
          <p:cNvSpPr txBox="1"/>
          <p:nvPr/>
        </p:nvSpPr>
        <p:spPr>
          <a:xfrm>
            <a:off x="148281" y="5016843"/>
            <a:ext cx="11862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HWRF first-guess (FGAT) is used to create synthetic profile-type </a:t>
            </a:r>
            <a:r>
              <a:rPr lang="en-US" i="1" dirty="0"/>
              <a:t>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Ocean-relative observations are collected at radial intervals with respect to the FGAT TC location (</a:t>
            </a:r>
            <a:r>
              <a:rPr lang="en-US" dirty="0">
                <a:solidFill>
                  <a:srgbClr val="00B0F0"/>
                </a:solidFill>
              </a:rPr>
              <a:t>cyan</a:t>
            </a:r>
            <a:r>
              <a:rPr lang="en-US" dirty="0"/>
              <a:t> points)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positions for the FGAT observations is updated to reflect their respective locations relative to the observed TCV position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points)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GSI assimilates these </a:t>
            </a:r>
            <a:r>
              <a:rPr lang="en-US" i="1" dirty="0"/>
              <a:t>observations</a:t>
            </a:r>
            <a:r>
              <a:rPr lang="en-US" dirty="0"/>
              <a:t> in order to relocate the TC</a:t>
            </a:r>
          </a:p>
        </p:txBody>
      </p:sp>
    </p:spTree>
    <p:extLst>
      <p:ext uri="{BB962C8B-B14F-4D97-AF65-F5344CB8AC3E}">
        <p14:creationId xmlns:p14="http://schemas.microsoft.com/office/powerpoint/2010/main" val="405734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C6CD3-8D72-C541-8F0C-589B2505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857565"/>
            <a:ext cx="7680960" cy="5760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329E5-A519-BC4E-9013-9FD468BDD0D5}"/>
              </a:ext>
            </a:extLst>
          </p:cNvPr>
          <p:cNvSpPr/>
          <p:nvPr/>
        </p:nvSpPr>
        <p:spPr>
          <a:xfrm>
            <a:off x="2743200" y="548640"/>
            <a:ext cx="6413157" cy="49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E844A-CC62-D04A-A441-32D7CDB0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Relocation Increments:</a:t>
            </a:r>
            <a:endParaRPr lang="en-US" sz="3200" dirty="0">
              <a:latin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2FE27-66BE-8B49-B2F6-B17BA14E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1" y="1351465"/>
            <a:ext cx="60960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A94BC-03D0-C843-8419-43611B284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19" y="1355357"/>
            <a:ext cx="6096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3D6DDA-2DED-1946-B8A0-3B906CC32677}"/>
              </a:ext>
            </a:extLst>
          </p:cNvPr>
          <p:cNvSpPr/>
          <p:nvPr/>
        </p:nvSpPr>
        <p:spPr>
          <a:xfrm>
            <a:off x="815546" y="5288697"/>
            <a:ext cx="10602097" cy="5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07F78-ED8B-CD40-A034-4ABD30E8FF8B}"/>
              </a:ext>
            </a:extLst>
          </p:cNvPr>
          <p:cNvSpPr txBox="1"/>
          <p:nvPr/>
        </p:nvSpPr>
        <p:spPr>
          <a:xfrm>
            <a:off x="1859281" y="5396018"/>
            <a:ext cx="33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Operational Relocation*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8F3C5-A7E9-1B42-AD9D-9B069617D1CB}"/>
              </a:ext>
            </a:extLst>
          </p:cNvPr>
          <p:cNvSpPr txBox="1"/>
          <p:nvPr/>
        </p:nvSpPr>
        <p:spPr>
          <a:xfrm>
            <a:off x="6979920" y="5416548"/>
            <a:ext cx="33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GSI Relocation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47FF4-3114-E843-885D-8B0753C59B9C}"/>
              </a:ext>
            </a:extLst>
          </p:cNvPr>
          <p:cNvSpPr txBox="1"/>
          <p:nvPr/>
        </p:nvSpPr>
        <p:spPr>
          <a:xfrm>
            <a:off x="56017" y="6540457"/>
            <a:ext cx="8801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*The operational HWRF relocation step also includes vortex-modification.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18D76-8AB6-CD44-B18E-477B5230D96B}"/>
              </a:ext>
            </a:extLst>
          </p:cNvPr>
          <p:cNvSpPr txBox="1"/>
          <p:nvPr/>
        </p:nvSpPr>
        <p:spPr>
          <a:xfrm>
            <a:off x="2458995" y="941441"/>
            <a:ext cx="74774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TC Relocation Increments Imposed Upon HWRF FGAT </a:t>
            </a:r>
          </a:p>
          <a:p>
            <a:pPr algn="ctr"/>
            <a:r>
              <a:rPr lang="en-US" dirty="0"/>
              <a:t>Valid 1200 UTC 08 September 2017 (11L)</a:t>
            </a:r>
          </a:p>
        </p:txBody>
      </p:sp>
    </p:spTree>
    <p:extLst>
      <p:ext uri="{BB962C8B-B14F-4D97-AF65-F5344CB8AC3E}">
        <p14:creationId xmlns:p14="http://schemas.microsoft.com/office/powerpoint/2010/main" val="242442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C6CD3-8D72-C541-8F0C-589B2505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857565"/>
            <a:ext cx="7680960" cy="5760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329E5-A519-BC4E-9013-9FD468BDD0D5}"/>
              </a:ext>
            </a:extLst>
          </p:cNvPr>
          <p:cNvSpPr/>
          <p:nvPr/>
        </p:nvSpPr>
        <p:spPr>
          <a:xfrm>
            <a:off x="2743200" y="548640"/>
            <a:ext cx="6413157" cy="49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E844A-CC62-D04A-A441-32D7CDB0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Data Assimilation Increments:</a:t>
            </a:r>
            <a:endParaRPr lang="en-US" sz="3200" dirty="0">
              <a:latin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2FE27-66BE-8B49-B2F6-B17BA14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1" y="1351465"/>
            <a:ext cx="60960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A94BC-03D0-C843-8419-43611B284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19" y="1355357"/>
            <a:ext cx="6096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3D6DDA-2DED-1946-B8A0-3B906CC32677}"/>
              </a:ext>
            </a:extLst>
          </p:cNvPr>
          <p:cNvSpPr/>
          <p:nvPr/>
        </p:nvSpPr>
        <p:spPr>
          <a:xfrm>
            <a:off x="815546" y="5288697"/>
            <a:ext cx="10602097" cy="5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07F78-ED8B-CD40-A034-4ABD30E8FF8B}"/>
              </a:ext>
            </a:extLst>
          </p:cNvPr>
          <p:cNvSpPr txBox="1"/>
          <p:nvPr/>
        </p:nvSpPr>
        <p:spPr>
          <a:xfrm>
            <a:off x="1859281" y="5396018"/>
            <a:ext cx="33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Operational Relocation*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8F3C5-A7E9-1B42-AD9D-9B069617D1CB}"/>
              </a:ext>
            </a:extLst>
          </p:cNvPr>
          <p:cNvSpPr txBox="1"/>
          <p:nvPr/>
        </p:nvSpPr>
        <p:spPr>
          <a:xfrm>
            <a:off x="6979920" y="5416548"/>
            <a:ext cx="33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GSI Relocation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47FF4-3114-E843-885D-8B0753C59B9C}"/>
              </a:ext>
            </a:extLst>
          </p:cNvPr>
          <p:cNvSpPr txBox="1"/>
          <p:nvPr/>
        </p:nvSpPr>
        <p:spPr>
          <a:xfrm>
            <a:off x="56017" y="6540457"/>
            <a:ext cx="8801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*The operational HWRF relocation step also includes vortex-modification.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18D76-8AB6-CD44-B18E-477B5230D96B}"/>
              </a:ext>
            </a:extLst>
          </p:cNvPr>
          <p:cNvSpPr txBox="1"/>
          <p:nvPr/>
        </p:nvSpPr>
        <p:spPr>
          <a:xfrm>
            <a:off x="2458995" y="941441"/>
            <a:ext cx="7477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Valid 1200 UTC 08 September 2017 (11L)</a:t>
            </a:r>
          </a:p>
        </p:txBody>
      </p:sp>
    </p:spTree>
    <p:extLst>
      <p:ext uri="{BB962C8B-B14F-4D97-AF65-F5344CB8AC3E}">
        <p14:creationId xmlns:p14="http://schemas.microsoft.com/office/powerpoint/2010/main" val="289463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C6CD3-8D72-C541-8F0C-589B2505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857565"/>
            <a:ext cx="7680960" cy="5760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329E5-A519-BC4E-9013-9FD468BDD0D5}"/>
              </a:ext>
            </a:extLst>
          </p:cNvPr>
          <p:cNvSpPr/>
          <p:nvPr/>
        </p:nvSpPr>
        <p:spPr>
          <a:xfrm>
            <a:off x="2743200" y="548640"/>
            <a:ext cx="6413157" cy="49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E844A-CC62-D04A-A441-32D7CDB0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Data Assimilation Analysis:</a:t>
            </a:r>
            <a:endParaRPr lang="en-US" sz="3200" dirty="0">
              <a:latin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2FE27-66BE-8B49-B2F6-B17BA14E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1" y="1351465"/>
            <a:ext cx="60960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A94BC-03D0-C843-8419-43611B284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19" y="1355357"/>
            <a:ext cx="6096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3D6DDA-2DED-1946-B8A0-3B906CC32677}"/>
              </a:ext>
            </a:extLst>
          </p:cNvPr>
          <p:cNvSpPr/>
          <p:nvPr/>
        </p:nvSpPr>
        <p:spPr>
          <a:xfrm>
            <a:off x="815546" y="5288697"/>
            <a:ext cx="10602097" cy="5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07F78-ED8B-CD40-A034-4ABD30E8FF8B}"/>
              </a:ext>
            </a:extLst>
          </p:cNvPr>
          <p:cNvSpPr txBox="1"/>
          <p:nvPr/>
        </p:nvSpPr>
        <p:spPr>
          <a:xfrm>
            <a:off x="1859281" y="5396018"/>
            <a:ext cx="33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Operational Relocation*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8F3C5-A7E9-1B42-AD9D-9B069617D1CB}"/>
              </a:ext>
            </a:extLst>
          </p:cNvPr>
          <p:cNvSpPr txBox="1"/>
          <p:nvPr/>
        </p:nvSpPr>
        <p:spPr>
          <a:xfrm>
            <a:off x="6979920" y="5416548"/>
            <a:ext cx="33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GSI Relocation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47FF4-3114-E843-885D-8B0753C59B9C}"/>
              </a:ext>
            </a:extLst>
          </p:cNvPr>
          <p:cNvSpPr txBox="1"/>
          <p:nvPr/>
        </p:nvSpPr>
        <p:spPr>
          <a:xfrm>
            <a:off x="56017" y="6540457"/>
            <a:ext cx="8801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*The operational HWRF relocation step also includes vortex-modification.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18D76-8AB6-CD44-B18E-477B5230D96B}"/>
              </a:ext>
            </a:extLst>
          </p:cNvPr>
          <p:cNvSpPr txBox="1"/>
          <p:nvPr/>
        </p:nvSpPr>
        <p:spPr>
          <a:xfrm>
            <a:off x="2458995" y="941441"/>
            <a:ext cx="7477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Valid 1200 UTC 08 September 2017 (11L)</a:t>
            </a:r>
          </a:p>
        </p:txBody>
      </p:sp>
    </p:spTree>
    <p:extLst>
      <p:ext uri="{BB962C8B-B14F-4D97-AF65-F5344CB8AC3E}">
        <p14:creationId xmlns:p14="http://schemas.microsoft.com/office/powerpoint/2010/main" val="90122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E329E5-A519-BC4E-9013-9FD468BDD0D5}"/>
              </a:ext>
            </a:extLst>
          </p:cNvPr>
          <p:cNvSpPr/>
          <p:nvPr/>
        </p:nvSpPr>
        <p:spPr>
          <a:xfrm>
            <a:off x="2743200" y="548640"/>
            <a:ext cx="6413157" cy="49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E844A-CC62-D04A-A441-32D7CDB0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Data Assimilation Analysis:</a:t>
            </a:r>
            <a:endParaRPr lang="en-US" sz="3200" dirty="0">
              <a:latin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2FE27-66BE-8B49-B2F6-B17BA14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222" y="1489340"/>
            <a:ext cx="6096000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318D76-8AB6-CD44-B18E-477B5230D96B}"/>
              </a:ext>
            </a:extLst>
          </p:cNvPr>
          <p:cNvSpPr txBox="1"/>
          <p:nvPr/>
        </p:nvSpPr>
        <p:spPr>
          <a:xfrm>
            <a:off x="-836965" y="6185333"/>
            <a:ext cx="7477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Valid 1200 UTC 08 September 2017 (11L)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92B561-F592-DB4B-B165-9B10796E0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00455"/>
              </p:ext>
            </p:extLst>
          </p:nvPr>
        </p:nvGraphicFramePr>
        <p:xfrm>
          <a:off x="5228281" y="2238288"/>
          <a:ext cx="6671276" cy="19415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56751">
                  <a:extLst>
                    <a:ext uri="{9D8B030D-6E8A-4147-A177-3AD203B41FA5}">
                      <a16:colId xmlns:a16="http://schemas.microsoft.com/office/drawing/2014/main" val="953982542"/>
                    </a:ext>
                  </a:extLst>
                </a:gridCol>
                <a:gridCol w="2036546">
                  <a:extLst>
                    <a:ext uri="{9D8B030D-6E8A-4147-A177-3AD203B41FA5}">
                      <a16:colId xmlns:a16="http://schemas.microsoft.com/office/drawing/2014/main" val="2007333110"/>
                    </a:ext>
                  </a:extLst>
                </a:gridCol>
                <a:gridCol w="1310160">
                  <a:extLst>
                    <a:ext uri="{9D8B030D-6E8A-4147-A177-3AD203B41FA5}">
                      <a16:colId xmlns:a16="http://schemas.microsoft.com/office/drawing/2014/main" val="791753572"/>
                    </a:ext>
                  </a:extLst>
                </a:gridCol>
                <a:gridCol w="1667819">
                  <a:extLst>
                    <a:ext uri="{9D8B030D-6E8A-4147-A177-3AD203B41FA5}">
                      <a16:colId xmlns:a16="http://schemas.microsoft.com/office/drawing/2014/main" val="2544186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Observations (TCV)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GSI Relocation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573089"/>
                  </a:ext>
                </a:extLst>
              </a:tr>
              <a:tr h="47851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MSLP (</a:t>
                      </a:r>
                      <a:r>
                        <a:rPr lang="en-US" dirty="0" err="1"/>
                        <a:t>hPa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875694"/>
                  </a:ext>
                </a:extLst>
              </a:tr>
              <a:tr h="3515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max 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kts</a:t>
                      </a:r>
                      <a:r>
                        <a:rPr lang="en-US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33427"/>
                  </a:ext>
                </a:extLst>
              </a:tr>
              <a:tr h="3515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RMW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011605"/>
                  </a:ext>
                </a:extLst>
              </a:tr>
              <a:tr h="35159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Distance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pattFill prst="pct50">
                      <a:fgClr>
                        <a:schemeClr val="bg1"/>
                      </a:fgClr>
                      <a:bgClr>
                        <a:schemeClr val="tx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0838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C0136F-DD17-3D48-A21F-C34DF3377E8C}"/>
              </a:ext>
            </a:extLst>
          </p:cNvPr>
          <p:cNvSpPr txBox="1"/>
          <p:nvPr/>
        </p:nvSpPr>
        <p:spPr>
          <a:xfrm>
            <a:off x="6619513" y="1806960"/>
            <a:ext cx="414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Experiment Diagnostics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F3503-5A35-FF45-9C05-83D44873E479}"/>
              </a:ext>
            </a:extLst>
          </p:cNvPr>
          <p:cNvSpPr txBox="1"/>
          <p:nvPr/>
        </p:nvSpPr>
        <p:spPr>
          <a:xfrm>
            <a:off x="-36454" y="1232757"/>
            <a:ext cx="5876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NHC Gridded Tropical Cyclone Model (</a:t>
            </a:r>
            <a:r>
              <a:rPr lang="en-US" u="sng" dirty="0" err="1"/>
              <a:t>gTCM</a:t>
            </a:r>
            <a:r>
              <a:rPr lang="en-US" u="sng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855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C6CD3-8D72-C541-8F0C-589B2505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508623"/>
            <a:ext cx="7680960" cy="5760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329E5-A519-BC4E-9013-9FD468BDD0D5}"/>
              </a:ext>
            </a:extLst>
          </p:cNvPr>
          <p:cNvSpPr/>
          <p:nvPr/>
        </p:nvSpPr>
        <p:spPr>
          <a:xfrm>
            <a:off x="2743200" y="177934"/>
            <a:ext cx="6413157" cy="498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E844A-CC62-D04A-A441-32D7CDB0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TC Observations and Analysis Comparison:</a:t>
            </a:r>
            <a:endParaRPr lang="en-US" sz="3200" dirty="0">
              <a:latin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2FE27-66BE-8B49-B2F6-B17BA14E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982" y="985320"/>
            <a:ext cx="6099048" cy="45742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318D76-8AB6-CD44-B18E-477B5230D96B}"/>
              </a:ext>
            </a:extLst>
          </p:cNvPr>
          <p:cNvSpPr txBox="1"/>
          <p:nvPr/>
        </p:nvSpPr>
        <p:spPr>
          <a:xfrm>
            <a:off x="2458995" y="941441"/>
            <a:ext cx="7477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Valid 1200 UTC 08 September 2017 (11L)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81E66E-FDE2-CA4C-9AEA-CCE6F341C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956" y="985320"/>
            <a:ext cx="6099048" cy="4574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9D86B3-2CB0-2546-B15C-A548A19C7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778" y="984243"/>
            <a:ext cx="60960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840C68-0BB5-8549-AA07-F7B98A6CAA68}"/>
              </a:ext>
            </a:extLst>
          </p:cNvPr>
          <p:cNvSpPr/>
          <p:nvPr/>
        </p:nvSpPr>
        <p:spPr>
          <a:xfrm>
            <a:off x="79513" y="5009322"/>
            <a:ext cx="12006470" cy="49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C6FC8-AD7D-7641-ACD1-2952DE238872}"/>
              </a:ext>
            </a:extLst>
          </p:cNvPr>
          <p:cNvSpPr txBox="1"/>
          <p:nvPr/>
        </p:nvSpPr>
        <p:spPr>
          <a:xfrm>
            <a:off x="889686" y="5165121"/>
            <a:ext cx="237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Operational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8CB91-07F8-AB4E-8A08-F604714B97AE}"/>
              </a:ext>
            </a:extLst>
          </p:cNvPr>
          <p:cNvSpPr txBox="1"/>
          <p:nvPr/>
        </p:nvSpPr>
        <p:spPr>
          <a:xfrm>
            <a:off x="4736990" y="5136946"/>
            <a:ext cx="237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0571D3-DA03-D048-B45D-13DDA03FDACB}"/>
              </a:ext>
            </a:extLst>
          </p:cNvPr>
          <p:cNvSpPr txBox="1"/>
          <p:nvPr/>
        </p:nvSpPr>
        <p:spPr>
          <a:xfrm>
            <a:off x="8750231" y="5127428"/>
            <a:ext cx="237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GSI Relocation</a:t>
            </a:r>
          </a:p>
        </p:txBody>
      </p:sp>
    </p:spTree>
    <p:extLst>
      <p:ext uri="{BB962C8B-B14F-4D97-AF65-F5344CB8AC3E}">
        <p14:creationId xmlns:p14="http://schemas.microsoft.com/office/powerpoint/2010/main" val="357487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DB6F58-83B1-9842-B5B1-A43646DAB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Outline</a:t>
            </a:r>
            <a:r>
              <a:rPr lang="en-US" sz="3200" dirty="0">
                <a:latin typeface="Calibri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7664A-2E98-854F-85A6-9E8AF290A9B6}"/>
              </a:ext>
            </a:extLst>
          </p:cNvPr>
          <p:cNvSpPr txBox="1"/>
          <p:nvPr/>
        </p:nvSpPr>
        <p:spPr>
          <a:xfrm>
            <a:off x="0" y="1096539"/>
            <a:ext cx="1219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Operational HWRF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Experiment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TC Relocation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TC Relocation Increments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TC Data Assimilation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TC Observations and Analysis Comparison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160968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781E16-1BDF-D549-BF44-FB85D8E5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Considerations:</a:t>
            </a:r>
            <a:endParaRPr lang="en-US" sz="3200" dirty="0">
              <a:latin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1605C0-0478-584E-AF1C-77128727D008}"/>
              </a:ext>
            </a:extLst>
          </p:cNvPr>
          <p:cNvSpPr txBox="1"/>
          <p:nvPr/>
        </p:nvSpPr>
        <p:spPr>
          <a:xfrm>
            <a:off x="247135" y="1096539"/>
            <a:ext cx="117142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Currently using the location of the minimum sea-level pressure as the location of the analysis TC prior to relocation</a:t>
            </a:r>
          </a:p>
          <a:p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Using more rigorous means (i.e., the NCEP TC tracker, </a:t>
            </a:r>
            <a:r>
              <a:rPr lang="en-US" sz="2000" i="1" dirty="0" err="1">
                <a:solidFill>
                  <a:srgbClr val="FF0000"/>
                </a:solidFill>
              </a:rPr>
              <a:t>Marchok</a:t>
            </a:r>
            <a:r>
              <a:rPr lang="en-US" sz="2000" dirty="0">
                <a:solidFill>
                  <a:srgbClr val="FF0000"/>
                </a:solidFill>
              </a:rPr>
              <a:t> [2004]) may improve the relocation results</a:t>
            </a:r>
          </a:p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GSI for relocation is using 3DVAR 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Having a means of storm-specific background error covariances may improve the relocation results</a:t>
            </a:r>
          </a:p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Currently no tropospheric synthetic observations are rejected by the 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Better synthetic observation error quantifications, specifically for the vector wind components, may improve the analysis results (following relocation)</a:t>
            </a:r>
          </a:p>
        </p:txBody>
      </p:sp>
    </p:spTree>
    <p:extLst>
      <p:ext uri="{BB962C8B-B14F-4D97-AF65-F5344CB8AC3E}">
        <p14:creationId xmlns:p14="http://schemas.microsoft.com/office/powerpoint/2010/main" val="175510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D076C1-2C88-F344-A9E2-062E08B64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Operational HWRF Overview</a:t>
            </a:r>
            <a:r>
              <a:rPr lang="en-US" sz="3200" dirty="0">
                <a:latin typeface="Calibri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F7A2E-46AC-074D-BB41-3697D39B0C5D}"/>
              </a:ext>
            </a:extLst>
          </p:cNvPr>
          <p:cNvSpPr txBox="1"/>
          <p:nvPr/>
        </p:nvSpPr>
        <p:spPr>
          <a:xfrm>
            <a:off x="1321637" y="997416"/>
            <a:ext cx="499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Operational </a:t>
            </a:r>
            <a:r>
              <a:rPr lang="en-US" sz="1400"/>
              <a:t>HWRF (H19B) </a:t>
            </a:r>
            <a:r>
              <a:rPr lang="en-US" sz="1400" dirty="0"/>
              <a:t>Configuration for </a:t>
            </a:r>
          </a:p>
          <a:p>
            <a:pPr algn="ctr"/>
            <a:r>
              <a:rPr lang="en-US" sz="1400" dirty="0"/>
              <a:t>TC Irma (11L 2017) Value 1200 UTC 08 September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B340EA-B0D7-3A43-8323-3FC79932D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952" y="640080"/>
            <a:ext cx="8290560" cy="621792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084AC60-635D-764D-896A-1C251F157ED9}"/>
              </a:ext>
            </a:extLst>
          </p:cNvPr>
          <p:cNvGrpSpPr/>
          <p:nvPr/>
        </p:nvGrpSpPr>
        <p:grpSpPr>
          <a:xfrm>
            <a:off x="1132259" y="6167767"/>
            <a:ext cx="5458014" cy="351141"/>
            <a:chOff x="637985" y="6167767"/>
            <a:chExt cx="5458014" cy="3511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97A609-8767-784B-9430-3866489FCCA8}"/>
                </a:ext>
              </a:extLst>
            </p:cNvPr>
            <p:cNvSpPr/>
            <p:nvPr/>
          </p:nvSpPr>
          <p:spPr>
            <a:xfrm>
              <a:off x="637985" y="6217920"/>
              <a:ext cx="854765" cy="300988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221D4F-6722-5D47-A437-6FDC795F3421}"/>
                </a:ext>
              </a:extLst>
            </p:cNvPr>
            <p:cNvSpPr/>
            <p:nvPr/>
          </p:nvSpPr>
          <p:spPr>
            <a:xfrm>
              <a:off x="1659715" y="6217920"/>
              <a:ext cx="854765" cy="300988"/>
            </a:xfrm>
            <a:prstGeom prst="rect">
              <a:avLst/>
            </a:prstGeom>
            <a:solidFill>
              <a:srgbClr val="00B050">
                <a:alpha val="8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3CEB10-745B-3E45-A6B3-AA5D47C2CFAB}"/>
                </a:ext>
              </a:extLst>
            </p:cNvPr>
            <p:cNvSpPr/>
            <p:nvPr/>
          </p:nvSpPr>
          <p:spPr>
            <a:xfrm>
              <a:off x="2681445" y="6217920"/>
              <a:ext cx="854765" cy="300988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BA7707-274E-DE41-B893-1521C3DC13D0}"/>
                </a:ext>
              </a:extLst>
            </p:cNvPr>
            <p:cNvSpPr txBox="1"/>
            <p:nvPr/>
          </p:nvSpPr>
          <p:spPr>
            <a:xfrm>
              <a:off x="637985" y="6217920"/>
              <a:ext cx="854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Domain 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AEAA8A-2DD4-3043-87B9-682F878367F3}"/>
                </a:ext>
              </a:extLst>
            </p:cNvPr>
            <p:cNvSpPr txBox="1"/>
            <p:nvPr/>
          </p:nvSpPr>
          <p:spPr>
            <a:xfrm>
              <a:off x="1657297" y="6222604"/>
              <a:ext cx="854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Domain 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FCAFD-F525-3C4E-918F-B11C0239C428}"/>
                </a:ext>
              </a:extLst>
            </p:cNvPr>
            <p:cNvSpPr txBox="1"/>
            <p:nvPr/>
          </p:nvSpPr>
          <p:spPr>
            <a:xfrm>
              <a:off x="2681445" y="6229914"/>
              <a:ext cx="854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Domain 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733EDC-26FE-AA49-8336-9F58900D23E7}"/>
                </a:ext>
              </a:extLst>
            </p:cNvPr>
            <p:cNvSpPr txBox="1"/>
            <p:nvPr/>
          </p:nvSpPr>
          <p:spPr>
            <a:xfrm>
              <a:off x="3703175" y="6167767"/>
              <a:ext cx="1138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DA Domain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7B7F87-951F-D14E-ACFE-84DE01848CB9}"/>
                </a:ext>
              </a:extLst>
            </p:cNvPr>
            <p:cNvSpPr txBox="1"/>
            <p:nvPr/>
          </p:nvSpPr>
          <p:spPr>
            <a:xfrm>
              <a:off x="4775498" y="6172200"/>
              <a:ext cx="1320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Forecast Domain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4A6D6D-7C7C-9043-9C64-1E96C0A6AF59}"/>
                </a:ext>
              </a:extLst>
            </p:cNvPr>
            <p:cNvCxnSpPr/>
            <p:nvPr/>
          </p:nvCxnSpPr>
          <p:spPr>
            <a:xfrm>
              <a:off x="4003589" y="6481837"/>
              <a:ext cx="51898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BBB23C-06EB-D74E-982E-F81632681589}"/>
                </a:ext>
              </a:extLst>
            </p:cNvPr>
            <p:cNvCxnSpPr/>
            <p:nvPr/>
          </p:nvCxnSpPr>
          <p:spPr>
            <a:xfrm>
              <a:off x="5176256" y="6480496"/>
              <a:ext cx="51898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1F83CC7-F082-EC4D-86DE-CC7CE16F5AE1}"/>
              </a:ext>
            </a:extLst>
          </p:cNvPr>
          <p:cNvSpPr txBox="1"/>
          <p:nvPr/>
        </p:nvSpPr>
        <p:spPr>
          <a:xfrm>
            <a:off x="7414054" y="1532993"/>
            <a:ext cx="4300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HWRF uses a TC-following triply-nested forecast grid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1 (shaded gray region) does not implement DA and relies entirely on the global model (GFS) initial and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global model TC positions and intensities are relocated and modified to match the TC-vitals observation prior to the data-assimilation (DA)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 is performed within the respective domains (illustrated by the dashed lines)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results of the DA are super-imposed upon the HWRF forecast domains 2 and 3 (illustrated by the shaded green and red regions, respectively)</a:t>
            </a:r>
          </a:p>
        </p:txBody>
      </p:sp>
    </p:spTree>
    <p:extLst>
      <p:ext uri="{BB962C8B-B14F-4D97-AF65-F5344CB8AC3E}">
        <p14:creationId xmlns:p14="http://schemas.microsoft.com/office/powerpoint/2010/main" val="134944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DA681AD-029E-B24D-83F4-AE8B2032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Operational HWRF Overview: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7DC138-67F0-D34A-8C27-EF577BE5925D}"/>
              </a:ext>
            </a:extLst>
          </p:cNvPr>
          <p:cNvGrpSpPr>
            <a:grpSpLocks noChangeAspect="1"/>
          </p:cNvGrpSpPr>
          <p:nvPr/>
        </p:nvGrpSpPr>
        <p:grpSpPr>
          <a:xfrm>
            <a:off x="4727648" y="1153585"/>
            <a:ext cx="7464351" cy="5486400"/>
            <a:chOff x="5291542" y="1412464"/>
            <a:chExt cx="6593508" cy="48463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49DA55-0F33-EF4B-BB71-0E6690ACDFBD}"/>
                </a:ext>
              </a:extLst>
            </p:cNvPr>
            <p:cNvSpPr/>
            <p:nvPr/>
          </p:nvSpPr>
          <p:spPr>
            <a:xfrm>
              <a:off x="5291542" y="1412464"/>
              <a:ext cx="6593508" cy="4846319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6F79D9-8740-2645-A51E-B4B0C8FBB5FE}"/>
                </a:ext>
              </a:extLst>
            </p:cNvPr>
            <p:cNvGrpSpPr/>
            <p:nvPr/>
          </p:nvGrpSpPr>
          <p:grpSpPr>
            <a:xfrm>
              <a:off x="5451935" y="1441450"/>
              <a:ext cx="6318688" cy="4801120"/>
              <a:chOff x="5451935" y="1441450"/>
              <a:chExt cx="6318688" cy="480112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BF7A13B-45E0-C849-9FE0-5415D34EC1F9}"/>
                  </a:ext>
                </a:extLst>
              </p:cNvPr>
              <p:cNvGrpSpPr/>
              <p:nvPr/>
            </p:nvGrpSpPr>
            <p:grpSpPr>
              <a:xfrm>
                <a:off x="5453205" y="1448321"/>
                <a:ext cx="3418000" cy="2643037"/>
                <a:chOff x="5276335" y="1571880"/>
                <a:chExt cx="3657600" cy="2829699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EBEAB368-0C2F-534F-A0F6-AC970F34B8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76335" y="1571880"/>
                  <a:ext cx="3657600" cy="2743200"/>
                </a:xfrm>
                <a:prstGeom prst="rect">
                  <a:avLst/>
                </a:prstGeom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5A2F231-4AF9-E841-85D7-E7750F898847}"/>
                    </a:ext>
                  </a:extLst>
                </p:cNvPr>
                <p:cNvSpPr/>
                <p:nvPr/>
              </p:nvSpPr>
              <p:spPr>
                <a:xfrm>
                  <a:off x="5498757" y="3954161"/>
                  <a:ext cx="3175686" cy="4474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9DA0E79-4268-924B-AD1D-DE10786EC52A}"/>
                  </a:ext>
                </a:extLst>
              </p:cNvPr>
              <p:cNvGrpSpPr/>
              <p:nvPr/>
            </p:nvGrpSpPr>
            <p:grpSpPr>
              <a:xfrm>
                <a:off x="8352623" y="1448321"/>
                <a:ext cx="3418000" cy="2643037"/>
                <a:chOff x="5286722" y="1571880"/>
                <a:chExt cx="3657600" cy="2829699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8B9AD729-CABE-A246-84EE-EF4D924245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86722" y="1571880"/>
                  <a:ext cx="3657600" cy="2743200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383E69F-B010-6E44-96C4-6F52F5ECBE8A}"/>
                    </a:ext>
                  </a:extLst>
                </p:cNvPr>
                <p:cNvSpPr/>
                <p:nvPr/>
              </p:nvSpPr>
              <p:spPr>
                <a:xfrm>
                  <a:off x="5498757" y="3954161"/>
                  <a:ext cx="3175686" cy="4474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4468036-1167-4742-B795-1760C0022FD0}"/>
                  </a:ext>
                </a:extLst>
              </p:cNvPr>
              <p:cNvGrpSpPr/>
              <p:nvPr/>
            </p:nvGrpSpPr>
            <p:grpSpPr>
              <a:xfrm>
                <a:off x="5451935" y="3680326"/>
                <a:ext cx="6318688" cy="2562244"/>
                <a:chOff x="5451935" y="3666103"/>
                <a:chExt cx="6318688" cy="2562244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1F14A040-304C-C846-96C0-A537FCEBD2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51935" y="3666103"/>
                  <a:ext cx="3418000" cy="2562244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39DCDDBA-72C1-6146-B9BF-E9A69C6239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52623" y="3666103"/>
                  <a:ext cx="3418000" cy="2562244"/>
                </a:xfrm>
                <a:prstGeom prst="rect">
                  <a:avLst/>
                </a:prstGeom>
              </p:spPr>
            </p:pic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60D118D-36AD-1947-AC0D-9BEA3907371D}"/>
                  </a:ext>
                </a:extLst>
              </p:cNvPr>
              <p:cNvSpPr/>
              <p:nvPr/>
            </p:nvSpPr>
            <p:spPr>
              <a:xfrm>
                <a:off x="6054096" y="1448322"/>
                <a:ext cx="2203704" cy="21873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DFBC061-64E1-CD4C-98AA-D29A9198819F}"/>
                  </a:ext>
                </a:extLst>
              </p:cNvPr>
              <p:cNvSpPr/>
              <p:nvPr/>
            </p:nvSpPr>
            <p:spPr>
              <a:xfrm>
                <a:off x="8962891" y="1441450"/>
                <a:ext cx="2196998" cy="21873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F565BD3-79EE-E348-8ABE-0777A81E81B4}"/>
                  </a:ext>
                </a:extLst>
              </p:cNvPr>
              <p:cNvSpPr/>
              <p:nvPr/>
            </p:nvSpPr>
            <p:spPr>
              <a:xfrm>
                <a:off x="8962891" y="3673454"/>
                <a:ext cx="2196998" cy="21873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35F2DDF-C73C-8F4E-ADD0-01B5FBA78743}"/>
                  </a:ext>
                </a:extLst>
              </p:cNvPr>
              <p:cNvSpPr/>
              <p:nvPr/>
            </p:nvSpPr>
            <p:spPr>
              <a:xfrm>
                <a:off x="6054096" y="3666104"/>
                <a:ext cx="2203704" cy="218734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BF7C97A-A716-684F-9CCA-4BD6D2A8ECE2}"/>
              </a:ext>
            </a:extLst>
          </p:cNvPr>
          <p:cNvSpPr txBox="1"/>
          <p:nvPr/>
        </p:nvSpPr>
        <p:spPr>
          <a:xfrm>
            <a:off x="74631" y="1443841"/>
            <a:ext cx="4772068" cy="39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GSI Analysis Increment Blending Modification: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</a:t>
            </a:r>
            <a:r>
              <a:rPr lang="en-US" i="1" dirty="0"/>
              <a:t>hurricane-strength </a:t>
            </a:r>
            <a:r>
              <a:rPr lang="en-US" dirty="0"/>
              <a:t>events, we retain only the wavenumber 0 and 1 increments within 150-km of the TC position and relax to the full GSI increment at a distance of 250-km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Inner-core observations (e.g., dropsondes, SFMR, TDR, etc.,) are now more impactful on the TC initial structure and subsequent forecasts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the maximum wind-speed MAE and bias are improved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5253EB-2358-BD4D-8F09-A177EE73DEE6}"/>
              </a:ext>
            </a:extLst>
          </p:cNvPr>
          <p:cNvSpPr txBox="1"/>
          <p:nvPr/>
        </p:nvSpPr>
        <p:spPr>
          <a:xfrm>
            <a:off x="5534010" y="1305341"/>
            <a:ext cx="2579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GSI increments Without Modification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A9318D-4D98-EE44-96C4-B6DF7A5BA1C1}"/>
              </a:ext>
            </a:extLst>
          </p:cNvPr>
          <p:cNvSpPr txBox="1"/>
          <p:nvPr/>
        </p:nvSpPr>
        <p:spPr>
          <a:xfrm>
            <a:off x="5560176" y="3836074"/>
            <a:ext cx="249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GSI increments With Modification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7769C3-C4C1-544C-8E93-5759318D5E88}"/>
              </a:ext>
            </a:extLst>
          </p:cNvPr>
          <p:cNvSpPr txBox="1"/>
          <p:nvPr/>
        </p:nvSpPr>
        <p:spPr>
          <a:xfrm>
            <a:off x="8833104" y="1305341"/>
            <a:ext cx="2579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HWRF Analysis Without Modification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042516-F220-DD44-9380-28E95D66C5FD}"/>
              </a:ext>
            </a:extLst>
          </p:cNvPr>
          <p:cNvSpPr txBox="1"/>
          <p:nvPr/>
        </p:nvSpPr>
        <p:spPr>
          <a:xfrm>
            <a:off x="8899084" y="3840480"/>
            <a:ext cx="249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HWRF </a:t>
            </a:r>
            <a:r>
              <a:rPr lang="en-US" sz="1200" b="1" dirty="0" err="1">
                <a:solidFill>
                  <a:schemeClr val="bg1"/>
                </a:solidFill>
              </a:rPr>
              <a:t>Analsysis</a:t>
            </a:r>
            <a:r>
              <a:rPr lang="en-US" sz="1200" b="1" dirty="0">
                <a:solidFill>
                  <a:schemeClr val="bg1"/>
                </a:solidFill>
              </a:rPr>
              <a:t> With Modification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11C0F0-5755-E143-A548-F237AFCBD2B2}"/>
              </a:ext>
            </a:extLst>
          </p:cNvPr>
          <p:cNvSpPr txBox="1"/>
          <p:nvPr/>
        </p:nvSpPr>
        <p:spPr>
          <a:xfrm>
            <a:off x="5534010" y="6574594"/>
            <a:ext cx="573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HWRF forecast cycle for TC Gaston (2016) valid 0600 UTC 25 August</a:t>
            </a:r>
          </a:p>
        </p:txBody>
      </p:sp>
    </p:spTree>
    <p:extLst>
      <p:ext uri="{BB962C8B-B14F-4D97-AF65-F5344CB8AC3E}">
        <p14:creationId xmlns:p14="http://schemas.microsoft.com/office/powerpoint/2010/main" val="282778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E4743D-14D6-AA4B-A2AC-4CE306FC9AF6}"/>
              </a:ext>
            </a:extLst>
          </p:cNvPr>
          <p:cNvSpPr txBox="1"/>
          <p:nvPr/>
        </p:nvSpPr>
        <p:spPr>
          <a:xfrm>
            <a:off x="2685534" y="1034754"/>
            <a:ext cx="68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Nest to Parent Merging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04DB1-19F0-5649-A653-F1CB4D52780A}"/>
              </a:ext>
            </a:extLst>
          </p:cNvPr>
          <p:cNvSpPr txBox="1"/>
          <p:nvPr/>
        </p:nvSpPr>
        <p:spPr>
          <a:xfrm>
            <a:off x="0" y="1496419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operational HWRF system blends the TCs within the HWRF nests as follows: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38185-FE21-644C-B2CB-08B24F5DD230}"/>
              </a:ext>
            </a:extLst>
          </p:cNvPr>
          <p:cNvGrpSpPr>
            <a:grpSpLocks noChangeAspect="1"/>
          </p:cNvGrpSpPr>
          <p:nvPr/>
        </p:nvGrpSpPr>
        <p:grpSpPr>
          <a:xfrm>
            <a:off x="630191" y="2257086"/>
            <a:ext cx="10711394" cy="3566160"/>
            <a:chOff x="518984" y="2582562"/>
            <a:chExt cx="8267000" cy="27511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B6F482-D728-2049-9715-598D33CA47F4}"/>
                </a:ext>
              </a:extLst>
            </p:cNvPr>
            <p:cNvSpPr txBox="1"/>
            <p:nvPr/>
          </p:nvSpPr>
          <p:spPr>
            <a:xfrm>
              <a:off x="518984" y="2582562"/>
              <a:ext cx="2545492" cy="36933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HWRF d03 DA grid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D731463-08CD-3645-9131-E0399F0E0C63}"/>
                </a:ext>
              </a:extLst>
            </p:cNvPr>
            <p:cNvCxnSpPr>
              <a:cxnSpLocks/>
            </p:cNvCxnSpPr>
            <p:nvPr/>
          </p:nvCxnSpPr>
          <p:spPr>
            <a:xfrm>
              <a:off x="3200393" y="2779584"/>
              <a:ext cx="12851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1CDD3C-890B-9E4A-968A-B5CDCCBF729C}"/>
                </a:ext>
              </a:extLst>
            </p:cNvPr>
            <p:cNvGrpSpPr/>
            <p:nvPr/>
          </p:nvGrpSpPr>
          <p:grpSpPr>
            <a:xfrm>
              <a:off x="3064476" y="2582562"/>
              <a:ext cx="5721508" cy="2751111"/>
              <a:chOff x="3597958" y="2578608"/>
              <a:chExt cx="5721508" cy="2751111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C4B439-C9B5-8342-B169-F2F6AB31E164}"/>
                  </a:ext>
                </a:extLst>
              </p:cNvPr>
              <p:cNvSpPr txBox="1"/>
              <p:nvPr/>
            </p:nvSpPr>
            <p:spPr>
              <a:xfrm>
                <a:off x="3597958" y="4960387"/>
                <a:ext cx="2545492" cy="369332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254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HWRF d02 input grid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610770-B1E8-FD44-B8B5-EE72F2B714D4}"/>
                  </a:ext>
                </a:extLst>
              </p:cNvPr>
              <p:cNvSpPr txBox="1"/>
              <p:nvPr/>
            </p:nvSpPr>
            <p:spPr>
              <a:xfrm>
                <a:off x="5165120" y="2578608"/>
                <a:ext cx="2545492" cy="369332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254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HWRF d02 DA grid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5105D18-39B7-B347-99D2-8FA5A1727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7866" y="3080951"/>
                <a:ext cx="0" cy="86085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6A9E11-9325-FE47-8A66-B96B37C76871}"/>
                  </a:ext>
                </a:extLst>
              </p:cNvPr>
              <p:cNvSpPr txBox="1"/>
              <p:nvPr/>
            </p:nvSpPr>
            <p:spPr>
              <a:xfrm>
                <a:off x="6773974" y="4960387"/>
                <a:ext cx="2545492" cy="369332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 w="254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HWRF d01 input grid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B424369-0ED3-6E49-805E-B2B2351F3375}"/>
                  </a:ext>
                </a:extLst>
              </p:cNvPr>
              <p:cNvCxnSpPr/>
              <p:nvPr/>
            </p:nvCxnSpPr>
            <p:spPr>
              <a:xfrm>
                <a:off x="4861560" y="3941805"/>
                <a:ext cx="319216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22DB45F-1927-5944-A4E5-7CA46B3D3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0704" y="3941805"/>
                <a:ext cx="0" cy="86085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F87AF7B-4923-A540-8E7E-91F7ADF669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6720" y="3941805"/>
                <a:ext cx="0" cy="86085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533123-5C84-9848-A967-0F0DF430515F}"/>
                </a:ext>
              </a:extLst>
            </p:cNvPr>
            <p:cNvSpPr txBox="1"/>
            <p:nvPr/>
          </p:nvSpPr>
          <p:spPr>
            <a:xfrm>
              <a:off x="4537406" y="4145353"/>
              <a:ext cx="2817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Only co-located geographical points within the respective domains are updated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A938EC5-946F-EF40-AB61-A12B0D97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Operational HWRF Overview:</a:t>
            </a:r>
          </a:p>
        </p:txBody>
      </p:sp>
    </p:spTree>
    <p:extLst>
      <p:ext uri="{BB962C8B-B14F-4D97-AF65-F5344CB8AC3E}">
        <p14:creationId xmlns:p14="http://schemas.microsoft.com/office/powerpoint/2010/main" val="279371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E4743D-14D6-AA4B-A2AC-4CE306FC9AF6}"/>
              </a:ext>
            </a:extLst>
          </p:cNvPr>
          <p:cNvSpPr txBox="1"/>
          <p:nvPr/>
        </p:nvSpPr>
        <p:spPr>
          <a:xfrm>
            <a:off x="2685534" y="1034754"/>
            <a:ext cx="68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Nest to Parent Merging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176B78-F0BA-9147-A283-4558B74F0BB9}"/>
              </a:ext>
            </a:extLst>
          </p:cNvPr>
          <p:cNvGrpSpPr/>
          <p:nvPr/>
        </p:nvGrpSpPr>
        <p:grpSpPr>
          <a:xfrm>
            <a:off x="271163" y="1853394"/>
            <a:ext cx="5842000" cy="4381500"/>
            <a:chOff x="456514" y="2004368"/>
            <a:chExt cx="5842000" cy="4381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2D4D37-2844-C24F-A143-0F6474A61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14" y="2004368"/>
              <a:ext cx="5842000" cy="43815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633CF2-5977-0843-910F-5F93A0B44A5E}"/>
                </a:ext>
              </a:extLst>
            </p:cNvPr>
            <p:cNvSpPr/>
            <p:nvPr/>
          </p:nvSpPr>
          <p:spPr>
            <a:xfrm>
              <a:off x="2471351" y="3484605"/>
              <a:ext cx="2211860" cy="16434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9C2ED3-4895-3842-A6AB-53811F441456}"/>
              </a:ext>
            </a:extLst>
          </p:cNvPr>
          <p:cNvGrpSpPr/>
          <p:nvPr/>
        </p:nvGrpSpPr>
        <p:grpSpPr>
          <a:xfrm>
            <a:off x="6113163" y="1856232"/>
            <a:ext cx="5842000" cy="4381500"/>
            <a:chOff x="456514" y="2004368"/>
            <a:chExt cx="5842000" cy="43815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6FC89F-4D8B-9542-BA50-075E5BD7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14" y="2004368"/>
              <a:ext cx="5842000" cy="43815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9DA065-D8FA-F748-974A-6393A1EE5DBB}"/>
                </a:ext>
              </a:extLst>
            </p:cNvPr>
            <p:cNvSpPr/>
            <p:nvPr/>
          </p:nvSpPr>
          <p:spPr>
            <a:xfrm>
              <a:off x="2471351" y="3484605"/>
              <a:ext cx="2211860" cy="16434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9906A09-C7EC-2648-8763-D2C084CF7EF3}"/>
              </a:ext>
            </a:extLst>
          </p:cNvPr>
          <p:cNvSpPr txBox="1"/>
          <p:nvPr/>
        </p:nvSpPr>
        <p:spPr>
          <a:xfrm>
            <a:off x="1351006" y="1453514"/>
            <a:ext cx="368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d01 Increment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0915C-A1B9-724D-9AA2-4E54FEA5CD68}"/>
              </a:ext>
            </a:extLst>
          </p:cNvPr>
          <p:cNvSpPr txBox="1"/>
          <p:nvPr/>
        </p:nvSpPr>
        <p:spPr>
          <a:xfrm>
            <a:off x="7193006" y="1506769"/>
            <a:ext cx="368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d01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681AD-029E-B24D-83F4-AE8B2032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Operational HWRF Overview:</a:t>
            </a:r>
          </a:p>
        </p:txBody>
      </p:sp>
    </p:spTree>
    <p:extLst>
      <p:ext uri="{BB962C8B-B14F-4D97-AF65-F5344CB8AC3E}">
        <p14:creationId xmlns:p14="http://schemas.microsoft.com/office/powerpoint/2010/main" val="251155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E4743D-14D6-AA4B-A2AC-4CE306FC9AF6}"/>
              </a:ext>
            </a:extLst>
          </p:cNvPr>
          <p:cNvSpPr txBox="1"/>
          <p:nvPr/>
        </p:nvSpPr>
        <p:spPr>
          <a:xfrm>
            <a:off x="2685534" y="1034754"/>
            <a:ext cx="68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Nest to Parent Merging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D4D37-2844-C24F-A143-0F6474A6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71163" y="1853394"/>
            <a:ext cx="5842000" cy="438150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6FC89F-4D8B-9542-BA50-075E5BD7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113163" y="1856232"/>
            <a:ext cx="5842000" cy="4381500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906A09-C7EC-2648-8763-D2C084CF7EF3}"/>
              </a:ext>
            </a:extLst>
          </p:cNvPr>
          <p:cNvSpPr txBox="1"/>
          <p:nvPr/>
        </p:nvSpPr>
        <p:spPr>
          <a:xfrm>
            <a:off x="1351006" y="1453514"/>
            <a:ext cx="368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d01 Increment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0915C-A1B9-724D-9AA2-4E54FEA5CD68}"/>
              </a:ext>
            </a:extLst>
          </p:cNvPr>
          <p:cNvSpPr txBox="1"/>
          <p:nvPr/>
        </p:nvSpPr>
        <p:spPr>
          <a:xfrm>
            <a:off x="7193006" y="1506769"/>
            <a:ext cx="368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HWRF d01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F90CA-2C4D-0846-9089-5AFCE59F0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1856232"/>
            <a:ext cx="5842000" cy="438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3A62C3-C09F-1F41-864F-45165449E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477" y="1856232"/>
            <a:ext cx="5842000" cy="438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7B668D-C8B5-944B-AE9C-C08600109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Operational HWRF Overview:</a:t>
            </a:r>
          </a:p>
        </p:txBody>
      </p:sp>
    </p:spTree>
    <p:extLst>
      <p:ext uri="{BB962C8B-B14F-4D97-AF65-F5344CB8AC3E}">
        <p14:creationId xmlns:p14="http://schemas.microsoft.com/office/powerpoint/2010/main" val="395522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DB6F58-83B1-9842-B5B1-A43646DAB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Motivation:</a:t>
            </a:r>
            <a:endParaRPr lang="en-US" sz="3200" dirty="0">
              <a:latin typeface="Calibri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BA613-8F29-9D4F-85F1-2C03F96D153D}"/>
              </a:ext>
            </a:extLst>
          </p:cNvPr>
          <p:cNvSpPr txBox="1"/>
          <p:nvPr/>
        </p:nvSpPr>
        <p:spPr>
          <a:xfrm>
            <a:off x="0" y="1096539"/>
            <a:ext cx="12192000" cy="148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The TC relocation algorithm within HWRF is derived from </a:t>
            </a:r>
            <a:r>
              <a:rPr lang="en-US" sz="3000" i="1" dirty="0" err="1"/>
              <a:t>Kurihara</a:t>
            </a:r>
            <a:r>
              <a:rPr lang="en-US" sz="3000" i="1" dirty="0"/>
              <a:t> et al</a:t>
            </a:r>
            <a:r>
              <a:rPr lang="en-US" sz="3000" dirty="0"/>
              <a:t>., [1993] and </a:t>
            </a:r>
            <a:r>
              <a:rPr lang="en-US" sz="3000" i="1" dirty="0" err="1"/>
              <a:t>Kurihara</a:t>
            </a:r>
            <a:r>
              <a:rPr lang="en-US" sz="3000" i="1" dirty="0"/>
              <a:t> et al</a:t>
            </a:r>
            <a:r>
              <a:rPr lang="en-US" sz="3000" dirty="0"/>
              <a:t>., [1995] </a:t>
            </a:r>
          </a:p>
          <a:p>
            <a:pPr lvl="1"/>
            <a:endParaRPr lang="en-US" sz="3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45B3C1-ADE0-1D48-8931-746E905B2872}"/>
              </a:ext>
            </a:extLst>
          </p:cNvPr>
          <p:cNvGrpSpPr>
            <a:grpSpLocks noChangeAspect="1"/>
          </p:cNvGrpSpPr>
          <p:nvPr/>
        </p:nvGrpSpPr>
        <p:grpSpPr>
          <a:xfrm>
            <a:off x="877596" y="2194560"/>
            <a:ext cx="6100192" cy="4846320"/>
            <a:chOff x="593387" y="3245844"/>
            <a:chExt cx="4754880" cy="37775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65F9B3-9A79-4740-B29E-16FEB5672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387" y="3457216"/>
              <a:ext cx="4754880" cy="35661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D771C6-0CE8-504B-BFB3-1FDA5DFD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660" y="3245844"/>
              <a:ext cx="969264" cy="1828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30A087-AB2F-F343-8DBD-DE761340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6599" y="3260090"/>
              <a:ext cx="969264" cy="1828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A041CD-3F13-5B42-9DAF-5031D65E6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0538" y="3245844"/>
              <a:ext cx="1078999" cy="1828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9C74F3-FAAA-4348-AC43-5026DB7C0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9537" y="3246120"/>
              <a:ext cx="1188730" cy="18288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1E8943-134E-A14C-8573-44E0431F7591}"/>
              </a:ext>
            </a:extLst>
          </p:cNvPr>
          <p:cNvSpPr txBox="1"/>
          <p:nvPr/>
        </p:nvSpPr>
        <p:spPr>
          <a:xfrm rot="-5400000">
            <a:off x="-155634" y="3223699"/>
            <a:ext cx="139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69C231-7E1A-C748-A043-B4EC06567EDC}"/>
              </a:ext>
            </a:extLst>
          </p:cNvPr>
          <p:cNvSpPr txBox="1"/>
          <p:nvPr/>
        </p:nvSpPr>
        <p:spPr>
          <a:xfrm rot="-5400000">
            <a:off x="-155635" y="5007192"/>
            <a:ext cx="139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Field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553D16-4F5C-9C44-9BE2-09CDA47F4252}"/>
              </a:ext>
            </a:extLst>
          </p:cNvPr>
          <p:cNvSpPr/>
          <p:nvPr/>
        </p:nvSpPr>
        <p:spPr>
          <a:xfrm>
            <a:off x="6568812" y="2506072"/>
            <a:ext cx="52641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Performs best at resolutions of 1-degree or greater (i.e., more coarse)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higher-resolution forecast analyses, the resolution must be degraded (e.g., coarsened) to at least 1-degree 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Momentum and mass variables are filtered (i.e., the TC is removed) using a wavelength smoothing (e.g., response) function</a:t>
            </a:r>
          </a:p>
        </p:txBody>
      </p:sp>
    </p:spTree>
    <p:extLst>
      <p:ext uri="{BB962C8B-B14F-4D97-AF65-F5344CB8AC3E}">
        <p14:creationId xmlns:p14="http://schemas.microsoft.com/office/powerpoint/2010/main" val="309608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DB6F58-83B1-9842-B5B1-A43646DAB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Calibri" charset="0"/>
              </a:rPr>
              <a:t>Motivation:</a:t>
            </a:r>
            <a:endParaRPr lang="en-US" sz="3200" dirty="0">
              <a:latin typeface="Calibri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C3849-E5AF-0B41-8B2D-B40C2AF76F82}"/>
              </a:ext>
            </a:extLst>
          </p:cNvPr>
          <p:cNvSpPr txBox="1"/>
          <p:nvPr/>
        </p:nvSpPr>
        <p:spPr>
          <a:xfrm>
            <a:off x="0" y="1096539"/>
            <a:ext cx="12192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The HWRF TC relocation algorithm is applied to an up-scaled HWRF analysis and uses the HWRF prognostic variables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Successive and repeated interpolations can result in the loss of small(</a:t>
            </a:r>
            <a:r>
              <a:rPr lang="en-US" sz="2400" dirty="0" err="1"/>
              <a:t>er</a:t>
            </a:r>
            <a:r>
              <a:rPr lang="en-US" sz="2400" dirty="0"/>
              <a:t>)-scale details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 the purposes of tropical cyclone (TC) inner-core data-assimilation, the maintenance of these features is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For the purposes of HAFS, TC vortex-relocation capabilities must remain possible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As grid-length resolutions increase, multiple grid-cell offsets for the TC position can lead to erroneous features caused by inner-core observation data assimilation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TC vortex relocation algorithm should not be specific to a given model but applicable to all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9891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1201</Words>
  <Application>Microsoft Macintosh PowerPoint</Application>
  <PresentationFormat>Widescreen</PresentationFormat>
  <Paragraphs>183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 Winterbottom</dc:creator>
  <cp:lastModifiedBy>Henry Winterbottom</cp:lastModifiedBy>
  <cp:revision>67</cp:revision>
  <dcterms:created xsi:type="dcterms:W3CDTF">2019-02-04T16:41:07Z</dcterms:created>
  <dcterms:modified xsi:type="dcterms:W3CDTF">2019-02-14T16:05:22Z</dcterms:modified>
</cp:coreProperties>
</file>