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5"/>
  </p:notesMasterIdLst>
  <p:sldIdLst>
    <p:sldId id="257" r:id="rId2"/>
    <p:sldId id="289" r:id="rId3"/>
    <p:sldId id="288" r:id="rId4"/>
    <p:sldId id="271" r:id="rId5"/>
    <p:sldId id="286" r:id="rId6"/>
    <p:sldId id="291" r:id="rId7"/>
    <p:sldId id="272" r:id="rId8"/>
    <p:sldId id="292" r:id="rId9"/>
    <p:sldId id="293" r:id="rId10"/>
    <p:sldId id="294" r:id="rId11"/>
    <p:sldId id="295" r:id="rId12"/>
    <p:sldId id="278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A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6"/>
    <p:restoredTop sz="94719"/>
  </p:normalViewPr>
  <p:slideViewPr>
    <p:cSldViewPr snapToGrid="0" snapToObjects="1">
      <p:cViewPr>
        <p:scale>
          <a:sx n="90" d="100"/>
          <a:sy n="90" d="100"/>
        </p:scale>
        <p:origin x="6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E679-3C48-584A-B344-7403823F6179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9F91-3AF7-224F-A75E-6F78AB2E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5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6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27DC-8EC6-874B-8D3F-8E1F636DBF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5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951A-B493-AF43-9D35-DD36B8C1A404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649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EE4-1A31-9042-BFCC-66110A899A61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B643-9146-CF4D-BF62-AC041A200702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F53-7B24-8D4C-B9EC-52E16CDD8DDB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9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0C4-C08F-0348-B2F4-6F4FA34FA883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5179-4884-FA49-BB1A-227BB9942730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632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9725-C636-1E45-8B0D-7C042D9A6D23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749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D4D-73FD-EE47-847E-75CB74DC11B7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66C0-C8B4-F74C-8B91-592C49135D50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A049-0B69-AF41-B67A-ECF86E3C3894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549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3A1-F79F-454C-928D-98F10BAF49C3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7DA28D-33F6-D74A-8044-076325776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587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B1898713-68D4-3443-92B4-18AB3DE0036C}" type="datetime1">
              <a:rPr lang="en-US" smtClean="0">
                <a:solidFill>
                  <a:srgbClr val="1F497D"/>
                </a:solidFill>
              </a:rPr>
              <a:t>2/1/17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fld id="{4A7DA28D-33F6-D74A-8044-0763257769A0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 </a:t>
            </a:r>
            <a:r>
              <a:rPr lang="en-US" dirty="0" smtClean="0"/>
              <a:t>P</a:t>
            </a:r>
            <a:r>
              <a:rPr lang="en-US" dirty="0" smtClean="0"/>
              <a:t>hysics </a:t>
            </a:r>
            <a:r>
              <a:rPr lang="en-US" dirty="0"/>
              <a:t>T</a:t>
            </a:r>
            <a:r>
              <a:rPr lang="en-US" dirty="0" smtClean="0"/>
              <a:t>esting Update</a:t>
            </a:r>
            <a:endParaRPr lang="en-US" sz="31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Kathryn Newman, DTC</a:t>
            </a:r>
          </a:p>
          <a:p>
            <a:r>
              <a:rPr lang="en-US" dirty="0" smtClean="0"/>
              <a:t>EMC weekly meeting – 2 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p202015.2015102106.25666.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949" y="2691765"/>
            <a:ext cx="3329603" cy="3153699"/>
          </a:xfrm>
          <a:prstGeom prst="rect">
            <a:avLst/>
          </a:prstGeom>
        </p:spPr>
      </p:pic>
      <p:pic>
        <p:nvPicPr>
          <p:cNvPr id="16" name="Picture 15" descr="ep202015.2015102106.25666.8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2028" y="2698139"/>
            <a:ext cx="3332855" cy="31442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G-F: Patricia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791375">
            <a:off x="290738" y="2911562"/>
            <a:ext cx="1243013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H6CL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 rot="20924728">
            <a:off x="2369886" y="2755402"/>
            <a:ext cx="1249638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H6GF</a:t>
            </a:r>
            <a:endParaRPr lang="en-US" dirty="0" smtClean="0"/>
          </a:p>
        </p:txBody>
      </p:sp>
      <p:pic>
        <p:nvPicPr>
          <p:cNvPr id="11" name="Picture 10" descr="ep202015.2015102106.25666.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906" y="-208952"/>
            <a:ext cx="2826999" cy="4077161"/>
          </a:xfrm>
          <a:prstGeom prst="rect">
            <a:avLst/>
          </a:prstGeom>
        </p:spPr>
      </p:pic>
      <p:pic>
        <p:nvPicPr>
          <p:cNvPr id="12" name="Picture 11" descr="ep202015.2015102106.25666.6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907" y="2903316"/>
            <a:ext cx="2826999" cy="40771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900482">
            <a:off x="4810808" y="534661"/>
            <a:ext cx="1243013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H6CL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 rot="21095466">
            <a:off x="4908114" y="3809896"/>
            <a:ext cx="1249638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H6GF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72388" y="4268614"/>
            <a:ext cx="357188" cy="442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30989" y="1395804"/>
            <a:ext cx="357188" cy="442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p052015.2015071206.25666.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952" y="3025660"/>
            <a:ext cx="2970703" cy="4251407"/>
          </a:xfrm>
          <a:prstGeom prst="rect">
            <a:avLst/>
          </a:prstGeom>
        </p:spPr>
      </p:pic>
      <p:pic>
        <p:nvPicPr>
          <p:cNvPr id="14" name="Picture 13" descr="ep052015.2015071206.25666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6664" y="-155378"/>
            <a:ext cx="2970703" cy="4251406"/>
          </a:xfrm>
          <a:prstGeom prst="rect">
            <a:avLst/>
          </a:prstGeom>
        </p:spPr>
      </p:pic>
      <p:pic>
        <p:nvPicPr>
          <p:cNvPr id="21" name="Picture 20" descr="ep052015.2015071206.25666.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159" y="1264657"/>
            <a:ext cx="3292035" cy="3378995"/>
          </a:xfrm>
          <a:prstGeom prst="rect">
            <a:avLst/>
          </a:prstGeom>
        </p:spPr>
      </p:pic>
      <p:pic>
        <p:nvPicPr>
          <p:cNvPr id="22" name="Picture 21" descr="ep052015.2015071206.25666.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672" y="3278400"/>
            <a:ext cx="3242089" cy="347454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G-F: Dolores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924728">
            <a:off x="1594959" y="3910364"/>
            <a:ext cx="1249638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H6GF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 rot="20900482">
            <a:off x="4810808" y="534661"/>
            <a:ext cx="1243013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H6CL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 rot="21095466">
            <a:off x="4908114" y="3809896"/>
            <a:ext cx="1249638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H6GF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69115" y="3955179"/>
            <a:ext cx="357188" cy="4429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43674" y="949987"/>
            <a:ext cx="357188" cy="4429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791375">
            <a:off x="58068" y="1443511"/>
            <a:ext cx="1243013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H6CL</a:t>
            </a:r>
            <a:endParaRPr lang="en-US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921547" y="3993275"/>
            <a:ext cx="357188" cy="442911"/>
          </a:xfrm>
          <a:prstGeom prst="straightConnector1">
            <a:avLst/>
          </a:prstGeom>
          <a:ln w="285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82681" y="1301990"/>
            <a:ext cx="357188" cy="442911"/>
          </a:xfrm>
          <a:prstGeom prst="straightConnector1">
            <a:avLst/>
          </a:prstGeom>
          <a:ln w="285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recipitation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3377" y="953102"/>
            <a:ext cx="8488160" cy="2823834"/>
            <a:chOff x="423377" y="953102"/>
            <a:chExt cx="8488160" cy="2823834"/>
          </a:xfrm>
        </p:grpSpPr>
        <p:pic>
          <p:nvPicPr>
            <p:cNvPr id="13" name="Picture 12" descr="cmorph_2014101312-2014101412.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3" t="15543" r="9379" b="15044"/>
            <a:stretch/>
          </p:blipFill>
          <p:spPr>
            <a:xfrm rot="5400000">
              <a:off x="930971" y="1386190"/>
              <a:ext cx="2261070" cy="2445357"/>
            </a:xfrm>
            <a:prstGeom prst="rect">
              <a:avLst/>
            </a:prstGeom>
          </p:spPr>
        </p:pic>
        <p:pic>
          <p:nvPicPr>
            <p:cNvPr id="15" name="Picture 14" descr="GF_gonzalo08l.2014101312.total.precip.global.0p25.f024.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9" t="5632" r="10889" b="15043"/>
            <a:stretch/>
          </p:blipFill>
          <p:spPr>
            <a:xfrm rot="5400000">
              <a:off x="6335238" y="1196410"/>
              <a:ext cx="2272237" cy="28803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0809869">
              <a:off x="423377" y="1472775"/>
              <a:ext cx="1295400" cy="2929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CMORPH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3262" y="953102"/>
              <a:ext cx="3886026" cy="2943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Total 24-hr </a:t>
              </a:r>
              <a:r>
                <a:rPr lang="en-US" smtClean="0">
                  <a:solidFill>
                    <a:schemeClr val="tx1"/>
                  </a:solidFill>
                </a:rPr>
                <a:t>accumulated precipitation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CNTRL_gonzalo08l.2014101312.total.precip.global.0p25.f024.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4" t="13757" r="10346" b="13585"/>
            <a:stretch/>
          </p:blipFill>
          <p:spPr>
            <a:xfrm rot="5400000">
              <a:off x="3466100" y="1312136"/>
              <a:ext cx="2277841" cy="26517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20809869">
              <a:off x="3030612" y="1403919"/>
              <a:ext cx="1295400" cy="3021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0809869">
              <a:off x="5671414" y="1475518"/>
              <a:ext cx="1295400" cy="2894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G-F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02674" y="4208746"/>
            <a:ext cx="1665962" cy="2361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Differences in SA schemes: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SAS</a:t>
            </a:r>
            <a:r>
              <a:rPr lang="en-US" dirty="0" smtClean="0">
                <a:solidFill>
                  <a:schemeClr val="tx1"/>
                </a:solidFill>
              </a:rPr>
              <a:t> – only explicit </a:t>
            </a:r>
            <a:r>
              <a:rPr lang="en-US" dirty="0" err="1" smtClean="0">
                <a:solidFill>
                  <a:schemeClr val="tx1"/>
                </a:solidFill>
              </a:rPr>
              <a:t>precip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by 6km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G-F</a:t>
            </a:r>
            <a:r>
              <a:rPr lang="en-US" dirty="0" smtClean="0">
                <a:solidFill>
                  <a:schemeClr val="tx1"/>
                </a:solidFill>
              </a:rPr>
              <a:t> - Shallow convection conversion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0753" y="3948504"/>
            <a:ext cx="6464157" cy="2696538"/>
            <a:chOff x="710753" y="3948504"/>
            <a:chExt cx="6464157" cy="2696538"/>
          </a:xfrm>
        </p:grpSpPr>
        <p:grpSp>
          <p:nvGrpSpPr>
            <p:cNvPr id="8" name="Group 7"/>
            <p:cNvGrpSpPr/>
            <p:nvPr/>
          </p:nvGrpSpPr>
          <p:grpSpPr>
            <a:xfrm>
              <a:off x="710753" y="3948504"/>
              <a:ext cx="6464157" cy="2696538"/>
              <a:chOff x="1437261" y="3948504"/>
              <a:chExt cx="6464157" cy="2696538"/>
            </a:xfrm>
          </p:grpSpPr>
          <p:pic>
            <p:nvPicPr>
              <p:cNvPr id="18" name="Picture 17" descr="GF_gonzalo08l.2014101312.conv.precip.global.0p25.f024.ps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9" t="6798" r="10347" b="14751"/>
              <a:stretch/>
            </p:blipFill>
            <p:spPr>
              <a:xfrm rot="5400000">
                <a:off x="5260821" y="4004446"/>
                <a:ext cx="2355113" cy="2926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18" descr="CTRL_gonzalo08l.2014101312.conv.precip.global.0p25.f024.ps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" t="6797" r="9756" b="14169"/>
              <a:stretch/>
            </p:blipFill>
            <p:spPr>
              <a:xfrm rot="5400000">
                <a:off x="2021134" y="3957957"/>
                <a:ext cx="2402370" cy="2971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Rectangle 21"/>
              <p:cNvSpPr>
                <a:spLocks/>
              </p:cNvSpPr>
              <p:nvPr/>
            </p:nvSpPr>
            <p:spPr>
              <a:xfrm rot="20809869">
                <a:off x="4606150" y="4313349"/>
                <a:ext cx="1280160" cy="2743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G-F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0809869">
                <a:off x="1437261" y="4290021"/>
                <a:ext cx="1295400" cy="2743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Control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24410" y="3948504"/>
                <a:ext cx="2975596" cy="2802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Convective precipitation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048981" y="5112821"/>
              <a:ext cx="631590" cy="67393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91061" y="5106889"/>
              <a:ext cx="631590" cy="67393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86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15630"/>
          </a:xfrm>
        </p:spPr>
        <p:txBody>
          <a:bodyPr>
            <a:normAutofit/>
          </a:bodyPr>
          <a:lstStyle/>
          <a:p>
            <a:r>
              <a:rPr lang="en-US" dirty="0" smtClean="0"/>
              <a:t>Alternate </a:t>
            </a:r>
            <a:r>
              <a:rPr lang="en-US" dirty="0">
                <a:solidFill>
                  <a:srgbClr val="00B0F0"/>
                </a:solidFill>
              </a:rPr>
              <a:t>cloud overlap </a:t>
            </a:r>
            <a:r>
              <a:rPr lang="en-US" dirty="0" smtClean="0"/>
              <a:t>methodology, </a:t>
            </a:r>
            <a:r>
              <a:rPr lang="en-US" dirty="0" smtClean="0">
                <a:solidFill>
                  <a:srgbClr val="00B0F0"/>
                </a:solidFill>
              </a:rPr>
              <a:t>partial </a:t>
            </a:r>
            <a:r>
              <a:rPr lang="en-US" dirty="0">
                <a:solidFill>
                  <a:srgbClr val="00B0F0"/>
                </a:solidFill>
              </a:rPr>
              <a:t>cloudiness </a:t>
            </a:r>
            <a:r>
              <a:rPr lang="en-US" dirty="0"/>
              <a:t>enhancements for </a:t>
            </a:r>
            <a:r>
              <a:rPr lang="en-US" dirty="0">
                <a:solidFill>
                  <a:srgbClr val="00B0F0"/>
                </a:solidFill>
              </a:rPr>
              <a:t>RRTMG </a:t>
            </a:r>
            <a:r>
              <a:rPr lang="en-US" dirty="0" smtClean="0"/>
              <a:t>and updated </a:t>
            </a:r>
            <a:r>
              <a:rPr lang="en-US" dirty="0">
                <a:solidFill>
                  <a:srgbClr val="00B0F0"/>
                </a:solidFill>
              </a:rPr>
              <a:t>G-F </a:t>
            </a:r>
            <a:r>
              <a:rPr lang="en-US" dirty="0" smtClean="0">
                <a:solidFill>
                  <a:srgbClr val="00B0F0"/>
                </a:solidFill>
              </a:rPr>
              <a:t>code</a:t>
            </a:r>
            <a:r>
              <a:rPr lang="en-US" dirty="0" smtClean="0"/>
              <a:t> have been added </a:t>
            </a:r>
            <a:r>
              <a:rPr lang="en-US" dirty="0" smtClean="0"/>
              <a:t>to HWRF </a:t>
            </a:r>
            <a:r>
              <a:rPr lang="en-US" dirty="0" smtClean="0"/>
              <a:t>repository (in development branches), </a:t>
            </a:r>
            <a:r>
              <a:rPr lang="en-US" dirty="0" smtClean="0"/>
              <a:t>tested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reliminary </a:t>
            </a:r>
            <a:r>
              <a:rPr lang="en-US" dirty="0" smtClean="0"/>
              <a:t>results show </a:t>
            </a:r>
            <a:r>
              <a:rPr lang="en-US" dirty="0" smtClean="0"/>
              <a:t>promise – sample sizes still quite small</a:t>
            </a:r>
            <a:endParaRPr lang="en-US" dirty="0" smtClean="0"/>
          </a:p>
          <a:p>
            <a:pPr lvl="1"/>
            <a:r>
              <a:rPr lang="en-US" dirty="0" smtClean="0"/>
              <a:t>Additional storms running: Guillermo underway to increase EP sample</a:t>
            </a:r>
          </a:p>
          <a:p>
            <a:r>
              <a:rPr lang="en-US" dirty="0" smtClean="0"/>
              <a:t>Path forward</a:t>
            </a:r>
            <a:endParaRPr lang="en-US" dirty="0" smtClean="0"/>
          </a:p>
          <a:p>
            <a:pPr lvl="1"/>
            <a:r>
              <a:rPr lang="en-US" dirty="0" smtClean="0"/>
              <a:t>Other storms to target?</a:t>
            </a:r>
          </a:p>
          <a:p>
            <a:pPr lvl="1"/>
            <a:r>
              <a:rPr lang="en-US" dirty="0" smtClean="0"/>
              <a:t>Minimum number of cases before decision to pick up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DTC physics testing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0019" y="1447800"/>
            <a:ext cx="7946781" cy="5002670"/>
          </a:xfrm>
        </p:spPr>
        <p:txBody>
          <a:bodyPr>
            <a:normAutofit/>
          </a:bodyPr>
          <a:lstStyle/>
          <a:p>
            <a:r>
              <a:rPr lang="en-US" dirty="0" smtClean="0"/>
              <a:t>DTC presented available physics advancements from developer interactions (developer support (including in-house NCAR, NOAA/GSD developers), DTC visitor program PIs) to EMC</a:t>
            </a:r>
          </a:p>
          <a:p>
            <a:r>
              <a:rPr lang="en-US" dirty="0" smtClean="0"/>
              <a:t>Priority given to the following: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err="1" smtClean="0"/>
              <a:t>Grell</a:t>
            </a:r>
            <a:r>
              <a:rPr lang="en-US" dirty="0" smtClean="0"/>
              <a:t>-Freitas cumulus parametrization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Cloud overlap methodology change for RRTMG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Partial cloudiness modifications for RRTMG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>
              <a:buSzPct val="150000"/>
              <a:buFont typeface="Arial" charset="0"/>
              <a:buChar char="•"/>
            </a:pPr>
            <a:r>
              <a:rPr lang="en-US" dirty="0" smtClean="0"/>
              <a:t>Developer preference to keep 2&amp;3 separate for initial testing to identify </a:t>
            </a:r>
            <a:r>
              <a:rPr lang="en-US" dirty="0" smtClean="0"/>
              <a:t>errors of individual modifications</a:t>
            </a:r>
            <a:endParaRPr lang="en-US" dirty="0" smtClean="0"/>
          </a:p>
        </p:txBody>
      </p:sp>
      <p:sp>
        <p:nvSpPr>
          <p:cNvPr id="6" name="Right Brace 5"/>
          <p:cNvSpPr/>
          <p:nvPr/>
        </p:nvSpPr>
        <p:spPr>
          <a:xfrm>
            <a:off x="7129459" y="3686175"/>
            <a:ext cx="214313" cy="1128713"/>
          </a:xfrm>
          <a:prstGeom prst="righ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0924" y="3700456"/>
            <a:ext cx="1628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Equal priority: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interest in combined impact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0019" y="1447800"/>
            <a:ext cx="7946781" cy="51387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Tests still running </a:t>
            </a:r>
            <a:r>
              <a:rPr lang="en-US" dirty="0" smtClean="0"/>
              <a:t>–available sample used </a:t>
            </a:r>
            <a:r>
              <a:rPr lang="en-US" dirty="0" smtClean="0"/>
              <a:t>for this </a:t>
            </a:r>
            <a:r>
              <a:rPr lang="en-US" dirty="0" smtClean="0"/>
              <a:t>snapshot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Storms in sample</a:t>
            </a:r>
            <a:r>
              <a:rPr lang="en-US" sz="2400" dirty="0" smtClean="0"/>
              <a:t>: </a:t>
            </a:r>
          </a:p>
          <a:p>
            <a:pPr lvl="1"/>
            <a:r>
              <a:rPr lang="en-US" dirty="0" smtClean="0"/>
              <a:t>AL: </a:t>
            </a:r>
            <a:r>
              <a:rPr lang="en-US" dirty="0" smtClean="0"/>
              <a:t>06L (Edouard), 08L (Gonzalo), 14L (Matthew), 06L (Fiona)</a:t>
            </a:r>
            <a:endParaRPr lang="en-US" dirty="0" smtClean="0"/>
          </a:p>
          <a:p>
            <a:pPr lvl="1"/>
            <a:r>
              <a:rPr lang="en-US" dirty="0" smtClean="0"/>
              <a:t>EP: </a:t>
            </a:r>
            <a:r>
              <a:rPr lang="en-US" dirty="0" smtClean="0"/>
              <a:t>05E (Dolores), 20E (Patricia), </a:t>
            </a:r>
            <a:r>
              <a:rPr lang="en-US" i="1" dirty="0" smtClean="0"/>
              <a:t>09E </a:t>
            </a:r>
            <a:r>
              <a:rPr lang="en-US" i="1" dirty="0"/>
              <a:t>(Guillermo</a:t>
            </a:r>
            <a:r>
              <a:rPr lang="en-US" i="1" dirty="0" smtClean="0"/>
              <a:t>) – running</a:t>
            </a:r>
          </a:p>
          <a:p>
            <a:pPr lvl="1"/>
            <a:endParaRPr lang="en-US" sz="1300" i="1" dirty="0" smtClean="0"/>
          </a:p>
          <a:p>
            <a:r>
              <a:rPr lang="en-US" sz="2400" dirty="0"/>
              <a:t>Sample size note: Forecasts are run out to 126 </a:t>
            </a:r>
            <a:r>
              <a:rPr lang="en-US" sz="2400" dirty="0" err="1"/>
              <a:t>hrs</a:t>
            </a:r>
            <a:r>
              <a:rPr lang="en-US" sz="2400" dirty="0"/>
              <a:t> every 18 hrs. (12 </a:t>
            </a:r>
            <a:r>
              <a:rPr lang="en-US" sz="2400" dirty="0" err="1"/>
              <a:t>hr</a:t>
            </a:r>
            <a:r>
              <a:rPr lang="en-US" sz="2400" dirty="0"/>
              <a:t> forecast is run for all initializations for cycling purposes).</a:t>
            </a:r>
          </a:p>
          <a:p>
            <a:pPr lvl="1"/>
            <a:r>
              <a:rPr lang="en-US" dirty="0"/>
              <a:t>Implemented to increase storm diversity given limited computational </a:t>
            </a:r>
            <a:r>
              <a:rPr lang="en-US" dirty="0" smtClean="0"/>
              <a:t>resources</a:t>
            </a:r>
            <a:endParaRPr lang="en-US" i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60230"/>
              </p:ext>
            </p:extLst>
          </p:nvPr>
        </p:nvGraphicFramePr>
        <p:xfrm>
          <a:off x="1103434" y="1880898"/>
          <a:ext cx="7219950" cy="197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990"/>
                <a:gridCol w="1443990"/>
                <a:gridCol w="1443990"/>
                <a:gridCol w="1443990"/>
                <a:gridCol w="1443990"/>
              </a:tblGrid>
              <a:tr h="899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(H216):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</a:t>
                      </a:r>
                      <a:r>
                        <a:rPr lang="en-US" baseline="0" dirty="0" smtClean="0"/>
                        <a:t> Cloudiness: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 Overlap: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G-F cumulus:</a:t>
                      </a:r>
                    </a:p>
                  </a:txBody>
                  <a:tcPr/>
                </a:tc>
              </a:tr>
              <a:tr h="538512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r>
                        <a:rPr lang="en-US" baseline="0" dirty="0" smtClean="0"/>
                        <a:t> basin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cases</a:t>
                      </a:r>
                      <a:endParaRPr lang="en-US" dirty="0"/>
                    </a:p>
                  </a:txBody>
                  <a:tcPr/>
                </a:tc>
              </a:tr>
              <a:tr h="538512">
                <a:tc>
                  <a:txBody>
                    <a:bodyPr/>
                    <a:lstStyle/>
                    <a:p>
                      <a:r>
                        <a:rPr lang="en-US" dirty="0" smtClean="0"/>
                        <a:t>EP basin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cases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21184192">
            <a:off x="3014665" y="2457450"/>
            <a:ext cx="942975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H6CL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184192">
            <a:off x="4600581" y="2454922"/>
            <a:ext cx="942975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FA00"/>
                </a:solidFill>
              </a:rPr>
              <a:t>H6PC</a:t>
            </a:r>
            <a:endParaRPr lang="en-US" sz="2000" b="1" dirty="0">
              <a:solidFill>
                <a:srgbClr val="00FA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184192">
            <a:off x="5941457" y="2454923"/>
            <a:ext cx="942975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432FF"/>
                </a:solidFill>
              </a:rPr>
              <a:t>H6CO</a:t>
            </a:r>
            <a:endParaRPr lang="en-US" sz="2000" b="1" dirty="0">
              <a:solidFill>
                <a:srgbClr val="0432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184192">
            <a:off x="7419562" y="2454923"/>
            <a:ext cx="942975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H6GF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RRTMG cloud-radiation enhancements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8902" y="1447800"/>
            <a:ext cx="7772400" cy="496728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Alternate </a:t>
            </a:r>
            <a:r>
              <a:rPr lang="en-US" dirty="0"/>
              <a:t>cloud overlap methodology </a:t>
            </a:r>
            <a:r>
              <a:rPr lang="en-US" dirty="0" smtClean="0"/>
              <a:t>and </a:t>
            </a:r>
            <a:r>
              <a:rPr lang="en-US" dirty="0"/>
              <a:t>partial cloudiness </a:t>
            </a:r>
            <a:r>
              <a:rPr lang="en-US" dirty="0" smtClean="0"/>
              <a:t>within RRTMG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sz="2600" b="1" dirty="0">
                <a:solidFill>
                  <a:srgbClr val="0070C0"/>
                </a:solidFill>
              </a:rPr>
              <a:t>Cloud overlap advancements </a:t>
            </a:r>
            <a:r>
              <a:rPr lang="en-US" sz="2600" dirty="0"/>
              <a:t>brought into HWRF through a DTC Visitor Program project (</a:t>
            </a:r>
            <a:r>
              <a:rPr lang="en-US" sz="2600" i="1" dirty="0"/>
              <a:t>M. </a:t>
            </a:r>
            <a:r>
              <a:rPr lang="en-US" sz="2600" i="1" dirty="0" err="1"/>
              <a:t>Iacono</a:t>
            </a:r>
            <a:r>
              <a:rPr lang="en-US" sz="2600" i="1" dirty="0"/>
              <a:t> &amp; J. Henderson -AER</a:t>
            </a:r>
            <a:r>
              <a:rPr lang="en-US" sz="2600" dirty="0" smtClean="0"/>
              <a:t>)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Project examined </a:t>
            </a:r>
            <a:r>
              <a:rPr lang="en-US" sz="2200" dirty="0"/>
              <a:t>the effect of replacing the default maximum-random (MR) cloud overlap assumption with an exponential-random (ER) </a:t>
            </a:r>
            <a:r>
              <a:rPr lang="en-US" sz="2200" dirty="0" smtClean="0"/>
              <a:t>method</a:t>
            </a:r>
          </a:p>
          <a:p>
            <a:pPr lvl="3">
              <a:buFont typeface="Arial" charset="0"/>
              <a:buChar char="•"/>
            </a:pPr>
            <a:r>
              <a:rPr lang="en-US" sz="2200" dirty="0" smtClean="0"/>
              <a:t>ER method </a:t>
            </a:r>
            <a:r>
              <a:rPr lang="en-US" sz="2200" dirty="0"/>
              <a:t>shown to be more realistic relative to radar measurements within vertically deep </a:t>
            </a:r>
            <a:r>
              <a:rPr lang="en-US" sz="2200" dirty="0" smtClean="0"/>
              <a:t>clouds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MR &amp; ER depend on partial cloudiness, operational version </a:t>
            </a:r>
            <a:r>
              <a:rPr lang="en-US" sz="2200" dirty="0" smtClean="0"/>
              <a:t>used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Initial results showed promise (in particular for Joaquin case) </a:t>
            </a:r>
            <a:endParaRPr lang="en-US" sz="2200" dirty="0"/>
          </a:p>
          <a:p>
            <a:pPr lvl="1">
              <a:buFont typeface="Arial" charset="0"/>
              <a:buChar char="•"/>
            </a:pPr>
            <a:r>
              <a:rPr lang="en-US" sz="2600" b="1" dirty="0">
                <a:solidFill>
                  <a:srgbClr val="0070C0"/>
                </a:solidFill>
              </a:rPr>
              <a:t>Partial cloud modifications </a:t>
            </a:r>
            <a:r>
              <a:rPr lang="en-US" sz="2600" dirty="0"/>
              <a:t>(</a:t>
            </a:r>
            <a:r>
              <a:rPr lang="en-US" sz="2600" i="1" dirty="0" smtClean="0"/>
              <a:t>G</a:t>
            </a:r>
            <a:r>
              <a:rPr lang="en-US" sz="2600" i="1" dirty="0"/>
              <a:t>. Thompson </a:t>
            </a:r>
            <a:r>
              <a:rPr lang="en-US" sz="2600" i="1" dirty="0" smtClean="0"/>
              <a:t>-NCAR</a:t>
            </a:r>
            <a:r>
              <a:rPr lang="en-US" sz="2600" dirty="0" smtClean="0"/>
              <a:t>)</a:t>
            </a:r>
          </a:p>
          <a:p>
            <a:pPr lvl="2">
              <a:buFont typeface="Arial" charset="0"/>
              <a:buChar char="•"/>
            </a:pPr>
            <a:r>
              <a:rPr lang="en-US" sz="2200" dirty="0" err="1" smtClean="0"/>
              <a:t>i</a:t>
            </a:r>
            <a:r>
              <a:rPr lang="en-US" sz="2200" dirty="0" err="1" smtClean="0"/>
              <a:t>cloud</a:t>
            </a:r>
            <a:r>
              <a:rPr lang="en-US" sz="2200" dirty="0" smtClean="0"/>
              <a:t>=3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Operational for HWRF in 2015, bug fix in 2016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Adjustments </a:t>
            </a:r>
            <a:r>
              <a:rPr lang="en-US" sz="2200" dirty="0" smtClean="0"/>
              <a:t>to RH threshold </a:t>
            </a:r>
            <a:r>
              <a:rPr lang="en-US" sz="2200" dirty="0" smtClean="0"/>
              <a:t>methodology</a:t>
            </a:r>
          </a:p>
          <a:p>
            <a:pPr lvl="3">
              <a:buFont typeface="Arial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eduction in solar radiation biases over CONUS (changes in v3.8.1)</a:t>
            </a:r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 rot="21280739">
            <a:off x="171349" y="3400429"/>
            <a:ext cx="1486002" cy="125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Presentation during EMC weekly </a:t>
            </a:r>
            <a:r>
              <a:rPr lang="en-US" smtClean="0">
                <a:solidFill>
                  <a:schemeClr val="tx1"/>
                </a:solidFill>
              </a:rPr>
              <a:t>meeting Nov 9, 2016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254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RRTMG cloud overlap &amp; partial clouds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65932" y="2576460"/>
            <a:ext cx="1689100" cy="931121"/>
            <a:chOff x="1246875" y="2853687"/>
            <a:chExt cx="1689100" cy="931121"/>
          </a:xfrm>
        </p:grpSpPr>
        <p:sp>
          <p:nvSpPr>
            <p:cNvPr id="31" name="TextBox 30"/>
            <p:cNvSpPr txBox="1"/>
            <p:nvPr/>
          </p:nvSpPr>
          <p:spPr>
            <a:xfrm>
              <a:off x="1246875" y="3119994"/>
              <a:ext cx="168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FA00"/>
                  </a:solidFill>
                </a:rPr>
                <a:t>Partial Cloudiness</a:t>
              </a:r>
              <a:endParaRPr lang="en-US" dirty="0">
                <a:solidFill>
                  <a:srgbClr val="00FA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4975" y="2853687"/>
              <a:ext cx="9118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46875" y="3415476"/>
              <a:ext cx="14494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432FF"/>
                  </a:solidFill>
                </a:rPr>
                <a:t>Cloud Overlap</a:t>
              </a:r>
              <a:endParaRPr lang="en-US" dirty="0">
                <a:solidFill>
                  <a:srgbClr val="0432FF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85851" y="6270233"/>
            <a:ext cx="7229474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reduction </a:t>
            </a:r>
            <a:r>
              <a:rPr lang="en-US" dirty="0" smtClean="0"/>
              <a:t>in track error for both enhancements (differences are not SS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9" y="1466921"/>
            <a:ext cx="59167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254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RRTMG cloud overlap &amp; partial clouds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8452" y="5162496"/>
            <a:ext cx="1689100" cy="931121"/>
            <a:chOff x="1246875" y="2853687"/>
            <a:chExt cx="1689100" cy="931121"/>
          </a:xfrm>
        </p:grpSpPr>
        <p:sp>
          <p:nvSpPr>
            <p:cNvPr id="31" name="TextBox 30"/>
            <p:cNvSpPr txBox="1"/>
            <p:nvPr/>
          </p:nvSpPr>
          <p:spPr>
            <a:xfrm>
              <a:off x="1246875" y="3119994"/>
              <a:ext cx="168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FA00"/>
                  </a:solidFill>
                </a:rPr>
                <a:t>Partial Cloudiness</a:t>
              </a:r>
              <a:endParaRPr lang="en-US" dirty="0">
                <a:solidFill>
                  <a:srgbClr val="00FA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4975" y="2853687"/>
              <a:ext cx="9118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46875" y="3415476"/>
              <a:ext cx="14494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432FF"/>
                  </a:solidFill>
                </a:rPr>
                <a:t>Cloud Overlap</a:t>
              </a:r>
              <a:endParaRPr lang="en-US" dirty="0">
                <a:solidFill>
                  <a:srgbClr val="0432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86" y="1804935"/>
            <a:ext cx="443753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" y="1752347"/>
            <a:ext cx="443753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" y="1771344"/>
            <a:ext cx="4437530" cy="3429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616142" y="4595153"/>
            <a:ext cx="0" cy="532435"/>
          </a:xfrm>
          <a:prstGeom prst="straightConnector1">
            <a:avLst/>
          </a:prstGeom>
          <a:ln w="28575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80117" y="4597078"/>
            <a:ext cx="0" cy="532435"/>
          </a:xfrm>
          <a:prstGeom prst="straightConnector1">
            <a:avLst/>
          </a:prstGeom>
          <a:ln w="28575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61309" y="4610585"/>
            <a:ext cx="0" cy="532435"/>
          </a:xfrm>
          <a:prstGeom prst="straightConnector1">
            <a:avLst/>
          </a:prstGeom>
          <a:ln w="28575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29226" y="5613469"/>
            <a:ext cx="5142747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Intensity</a:t>
            </a:r>
            <a:r>
              <a:rPr lang="en-US" dirty="0" smtClean="0"/>
              <a:t>: SS improvements at longer lead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8902" y="1447800"/>
            <a:ext cx="7772400" cy="4572000"/>
          </a:xfrm>
        </p:spPr>
        <p:txBody>
          <a:bodyPr/>
          <a:lstStyle/>
          <a:p>
            <a:r>
              <a:rPr lang="en-US" sz="2400" dirty="0" smtClean="0"/>
              <a:t>G-F cumulus parametrization tested as a replacement candidate for the operational scale-aware SAS cumulus scheme</a:t>
            </a:r>
          </a:p>
          <a:p>
            <a:pPr lvl="1"/>
            <a:r>
              <a:rPr lang="en-US" sz="2200" dirty="0" smtClean="0"/>
              <a:t>Scale aware G-F implemented </a:t>
            </a:r>
            <a:r>
              <a:rPr lang="en-US" sz="2200" dirty="0"/>
              <a:t>in HWRF by G. </a:t>
            </a:r>
            <a:r>
              <a:rPr lang="en-US" sz="2200" dirty="0" err="1"/>
              <a:t>Grell</a:t>
            </a:r>
            <a:r>
              <a:rPr lang="en-US" sz="2200" dirty="0"/>
              <a:t> and J.-W. </a:t>
            </a:r>
            <a:r>
              <a:rPr lang="en-US" sz="2200" dirty="0" err="1"/>
              <a:t>Bao</a:t>
            </a:r>
            <a:r>
              <a:rPr lang="en-US" sz="2200" dirty="0"/>
              <a:t> (NGGPS </a:t>
            </a:r>
            <a:r>
              <a:rPr lang="en-US" sz="2200" dirty="0" smtClean="0"/>
              <a:t>PI)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Grell</a:t>
            </a:r>
            <a:r>
              <a:rPr lang="en-US" dirty="0" smtClean="0"/>
              <a:t>-Freitas convection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70037" y="5113551"/>
            <a:ext cx="1645492" cy="906249"/>
            <a:chOff x="1577510" y="4237503"/>
            <a:chExt cx="1645492" cy="906249"/>
          </a:xfrm>
        </p:grpSpPr>
        <p:sp>
          <p:nvSpPr>
            <p:cNvPr id="3" name="TextBox 2"/>
            <p:cNvSpPr txBox="1"/>
            <p:nvPr/>
          </p:nvSpPr>
          <p:spPr>
            <a:xfrm>
              <a:off x="1577510" y="4237503"/>
              <a:ext cx="16454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 (SASAS)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112" y="4497421"/>
              <a:ext cx="10739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G-F</a:t>
              </a:r>
            </a:p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Difference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3" y="2654986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Grell</a:t>
            </a:r>
            <a:r>
              <a:rPr lang="en-US" dirty="0" smtClean="0"/>
              <a:t>-Freitas convection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9154" y="5109644"/>
            <a:ext cx="1645492" cy="906249"/>
            <a:chOff x="1577510" y="4237503"/>
            <a:chExt cx="1645492" cy="906249"/>
          </a:xfrm>
        </p:grpSpPr>
        <p:sp>
          <p:nvSpPr>
            <p:cNvPr id="3" name="TextBox 2"/>
            <p:cNvSpPr txBox="1"/>
            <p:nvPr/>
          </p:nvSpPr>
          <p:spPr>
            <a:xfrm>
              <a:off x="1577510" y="4237503"/>
              <a:ext cx="16454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 (SASAS)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112" y="4497421"/>
              <a:ext cx="10739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G-F</a:t>
              </a:r>
            </a:p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Difference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06851" y="6020779"/>
            <a:ext cx="7213600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Largest differences in intensity bias </a:t>
            </a:r>
            <a:r>
              <a:rPr lang="en-US" smtClean="0"/>
              <a:t>– </a:t>
            </a:r>
            <a:r>
              <a:rPr lang="en-US" smtClean="0"/>
              <a:t>alleviates </a:t>
            </a:r>
            <a:r>
              <a:rPr lang="en-US" smtClean="0"/>
              <a:t>low </a:t>
            </a:r>
            <a:r>
              <a:rPr lang="en-US" dirty="0" smtClean="0"/>
              <a:t>bias for strong storms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751010"/>
            <a:ext cx="443753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0" y="1703517"/>
            <a:ext cx="443753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6" y="1759077"/>
            <a:ext cx="44375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G-F: EP basin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16186" y="5901424"/>
            <a:ext cx="3064251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 cases: </a:t>
            </a:r>
            <a:r>
              <a:rPr lang="en-US" smtClean="0"/>
              <a:t>sample size too low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408663"/>
            <a:ext cx="414169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1804173"/>
            <a:ext cx="414169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" b="-1"/>
          <a:stretch/>
        </p:blipFill>
        <p:spPr>
          <a:xfrm>
            <a:off x="4800600" y="278210"/>
            <a:ext cx="4134146" cy="3200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7328" y="4778121"/>
            <a:ext cx="1645492" cy="906249"/>
            <a:chOff x="1577510" y="4237503"/>
            <a:chExt cx="1645492" cy="906249"/>
          </a:xfrm>
        </p:grpSpPr>
        <p:sp>
          <p:nvSpPr>
            <p:cNvPr id="3" name="TextBox 2"/>
            <p:cNvSpPr txBox="1"/>
            <p:nvPr/>
          </p:nvSpPr>
          <p:spPr>
            <a:xfrm>
              <a:off x="1577510" y="4237503"/>
              <a:ext cx="16454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 (SASAS)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112" y="4497421"/>
              <a:ext cx="10739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G-F</a:t>
              </a:r>
            </a:p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Difference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5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5110</TotalTime>
  <Words>593</Words>
  <Application>Microsoft Macintosh PowerPoint</Application>
  <PresentationFormat>On-screen Show (4:3)</PresentationFormat>
  <Paragraphs>120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Perpetua</vt:lpstr>
      <vt:lpstr>Wingdings 2</vt:lpstr>
      <vt:lpstr>Arial</vt:lpstr>
      <vt:lpstr>DTC-theme</vt:lpstr>
      <vt:lpstr>DTC Physics Testing Update</vt:lpstr>
      <vt:lpstr>DTC physics testing overview</vt:lpstr>
      <vt:lpstr>Status of runs</vt:lpstr>
      <vt:lpstr>RRTMG cloud-radiation enhancements</vt:lpstr>
      <vt:lpstr>RRTMG cloud overlap &amp; partial clouds</vt:lpstr>
      <vt:lpstr>RRTMG cloud overlap &amp; partial clouds</vt:lpstr>
      <vt:lpstr>Grell-Freitas convection</vt:lpstr>
      <vt:lpstr>Grell-Freitas convection</vt:lpstr>
      <vt:lpstr>G-F: EP basin</vt:lpstr>
      <vt:lpstr>G-F: Patricia</vt:lpstr>
      <vt:lpstr>G-F: Dolores</vt:lpstr>
      <vt:lpstr>Precipitation</vt:lpstr>
      <vt:lpstr>Ongoing testing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Research to the Operational Hurricane WRF Model:  Overview of the DTC Support and Testing Activities</dc:title>
  <dc:creator>Kathryn Newman</dc:creator>
  <cp:lastModifiedBy>Kathryn Newman</cp:lastModifiedBy>
  <cp:revision>72</cp:revision>
  <dcterms:created xsi:type="dcterms:W3CDTF">2017-01-22T23:52:00Z</dcterms:created>
  <dcterms:modified xsi:type="dcterms:W3CDTF">2017-02-02T15:10:25Z</dcterms:modified>
</cp:coreProperties>
</file>