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93" r:id="rId4"/>
    <p:sldId id="292" r:id="rId5"/>
    <p:sldId id="266" r:id="rId6"/>
    <p:sldId id="274" r:id="rId7"/>
    <p:sldId id="287" r:id="rId8"/>
    <p:sldId id="288" r:id="rId9"/>
    <p:sldId id="286" r:id="rId10"/>
    <p:sldId id="276" r:id="rId11"/>
    <p:sldId id="258" r:id="rId12"/>
    <p:sldId id="280" r:id="rId13"/>
    <p:sldId id="268" r:id="rId14"/>
    <p:sldId id="290" r:id="rId15"/>
    <p:sldId id="271" r:id="rId16"/>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72" autoAdjust="0"/>
    <p:restoredTop sz="94660"/>
  </p:normalViewPr>
  <p:slideViewPr>
    <p:cSldViewPr snapToGrid="0">
      <p:cViewPr varScale="1">
        <p:scale>
          <a:sx n="99" d="100"/>
          <a:sy n="99" d="100"/>
        </p:scale>
        <p:origin x="-450"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ko-KR" altLang="en-US" dirty="0" smtClean="0"/>
              <a:t>마스터 제목 스타일 편집</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271832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204720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2387732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dirty="0" smtClean="0"/>
              <a:t>마스터 제목 스타일 편집</a:t>
            </a:r>
            <a:endParaRPr lang="en-US" dirty="0"/>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21998541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ko-KR" altLang="en-US" dirty="0" smtClean="0"/>
              <a:t>마스터 제목 스타일 편집</a:t>
            </a:r>
            <a:endParaRPr lang="en-US" dirty="0"/>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131369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3230480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1405306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51538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3065653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3074036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3887391" y="987426"/>
            <a:ext cx="462915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BBC6099F-75FC-4501-80FA-E16C56A7B8A1}" type="datetimeFigureOut">
              <a:rPr lang="ko-KR" altLang="en-US" smtClean="0"/>
              <a:pPr/>
              <a:t>2016-02-10</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143564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8515350" cy="638484"/>
          </a:xfrm>
          <a:prstGeom prst="rect">
            <a:avLst/>
          </a:prstGeom>
        </p:spPr>
        <p:txBody>
          <a:bodyPr vert="horz" lIns="91440" tIns="45720" rIns="91440" bIns="45720" rtlCol="0" anchor="ctr">
            <a:normAutofit/>
          </a:bodyPr>
          <a:lstStyle/>
          <a:p>
            <a:r>
              <a:rPr lang="ko-KR" altLang="en-US" dirty="0" smtClean="0"/>
              <a:t>마스터 제목 스타일 편집</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6099F-75FC-4501-80FA-E16C56A7B8A1}" type="datetimeFigureOut">
              <a:rPr lang="ko-KR" altLang="en-US" smtClean="0"/>
              <a:pPr/>
              <a:t>2016-02-10</a:t>
            </a:fld>
            <a:endParaRPr lang="ko-KR"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C99097-BC76-4743-A301-0A6C2A206036}" type="slidenum">
              <a:rPr lang="ko-KR" altLang="en-US" smtClean="0"/>
              <a:pPr/>
              <a:t>‹#›</a:t>
            </a:fld>
            <a:endParaRPr lang="ko-KR" altLang="en-US"/>
          </a:p>
        </p:txBody>
      </p:sp>
    </p:spTree>
    <p:extLst>
      <p:ext uri="{BB962C8B-B14F-4D97-AF65-F5344CB8AC3E}">
        <p14:creationId xmlns:p14="http://schemas.microsoft.com/office/powerpoint/2010/main" xmlns="" val="25275214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1" hangingPunct="1">
        <a:lnSpc>
          <a:spcPct val="90000"/>
        </a:lnSpc>
        <a:spcBef>
          <a:spcPct val="0"/>
        </a:spcBef>
        <a:buNone/>
        <a:defRPr sz="28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048256"/>
            <a:ext cx="7772400" cy="1461706"/>
          </a:xfrm>
        </p:spPr>
        <p:txBody>
          <a:bodyPr anchor="ctr" anchorCtr="0">
            <a:normAutofit/>
          </a:bodyPr>
          <a:lstStyle/>
          <a:p>
            <a:r>
              <a:rPr lang="en-US" altLang="ko-KR" sz="3600" dirty="0" smtClean="0"/>
              <a:t>FY16 baseline (H16C</a:t>
            </a:r>
            <a:r>
              <a:rPr lang="en-US" altLang="ko-KR" sz="3600" dirty="0" smtClean="0"/>
              <a:t>) update</a:t>
            </a:r>
            <a:endParaRPr lang="ko-KR" altLang="en-US" sz="3600" dirty="0"/>
          </a:p>
        </p:txBody>
      </p:sp>
      <p:sp>
        <p:nvSpPr>
          <p:cNvPr id="3" name="부제목 2"/>
          <p:cNvSpPr>
            <a:spLocks noGrp="1"/>
          </p:cNvSpPr>
          <p:nvPr>
            <p:ph type="subTitle" idx="1"/>
          </p:nvPr>
        </p:nvSpPr>
        <p:spPr>
          <a:xfrm>
            <a:off x="741145" y="3602038"/>
            <a:ext cx="8402855" cy="1655762"/>
          </a:xfrm>
        </p:spPr>
        <p:txBody>
          <a:bodyPr anchor="ctr" anchorCtr="0"/>
          <a:lstStyle/>
          <a:p>
            <a:pPr algn="l"/>
            <a:r>
              <a:rPr lang="en-US" altLang="ko-KR" dirty="0" smtClean="0"/>
              <a:t>Outlier analysis </a:t>
            </a:r>
            <a:r>
              <a:rPr lang="en-US" altLang="ko-KR" sz="2000" dirty="0" smtClean="0"/>
              <a:t>- H16C </a:t>
            </a:r>
            <a:r>
              <a:rPr lang="en-US" altLang="ko-KR" sz="2000" dirty="0" smtClean="0"/>
              <a:t>vs H16B: </a:t>
            </a:r>
            <a:r>
              <a:rPr lang="en-US" altLang="ko-KR" sz="2000" dirty="0"/>
              <a:t>Impact of FY16 </a:t>
            </a:r>
            <a:r>
              <a:rPr lang="en-US" altLang="ko-KR" sz="2000" dirty="0" smtClean="0"/>
              <a:t>baseline</a:t>
            </a:r>
          </a:p>
          <a:p>
            <a:pPr algn="l"/>
            <a:r>
              <a:rPr lang="en-US" altLang="ko-KR" sz="2000" dirty="0" smtClean="0"/>
              <a:t>                                  - H16C </a:t>
            </a:r>
            <a:r>
              <a:rPr lang="en-US" altLang="ko-KR" sz="2000" dirty="0" err="1" smtClean="0"/>
              <a:t>vs</a:t>
            </a:r>
            <a:r>
              <a:rPr lang="en-US" altLang="ko-KR" sz="2000" dirty="0" smtClean="0"/>
              <a:t> H215: Impact of FY16 baseline and new GFS</a:t>
            </a:r>
          </a:p>
          <a:p>
            <a:pPr algn="l"/>
            <a:r>
              <a:rPr lang="en-US" altLang="ko-KR" sz="2000" dirty="0" smtClean="0"/>
              <a:t>                                    (#</a:t>
            </a:r>
            <a:r>
              <a:rPr lang="en-US" altLang="ko-KR" sz="2000" dirty="0" smtClean="0"/>
              <a:t>Case AL:242, EP:458)</a:t>
            </a:r>
          </a:p>
        </p:txBody>
      </p:sp>
    </p:spTree>
    <p:extLst>
      <p:ext uri="{BB962C8B-B14F-4D97-AF65-F5344CB8AC3E}">
        <p14:creationId xmlns:p14="http://schemas.microsoft.com/office/powerpoint/2010/main" xmlns="" val="2437227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제목 1"/>
          <p:cNvSpPr>
            <a:spLocks noGrp="1"/>
          </p:cNvSpPr>
          <p:nvPr>
            <p:ph type="title"/>
          </p:nvPr>
        </p:nvSpPr>
        <p:spPr>
          <a:xfrm>
            <a:off x="303185" y="3085079"/>
            <a:ext cx="8515350" cy="638484"/>
          </a:xfrm>
        </p:spPr>
        <p:txBody>
          <a:bodyPr>
            <a:normAutofit/>
          </a:bodyPr>
          <a:lstStyle/>
          <a:p>
            <a:pPr algn="ctr"/>
            <a:r>
              <a:rPr lang="en-US" altLang="ko-KR" sz="3200" dirty="0" smtClean="0"/>
              <a:t>EPAC</a:t>
            </a:r>
            <a:endParaRPr lang="ko-KR" altLang="en-US"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H215/H16B/H16C, EPAC, 2012-2014</a:t>
            </a:r>
            <a:endParaRPr lang="ko-KR" altLang="en-US" dirty="0"/>
          </a:p>
        </p:txBody>
      </p:sp>
      <p:pic>
        <p:nvPicPr>
          <p:cNvPr id="22" name="Picture 4" descr="D:\Sync\Work\Project\NCEP_EMC\OA\figure3\H215H16BH16C\fig_EPAL1214_st01.png"/>
          <p:cNvPicPr>
            <a:picLocks noChangeAspect="1" noChangeArrowheads="1"/>
          </p:cNvPicPr>
          <p:nvPr/>
        </p:nvPicPr>
        <p:blipFill>
          <a:blip r:embed="rId2"/>
          <a:srcRect t="87278"/>
          <a:stretch>
            <a:fillRect/>
          </a:stretch>
        </p:blipFill>
        <p:spPr bwMode="auto">
          <a:xfrm>
            <a:off x="113715" y="6098480"/>
            <a:ext cx="3036145" cy="274782"/>
          </a:xfrm>
          <a:prstGeom prst="rect">
            <a:avLst/>
          </a:prstGeom>
          <a:noFill/>
        </p:spPr>
      </p:pic>
      <p:pic>
        <p:nvPicPr>
          <p:cNvPr id="26" name="Picture 4" descr="D:\Sync\Work\Project\NCEP_EMC\OA\figure3\H215H16BH16C\fig_EPAL1214_st01.png"/>
          <p:cNvPicPr>
            <a:picLocks noChangeAspect="1" noChangeArrowheads="1"/>
          </p:cNvPicPr>
          <p:nvPr/>
        </p:nvPicPr>
        <p:blipFill>
          <a:blip r:embed="rId2"/>
          <a:srcRect b="6830"/>
          <a:stretch>
            <a:fillRect/>
          </a:stretch>
        </p:blipFill>
        <p:spPr bwMode="auto">
          <a:xfrm>
            <a:off x="110785" y="3874880"/>
            <a:ext cx="3036145" cy="2012483"/>
          </a:xfrm>
          <a:prstGeom prst="rect">
            <a:avLst/>
          </a:prstGeom>
          <a:noFill/>
        </p:spPr>
      </p:pic>
      <p:sp>
        <p:nvSpPr>
          <p:cNvPr id="29" name="위쪽 화살표 28"/>
          <p:cNvSpPr/>
          <p:nvPr/>
        </p:nvSpPr>
        <p:spPr>
          <a:xfrm>
            <a:off x="761191" y="5918177"/>
            <a:ext cx="262800"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pic>
        <p:nvPicPr>
          <p:cNvPr id="21" name="Picture 3" descr="D:\Sync\Work\Project\NCEP_EMC\OA\figure3\H215H16BH16C\fig_EPAL1214_si01.png"/>
          <p:cNvPicPr>
            <a:picLocks noChangeAspect="1" noChangeArrowheads="1"/>
          </p:cNvPicPr>
          <p:nvPr/>
        </p:nvPicPr>
        <p:blipFill>
          <a:blip r:embed="rId3"/>
          <a:srcRect t="87278"/>
          <a:stretch>
            <a:fillRect/>
          </a:stretch>
        </p:blipFill>
        <p:spPr bwMode="auto">
          <a:xfrm>
            <a:off x="3043052" y="6106282"/>
            <a:ext cx="3036145" cy="274782"/>
          </a:xfrm>
          <a:prstGeom prst="rect">
            <a:avLst/>
          </a:prstGeom>
          <a:noFill/>
        </p:spPr>
      </p:pic>
      <p:sp>
        <p:nvSpPr>
          <p:cNvPr id="23" name="TextBox 22"/>
          <p:cNvSpPr txBox="1"/>
          <p:nvPr/>
        </p:nvSpPr>
        <p:spPr>
          <a:xfrm>
            <a:off x="6003498" y="5717367"/>
            <a:ext cx="1199367" cy="276999"/>
          </a:xfrm>
          <a:prstGeom prst="rect">
            <a:avLst/>
          </a:prstGeom>
          <a:noFill/>
        </p:spPr>
        <p:txBody>
          <a:bodyPr wrap="none" rtlCol="0">
            <a:spAutoFit/>
          </a:bodyPr>
          <a:lstStyle/>
          <a:p>
            <a:r>
              <a:rPr lang="en-US" altLang="ko-KR" sz="1200" dirty="0" smtClean="0">
                <a:latin typeface="Arial" pitchFamily="34" charset="0"/>
                <a:cs typeface="Arial" pitchFamily="34" charset="0"/>
              </a:rPr>
              <a:t>H16C vs H16B</a:t>
            </a:r>
            <a:endParaRPr lang="ko-KR" altLang="en-US" sz="1200" dirty="0">
              <a:latin typeface="Arial" pitchFamily="34" charset="0"/>
              <a:cs typeface="Arial" pitchFamily="34" charset="0"/>
            </a:endParaRPr>
          </a:p>
        </p:txBody>
      </p:sp>
      <p:sp>
        <p:nvSpPr>
          <p:cNvPr id="24" name="TextBox 23"/>
          <p:cNvSpPr txBox="1"/>
          <p:nvPr/>
        </p:nvSpPr>
        <p:spPr>
          <a:xfrm>
            <a:off x="6003497" y="6082128"/>
            <a:ext cx="1181734" cy="276999"/>
          </a:xfrm>
          <a:prstGeom prst="rect">
            <a:avLst/>
          </a:prstGeom>
          <a:noFill/>
        </p:spPr>
        <p:txBody>
          <a:bodyPr wrap="none" rtlCol="0">
            <a:spAutoFit/>
          </a:bodyPr>
          <a:lstStyle/>
          <a:p>
            <a:r>
              <a:rPr lang="en-US" altLang="ko-KR" sz="1200" dirty="0" smtClean="0">
                <a:latin typeface="Arial" pitchFamily="34" charset="0"/>
                <a:cs typeface="Arial" pitchFamily="34" charset="0"/>
              </a:rPr>
              <a:t>H16C vs H215</a:t>
            </a:r>
            <a:endParaRPr lang="ko-KR" altLang="en-US" sz="1200" dirty="0">
              <a:latin typeface="Arial" pitchFamily="34" charset="0"/>
              <a:cs typeface="Arial" pitchFamily="34" charset="0"/>
            </a:endParaRPr>
          </a:p>
        </p:txBody>
      </p:sp>
      <p:pic>
        <p:nvPicPr>
          <p:cNvPr id="25" name="Picture 3" descr="D:\Sync\Work\Project\NCEP_EMC\OA\figure3\H215H16BH16C\fig_EPAL1214_si01.png"/>
          <p:cNvPicPr>
            <a:picLocks noChangeAspect="1" noChangeArrowheads="1"/>
          </p:cNvPicPr>
          <p:nvPr/>
        </p:nvPicPr>
        <p:blipFill>
          <a:blip r:embed="rId3"/>
          <a:srcRect b="6830"/>
          <a:stretch>
            <a:fillRect/>
          </a:stretch>
        </p:blipFill>
        <p:spPr bwMode="auto">
          <a:xfrm>
            <a:off x="3040122" y="3874880"/>
            <a:ext cx="3036145" cy="2012483"/>
          </a:xfrm>
          <a:prstGeom prst="rect">
            <a:avLst/>
          </a:prstGeom>
          <a:noFill/>
        </p:spPr>
      </p:pic>
      <p:sp>
        <p:nvSpPr>
          <p:cNvPr id="31" name="위쪽 화살표 30"/>
          <p:cNvSpPr/>
          <p:nvPr/>
        </p:nvSpPr>
        <p:spPr>
          <a:xfrm>
            <a:off x="2846844" y="5906454"/>
            <a:ext cx="262800"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32" name="위쪽 화살표 31"/>
          <p:cNvSpPr/>
          <p:nvPr/>
        </p:nvSpPr>
        <p:spPr>
          <a:xfrm>
            <a:off x="5772221" y="5577811"/>
            <a:ext cx="262800"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33" name="아래쪽 화살표 32"/>
          <p:cNvSpPr/>
          <p:nvPr/>
        </p:nvSpPr>
        <p:spPr>
          <a:xfrm>
            <a:off x="5257380" y="5916217"/>
            <a:ext cx="262800" cy="205200"/>
          </a:xfrm>
          <a:prstGeom prst="downArrow">
            <a:avLst>
              <a:gd name="adj1" fmla="val 62165"/>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직사각형 19"/>
          <p:cNvSpPr/>
          <p:nvPr/>
        </p:nvSpPr>
        <p:spPr>
          <a:xfrm>
            <a:off x="6108192" y="3672762"/>
            <a:ext cx="2990088" cy="2031325"/>
          </a:xfrm>
          <a:prstGeom prst="rect">
            <a:avLst/>
          </a:prstGeom>
        </p:spPr>
        <p:txBody>
          <a:bodyPr wrap="square">
            <a:spAutoFit/>
          </a:bodyPr>
          <a:lstStyle/>
          <a:p>
            <a:pPr marL="92075" indent="-92075">
              <a:buFont typeface="Arial" pitchFamily="34" charset="0"/>
              <a:buChar char="•"/>
            </a:pPr>
            <a:r>
              <a:rPr lang="en-US" altLang="ko-KR" sz="1400" dirty="0" smtClean="0">
                <a:latin typeface="Arial" pitchFamily="34" charset="0"/>
                <a:cs typeface="Arial" pitchFamily="34" charset="0"/>
              </a:rPr>
              <a:t>H16C track and intensity forecasts indicated positive impacts across forecast </a:t>
            </a:r>
            <a:r>
              <a:rPr lang="en-US" altLang="ko-KR" sz="1400" dirty="0" smtClean="0">
                <a:latin typeface="Arial" pitchFamily="34" charset="0"/>
                <a:cs typeface="Arial" pitchFamily="34" charset="0"/>
              </a:rPr>
              <a:t>lead times.</a:t>
            </a:r>
          </a:p>
          <a:p>
            <a:pPr marL="92075" indent="-92075">
              <a:buFont typeface="Arial" pitchFamily="34" charset="0"/>
              <a:buChar char="•"/>
            </a:pPr>
            <a:r>
              <a:rPr lang="en-US" altLang="ko-KR" sz="1400" dirty="0" smtClean="0">
                <a:latin typeface="Arial" pitchFamily="34" charset="0"/>
                <a:cs typeface="Arial" pitchFamily="34" charset="0"/>
              </a:rPr>
              <a:t>H16C track forecast showed improvement through all forecast lead times. The impact of H16C on Intensity forecast is somewhat neutral before </a:t>
            </a:r>
            <a:r>
              <a:rPr lang="en-US" altLang="ko-KR" sz="1400" dirty="0" smtClean="0">
                <a:latin typeface="Arial" pitchFamily="34" charset="0"/>
                <a:cs typeface="Arial" pitchFamily="34" charset="0"/>
              </a:rPr>
              <a:t>day 3 </a:t>
            </a:r>
            <a:r>
              <a:rPr lang="en-US" altLang="ko-KR" sz="1400" dirty="0" smtClean="0">
                <a:latin typeface="Arial" pitchFamily="34" charset="0"/>
                <a:cs typeface="Arial" pitchFamily="34" charset="0"/>
              </a:rPr>
              <a:t>but degradation at </a:t>
            </a:r>
            <a:r>
              <a:rPr lang="en-US" altLang="ko-KR" sz="1400" dirty="0" smtClean="0">
                <a:latin typeface="Arial" pitchFamily="34" charset="0"/>
                <a:cs typeface="Arial" pitchFamily="34" charset="0"/>
              </a:rPr>
              <a:t>day 4 and 5.</a:t>
            </a:r>
            <a:endParaRPr lang="ko-KR" altLang="en-US" sz="1400" dirty="0">
              <a:latin typeface="Arial" pitchFamily="34" charset="0"/>
              <a:cs typeface="Arial" pitchFamily="34" charset="0"/>
            </a:endParaRPr>
          </a:p>
        </p:txBody>
      </p:sp>
      <p:sp>
        <p:nvSpPr>
          <p:cNvPr id="27" name="아래쪽 화살표 26"/>
          <p:cNvSpPr/>
          <p:nvPr/>
        </p:nvSpPr>
        <p:spPr>
          <a:xfrm>
            <a:off x="5775540" y="5904025"/>
            <a:ext cx="262800" cy="205200"/>
          </a:xfrm>
          <a:prstGeom prst="downArrow">
            <a:avLst>
              <a:gd name="adj1" fmla="val 62165"/>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pic>
        <p:nvPicPr>
          <p:cNvPr id="37" name="Picture 5" descr="D:\Sync\Work\Project\NCEP_EMC\OA\figure3\H215H16BH16C\fig_EPAL1214_tker.png"/>
          <p:cNvPicPr>
            <a:picLocks noChangeAspect="1" noChangeArrowheads="1"/>
          </p:cNvPicPr>
          <p:nvPr/>
        </p:nvPicPr>
        <p:blipFill>
          <a:blip r:embed="rId4"/>
          <a:srcRect/>
          <a:stretch>
            <a:fillRect/>
          </a:stretch>
        </p:blipFill>
        <p:spPr bwMode="auto">
          <a:xfrm>
            <a:off x="106044" y="1265144"/>
            <a:ext cx="3036145" cy="2160000"/>
          </a:xfrm>
          <a:prstGeom prst="rect">
            <a:avLst/>
          </a:prstGeom>
          <a:noFill/>
        </p:spPr>
      </p:pic>
      <p:pic>
        <p:nvPicPr>
          <p:cNvPr id="38" name="Picture 2" descr="D:\Sync\Work\Project\NCEP_EMC\OA\figure3\H215H16BH16C\fig_EPAL1214_bias.png"/>
          <p:cNvPicPr>
            <a:picLocks noChangeAspect="1" noChangeArrowheads="1"/>
          </p:cNvPicPr>
          <p:nvPr/>
        </p:nvPicPr>
        <p:blipFill>
          <a:blip r:embed="rId5"/>
          <a:srcRect/>
          <a:stretch>
            <a:fillRect/>
          </a:stretch>
        </p:blipFill>
        <p:spPr bwMode="auto">
          <a:xfrm>
            <a:off x="6044551" y="1277801"/>
            <a:ext cx="3036145" cy="2160000"/>
          </a:xfrm>
          <a:prstGeom prst="rect">
            <a:avLst/>
          </a:prstGeom>
          <a:noFill/>
        </p:spPr>
      </p:pic>
      <p:pic>
        <p:nvPicPr>
          <p:cNvPr id="39" name="Picture 6" descr="D:\Sync\Work\Project\NCEP_EMC\OA\figure3\H215H16BH16C\fig_EPAL1214_wind.png"/>
          <p:cNvPicPr>
            <a:picLocks noChangeAspect="1" noChangeArrowheads="1"/>
          </p:cNvPicPr>
          <p:nvPr/>
        </p:nvPicPr>
        <p:blipFill>
          <a:blip r:embed="rId6"/>
          <a:srcRect/>
          <a:stretch>
            <a:fillRect/>
          </a:stretch>
        </p:blipFill>
        <p:spPr bwMode="auto">
          <a:xfrm>
            <a:off x="3024262" y="1273074"/>
            <a:ext cx="3036145" cy="2160000"/>
          </a:xfrm>
          <a:prstGeom prst="rect">
            <a:avLst/>
          </a:prstGeom>
          <a:noFill/>
        </p:spPr>
      </p:pic>
    </p:spTree>
    <p:extLst>
      <p:ext uri="{BB962C8B-B14F-4D97-AF65-F5344CB8AC3E}">
        <p14:creationId xmlns:p14="http://schemas.microsoft.com/office/powerpoint/2010/main" xmlns="" val="32716075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제목 1"/>
          <p:cNvSpPr>
            <a:spLocks noGrp="1"/>
          </p:cNvSpPr>
          <p:nvPr>
            <p:ph type="title"/>
          </p:nvPr>
        </p:nvSpPr>
        <p:spPr>
          <a:xfrm>
            <a:off x="628650" y="365127"/>
            <a:ext cx="8515350" cy="638484"/>
          </a:xfrm>
        </p:spPr>
        <p:txBody>
          <a:bodyPr/>
          <a:lstStyle/>
          <a:p>
            <a:r>
              <a:rPr lang="en-US" altLang="ko-KR" dirty="0" err="1" smtClean="0"/>
              <a:t>Imprv</a:t>
            </a:r>
            <a:r>
              <a:rPr lang="en-US" altLang="ko-KR" dirty="0" smtClean="0"/>
              <a:t>/</a:t>
            </a:r>
            <a:r>
              <a:rPr lang="en-US" altLang="ko-KR" dirty="0" err="1" smtClean="0"/>
              <a:t>Degrd</a:t>
            </a:r>
            <a:r>
              <a:rPr lang="en-US" altLang="ko-KR" dirty="0" smtClean="0"/>
              <a:t> </a:t>
            </a:r>
            <a:r>
              <a:rPr lang="en-US" altLang="ko-KR" dirty="0"/>
              <a:t>of </a:t>
            </a:r>
            <a:r>
              <a:rPr lang="en-US" altLang="ko-KR" dirty="0" smtClean="0"/>
              <a:t>H16C </a:t>
            </a:r>
            <a:r>
              <a:rPr lang="en-US" altLang="ko-KR" dirty="0"/>
              <a:t>over </a:t>
            </a:r>
            <a:r>
              <a:rPr lang="en-US" altLang="ko-KR" dirty="0" smtClean="0"/>
              <a:t>H16B</a:t>
            </a:r>
            <a:endParaRPr lang="ko-KR" altLang="en-US" dirty="0"/>
          </a:p>
        </p:txBody>
      </p:sp>
      <p:pic>
        <p:nvPicPr>
          <p:cNvPr id="25" name="그림 24"/>
          <p:cNvPicPr>
            <a:picLocks noChangeAspect="1"/>
          </p:cNvPicPr>
          <p:nvPr/>
        </p:nvPicPr>
        <p:blipFill>
          <a:blip r:embed="rId2" cstate="print">
            <a:extLst>
              <a:ext uri="{28A0092B-C50C-407E-A947-70E740481C1C}">
                <a14:useLocalDpi xmlns:a14="http://schemas.microsoft.com/office/drawing/2010/main" xmlns:lc="http://schemas.openxmlformats.org/drawingml/2006/lockedCanvas" xmlns="" val="0"/>
              </a:ext>
            </a:extLst>
          </a:blip>
          <a:srcRect t="18885"/>
          <a:stretch>
            <a:fillRect/>
          </a:stretch>
        </p:blipFill>
        <p:spPr>
          <a:xfrm>
            <a:off x="6325167" y="1548000"/>
            <a:ext cx="1780213" cy="4306260"/>
          </a:xfrm>
          <a:prstGeom prst="rect">
            <a:avLst/>
          </a:prstGeom>
        </p:spPr>
      </p:pic>
      <p:pic>
        <p:nvPicPr>
          <p:cNvPr id="26" name="그림 25"/>
          <p:cNvPicPr>
            <a:picLocks noChangeAspect="1"/>
          </p:cNvPicPr>
          <p:nvPr/>
        </p:nvPicPr>
        <p:blipFill>
          <a:blip r:embed="rId3" cstate="print">
            <a:extLst>
              <a:ext uri="{28A0092B-C50C-407E-A947-70E740481C1C}">
                <a14:useLocalDpi xmlns:a14="http://schemas.microsoft.com/office/drawing/2010/main" xmlns:lc="http://schemas.openxmlformats.org/drawingml/2006/lockedCanvas" xmlns="" val="0"/>
              </a:ext>
            </a:extLst>
          </a:blip>
          <a:srcRect t="18885"/>
          <a:stretch>
            <a:fillRect/>
          </a:stretch>
        </p:blipFill>
        <p:spPr>
          <a:xfrm>
            <a:off x="818401" y="1548000"/>
            <a:ext cx="1787348" cy="4306260"/>
          </a:xfrm>
          <a:prstGeom prst="rect">
            <a:avLst/>
          </a:prstGeom>
        </p:spPr>
      </p:pic>
      <p:sp>
        <p:nvSpPr>
          <p:cNvPr id="7" name="TextBox 6"/>
          <p:cNvSpPr txBox="1"/>
          <p:nvPr/>
        </p:nvSpPr>
        <p:spPr>
          <a:xfrm>
            <a:off x="164153" y="1745945"/>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8" name="TextBox 7"/>
          <p:cNvSpPr txBox="1"/>
          <p:nvPr/>
        </p:nvSpPr>
        <p:spPr>
          <a:xfrm>
            <a:off x="155292" y="2642483"/>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9" name="TextBox 8"/>
          <p:cNvSpPr txBox="1"/>
          <p:nvPr/>
        </p:nvSpPr>
        <p:spPr>
          <a:xfrm>
            <a:off x="155292" y="3505507"/>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10" name="TextBox 9"/>
          <p:cNvSpPr txBox="1"/>
          <p:nvPr/>
        </p:nvSpPr>
        <p:spPr>
          <a:xfrm>
            <a:off x="155292" y="4350438"/>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sp>
        <p:nvSpPr>
          <p:cNvPr id="11" name="TextBox 10"/>
          <p:cNvSpPr txBox="1"/>
          <p:nvPr/>
        </p:nvSpPr>
        <p:spPr>
          <a:xfrm>
            <a:off x="155292" y="5234771"/>
            <a:ext cx="582211" cy="307777"/>
          </a:xfrm>
          <a:prstGeom prst="rect">
            <a:avLst/>
          </a:prstGeom>
          <a:noFill/>
        </p:spPr>
        <p:txBody>
          <a:bodyPr wrap="none" rtlCol="0">
            <a:spAutoFit/>
          </a:bodyPr>
          <a:lstStyle/>
          <a:p>
            <a:r>
              <a:rPr lang="en-US" altLang="ko-KR" sz="1400" dirty="0" smtClean="0">
                <a:latin typeface="Arial" pitchFamily="34" charset="0"/>
                <a:cs typeface="Arial" pitchFamily="34" charset="0"/>
              </a:rPr>
              <a:t>120h</a:t>
            </a:r>
            <a:endParaRPr lang="ko-KR" altLang="en-US" sz="1400" dirty="0">
              <a:latin typeface="Arial" pitchFamily="34" charset="0"/>
              <a:cs typeface="Arial" pitchFamily="34" charset="0"/>
            </a:endParaRPr>
          </a:p>
        </p:txBody>
      </p:sp>
      <p:sp>
        <p:nvSpPr>
          <p:cNvPr id="13" name="TextBox 12"/>
          <p:cNvSpPr txBox="1"/>
          <p:nvPr/>
        </p:nvSpPr>
        <p:spPr>
          <a:xfrm>
            <a:off x="8342953" y="1745945"/>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14" name="TextBox 13"/>
          <p:cNvSpPr txBox="1"/>
          <p:nvPr/>
        </p:nvSpPr>
        <p:spPr>
          <a:xfrm>
            <a:off x="8334092" y="2642483"/>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15" name="TextBox 14"/>
          <p:cNvSpPr txBox="1"/>
          <p:nvPr/>
        </p:nvSpPr>
        <p:spPr>
          <a:xfrm>
            <a:off x="8334092" y="3505507"/>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16" name="TextBox 15"/>
          <p:cNvSpPr txBox="1"/>
          <p:nvPr/>
        </p:nvSpPr>
        <p:spPr>
          <a:xfrm>
            <a:off x="8334092" y="4350438"/>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sp>
        <p:nvSpPr>
          <p:cNvPr id="17" name="TextBox 16"/>
          <p:cNvSpPr txBox="1"/>
          <p:nvPr/>
        </p:nvSpPr>
        <p:spPr>
          <a:xfrm>
            <a:off x="8334092" y="5234771"/>
            <a:ext cx="582211" cy="307777"/>
          </a:xfrm>
          <a:prstGeom prst="rect">
            <a:avLst/>
          </a:prstGeom>
          <a:noFill/>
        </p:spPr>
        <p:txBody>
          <a:bodyPr wrap="none" rtlCol="0">
            <a:spAutoFit/>
          </a:bodyPr>
          <a:lstStyle/>
          <a:p>
            <a:r>
              <a:rPr lang="en-US" altLang="ko-KR" sz="1400" dirty="0" smtClean="0">
                <a:latin typeface="Arial" pitchFamily="34" charset="0"/>
                <a:cs typeface="Arial" pitchFamily="34" charset="0"/>
              </a:rPr>
              <a:t>120h</a:t>
            </a:r>
            <a:endParaRPr lang="ko-KR" altLang="en-US" sz="1400" dirty="0">
              <a:latin typeface="Arial" pitchFamily="34" charset="0"/>
              <a:cs typeface="Arial" pitchFamily="34" charset="0"/>
            </a:endParaRPr>
          </a:p>
        </p:txBody>
      </p:sp>
      <p:sp>
        <p:nvSpPr>
          <p:cNvPr id="38" name="TextBox 37"/>
          <p:cNvSpPr txBox="1"/>
          <p:nvPr/>
        </p:nvSpPr>
        <p:spPr>
          <a:xfrm>
            <a:off x="984114" y="4300051"/>
            <a:ext cx="489484" cy="220573"/>
          </a:xfrm>
          <a:prstGeom prst="rect">
            <a:avLst/>
          </a:prstGeom>
          <a:noFill/>
        </p:spPr>
        <p:txBody>
          <a:bodyPr wrap="none" lIns="36000" rIns="36000" rtlCol="0">
            <a:spAutoFit/>
          </a:bodyPr>
          <a:lstStyle/>
          <a:p>
            <a:pPr>
              <a:lnSpc>
                <a:spcPts val="1000"/>
              </a:lnSpc>
            </a:pPr>
            <a:r>
              <a:rPr lang="en-US" altLang="ko-KR" sz="900" dirty="0" smtClean="0">
                <a:solidFill>
                  <a:srgbClr val="0000FF"/>
                </a:solidFill>
                <a:latin typeface="Arial" pitchFamily="34" charset="0"/>
                <a:cs typeface="Arial" pitchFamily="34" charset="0"/>
              </a:rPr>
              <a:t>2014/21</a:t>
            </a:r>
          </a:p>
        </p:txBody>
      </p:sp>
      <p:sp>
        <p:nvSpPr>
          <p:cNvPr id="32" name="TextBox 31"/>
          <p:cNvSpPr txBox="1"/>
          <p:nvPr/>
        </p:nvSpPr>
        <p:spPr>
          <a:xfrm>
            <a:off x="984114" y="5153491"/>
            <a:ext cx="489484" cy="220573"/>
          </a:xfrm>
          <a:prstGeom prst="rect">
            <a:avLst/>
          </a:prstGeom>
          <a:noFill/>
        </p:spPr>
        <p:txBody>
          <a:bodyPr wrap="none" lIns="36000" rIns="36000" rtlCol="0">
            <a:spAutoFit/>
          </a:bodyPr>
          <a:lstStyle/>
          <a:p>
            <a:pPr>
              <a:lnSpc>
                <a:spcPts val="1000"/>
              </a:lnSpc>
            </a:pPr>
            <a:r>
              <a:rPr lang="en-US" altLang="ko-KR" sz="900" dirty="0" smtClean="0">
                <a:solidFill>
                  <a:srgbClr val="0000FF"/>
                </a:solidFill>
                <a:latin typeface="Arial" pitchFamily="34" charset="0"/>
                <a:cs typeface="Arial" pitchFamily="34" charset="0"/>
              </a:rPr>
              <a:t>2014/10</a:t>
            </a:r>
          </a:p>
        </p:txBody>
      </p:sp>
      <p:sp>
        <p:nvSpPr>
          <p:cNvPr id="33" name="TextBox 32"/>
          <p:cNvSpPr txBox="1"/>
          <p:nvPr/>
        </p:nvSpPr>
        <p:spPr>
          <a:xfrm>
            <a:off x="6503987" y="5202476"/>
            <a:ext cx="489484" cy="22057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2014/11</a:t>
            </a:r>
            <a:endParaRPr lang="en-US" altLang="ko-KR" sz="900" b="1" dirty="0" smtClean="0">
              <a:solidFill>
                <a:srgbClr val="0000FF"/>
              </a:solidFill>
              <a:latin typeface="Arial" pitchFamily="34" charset="0"/>
              <a:cs typeface="Arial" pitchFamily="34" charset="0"/>
            </a:endParaRPr>
          </a:p>
        </p:txBody>
      </p:sp>
      <p:sp>
        <p:nvSpPr>
          <p:cNvPr id="34" name="TextBox 33"/>
          <p:cNvSpPr txBox="1"/>
          <p:nvPr/>
        </p:nvSpPr>
        <p:spPr>
          <a:xfrm>
            <a:off x="3615286" y="2247900"/>
            <a:ext cx="1941557" cy="369332"/>
          </a:xfrm>
          <a:prstGeom prst="rect">
            <a:avLst/>
          </a:prstGeom>
          <a:noFill/>
        </p:spPr>
        <p:txBody>
          <a:bodyPr wrap="none" rtlCol="0">
            <a:spAutoFit/>
          </a:bodyPr>
          <a:lstStyle/>
          <a:p>
            <a:pPr algn="ctr"/>
            <a:r>
              <a:rPr lang="en-US" altLang="ko-KR" dirty="0" smtClean="0">
                <a:latin typeface="Arial" pitchFamily="34" charset="0"/>
                <a:cs typeface="Arial" pitchFamily="34" charset="0"/>
              </a:rPr>
              <a:t>No notable storm</a:t>
            </a:r>
            <a:endParaRPr lang="ko-KR" altLang="en-US" dirty="0">
              <a:latin typeface="Arial" pitchFamily="34" charset="0"/>
              <a:cs typeface="Arial" pitchFamily="34" charset="0"/>
            </a:endParaRPr>
          </a:p>
        </p:txBody>
      </p:sp>
      <p:sp>
        <p:nvSpPr>
          <p:cNvPr id="35" name="TextBox 34"/>
          <p:cNvSpPr txBox="1"/>
          <p:nvPr/>
        </p:nvSpPr>
        <p:spPr>
          <a:xfrm>
            <a:off x="3615286" y="4579620"/>
            <a:ext cx="1941557" cy="369332"/>
          </a:xfrm>
          <a:prstGeom prst="rect">
            <a:avLst/>
          </a:prstGeom>
          <a:noFill/>
        </p:spPr>
        <p:txBody>
          <a:bodyPr wrap="none" rtlCol="0">
            <a:spAutoFit/>
          </a:bodyPr>
          <a:lstStyle/>
          <a:p>
            <a:pPr algn="ctr"/>
            <a:r>
              <a:rPr lang="en-US" altLang="ko-KR" dirty="0" smtClean="0">
                <a:latin typeface="Arial" pitchFamily="34" charset="0"/>
                <a:cs typeface="Arial" pitchFamily="34" charset="0"/>
              </a:rPr>
              <a:t>No notable storm</a:t>
            </a:r>
            <a:endParaRPr lang="ko-KR" altLang="en-US" dirty="0">
              <a:latin typeface="Arial" pitchFamily="34" charset="0"/>
              <a:cs typeface="Arial" pitchFamily="34" charset="0"/>
            </a:endParaRPr>
          </a:p>
        </p:txBody>
      </p:sp>
      <p:sp>
        <p:nvSpPr>
          <p:cNvPr id="28" name="직사각형 27"/>
          <p:cNvSpPr/>
          <p:nvPr/>
        </p:nvSpPr>
        <p:spPr>
          <a:xfrm>
            <a:off x="248878" y="6161270"/>
            <a:ext cx="5941050" cy="307777"/>
          </a:xfrm>
          <a:prstGeom prst="rect">
            <a:avLst/>
          </a:prstGeom>
        </p:spPr>
        <p:txBody>
          <a:bodyPr wrap="none">
            <a:spAutoFit/>
          </a:bodyPr>
          <a:lstStyle/>
          <a:p>
            <a:r>
              <a:rPr lang="en-US" altLang="ko-KR" sz="1400" dirty="0" smtClean="0">
                <a:latin typeface="Arial" pitchFamily="34" charset="0"/>
                <a:cs typeface="Arial" pitchFamily="34" charset="0"/>
              </a:rPr>
              <a:t>There are no notably improved </a:t>
            </a:r>
            <a:r>
              <a:rPr lang="en-US" altLang="ko-KR" sz="1400" dirty="0" smtClean="0">
                <a:latin typeface="Arial" pitchFamily="34" charset="0"/>
                <a:cs typeface="Arial" pitchFamily="34" charset="0"/>
              </a:rPr>
              <a:t>or degraded storms across all lead times.</a:t>
            </a:r>
            <a:endParaRPr lang="ko-KR" altLang="en-US" sz="1400" dirty="0">
              <a:latin typeface="Arial" pitchFamily="34" charset="0"/>
              <a:cs typeface="Arial" pitchFamily="34" charset="0"/>
            </a:endParaRPr>
          </a:p>
        </p:txBody>
      </p:sp>
      <p:sp>
        <p:nvSpPr>
          <p:cNvPr id="29" name="TextBox 28"/>
          <p:cNvSpPr txBox="1"/>
          <p:nvPr/>
        </p:nvSpPr>
        <p:spPr>
          <a:xfrm>
            <a:off x="6501266" y="4334338"/>
            <a:ext cx="489484" cy="22057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2014/11</a:t>
            </a:r>
            <a:endParaRPr lang="en-US" altLang="ko-KR" sz="900" b="1" dirty="0" smtClean="0">
              <a:solidFill>
                <a:srgbClr val="0000FF"/>
              </a:solidFill>
              <a:latin typeface="Arial" pitchFamily="34" charset="0"/>
              <a:cs typeface="Arial" pitchFamily="34" charset="0"/>
            </a:endParaRPr>
          </a:p>
        </p:txBody>
      </p:sp>
      <p:grpSp>
        <p:nvGrpSpPr>
          <p:cNvPr id="50" name="그룹 49"/>
          <p:cNvGrpSpPr/>
          <p:nvPr/>
        </p:nvGrpSpPr>
        <p:grpSpPr>
          <a:xfrm>
            <a:off x="6624000" y="0"/>
            <a:ext cx="2518763" cy="849716"/>
            <a:chOff x="6624000" y="0"/>
            <a:chExt cx="2518763" cy="849716"/>
          </a:xfrm>
        </p:grpSpPr>
        <p:pic>
          <p:nvPicPr>
            <p:cNvPr id="39" name="Picture 4" descr="D:\Sync\Work\Project\NCEP_EMC\OA\figure3\H215H16BH16C\fig_EPAL1214_st01.png"/>
            <p:cNvPicPr>
              <a:picLocks noChangeAspect="1" noChangeArrowheads="1"/>
            </p:cNvPicPr>
            <p:nvPr/>
          </p:nvPicPr>
          <p:blipFill>
            <a:blip r:embed="rId4"/>
            <a:srcRect b="6830"/>
            <a:stretch>
              <a:fillRect/>
            </a:stretch>
          </p:blipFill>
          <p:spPr bwMode="auto">
            <a:xfrm>
              <a:off x="6624000" y="0"/>
              <a:ext cx="1281930" cy="849716"/>
            </a:xfrm>
            <a:prstGeom prst="rect">
              <a:avLst/>
            </a:prstGeom>
            <a:noFill/>
          </p:spPr>
        </p:pic>
        <p:pic>
          <p:nvPicPr>
            <p:cNvPr id="42" name="Picture 3" descr="D:\Sync\Work\Project\NCEP_EMC\OA\figure3\H215H16BH16C\fig_EPAL1214_si01.png"/>
            <p:cNvPicPr>
              <a:picLocks noChangeAspect="1" noChangeArrowheads="1"/>
            </p:cNvPicPr>
            <p:nvPr/>
          </p:nvPicPr>
          <p:blipFill>
            <a:blip r:embed="rId5"/>
            <a:srcRect b="6830"/>
            <a:stretch>
              <a:fillRect/>
            </a:stretch>
          </p:blipFill>
          <p:spPr bwMode="auto">
            <a:xfrm>
              <a:off x="7860833" y="0"/>
              <a:ext cx="1281930" cy="849716"/>
            </a:xfrm>
            <a:prstGeom prst="rect">
              <a:avLst/>
            </a:prstGeom>
            <a:noFill/>
          </p:spPr>
        </p:pic>
        <p:sp>
          <p:nvSpPr>
            <p:cNvPr id="44" name="위쪽 화살표 43"/>
            <p:cNvSpPr/>
            <p:nvPr/>
          </p:nvSpPr>
          <p:spPr>
            <a:xfrm>
              <a:off x="9014388" y="719016"/>
              <a:ext cx="110960" cy="8664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48" name="TextBox 47"/>
            <p:cNvSpPr txBox="1"/>
            <p:nvPr/>
          </p:nvSpPr>
          <p:spPr>
            <a:xfrm>
              <a:off x="7044950" y="470084"/>
              <a:ext cx="533083" cy="262414"/>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Track</a:t>
              </a:r>
              <a:endParaRPr lang="ko-KR" altLang="en-US" sz="1400" dirty="0">
                <a:latin typeface="Arial" pitchFamily="34" charset="0"/>
                <a:cs typeface="Arial" pitchFamily="34" charset="0"/>
              </a:endParaRPr>
            </a:p>
          </p:txBody>
        </p:sp>
        <p:sp>
          <p:nvSpPr>
            <p:cNvPr id="49" name="TextBox 48"/>
            <p:cNvSpPr txBox="1"/>
            <p:nvPr/>
          </p:nvSpPr>
          <p:spPr>
            <a:xfrm>
              <a:off x="8186317" y="460509"/>
              <a:ext cx="726011" cy="262414"/>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Intensity</a:t>
              </a:r>
              <a:endParaRPr lang="ko-KR" altLang="en-US" sz="1400" dirty="0">
                <a:latin typeface="Arial" pitchFamily="34" charset="0"/>
                <a:cs typeface="Arial" pitchFamily="34" charset="0"/>
              </a:endParaRPr>
            </a:p>
          </p:txBody>
        </p:sp>
      </p:grpSp>
      <p:sp>
        <p:nvSpPr>
          <p:cNvPr id="51" name="TextBox 50"/>
          <p:cNvSpPr txBox="1"/>
          <p:nvPr/>
        </p:nvSpPr>
        <p:spPr>
          <a:xfrm>
            <a:off x="1493144" y="1159342"/>
            <a:ext cx="625236"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Track</a:t>
            </a:r>
            <a:endParaRPr lang="ko-KR" altLang="en-US" sz="1400" dirty="0">
              <a:latin typeface="Arial" pitchFamily="34" charset="0"/>
              <a:cs typeface="Arial" pitchFamily="34" charset="0"/>
            </a:endParaRPr>
          </a:p>
        </p:txBody>
      </p:sp>
      <p:sp>
        <p:nvSpPr>
          <p:cNvPr id="52" name="TextBox 51"/>
          <p:cNvSpPr txBox="1"/>
          <p:nvPr/>
        </p:nvSpPr>
        <p:spPr>
          <a:xfrm>
            <a:off x="6883459" y="1159342"/>
            <a:ext cx="851515"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Intensity</a:t>
            </a:r>
            <a:endParaRPr lang="ko-KR" alt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Sync\Work\Project\NCEP_EMC\OA\figure3\H215H16BH16C\abserrdist_icM_H16C-H215_EP_120.png"/>
          <p:cNvPicPr>
            <a:picLocks noChangeAspect="1" noChangeArrowheads="1"/>
          </p:cNvPicPr>
          <p:nvPr/>
        </p:nvPicPr>
        <p:blipFill>
          <a:blip r:embed="rId2"/>
          <a:srcRect/>
          <a:stretch>
            <a:fillRect/>
          </a:stretch>
        </p:blipFill>
        <p:spPr bwMode="auto">
          <a:xfrm>
            <a:off x="3059806" y="1269856"/>
            <a:ext cx="2880000" cy="2286429"/>
          </a:xfrm>
          <a:prstGeom prst="rect">
            <a:avLst/>
          </a:prstGeom>
          <a:noFill/>
        </p:spPr>
      </p:pic>
      <p:pic>
        <p:nvPicPr>
          <p:cNvPr id="3075" name="Picture 3" descr="D:\Sync\Work\Project\NCEP_EMC\OA\figure3\H215H16BH16C\abserrmws_icM_H16C-H215_EP_096.png"/>
          <p:cNvPicPr>
            <a:picLocks noChangeAspect="1" noChangeArrowheads="1"/>
          </p:cNvPicPr>
          <p:nvPr/>
        </p:nvPicPr>
        <p:blipFill>
          <a:blip r:embed="rId3"/>
          <a:srcRect/>
          <a:stretch>
            <a:fillRect/>
          </a:stretch>
        </p:blipFill>
        <p:spPr bwMode="auto">
          <a:xfrm>
            <a:off x="3068118" y="3780000"/>
            <a:ext cx="2880000" cy="2310000"/>
          </a:xfrm>
          <a:prstGeom prst="rect">
            <a:avLst/>
          </a:prstGeom>
          <a:noFill/>
        </p:spPr>
      </p:pic>
      <p:sp>
        <p:nvSpPr>
          <p:cNvPr id="6" name="제목 1"/>
          <p:cNvSpPr>
            <a:spLocks noGrp="1"/>
          </p:cNvSpPr>
          <p:nvPr>
            <p:ph type="title"/>
          </p:nvPr>
        </p:nvSpPr>
        <p:spPr>
          <a:xfrm>
            <a:off x="628650" y="365127"/>
            <a:ext cx="8515350" cy="638484"/>
          </a:xfrm>
        </p:spPr>
        <p:txBody>
          <a:bodyPr/>
          <a:lstStyle/>
          <a:p>
            <a:r>
              <a:rPr lang="en-US" altLang="ko-KR" dirty="0" err="1" smtClean="0"/>
              <a:t>Imprv</a:t>
            </a:r>
            <a:r>
              <a:rPr lang="en-US" altLang="ko-KR" dirty="0" smtClean="0"/>
              <a:t>/</a:t>
            </a:r>
            <a:r>
              <a:rPr lang="en-US" altLang="ko-KR" dirty="0" err="1" smtClean="0"/>
              <a:t>Degrd</a:t>
            </a:r>
            <a:r>
              <a:rPr lang="en-US" altLang="ko-KR" dirty="0" smtClean="0"/>
              <a:t> </a:t>
            </a:r>
            <a:r>
              <a:rPr lang="en-US" altLang="ko-KR" dirty="0"/>
              <a:t>of </a:t>
            </a:r>
            <a:r>
              <a:rPr lang="en-US" altLang="ko-KR" dirty="0" smtClean="0"/>
              <a:t>H16C </a:t>
            </a:r>
            <a:r>
              <a:rPr lang="en-US" altLang="ko-KR" dirty="0"/>
              <a:t>over </a:t>
            </a:r>
            <a:r>
              <a:rPr lang="en-US" altLang="ko-KR" dirty="0" smtClean="0"/>
              <a:t>H215</a:t>
            </a:r>
            <a:endParaRPr lang="ko-KR" altLang="en-US" dirty="0"/>
          </a:p>
        </p:txBody>
      </p:sp>
      <p:pic>
        <p:nvPicPr>
          <p:cNvPr id="41" name="그림 40"/>
          <p:cNvPicPr>
            <a:picLocks noChangeAspect="1"/>
          </p:cNvPicPr>
          <p:nvPr/>
        </p:nvPicPr>
        <p:blipFill>
          <a:blip r:embed="rId4" cstate="print">
            <a:extLst>
              <a:ext uri="{28A0092B-C50C-407E-A947-70E740481C1C}">
                <a14:useLocalDpi xmlns:a14="http://schemas.microsoft.com/office/drawing/2010/main" xmlns:lc="http://schemas.openxmlformats.org/drawingml/2006/lockedCanvas" xmlns="" val="0"/>
              </a:ext>
            </a:extLst>
          </a:blip>
          <a:srcRect t="18885"/>
          <a:stretch>
            <a:fillRect/>
          </a:stretch>
        </p:blipFill>
        <p:spPr>
          <a:xfrm>
            <a:off x="6354955" y="1548000"/>
            <a:ext cx="1780213" cy="4306260"/>
          </a:xfrm>
          <a:prstGeom prst="rect">
            <a:avLst/>
          </a:prstGeom>
        </p:spPr>
      </p:pic>
      <p:pic>
        <p:nvPicPr>
          <p:cNvPr id="45" name="그림 44"/>
          <p:cNvPicPr>
            <a:picLocks noChangeAspect="1"/>
          </p:cNvPicPr>
          <p:nvPr/>
        </p:nvPicPr>
        <p:blipFill>
          <a:blip r:embed="rId5" cstate="print">
            <a:extLst>
              <a:ext uri="{28A0092B-C50C-407E-A947-70E740481C1C}">
                <a14:useLocalDpi xmlns:a14="http://schemas.microsoft.com/office/drawing/2010/main" xmlns:lc="http://schemas.openxmlformats.org/drawingml/2006/lockedCanvas" xmlns="" val="0"/>
              </a:ext>
            </a:extLst>
          </a:blip>
          <a:srcRect t="18885"/>
          <a:stretch>
            <a:fillRect/>
          </a:stretch>
        </p:blipFill>
        <p:spPr>
          <a:xfrm>
            <a:off x="780300" y="1548000"/>
            <a:ext cx="1787348" cy="4306260"/>
          </a:xfrm>
          <a:prstGeom prst="rect">
            <a:avLst/>
          </a:prstGeom>
        </p:spPr>
      </p:pic>
      <p:sp>
        <p:nvSpPr>
          <p:cNvPr id="7" name="TextBox 6"/>
          <p:cNvSpPr txBox="1"/>
          <p:nvPr/>
        </p:nvSpPr>
        <p:spPr>
          <a:xfrm>
            <a:off x="164153" y="1745945"/>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8" name="TextBox 7"/>
          <p:cNvSpPr txBox="1"/>
          <p:nvPr/>
        </p:nvSpPr>
        <p:spPr>
          <a:xfrm>
            <a:off x="155292" y="2642483"/>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9" name="TextBox 8"/>
          <p:cNvSpPr txBox="1"/>
          <p:nvPr/>
        </p:nvSpPr>
        <p:spPr>
          <a:xfrm>
            <a:off x="155292" y="3505507"/>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10" name="TextBox 9"/>
          <p:cNvSpPr txBox="1"/>
          <p:nvPr/>
        </p:nvSpPr>
        <p:spPr>
          <a:xfrm>
            <a:off x="155292" y="4350438"/>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sp>
        <p:nvSpPr>
          <p:cNvPr id="11" name="TextBox 10"/>
          <p:cNvSpPr txBox="1"/>
          <p:nvPr/>
        </p:nvSpPr>
        <p:spPr>
          <a:xfrm>
            <a:off x="155292" y="5234771"/>
            <a:ext cx="582211" cy="307777"/>
          </a:xfrm>
          <a:prstGeom prst="rect">
            <a:avLst/>
          </a:prstGeom>
          <a:noFill/>
        </p:spPr>
        <p:txBody>
          <a:bodyPr wrap="none" rtlCol="0">
            <a:spAutoFit/>
          </a:bodyPr>
          <a:lstStyle/>
          <a:p>
            <a:r>
              <a:rPr lang="en-US" altLang="ko-KR" sz="1400" dirty="0" smtClean="0">
                <a:latin typeface="Arial" pitchFamily="34" charset="0"/>
                <a:cs typeface="Arial" pitchFamily="34" charset="0"/>
              </a:rPr>
              <a:t>120h</a:t>
            </a:r>
            <a:endParaRPr lang="ko-KR" altLang="en-US" sz="1400" dirty="0">
              <a:latin typeface="Arial" pitchFamily="34" charset="0"/>
              <a:cs typeface="Arial" pitchFamily="34" charset="0"/>
            </a:endParaRPr>
          </a:p>
        </p:txBody>
      </p:sp>
      <p:sp>
        <p:nvSpPr>
          <p:cNvPr id="13" name="TextBox 12"/>
          <p:cNvSpPr txBox="1"/>
          <p:nvPr/>
        </p:nvSpPr>
        <p:spPr>
          <a:xfrm>
            <a:off x="8342953" y="1745945"/>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14" name="TextBox 13"/>
          <p:cNvSpPr txBox="1"/>
          <p:nvPr/>
        </p:nvSpPr>
        <p:spPr>
          <a:xfrm>
            <a:off x="8334092" y="2642483"/>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15" name="TextBox 14"/>
          <p:cNvSpPr txBox="1"/>
          <p:nvPr/>
        </p:nvSpPr>
        <p:spPr>
          <a:xfrm>
            <a:off x="8334092" y="3505507"/>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16" name="TextBox 15"/>
          <p:cNvSpPr txBox="1"/>
          <p:nvPr/>
        </p:nvSpPr>
        <p:spPr>
          <a:xfrm>
            <a:off x="8334092" y="4350438"/>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sp>
        <p:nvSpPr>
          <p:cNvPr id="17" name="TextBox 16"/>
          <p:cNvSpPr txBox="1"/>
          <p:nvPr/>
        </p:nvSpPr>
        <p:spPr>
          <a:xfrm>
            <a:off x="8334092" y="5234771"/>
            <a:ext cx="582211" cy="307777"/>
          </a:xfrm>
          <a:prstGeom prst="rect">
            <a:avLst/>
          </a:prstGeom>
          <a:noFill/>
        </p:spPr>
        <p:txBody>
          <a:bodyPr wrap="none" rtlCol="0">
            <a:spAutoFit/>
          </a:bodyPr>
          <a:lstStyle/>
          <a:p>
            <a:r>
              <a:rPr lang="en-US" altLang="ko-KR" sz="1400" dirty="0" smtClean="0">
                <a:latin typeface="Arial" pitchFamily="34" charset="0"/>
                <a:cs typeface="Arial" pitchFamily="34" charset="0"/>
              </a:rPr>
              <a:t>120h</a:t>
            </a:r>
            <a:endParaRPr lang="ko-KR" altLang="en-US" sz="1400" dirty="0">
              <a:latin typeface="Arial" pitchFamily="34" charset="0"/>
              <a:cs typeface="Arial" pitchFamily="34" charset="0"/>
            </a:endParaRPr>
          </a:p>
        </p:txBody>
      </p:sp>
      <p:sp>
        <p:nvSpPr>
          <p:cNvPr id="23" name="직사각형 22"/>
          <p:cNvSpPr/>
          <p:nvPr/>
        </p:nvSpPr>
        <p:spPr>
          <a:xfrm>
            <a:off x="700195" y="4985256"/>
            <a:ext cx="1917928" cy="853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24" name="직사각형 23"/>
          <p:cNvSpPr/>
          <p:nvPr/>
        </p:nvSpPr>
        <p:spPr>
          <a:xfrm>
            <a:off x="6257006" y="4112647"/>
            <a:ext cx="1917928" cy="853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cxnSp>
        <p:nvCxnSpPr>
          <p:cNvPr id="25" name="직선 화살표 연결선 24"/>
          <p:cNvCxnSpPr/>
          <p:nvPr/>
        </p:nvCxnSpPr>
        <p:spPr>
          <a:xfrm flipH="1" flipV="1">
            <a:off x="5961888" y="4087368"/>
            <a:ext cx="286512" cy="251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직선 화살표 연결선 25"/>
          <p:cNvCxnSpPr/>
          <p:nvPr/>
        </p:nvCxnSpPr>
        <p:spPr>
          <a:xfrm flipV="1">
            <a:off x="2628900" y="2907792"/>
            <a:ext cx="662940" cy="20810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38052" y="5058299"/>
            <a:ext cx="553627" cy="348813"/>
          </a:xfrm>
          <a:prstGeom prst="rect">
            <a:avLst/>
          </a:prstGeom>
          <a:noFill/>
        </p:spPr>
        <p:txBody>
          <a:bodyPr wrap="squar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2014/01*</a:t>
            </a:r>
          </a:p>
          <a:p>
            <a:pPr>
              <a:lnSpc>
                <a:spcPts val="1000"/>
              </a:lnSpc>
            </a:pPr>
            <a:r>
              <a:rPr lang="en-US" altLang="ko-KR" sz="900" b="1" dirty="0" smtClean="0">
                <a:solidFill>
                  <a:srgbClr val="0000FF"/>
                </a:solidFill>
                <a:latin typeface="Arial" pitchFamily="34" charset="0"/>
                <a:cs typeface="Arial" pitchFamily="34" charset="0"/>
              </a:rPr>
              <a:t>2014/11</a:t>
            </a:r>
            <a:r>
              <a:rPr lang="en-US" altLang="ko-KR" sz="900" b="1" dirty="0" smtClean="0">
                <a:solidFill>
                  <a:srgbClr val="0000FF"/>
                </a:solidFill>
                <a:latin typeface="Arial" pitchFamily="34" charset="0"/>
                <a:cs typeface="Arial" pitchFamily="34" charset="0"/>
              </a:rPr>
              <a:t>*</a:t>
            </a:r>
            <a:endParaRPr lang="en-US" altLang="ko-KR" sz="900" b="1" dirty="0" smtClean="0">
              <a:solidFill>
                <a:srgbClr val="0000FF"/>
              </a:solidFill>
              <a:latin typeface="Arial" pitchFamily="34" charset="0"/>
              <a:cs typeface="Arial" pitchFamily="34" charset="0"/>
            </a:endParaRPr>
          </a:p>
        </p:txBody>
      </p:sp>
      <p:sp>
        <p:nvSpPr>
          <p:cNvPr id="33" name="TextBox 32"/>
          <p:cNvSpPr txBox="1"/>
          <p:nvPr/>
        </p:nvSpPr>
        <p:spPr>
          <a:xfrm>
            <a:off x="951323" y="4194435"/>
            <a:ext cx="553627" cy="348813"/>
          </a:xfrm>
          <a:prstGeom prst="rect">
            <a:avLst/>
          </a:prstGeom>
          <a:noFill/>
        </p:spPr>
        <p:txBody>
          <a:bodyPr wrap="squar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2014/01*</a:t>
            </a:r>
          </a:p>
          <a:p>
            <a:pPr>
              <a:lnSpc>
                <a:spcPts val="1000"/>
              </a:lnSpc>
            </a:pPr>
            <a:r>
              <a:rPr lang="en-US" altLang="ko-KR" sz="900" b="1" dirty="0" smtClean="0">
                <a:solidFill>
                  <a:srgbClr val="0000FF"/>
                </a:solidFill>
                <a:latin typeface="Arial" pitchFamily="34" charset="0"/>
                <a:cs typeface="Arial" pitchFamily="34" charset="0"/>
              </a:rPr>
              <a:t>2014/11*</a:t>
            </a:r>
            <a:endParaRPr lang="ko-KR" altLang="en-US" sz="900" b="1" dirty="0">
              <a:solidFill>
                <a:srgbClr val="0000FF"/>
              </a:solidFill>
              <a:latin typeface="Arial" pitchFamily="34" charset="0"/>
              <a:cs typeface="Arial" pitchFamily="34" charset="0"/>
            </a:endParaRPr>
          </a:p>
        </p:txBody>
      </p:sp>
      <p:sp>
        <p:nvSpPr>
          <p:cNvPr id="34" name="TextBox 33"/>
          <p:cNvSpPr txBox="1"/>
          <p:nvPr/>
        </p:nvSpPr>
        <p:spPr>
          <a:xfrm>
            <a:off x="952801" y="3397019"/>
            <a:ext cx="562057" cy="220573"/>
          </a:xfrm>
          <a:prstGeom prst="rect">
            <a:avLst/>
          </a:prstGeom>
          <a:noFill/>
        </p:spPr>
        <p:txBody>
          <a:bodyPr wrap="squar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2014/11</a:t>
            </a:r>
            <a:r>
              <a:rPr lang="en-US" altLang="ko-KR" sz="900" b="1" dirty="0" smtClean="0">
                <a:solidFill>
                  <a:srgbClr val="0000FF"/>
                </a:solidFill>
                <a:latin typeface="Arial" pitchFamily="34" charset="0"/>
                <a:cs typeface="Arial" pitchFamily="34" charset="0"/>
              </a:rPr>
              <a:t>*</a:t>
            </a:r>
            <a:endParaRPr lang="ko-KR" altLang="en-US" sz="900" b="1" dirty="0">
              <a:solidFill>
                <a:srgbClr val="0000FF"/>
              </a:solidFill>
              <a:latin typeface="Arial" pitchFamily="34" charset="0"/>
              <a:cs typeface="Arial" pitchFamily="34" charset="0"/>
            </a:endParaRPr>
          </a:p>
        </p:txBody>
      </p:sp>
      <p:sp>
        <p:nvSpPr>
          <p:cNvPr id="39" name="TextBox 38"/>
          <p:cNvSpPr txBox="1"/>
          <p:nvPr/>
        </p:nvSpPr>
        <p:spPr>
          <a:xfrm>
            <a:off x="7574493" y="4558575"/>
            <a:ext cx="534368" cy="34881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2014/19*</a:t>
            </a:r>
          </a:p>
          <a:p>
            <a:pPr>
              <a:lnSpc>
                <a:spcPts val="1000"/>
              </a:lnSpc>
            </a:pPr>
            <a:r>
              <a:rPr lang="en-US" altLang="ko-KR" sz="900" b="1" dirty="0" smtClean="0">
                <a:solidFill>
                  <a:srgbClr val="FF0000"/>
                </a:solidFill>
                <a:latin typeface="Arial" pitchFamily="34" charset="0"/>
                <a:cs typeface="Arial" pitchFamily="34" charset="0"/>
              </a:rPr>
              <a:t>2014/11*</a:t>
            </a:r>
          </a:p>
        </p:txBody>
      </p:sp>
      <p:sp>
        <p:nvSpPr>
          <p:cNvPr id="40" name="TextBox 39"/>
          <p:cNvSpPr txBox="1"/>
          <p:nvPr/>
        </p:nvSpPr>
        <p:spPr>
          <a:xfrm>
            <a:off x="7575972" y="5398806"/>
            <a:ext cx="534368" cy="34881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2014/17</a:t>
            </a:r>
          </a:p>
          <a:p>
            <a:pPr>
              <a:lnSpc>
                <a:spcPts val="1000"/>
              </a:lnSpc>
            </a:pPr>
            <a:r>
              <a:rPr lang="en-US" altLang="ko-KR" sz="900" b="1" dirty="0" smtClean="0">
                <a:solidFill>
                  <a:srgbClr val="FF0000"/>
                </a:solidFill>
                <a:latin typeface="Arial" pitchFamily="34" charset="0"/>
                <a:cs typeface="Arial" pitchFamily="34" charset="0"/>
              </a:rPr>
              <a:t>2014/19*</a:t>
            </a:r>
          </a:p>
        </p:txBody>
      </p:sp>
      <p:sp>
        <p:nvSpPr>
          <p:cNvPr id="43" name="TextBox 42"/>
          <p:cNvSpPr txBox="1"/>
          <p:nvPr/>
        </p:nvSpPr>
        <p:spPr>
          <a:xfrm>
            <a:off x="950005" y="2538683"/>
            <a:ext cx="562057" cy="220573"/>
          </a:xfrm>
          <a:prstGeom prst="rect">
            <a:avLst/>
          </a:prstGeom>
          <a:noFill/>
        </p:spPr>
        <p:txBody>
          <a:bodyPr wrap="squar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2014/11</a:t>
            </a:r>
            <a:r>
              <a:rPr lang="en-US" altLang="ko-KR" sz="900" b="1" dirty="0" smtClean="0">
                <a:solidFill>
                  <a:srgbClr val="0000FF"/>
                </a:solidFill>
                <a:latin typeface="Arial" pitchFamily="34" charset="0"/>
                <a:cs typeface="Arial" pitchFamily="34" charset="0"/>
              </a:rPr>
              <a:t>*</a:t>
            </a:r>
            <a:endParaRPr lang="ko-KR" altLang="en-US" sz="900" b="1" dirty="0">
              <a:solidFill>
                <a:srgbClr val="0000FF"/>
              </a:solidFill>
              <a:latin typeface="Arial" pitchFamily="34" charset="0"/>
              <a:cs typeface="Arial" pitchFamily="34" charset="0"/>
            </a:endParaRPr>
          </a:p>
        </p:txBody>
      </p:sp>
      <p:sp>
        <p:nvSpPr>
          <p:cNvPr id="69" name="TextBox 68"/>
          <p:cNvSpPr txBox="1"/>
          <p:nvPr/>
        </p:nvSpPr>
        <p:spPr>
          <a:xfrm>
            <a:off x="7554535" y="2856975"/>
            <a:ext cx="534368" cy="22057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2014/11*</a:t>
            </a:r>
            <a:endParaRPr lang="ko-KR" altLang="en-US" sz="900" b="1" dirty="0">
              <a:solidFill>
                <a:srgbClr val="FF0000"/>
              </a:solidFill>
              <a:latin typeface="Arial" pitchFamily="34" charset="0"/>
              <a:cs typeface="Arial" pitchFamily="34" charset="0"/>
            </a:endParaRPr>
          </a:p>
        </p:txBody>
      </p:sp>
      <p:sp>
        <p:nvSpPr>
          <p:cNvPr id="70" name="TextBox 69"/>
          <p:cNvSpPr txBox="1"/>
          <p:nvPr/>
        </p:nvSpPr>
        <p:spPr>
          <a:xfrm>
            <a:off x="7554535" y="3694975"/>
            <a:ext cx="534368" cy="34881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2014/03</a:t>
            </a:r>
          </a:p>
          <a:p>
            <a:pPr>
              <a:lnSpc>
                <a:spcPts val="1000"/>
              </a:lnSpc>
            </a:pPr>
            <a:r>
              <a:rPr lang="en-US" altLang="ko-KR" sz="900" b="1" dirty="0" smtClean="0">
                <a:solidFill>
                  <a:srgbClr val="FF0000"/>
                </a:solidFill>
                <a:latin typeface="Arial" pitchFamily="34" charset="0"/>
                <a:cs typeface="Arial" pitchFamily="34" charset="0"/>
              </a:rPr>
              <a:t>2014/11*</a:t>
            </a:r>
            <a:endParaRPr lang="ko-KR" altLang="en-US" sz="900" b="1" dirty="0">
              <a:solidFill>
                <a:srgbClr val="FF0000"/>
              </a:solidFill>
              <a:latin typeface="Arial" pitchFamily="34" charset="0"/>
              <a:cs typeface="Arial" pitchFamily="34" charset="0"/>
            </a:endParaRPr>
          </a:p>
        </p:txBody>
      </p:sp>
      <p:sp>
        <p:nvSpPr>
          <p:cNvPr id="42" name="TextBox 41"/>
          <p:cNvSpPr txBox="1"/>
          <p:nvPr/>
        </p:nvSpPr>
        <p:spPr>
          <a:xfrm>
            <a:off x="2054191" y="3698562"/>
            <a:ext cx="489484" cy="34881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2014/15</a:t>
            </a:r>
          </a:p>
          <a:p>
            <a:pPr>
              <a:lnSpc>
                <a:spcPts val="1000"/>
              </a:lnSpc>
            </a:pPr>
            <a:r>
              <a:rPr lang="en-US" altLang="ko-KR" sz="900" b="1" dirty="0" smtClean="0">
                <a:solidFill>
                  <a:srgbClr val="FF0000"/>
                </a:solidFill>
                <a:latin typeface="Arial" pitchFamily="34" charset="0"/>
                <a:cs typeface="Arial" pitchFamily="34" charset="0"/>
              </a:rPr>
              <a:t>2014/21</a:t>
            </a:r>
            <a:endParaRPr lang="ko-KR" altLang="en-US" sz="900" b="1" dirty="0">
              <a:solidFill>
                <a:srgbClr val="FF0000"/>
              </a:solidFill>
              <a:latin typeface="Arial" pitchFamily="34" charset="0"/>
              <a:cs typeface="Arial" pitchFamily="34" charset="0"/>
            </a:endParaRPr>
          </a:p>
        </p:txBody>
      </p:sp>
      <p:sp>
        <p:nvSpPr>
          <p:cNvPr id="44" name="TextBox 43"/>
          <p:cNvSpPr txBox="1"/>
          <p:nvPr/>
        </p:nvSpPr>
        <p:spPr>
          <a:xfrm>
            <a:off x="2047387" y="4563292"/>
            <a:ext cx="489484" cy="34881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2014/15</a:t>
            </a:r>
          </a:p>
          <a:p>
            <a:pPr>
              <a:lnSpc>
                <a:spcPts val="1000"/>
              </a:lnSpc>
            </a:pPr>
            <a:r>
              <a:rPr lang="en-US" altLang="ko-KR" sz="900" b="1" dirty="0" smtClean="0">
                <a:solidFill>
                  <a:srgbClr val="FF0000"/>
                </a:solidFill>
                <a:latin typeface="Arial" pitchFamily="34" charset="0"/>
                <a:cs typeface="Arial" pitchFamily="34" charset="0"/>
              </a:rPr>
              <a:t>2014/17</a:t>
            </a:r>
            <a:endParaRPr lang="ko-KR" altLang="en-US" sz="900" b="1" dirty="0">
              <a:solidFill>
                <a:srgbClr val="FF0000"/>
              </a:solidFill>
              <a:latin typeface="Arial" pitchFamily="34" charset="0"/>
              <a:cs typeface="Arial" pitchFamily="34" charset="0"/>
            </a:endParaRPr>
          </a:p>
        </p:txBody>
      </p:sp>
      <p:sp>
        <p:nvSpPr>
          <p:cNvPr id="46" name="TextBox 45"/>
          <p:cNvSpPr txBox="1"/>
          <p:nvPr/>
        </p:nvSpPr>
        <p:spPr>
          <a:xfrm>
            <a:off x="2046024" y="5417823"/>
            <a:ext cx="489484" cy="34881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2014/17</a:t>
            </a:r>
          </a:p>
          <a:p>
            <a:pPr>
              <a:lnSpc>
                <a:spcPts val="1000"/>
              </a:lnSpc>
            </a:pPr>
            <a:r>
              <a:rPr lang="en-US" altLang="ko-KR" sz="900" b="1" dirty="0" smtClean="0">
                <a:solidFill>
                  <a:srgbClr val="FF0000"/>
                </a:solidFill>
                <a:latin typeface="Arial" pitchFamily="34" charset="0"/>
                <a:cs typeface="Arial" pitchFamily="34" charset="0"/>
              </a:rPr>
              <a:t>2014/15</a:t>
            </a:r>
            <a:endParaRPr lang="ko-KR" altLang="en-US" sz="900" b="1" dirty="0">
              <a:solidFill>
                <a:srgbClr val="FF0000"/>
              </a:solidFill>
              <a:latin typeface="Arial" pitchFamily="34" charset="0"/>
              <a:cs typeface="Arial" pitchFamily="34" charset="0"/>
            </a:endParaRPr>
          </a:p>
        </p:txBody>
      </p:sp>
      <p:sp>
        <p:nvSpPr>
          <p:cNvPr id="49" name="TextBox 48"/>
          <p:cNvSpPr txBox="1"/>
          <p:nvPr/>
        </p:nvSpPr>
        <p:spPr>
          <a:xfrm>
            <a:off x="6524363" y="4329275"/>
            <a:ext cx="534368" cy="22057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2014/01*</a:t>
            </a:r>
            <a:endParaRPr lang="ko-KR" altLang="en-US" sz="900" b="1" dirty="0">
              <a:solidFill>
                <a:srgbClr val="0000FF"/>
              </a:solidFill>
              <a:latin typeface="Arial" pitchFamily="34" charset="0"/>
              <a:cs typeface="Arial" pitchFamily="34" charset="0"/>
            </a:endParaRPr>
          </a:p>
        </p:txBody>
      </p:sp>
      <p:sp>
        <p:nvSpPr>
          <p:cNvPr id="50" name="TextBox 49"/>
          <p:cNvSpPr txBox="1"/>
          <p:nvPr/>
        </p:nvSpPr>
        <p:spPr>
          <a:xfrm>
            <a:off x="6517037" y="3345516"/>
            <a:ext cx="534368" cy="34881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2014/21</a:t>
            </a:r>
          </a:p>
          <a:p>
            <a:pPr>
              <a:lnSpc>
                <a:spcPts val="1000"/>
              </a:lnSpc>
            </a:pPr>
            <a:r>
              <a:rPr lang="en-US" altLang="ko-KR" sz="900" b="1" dirty="0" smtClean="0">
                <a:solidFill>
                  <a:srgbClr val="0000FF"/>
                </a:solidFill>
                <a:latin typeface="Arial" pitchFamily="34" charset="0"/>
                <a:cs typeface="Arial" pitchFamily="34" charset="0"/>
              </a:rPr>
              <a:t>2014/01*</a:t>
            </a:r>
            <a:endParaRPr lang="ko-KR" altLang="en-US" sz="900" b="1" dirty="0">
              <a:solidFill>
                <a:srgbClr val="0000FF"/>
              </a:solidFill>
              <a:latin typeface="Arial" pitchFamily="34" charset="0"/>
              <a:cs typeface="Arial" pitchFamily="34" charset="0"/>
            </a:endParaRPr>
          </a:p>
        </p:txBody>
      </p:sp>
      <p:sp>
        <p:nvSpPr>
          <p:cNvPr id="51" name="TextBox 50"/>
          <p:cNvSpPr txBox="1"/>
          <p:nvPr/>
        </p:nvSpPr>
        <p:spPr>
          <a:xfrm>
            <a:off x="7566258" y="1977744"/>
            <a:ext cx="534368" cy="34881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2014/08</a:t>
            </a:r>
          </a:p>
          <a:p>
            <a:pPr>
              <a:lnSpc>
                <a:spcPts val="1000"/>
              </a:lnSpc>
            </a:pPr>
            <a:r>
              <a:rPr lang="en-US" altLang="ko-KR" sz="900" b="1" dirty="0" smtClean="0">
                <a:solidFill>
                  <a:srgbClr val="FF0000"/>
                </a:solidFill>
                <a:latin typeface="Arial" pitchFamily="34" charset="0"/>
                <a:cs typeface="Arial" pitchFamily="34" charset="0"/>
              </a:rPr>
              <a:t>2014/01*</a:t>
            </a:r>
            <a:endParaRPr lang="ko-KR" altLang="en-US" sz="900" b="1" dirty="0" smtClean="0">
              <a:solidFill>
                <a:srgbClr val="FF0000"/>
              </a:solidFill>
              <a:latin typeface="Arial" pitchFamily="34" charset="0"/>
              <a:cs typeface="Arial" pitchFamily="34" charset="0"/>
            </a:endParaRPr>
          </a:p>
        </p:txBody>
      </p:sp>
      <p:sp>
        <p:nvSpPr>
          <p:cNvPr id="47" name="TextBox 46"/>
          <p:cNvSpPr txBox="1"/>
          <p:nvPr/>
        </p:nvSpPr>
        <p:spPr>
          <a:xfrm>
            <a:off x="6530713" y="5199225"/>
            <a:ext cx="534368" cy="22057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2014/11</a:t>
            </a:r>
            <a:r>
              <a:rPr lang="en-US" altLang="ko-KR" sz="900" b="1" dirty="0" smtClean="0">
                <a:solidFill>
                  <a:srgbClr val="0000FF"/>
                </a:solidFill>
                <a:latin typeface="Arial" pitchFamily="34" charset="0"/>
                <a:cs typeface="Arial" pitchFamily="34" charset="0"/>
              </a:rPr>
              <a:t>*</a:t>
            </a:r>
            <a:endParaRPr lang="ko-KR" altLang="en-US" sz="900" b="1" dirty="0">
              <a:solidFill>
                <a:srgbClr val="0000FF"/>
              </a:solidFill>
              <a:latin typeface="Arial" pitchFamily="34" charset="0"/>
              <a:cs typeface="Arial" pitchFamily="34" charset="0"/>
            </a:endParaRPr>
          </a:p>
        </p:txBody>
      </p:sp>
      <p:sp>
        <p:nvSpPr>
          <p:cNvPr id="55" name="직사각형 54"/>
          <p:cNvSpPr/>
          <p:nvPr/>
        </p:nvSpPr>
        <p:spPr>
          <a:xfrm>
            <a:off x="237744" y="6087892"/>
            <a:ext cx="8631936" cy="738664"/>
          </a:xfrm>
          <a:prstGeom prst="rect">
            <a:avLst/>
          </a:prstGeom>
        </p:spPr>
        <p:txBody>
          <a:bodyPr wrap="square">
            <a:spAutoFit/>
          </a:bodyPr>
          <a:lstStyle/>
          <a:p>
            <a:r>
              <a:rPr lang="en-US" altLang="ko-KR" sz="1400" dirty="0" smtClean="0">
                <a:latin typeface="Arial" pitchFamily="34" charset="0"/>
                <a:cs typeface="Arial" pitchFamily="34" charset="0"/>
              </a:rPr>
              <a:t>Amanda (2014 01E) made a significant contribution to the improvements in the track (96 and 120h) and intensity (72 and 96h) forecasts. </a:t>
            </a:r>
            <a:r>
              <a:rPr lang="en-US" altLang="ko-KR" sz="1400" dirty="0" smtClean="0">
                <a:latin typeface="Arial" pitchFamily="34" charset="0"/>
                <a:cs typeface="Arial" pitchFamily="34" charset="0"/>
              </a:rPr>
              <a:t>Julio (2014 11E) have </a:t>
            </a:r>
            <a:r>
              <a:rPr lang="en-US" altLang="ko-KR" sz="1400" dirty="0" smtClean="0">
                <a:latin typeface="Arial" pitchFamily="34" charset="0"/>
                <a:cs typeface="Arial" pitchFamily="34" charset="0"/>
              </a:rPr>
              <a:t>led the track improvements and intensity degradations beyond 48h.</a:t>
            </a:r>
            <a:endParaRPr lang="ko-KR" altLang="en-US" sz="1400" dirty="0">
              <a:latin typeface="Arial" pitchFamily="34" charset="0"/>
              <a:cs typeface="Arial" pitchFamily="34" charset="0"/>
            </a:endParaRPr>
          </a:p>
        </p:txBody>
      </p:sp>
      <p:grpSp>
        <p:nvGrpSpPr>
          <p:cNvPr id="67" name="그룹 66"/>
          <p:cNvGrpSpPr/>
          <p:nvPr/>
        </p:nvGrpSpPr>
        <p:grpSpPr>
          <a:xfrm>
            <a:off x="6624000" y="0"/>
            <a:ext cx="2518763" cy="849716"/>
            <a:chOff x="6624000" y="0"/>
            <a:chExt cx="2518763" cy="849716"/>
          </a:xfrm>
        </p:grpSpPr>
        <p:pic>
          <p:nvPicPr>
            <p:cNvPr id="57" name="Picture 4" descr="D:\Sync\Work\Project\NCEP_EMC\OA\figure3\H215H16BH16C\fig_EPAL1214_st01.png"/>
            <p:cNvPicPr>
              <a:picLocks noChangeAspect="1" noChangeArrowheads="1"/>
            </p:cNvPicPr>
            <p:nvPr/>
          </p:nvPicPr>
          <p:blipFill>
            <a:blip r:embed="rId6"/>
            <a:srcRect b="6830"/>
            <a:stretch>
              <a:fillRect/>
            </a:stretch>
          </p:blipFill>
          <p:spPr bwMode="auto">
            <a:xfrm>
              <a:off x="6624000" y="0"/>
              <a:ext cx="1281930" cy="849716"/>
            </a:xfrm>
            <a:prstGeom prst="rect">
              <a:avLst/>
            </a:prstGeom>
            <a:noFill/>
          </p:spPr>
        </p:pic>
        <p:sp>
          <p:nvSpPr>
            <p:cNvPr id="58" name="위쪽 화살표 57"/>
            <p:cNvSpPr/>
            <p:nvPr/>
          </p:nvSpPr>
          <p:spPr>
            <a:xfrm>
              <a:off x="6898616" y="708727"/>
              <a:ext cx="110960" cy="8664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pic>
          <p:nvPicPr>
            <p:cNvPr id="60" name="Picture 3" descr="D:\Sync\Work\Project\NCEP_EMC\OA\figure3\H215H16BH16C\fig_EPAL1214_si01.png"/>
            <p:cNvPicPr>
              <a:picLocks noChangeAspect="1" noChangeArrowheads="1"/>
            </p:cNvPicPr>
            <p:nvPr/>
          </p:nvPicPr>
          <p:blipFill>
            <a:blip r:embed="rId7"/>
            <a:srcRect b="6830"/>
            <a:stretch>
              <a:fillRect/>
            </a:stretch>
          </p:blipFill>
          <p:spPr bwMode="auto">
            <a:xfrm>
              <a:off x="7860833" y="0"/>
              <a:ext cx="1281930" cy="849716"/>
            </a:xfrm>
            <a:prstGeom prst="rect">
              <a:avLst/>
            </a:prstGeom>
            <a:noFill/>
          </p:spPr>
        </p:pic>
        <p:sp>
          <p:nvSpPr>
            <p:cNvPr id="61" name="위쪽 화살표 60"/>
            <p:cNvSpPr/>
            <p:nvPr/>
          </p:nvSpPr>
          <p:spPr>
            <a:xfrm>
              <a:off x="7779227" y="703777"/>
              <a:ext cx="110960" cy="8664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63" name="아래쪽 화살표 62"/>
            <p:cNvSpPr/>
            <p:nvPr/>
          </p:nvSpPr>
          <p:spPr>
            <a:xfrm>
              <a:off x="8797010" y="707899"/>
              <a:ext cx="110960" cy="86640"/>
            </a:xfrm>
            <a:prstGeom prst="downArrow">
              <a:avLst>
                <a:gd name="adj1" fmla="val 62165"/>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4" name="아래쪽 화살표 63"/>
            <p:cNvSpPr/>
            <p:nvPr/>
          </p:nvSpPr>
          <p:spPr>
            <a:xfrm>
              <a:off x="9015789" y="702751"/>
              <a:ext cx="110960" cy="86640"/>
            </a:xfrm>
            <a:prstGeom prst="downArrow">
              <a:avLst>
                <a:gd name="adj1" fmla="val 62165"/>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5" name="TextBox 64"/>
            <p:cNvSpPr txBox="1"/>
            <p:nvPr/>
          </p:nvSpPr>
          <p:spPr>
            <a:xfrm>
              <a:off x="7044950" y="470084"/>
              <a:ext cx="533083" cy="262414"/>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Track</a:t>
              </a:r>
              <a:endParaRPr lang="ko-KR" altLang="en-US" sz="1400" dirty="0">
                <a:latin typeface="Arial" pitchFamily="34" charset="0"/>
                <a:cs typeface="Arial" pitchFamily="34" charset="0"/>
              </a:endParaRPr>
            </a:p>
          </p:txBody>
        </p:sp>
        <p:sp>
          <p:nvSpPr>
            <p:cNvPr id="66" name="TextBox 65"/>
            <p:cNvSpPr txBox="1"/>
            <p:nvPr/>
          </p:nvSpPr>
          <p:spPr>
            <a:xfrm>
              <a:off x="8186317" y="460509"/>
              <a:ext cx="726011" cy="262414"/>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Intensity</a:t>
              </a:r>
              <a:endParaRPr lang="ko-KR" altLang="en-US" sz="1400" dirty="0">
                <a:latin typeface="Arial" pitchFamily="34" charset="0"/>
                <a:cs typeface="Arial" pitchFamily="34" charset="0"/>
              </a:endParaRPr>
            </a:p>
          </p:txBody>
        </p:sp>
      </p:grpSp>
      <p:sp>
        <p:nvSpPr>
          <p:cNvPr id="68" name="직사각형 67"/>
          <p:cNvSpPr/>
          <p:nvPr/>
        </p:nvSpPr>
        <p:spPr>
          <a:xfrm>
            <a:off x="688966" y="1537808"/>
            <a:ext cx="1917928" cy="853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71" name="직사각형 70"/>
          <p:cNvSpPr/>
          <p:nvPr/>
        </p:nvSpPr>
        <p:spPr>
          <a:xfrm>
            <a:off x="6256800" y="4982048"/>
            <a:ext cx="1917928" cy="853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72" name="TextBox 71"/>
          <p:cNvSpPr txBox="1"/>
          <p:nvPr/>
        </p:nvSpPr>
        <p:spPr>
          <a:xfrm>
            <a:off x="1493144" y="1159342"/>
            <a:ext cx="625236"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Track</a:t>
            </a:r>
            <a:endParaRPr lang="ko-KR" altLang="en-US" sz="1400" dirty="0">
              <a:latin typeface="Arial" pitchFamily="34" charset="0"/>
              <a:cs typeface="Arial" pitchFamily="34" charset="0"/>
            </a:endParaRPr>
          </a:p>
        </p:txBody>
      </p:sp>
      <p:sp>
        <p:nvSpPr>
          <p:cNvPr id="73" name="TextBox 72"/>
          <p:cNvSpPr txBox="1"/>
          <p:nvPr/>
        </p:nvSpPr>
        <p:spPr>
          <a:xfrm>
            <a:off x="6883459" y="1159342"/>
            <a:ext cx="851515"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Intensity</a:t>
            </a:r>
            <a:endParaRPr lang="ko-KR" altLang="en-US" sz="1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1" descr="D:\Sync\Work\Project\NCEP_EMC\OA\figure3\H215H16C\int_H16C-BEST_EP_201401.png"/>
          <p:cNvPicPr>
            <a:picLocks noChangeAspect="1" noChangeArrowheads="1"/>
          </p:cNvPicPr>
          <p:nvPr/>
        </p:nvPicPr>
        <p:blipFill>
          <a:blip r:embed="rId2"/>
          <a:srcRect/>
          <a:stretch>
            <a:fillRect/>
          </a:stretch>
        </p:blipFill>
        <p:spPr bwMode="auto">
          <a:xfrm>
            <a:off x="5272894" y="3757884"/>
            <a:ext cx="2475000" cy="1499144"/>
          </a:xfrm>
          <a:prstGeom prst="rect">
            <a:avLst/>
          </a:prstGeom>
          <a:noFill/>
        </p:spPr>
      </p:pic>
      <p:pic>
        <p:nvPicPr>
          <p:cNvPr id="5123" name="Picture 3" descr="D:\Sync\Work\Project\NCEP_EMC\OA\figure3\H215H16BH16C\int_H16B-BEST_EP_201401.png"/>
          <p:cNvPicPr>
            <a:picLocks noChangeAspect="1" noChangeArrowheads="1"/>
          </p:cNvPicPr>
          <p:nvPr/>
        </p:nvPicPr>
        <p:blipFill>
          <a:blip r:embed="rId3"/>
          <a:srcRect/>
          <a:stretch>
            <a:fillRect/>
          </a:stretch>
        </p:blipFill>
        <p:spPr bwMode="auto">
          <a:xfrm>
            <a:off x="2916872" y="3753169"/>
            <a:ext cx="2476800" cy="1500233"/>
          </a:xfrm>
          <a:prstGeom prst="rect">
            <a:avLst/>
          </a:prstGeom>
          <a:noFill/>
        </p:spPr>
      </p:pic>
      <p:pic>
        <p:nvPicPr>
          <p:cNvPr id="7171" name="Picture 3" descr="D:\Sync\Work\Project\NCEP_EMC\OA\figure3\H215H16BH16C\int_H215-BEST_EP_201401.png"/>
          <p:cNvPicPr>
            <a:picLocks noChangeAspect="1" noChangeArrowheads="1"/>
          </p:cNvPicPr>
          <p:nvPr/>
        </p:nvPicPr>
        <p:blipFill>
          <a:blip r:embed="rId4"/>
          <a:srcRect/>
          <a:stretch>
            <a:fillRect/>
          </a:stretch>
        </p:blipFill>
        <p:spPr bwMode="auto">
          <a:xfrm>
            <a:off x="545910" y="3758400"/>
            <a:ext cx="2475000" cy="1499143"/>
          </a:xfrm>
          <a:prstGeom prst="rect">
            <a:avLst/>
          </a:prstGeom>
          <a:noFill/>
        </p:spPr>
      </p:pic>
      <p:sp>
        <p:nvSpPr>
          <p:cNvPr id="28" name="타원 27"/>
          <p:cNvSpPr>
            <a:spLocks noChangeAspect="1"/>
          </p:cNvSpPr>
          <p:nvPr/>
        </p:nvSpPr>
        <p:spPr>
          <a:xfrm>
            <a:off x="6187344" y="4157280"/>
            <a:ext cx="1004051" cy="50839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
        <p:nvSpPr>
          <p:cNvPr id="29" name="타원 28"/>
          <p:cNvSpPr>
            <a:spLocks noChangeAspect="1"/>
          </p:cNvSpPr>
          <p:nvPr/>
        </p:nvSpPr>
        <p:spPr>
          <a:xfrm>
            <a:off x="3838820" y="4157280"/>
            <a:ext cx="1004051" cy="50839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
        <p:nvSpPr>
          <p:cNvPr id="30" name="타원 29"/>
          <p:cNvSpPr>
            <a:spLocks noChangeAspect="1"/>
          </p:cNvSpPr>
          <p:nvPr/>
        </p:nvSpPr>
        <p:spPr>
          <a:xfrm>
            <a:off x="1466850" y="4157280"/>
            <a:ext cx="1004051" cy="50839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pic>
        <p:nvPicPr>
          <p:cNvPr id="5122" name="Picture 2" descr="D:\Sync\Work\Project\NCEP_EMC\OA\figure3\H215H16BH16C\trk_H16B-BEST_EP_201401.png"/>
          <p:cNvPicPr>
            <a:picLocks noChangeAspect="1" noChangeArrowheads="1"/>
          </p:cNvPicPr>
          <p:nvPr/>
        </p:nvPicPr>
        <p:blipFill>
          <a:blip r:embed="rId5"/>
          <a:srcRect r="26513"/>
          <a:stretch>
            <a:fillRect/>
          </a:stretch>
        </p:blipFill>
        <p:spPr bwMode="auto">
          <a:xfrm>
            <a:off x="3125470" y="1476693"/>
            <a:ext cx="2292657" cy="2397600"/>
          </a:xfrm>
          <a:prstGeom prst="rect">
            <a:avLst/>
          </a:prstGeom>
          <a:noFill/>
        </p:spPr>
      </p:pic>
      <p:sp>
        <p:nvSpPr>
          <p:cNvPr id="2" name="제목 1"/>
          <p:cNvSpPr>
            <a:spLocks noGrp="1"/>
          </p:cNvSpPr>
          <p:nvPr>
            <p:ph type="title"/>
          </p:nvPr>
        </p:nvSpPr>
        <p:spPr/>
        <p:txBody>
          <a:bodyPr/>
          <a:lstStyle/>
          <a:p>
            <a:r>
              <a:rPr lang="en-US" altLang="ko-KR" dirty="0" smtClean="0"/>
              <a:t>Case: 2014 </a:t>
            </a:r>
            <a:r>
              <a:rPr lang="en-US" altLang="ko-KR" dirty="0" smtClean="0"/>
              <a:t>01E Amanda</a:t>
            </a:r>
            <a:endParaRPr lang="ko-KR" altLang="en-US" dirty="0"/>
          </a:p>
        </p:txBody>
      </p:sp>
      <p:pic>
        <p:nvPicPr>
          <p:cNvPr id="16" name="Picture 22" descr="D:\Sync\Work\Project\NCEP_EMC\OA\figure3\H215H16C\trk_H16C-BEST_EP_201401.png"/>
          <p:cNvPicPr>
            <a:picLocks noChangeAspect="1" noChangeArrowheads="1"/>
          </p:cNvPicPr>
          <p:nvPr/>
        </p:nvPicPr>
        <p:blipFill>
          <a:blip r:embed="rId6"/>
          <a:srcRect r="26513"/>
          <a:stretch>
            <a:fillRect/>
          </a:stretch>
        </p:blipFill>
        <p:spPr bwMode="auto">
          <a:xfrm>
            <a:off x="5484232" y="1494209"/>
            <a:ext cx="2291703" cy="2396600"/>
          </a:xfrm>
          <a:prstGeom prst="rect">
            <a:avLst/>
          </a:prstGeom>
          <a:noFill/>
        </p:spPr>
      </p:pic>
      <p:pic>
        <p:nvPicPr>
          <p:cNvPr id="12" name="Picture 22" descr="D:\Sync\Work\Project\NCEP_EMC\OA\figure3\H215H16C\trk_H16C-BEST_EP_201401.png"/>
          <p:cNvPicPr>
            <a:picLocks noChangeAspect="1" noChangeArrowheads="1"/>
          </p:cNvPicPr>
          <p:nvPr/>
        </p:nvPicPr>
        <p:blipFill>
          <a:blip r:embed="rId6"/>
          <a:srcRect l="79554" b="29343"/>
          <a:stretch>
            <a:fillRect/>
          </a:stretch>
        </p:blipFill>
        <p:spPr bwMode="auto">
          <a:xfrm>
            <a:off x="7801377" y="1733503"/>
            <a:ext cx="744559" cy="1977437"/>
          </a:xfrm>
          <a:prstGeom prst="rect">
            <a:avLst/>
          </a:prstGeom>
          <a:noFill/>
        </p:spPr>
      </p:pic>
      <p:pic>
        <p:nvPicPr>
          <p:cNvPr id="7170" name="Picture 2" descr="D:\Sync\Work\Project\NCEP_EMC\OA\figure3\H215H16BH16C\trk_H215-BEST_EP_201401.png"/>
          <p:cNvPicPr>
            <a:picLocks noChangeAspect="1" noChangeArrowheads="1"/>
          </p:cNvPicPr>
          <p:nvPr/>
        </p:nvPicPr>
        <p:blipFill>
          <a:blip r:embed="rId7"/>
          <a:srcRect r="26513"/>
          <a:stretch>
            <a:fillRect/>
          </a:stretch>
        </p:blipFill>
        <p:spPr bwMode="auto">
          <a:xfrm>
            <a:off x="752205" y="1489793"/>
            <a:ext cx="2293518" cy="2398500"/>
          </a:xfrm>
          <a:prstGeom prst="rect">
            <a:avLst/>
          </a:prstGeom>
          <a:noFill/>
        </p:spPr>
      </p:pic>
      <p:sp>
        <p:nvSpPr>
          <p:cNvPr id="25" name="타원 24"/>
          <p:cNvSpPr>
            <a:spLocks noChangeAspect="1"/>
          </p:cNvSpPr>
          <p:nvPr/>
        </p:nvSpPr>
        <p:spPr>
          <a:xfrm>
            <a:off x="1409701" y="2261672"/>
            <a:ext cx="752310" cy="86252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
        <p:nvSpPr>
          <p:cNvPr id="27" name="타원 26"/>
          <p:cNvSpPr>
            <a:spLocks noChangeAspect="1"/>
          </p:cNvSpPr>
          <p:nvPr/>
        </p:nvSpPr>
        <p:spPr>
          <a:xfrm>
            <a:off x="3771901" y="2263140"/>
            <a:ext cx="752310" cy="86252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
        <p:nvSpPr>
          <p:cNvPr id="31" name="타원 30"/>
          <p:cNvSpPr>
            <a:spLocks noChangeAspect="1"/>
          </p:cNvSpPr>
          <p:nvPr/>
        </p:nvSpPr>
        <p:spPr>
          <a:xfrm>
            <a:off x="6141721" y="2263140"/>
            <a:ext cx="752310" cy="862528"/>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
        <p:nvSpPr>
          <p:cNvPr id="32" name="직사각형 31"/>
          <p:cNvSpPr/>
          <p:nvPr/>
        </p:nvSpPr>
        <p:spPr>
          <a:xfrm>
            <a:off x="237744" y="5385247"/>
            <a:ext cx="8631936" cy="954107"/>
          </a:xfrm>
          <a:prstGeom prst="rect">
            <a:avLst/>
          </a:prstGeom>
        </p:spPr>
        <p:txBody>
          <a:bodyPr wrap="square">
            <a:spAutoFit/>
          </a:bodyPr>
          <a:lstStyle/>
          <a:p>
            <a:r>
              <a:rPr lang="en-US" altLang="ko-KR" sz="1400" dirty="0" smtClean="0">
                <a:latin typeface="Arial" pitchFamily="34" charset="0"/>
                <a:cs typeface="Arial" pitchFamily="34" charset="0"/>
              </a:rPr>
              <a:t>H16C over </a:t>
            </a:r>
            <a:r>
              <a:rPr lang="en-US" altLang="ko-KR" sz="1400" dirty="0" smtClean="0">
                <a:latin typeface="Arial" pitchFamily="34" charset="0"/>
                <a:cs typeface="Arial" pitchFamily="34" charset="0"/>
              </a:rPr>
              <a:t>H215: </a:t>
            </a:r>
            <a:r>
              <a:rPr lang="en-US" altLang="ko-KR" sz="1400" dirty="0" smtClean="0">
                <a:latin typeface="Arial" pitchFamily="34" charset="0"/>
                <a:cs typeface="Arial" pitchFamily="34" charset="0"/>
              </a:rPr>
              <a:t>Track forecasts are significantly improved </a:t>
            </a:r>
            <a:r>
              <a:rPr lang="en-US" altLang="ko-KR" sz="1400" dirty="0" smtClean="0">
                <a:latin typeface="Arial" pitchFamily="34" charset="0"/>
                <a:cs typeface="Arial" pitchFamily="34" charset="0"/>
              </a:rPr>
              <a:t>beyond 96h (purple and green lines). In H215, Amanda weakened rapidly due to entering into strong vertical wind shear region and dry air. In H16B and H16C, however, the rapid weakening could be reduced by decrease in westward bias. This indicated that the </a:t>
            </a:r>
            <a:r>
              <a:rPr lang="en-US" altLang="ko-KR" sz="1400" dirty="0" smtClean="0">
                <a:latin typeface="Arial" pitchFamily="34" charset="0"/>
                <a:cs typeface="Arial" pitchFamily="34" charset="0"/>
              </a:rPr>
              <a:t>improvement by new GFS </a:t>
            </a:r>
            <a:r>
              <a:rPr lang="en-US" altLang="ko-KR" sz="1400" dirty="0" smtClean="0">
                <a:latin typeface="Arial" pitchFamily="34" charset="0"/>
                <a:cs typeface="Arial" pitchFamily="34" charset="0"/>
              </a:rPr>
              <a:t>in </a:t>
            </a:r>
            <a:r>
              <a:rPr lang="en-US" altLang="ko-KR" sz="1400" dirty="0" smtClean="0">
                <a:latin typeface="Arial" pitchFamily="34" charset="0"/>
                <a:cs typeface="Arial" pitchFamily="34" charset="0"/>
              </a:rPr>
              <a:t>track forecast </a:t>
            </a:r>
            <a:r>
              <a:rPr lang="en-US" altLang="ko-KR" sz="1400" dirty="0" smtClean="0">
                <a:latin typeface="Arial" pitchFamily="34" charset="0"/>
                <a:cs typeface="Arial" pitchFamily="34" charset="0"/>
              </a:rPr>
              <a:t>could </a:t>
            </a:r>
            <a:r>
              <a:rPr lang="en-US" altLang="ko-KR" sz="1400" dirty="0" smtClean="0">
                <a:latin typeface="Arial" pitchFamily="34" charset="0"/>
                <a:cs typeface="Arial" pitchFamily="34" charset="0"/>
              </a:rPr>
              <a:t>lead to the </a:t>
            </a:r>
            <a:r>
              <a:rPr lang="en-US" altLang="ko-KR" sz="1400" dirty="0" smtClean="0">
                <a:latin typeface="Arial" pitchFamily="34" charset="0"/>
                <a:cs typeface="Arial" pitchFamily="34" charset="0"/>
              </a:rPr>
              <a:t>improvement in </a:t>
            </a:r>
            <a:r>
              <a:rPr lang="en-US" altLang="ko-KR" sz="1400" dirty="0" smtClean="0">
                <a:latin typeface="Arial" pitchFamily="34" charset="0"/>
                <a:cs typeface="Arial" pitchFamily="34" charset="0"/>
              </a:rPr>
              <a:t>intensity </a:t>
            </a:r>
            <a:r>
              <a:rPr lang="en-US" altLang="ko-KR" sz="1400" dirty="0" smtClean="0">
                <a:latin typeface="Arial" pitchFamily="34" charset="0"/>
                <a:cs typeface="Arial" pitchFamily="34" charset="0"/>
              </a:rPr>
              <a:t>forecast.</a:t>
            </a:r>
            <a:endParaRPr lang="en-US" altLang="ko-KR" sz="1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Case: 2014 </a:t>
            </a:r>
            <a:r>
              <a:rPr lang="en-US" altLang="ko-KR" dirty="0" smtClean="0"/>
              <a:t>11E Julio</a:t>
            </a:r>
            <a:endParaRPr lang="ko-KR" altLang="en-US" dirty="0"/>
          </a:p>
        </p:txBody>
      </p:sp>
      <p:pic>
        <p:nvPicPr>
          <p:cNvPr id="7173" name="Picture 5" descr="D:\Sync\Work\Project\NCEP_EMC\OA\figure3\H215H16C\int_H16C-BEST_EP_201411.png"/>
          <p:cNvPicPr>
            <a:picLocks noChangeAspect="1" noChangeArrowheads="1"/>
          </p:cNvPicPr>
          <p:nvPr/>
        </p:nvPicPr>
        <p:blipFill>
          <a:blip r:embed="rId2"/>
          <a:srcRect/>
          <a:stretch>
            <a:fillRect/>
          </a:stretch>
        </p:blipFill>
        <p:spPr bwMode="auto">
          <a:xfrm>
            <a:off x="5338822" y="3045174"/>
            <a:ext cx="2700000" cy="1635428"/>
          </a:xfrm>
          <a:prstGeom prst="rect">
            <a:avLst/>
          </a:prstGeom>
          <a:noFill/>
        </p:spPr>
      </p:pic>
      <p:pic>
        <p:nvPicPr>
          <p:cNvPr id="7170" name="Picture 2" descr="D:\Sync\Work\Project\NCEP_EMC\OA\figure3\H215H16C\int_H215-BEST_EP_201411.png"/>
          <p:cNvPicPr>
            <a:picLocks noChangeAspect="1" noChangeArrowheads="1"/>
          </p:cNvPicPr>
          <p:nvPr/>
        </p:nvPicPr>
        <p:blipFill>
          <a:blip r:embed="rId3"/>
          <a:srcRect/>
          <a:stretch>
            <a:fillRect/>
          </a:stretch>
        </p:blipFill>
        <p:spPr bwMode="auto">
          <a:xfrm>
            <a:off x="2732660" y="3037009"/>
            <a:ext cx="2700000" cy="1635428"/>
          </a:xfrm>
          <a:prstGeom prst="rect">
            <a:avLst/>
          </a:prstGeom>
          <a:noFill/>
        </p:spPr>
      </p:pic>
      <p:pic>
        <p:nvPicPr>
          <p:cNvPr id="7171" name="Picture 3" descr="D:\Sync\Work\Project\NCEP_EMC\OA\figure3\H215H16C\trk_H16C-BEST_EP_201411.png"/>
          <p:cNvPicPr>
            <a:picLocks noChangeAspect="1" noChangeArrowheads="1"/>
          </p:cNvPicPr>
          <p:nvPr/>
        </p:nvPicPr>
        <p:blipFill>
          <a:blip r:embed="rId4"/>
          <a:srcRect t="12484" r="26328" b="40573"/>
          <a:stretch>
            <a:fillRect/>
          </a:stretch>
        </p:blipFill>
        <p:spPr bwMode="auto">
          <a:xfrm>
            <a:off x="5558698" y="1680748"/>
            <a:ext cx="2484000" cy="1483519"/>
          </a:xfrm>
          <a:prstGeom prst="rect">
            <a:avLst/>
          </a:prstGeom>
          <a:noFill/>
        </p:spPr>
      </p:pic>
      <p:pic>
        <p:nvPicPr>
          <p:cNvPr id="31" name="Picture 3" descr="D:\Sync\Work\Project\NCEP_EMC\OA\figure3\H215H16C\trk_H16C-BEST_EP_201411.png"/>
          <p:cNvPicPr>
            <a:picLocks noChangeAspect="1" noChangeArrowheads="1"/>
          </p:cNvPicPr>
          <p:nvPr/>
        </p:nvPicPr>
        <p:blipFill>
          <a:blip r:embed="rId4"/>
          <a:srcRect l="78984"/>
          <a:stretch>
            <a:fillRect/>
          </a:stretch>
        </p:blipFill>
        <p:spPr bwMode="auto">
          <a:xfrm>
            <a:off x="8053601" y="1476340"/>
            <a:ext cx="763828" cy="3406654"/>
          </a:xfrm>
          <a:prstGeom prst="rect">
            <a:avLst/>
          </a:prstGeom>
          <a:noFill/>
        </p:spPr>
      </p:pic>
      <p:sp>
        <p:nvSpPr>
          <p:cNvPr id="34" name="타원 33"/>
          <p:cNvSpPr>
            <a:spLocks noChangeAspect="1"/>
          </p:cNvSpPr>
          <p:nvPr/>
        </p:nvSpPr>
        <p:spPr>
          <a:xfrm>
            <a:off x="6003782" y="3562136"/>
            <a:ext cx="1197368" cy="683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
        <p:nvSpPr>
          <p:cNvPr id="37" name="타원 36"/>
          <p:cNvSpPr>
            <a:spLocks noChangeAspect="1"/>
          </p:cNvSpPr>
          <p:nvPr/>
        </p:nvSpPr>
        <p:spPr>
          <a:xfrm>
            <a:off x="5788563" y="1937524"/>
            <a:ext cx="1138955" cy="77846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pic>
        <p:nvPicPr>
          <p:cNvPr id="4099" name="Picture 3" descr="D:\Sync\Work\Project\NCEP_EMC\OA\figure3\H215H16BH16C\int_H16B-BEST_EP_201411.png"/>
          <p:cNvPicPr>
            <a:picLocks noChangeAspect="1" noChangeArrowheads="1"/>
          </p:cNvPicPr>
          <p:nvPr/>
        </p:nvPicPr>
        <p:blipFill>
          <a:blip r:embed="rId5"/>
          <a:srcRect/>
          <a:stretch>
            <a:fillRect/>
          </a:stretch>
        </p:blipFill>
        <p:spPr bwMode="auto">
          <a:xfrm>
            <a:off x="2727325" y="3028951"/>
            <a:ext cx="2700000" cy="1635428"/>
          </a:xfrm>
          <a:prstGeom prst="rect">
            <a:avLst/>
          </a:prstGeom>
          <a:noFill/>
        </p:spPr>
      </p:pic>
      <p:pic>
        <p:nvPicPr>
          <p:cNvPr id="4098" name="Picture 2" descr="D:\Sync\Work\Project\NCEP_EMC\OA\figure3\H215H16BH16C\trk_H16B-BEST_EP_201411.png"/>
          <p:cNvPicPr>
            <a:picLocks noChangeAspect="1" noChangeArrowheads="1"/>
          </p:cNvPicPr>
          <p:nvPr/>
        </p:nvPicPr>
        <p:blipFill>
          <a:blip r:embed="rId6"/>
          <a:srcRect t="12484" r="26328" b="40573"/>
          <a:stretch>
            <a:fillRect/>
          </a:stretch>
        </p:blipFill>
        <p:spPr bwMode="auto">
          <a:xfrm>
            <a:off x="2971799" y="1700661"/>
            <a:ext cx="2484000" cy="1483549"/>
          </a:xfrm>
          <a:prstGeom prst="rect">
            <a:avLst/>
          </a:prstGeom>
          <a:noFill/>
        </p:spPr>
      </p:pic>
      <p:pic>
        <p:nvPicPr>
          <p:cNvPr id="6147" name="Picture 3" descr="D:\Sync\Work\Project\NCEP_EMC\OA\figure3\H215H16BH16C\int_H215-BEST_EP_201411.png"/>
          <p:cNvPicPr>
            <a:picLocks noChangeAspect="1" noChangeArrowheads="1"/>
          </p:cNvPicPr>
          <p:nvPr/>
        </p:nvPicPr>
        <p:blipFill>
          <a:blip r:embed="rId7"/>
          <a:srcRect/>
          <a:stretch>
            <a:fillRect/>
          </a:stretch>
        </p:blipFill>
        <p:spPr bwMode="auto">
          <a:xfrm>
            <a:off x="114300" y="3006261"/>
            <a:ext cx="2700000" cy="1635428"/>
          </a:xfrm>
          <a:prstGeom prst="rect">
            <a:avLst/>
          </a:prstGeom>
          <a:noFill/>
        </p:spPr>
      </p:pic>
      <p:pic>
        <p:nvPicPr>
          <p:cNvPr id="6146" name="Picture 2" descr="D:\Sync\Work\Project\NCEP_EMC\OA\figure3\H215H16BH16C\trk_H215-BEST_EP_201411.png"/>
          <p:cNvPicPr>
            <a:picLocks noChangeAspect="1" noChangeArrowheads="1"/>
          </p:cNvPicPr>
          <p:nvPr/>
        </p:nvPicPr>
        <p:blipFill>
          <a:blip r:embed="rId8"/>
          <a:srcRect t="12484" r="26328" b="40573"/>
          <a:stretch>
            <a:fillRect/>
          </a:stretch>
        </p:blipFill>
        <p:spPr bwMode="auto">
          <a:xfrm>
            <a:off x="336334" y="1682504"/>
            <a:ext cx="2484000" cy="1483549"/>
          </a:xfrm>
          <a:prstGeom prst="rect">
            <a:avLst/>
          </a:prstGeom>
          <a:noFill/>
        </p:spPr>
      </p:pic>
      <p:sp>
        <p:nvSpPr>
          <p:cNvPr id="38" name="타원 37"/>
          <p:cNvSpPr>
            <a:spLocks noChangeAspect="1"/>
          </p:cNvSpPr>
          <p:nvPr/>
        </p:nvSpPr>
        <p:spPr>
          <a:xfrm>
            <a:off x="544370" y="1942967"/>
            <a:ext cx="1138955" cy="77846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
        <p:nvSpPr>
          <p:cNvPr id="39" name="타원 38"/>
          <p:cNvSpPr>
            <a:spLocks noChangeAspect="1"/>
          </p:cNvSpPr>
          <p:nvPr/>
        </p:nvSpPr>
        <p:spPr>
          <a:xfrm>
            <a:off x="759340" y="3534319"/>
            <a:ext cx="1197368" cy="683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
        <p:nvSpPr>
          <p:cNvPr id="32" name="타원 31"/>
          <p:cNvSpPr>
            <a:spLocks noChangeAspect="1"/>
          </p:cNvSpPr>
          <p:nvPr/>
        </p:nvSpPr>
        <p:spPr>
          <a:xfrm>
            <a:off x="3203206" y="1948410"/>
            <a:ext cx="1138955" cy="77846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
        <p:nvSpPr>
          <p:cNvPr id="35" name="타원 34"/>
          <p:cNvSpPr>
            <a:spLocks noChangeAspect="1"/>
          </p:cNvSpPr>
          <p:nvPr/>
        </p:nvSpPr>
        <p:spPr>
          <a:xfrm>
            <a:off x="3407290" y="3553368"/>
            <a:ext cx="1197368" cy="68389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3" descr="D:\Sync\Work\Project\NCEP_EMC\OA\figure3\H215H16BH16C\fig_ALAL1215_tker.png"/>
          <p:cNvPicPr>
            <a:picLocks noChangeAspect="1" noChangeArrowheads="1"/>
          </p:cNvPicPr>
          <p:nvPr/>
        </p:nvPicPr>
        <p:blipFill>
          <a:blip r:embed="rId2"/>
          <a:srcRect/>
          <a:stretch>
            <a:fillRect/>
          </a:stretch>
        </p:blipFill>
        <p:spPr bwMode="auto">
          <a:xfrm>
            <a:off x="148646" y="1142905"/>
            <a:ext cx="3034800" cy="2310783"/>
          </a:xfrm>
          <a:prstGeom prst="rect">
            <a:avLst/>
          </a:prstGeom>
          <a:noFill/>
        </p:spPr>
      </p:pic>
      <p:pic>
        <p:nvPicPr>
          <p:cNvPr id="48" name="Picture 6" descr="D:\Sync\Work\Project\NCEP_EMC\OA\figure3\H215H16BH16C\fig_ALAL1215_st01.png"/>
          <p:cNvPicPr>
            <a:picLocks noChangeAspect="1" noChangeArrowheads="1"/>
          </p:cNvPicPr>
          <p:nvPr/>
        </p:nvPicPr>
        <p:blipFill>
          <a:blip r:embed="rId3"/>
          <a:srcRect b="6830"/>
          <a:stretch>
            <a:fillRect/>
          </a:stretch>
        </p:blipFill>
        <p:spPr bwMode="auto">
          <a:xfrm>
            <a:off x="142931" y="3868800"/>
            <a:ext cx="3034800" cy="2011589"/>
          </a:xfrm>
          <a:prstGeom prst="rect">
            <a:avLst/>
          </a:prstGeom>
          <a:noFill/>
        </p:spPr>
      </p:pic>
      <p:sp>
        <p:nvSpPr>
          <p:cNvPr id="2" name="제목 1"/>
          <p:cNvSpPr>
            <a:spLocks noGrp="1"/>
          </p:cNvSpPr>
          <p:nvPr>
            <p:ph type="title"/>
          </p:nvPr>
        </p:nvSpPr>
        <p:spPr/>
        <p:txBody>
          <a:bodyPr>
            <a:normAutofit/>
          </a:bodyPr>
          <a:lstStyle/>
          <a:p>
            <a:r>
              <a:rPr lang="en-US" altLang="ko-KR" dirty="0" smtClean="0"/>
              <a:t>H215/H16B/H16C</a:t>
            </a:r>
            <a:r>
              <a:rPr lang="en-US" altLang="ko-KR" dirty="0" smtClean="0"/>
              <a:t>, NATL, </a:t>
            </a:r>
            <a:r>
              <a:rPr lang="en-US" altLang="ko-KR" dirty="0" smtClean="0"/>
              <a:t>2012-2015</a:t>
            </a:r>
            <a:endParaRPr lang="ko-KR" altLang="en-US" dirty="0"/>
          </a:p>
        </p:txBody>
      </p:sp>
      <p:pic>
        <p:nvPicPr>
          <p:cNvPr id="28" name="그림 27"/>
          <p:cNvPicPr>
            <a:picLocks noChangeAspect="1"/>
          </p:cNvPicPr>
          <p:nvPr/>
        </p:nvPicPr>
        <p:blipFill>
          <a:blip r:embed="rId4">
            <a:extLst>
              <a:ext uri="{28A0092B-C50C-407E-A947-70E740481C1C}">
                <a14:useLocalDpi xmlns:a14="http://schemas.microsoft.com/office/drawing/2010/main" xmlns="" val="0"/>
              </a:ext>
            </a:extLst>
          </a:blip>
          <a:srcRect t="87278"/>
          <a:stretch>
            <a:fillRect/>
          </a:stretch>
        </p:blipFill>
        <p:spPr>
          <a:xfrm>
            <a:off x="135696" y="6067524"/>
            <a:ext cx="3036145" cy="274780"/>
          </a:xfrm>
          <a:prstGeom prst="rect">
            <a:avLst/>
          </a:prstGeom>
        </p:spPr>
      </p:pic>
      <p:sp>
        <p:nvSpPr>
          <p:cNvPr id="41" name="TextBox 40"/>
          <p:cNvSpPr txBox="1"/>
          <p:nvPr/>
        </p:nvSpPr>
        <p:spPr>
          <a:xfrm>
            <a:off x="1833684" y="5220560"/>
            <a:ext cx="1228221" cy="307777"/>
          </a:xfrm>
          <a:prstGeom prst="rect">
            <a:avLst/>
          </a:prstGeom>
          <a:noFill/>
        </p:spPr>
        <p:txBody>
          <a:bodyPr wrap="none" rtlCol="0">
            <a:spAutoFit/>
          </a:bodyPr>
          <a:lstStyle/>
          <a:p>
            <a:r>
              <a:rPr lang="en-US" altLang="ko-KR" sz="1400" dirty="0" smtClean="0">
                <a:solidFill>
                  <a:srgbClr val="0000FF"/>
                </a:solidFill>
                <a:latin typeface="Arial" pitchFamily="34" charset="0"/>
                <a:cs typeface="Arial" pitchFamily="34" charset="0"/>
              </a:rPr>
              <a:t>Improvement</a:t>
            </a:r>
            <a:endParaRPr lang="ko-KR" altLang="en-US" sz="1400" dirty="0">
              <a:solidFill>
                <a:srgbClr val="0000FF"/>
              </a:solidFill>
              <a:latin typeface="Arial" pitchFamily="34" charset="0"/>
              <a:cs typeface="Arial" pitchFamily="34" charset="0"/>
            </a:endParaRPr>
          </a:p>
        </p:txBody>
      </p:sp>
      <p:sp>
        <p:nvSpPr>
          <p:cNvPr id="53" name="위쪽 화살표 52"/>
          <p:cNvSpPr/>
          <p:nvPr/>
        </p:nvSpPr>
        <p:spPr>
          <a:xfrm>
            <a:off x="791034" y="5891683"/>
            <a:ext cx="263771"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pic>
        <p:nvPicPr>
          <p:cNvPr id="44" name="Picture 2" descr="D:\Sync\Work\Project\NCEP_EMC\OA\figure3\H215H16BH16C\fig_ALAL1215_bias.png"/>
          <p:cNvPicPr>
            <a:picLocks noChangeAspect="1" noChangeArrowheads="1"/>
          </p:cNvPicPr>
          <p:nvPr/>
        </p:nvPicPr>
        <p:blipFill>
          <a:blip r:embed="rId5"/>
          <a:srcRect/>
          <a:stretch>
            <a:fillRect/>
          </a:stretch>
        </p:blipFill>
        <p:spPr bwMode="auto">
          <a:xfrm>
            <a:off x="6107855" y="1291665"/>
            <a:ext cx="3036145" cy="2160000"/>
          </a:xfrm>
          <a:prstGeom prst="rect">
            <a:avLst/>
          </a:prstGeom>
          <a:noFill/>
        </p:spPr>
      </p:pic>
      <p:pic>
        <p:nvPicPr>
          <p:cNvPr id="46" name="Picture 4" descr="D:\Sync\Work\Project\NCEP_EMC\OA\figure3\H215H16BH16C\fig_ALAL1215_wind.png"/>
          <p:cNvPicPr>
            <a:picLocks noChangeAspect="1" noChangeArrowheads="1"/>
          </p:cNvPicPr>
          <p:nvPr/>
        </p:nvPicPr>
        <p:blipFill>
          <a:blip r:embed="rId6"/>
          <a:srcRect/>
          <a:stretch>
            <a:fillRect/>
          </a:stretch>
        </p:blipFill>
        <p:spPr bwMode="auto">
          <a:xfrm>
            <a:off x="3041555" y="1300631"/>
            <a:ext cx="3036145" cy="2160000"/>
          </a:xfrm>
          <a:prstGeom prst="rect">
            <a:avLst/>
          </a:prstGeom>
          <a:noFill/>
        </p:spPr>
      </p:pic>
      <p:pic>
        <p:nvPicPr>
          <p:cNvPr id="47" name="Picture 5" descr="D:\Sync\Work\Project\NCEP_EMC\OA\figure3\H215H16BH16C\fig_ALAL1215_si01.png"/>
          <p:cNvPicPr>
            <a:picLocks noChangeAspect="1" noChangeArrowheads="1"/>
          </p:cNvPicPr>
          <p:nvPr/>
        </p:nvPicPr>
        <p:blipFill>
          <a:blip r:embed="rId7"/>
          <a:srcRect r="4859" b="6830"/>
          <a:stretch>
            <a:fillRect/>
          </a:stretch>
        </p:blipFill>
        <p:spPr bwMode="auto">
          <a:xfrm>
            <a:off x="3047290" y="3877765"/>
            <a:ext cx="2887362" cy="2011589"/>
          </a:xfrm>
          <a:prstGeom prst="rect">
            <a:avLst/>
          </a:prstGeom>
          <a:noFill/>
        </p:spPr>
      </p:pic>
      <p:sp>
        <p:nvSpPr>
          <p:cNvPr id="10" name="TextBox 9"/>
          <p:cNvSpPr txBox="1"/>
          <p:nvPr/>
        </p:nvSpPr>
        <p:spPr>
          <a:xfrm>
            <a:off x="6092793" y="5671681"/>
            <a:ext cx="1119217" cy="261610"/>
          </a:xfrm>
          <a:prstGeom prst="rect">
            <a:avLst/>
          </a:prstGeom>
          <a:solidFill>
            <a:schemeClr val="bg1"/>
          </a:solidFill>
          <a:ln>
            <a:noFill/>
          </a:ln>
        </p:spPr>
        <p:txBody>
          <a:bodyPr wrap="none" rtlCol="0">
            <a:spAutoFit/>
          </a:bodyPr>
          <a:lstStyle/>
          <a:p>
            <a:r>
              <a:rPr lang="en-US" altLang="ko-KR" sz="1100" dirty="0" smtClean="0">
                <a:latin typeface="Arial" pitchFamily="34" charset="0"/>
                <a:cs typeface="Arial" pitchFamily="34" charset="0"/>
              </a:rPr>
              <a:t>H16C vs H16B</a:t>
            </a:r>
            <a:endParaRPr lang="ko-KR" altLang="en-US" sz="1100" dirty="0">
              <a:latin typeface="Arial" pitchFamily="34" charset="0"/>
              <a:cs typeface="Arial" pitchFamily="34" charset="0"/>
            </a:endParaRPr>
          </a:p>
        </p:txBody>
      </p:sp>
      <p:sp>
        <p:nvSpPr>
          <p:cNvPr id="26" name="TextBox 25"/>
          <p:cNvSpPr txBox="1"/>
          <p:nvPr/>
        </p:nvSpPr>
        <p:spPr>
          <a:xfrm>
            <a:off x="6092792" y="5989080"/>
            <a:ext cx="1103187" cy="261610"/>
          </a:xfrm>
          <a:prstGeom prst="rect">
            <a:avLst/>
          </a:prstGeom>
          <a:solidFill>
            <a:schemeClr val="bg1"/>
          </a:solidFill>
          <a:ln>
            <a:noFill/>
          </a:ln>
        </p:spPr>
        <p:txBody>
          <a:bodyPr wrap="none" rtlCol="0">
            <a:spAutoFit/>
          </a:bodyPr>
          <a:lstStyle/>
          <a:p>
            <a:r>
              <a:rPr lang="en-US" altLang="ko-KR" sz="1100" dirty="0" smtClean="0">
                <a:latin typeface="Arial" pitchFamily="34" charset="0"/>
                <a:cs typeface="Arial" pitchFamily="34" charset="0"/>
              </a:rPr>
              <a:t>H16C vs H215</a:t>
            </a:r>
            <a:endParaRPr lang="ko-KR" altLang="en-US" sz="1100" dirty="0">
              <a:latin typeface="Arial" pitchFamily="34" charset="0"/>
              <a:cs typeface="Arial" pitchFamily="34" charset="0"/>
            </a:endParaRPr>
          </a:p>
        </p:txBody>
      </p:sp>
      <p:pic>
        <p:nvPicPr>
          <p:cNvPr id="27" name="그림 26"/>
          <p:cNvPicPr>
            <a:picLocks noChangeAspect="1"/>
          </p:cNvPicPr>
          <p:nvPr/>
        </p:nvPicPr>
        <p:blipFill>
          <a:blip r:embed="rId8">
            <a:extLst>
              <a:ext uri="{28A0092B-C50C-407E-A947-70E740481C1C}">
                <a14:useLocalDpi xmlns:a14="http://schemas.microsoft.com/office/drawing/2010/main" xmlns="" val="0"/>
              </a:ext>
            </a:extLst>
          </a:blip>
          <a:srcRect t="87278"/>
          <a:stretch>
            <a:fillRect/>
          </a:stretch>
        </p:blipFill>
        <p:spPr>
          <a:xfrm>
            <a:off x="3042361" y="6059984"/>
            <a:ext cx="3036145" cy="274780"/>
          </a:xfrm>
          <a:prstGeom prst="rect">
            <a:avLst/>
          </a:prstGeom>
        </p:spPr>
      </p:pic>
      <p:sp>
        <p:nvSpPr>
          <p:cNvPr id="32" name="아래쪽 화살표 31"/>
          <p:cNvSpPr/>
          <p:nvPr/>
        </p:nvSpPr>
        <p:spPr>
          <a:xfrm>
            <a:off x="3684170" y="5551708"/>
            <a:ext cx="263771" cy="205200"/>
          </a:xfrm>
          <a:prstGeom prst="downArrow">
            <a:avLst>
              <a:gd name="adj1" fmla="val 62165"/>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35" name="위쪽 화살표 34"/>
          <p:cNvSpPr/>
          <p:nvPr/>
        </p:nvSpPr>
        <p:spPr>
          <a:xfrm>
            <a:off x="4741201" y="5561483"/>
            <a:ext cx="263771"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36" name="위쪽 화살표 35"/>
          <p:cNvSpPr/>
          <p:nvPr/>
        </p:nvSpPr>
        <p:spPr>
          <a:xfrm>
            <a:off x="2875866" y="5893636"/>
            <a:ext cx="263771"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38" name="위쪽 화살표 37"/>
          <p:cNvSpPr/>
          <p:nvPr/>
        </p:nvSpPr>
        <p:spPr>
          <a:xfrm>
            <a:off x="4732749" y="5874098"/>
            <a:ext cx="263771"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39" name="위쪽 화살표 38"/>
          <p:cNvSpPr/>
          <p:nvPr/>
        </p:nvSpPr>
        <p:spPr>
          <a:xfrm>
            <a:off x="5793976" y="5885821"/>
            <a:ext cx="263771"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40" name="아래쪽 화살표 39"/>
          <p:cNvSpPr/>
          <p:nvPr/>
        </p:nvSpPr>
        <p:spPr>
          <a:xfrm>
            <a:off x="3687729" y="5868231"/>
            <a:ext cx="263771" cy="205200"/>
          </a:xfrm>
          <a:prstGeom prst="downArrow">
            <a:avLst>
              <a:gd name="adj1" fmla="val 62165"/>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42" name="TextBox 41"/>
          <p:cNvSpPr txBox="1"/>
          <p:nvPr/>
        </p:nvSpPr>
        <p:spPr>
          <a:xfrm>
            <a:off x="3925403" y="5233717"/>
            <a:ext cx="1159292" cy="307777"/>
          </a:xfrm>
          <a:prstGeom prst="rect">
            <a:avLst/>
          </a:prstGeom>
          <a:noFill/>
        </p:spPr>
        <p:txBody>
          <a:bodyPr wrap="none" rtlCol="0">
            <a:spAutoFit/>
          </a:bodyPr>
          <a:lstStyle/>
          <a:p>
            <a:r>
              <a:rPr lang="en-US" altLang="ko-KR" sz="1400" dirty="0" smtClean="0">
                <a:solidFill>
                  <a:srgbClr val="FF0000"/>
                </a:solidFill>
                <a:latin typeface="Arial" pitchFamily="34" charset="0"/>
                <a:cs typeface="Arial" pitchFamily="34" charset="0"/>
              </a:rPr>
              <a:t>Degradation</a:t>
            </a:r>
            <a:endParaRPr lang="ko-KR" altLang="en-US" sz="1400" dirty="0">
              <a:solidFill>
                <a:srgbClr val="FF0000"/>
              </a:solidFill>
              <a:latin typeface="Arial" pitchFamily="34" charset="0"/>
              <a:cs typeface="Arial" pitchFamily="34" charset="0"/>
            </a:endParaRPr>
          </a:p>
        </p:txBody>
      </p:sp>
      <p:sp>
        <p:nvSpPr>
          <p:cNvPr id="52" name="위쪽 화살표 51"/>
          <p:cNvSpPr/>
          <p:nvPr/>
        </p:nvSpPr>
        <p:spPr>
          <a:xfrm>
            <a:off x="2867267" y="5569298"/>
            <a:ext cx="263771"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54" name="위쪽 화살표 53"/>
          <p:cNvSpPr/>
          <p:nvPr/>
        </p:nvSpPr>
        <p:spPr>
          <a:xfrm>
            <a:off x="5790416" y="5573206"/>
            <a:ext cx="263771" cy="2052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30" name="TextBox 29"/>
          <p:cNvSpPr txBox="1"/>
          <p:nvPr/>
        </p:nvSpPr>
        <p:spPr>
          <a:xfrm>
            <a:off x="5926411" y="1823549"/>
            <a:ext cx="319566" cy="534368"/>
          </a:xfrm>
          <a:prstGeom prst="rect">
            <a:avLst/>
          </a:prstGeom>
          <a:solidFill>
            <a:schemeClr val="bg1"/>
          </a:solidFill>
        </p:spPr>
        <p:txBody>
          <a:bodyPr wrap="none" lIns="36000" tIns="36000" rIns="36000" bIns="36000" rtlCol="0" anchor="ctr" anchorCtr="0">
            <a:spAutoFit/>
          </a:bodyPr>
          <a:lstStyle/>
          <a:p>
            <a:r>
              <a:rPr lang="en-US" altLang="ko-KR" sz="1000" b="1" dirty="0" smtClean="0">
                <a:solidFill>
                  <a:srgbClr val="FF0000"/>
                </a:solidFill>
                <a:latin typeface="Arial" pitchFamily="34" charset="0"/>
                <a:cs typeface="Arial" pitchFamily="34" charset="0"/>
              </a:rPr>
              <a:t>21.6</a:t>
            </a:r>
          </a:p>
          <a:p>
            <a:r>
              <a:rPr lang="en-US" altLang="ko-KR" sz="1000" b="1" dirty="0" smtClean="0">
                <a:solidFill>
                  <a:srgbClr val="0000FF"/>
                </a:solidFill>
                <a:latin typeface="Arial" pitchFamily="34" charset="0"/>
                <a:cs typeface="Arial" pitchFamily="34" charset="0"/>
              </a:rPr>
              <a:t>20.5</a:t>
            </a:r>
          </a:p>
          <a:p>
            <a:r>
              <a:rPr lang="en-US" altLang="ko-KR" sz="1000" b="1" dirty="0" smtClean="0">
                <a:solidFill>
                  <a:srgbClr val="00B0F0"/>
                </a:solidFill>
                <a:latin typeface="Arial" pitchFamily="34" charset="0"/>
                <a:cs typeface="Arial" pitchFamily="34" charset="0"/>
              </a:rPr>
              <a:t>18.7</a:t>
            </a:r>
            <a:endParaRPr lang="ko-KR" altLang="en-US" sz="1000" b="1" dirty="0">
              <a:solidFill>
                <a:srgbClr val="00B0F0"/>
              </a:solidFill>
              <a:latin typeface="Arial" pitchFamily="34" charset="0"/>
              <a:cs typeface="Arial" pitchFamily="34" charset="0"/>
            </a:endParaRPr>
          </a:p>
        </p:txBody>
      </p:sp>
      <p:sp>
        <p:nvSpPr>
          <p:cNvPr id="31" name="직사각형 30"/>
          <p:cNvSpPr/>
          <p:nvPr/>
        </p:nvSpPr>
        <p:spPr>
          <a:xfrm>
            <a:off x="6121667" y="3711265"/>
            <a:ext cx="3022333" cy="1754326"/>
          </a:xfrm>
          <a:prstGeom prst="rect">
            <a:avLst/>
          </a:prstGeom>
        </p:spPr>
        <p:txBody>
          <a:bodyPr wrap="square">
            <a:spAutoFit/>
          </a:bodyPr>
          <a:lstStyle/>
          <a:p>
            <a:pPr marL="92075" indent="-92075">
              <a:buFont typeface="Arial" pitchFamily="34" charset="0"/>
              <a:buChar char="•"/>
            </a:pPr>
            <a:r>
              <a:rPr lang="en-US" altLang="ko-KR" sz="1200" dirty="0" smtClean="0">
                <a:latin typeface="Arial" pitchFamily="34" charset="0"/>
                <a:cs typeface="Arial" pitchFamily="34" charset="0"/>
              </a:rPr>
              <a:t>Compared </a:t>
            </a:r>
            <a:r>
              <a:rPr lang="en-US" altLang="ko-KR" sz="1200" dirty="0" smtClean="0">
                <a:latin typeface="Arial" pitchFamily="34" charset="0"/>
                <a:cs typeface="Arial" pitchFamily="34" charset="0"/>
              </a:rPr>
              <a:t>to </a:t>
            </a:r>
            <a:r>
              <a:rPr lang="en-US" altLang="ko-KR" sz="1200" dirty="0" smtClean="0">
                <a:latin typeface="Arial" pitchFamily="34" charset="0"/>
                <a:cs typeface="Arial" pitchFamily="34" charset="0"/>
              </a:rPr>
              <a:t>H16B, H16C </a:t>
            </a:r>
            <a:r>
              <a:rPr lang="en-US" altLang="ko-KR" sz="1200" dirty="0" smtClean="0">
                <a:latin typeface="Arial" pitchFamily="34" charset="0"/>
                <a:cs typeface="Arial" pitchFamily="34" charset="0"/>
              </a:rPr>
              <a:t>track and intensity forecasts indicated positive impacts beyond </a:t>
            </a:r>
            <a:r>
              <a:rPr lang="en-US" altLang="ko-KR" sz="1200" dirty="0" smtClean="0">
                <a:latin typeface="Arial" pitchFamily="34" charset="0"/>
                <a:cs typeface="Arial" pitchFamily="34" charset="0"/>
              </a:rPr>
              <a:t>day 3. </a:t>
            </a:r>
          </a:p>
          <a:p>
            <a:pPr marL="92075" indent="-92075">
              <a:buFont typeface="Arial" pitchFamily="34" charset="0"/>
              <a:buChar char="•"/>
            </a:pPr>
            <a:r>
              <a:rPr lang="en-US" altLang="ko-KR" sz="1200" dirty="0" smtClean="0">
                <a:latin typeface="Arial" pitchFamily="34" charset="0"/>
                <a:cs typeface="Arial" pitchFamily="34" charset="0"/>
              </a:rPr>
              <a:t>Compared to H215, H16C </a:t>
            </a:r>
            <a:r>
              <a:rPr lang="en-US" altLang="ko-KR" sz="1200" dirty="0" smtClean="0">
                <a:latin typeface="Arial" pitchFamily="34" charset="0"/>
                <a:cs typeface="Arial" pitchFamily="34" charset="0"/>
              </a:rPr>
              <a:t>track forecasts showed neutral impacts before day 3 but significant improvements at </a:t>
            </a:r>
            <a:r>
              <a:rPr lang="en-US" altLang="ko-KR" sz="1200" dirty="0" smtClean="0">
                <a:latin typeface="Arial" pitchFamily="34" charset="0"/>
                <a:cs typeface="Arial" pitchFamily="34" charset="0"/>
              </a:rPr>
              <a:t>day 4 and 5. </a:t>
            </a:r>
            <a:r>
              <a:rPr lang="en-US" altLang="ko-KR" sz="1200" dirty="0" smtClean="0">
                <a:latin typeface="Arial" pitchFamily="34" charset="0"/>
                <a:cs typeface="Arial" pitchFamily="34" charset="0"/>
              </a:rPr>
              <a:t>H16C intensity forecast indicated a degradation at 24h but significant improvements </a:t>
            </a:r>
            <a:r>
              <a:rPr lang="en-US" altLang="ko-KR" sz="1200" dirty="0" smtClean="0">
                <a:latin typeface="Arial" pitchFamily="34" charset="0"/>
                <a:cs typeface="Arial" pitchFamily="34" charset="0"/>
              </a:rPr>
              <a:t>beyond day 3.</a:t>
            </a:r>
            <a:endParaRPr lang="ko-KR" altLang="en-US" sz="1200" dirty="0">
              <a:latin typeface="Arial" pitchFamily="34" charset="0"/>
              <a:cs typeface="Arial" pitchFamily="34" charset="0"/>
            </a:endParaRPr>
          </a:p>
        </p:txBody>
      </p:sp>
    </p:spTree>
    <p:extLst>
      <p:ext uri="{BB962C8B-B14F-4D97-AF65-F5344CB8AC3E}">
        <p14:creationId xmlns:p14="http://schemas.microsoft.com/office/powerpoint/2010/main" xmlns="" val="4008747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smtClean="0"/>
              <a:t>Method: Per-storm evaluation of improve/degrade</a:t>
            </a:r>
            <a:endParaRPr lang="ko-KR" altLang="en-US" dirty="0"/>
          </a:p>
        </p:txBody>
      </p:sp>
      <p:pic>
        <p:nvPicPr>
          <p:cNvPr id="11266" name="Picture 2" descr="D:\Sync\Work\Project\NCEP_EMC\OA\figure3\H215H16BH16C\abserrmws_icM_H16C-H215_AL_120.2col.png"/>
          <p:cNvPicPr>
            <a:picLocks noChangeAspect="1" noChangeArrowheads="1"/>
          </p:cNvPicPr>
          <p:nvPr/>
        </p:nvPicPr>
        <p:blipFill>
          <a:blip r:embed="rId2"/>
          <a:srcRect b="10657"/>
          <a:stretch>
            <a:fillRect/>
          </a:stretch>
        </p:blipFill>
        <p:spPr bwMode="auto">
          <a:xfrm>
            <a:off x="677141" y="2006997"/>
            <a:ext cx="3960000" cy="2800907"/>
          </a:xfrm>
          <a:prstGeom prst="rect">
            <a:avLst/>
          </a:prstGeom>
          <a:noFill/>
        </p:spPr>
      </p:pic>
      <p:sp>
        <p:nvSpPr>
          <p:cNvPr id="13" name="TextBox 12"/>
          <p:cNvSpPr txBox="1"/>
          <p:nvPr/>
        </p:nvSpPr>
        <p:spPr>
          <a:xfrm>
            <a:off x="238125" y="5344140"/>
            <a:ext cx="8667749" cy="1384995"/>
          </a:xfrm>
          <a:prstGeom prst="rect">
            <a:avLst/>
          </a:prstGeom>
          <a:noFill/>
        </p:spPr>
        <p:txBody>
          <a:bodyPr wrap="square" rtlCol="0">
            <a:spAutoFit/>
          </a:bodyPr>
          <a:lstStyle/>
          <a:p>
            <a:r>
              <a:rPr lang="en-US" altLang="ko-KR" sz="1400" dirty="0" smtClean="0">
                <a:latin typeface="Arial" pitchFamily="34" charset="0"/>
                <a:cs typeface="Arial" pitchFamily="34" charset="0"/>
              </a:rPr>
              <a:t>Previous graph </a:t>
            </a:r>
            <a:r>
              <a:rPr lang="en-US" altLang="ko-KR" sz="1400" dirty="0" smtClean="0">
                <a:latin typeface="Arial" pitchFamily="34" charset="0"/>
                <a:cs typeface="Arial" pitchFamily="34" charset="0"/>
              </a:rPr>
              <a:t>shows mean difference in absolute errors between H16C and H215. In terms of mean value, 2015 11L and 2014 03L storms seem to be significant on each side, improvement and degradation. However, 2014 03L has just one sample. This means that 2014 03L is not notable storm which leads the performance because its sum is not larger than other storms. By adding sum values (shaded) to the </a:t>
            </a:r>
            <a:r>
              <a:rPr lang="en-US" altLang="ko-KR" sz="1400" dirty="0" smtClean="0">
                <a:latin typeface="Arial" pitchFamily="34" charset="0"/>
                <a:cs typeface="Arial" pitchFamily="34" charset="0"/>
              </a:rPr>
              <a:t>graph</a:t>
            </a:r>
            <a:r>
              <a:rPr lang="en-US" altLang="ko-KR" sz="1400" dirty="0" smtClean="0">
                <a:latin typeface="Arial" pitchFamily="34" charset="0"/>
                <a:cs typeface="Arial" pitchFamily="34" charset="0"/>
              </a:rPr>
              <a:t>, notable storms with large mean and sum of differences can be </a:t>
            </a:r>
            <a:r>
              <a:rPr lang="en-US" altLang="ko-KR" sz="1400" dirty="0" smtClean="0">
                <a:latin typeface="Arial" pitchFamily="34" charset="0"/>
                <a:cs typeface="Arial" pitchFamily="34" charset="0"/>
              </a:rPr>
              <a:t>easily distinguished </a:t>
            </a:r>
            <a:r>
              <a:rPr lang="en-US" altLang="ko-KR" sz="1400" dirty="0" smtClean="0">
                <a:latin typeface="Arial" pitchFamily="34" charset="0"/>
                <a:cs typeface="Arial" pitchFamily="34" charset="0"/>
              </a:rPr>
              <a:t>from the storms with only large mean differences.</a:t>
            </a:r>
            <a:endParaRPr lang="ko-KR" altLang="en-US" sz="1400" dirty="0">
              <a:latin typeface="Arial" pitchFamily="34" charset="0"/>
              <a:cs typeface="Arial" pitchFamily="34" charset="0"/>
            </a:endParaRPr>
          </a:p>
        </p:txBody>
      </p:sp>
      <p:sp>
        <p:nvSpPr>
          <p:cNvPr id="8" name="TextBox 7"/>
          <p:cNvSpPr txBox="1"/>
          <p:nvPr/>
        </p:nvSpPr>
        <p:spPr>
          <a:xfrm>
            <a:off x="1293783" y="2658716"/>
            <a:ext cx="1228221" cy="307777"/>
          </a:xfrm>
          <a:prstGeom prst="rect">
            <a:avLst/>
          </a:prstGeom>
          <a:noFill/>
        </p:spPr>
        <p:txBody>
          <a:bodyPr wrap="none" rtlCol="0">
            <a:spAutoFit/>
          </a:bodyPr>
          <a:lstStyle/>
          <a:p>
            <a:r>
              <a:rPr lang="en-US" altLang="ko-KR" sz="1400" dirty="0" smtClean="0">
                <a:solidFill>
                  <a:srgbClr val="0000FF"/>
                </a:solidFill>
                <a:latin typeface="Arial" pitchFamily="34" charset="0"/>
                <a:cs typeface="Arial" pitchFamily="34" charset="0"/>
              </a:rPr>
              <a:t>Improvement</a:t>
            </a:r>
            <a:endParaRPr lang="ko-KR" altLang="en-US" sz="1400" dirty="0">
              <a:solidFill>
                <a:srgbClr val="0000FF"/>
              </a:solidFill>
              <a:latin typeface="Arial" pitchFamily="34" charset="0"/>
              <a:cs typeface="Arial" pitchFamily="34" charset="0"/>
            </a:endParaRPr>
          </a:p>
        </p:txBody>
      </p:sp>
      <p:sp>
        <p:nvSpPr>
          <p:cNvPr id="9" name="TextBox 8"/>
          <p:cNvSpPr txBox="1"/>
          <p:nvPr/>
        </p:nvSpPr>
        <p:spPr>
          <a:xfrm>
            <a:off x="3435495" y="3511334"/>
            <a:ext cx="1159292" cy="307777"/>
          </a:xfrm>
          <a:prstGeom prst="rect">
            <a:avLst/>
          </a:prstGeom>
          <a:noFill/>
        </p:spPr>
        <p:txBody>
          <a:bodyPr wrap="none" rtlCol="0">
            <a:spAutoFit/>
          </a:bodyPr>
          <a:lstStyle/>
          <a:p>
            <a:r>
              <a:rPr lang="en-US" altLang="ko-KR" sz="1400" dirty="0" smtClean="0">
                <a:solidFill>
                  <a:srgbClr val="FF0000"/>
                </a:solidFill>
                <a:latin typeface="Arial" pitchFamily="34" charset="0"/>
                <a:cs typeface="Arial" pitchFamily="34" charset="0"/>
              </a:rPr>
              <a:t>Degradation</a:t>
            </a:r>
            <a:endParaRPr lang="ko-KR" altLang="en-US" sz="1400" dirty="0">
              <a:solidFill>
                <a:srgbClr val="FF0000"/>
              </a:solidFill>
              <a:latin typeface="Arial" pitchFamily="34" charset="0"/>
              <a:cs typeface="Arial" pitchFamily="34" charset="0"/>
            </a:endParaRPr>
          </a:p>
        </p:txBody>
      </p:sp>
      <p:pic>
        <p:nvPicPr>
          <p:cNvPr id="14" name="그림 13"/>
          <p:cNvPicPr>
            <a:picLocks noChangeAspect="1"/>
          </p:cNvPicPr>
          <p:nvPr/>
        </p:nvPicPr>
        <p:blipFill>
          <a:blip r:embed="rId3">
            <a:extLst>
              <a:ext uri="{28A0092B-C50C-407E-A947-70E740481C1C}">
                <a14:useLocalDpi xmlns:a14="http://schemas.microsoft.com/office/drawing/2010/main" xmlns:lc="http://schemas.openxmlformats.org/drawingml/2006/lockedCanvas" xmlns="" val="0"/>
              </a:ext>
            </a:extLst>
          </a:blip>
          <a:srcRect l="2812"/>
          <a:stretch>
            <a:fillRect/>
          </a:stretch>
        </p:blipFill>
        <p:spPr>
          <a:xfrm>
            <a:off x="4655398" y="2003887"/>
            <a:ext cx="3848639" cy="3176250"/>
          </a:xfrm>
          <a:prstGeom prst="rect">
            <a:avLst/>
          </a:prstGeom>
        </p:spPr>
      </p:pic>
      <p:grpSp>
        <p:nvGrpSpPr>
          <p:cNvPr id="18" name="그룹 17"/>
          <p:cNvGrpSpPr/>
          <p:nvPr/>
        </p:nvGrpSpPr>
        <p:grpSpPr>
          <a:xfrm>
            <a:off x="2591913" y="2904852"/>
            <a:ext cx="999394" cy="954616"/>
            <a:chOff x="7781332" y="2595215"/>
            <a:chExt cx="999394" cy="954616"/>
          </a:xfrm>
        </p:grpSpPr>
        <p:sp>
          <p:nvSpPr>
            <p:cNvPr id="15" name="TextBox 11"/>
            <p:cNvSpPr txBox="1"/>
            <p:nvPr/>
          </p:nvSpPr>
          <p:spPr>
            <a:xfrm>
              <a:off x="7783337" y="2595215"/>
              <a:ext cx="99738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1000" dirty="0" smtClean="0">
                  <a:latin typeface="Arial" pitchFamily="34" charset="0"/>
                  <a:cs typeface="Arial" pitchFamily="34" charset="0"/>
                </a:rPr>
                <a:t>mean+95</a:t>
              </a:r>
              <a:r>
                <a:rPr lang="en-US" altLang="ko-KR" sz="1000" dirty="0" smtClean="0">
                  <a:latin typeface="Arial" pitchFamily="34" charset="0"/>
                  <a:cs typeface="Arial" pitchFamily="34" charset="0"/>
                </a:rPr>
                <a:t>% CI</a:t>
              </a:r>
              <a:endParaRPr lang="ko-KR" altLang="en-US" sz="1000" dirty="0">
                <a:latin typeface="Arial" pitchFamily="34" charset="0"/>
                <a:cs typeface="Arial" pitchFamily="34" charset="0"/>
              </a:endParaRPr>
            </a:p>
          </p:txBody>
        </p:sp>
        <p:sp>
          <p:nvSpPr>
            <p:cNvPr id="16" name="TextBox 12"/>
            <p:cNvSpPr txBox="1"/>
            <p:nvPr/>
          </p:nvSpPr>
          <p:spPr>
            <a:xfrm>
              <a:off x="7781332" y="3303610"/>
              <a:ext cx="96532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1000" dirty="0" smtClean="0">
                  <a:latin typeface="Arial" pitchFamily="34" charset="0"/>
                  <a:cs typeface="Arial" pitchFamily="34" charset="0"/>
                </a:rPr>
                <a:t>mean-95</a:t>
              </a:r>
              <a:r>
                <a:rPr lang="en-US" altLang="ko-KR" sz="1000" dirty="0" smtClean="0">
                  <a:latin typeface="Arial" pitchFamily="34" charset="0"/>
                  <a:cs typeface="Arial" pitchFamily="34" charset="0"/>
                </a:rPr>
                <a:t>% CI</a:t>
              </a:r>
              <a:endParaRPr lang="ko-KR" altLang="en-US" sz="1000" dirty="0">
                <a:latin typeface="Arial" pitchFamily="34" charset="0"/>
                <a:cs typeface="Arial" pitchFamily="34" charset="0"/>
              </a:endParaRPr>
            </a:p>
          </p:txBody>
        </p:sp>
        <p:sp>
          <p:nvSpPr>
            <p:cNvPr id="17" name="TextBox 13"/>
            <p:cNvSpPr txBox="1"/>
            <p:nvPr/>
          </p:nvSpPr>
          <p:spPr>
            <a:xfrm>
              <a:off x="7781332" y="2994660"/>
              <a:ext cx="503664"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ko-KR" sz="1000" dirty="0" smtClean="0">
                  <a:latin typeface="Arial" pitchFamily="34" charset="0"/>
                  <a:cs typeface="Arial" pitchFamily="34" charset="0"/>
                </a:rPr>
                <a:t>mean</a:t>
              </a:r>
              <a:endParaRPr lang="ko-KR" altLang="en-US" sz="1000" dirty="0">
                <a:latin typeface="Arial" pitchFamily="34" charset="0"/>
                <a:cs typeface="Arial" pitchFamily="34" charset="0"/>
              </a:endParaRPr>
            </a:p>
          </p:txBody>
        </p:sp>
      </p:grpSp>
      <p:grpSp>
        <p:nvGrpSpPr>
          <p:cNvPr id="21" name="그룹 20"/>
          <p:cNvGrpSpPr>
            <a:grpSpLocks noChangeAspect="1"/>
          </p:cNvGrpSpPr>
          <p:nvPr/>
        </p:nvGrpSpPr>
        <p:grpSpPr>
          <a:xfrm>
            <a:off x="1" y="936457"/>
            <a:ext cx="1685944" cy="1065597"/>
            <a:chOff x="3041555" y="1300631"/>
            <a:chExt cx="3417466" cy="2160000"/>
          </a:xfrm>
        </p:grpSpPr>
        <p:pic>
          <p:nvPicPr>
            <p:cNvPr id="19" name="Picture 4" descr="D:\Sync\Work\Project\NCEP_EMC\OA\figure3\H215H16BH16C\fig_ALAL1215_wind.png"/>
            <p:cNvPicPr>
              <a:picLocks noChangeAspect="1" noChangeArrowheads="1"/>
            </p:cNvPicPr>
            <p:nvPr/>
          </p:nvPicPr>
          <p:blipFill>
            <a:blip r:embed="rId4"/>
            <a:srcRect/>
            <a:stretch>
              <a:fillRect/>
            </a:stretch>
          </p:blipFill>
          <p:spPr bwMode="auto">
            <a:xfrm>
              <a:off x="3041555" y="1300631"/>
              <a:ext cx="3036145" cy="2160000"/>
            </a:xfrm>
            <a:prstGeom prst="rect">
              <a:avLst/>
            </a:prstGeom>
            <a:noFill/>
          </p:spPr>
        </p:pic>
        <p:sp>
          <p:nvSpPr>
            <p:cNvPr id="20" name="TextBox 19"/>
            <p:cNvSpPr txBox="1"/>
            <p:nvPr/>
          </p:nvSpPr>
          <p:spPr>
            <a:xfrm>
              <a:off x="5926411" y="1773666"/>
              <a:ext cx="532610" cy="634133"/>
            </a:xfrm>
            <a:prstGeom prst="rect">
              <a:avLst/>
            </a:prstGeom>
            <a:solidFill>
              <a:schemeClr val="bg1"/>
            </a:solidFill>
          </p:spPr>
          <p:txBody>
            <a:bodyPr wrap="none" lIns="36000" tIns="36000" rIns="36000" bIns="36000" rtlCol="0" anchor="ctr" anchorCtr="0">
              <a:spAutoFit/>
            </a:bodyPr>
            <a:lstStyle/>
            <a:p>
              <a:r>
                <a:rPr lang="en-US" altLang="ko-KR" sz="1000" b="1" dirty="0" smtClean="0">
                  <a:solidFill>
                    <a:srgbClr val="FF0000"/>
                  </a:solidFill>
                  <a:latin typeface="Arial" pitchFamily="34" charset="0"/>
                  <a:cs typeface="Arial" pitchFamily="34" charset="0"/>
                </a:rPr>
                <a:t>21.6</a:t>
              </a:r>
              <a:endParaRPr lang="en-US" altLang="ko-KR" sz="1000" b="1" dirty="0" smtClean="0">
                <a:solidFill>
                  <a:srgbClr val="0000FF"/>
                </a:solidFill>
                <a:latin typeface="Arial" pitchFamily="34" charset="0"/>
                <a:cs typeface="Arial" pitchFamily="34" charset="0"/>
              </a:endParaRPr>
            </a:p>
            <a:p>
              <a:r>
                <a:rPr lang="en-US" altLang="ko-KR" sz="1000" b="1" dirty="0" smtClean="0">
                  <a:solidFill>
                    <a:srgbClr val="00B0F0"/>
                  </a:solidFill>
                  <a:latin typeface="Arial" pitchFamily="34" charset="0"/>
                  <a:cs typeface="Arial" pitchFamily="34" charset="0"/>
                </a:rPr>
                <a:t>18.7</a:t>
              </a:r>
              <a:endParaRPr lang="ko-KR" altLang="en-US" sz="1000" b="1" dirty="0">
                <a:solidFill>
                  <a:srgbClr val="00B0F0"/>
                </a:solidFill>
                <a:latin typeface="Arial" pitchFamily="34" charset="0"/>
                <a:cs typeface="Arial" pitchFamily="34" charset="0"/>
              </a:endParaRPr>
            </a:p>
          </p:txBody>
        </p:sp>
      </p:grpSp>
      <p:sp>
        <p:nvSpPr>
          <p:cNvPr id="12" name="TextBox 11"/>
          <p:cNvSpPr txBox="1"/>
          <p:nvPr/>
        </p:nvSpPr>
        <p:spPr>
          <a:xfrm>
            <a:off x="4705350" y="1474471"/>
            <a:ext cx="3924299" cy="338554"/>
          </a:xfrm>
          <a:prstGeom prst="rect">
            <a:avLst/>
          </a:prstGeom>
          <a:noFill/>
        </p:spPr>
        <p:txBody>
          <a:bodyPr wrap="square" rtlCol="0">
            <a:spAutoFit/>
          </a:bodyPr>
          <a:lstStyle/>
          <a:p>
            <a:pPr algn="ctr"/>
            <a:r>
              <a:rPr lang="en-US" altLang="ko-KR" sz="1600" dirty="0" smtClean="0">
                <a:latin typeface="Arial" pitchFamily="34" charset="0"/>
                <a:cs typeface="Arial" pitchFamily="34" charset="0"/>
              </a:rPr>
              <a:t>Current (y-axis: </a:t>
            </a:r>
            <a:r>
              <a:rPr lang="en-US" altLang="ko-KR" sz="1600" dirty="0" smtClean="0">
                <a:latin typeface="Arial" pitchFamily="34" charset="0"/>
                <a:cs typeface="Arial" pitchFamily="34" charset="0"/>
              </a:rPr>
              <a:t>mean/CI, shaded: </a:t>
            </a:r>
            <a:r>
              <a:rPr lang="en-US" altLang="ko-KR" sz="1600" dirty="0" smtClean="0">
                <a:latin typeface="Arial" pitchFamily="34" charset="0"/>
                <a:cs typeface="Arial" pitchFamily="34" charset="0"/>
              </a:rPr>
              <a:t>sum)</a:t>
            </a:r>
            <a:endParaRPr lang="ko-KR" altLang="en-US" sz="1600" dirty="0">
              <a:latin typeface="Arial" pitchFamily="34" charset="0"/>
              <a:cs typeface="Arial" pitchFamily="34" charset="0"/>
            </a:endParaRPr>
          </a:p>
        </p:txBody>
      </p:sp>
      <p:sp>
        <p:nvSpPr>
          <p:cNvPr id="22" name="TextBox 21"/>
          <p:cNvSpPr txBox="1"/>
          <p:nvPr/>
        </p:nvSpPr>
        <p:spPr>
          <a:xfrm>
            <a:off x="2140554" y="4879047"/>
            <a:ext cx="2973891" cy="348813"/>
          </a:xfrm>
          <a:prstGeom prst="rect">
            <a:avLst/>
          </a:prstGeom>
          <a:noFill/>
        </p:spPr>
        <p:txBody>
          <a:bodyPr wrap="none" rtlCol="0">
            <a:spAutoFit/>
          </a:bodyPr>
          <a:lstStyle/>
          <a:p>
            <a:pPr>
              <a:lnSpc>
                <a:spcPts val="1000"/>
              </a:lnSpc>
            </a:pPr>
            <a:r>
              <a:rPr lang="en-US" altLang="ko-KR" sz="1100" dirty="0" smtClean="0">
                <a:latin typeface="Arial" pitchFamily="34" charset="0"/>
                <a:cs typeface="Arial" pitchFamily="34" charset="0"/>
              </a:rPr>
              <a:t>Bold: significant improvement or degradation</a:t>
            </a:r>
          </a:p>
          <a:p>
            <a:pPr>
              <a:lnSpc>
                <a:spcPts val="1000"/>
              </a:lnSpc>
            </a:pPr>
            <a:r>
              <a:rPr lang="en-US" altLang="ko-KR" sz="1100" dirty="0" smtClean="0">
                <a:latin typeface="Arial" pitchFamily="34" charset="0"/>
                <a:cs typeface="Arial" pitchFamily="34" charset="0"/>
              </a:rPr>
              <a:t>*: notable storm which led the performance</a:t>
            </a:r>
            <a:endParaRPr lang="ko-KR" altLang="en-US" sz="1100" dirty="0">
              <a:latin typeface="Arial" pitchFamily="34" charset="0"/>
              <a:cs typeface="Arial" pitchFamily="34" charset="0"/>
            </a:endParaRPr>
          </a:p>
        </p:txBody>
      </p:sp>
      <p:sp>
        <p:nvSpPr>
          <p:cNvPr id="23" name="TextBox 22"/>
          <p:cNvSpPr txBox="1"/>
          <p:nvPr/>
        </p:nvSpPr>
        <p:spPr>
          <a:xfrm>
            <a:off x="4924795" y="2724875"/>
            <a:ext cx="686654" cy="357406"/>
          </a:xfrm>
          <a:prstGeom prst="rect">
            <a:avLst/>
          </a:prstGeom>
          <a:noFill/>
        </p:spPr>
        <p:txBody>
          <a:bodyPr wrap="none" lIns="36000" rIns="36000" rtlCol="0">
            <a:spAutoFit/>
          </a:bodyPr>
          <a:lstStyle/>
          <a:p>
            <a:pPr>
              <a:lnSpc>
                <a:spcPts val="1000"/>
              </a:lnSpc>
            </a:pPr>
            <a:r>
              <a:rPr lang="en-US" altLang="ko-KR" sz="1200" b="1" dirty="0" smtClean="0">
                <a:solidFill>
                  <a:srgbClr val="0000FF"/>
                </a:solidFill>
                <a:latin typeface="Arial" pitchFamily="34" charset="0"/>
                <a:cs typeface="Arial" pitchFamily="34" charset="0"/>
              </a:rPr>
              <a:t>2015/11*</a:t>
            </a:r>
          </a:p>
          <a:p>
            <a:pPr>
              <a:lnSpc>
                <a:spcPts val="1000"/>
              </a:lnSpc>
            </a:pPr>
            <a:r>
              <a:rPr lang="en-US" altLang="ko-KR" sz="1200" dirty="0" smtClean="0">
                <a:solidFill>
                  <a:srgbClr val="0000FF"/>
                </a:solidFill>
                <a:latin typeface="Arial" pitchFamily="34" charset="0"/>
                <a:cs typeface="Arial" pitchFamily="34" charset="0"/>
              </a:rPr>
              <a:t>2015/10</a:t>
            </a:r>
            <a:endParaRPr lang="ko-KR" altLang="en-US" sz="1200" dirty="0" smtClean="0">
              <a:solidFill>
                <a:srgbClr val="0000FF"/>
              </a:solidFill>
              <a:latin typeface="Arial" pitchFamily="34" charset="0"/>
              <a:cs typeface="Arial" pitchFamily="34" charset="0"/>
            </a:endParaRPr>
          </a:p>
        </p:txBody>
      </p:sp>
      <p:sp>
        <p:nvSpPr>
          <p:cNvPr id="11" name="TextBox 10"/>
          <p:cNvSpPr txBox="1"/>
          <p:nvPr/>
        </p:nvSpPr>
        <p:spPr>
          <a:xfrm>
            <a:off x="801600" y="1477193"/>
            <a:ext cx="3905249" cy="338554"/>
          </a:xfrm>
          <a:prstGeom prst="rect">
            <a:avLst/>
          </a:prstGeom>
          <a:noFill/>
        </p:spPr>
        <p:txBody>
          <a:bodyPr wrap="square" rtlCol="0">
            <a:spAutoFit/>
          </a:bodyPr>
          <a:lstStyle/>
          <a:p>
            <a:pPr algn="ctr"/>
            <a:r>
              <a:rPr lang="en-US" altLang="ko-KR" sz="1600" dirty="0" smtClean="0">
                <a:latin typeface="Arial" pitchFamily="34" charset="0"/>
                <a:cs typeface="Arial" pitchFamily="34" charset="0"/>
              </a:rPr>
              <a:t>Previous (y-axis: </a:t>
            </a:r>
            <a:r>
              <a:rPr lang="en-US" altLang="ko-KR" sz="1600" dirty="0" smtClean="0">
                <a:latin typeface="Arial" pitchFamily="34" charset="0"/>
                <a:cs typeface="Arial" pitchFamily="34" charset="0"/>
              </a:rPr>
              <a:t>mean/CI)</a:t>
            </a:r>
            <a:endParaRPr lang="ko-KR" altLang="en-US" sz="1600" dirty="0">
              <a:latin typeface="Arial" pitchFamily="34" charset="0"/>
              <a:cs typeface="Arial" pitchFamily="34" charset="0"/>
            </a:endParaRPr>
          </a:p>
        </p:txBody>
      </p:sp>
      <p:sp>
        <p:nvSpPr>
          <p:cNvPr id="24" name="TextBox 23"/>
          <p:cNvSpPr txBox="1"/>
          <p:nvPr/>
        </p:nvSpPr>
        <p:spPr>
          <a:xfrm>
            <a:off x="1073085" y="3002401"/>
            <a:ext cx="676586" cy="223587"/>
          </a:xfrm>
          <a:prstGeom prst="rect">
            <a:avLst/>
          </a:prstGeom>
          <a:noFill/>
        </p:spPr>
        <p:txBody>
          <a:bodyPr wrap="none" lIns="36000" rIns="36000" rtlCol="0">
            <a:spAutoFit/>
          </a:bodyPr>
          <a:lstStyle/>
          <a:p>
            <a:pPr>
              <a:lnSpc>
                <a:spcPts val="1000"/>
              </a:lnSpc>
            </a:pPr>
            <a:r>
              <a:rPr lang="en-US" altLang="ko-KR" sz="1200" b="1" dirty="0" smtClean="0">
                <a:solidFill>
                  <a:srgbClr val="0000FF"/>
                </a:solidFill>
                <a:latin typeface="Arial" pitchFamily="34" charset="0"/>
                <a:cs typeface="Arial" pitchFamily="34" charset="0"/>
              </a:rPr>
              <a:t>2015/11</a:t>
            </a:r>
            <a:r>
              <a:rPr lang="en-US" altLang="ko-KR" sz="1200" b="1" dirty="0" smtClean="0">
                <a:solidFill>
                  <a:srgbClr val="0000FF"/>
                </a:solidFill>
                <a:latin typeface="Arial" pitchFamily="34" charset="0"/>
                <a:cs typeface="Arial" pitchFamily="34" charset="0"/>
              </a:rPr>
              <a:t>*</a:t>
            </a:r>
            <a:endParaRPr lang="en-US" altLang="ko-KR" sz="1200" b="1" dirty="0" smtClean="0">
              <a:solidFill>
                <a:srgbClr val="0000FF"/>
              </a:solidFill>
              <a:latin typeface="Arial" pitchFamily="34" charset="0"/>
              <a:cs typeface="Arial" pitchFamily="34" charset="0"/>
            </a:endParaRPr>
          </a:p>
        </p:txBody>
      </p:sp>
      <p:sp>
        <p:nvSpPr>
          <p:cNvPr id="25" name="TextBox 24"/>
          <p:cNvSpPr txBox="1"/>
          <p:nvPr/>
        </p:nvSpPr>
        <p:spPr>
          <a:xfrm>
            <a:off x="3891683" y="3308806"/>
            <a:ext cx="685050" cy="223587"/>
          </a:xfrm>
          <a:prstGeom prst="rect">
            <a:avLst/>
          </a:prstGeom>
          <a:noFill/>
        </p:spPr>
        <p:txBody>
          <a:bodyPr wrap="none" lIns="36000" rIns="36000" rtlCol="0">
            <a:spAutoFit/>
          </a:bodyPr>
          <a:lstStyle/>
          <a:p>
            <a:pPr>
              <a:lnSpc>
                <a:spcPts val="1000"/>
              </a:lnSpc>
            </a:pPr>
            <a:r>
              <a:rPr lang="en-US" altLang="ko-KR" sz="1200" b="1" dirty="0" smtClean="0">
                <a:solidFill>
                  <a:srgbClr val="FF0000"/>
                </a:solidFill>
                <a:latin typeface="Arial" pitchFamily="34" charset="0"/>
                <a:cs typeface="Arial" pitchFamily="34" charset="0"/>
              </a:rPr>
              <a:t>2014/03*</a:t>
            </a:r>
            <a:endParaRPr lang="en-US" altLang="ko-KR" sz="1200" b="1"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0" y="2697480"/>
            <a:ext cx="9144000" cy="1455419"/>
          </a:xfrm>
        </p:spPr>
        <p:txBody>
          <a:bodyPr>
            <a:normAutofit/>
          </a:bodyPr>
          <a:lstStyle/>
          <a:p>
            <a:pPr algn="ctr"/>
            <a:r>
              <a:rPr lang="en-US" altLang="ko-KR" sz="3200" dirty="0" smtClean="0"/>
              <a:t>NATL</a:t>
            </a:r>
            <a:endParaRPr lang="ko-KR" altLang="en-US" sz="3200" dirty="0"/>
          </a:p>
        </p:txBody>
      </p:sp>
    </p:spTree>
    <p:extLst>
      <p:ext uri="{BB962C8B-B14F-4D97-AF65-F5344CB8AC3E}">
        <p14:creationId xmlns:p14="http://schemas.microsoft.com/office/powerpoint/2010/main" xmlns="" val="13114669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Sync\Work\Project\NCEP_EMC\OA\figure3\H215H16BH16C\abserrmws_icM_H16C-H16B_AL_024.png"/>
          <p:cNvPicPr>
            <a:picLocks noChangeAspect="1" noChangeArrowheads="1"/>
          </p:cNvPicPr>
          <p:nvPr/>
        </p:nvPicPr>
        <p:blipFill>
          <a:blip r:embed="rId2"/>
          <a:srcRect/>
          <a:stretch>
            <a:fillRect/>
          </a:stretch>
        </p:blipFill>
        <p:spPr bwMode="auto">
          <a:xfrm>
            <a:off x="3070376" y="3779470"/>
            <a:ext cx="2880000" cy="2310000"/>
          </a:xfrm>
          <a:prstGeom prst="rect">
            <a:avLst/>
          </a:prstGeom>
          <a:noFill/>
        </p:spPr>
      </p:pic>
      <p:pic>
        <p:nvPicPr>
          <p:cNvPr id="64" name="그림 63"/>
          <p:cNvPicPr>
            <a:picLocks noChangeAspect="1"/>
          </p:cNvPicPr>
          <p:nvPr/>
        </p:nvPicPr>
        <p:blipFill>
          <a:blip r:embed="rId3">
            <a:extLst>
              <a:ext uri="{28A0092B-C50C-407E-A947-70E740481C1C}">
                <a14:useLocalDpi xmlns:a14="http://schemas.microsoft.com/office/drawing/2010/main" xmlns:lc="http://schemas.openxmlformats.org/drawingml/2006/lockedCanvas" xmlns="" val="0"/>
              </a:ext>
            </a:extLst>
          </a:blip>
          <a:stretch>
            <a:fillRect/>
          </a:stretch>
        </p:blipFill>
        <p:spPr>
          <a:xfrm>
            <a:off x="3055670" y="1269199"/>
            <a:ext cx="2880000" cy="2286428"/>
          </a:xfrm>
          <a:prstGeom prst="rect">
            <a:avLst/>
          </a:prstGeom>
        </p:spPr>
      </p:pic>
      <p:sp>
        <p:nvSpPr>
          <p:cNvPr id="2" name="제목 1"/>
          <p:cNvSpPr>
            <a:spLocks noGrp="1"/>
          </p:cNvSpPr>
          <p:nvPr>
            <p:ph type="title"/>
          </p:nvPr>
        </p:nvSpPr>
        <p:spPr/>
        <p:txBody>
          <a:bodyPr/>
          <a:lstStyle/>
          <a:p>
            <a:r>
              <a:rPr lang="en-US" altLang="ko-KR" dirty="0" err="1" smtClean="0"/>
              <a:t>Imprv</a:t>
            </a:r>
            <a:r>
              <a:rPr lang="en-US" altLang="ko-KR" dirty="0" smtClean="0"/>
              <a:t>/</a:t>
            </a:r>
            <a:r>
              <a:rPr lang="en-US" altLang="ko-KR" dirty="0" err="1" smtClean="0"/>
              <a:t>Degrd</a:t>
            </a:r>
            <a:r>
              <a:rPr lang="en-US" altLang="ko-KR" dirty="0" smtClean="0"/>
              <a:t> </a:t>
            </a:r>
            <a:r>
              <a:rPr lang="en-US" altLang="ko-KR" dirty="0"/>
              <a:t>of </a:t>
            </a:r>
            <a:r>
              <a:rPr lang="en-US" altLang="ko-KR" dirty="0" smtClean="0"/>
              <a:t>H16C </a:t>
            </a:r>
            <a:r>
              <a:rPr lang="en-US" altLang="ko-KR" dirty="0"/>
              <a:t>over </a:t>
            </a:r>
            <a:r>
              <a:rPr lang="en-US" altLang="ko-KR" dirty="0" smtClean="0"/>
              <a:t>H16B</a:t>
            </a:r>
            <a:endParaRPr lang="ko-KR" altLang="en-US" dirty="0"/>
          </a:p>
        </p:txBody>
      </p:sp>
      <p:sp>
        <p:nvSpPr>
          <p:cNvPr id="43" name="TextBox 42"/>
          <p:cNvSpPr txBox="1"/>
          <p:nvPr/>
        </p:nvSpPr>
        <p:spPr>
          <a:xfrm>
            <a:off x="1493144" y="1159342"/>
            <a:ext cx="625236"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Track</a:t>
            </a:r>
            <a:endParaRPr lang="ko-KR" altLang="en-US" sz="1400" dirty="0">
              <a:latin typeface="Arial" pitchFamily="34" charset="0"/>
              <a:cs typeface="Arial" pitchFamily="34" charset="0"/>
            </a:endParaRPr>
          </a:p>
        </p:txBody>
      </p:sp>
      <p:sp>
        <p:nvSpPr>
          <p:cNvPr id="44" name="TextBox 43"/>
          <p:cNvSpPr txBox="1"/>
          <p:nvPr/>
        </p:nvSpPr>
        <p:spPr>
          <a:xfrm>
            <a:off x="6883459" y="1159342"/>
            <a:ext cx="851515"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Intensity</a:t>
            </a:r>
            <a:endParaRPr lang="ko-KR" altLang="en-US" sz="1400" dirty="0">
              <a:latin typeface="Arial" pitchFamily="34" charset="0"/>
              <a:cs typeface="Arial" pitchFamily="34" charset="0"/>
            </a:endParaRPr>
          </a:p>
        </p:txBody>
      </p:sp>
      <p:pic>
        <p:nvPicPr>
          <p:cNvPr id="46" name="그림 45"/>
          <p:cNvPicPr>
            <a:picLocks noChangeAspect="1"/>
          </p:cNvPicPr>
          <p:nvPr/>
        </p:nvPicPr>
        <p:blipFill>
          <a:blip r:embed="rId4" cstate="print">
            <a:extLst>
              <a:ext uri="{28A0092B-C50C-407E-A947-70E740481C1C}">
                <a14:useLocalDpi xmlns:a14="http://schemas.microsoft.com/office/drawing/2010/main" xmlns:lc="http://schemas.openxmlformats.org/drawingml/2006/lockedCanvas" xmlns="" val="0"/>
              </a:ext>
            </a:extLst>
          </a:blip>
          <a:srcRect t="18885"/>
          <a:stretch>
            <a:fillRect/>
          </a:stretch>
        </p:blipFill>
        <p:spPr>
          <a:xfrm>
            <a:off x="6403566" y="1548000"/>
            <a:ext cx="1780213" cy="4306260"/>
          </a:xfrm>
          <a:prstGeom prst="rect">
            <a:avLst/>
          </a:prstGeom>
        </p:spPr>
      </p:pic>
      <p:pic>
        <p:nvPicPr>
          <p:cNvPr id="51" name="그림 50"/>
          <p:cNvPicPr>
            <a:picLocks noChangeAspect="1"/>
          </p:cNvPicPr>
          <p:nvPr/>
        </p:nvPicPr>
        <p:blipFill>
          <a:blip r:embed="rId5" cstate="print">
            <a:extLst>
              <a:ext uri="{28A0092B-C50C-407E-A947-70E740481C1C}">
                <a14:useLocalDpi xmlns:a14="http://schemas.microsoft.com/office/drawing/2010/main" xmlns:lc="http://schemas.openxmlformats.org/drawingml/2006/lockedCanvas" xmlns="" val="0"/>
              </a:ext>
            </a:extLst>
          </a:blip>
          <a:srcRect t="18885"/>
          <a:stretch>
            <a:fillRect/>
          </a:stretch>
        </p:blipFill>
        <p:spPr>
          <a:xfrm>
            <a:off x="916996" y="1548000"/>
            <a:ext cx="1787348" cy="4306260"/>
          </a:xfrm>
          <a:prstGeom prst="rect">
            <a:avLst/>
          </a:prstGeom>
        </p:spPr>
      </p:pic>
      <p:sp>
        <p:nvSpPr>
          <p:cNvPr id="31" name="TextBox 30"/>
          <p:cNvSpPr txBox="1"/>
          <p:nvPr/>
        </p:nvSpPr>
        <p:spPr>
          <a:xfrm>
            <a:off x="164153" y="1745945"/>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32" name="TextBox 31"/>
          <p:cNvSpPr txBox="1"/>
          <p:nvPr/>
        </p:nvSpPr>
        <p:spPr>
          <a:xfrm>
            <a:off x="155292" y="2642483"/>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33" name="TextBox 32"/>
          <p:cNvSpPr txBox="1"/>
          <p:nvPr/>
        </p:nvSpPr>
        <p:spPr>
          <a:xfrm>
            <a:off x="155292" y="3505507"/>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34" name="TextBox 33"/>
          <p:cNvSpPr txBox="1"/>
          <p:nvPr/>
        </p:nvSpPr>
        <p:spPr>
          <a:xfrm>
            <a:off x="155292" y="4350438"/>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sp>
        <p:nvSpPr>
          <p:cNvPr id="35" name="TextBox 34"/>
          <p:cNvSpPr txBox="1"/>
          <p:nvPr/>
        </p:nvSpPr>
        <p:spPr>
          <a:xfrm>
            <a:off x="155292" y="5234771"/>
            <a:ext cx="582211" cy="307777"/>
          </a:xfrm>
          <a:prstGeom prst="rect">
            <a:avLst/>
          </a:prstGeom>
          <a:noFill/>
        </p:spPr>
        <p:txBody>
          <a:bodyPr wrap="none" rtlCol="0">
            <a:spAutoFit/>
          </a:bodyPr>
          <a:lstStyle/>
          <a:p>
            <a:r>
              <a:rPr lang="en-US" altLang="ko-KR" sz="1400" dirty="0" smtClean="0">
                <a:latin typeface="Arial" pitchFamily="34" charset="0"/>
                <a:cs typeface="Arial" pitchFamily="34" charset="0"/>
              </a:rPr>
              <a:t>120h</a:t>
            </a:r>
            <a:endParaRPr lang="ko-KR" altLang="en-US" sz="1400" dirty="0">
              <a:latin typeface="Arial" pitchFamily="34" charset="0"/>
              <a:cs typeface="Arial" pitchFamily="34" charset="0"/>
            </a:endParaRPr>
          </a:p>
        </p:txBody>
      </p:sp>
      <p:sp>
        <p:nvSpPr>
          <p:cNvPr id="37" name="TextBox 36"/>
          <p:cNvSpPr txBox="1"/>
          <p:nvPr/>
        </p:nvSpPr>
        <p:spPr>
          <a:xfrm>
            <a:off x="8342953" y="1745945"/>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38" name="TextBox 37"/>
          <p:cNvSpPr txBox="1"/>
          <p:nvPr/>
        </p:nvSpPr>
        <p:spPr>
          <a:xfrm>
            <a:off x="8334092" y="2642483"/>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39" name="TextBox 38"/>
          <p:cNvSpPr txBox="1"/>
          <p:nvPr/>
        </p:nvSpPr>
        <p:spPr>
          <a:xfrm>
            <a:off x="8334092" y="3505507"/>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40" name="TextBox 39"/>
          <p:cNvSpPr txBox="1"/>
          <p:nvPr/>
        </p:nvSpPr>
        <p:spPr>
          <a:xfrm>
            <a:off x="8334092" y="4350438"/>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sp>
        <p:nvSpPr>
          <p:cNvPr id="41" name="TextBox 40"/>
          <p:cNvSpPr txBox="1"/>
          <p:nvPr/>
        </p:nvSpPr>
        <p:spPr>
          <a:xfrm>
            <a:off x="8334092" y="5234771"/>
            <a:ext cx="582211" cy="307777"/>
          </a:xfrm>
          <a:prstGeom prst="rect">
            <a:avLst/>
          </a:prstGeom>
          <a:noFill/>
        </p:spPr>
        <p:txBody>
          <a:bodyPr wrap="none" rtlCol="0">
            <a:spAutoFit/>
          </a:bodyPr>
          <a:lstStyle/>
          <a:p>
            <a:r>
              <a:rPr lang="en-US" altLang="ko-KR" sz="1400" dirty="0" smtClean="0">
                <a:latin typeface="Arial" pitchFamily="34" charset="0"/>
                <a:cs typeface="Arial" pitchFamily="34" charset="0"/>
              </a:rPr>
              <a:t>120h</a:t>
            </a:r>
            <a:endParaRPr lang="ko-KR" altLang="en-US" sz="1400" dirty="0">
              <a:latin typeface="Arial" pitchFamily="34" charset="0"/>
              <a:cs typeface="Arial" pitchFamily="34" charset="0"/>
            </a:endParaRPr>
          </a:p>
        </p:txBody>
      </p:sp>
      <p:sp>
        <p:nvSpPr>
          <p:cNvPr id="45" name="직사각형 44"/>
          <p:cNvSpPr/>
          <p:nvPr/>
        </p:nvSpPr>
        <p:spPr>
          <a:xfrm>
            <a:off x="809614" y="4993940"/>
            <a:ext cx="1917928" cy="853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cxnSp>
        <p:nvCxnSpPr>
          <p:cNvPr id="47" name="직선 화살표 연결선 46"/>
          <p:cNvCxnSpPr/>
          <p:nvPr/>
        </p:nvCxnSpPr>
        <p:spPr>
          <a:xfrm flipV="1">
            <a:off x="2727960" y="2889504"/>
            <a:ext cx="536448" cy="20993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직선 화살표 연결선 48"/>
          <p:cNvCxnSpPr/>
          <p:nvPr/>
        </p:nvCxnSpPr>
        <p:spPr>
          <a:xfrm flipH="1">
            <a:off x="5961888" y="2406316"/>
            <a:ext cx="323409" cy="16170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191660" y="3705153"/>
            <a:ext cx="489484" cy="220573"/>
          </a:xfrm>
          <a:prstGeom prst="rect">
            <a:avLst/>
          </a:prstGeom>
          <a:noFill/>
        </p:spPr>
        <p:txBody>
          <a:bodyPr wrap="none" lIns="36000" rIns="36000" rtlCol="0" anchor="t" anchorCtr="0">
            <a:spAutoFit/>
          </a:bodyPr>
          <a:lstStyle/>
          <a:p>
            <a:pPr>
              <a:lnSpc>
                <a:spcPts val="1000"/>
              </a:lnSpc>
            </a:pPr>
            <a:r>
              <a:rPr lang="en-US" altLang="ko-KR" sz="900" dirty="0" smtClean="0">
                <a:solidFill>
                  <a:srgbClr val="FF0000"/>
                </a:solidFill>
                <a:latin typeface="Arial" pitchFamily="34" charset="0"/>
                <a:cs typeface="Arial" pitchFamily="34" charset="0"/>
              </a:rPr>
              <a:t>2014/04</a:t>
            </a:r>
          </a:p>
        </p:txBody>
      </p:sp>
      <p:sp>
        <p:nvSpPr>
          <p:cNvPr id="58" name="TextBox 57"/>
          <p:cNvSpPr txBox="1"/>
          <p:nvPr/>
        </p:nvSpPr>
        <p:spPr>
          <a:xfrm>
            <a:off x="7601860" y="1992177"/>
            <a:ext cx="534368" cy="348813"/>
          </a:xfrm>
          <a:prstGeom prst="rect">
            <a:avLst/>
          </a:prstGeom>
          <a:noFill/>
        </p:spPr>
        <p:txBody>
          <a:bodyPr wrap="none" lIns="36000" rIns="36000" rtlCol="0" anchor="t" anchorCtr="0">
            <a:spAutoFit/>
          </a:bodyPr>
          <a:lstStyle/>
          <a:p>
            <a:pPr>
              <a:lnSpc>
                <a:spcPts val="1000"/>
              </a:lnSpc>
            </a:pPr>
            <a:r>
              <a:rPr lang="en-US" altLang="ko-KR" sz="900" b="1" dirty="0" smtClean="0">
                <a:solidFill>
                  <a:srgbClr val="FF0000"/>
                </a:solidFill>
                <a:latin typeface="Arial" pitchFamily="34" charset="0"/>
                <a:cs typeface="Arial" pitchFamily="34" charset="0"/>
              </a:rPr>
              <a:t>2014/08*</a:t>
            </a:r>
          </a:p>
          <a:p>
            <a:pPr>
              <a:lnSpc>
                <a:spcPts val="1000"/>
              </a:lnSpc>
            </a:pPr>
            <a:r>
              <a:rPr lang="en-US" altLang="ko-KR" sz="900" dirty="0" smtClean="0">
                <a:solidFill>
                  <a:srgbClr val="FF0000"/>
                </a:solidFill>
                <a:latin typeface="Arial" pitchFamily="34" charset="0"/>
                <a:cs typeface="Arial" pitchFamily="34" charset="0"/>
              </a:rPr>
              <a:t>2012/18</a:t>
            </a:r>
          </a:p>
        </p:txBody>
      </p:sp>
      <p:sp>
        <p:nvSpPr>
          <p:cNvPr id="61" name="TextBox 60"/>
          <p:cNvSpPr txBox="1"/>
          <p:nvPr/>
        </p:nvSpPr>
        <p:spPr>
          <a:xfrm>
            <a:off x="7624890" y="2850291"/>
            <a:ext cx="534368" cy="348813"/>
          </a:xfrm>
          <a:prstGeom prst="rect">
            <a:avLst/>
          </a:prstGeom>
          <a:noFill/>
        </p:spPr>
        <p:txBody>
          <a:bodyPr wrap="none" lIns="36000" rIns="36000" rtlCol="0" anchor="t" anchorCtr="0">
            <a:spAutoFit/>
          </a:bodyPr>
          <a:lstStyle/>
          <a:p>
            <a:pPr>
              <a:lnSpc>
                <a:spcPts val="1000"/>
              </a:lnSpc>
            </a:pPr>
            <a:r>
              <a:rPr lang="en-US" altLang="ko-KR" sz="900" b="1" dirty="0" smtClean="0">
                <a:solidFill>
                  <a:srgbClr val="FF0000"/>
                </a:solidFill>
                <a:latin typeface="Arial" pitchFamily="34" charset="0"/>
                <a:cs typeface="Arial" pitchFamily="34" charset="0"/>
              </a:rPr>
              <a:t>2014/08*</a:t>
            </a:r>
            <a:endParaRPr lang="en-US" altLang="ko-KR" sz="900" b="1" dirty="0" smtClean="0">
              <a:solidFill>
                <a:srgbClr val="FF0000"/>
              </a:solidFill>
              <a:latin typeface="Arial" pitchFamily="34" charset="0"/>
              <a:cs typeface="Arial" pitchFamily="34" charset="0"/>
            </a:endParaRPr>
          </a:p>
          <a:p>
            <a:pPr>
              <a:lnSpc>
                <a:spcPts val="1000"/>
              </a:lnSpc>
            </a:pPr>
            <a:r>
              <a:rPr lang="en-US" altLang="ko-KR" sz="900" b="1" dirty="0" smtClean="0">
                <a:solidFill>
                  <a:srgbClr val="FF0000"/>
                </a:solidFill>
                <a:latin typeface="Arial" pitchFamily="34" charset="0"/>
                <a:cs typeface="Arial" pitchFamily="34" charset="0"/>
              </a:rPr>
              <a:t>2014/06</a:t>
            </a:r>
            <a:endParaRPr lang="en-US" altLang="ko-KR" sz="900" b="1" dirty="0" smtClean="0">
              <a:solidFill>
                <a:srgbClr val="FF0000"/>
              </a:solidFill>
              <a:latin typeface="Arial" pitchFamily="34" charset="0"/>
              <a:cs typeface="Arial" pitchFamily="34" charset="0"/>
            </a:endParaRPr>
          </a:p>
        </p:txBody>
      </p:sp>
      <p:sp>
        <p:nvSpPr>
          <p:cNvPr id="62" name="직사각형 61"/>
          <p:cNvSpPr/>
          <p:nvPr/>
        </p:nvSpPr>
        <p:spPr>
          <a:xfrm>
            <a:off x="6292568" y="4994652"/>
            <a:ext cx="1917928" cy="853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70" name="TextBox 69"/>
          <p:cNvSpPr txBox="1"/>
          <p:nvPr/>
        </p:nvSpPr>
        <p:spPr>
          <a:xfrm>
            <a:off x="1082413" y="4957367"/>
            <a:ext cx="534368" cy="477054"/>
          </a:xfrm>
          <a:prstGeom prst="rect">
            <a:avLst/>
          </a:prstGeom>
          <a:noFill/>
        </p:spPr>
        <p:txBody>
          <a:bodyPr wrap="none" lIns="36000" rIns="36000" rtlCol="0" anchor="t" anchorCtr="0">
            <a:spAutoFit/>
          </a:bodyPr>
          <a:lstStyle/>
          <a:p>
            <a:pPr>
              <a:lnSpc>
                <a:spcPts val="1000"/>
              </a:lnSpc>
            </a:pPr>
            <a:r>
              <a:rPr lang="en-US" altLang="ko-KR" sz="900" dirty="0" smtClean="0">
                <a:solidFill>
                  <a:srgbClr val="0000FF"/>
                </a:solidFill>
                <a:latin typeface="Arial" pitchFamily="34" charset="0"/>
                <a:cs typeface="Arial" pitchFamily="34" charset="0"/>
              </a:rPr>
              <a:t>2014/04</a:t>
            </a:r>
          </a:p>
          <a:p>
            <a:pPr>
              <a:lnSpc>
                <a:spcPts val="1000"/>
              </a:lnSpc>
            </a:pPr>
            <a:r>
              <a:rPr lang="en-US" altLang="ko-KR" sz="900" dirty="0" smtClean="0">
                <a:solidFill>
                  <a:srgbClr val="0000FF"/>
                </a:solidFill>
                <a:latin typeface="Arial" pitchFamily="34" charset="0"/>
                <a:cs typeface="Arial" pitchFamily="34" charset="0"/>
              </a:rPr>
              <a:t>2015/10*</a:t>
            </a:r>
          </a:p>
          <a:p>
            <a:pPr>
              <a:lnSpc>
                <a:spcPts val="1000"/>
              </a:lnSpc>
            </a:pPr>
            <a:r>
              <a:rPr lang="en-US" altLang="ko-KR" sz="900" dirty="0" smtClean="0">
                <a:solidFill>
                  <a:srgbClr val="0000FF"/>
                </a:solidFill>
                <a:latin typeface="Arial" pitchFamily="34" charset="0"/>
                <a:cs typeface="Arial" pitchFamily="34" charset="0"/>
              </a:rPr>
              <a:t>2015/11*</a:t>
            </a:r>
          </a:p>
        </p:txBody>
      </p:sp>
      <p:sp>
        <p:nvSpPr>
          <p:cNvPr id="53" name="TextBox 52"/>
          <p:cNvSpPr txBox="1"/>
          <p:nvPr/>
        </p:nvSpPr>
        <p:spPr>
          <a:xfrm>
            <a:off x="1074793" y="4204828"/>
            <a:ext cx="534368" cy="348813"/>
          </a:xfrm>
          <a:prstGeom prst="rect">
            <a:avLst/>
          </a:prstGeom>
          <a:noFill/>
        </p:spPr>
        <p:txBody>
          <a:bodyPr wrap="none" lIns="36000" rIns="36000" rtlCol="0" anchor="t" anchorCtr="0">
            <a:spAutoFit/>
          </a:bodyPr>
          <a:lstStyle/>
          <a:p>
            <a:pPr>
              <a:lnSpc>
                <a:spcPts val="1000"/>
              </a:lnSpc>
            </a:pPr>
            <a:r>
              <a:rPr lang="en-US" altLang="ko-KR" sz="900" dirty="0" smtClean="0">
                <a:solidFill>
                  <a:srgbClr val="0000FF"/>
                </a:solidFill>
                <a:latin typeface="Arial" pitchFamily="34" charset="0"/>
                <a:cs typeface="Arial" pitchFamily="34" charset="0"/>
              </a:rPr>
              <a:t>2015/10*</a:t>
            </a:r>
          </a:p>
          <a:p>
            <a:pPr>
              <a:lnSpc>
                <a:spcPts val="1000"/>
              </a:lnSpc>
            </a:pPr>
            <a:r>
              <a:rPr lang="en-US" altLang="ko-KR" sz="900" dirty="0" smtClean="0">
                <a:solidFill>
                  <a:srgbClr val="0000FF"/>
                </a:solidFill>
                <a:latin typeface="Arial" pitchFamily="34" charset="0"/>
                <a:cs typeface="Arial" pitchFamily="34" charset="0"/>
              </a:rPr>
              <a:t>2015/11*</a:t>
            </a:r>
          </a:p>
        </p:txBody>
      </p:sp>
      <p:sp>
        <p:nvSpPr>
          <p:cNvPr id="54" name="TextBox 53"/>
          <p:cNvSpPr txBox="1"/>
          <p:nvPr/>
        </p:nvSpPr>
        <p:spPr>
          <a:xfrm>
            <a:off x="1082413" y="3335359"/>
            <a:ext cx="534368" cy="348813"/>
          </a:xfrm>
          <a:prstGeom prst="rect">
            <a:avLst/>
          </a:prstGeom>
          <a:noFill/>
        </p:spPr>
        <p:txBody>
          <a:bodyPr wrap="none" lIns="36000" rIns="36000" rtlCol="0" anchor="t" anchorCtr="0">
            <a:spAutoFit/>
          </a:bodyPr>
          <a:lstStyle/>
          <a:p>
            <a:pPr>
              <a:lnSpc>
                <a:spcPts val="1000"/>
              </a:lnSpc>
            </a:pPr>
            <a:r>
              <a:rPr lang="en-US" altLang="ko-KR" sz="900" b="1" dirty="0" smtClean="0">
                <a:solidFill>
                  <a:srgbClr val="0000FF"/>
                </a:solidFill>
                <a:latin typeface="Arial" pitchFamily="34" charset="0"/>
                <a:cs typeface="Arial" pitchFamily="34" charset="0"/>
              </a:rPr>
              <a:t>2015/10*</a:t>
            </a:r>
          </a:p>
          <a:p>
            <a:pPr>
              <a:lnSpc>
                <a:spcPts val="1000"/>
              </a:lnSpc>
            </a:pPr>
            <a:r>
              <a:rPr lang="en-US" altLang="ko-KR" sz="900" b="1" dirty="0" smtClean="0">
                <a:solidFill>
                  <a:srgbClr val="0000FF"/>
                </a:solidFill>
                <a:latin typeface="Arial" pitchFamily="34" charset="0"/>
                <a:cs typeface="Arial" pitchFamily="34" charset="0"/>
              </a:rPr>
              <a:t>2015/11*</a:t>
            </a:r>
          </a:p>
        </p:txBody>
      </p:sp>
      <p:sp>
        <p:nvSpPr>
          <p:cNvPr id="59" name="TextBox 58"/>
          <p:cNvSpPr txBox="1"/>
          <p:nvPr/>
        </p:nvSpPr>
        <p:spPr>
          <a:xfrm>
            <a:off x="6571353" y="5056427"/>
            <a:ext cx="534368" cy="348813"/>
          </a:xfrm>
          <a:prstGeom prst="rect">
            <a:avLst/>
          </a:prstGeom>
          <a:noFill/>
        </p:spPr>
        <p:txBody>
          <a:bodyPr wrap="none" lIns="36000" rIns="36000" rtlCol="0" anchor="t" anchorCtr="0">
            <a:spAutoFit/>
          </a:bodyPr>
          <a:lstStyle/>
          <a:p>
            <a:pPr>
              <a:lnSpc>
                <a:spcPts val="1000"/>
              </a:lnSpc>
            </a:pPr>
            <a:r>
              <a:rPr lang="en-US" altLang="ko-KR" sz="900" dirty="0" smtClean="0">
                <a:solidFill>
                  <a:srgbClr val="0000FF"/>
                </a:solidFill>
                <a:latin typeface="Arial" pitchFamily="34" charset="0"/>
                <a:cs typeface="Arial" pitchFamily="34" charset="0"/>
              </a:rPr>
              <a:t>2015/10*</a:t>
            </a:r>
          </a:p>
          <a:p>
            <a:pPr>
              <a:lnSpc>
                <a:spcPts val="1000"/>
              </a:lnSpc>
            </a:pPr>
            <a:r>
              <a:rPr lang="en-US" altLang="ko-KR" sz="900" dirty="0" smtClean="0">
                <a:solidFill>
                  <a:srgbClr val="0000FF"/>
                </a:solidFill>
                <a:latin typeface="Arial" pitchFamily="34" charset="0"/>
                <a:cs typeface="Arial" pitchFamily="34" charset="0"/>
              </a:rPr>
              <a:t>2015/11*</a:t>
            </a:r>
          </a:p>
        </p:txBody>
      </p:sp>
      <p:sp>
        <p:nvSpPr>
          <p:cNvPr id="60" name="TextBox 59"/>
          <p:cNvSpPr txBox="1"/>
          <p:nvPr/>
        </p:nvSpPr>
        <p:spPr>
          <a:xfrm>
            <a:off x="6566273" y="3470197"/>
            <a:ext cx="489484" cy="220573"/>
          </a:xfrm>
          <a:prstGeom prst="rect">
            <a:avLst/>
          </a:prstGeom>
          <a:noFill/>
        </p:spPr>
        <p:txBody>
          <a:bodyPr wrap="none" lIns="36000" rIns="36000" rtlCol="0" anchor="t" anchorCtr="0">
            <a:spAutoFit/>
          </a:bodyPr>
          <a:lstStyle/>
          <a:p>
            <a:pPr>
              <a:lnSpc>
                <a:spcPts val="1000"/>
              </a:lnSpc>
            </a:pPr>
            <a:r>
              <a:rPr lang="en-US" altLang="ko-KR" sz="900" b="1" dirty="0" smtClean="0">
                <a:solidFill>
                  <a:srgbClr val="0000FF"/>
                </a:solidFill>
                <a:latin typeface="Arial" pitchFamily="34" charset="0"/>
                <a:cs typeface="Arial" pitchFamily="34" charset="0"/>
              </a:rPr>
              <a:t>2014/06</a:t>
            </a:r>
            <a:endParaRPr lang="en-US" altLang="ko-KR" sz="900" b="1" dirty="0" smtClean="0">
              <a:solidFill>
                <a:srgbClr val="0000FF"/>
              </a:solidFill>
              <a:latin typeface="Arial" pitchFamily="34" charset="0"/>
              <a:cs typeface="Arial" pitchFamily="34" charset="0"/>
            </a:endParaRPr>
          </a:p>
        </p:txBody>
      </p:sp>
      <p:sp>
        <p:nvSpPr>
          <p:cNvPr id="55" name="TextBox 54"/>
          <p:cNvSpPr txBox="1"/>
          <p:nvPr/>
        </p:nvSpPr>
        <p:spPr>
          <a:xfrm>
            <a:off x="2188938" y="2842025"/>
            <a:ext cx="489484" cy="220573"/>
          </a:xfrm>
          <a:prstGeom prst="rect">
            <a:avLst/>
          </a:prstGeom>
          <a:noFill/>
        </p:spPr>
        <p:txBody>
          <a:bodyPr wrap="none" lIns="36000" rIns="36000" rtlCol="0" anchor="t" anchorCtr="0">
            <a:spAutoFit/>
          </a:bodyPr>
          <a:lstStyle/>
          <a:p>
            <a:pPr>
              <a:lnSpc>
                <a:spcPts val="1000"/>
              </a:lnSpc>
            </a:pPr>
            <a:r>
              <a:rPr lang="en-US" altLang="ko-KR" sz="900" b="1" dirty="0" smtClean="0">
                <a:solidFill>
                  <a:srgbClr val="FF0000"/>
                </a:solidFill>
                <a:latin typeface="Arial" pitchFamily="34" charset="0"/>
                <a:cs typeface="Arial" pitchFamily="34" charset="0"/>
              </a:rPr>
              <a:t>2014/04</a:t>
            </a:r>
          </a:p>
        </p:txBody>
      </p:sp>
      <p:sp>
        <p:nvSpPr>
          <p:cNvPr id="48" name="직사각형 47"/>
          <p:cNvSpPr/>
          <p:nvPr/>
        </p:nvSpPr>
        <p:spPr>
          <a:xfrm>
            <a:off x="6278932" y="1554832"/>
            <a:ext cx="1917928" cy="853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sp>
        <p:nvSpPr>
          <p:cNvPr id="74" name="직사각형 73"/>
          <p:cNvSpPr/>
          <p:nvPr/>
        </p:nvSpPr>
        <p:spPr>
          <a:xfrm>
            <a:off x="283464" y="6134198"/>
            <a:ext cx="8622792" cy="738664"/>
          </a:xfrm>
          <a:prstGeom prst="rect">
            <a:avLst/>
          </a:prstGeom>
        </p:spPr>
        <p:txBody>
          <a:bodyPr wrap="square">
            <a:spAutoFit/>
          </a:bodyPr>
          <a:lstStyle/>
          <a:p>
            <a:r>
              <a:rPr lang="en-US" altLang="ko-KR" sz="1400" dirty="0" smtClean="0">
                <a:latin typeface="Arial" pitchFamily="34" charset="0"/>
                <a:cs typeface="Arial" pitchFamily="34" charset="0"/>
              </a:rPr>
              <a:t>Although Ida (2015 10L) and Joaquin (2015 11L) cases didn't yet cover their whole </a:t>
            </a:r>
            <a:r>
              <a:rPr lang="en-US" altLang="ko-KR" sz="1400" dirty="0" smtClean="0">
                <a:latin typeface="Arial" pitchFamily="34" charset="0"/>
                <a:cs typeface="Arial" pitchFamily="34" charset="0"/>
              </a:rPr>
              <a:t>lifetimes (60 and 30%, respectively), </a:t>
            </a:r>
            <a:r>
              <a:rPr lang="en-US" altLang="ko-KR" sz="1400" dirty="0" smtClean="0">
                <a:latin typeface="Arial" pitchFamily="34" charset="0"/>
                <a:cs typeface="Arial" pitchFamily="34" charset="0"/>
              </a:rPr>
              <a:t>these two cases have led to significant improvements in track </a:t>
            </a:r>
            <a:r>
              <a:rPr lang="en-US" altLang="ko-KR" sz="1400" dirty="0" smtClean="0">
                <a:latin typeface="Arial" pitchFamily="34" charset="0"/>
                <a:cs typeface="Arial" pitchFamily="34" charset="0"/>
              </a:rPr>
              <a:t>forecasts </a:t>
            </a:r>
            <a:r>
              <a:rPr lang="en-US" altLang="ko-KR" sz="1400" dirty="0" smtClean="0">
                <a:latin typeface="Arial" pitchFamily="34" charset="0"/>
                <a:cs typeface="Arial" pitchFamily="34" charset="0"/>
              </a:rPr>
              <a:t>beyond </a:t>
            </a:r>
            <a:r>
              <a:rPr lang="en-US" altLang="ko-KR" sz="1400" dirty="0" smtClean="0">
                <a:latin typeface="Arial" pitchFamily="34" charset="0"/>
                <a:cs typeface="Arial" pitchFamily="34" charset="0"/>
              </a:rPr>
              <a:t>72h and intensity forecast at 120h. </a:t>
            </a:r>
            <a:endParaRPr lang="ko-KR" altLang="en-US" sz="1400" dirty="0">
              <a:latin typeface="Arial" pitchFamily="34" charset="0"/>
              <a:cs typeface="Arial" pitchFamily="34" charset="0"/>
            </a:endParaRPr>
          </a:p>
        </p:txBody>
      </p:sp>
      <p:grpSp>
        <p:nvGrpSpPr>
          <p:cNvPr id="110" name="그룹 109"/>
          <p:cNvGrpSpPr>
            <a:grpSpLocks noChangeAspect="1"/>
          </p:cNvGrpSpPr>
          <p:nvPr/>
        </p:nvGrpSpPr>
        <p:grpSpPr>
          <a:xfrm>
            <a:off x="6624000" y="0"/>
            <a:ext cx="2520000" cy="861374"/>
            <a:chOff x="6176213" y="0"/>
            <a:chExt cx="2955628" cy="1010278"/>
          </a:xfrm>
        </p:grpSpPr>
        <p:pic>
          <p:nvPicPr>
            <p:cNvPr id="91" name="Picture 6" descr="D:\Sync\Work\Project\NCEP_EMC\OA\figure3\H215H16BH16C\fig_ALAL1215_st01.png"/>
            <p:cNvPicPr>
              <a:picLocks noChangeAspect="1" noChangeArrowheads="1"/>
            </p:cNvPicPr>
            <p:nvPr/>
          </p:nvPicPr>
          <p:blipFill>
            <a:blip r:embed="rId6"/>
            <a:srcRect b="6830"/>
            <a:stretch>
              <a:fillRect/>
            </a:stretch>
          </p:blipFill>
          <p:spPr bwMode="auto">
            <a:xfrm>
              <a:off x="6176213" y="0"/>
              <a:ext cx="1517400" cy="1005795"/>
            </a:xfrm>
            <a:prstGeom prst="rect">
              <a:avLst/>
            </a:prstGeom>
            <a:noFill/>
          </p:spPr>
        </p:pic>
        <p:pic>
          <p:nvPicPr>
            <p:cNvPr id="94" name="Picture 5" descr="D:\Sync\Work\Project\NCEP_EMC\OA\figure3\H215H16BH16C\fig_ALAL1215_si01.png"/>
            <p:cNvPicPr>
              <a:picLocks noChangeAspect="1" noChangeArrowheads="1"/>
            </p:cNvPicPr>
            <p:nvPr/>
          </p:nvPicPr>
          <p:blipFill>
            <a:blip r:embed="rId7"/>
            <a:srcRect r="4859" b="6830"/>
            <a:stretch>
              <a:fillRect/>
            </a:stretch>
          </p:blipFill>
          <p:spPr bwMode="auto">
            <a:xfrm>
              <a:off x="7628392" y="4483"/>
              <a:ext cx="1443681" cy="1005795"/>
            </a:xfrm>
            <a:prstGeom prst="rect">
              <a:avLst/>
            </a:prstGeom>
            <a:noFill/>
          </p:spPr>
        </p:pic>
        <p:sp>
          <p:nvSpPr>
            <p:cNvPr id="96" name="아래쪽 화살표 95"/>
            <p:cNvSpPr/>
            <p:nvPr/>
          </p:nvSpPr>
          <p:spPr>
            <a:xfrm>
              <a:off x="7946832" y="841454"/>
              <a:ext cx="131886" cy="102600"/>
            </a:xfrm>
            <a:prstGeom prst="downArrow">
              <a:avLst>
                <a:gd name="adj1" fmla="val 62165"/>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97" name="위쪽 화살표 96"/>
            <p:cNvSpPr/>
            <p:nvPr/>
          </p:nvSpPr>
          <p:spPr>
            <a:xfrm>
              <a:off x="8475348" y="846342"/>
              <a:ext cx="131886" cy="1026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102" name="위쪽 화살표 101"/>
            <p:cNvSpPr/>
            <p:nvPr/>
          </p:nvSpPr>
          <p:spPr>
            <a:xfrm>
              <a:off x="7538381" y="850249"/>
              <a:ext cx="131886" cy="1026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103" name="위쪽 화살표 102"/>
            <p:cNvSpPr/>
            <p:nvPr/>
          </p:nvSpPr>
          <p:spPr>
            <a:xfrm>
              <a:off x="8999955" y="852203"/>
              <a:ext cx="131886" cy="1026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107" name="TextBox 106"/>
            <p:cNvSpPr txBox="1"/>
            <p:nvPr/>
          </p:nvSpPr>
          <p:spPr>
            <a:xfrm>
              <a:off x="6669932" y="551346"/>
              <a:ext cx="625236"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Track</a:t>
              </a:r>
              <a:endParaRPr lang="ko-KR" altLang="en-US" sz="1400" dirty="0">
                <a:latin typeface="Arial" pitchFamily="34" charset="0"/>
                <a:cs typeface="Arial" pitchFamily="34" charset="0"/>
              </a:endParaRPr>
            </a:p>
          </p:txBody>
        </p:sp>
        <p:sp>
          <p:nvSpPr>
            <p:cNvPr id="108" name="TextBox 107"/>
            <p:cNvSpPr txBox="1"/>
            <p:nvPr/>
          </p:nvSpPr>
          <p:spPr>
            <a:xfrm>
              <a:off x="8008605" y="540116"/>
              <a:ext cx="851515"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Intensity</a:t>
              </a:r>
              <a:endParaRPr lang="ko-KR" altLang="en-US" sz="1400" dirty="0">
                <a:latin typeface="Arial" pitchFamily="34" charset="0"/>
                <a:cs typeface="Arial" pitchFamily="34" charset="0"/>
              </a:endParaRPr>
            </a:p>
          </p:txBody>
        </p:sp>
      </p:grpSp>
    </p:spTree>
    <p:extLst>
      <p:ext uri="{BB962C8B-B14F-4D97-AF65-F5344CB8AC3E}">
        <p14:creationId xmlns:p14="http://schemas.microsoft.com/office/powerpoint/2010/main" xmlns="" val="28804369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그룹 73"/>
          <p:cNvGrpSpPr/>
          <p:nvPr/>
        </p:nvGrpSpPr>
        <p:grpSpPr>
          <a:xfrm>
            <a:off x="3053895" y="1273406"/>
            <a:ext cx="2880000" cy="2286428"/>
            <a:chOff x="3053895" y="1273406"/>
            <a:chExt cx="2880000" cy="2286428"/>
          </a:xfrm>
        </p:grpSpPr>
        <p:pic>
          <p:nvPicPr>
            <p:cNvPr id="50" name="그림 49"/>
            <p:cNvPicPr>
              <a:picLocks noChangeAspect="1"/>
            </p:cNvPicPr>
            <p:nvPr/>
          </p:nvPicPr>
          <p:blipFill>
            <a:blip r:embed="rId2">
              <a:extLst>
                <a:ext uri="{28A0092B-C50C-407E-A947-70E740481C1C}">
                  <a14:useLocalDpi xmlns:a14="http://schemas.microsoft.com/office/drawing/2010/main" xmlns:lc="http://schemas.openxmlformats.org/drawingml/2006/lockedCanvas" xmlns="" val="0"/>
                </a:ext>
              </a:extLst>
            </a:blip>
            <a:stretch>
              <a:fillRect/>
            </a:stretch>
          </p:blipFill>
          <p:spPr>
            <a:xfrm>
              <a:off x="3053895" y="1273406"/>
              <a:ext cx="2880000" cy="2286428"/>
            </a:xfrm>
            <a:prstGeom prst="rect">
              <a:avLst/>
            </a:prstGeom>
          </p:spPr>
        </p:pic>
        <p:sp>
          <p:nvSpPr>
            <p:cNvPr id="72" name="직사각형 71"/>
            <p:cNvSpPr/>
            <p:nvPr/>
          </p:nvSpPr>
          <p:spPr>
            <a:xfrm>
              <a:off x="3561726" y="2835476"/>
              <a:ext cx="111600" cy="648000"/>
            </a:xfrm>
            <a:prstGeom prst="rect">
              <a:avLst/>
            </a:prstGeom>
            <a:solidFill>
              <a:srgbClr val="2A007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latin typeface="Arial" pitchFamily="34" charset="0"/>
                <a:cs typeface="Arial" pitchFamily="34" charset="0"/>
              </a:endParaRPr>
            </a:p>
          </p:txBody>
        </p:sp>
        <p:sp>
          <p:nvSpPr>
            <p:cNvPr id="73" name="TextBox 72"/>
            <p:cNvSpPr txBox="1"/>
            <p:nvPr/>
          </p:nvSpPr>
          <p:spPr>
            <a:xfrm rot="16200000">
              <a:off x="3404848" y="2940970"/>
              <a:ext cx="413896" cy="169277"/>
            </a:xfrm>
            <a:prstGeom prst="rect">
              <a:avLst/>
            </a:prstGeom>
            <a:noFill/>
          </p:spPr>
          <p:txBody>
            <a:bodyPr wrap="none" rtlCol="0">
              <a:spAutoFit/>
            </a:bodyPr>
            <a:lstStyle/>
            <a:p>
              <a:r>
                <a:rPr lang="en-US" altLang="ko-KR" sz="500" dirty="0" smtClean="0">
                  <a:solidFill>
                    <a:schemeClr val="bg1"/>
                  </a:solidFill>
                  <a:latin typeface="Arial" pitchFamily="34" charset="0"/>
                  <a:cs typeface="Arial" pitchFamily="34" charset="0"/>
                </a:rPr>
                <a:t>2015/11</a:t>
              </a:r>
              <a:endParaRPr lang="ko-KR" altLang="en-US" sz="500" dirty="0">
                <a:solidFill>
                  <a:schemeClr val="bg1"/>
                </a:solidFill>
                <a:latin typeface="Arial" pitchFamily="34" charset="0"/>
                <a:cs typeface="Arial" pitchFamily="34" charset="0"/>
              </a:endParaRPr>
            </a:p>
          </p:txBody>
        </p:sp>
      </p:grpSp>
      <p:pic>
        <p:nvPicPr>
          <p:cNvPr id="54" name="그림 53"/>
          <p:cNvPicPr>
            <a:picLocks noChangeAspect="1"/>
          </p:cNvPicPr>
          <p:nvPr/>
        </p:nvPicPr>
        <p:blipFill>
          <a:blip r:embed="rId3">
            <a:extLst>
              <a:ext uri="{28A0092B-C50C-407E-A947-70E740481C1C}">
                <a14:useLocalDpi xmlns:a14="http://schemas.microsoft.com/office/drawing/2010/main" xmlns:lc="http://schemas.openxmlformats.org/drawingml/2006/lockedCanvas" xmlns="" val="0"/>
              </a:ext>
            </a:extLst>
          </a:blip>
          <a:stretch>
            <a:fillRect/>
          </a:stretch>
        </p:blipFill>
        <p:spPr>
          <a:xfrm>
            <a:off x="3042897" y="3780000"/>
            <a:ext cx="2880000" cy="2310000"/>
          </a:xfrm>
          <a:prstGeom prst="rect">
            <a:avLst/>
          </a:prstGeom>
        </p:spPr>
      </p:pic>
      <p:sp>
        <p:nvSpPr>
          <p:cNvPr id="2" name="제목 1"/>
          <p:cNvSpPr>
            <a:spLocks noGrp="1"/>
          </p:cNvSpPr>
          <p:nvPr>
            <p:ph type="title"/>
          </p:nvPr>
        </p:nvSpPr>
        <p:spPr/>
        <p:txBody>
          <a:bodyPr/>
          <a:lstStyle/>
          <a:p>
            <a:r>
              <a:rPr lang="en-US" altLang="ko-KR" dirty="0" err="1" smtClean="0"/>
              <a:t>Imprv</a:t>
            </a:r>
            <a:r>
              <a:rPr lang="en-US" altLang="ko-KR" dirty="0" smtClean="0"/>
              <a:t>/</a:t>
            </a:r>
            <a:r>
              <a:rPr lang="en-US" altLang="ko-KR" dirty="0" err="1" smtClean="0"/>
              <a:t>Degrd</a:t>
            </a:r>
            <a:r>
              <a:rPr lang="en-US" altLang="ko-KR" dirty="0" smtClean="0"/>
              <a:t> </a:t>
            </a:r>
            <a:r>
              <a:rPr lang="en-US" altLang="ko-KR" dirty="0"/>
              <a:t>of </a:t>
            </a:r>
            <a:r>
              <a:rPr lang="en-US" altLang="ko-KR" dirty="0" smtClean="0"/>
              <a:t>H16C </a:t>
            </a:r>
            <a:r>
              <a:rPr lang="en-US" altLang="ko-KR" dirty="0"/>
              <a:t>over </a:t>
            </a:r>
            <a:r>
              <a:rPr lang="en-US" altLang="ko-KR" dirty="0" smtClean="0"/>
              <a:t>H215</a:t>
            </a:r>
            <a:endParaRPr lang="ko-KR" altLang="en-US" dirty="0"/>
          </a:p>
        </p:txBody>
      </p:sp>
      <p:pic>
        <p:nvPicPr>
          <p:cNvPr id="55" name="그림 54"/>
          <p:cNvPicPr>
            <a:picLocks noChangeAspect="1"/>
          </p:cNvPicPr>
          <p:nvPr/>
        </p:nvPicPr>
        <p:blipFill>
          <a:blip r:embed="rId4" cstate="print">
            <a:extLst>
              <a:ext uri="{28A0092B-C50C-407E-A947-70E740481C1C}">
                <a14:useLocalDpi xmlns:a14="http://schemas.microsoft.com/office/drawing/2010/main" xmlns:lc="http://schemas.openxmlformats.org/drawingml/2006/lockedCanvas" xmlns="" val="0"/>
              </a:ext>
            </a:extLst>
          </a:blip>
          <a:srcRect t="18885"/>
          <a:stretch>
            <a:fillRect/>
          </a:stretch>
        </p:blipFill>
        <p:spPr>
          <a:xfrm>
            <a:off x="914008" y="1548000"/>
            <a:ext cx="1787348" cy="4306266"/>
          </a:xfrm>
          <a:prstGeom prst="rect">
            <a:avLst/>
          </a:prstGeom>
        </p:spPr>
      </p:pic>
      <p:pic>
        <p:nvPicPr>
          <p:cNvPr id="56" name="그림 55"/>
          <p:cNvPicPr>
            <a:picLocks noChangeAspect="1"/>
          </p:cNvPicPr>
          <p:nvPr/>
        </p:nvPicPr>
        <p:blipFill>
          <a:blip r:embed="rId5" cstate="print">
            <a:extLst>
              <a:ext uri="{28A0092B-C50C-407E-A947-70E740481C1C}">
                <a14:useLocalDpi xmlns:a14="http://schemas.microsoft.com/office/drawing/2010/main" xmlns:lc="http://schemas.openxmlformats.org/drawingml/2006/lockedCanvas" xmlns="" val="0"/>
              </a:ext>
            </a:extLst>
          </a:blip>
          <a:srcRect t="18885"/>
          <a:stretch>
            <a:fillRect/>
          </a:stretch>
        </p:blipFill>
        <p:spPr>
          <a:xfrm>
            <a:off x="6387503" y="1556319"/>
            <a:ext cx="1780213" cy="4306260"/>
          </a:xfrm>
          <a:prstGeom prst="rect">
            <a:avLst/>
          </a:prstGeom>
        </p:spPr>
      </p:pic>
      <p:sp>
        <p:nvSpPr>
          <p:cNvPr id="31" name="TextBox 30"/>
          <p:cNvSpPr txBox="1"/>
          <p:nvPr/>
        </p:nvSpPr>
        <p:spPr>
          <a:xfrm>
            <a:off x="164153" y="1780119"/>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32" name="TextBox 31"/>
          <p:cNvSpPr txBox="1"/>
          <p:nvPr/>
        </p:nvSpPr>
        <p:spPr>
          <a:xfrm>
            <a:off x="155292" y="2676657"/>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33" name="TextBox 32"/>
          <p:cNvSpPr txBox="1"/>
          <p:nvPr/>
        </p:nvSpPr>
        <p:spPr>
          <a:xfrm>
            <a:off x="155292" y="3539681"/>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34" name="TextBox 33"/>
          <p:cNvSpPr txBox="1"/>
          <p:nvPr/>
        </p:nvSpPr>
        <p:spPr>
          <a:xfrm>
            <a:off x="155292" y="4384612"/>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sp>
        <p:nvSpPr>
          <p:cNvPr id="35" name="TextBox 34"/>
          <p:cNvSpPr txBox="1"/>
          <p:nvPr/>
        </p:nvSpPr>
        <p:spPr>
          <a:xfrm>
            <a:off x="155292" y="5268945"/>
            <a:ext cx="582211" cy="307777"/>
          </a:xfrm>
          <a:prstGeom prst="rect">
            <a:avLst/>
          </a:prstGeom>
          <a:noFill/>
        </p:spPr>
        <p:txBody>
          <a:bodyPr wrap="none" rtlCol="0">
            <a:spAutoFit/>
          </a:bodyPr>
          <a:lstStyle/>
          <a:p>
            <a:r>
              <a:rPr lang="en-US" altLang="ko-KR" sz="1400" dirty="0" smtClean="0">
                <a:latin typeface="Arial" pitchFamily="34" charset="0"/>
                <a:cs typeface="Arial" pitchFamily="34" charset="0"/>
              </a:rPr>
              <a:t>120h</a:t>
            </a:r>
            <a:endParaRPr lang="ko-KR" altLang="en-US" sz="1400" dirty="0">
              <a:latin typeface="Arial" pitchFamily="34" charset="0"/>
              <a:cs typeface="Arial" pitchFamily="34" charset="0"/>
            </a:endParaRPr>
          </a:p>
        </p:txBody>
      </p:sp>
      <p:sp>
        <p:nvSpPr>
          <p:cNvPr id="37" name="TextBox 36"/>
          <p:cNvSpPr txBox="1"/>
          <p:nvPr/>
        </p:nvSpPr>
        <p:spPr>
          <a:xfrm>
            <a:off x="8342953" y="1780119"/>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24h</a:t>
            </a:r>
            <a:endParaRPr lang="ko-KR" altLang="en-US" sz="1400" dirty="0">
              <a:latin typeface="Arial" pitchFamily="34" charset="0"/>
              <a:cs typeface="Arial" pitchFamily="34" charset="0"/>
            </a:endParaRPr>
          </a:p>
        </p:txBody>
      </p:sp>
      <p:sp>
        <p:nvSpPr>
          <p:cNvPr id="38" name="TextBox 37"/>
          <p:cNvSpPr txBox="1"/>
          <p:nvPr/>
        </p:nvSpPr>
        <p:spPr>
          <a:xfrm>
            <a:off x="8334092" y="2676657"/>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48h</a:t>
            </a:r>
            <a:endParaRPr lang="ko-KR" altLang="en-US" sz="1400" dirty="0">
              <a:latin typeface="Arial" pitchFamily="34" charset="0"/>
              <a:cs typeface="Arial" pitchFamily="34" charset="0"/>
            </a:endParaRPr>
          </a:p>
        </p:txBody>
      </p:sp>
      <p:sp>
        <p:nvSpPr>
          <p:cNvPr id="39" name="TextBox 38"/>
          <p:cNvSpPr txBox="1"/>
          <p:nvPr/>
        </p:nvSpPr>
        <p:spPr>
          <a:xfrm>
            <a:off x="8334092" y="3539681"/>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72h</a:t>
            </a:r>
            <a:endParaRPr lang="ko-KR" altLang="en-US" sz="1400" dirty="0">
              <a:latin typeface="Arial" pitchFamily="34" charset="0"/>
              <a:cs typeface="Arial" pitchFamily="34" charset="0"/>
            </a:endParaRPr>
          </a:p>
        </p:txBody>
      </p:sp>
      <p:sp>
        <p:nvSpPr>
          <p:cNvPr id="40" name="TextBox 39"/>
          <p:cNvSpPr txBox="1"/>
          <p:nvPr/>
        </p:nvSpPr>
        <p:spPr>
          <a:xfrm>
            <a:off x="8334092" y="4384612"/>
            <a:ext cx="482824" cy="307777"/>
          </a:xfrm>
          <a:prstGeom prst="rect">
            <a:avLst/>
          </a:prstGeom>
          <a:noFill/>
        </p:spPr>
        <p:txBody>
          <a:bodyPr wrap="none" rtlCol="0">
            <a:spAutoFit/>
          </a:bodyPr>
          <a:lstStyle/>
          <a:p>
            <a:r>
              <a:rPr lang="en-US" altLang="ko-KR" sz="1400" dirty="0" smtClean="0">
                <a:latin typeface="Arial" pitchFamily="34" charset="0"/>
                <a:cs typeface="Arial" pitchFamily="34" charset="0"/>
              </a:rPr>
              <a:t>96h</a:t>
            </a:r>
            <a:endParaRPr lang="ko-KR" altLang="en-US" sz="1400" dirty="0">
              <a:latin typeface="Arial" pitchFamily="34" charset="0"/>
              <a:cs typeface="Arial" pitchFamily="34" charset="0"/>
            </a:endParaRPr>
          </a:p>
        </p:txBody>
      </p:sp>
      <p:sp>
        <p:nvSpPr>
          <p:cNvPr id="41" name="TextBox 40"/>
          <p:cNvSpPr txBox="1"/>
          <p:nvPr/>
        </p:nvSpPr>
        <p:spPr>
          <a:xfrm>
            <a:off x="8334092" y="5268945"/>
            <a:ext cx="582211" cy="307777"/>
          </a:xfrm>
          <a:prstGeom prst="rect">
            <a:avLst/>
          </a:prstGeom>
          <a:noFill/>
        </p:spPr>
        <p:txBody>
          <a:bodyPr wrap="none" rtlCol="0">
            <a:spAutoFit/>
          </a:bodyPr>
          <a:lstStyle/>
          <a:p>
            <a:r>
              <a:rPr lang="en-US" altLang="ko-KR" sz="1400" dirty="0" smtClean="0">
                <a:latin typeface="Arial" pitchFamily="34" charset="0"/>
                <a:cs typeface="Arial" pitchFamily="34" charset="0"/>
              </a:rPr>
              <a:t>120h</a:t>
            </a:r>
            <a:endParaRPr lang="ko-KR" altLang="en-US" sz="1400" dirty="0">
              <a:latin typeface="Arial" pitchFamily="34" charset="0"/>
              <a:cs typeface="Arial" pitchFamily="34" charset="0"/>
            </a:endParaRPr>
          </a:p>
        </p:txBody>
      </p:sp>
      <p:sp>
        <p:nvSpPr>
          <p:cNvPr id="45" name="직사각형 44"/>
          <p:cNvSpPr/>
          <p:nvPr/>
        </p:nvSpPr>
        <p:spPr>
          <a:xfrm>
            <a:off x="832474" y="4999539"/>
            <a:ext cx="1917928" cy="853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cxnSp>
        <p:nvCxnSpPr>
          <p:cNvPr id="47" name="직선 화살표 연결선 46"/>
          <p:cNvCxnSpPr/>
          <p:nvPr/>
        </p:nvCxnSpPr>
        <p:spPr>
          <a:xfrm flipV="1">
            <a:off x="2750402" y="2898648"/>
            <a:ext cx="514006" cy="292403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직사각형 47"/>
          <p:cNvSpPr/>
          <p:nvPr/>
        </p:nvSpPr>
        <p:spPr>
          <a:xfrm>
            <a:off x="6299993" y="5005966"/>
            <a:ext cx="1917928" cy="8539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rial" pitchFamily="34" charset="0"/>
              <a:cs typeface="Arial" pitchFamily="34" charset="0"/>
            </a:endParaRPr>
          </a:p>
        </p:txBody>
      </p:sp>
      <p:cxnSp>
        <p:nvCxnSpPr>
          <p:cNvPr id="49" name="직선 화살표 연결선 48"/>
          <p:cNvCxnSpPr/>
          <p:nvPr/>
        </p:nvCxnSpPr>
        <p:spPr>
          <a:xfrm flipH="1" flipV="1">
            <a:off x="5952744" y="4078224"/>
            <a:ext cx="341376" cy="9219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1073647" y="5058119"/>
            <a:ext cx="534368" cy="34881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2015/11*</a:t>
            </a:r>
          </a:p>
          <a:p>
            <a:pPr>
              <a:lnSpc>
                <a:spcPts val="1000"/>
              </a:lnSpc>
            </a:pPr>
            <a:r>
              <a:rPr lang="en-US" altLang="ko-KR" sz="900" b="1" dirty="0" smtClean="0">
                <a:solidFill>
                  <a:srgbClr val="0000FF"/>
                </a:solidFill>
                <a:latin typeface="Arial" pitchFamily="34" charset="0"/>
                <a:cs typeface="Arial" pitchFamily="34" charset="0"/>
              </a:rPr>
              <a:t>2014/06</a:t>
            </a:r>
          </a:p>
        </p:txBody>
      </p:sp>
      <p:sp>
        <p:nvSpPr>
          <p:cNvPr id="79" name="TextBox 78"/>
          <p:cNvSpPr txBox="1"/>
          <p:nvPr/>
        </p:nvSpPr>
        <p:spPr>
          <a:xfrm>
            <a:off x="6546031" y="3358974"/>
            <a:ext cx="534368" cy="34881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2015/10*</a:t>
            </a:r>
          </a:p>
          <a:p>
            <a:pPr>
              <a:lnSpc>
                <a:spcPts val="1000"/>
              </a:lnSpc>
            </a:pPr>
            <a:r>
              <a:rPr lang="en-US" altLang="ko-KR" sz="900" b="1" dirty="0" smtClean="0">
                <a:solidFill>
                  <a:srgbClr val="0000FF"/>
                </a:solidFill>
                <a:latin typeface="Arial" pitchFamily="34" charset="0"/>
                <a:cs typeface="Arial" pitchFamily="34" charset="0"/>
              </a:rPr>
              <a:t>2014/06</a:t>
            </a:r>
            <a:endParaRPr lang="ko-KR" altLang="en-US" sz="900" b="1" dirty="0">
              <a:solidFill>
                <a:srgbClr val="0000FF"/>
              </a:solidFill>
              <a:latin typeface="Arial" pitchFamily="34" charset="0"/>
              <a:cs typeface="Arial" pitchFamily="34" charset="0"/>
            </a:endParaRPr>
          </a:p>
        </p:txBody>
      </p:sp>
      <p:sp>
        <p:nvSpPr>
          <p:cNvPr id="57" name="TextBox 56"/>
          <p:cNvSpPr txBox="1"/>
          <p:nvPr/>
        </p:nvSpPr>
        <p:spPr>
          <a:xfrm>
            <a:off x="2196613" y="2855407"/>
            <a:ext cx="489484" cy="220573"/>
          </a:xfrm>
          <a:prstGeom prst="rect">
            <a:avLst/>
          </a:prstGeom>
          <a:noFill/>
        </p:spPr>
        <p:txBody>
          <a:bodyPr wrap="none" lIns="36000" rIns="36000" rtlCol="0" anchor="t" anchorCtr="0">
            <a:spAutoFit/>
          </a:bodyPr>
          <a:lstStyle/>
          <a:p>
            <a:pPr>
              <a:lnSpc>
                <a:spcPts val="1000"/>
              </a:lnSpc>
            </a:pPr>
            <a:r>
              <a:rPr lang="en-US" altLang="ko-KR" sz="900" b="1" dirty="0" smtClean="0">
                <a:solidFill>
                  <a:srgbClr val="FF0000"/>
                </a:solidFill>
                <a:latin typeface="Arial" pitchFamily="34" charset="0"/>
                <a:cs typeface="Arial" pitchFamily="34" charset="0"/>
              </a:rPr>
              <a:t>2014/04</a:t>
            </a:r>
          </a:p>
        </p:txBody>
      </p:sp>
      <p:sp>
        <p:nvSpPr>
          <p:cNvPr id="58" name="TextBox 57"/>
          <p:cNvSpPr txBox="1"/>
          <p:nvPr/>
        </p:nvSpPr>
        <p:spPr>
          <a:xfrm>
            <a:off x="1074793" y="2606481"/>
            <a:ext cx="534368" cy="220573"/>
          </a:xfrm>
          <a:prstGeom prst="rect">
            <a:avLst/>
          </a:prstGeom>
          <a:noFill/>
        </p:spPr>
        <p:txBody>
          <a:bodyPr wrap="none" lIns="36000" rIns="36000" rtlCol="0" anchor="t" anchorCtr="0">
            <a:spAutoFit/>
          </a:bodyPr>
          <a:lstStyle/>
          <a:p>
            <a:pPr>
              <a:lnSpc>
                <a:spcPts val="1000"/>
              </a:lnSpc>
            </a:pPr>
            <a:r>
              <a:rPr lang="en-US" altLang="ko-KR" sz="900" b="1" dirty="0" smtClean="0">
                <a:solidFill>
                  <a:srgbClr val="0000FF"/>
                </a:solidFill>
                <a:latin typeface="Arial" pitchFamily="34" charset="0"/>
                <a:cs typeface="Arial" pitchFamily="34" charset="0"/>
              </a:rPr>
              <a:t>2015/11*</a:t>
            </a:r>
          </a:p>
        </p:txBody>
      </p:sp>
      <p:sp>
        <p:nvSpPr>
          <p:cNvPr id="59" name="TextBox 58"/>
          <p:cNvSpPr txBox="1"/>
          <p:nvPr/>
        </p:nvSpPr>
        <p:spPr>
          <a:xfrm>
            <a:off x="1081267" y="4197059"/>
            <a:ext cx="534368" cy="34881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2015/11*</a:t>
            </a:r>
            <a:endParaRPr lang="ko-KR" altLang="en-US" sz="900" b="1" dirty="0" smtClean="0">
              <a:solidFill>
                <a:srgbClr val="0000FF"/>
              </a:solidFill>
              <a:latin typeface="Arial" pitchFamily="34" charset="0"/>
              <a:cs typeface="Arial" pitchFamily="34" charset="0"/>
            </a:endParaRPr>
          </a:p>
          <a:p>
            <a:pPr>
              <a:lnSpc>
                <a:spcPts val="1000"/>
              </a:lnSpc>
            </a:pPr>
            <a:r>
              <a:rPr lang="en-US" altLang="ko-KR" sz="900" b="1" dirty="0" smtClean="0">
                <a:solidFill>
                  <a:srgbClr val="0000FF"/>
                </a:solidFill>
                <a:latin typeface="Arial" pitchFamily="34" charset="0"/>
                <a:cs typeface="Arial" pitchFamily="34" charset="0"/>
              </a:rPr>
              <a:t>2014/08</a:t>
            </a:r>
          </a:p>
        </p:txBody>
      </p:sp>
      <p:sp>
        <p:nvSpPr>
          <p:cNvPr id="60" name="TextBox 59"/>
          <p:cNvSpPr txBox="1"/>
          <p:nvPr/>
        </p:nvSpPr>
        <p:spPr>
          <a:xfrm>
            <a:off x="1088887" y="3465539"/>
            <a:ext cx="534368" cy="22057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2015/11*</a:t>
            </a:r>
            <a:endParaRPr lang="ko-KR" altLang="en-US" sz="900" b="1" dirty="0" smtClean="0">
              <a:solidFill>
                <a:srgbClr val="0000FF"/>
              </a:solidFill>
              <a:latin typeface="Arial" pitchFamily="34" charset="0"/>
              <a:cs typeface="Arial" pitchFamily="34" charset="0"/>
            </a:endParaRPr>
          </a:p>
        </p:txBody>
      </p:sp>
      <p:sp>
        <p:nvSpPr>
          <p:cNvPr id="61" name="TextBox 60"/>
          <p:cNvSpPr txBox="1"/>
          <p:nvPr/>
        </p:nvSpPr>
        <p:spPr>
          <a:xfrm>
            <a:off x="2187088" y="5430692"/>
            <a:ext cx="489484" cy="220573"/>
          </a:xfrm>
          <a:prstGeom prst="rect">
            <a:avLst/>
          </a:prstGeom>
          <a:noFill/>
        </p:spPr>
        <p:txBody>
          <a:bodyPr wrap="none" lIns="36000" rIns="36000" rtlCol="0" anchor="t" anchorCtr="0">
            <a:spAutoFit/>
          </a:bodyPr>
          <a:lstStyle/>
          <a:p>
            <a:pPr>
              <a:lnSpc>
                <a:spcPts val="1000"/>
              </a:lnSpc>
            </a:pPr>
            <a:r>
              <a:rPr lang="en-US" altLang="ko-KR" sz="900" b="1" dirty="0" smtClean="0">
                <a:solidFill>
                  <a:srgbClr val="FF0000"/>
                </a:solidFill>
                <a:latin typeface="Arial" pitchFamily="34" charset="0"/>
                <a:cs typeface="Arial" pitchFamily="34" charset="0"/>
              </a:rPr>
              <a:t>2014/04</a:t>
            </a:r>
          </a:p>
        </p:txBody>
      </p:sp>
      <p:sp>
        <p:nvSpPr>
          <p:cNvPr id="62" name="TextBox 61"/>
          <p:cNvSpPr txBox="1"/>
          <p:nvPr/>
        </p:nvSpPr>
        <p:spPr>
          <a:xfrm>
            <a:off x="1082413" y="1745421"/>
            <a:ext cx="534368" cy="220573"/>
          </a:xfrm>
          <a:prstGeom prst="rect">
            <a:avLst/>
          </a:prstGeom>
          <a:noFill/>
        </p:spPr>
        <p:txBody>
          <a:bodyPr wrap="none" lIns="36000" rIns="36000" rtlCol="0" anchor="t" anchorCtr="0">
            <a:spAutoFit/>
          </a:bodyPr>
          <a:lstStyle/>
          <a:p>
            <a:pPr>
              <a:lnSpc>
                <a:spcPts val="1000"/>
              </a:lnSpc>
            </a:pPr>
            <a:r>
              <a:rPr lang="en-US" altLang="ko-KR" sz="900" b="1" dirty="0" smtClean="0">
                <a:solidFill>
                  <a:srgbClr val="0000FF"/>
                </a:solidFill>
                <a:latin typeface="Arial" pitchFamily="34" charset="0"/>
                <a:cs typeface="Arial" pitchFamily="34" charset="0"/>
              </a:rPr>
              <a:t>2015/11*</a:t>
            </a:r>
          </a:p>
        </p:txBody>
      </p:sp>
      <p:sp>
        <p:nvSpPr>
          <p:cNvPr id="63" name="TextBox 62"/>
          <p:cNvSpPr txBox="1"/>
          <p:nvPr/>
        </p:nvSpPr>
        <p:spPr>
          <a:xfrm>
            <a:off x="6552427" y="5065739"/>
            <a:ext cx="534368" cy="34881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2015/11*</a:t>
            </a:r>
          </a:p>
          <a:p>
            <a:pPr>
              <a:lnSpc>
                <a:spcPts val="1000"/>
              </a:lnSpc>
            </a:pPr>
            <a:r>
              <a:rPr lang="en-US" altLang="ko-KR" sz="900" dirty="0" smtClean="0">
                <a:solidFill>
                  <a:srgbClr val="0000FF"/>
                </a:solidFill>
                <a:latin typeface="Arial" pitchFamily="34" charset="0"/>
                <a:cs typeface="Arial" pitchFamily="34" charset="0"/>
              </a:rPr>
              <a:t>2015/10</a:t>
            </a:r>
            <a:endParaRPr lang="ko-KR" altLang="en-US" sz="900" dirty="0" smtClean="0">
              <a:solidFill>
                <a:srgbClr val="0000FF"/>
              </a:solidFill>
              <a:latin typeface="Arial" pitchFamily="34" charset="0"/>
              <a:cs typeface="Arial" pitchFamily="34" charset="0"/>
            </a:endParaRPr>
          </a:p>
        </p:txBody>
      </p:sp>
      <p:sp>
        <p:nvSpPr>
          <p:cNvPr id="64" name="TextBox 63"/>
          <p:cNvSpPr txBox="1"/>
          <p:nvPr/>
        </p:nvSpPr>
        <p:spPr>
          <a:xfrm>
            <a:off x="7649026" y="3717114"/>
            <a:ext cx="489484" cy="22057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2015/11</a:t>
            </a:r>
          </a:p>
        </p:txBody>
      </p:sp>
      <p:sp>
        <p:nvSpPr>
          <p:cNvPr id="52" name="TextBox 51"/>
          <p:cNvSpPr txBox="1"/>
          <p:nvPr/>
        </p:nvSpPr>
        <p:spPr>
          <a:xfrm>
            <a:off x="7610926" y="2002614"/>
            <a:ext cx="534368" cy="348813"/>
          </a:xfrm>
          <a:prstGeom prst="rect">
            <a:avLst/>
          </a:prstGeom>
          <a:noFill/>
        </p:spPr>
        <p:txBody>
          <a:bodyPr wrap="none" lIns="36000" rIns="36000" rtlCol="0">
            <a:spAutoFit/>
          </a:bodyPr>
          <a:lstStyle/>
          <a:p>
            <a:pPr>
              <a:lnSpc>
                <a:spcPts val="1000"/>
              </a:lnSpc>
            </a:pPr>
            <a:r>
              <a:rPr lang="en-US" altLang="ko-KR" sz="900" dirty="0" smtClean="0">
                <a:solidFill>
                  <a:srgbClr val="FF0000"/>
                </a:solidFill>
                <a:latin typeface="Arial" pitchFamily="34" charset="0"/>
                <a:cs typeface="Arial" pitchFamily="34" charset="0"/>
              </a:rPr>
              <a:t>2014/08</a:t>
            </a:r>
          </a:p>
          <a:p>
            <a:pPr>
              <a:lnSpc>
                <a:spcPts val="1000"/>
              </a:lnSpc>
            </a:pPr>
            <a:r>
              <a:rPr lang="en-US" altLang="ko-KR" sz="900" b="1" dirty="0" smtClean="0">
                <a:solidFill>
                  <a:srgbClr val="FF0000"/>
                </a:solidFill>
                <a:latin typeface="Arial" pitchFamily="34" charset="0"/>
                <a:cs typeface="Arial" pitchFamily="34" charset="0"/>
              </a:rPr>
              <a:t>2012/18*</a:t>
            </a:r>
          </a:p>
        </p:txBody>
      </p:sp>
      <p:sp>
        <p:nvSpPr>
          <p:cNvPr id="53" name="TextBox 52"/>
          <p:cNvSpPr txBox="1"/>
          <p:nvPr/>
        </p:nvSpPr>
        <p:spPr>
          <a:xfrm>
            <a:off x="7652074" y="4578174"/>
            <a:ext cx="489484" cy="220573"/>
          </a:xfrm>
          <a:prstGeom prst="rect">
            <a:avLst/>
          </a:prstGeom>
          <a:noFill/>
        </p:spPr>
        <p:txBody>
          <a:bodyPr wrap="none" lIns="36000" rIns="36000" rtlCol="0">
            <a:spAutoFit/>
          </a:bodyPr>
          <a:lstStyle/>
          <a:p>
            <a:pPr>
              <a:lnSpc>
                <a:spcPts val="1000"/>
              </a:lnSpc>
            </a:pPr>
            <a:r>
              <a:rPr lang="en-US" altLang="ko-KR" sz="900" b="1" dirty="0" smtClean="0">
                <a:solidFill>
                  <a:srgbClr val="FF0000"/>
                </a:solidFill>
                <a:latin typeface="Arial" pitchFamily="34" charset="0"/>
                <a:cs typeface="Arial" pitchFamily="34" charset="0"/>
              </a:rPr>
              <a:t>2014/04</a:t>
            </a:r>
          </a:p>
        </p:txBody>
      </p:sp>
      <p:sp>
        <p:nvSpPr>
          <p:cNvPr id="66" name="TextBox 65"/>
          <p:cNvSpPr txBox="1"/>
          <p:nvPr/>
        </p:nvSpPr>
        <p:spPr>
          <a:xfrm>
            <a:off x="6551473" y="4337055"/>
            <a:ext cx="534368" cy="220573"/>
          </a:xfrm>
          <a:prstGeom prst="rect">
            <a:avLst/>
          </a:prstGeom>
          <a:noFill/>
        </p:spPr>
        <p:txBody>
          <a:bodyPr wrap="none" lIns="36000" rIns="36000" rtlCol="0">
            <a:spAutoFit/>
          </a:bodyPr>
          <a:lstStyle/>
          <a:p>
            <a:pPr>
              <a:lnSpc>
                <a:spcPts val="1000"/>
              </a:lnSpc>
            </a:pPr>
            <a:r>
              <a:rPr lang="en-US" altLang="ko-KR" sz="900" dirty="0" smtClean="0">
                <a:solidFill>
                  <a:srgbClr val="0000FF"/>
                </a:solidFill>
                <a:latin typeface="Arial" pitchFamily="34" charset="0"/>
                <a:cs typeface="Arial" pitchFamily="34" charset="0"/>
              </a:rPr>
              <a:t>2015/10*</a:t>
            </a:r>
          </a:p>
        </p:txBody>
      </p:sp>
      <p:sp>
        <p:nvSpPr>
          <p:cNvPr id="67" name="TextBox 66"/>
          <p:cNvSpPr txBox="1"/>
          <p:nvPr/>
        </p:nvSpPr>
        <p:spPr>
          <a:xfrm>
            <a:off x="6559638" y="2617113"/>
            <a:ext cx="489484" cy="220573"/>
          </a:xfrm>
          <a:prstGeom prst="rect">
            <a:avLst/>
          </a:prstGeom>
          <a:noFill/>
        </p:spPr>
        <p:txBody>
          <a:bodyPr wrap="none" lIns="36000" rIns="36000" rtlCol="0">
            <a:spAutoFit/>
          </a:bodyPr>
          <a:lstStyle/>
          <a:p>
            <a:pPr>
              <a:lnSpc>
                <a:spcPts val="1000"/>
              </a:lnSpc>
            </a:pPr>
            <a:r>
              <a:rPr lang="en-US" altLang="ko-KR" sz="900" b="1" dirty="0" smtClean="0">
                <a:solidFill>
                  <a:srgbClr val="0000FF"/>
                </a:solidFill>
                <a:latin typeface="Arial" pitchFamily="34" charset="0"/>
                <a:cs typeface="Arial" pitchFamily="34" charset="0"/>
              </a:rPr>
              <a:t>2014/06</a:t>
            </a:r>
            <a:endParaRPr lang="ko-KR" altLang="en-US" sz="900" b="1" dirty="0">
              <a:solidFill>
                <a:srgbClr val="0000FF"/>
              </a:solidFill>
              <a:latin typeface="Arial" pitchFamily="34" charset="0"/>
              <a:cs typeface="Arial" pitchFamily="34" charset="0"/>
            </a:endParaRPr>
          </a:p>
        </p:txBody>
      </p:sp>
      <p:sp>
        <p:nvSpPr>
          <p:cNvPr id="81" name="직사각형 80"/>
          <p:cNvSpPr/>
          <p:nvPr/>
        </p:nvSpPr>
        <p:spPr>
          <a:xfrm>
            <a:off x="247269" y="6119336"/>
            <a:ext cx="8659368" cy="738664"/>
          </a:xfrm>
          <a:prstGeom prst="rect">
            <a:avLst/>
          </a:prstGeom>
        </p:spPr>
        <p:txBody>
          <a:bodyPr wrap="square">
            <a:spAutoFit/>
          </a:bodyPr>
          <a:lstStyle/>
          <a:p>
            <a:r>
              <a:rPr lang="en-US" altLang="ko-KR" sz="1400" dirty="0" smtClean="0">
                <a:latin typeface="Arial" pitchFamily="34" charset="0"/>
                <a:cs typeface="Arial" pitchFamily="34" charset="0"/>
              </a:rPr>
              <a:t>Joaquin (2015 11L) has </a:t>
            </a:r>
            <a:r>
              <a:rPr lang="en-US" altLang="ko-KR" sz="1400" dirty="0" smtClean="0">
                <a:latin typeface="Arial" pitchFamily="34" charset="0"/>
                <a:cs typeface="Arial" pitchFamily="34" charset="0"/>
              </a:rPr>
              <a:t>led the </a:t>
            </a:r>
            <a:r>
              <a:rPr lang="en-US" altLang="ko-KR" sz="1400" dirty="0" smtClean="0">
                <a:latin typeface="Arial" pitchFamily="34" charset="0"/>
                <a:cs typeface="Arial" pitchFamily="34" charset="0"/>
              </a:rPr>
              <a:t>very significant </a:t>
            </a:r>
            <a:r>
              <a:rPr lang="en-US" altLang="ko-KR" sz="1400" dirty="0" smtClean="0">
                <a:latin typeface="Arial" pitchFamily="34" charset="0"/>
                <a:cs typeface="Arial" pitchFamily="34" charset="0"/>
              </a:rPr>
              <a:t>improvement in </a:t>
            </a:r>
            <a:r>
              <a:rPr lang="en-US" altLang="ko-KR" sz="1400" dirty="0" smtClean="0">
                <a:latin typeface="Arial" pitchFamily="34" charset="0"/>
                <a:cs typeface="Arial" pitchFamily="34" charset="0"/>
              </a:rPr>
              <a:t>track forecast </a:t>
            </a:r>
            <a:r>
              <a:rPr lang="en-US" altLang="ko-KR" sz="1400" dirty="0" smtClean="0">
                <a:latin typeface="Arial" pitchFamily="34" charset="0"/>
                <a:cs typeface="Arial" pitchFamily="34" charset="0"/>
              </a:rPr>
              <a:t>across all lead times </a:t>
            </a:r>
            <a:r>
              <a:rPr lang="en-US" altLang="ko-KR" sz="1400" dirty="0" smtClean="0">
                <a:latin typeface="Arial" pitchFamily="34" charset="0"/>
                <a:cs typeface="Arial" pitchFamily="34" charset="0"/>
              </a:rPr>
              <a:t>(+15% at 120h) </a:t>
            </a:r>
            <a:r>
              <a:rPr lang="en-US" altLang="ko-KR" sz="1400" dirty="0" smtClean="0">
                <a:latin typeface="Arial" pitchFamily="34" charset="0"/>
                <a:cs typeface="Arial" pitchFamily="34" charset="0"/>
              </a:rPr>
              <a:t>and </a:t>
            </a:r>
            <a:r>
              <a:rPr lang="en-US" altLang="ko-KR" sz="1400" dirty="0" smtClean="0">
                <a:latin typeface="Arial" pitchFamily="34" charset="0"/>
                <a:cs typeface="Arial" pitchFamily="34" charset="0"/>
              </a:rPr>
              <a:t>intensity forecast at 120h. </a:t>
            </a:r>
            <a:r>
              <a:rPr lang="en-US" altLang="ko-KR" sz="1400" dirty="0" smtClean="0">
                <a:latin typeface="Arial" pitchFamily="34" charset="0"/>
                <a:cs typeface="Arial" pitchFamily="34" charset="0"/>
              </a:rPr>
              <a:t>Sandy </a:t>
            </a:r>
            <a:r>
              <a:rPr lang="en-US" altLang="ko-KR" sz="1400" dirty="0" smtClean="0">
                <a:latin typeface="Arial" pitchFamily="34" charset="0"/>
                <a:cs typeface="Arial" pitchFamily="34" charset="0"/>
              </a:rPr>
              <a:t>(2012 18L) does not have extensive improvement or degradation (only intensity degradation at 24h).</a:t>
            </a:r>
            <a:endParaRPr lang="ko-KR" altLang="en-US" sz="1400" dirty="0">
              <a:latin typeface="Arial" pitchFamily="34" charset="0"/>
              <a:cs typeface="Arial" pitchFamily="34" charset="0"/>
            </a:endParaRPr>
          </a:p>
        </p:txBody>
      </p:sp>
      <p:grpSp>
        <p:nvGrpSpPr>
          <p:cNvPr id="98" name="그룹 97"/>
          <p:cNvGrpSpPr>
            <a:grpSpLocks noChangeAspect="1"/>
          </p:cNvGrpSpPr>
          <p:nvPr/>
        </p:nvGrpSpPr>
        <p:grpSpPr>
          <a:xfrm>
            <a:off x="6624000" y="0"/>
            <a:ext cx="2520000" cy="860855"/>
            <a:chOff x="6176213" y="0"/>
            <a:chExt cx="2957408" cy="1010278"/>
          </a:xfrm>
        </p:grpSpPr>
        <p:pic>
          <p:nvPicPr>
            <p:cNvPr id="83" name="Picture 6" descr="D:\Sync\Work\Project\NCEP_EMC\OA\figure3\H215H16BH16C\fig_ALAL1215_st01.png"/>
            <p:cNvPicPr>
              <a:picLocks noChangeAspect="1" noChangeArrowheads="1"/>
            </p:cNvPicPr>
            <p:nvPr/>
          </p:nvPicPr>
          <p:blipFill>
            <a:blip r:embed="rId6"/>
            <a:srcRect b="6830"/>
            <a:stretch>
              <a:fillRect/>
            </a:stretch>
          </p:blipFill>
          <p:spPr bwMode="auto">
            <a:xfrm>
              <a:off x="6176213" y="0"/>
              <a:ext cx="1517400" cy="1005795"/>
            </a:xfrm>
            <a:prstGeom prst="rect">
              <a:avLst/>
            </a:prstGeom>
            <a:noFill/>
          </p:spPr>
        </p:pic>
        <p:sp>
          <p:nvSpPr>
            <p:cNvPr id="85" name="위쪽 화살표 84"/>
            <p:cNvSpPr/>
            <p:nvPr/>
          </p:nvSpPr>
          <p:spPr>
            <a:xfrm>
              <a:off x="6500264" y="847817"/>
              <a:ext cx="131886" cy="1026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pic>
          <p:nvPicPr>
            <p:cNvPr id="86" name="Picture 5" descr="D:\Sync\Work\Project\NCEP_EMC\OA\figure3\H215H16BH16C\fig_ALAL1215_si01.png"/>
            <p:cNvPicPr>
              <a:picLocks noChangeAspect="1" noChangeArrowheads="1"/>
            </p:cNvPicPr>
            <p:nvPr/>
          </p:nvPicPr>
          <p:blipFill>
            <a:blip r:embed="rId7"/>
            <a:srcRect r="4859" b="6830"/>
            <a:stretch>
              <a:fillRect/>
            </a:stretch>
          </p:blipFill>
          <p:spPr bwMode="auto">
            <a:xfrm>
              <a:off x="7628392" y="4483"/>
              <a:ext cx="1443681" cy="1005795"/>
            </a:xfrm>
            <a:prstGeom prst="rect">
              <a:avLst/>
            </a:prstGeom>
            <a:noFill/>
          </p:spPr>
        </p:pic>
        <p:sp>
          <p:nvSpPr>
            <p:cNvPr id="90" name="위쪽 화살표 89"/>
            <p:cNvSpPr/>
            <p:nvPr/>
          </p:nvSpPr>
          <p:spPr>
            <a:xfrm>
              <a:off x="7542680" y="848793"/>
              <a:ext cx="131886" cy="1026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91" name="위쪽 화살표 90"/>
            <p:cNvSpPr/>
            <p:nvPr/>
          </p:nvSpPr>
          <p:spPr>
            <a:xfrm>
              <a:off x="8471122" y="839024"/>
              <a:ext cx="131886" cy="1026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92" name="위쪽 화살표 91"/>
            <p:cNvSpPr/>
            <p:nvPr/>
          </p:nvSpPr>
          <p:spPr>
            <a:xfrm>
              <a:off x="9001735" y="844886"/>
              <a:ext cx="131886" cy="102600"/>
            </a:xfrm>
            <a:prstGeom prst="upArrow">
              <a:avLst>
                <a:gd name="adj1" fmla="val 63406"/>
                <a:gd name="adj2" fmla="val 50000"/>
              </a:avLst>
            </a:prstGeom>
            <a:solidFill>
              <a:srgbClr val="0000FF">
                <a:alpha val="50000"/>
              </a:srgb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effectLst>
                  <a:outerShdw blurRad="38100" dist="38100" dir="2700000" algn="tl">
                    <a:srgbClr val="000000">
                      <a:alpha val="43137"/>
                    </a:srgbClr>
                  </a:outerShdw>
                </a:effectLst>
                <a:latin typeface="Arial" pitchFamily="34" charset="0"/>
                <a:cs typeface="Arial" pitchFamily="34" charset="0"/>
              </a:endParaRPr>
            </a:p>
          </p:txBody>
        </p:sp>
        <p:sp>
          <p:nvSpPr>
            <p:cNvPr id="93" name="아래쪽 화살표 92"/>
            <p:cNvSpPr/>
            <p:nvPr/>
          </p:nvSpPr>
          <p:spPr>
            <a:xfrm>
              <a:off x="7948612" y="836091"/>
              <a:ext cx="131886" cy="102600"/>
            </a:xfrm>
            <a:prstGeom prst="downArrow">
              <a:avLst>
                <a:gd name="adj1" fmla="val 62165"/>
                <a:gd name="adj2" fmla="val 50000"/>
              </a:avLst>
            </a:prstGeom>
            <a:solidFill>
              <a:srgbClr val="FF0000">
                <a:alpha val="5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sz="8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96" name="TextBox 95"/>
            <p:cNvSpPr txBox="1"/>
            <p:nvPr/>
          </p:nvSpPr>
          <p:spPr>
            <a:xfrm>
              <a:off x="6669932" y="551346"/>
              <a:ext cx="625236"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Track</a:t>
              </a:r>
              <a:endParaRPr lang="ko-KR" altLang="en-US" sz="1400" dirty="0">
                <a:latin typeface="Arial" pitchFamily="34" charset="0"/>
                <a:cs typeface="Arial" pitchFamily="34" charset="0"/>
              </a:endParaRPr>
            </a:p>
          </p:txBody>
        </p:sp>
        <p:sp>
          <p:nvSpPr>
            <p:cNvPr id="97" name="TextBox 96"/>
            <p:cNvSpPr txBox="1"/>
            <p:nvPr/>
          </p:nvSpPr>
          <p:spPr>
            <a:xfrm>
              <a:off x="8008605" y="540116"/>
              <a:ext cx="851515" cy="307777"/>
            </a:xfrm>
            <a:prstGeom prst="rect">
              <a:avLst/>
            </a:prstGeom>
            <a:noFill/>
          </p:spPr>
          <p:txBody>
            <a:bodyPr wrap="none" rtlCol="0">
              <a:spAutoFit/>
            </a:bodyPr>
            <a:lstStyle/>
            <a:p>
              <a:pPr algn="ctr"/>
              <a:r>
                <a:rPr lang="en-US" altLang="ko-KR" sz="1400" smtClean="0">
                  <a:latin typeface="Arial" pitchFamily="34" charset="0"/>
                  <a:cs typeface="Arial" pitchFamily="34" charset="0"/>
                </a:rPr>
                <a:t>Intensity</a:t>
              </a:r>
              <a:endParaRPr lang="ko-KR" altLang="en-US" sz="1400" dirty="0">
                <a:latin typeface="Arial" pitchFamily="34" charset="0"/>
                <a:cs typeface="Arial" pitchFamily="34" charset="0"/>
              </a:endParaRPr>
            </a:p>
          </p:txBody>
        </p:sp>
      </p:grpSp>
      <p:sp>
        <p:nvSpPr>
          <p:cNvPr id="99" name="TextBox 98"/>
          <p:cNvSpPr txBox="1"/>
          <p:nvPr/>
        </p:nvSpPr>
        <p:spPr>
          <a:xfrm>
            <a:off x="1493144" y="1159342"/>
            <a:ext cx="625236"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Track</a:t>
            </a:r>
            <a:endParaRPr lang="ko-KR" altLang="en-US" sz="1400" dirty="0">
              <a:latin typeface="Arial" pitchFamily="34" charset="0"/>
              <a:cs typeface="Arial" pitchFamily="34" charset="0"/>
            </a:endParaRPr>
          </a:p>
        </p:txBody>
      </p:sp>
      <p:sp>
        <p:nvSpPr>
          <p:cNvPr id="100" name="TextBox 99"/>
          <p:cNvSpPr txBox="1"/>
          <p:nvPr/>
        </p:nvSpPr>
        <p:spPr>
          <a:xfrm>
            <a:off x="6883459" y="1159342"/>
            <a:ext cx="851515" cy="307777"/>
          </a:xfrm>
          <a:prstGeom prst="rect">
            <a:avLst/>
          </a:prstGeom>
          <a:noFill/>
        </p:spPr>
        <p:txBody>
          <a:bodyPr wrap="none" rtlCol="0">
            <a:spAutoFit/>
          </a:bodyPr>
          <a:lstStyle/>
          <a:p>
            <a:pPr algn="ctr"/>
            <a:r>
              <a:rPr lang="en-US" altLang="ko-KR" sz="1400" dirty="0" smtClean="0">
                <a:latin typeface="Arial" pitchFamily="34" charset="0"/>
                <a:cs typeface="Arial" pitchFamily="34" charset="0"/>
              </a:rPr>
              <a:t>Intensity</a:t>
            </a:r>
            <a:endParaRPr lang="ko-KR" altLang="en-US" sz="1400" dirty="0">
              <a:latin typeface="Arial" pitchFamily="34" charset="0"/>
              <a:cs typeface="Arial" pitchFamily="34" charset="0"/>
            </a:endParaRPr>
          </a:p>
        </p:txBody>
      </p:sp>
    </p:spTree>
    <p:extLst>
      <p:ext uri="{BB962C8B-B14F-4D97-AF65-F5344CB8AC3E}">
        <p14:creationId xmlns:p14="http://schemas.microsoft.com/office/powerpoint/2010/main" xmlns="" val="2150362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그림 33"/>
          <p:cNvPicPr>
            <a:picLocks noChangeAspect="1"/>
          </p:cNvPicPr>
          <p:nvPr/>
        </p:nvPicPr>
        <p:blipFill>
          <a:blip r:embed="rId2">
            <a:extLst>
              <a:ext uri="{28A0092B-C50C-407E-A947-70E740481C1C}">
                <a14:useLocalDpi xmlns:a14="http://schemas.microsoft.com/office/drawing/2010/main" xmlns="" val="0"/>
              </a:ext>
            </a:extLst>
          </a:blip>
          <a:srcRect l="78984"/>
          <a:stretch>
            <a:fillRect/>
          </a:stretch>
        </p:blipFill>
        <p:spPr>
          <a:xfrm>
            <a:off x="8207663" y="1566482"/>
            <a:ext cx="776317" cy="2555999"/>
          </a:xfrm>
          <a:prstGeom prst="rect">
            <a:avLst/>
          </a:prstGeom>
        </p:spPr>
      </p:pic>
      <p:pic>
        <p:nvPicPr>
          <p:cNvPr id="9225" name="Picture 9" descr="D:\Sync\Work\Project\NCEP_EMC\OA\figure3\H215H16BH16C\int_H16C-BEST_AL_201511.png"/>
          <p:cNvPicPr>
            <a:picLocks noChangeAspect="1" noChangeArrowheads="1"/>
          </p:cNvPicPr>
          <p:nvPr/>
        </p:nvPicPr>
        <p:blipFill>
          <a:blip r:embed="rId3"/>
          <a:srcRect/>
          <a:stretch>
            <a:fillRect/>
          </a:stretch>
        </p:blipFill>
        <p:spPr bwMode="auto">
          <a:xfrm>
            <a:off x="5367600" y="3385487"/>
            <a:ext cx="2880000" cy="1744457"/>
          </a:xfrm>
          <a:prstGeom prst="rect">
            <a:avLst/>
          </a:prstGeom>
          <a:noFill/>
        </p:spPr>
      </p:pic>
      <p:pic>
        <p:nvPicPr>
          <p:cNvPr id="9224" name="Picture 8" descr="D:\Sync\Work\Project\NCEP_EMC\OA\figure3\H215H16BH16C\int_H16B-BEST_AL_201511.png"/>
          <p:cNvPicPr>
            <a:picLocks noChangeAspect="1" noChangeArrowheads="1"/>
          </p:cNvPicPr>
          <p:nvPr/>
        </p:nvPicPr>
        <p:blipFill>
          <a:blip r:embed="rId4"/>
          <a:srcRect/>
          <a:stretch>
            <a:fillRect/>
          </a:stretch>
        </p:blipFill>
        <p:spPr bwMode="auto">
          <a:xfrm>
            <a:off x="2764800" y="3385488"/>
            <a:ext cx="2880000" cy="1744457"/>
          </a:xfrm>
          <a:prstGeom prst="rect">
            <a:avLst/>
          </a:prstGeom>
          <a:noFill/>
        </p:spPr>
      </p:pic>
      <p:sp>
        <p:nvSpPr>
          <p:cNvPr id="2" name="제목 1"/>
          <p:cNvSpPr>
            <a:spLocks noGrp="1"/>
          </p:cNvSpPr>
          <p:nvPr>
            <p:ph type="title"/>
          </p:nvPr>
        </p:nvSpPr>
        <p:spPr/>
        <p:txBody>
          <a:bodyPr/>
          <a:lstStyle/>
          <a:p>
            <a:r>
              <a:rPr lang="en-US" altLang="ko-KR" dirty="0" smtClean="0"/>
              <a:t>Case: </a:t>
            </a:r>
            <a:r>
              <a:rPr lang="en-US" altLang="ko-KR" dirty="0" smtClean="0"/>
              <a:t>2015 11L Joaquin </a:t>
            </a:r>
            <a:endParaRPr lang="ko-KR" altLang="en-US" dirty="0"/>
          </a:p>
        </p:txBody>
      </p:sp>
      <p:pic>
        <p:nvPicPr>
          <p:cNvPr id="8" name="그림 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70286" y="3372485"/>
            <a:ext cx="2880000" cy="1744457"/>
          </a:xfrm>
          <a:prstGeom prst="rect">
            <a:avLst/>
          </a:prstGeom>
        </p:spPr>
      </p:pic>
      <p:pic>
        <p:nvPicPr>
          <p:cNvPr id="5" name="그림 4"/>
          <p:cNvPicPr>
            <a:picLocks noChangeAspect="1"/>
          </p:cNvPicPr>
          <p:nvPr/>
        </p:nvPicPr>
        <p:blipFill>
          <a:blip r:embed="rId2">
            <a:extLst>
              <a:ext uri="{28A0092B-C50C-407E-A947-70E740481C1C}">
                <a14:useLocalDpi xmlns:a14="http://schemas.microsoft.com/office/drawing/2010/main" xmlns="" val="0"/>
              </a:ext>
            </a:extLst>
          </a:blip>
          <a:srcRect r="26328" b="8455"/>
          <a:stretch>
            <a:fillRect/>
          </a:stretch>
        </p:blipFill>
        <p:spPr>
          <a:xfrm>
            <a:off x="443416" y="1248618"/>
            <a:ext cx="2605536" cy="2240280"/>
          </a:xfrm>
          <a:prstGeom prst="rect">
            <a:avLst/>
          </a:prstGeom>
        </p:spPr>
      </p:pic>
      <p:sp>
        <p:nvSpPr>
          <p:cNvPr id="12" name="타원 11"/>
          <p:cNvSpPr>
            <a:spLocks noChangeAspect="1"/>
          </p:cNvSpPr>
          <p:nvPr/>
        </p:nvSpPr>
        <p:spPr>
          <a:xfrm>
            <a:off x="570411" y="2014401"/>
            <a:ext cx="930729" cy="100420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pic>
        <p:nvPicPr>
          <p:cNvPr id="26" name="Picture 6" descr="D:\Sync\Work\Project\NCEP_EMC\OA\figure3\H215H16BH16C\trk_H16B-BEST_AL_201511.png"/>
          <p:cNvPicPr>
            <a:picLocks noChangeAspect="1" noChangeArrowheads="1"/>
          </p:cNvPicPr>
          <p:nvPr/>
        </p:nvPicPr>
        <p:blipFill>
          <a:blip r:embed="rId6"/>
          <a:srcRect r="26328"/>
          <a:stretch>
            <a:fillRect/>
          </a:stretch>
        </p:blipFill>
        <p:spPr bwMode="auto">
          <a:xfrm>
            <a:off x="3042301" y="1247916"/>
            <a:ext cx="2606400" cy="2237164"/>
          </a:xfrm>
          <a:prstGeom prst="rect">
            <a:avLst/>
          </a:prstGeom>
          <a:noFill/>
        </p:spPr>
      </p:pic>
      <p:pic>
        <p:nvPicPr>
          <p:cNvPr id="27" name="Picture 7" descr="D:\Sync\Work\Project\NCEP_EMC\OA\figure3\H215H16BH16C\trk_H16C-BEST_AL_201511.png"/>
          <p:cNvPicPr>
            <a:picLocks noChangeAspect="1" noChangeArrowheads="1"/>
          </p:cNvPicPr>
          <p:nvPr/>
        </p:nvPicPr>
        <p:blipFill>
          <a:blip r:embed="rId7"/>
          <a:srcRect r="26328"/>
          <a:stretch>
            <a:fillRect/>
          </a:stretch>
        </p:blipFill>
        <p:spPr bwMode="auto">
          <a:xfrm>
            <a:off x="5644185" y="1239750"/>
            <a:ext cx="2606400" cy="2237164"/>
          </a:xfrm>
          <a:prstGeom prst="rect">
            <a:avLst/>
          </a:prstGeom>
          <a:noFill/>
        </p:spPr>
      </p:pic>
      <p:sp>
        <p:nvSpPr>
          <p:cNvPr id="28" name="타원 27"/>
          <p:cNvSpPr>
            <a:spLocks noChangeAspect="1"/>
          </p:cNvSpPr>
          <p:nvPr/>
        </p:nvSpPr>
        <p:spPr>
          <a:xfrm>
            <a:off x="3172098" y="2015901"/>
            <a:ext cx="930729" cy="100420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29" name="타원 28"/>
          <p:cNvSpPr>
            <a:spLocks noChangeAspect="1"/>
          </p:cNvSpPr>
          <p:nvPr/>
        </p:nvSpPr>
        <p:spPr>
          <a:xfrm>
            <a:off x="5765620" y="2015901"/>
            <a:ext cx="930729" cy="100420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30" name="TextBox 29"/>
          <p:cNvSpPr txBox="1"/>
          <p:nvPr/>
        </p:nvSpPr>
        <p:spPr>
          <a:xfrm>
            <a:off x="554081" y="3149236"/>
            <a:ext cx="1495922" cy="276999"/>
          </a:xfrm>
          <a:prstGeom prst="rect">
            <a:avLst/>
          </a:prstGeom>
          <a:noFill/>
        </p:spPr>
        <p:txBody>
          <a:bodyPr wrap="none" rtlCol="0">
            <a:spAutoFit/>
          </a:bodyPr>
          <a:lstStyle/>
          <a:p>
            <a:r>
              <a:rPr lang="en-US" altLang="ko-KR" sz="1200" dirty="0" smtClean="0">
                <a:latin typeface="Arial" pitchFamily="34" charset="0"/>
                <a:cs typeface="Arial" pitchFamily="34" charset="0"/>
              </a:rPr>
              <a:t>IC: 092800-100718</a:t>
            </a:r>
            <a:endParaRPr lang="ko-KR" altLang="en-US" sz="1200" dirty="0">
              <a:latin typeface="Arial" pitchFamily="34" charset="0"/>
              <a:cs typeface="Arial" pitchFamily="34" charset="0"/>
            </a:endParaRPr>
          </a:p>
        </p:txBody>
      </p:sp>
      <p:sp>
        <p:nvSpPr>
          <p:cNvPr id="31" name="TextBox 30"/>
          <p:cNvSpPr txBox="1"/>
          <p:nvPr/>
        </p:nvSpPr>
        <p:spPr>
          <a:xfrm>
            <a:off x="3163930" y="3154680"/>
            <a:ext cx="1495922" cy="276999"/>
          </a:xfrm>
          <a:prstGeom prst="rect">
            <a:avLst/>
          </a:prstGeom>
          <a:noFill/>
        </p:spPr>
        <p:txBody>
          <a:bodyPr wrap="none" rtlCol="0">
            <a:spAutoFit/>
          </a:bodyPr>
          <a:lstStyle/>
          <a:p>
            <a:r>
              <a:rPr lang="en-US" altLang="ko-KR" sz="1200" dirty="0" smtClean="0">
                <a:latin typeface="Arial" pitchFamily="34" charset="0"/>
                <a:cs typeface="Arial" pitchFamily="34" charset="0"/>
              </a:rPr>
              <a:t>IC: 092800-100106</a:t>
            </a:r>
            <a:endParaRPr lang="ko-KR" altLang="en-US" sz="1200" dirty="0">
              <a:latin typeface="Arial" pitchFamily="34" charset="0"/>
              <a:cs typeface="Arial" pitchFamily="34" charset="0"/>
            </a:endParaRPr>
          </a:p>
        </p:txBody>
      </p:sp>
      <p:sp>
        <p:nvSpPr>
          <p:cNvPr id="32" name="TextBox 31"/>
          <p:cNvSpPr txBox="1"/>
          <p:nvPr/>
        </p:nvSpPr>
        <p:spPr>
          <a:xfrm>
            <a:off x="5741123" y="3143794"/>
            <a:ext cx="1495922" cy="276999"/>
          </a:xfrm>
          <a:prstGeom prst="rect">
            <a:avLst/>
          </a:prstGeom>
          <a:noFill/>
        </p:spPr>
        <p:txBody>
          <a:bodyPr wrap="none" rtlCol="0">
            <a:spAutoFit/>
          </a:bodyPr>
          <a:lstStyle/>
          <a:p>
            <a:r>
              <a:rPr lang="en-US" altLang="ko-KR" sz="1200" dirty="0" smtClean="0">
                <a:latin typeface="Arial" pitchFamily="34" charset="0"/>
                <a:cs typeface="Arial" pitchFamily="34" charset="0"/>
              </a:rPr>
              <a:t>IC: 092800-100106</a:t>
            </a:r>
            <a:endParaRPr lang="ko-KR" altLang="en-US" sz="1200" dirty="0">
              <a:latin typeface="Arial" pitchFamily="34" charset="0"/>
              <a:cs typeface="Arial" pitchFamily="34" charset="0"/>
            </a:endParaRPr>
          </a:p>
        </p:txBody>
      </p:sp>
      <p:sp>
        <p:nvSpPr>
          <p:cNvPr id="18" name="타원 17"/>
          <p:cNvSpPr>
            <a:spLocks noChangeAspect="1"/>
          </p:cNvSpPr>
          <p:nvPr/>
        </p:nvSpPr>
        <p:spPr>
          <a:xfrm>
            <a:off x="6384471" y="3816000"/>
            <a:ext cx="1174569" cy="100420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19" name="타원 18"/>
          <p:cNvSpPr>
            <a:spLocks noChangeAspect="1"/>
          </p:cNvSpPr>
          <p:nvPr/>
        </p:nvSpPr>
        <p:spPr>
          <a:xfrm>
            <a:off x="3786051" y="3816000"/>
            <a:ext cx="1174569" cy="100420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20" name="타원 19"/>
          <p:cNvSpPr>
            <a:spLocks noChangeAspect="1"/>
          </p:cNvSpPr>
          <p:nvPr/>
        </p:nvSpPr>
        <p:spPr>
          <a:xfrm>
            <a:off x="1180011" y="3816000"/>
            <a:ext cx="1174569" cy="100420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grpSp>
        <p:nvGrpSpPr>
          <p:cNvPr id="43" name="그룹 42"/>
          <p:cNvGrpSpPr/>
          <p:nvPr/>
        </p:nvGrpSpPr>
        <p:grpSpPr>
          <a:xfrm>
            <a:off x="7041356" y="1949450"/>
            <a:ext cx="1157289" cy="1443307"/>
            <a:chOff x="7041356" y="2120900"/>
            <a:chExt cx="1157289" cy="1443307"/>
          </a:xfrm>
        </p:grpSpPr>
        <p:sp>
          <p:nvSpPr>
            <p:cNvPr id="35" name="직사각형 34"/>
            <p:cNvSpPr/>
            <p:nvPr/>
          </p:nvSpPr>
          <p:spPr>
            <a:xfrm>
              <a:off x="7321719" y="2705300"/>
              <a:ext cx="109538" cy="684000"/>
            </a:xfrm>
            <a:prstGeom prst="rect">
              <a:avLst/>
            </a:prstGeom>
            <a:solidFill>
              <a:srgbClr val="2A007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Arial" pitchFamily="34" charset="0"/>
                <a:cs typeface="Arial" pitchFamily="34" charset="0"/>
              </a:endParaRPr>
            </a:p>
          </p:txBody>
        </p:sp>
        <p:sp>
          <p:nvSpPr>
            <p:cNvPr id="36" name="직사각형 35"/>
            <p:cNvSpPr/>
            <p:nvPr/>
          </p:nvSpPr>
          <p:spPr>
            <a:xfrm>
              <a:off x="7794351" y="2710064"/>
              <a:ext cx="109539" cy="108000"/>
            </a:xfrm>
            <a:prstGeom prst="rect">
              <a:avLst/>
            </a:prstGeom>
            <a:solidFill>
              <a:srgbClr val="2A007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Arial" pitchFamily="34" charset="0"/>
                <a:cs typeface="Arial" pitchFamily="34" charset="0"/>
              </a:endParaRPr>
            </a:p>
          </p:txBody>
        </p:sp>
        <p:sp>
          <p:nvSpPr>
            <p:cNvPr id="37" name="TextBox 15"/>
            <p:cNvSpPr txBox="1"/>
            <p:nvPr/>
          </p:nvSpPr>
          <p:spPr>
            <a:xfrm>
              <a:off x="7208262" y="3353004"/>
              <a:ext cx="367656" cy="211203"/>
            </a:xfrm>
            <a:prstGeom prst="rect">
              <a:avLst/>
            </a:prstGeom>
            <a:noFill/>
          </p:spPr>
          <p:txBody>
            <a:bodyPr wrap="none" lIns="36000" tIns="36000" rIns="36000" bIns="36000"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900" dirty="0" smtClean="0">
                  <a:latin typeface="Arial" pitchFamily="34" charset="0"/>
                  <a:cs typeface="Arial" pitchFamily="34" charset="0"/>
                </a:rPr>
                <a:t>-2871</a:t>
              </a:r>
              <a:endParaRPr lang="ko-KR" altLang="en-US" sz="900" dirty="0">
                <a:latin typeface="Arial" pitchFamily="34" charset="0"/>
                <a:cs typeface="Arial" pitchFamily="34" charset="0"/>
              </a:endParaRPr>
            </a:p>
          </p:txBody>
        </p:sp>
        <p:sp>
          <p:nvSpPr>
            <p:cNvPr id="38" name="TextBox 16"/>
            <p:cNvSpPr txBox="1"/>
            <p:nvPr/>
          </p:nvSpPr>
          <p:spPr>
            <a:xfrm>
              <a:off x="7713177" y="2778000"/>
              <a:ext cx="303536" cy="211203"/>
            </a:xfrm>
            <a:prstGeom prst="rect">
              <a:avLst/>
            </a:prstGeom>
            <a:noFill/>
          </p:spPr>
          <p:txBody>
            <a:bodyPr wrap="none" lIns="36000" tIns="36000" rIns="36000" bIns="36000"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900" dirty="0" smtClean="0">
                  <a:latin typeface="Arial" pitchFamily="34" charset="0"/>
                  <a:cs typeface="Arial" pitchFamily="34" charset="0"/>
                </a:rPr>
                <a:t>-452</a:t>
              </a:r>
              <a:endParaRPr lang="ko-KR" altLang="en-US" sz="900" dirty="0">
                <a:latin typeface="Arial" pitchFamily="34" charset="0"/>
                <a:cs typeface="Arial" pitchFamily="34" charset="0"/>
              </a:endParaRPr>
            </a:p>
          </p:txBody>
        </p:sp>
        <p:sp>
          <p:nvSpPr>
            <p:cNvPr id="39" name="직사각형 38"/>
            <p:cNvSpPr/>
            <p:nvPr/>
          </p:nvSpPr>
          <p:spPr>
            <a:xfrm>
              <a:off x="7041356" y="2120900"/>
              <a:ext cx="1157289" cy="1434358"/>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latin typeface="Arial" pitchFamily="34" charset="0"/>
                <a:cs typeface="Arial" pitchFamily="34" charset="0"/>
              </a:endParaRPr>
            </a:p>
          </p:txBody>
        </p:sp>
        <p:cxnSp>
          <p:nvCxnSpPr>
            <p:cNvPr id="40" name="직선 연결선 39"/>
            <p:cNvCxnSpPr/>
            <p:nvPr/>
          </p:nvCxnSpPr>
          <p:spPr>
            <a:xfrm>
              <a:off x="7069933" y="2705300"/>
              <a:ext cx="1080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20"/>
            <p:cNvSpPr txBox="1"/>
            <p:nvPr/>
          </p:nvSpPr>
          <p:spPr>
            <a:xfrm>
              <a:off x="7098207" y="2366091"/>
              <a:ext cx="556563" cy="369332"/>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900" dirty="0" smtClean="0">
                  <a:latin typeface="Arial" pitchFamily="34" charset="0"/>
                  <a:cs typeface="Arial" pitchFamily="34" charset="0"/>
                </a:rPr>
                <a:t>H16C </a:t>
              </a:r>
            </a:p>
            <a:p>
              <a:pPr algn="ctr"/>
              <a:r>
                <a:rPr lang="en-US" altLang="ko-KR" sz="900" dirty="0" smtClean="0">
                  <a:latin typeface="Arial" pitchFamily="34" charset="0"/>
                  <a:cs typeface="Arial" pitchFamily="34" charset="0"/>
                </a:rPr>
                <a:t>– H215</a:t>
              </a:r>
              <a:endParaRPr lang="ko-KR" altLang="en-US" sz="900" dirty="0">
                <a:latin typeface="Arial" pitchFamily="34" charset="0"/>
                <a:cs typeface="Arial" pitchFamily="34" charset="0"/>
              </a:endParaRPr>
            </a:p>
          </p:txBody>
        </p:sp>
        <p:sp>
          <p:nvSpPr>
            <p:cNvPr id="42" name="TextBox 21"/>
            <p:cNvSpPr txBox="1"/>
            <p:nvPr/>
          </p:nvSpPr>
          <p:spPr>
            <a:xfrm>
              <a:off x="7564426" y="2370854"/>
              <a:ext cx="569387" cy="369332"/>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900" dirty="0" smtClean="0">
                  <a:latin typeface="Arial" pitchFamily="34" charset="0"/>
                  <a:cs typeface="Arial" pitchFamily="34" charset="0"/>
                </a:rPr>
                <a:t>H16C </a:t>
              </a:r>
            </a:p>
            <a:p>
              <a:pPr algn="ctr"/>
              <a:r>
                <a:rPr lang="en-US" altLang="ko-KR" sz="900" dirty="0" smtClean="0">
                  <a:latin typeface="Arial" pitchFamily="34" charset="0"/>
                  <a:cs typeface="Arial" pitchFamily="34" charset="0"/>
                </a:rPr>
                <a:t>– H16B</a:t>
              </a:r>
              <a:endParaRPr lang="ko-KR" altLang="en-US" sz="900" dirty="0">
                <a:latin typeface="Arial" pitchFamily="34" charset="0"/>
                <a:cs typeface="Arial" pitchFamily="34" charset="0"/>
              </a:endParaRPr>
            </a:p>
          </p:txBody>
        </p:sp>
      </p:grpSp>
      <p:sp>
        <p:nvSpPr>
          <p:cNvPr id="44" name="TextBox 20"/>
          <p:cNvSpPr txBox="1"/>
          <p:nvPr/>
        </p:nvSpPr>
        <p:spPr>
          <a:xfrm>
            <a:off x="7060908" y="1731091"/>
            <a:ext cx="1111542" cy="246221"/>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r>
              <a:rPr lang="en-US" altLang="ko-KR" sz="1000" dirty="0" smtClean="0">
                <a:latin typeface="Arial" pitchFamily="34" charset="0"/>
                <a:cs typeface="Arial" pitchFamily="34" charset="0"/>
              </a:rPr>
              <a:t>Track </a:t>
            </a:r>
            <a:r>
              <a:rPr lang="en-US" altLang="ko-KR" sz="1000" dirty="0" err="1" smtClean="0">
                <a:latin typeface="Arial" pitchFamily="34" charset="0"/>
                <a:cs typeface="Arial" pitchFamily="34" charset="0"/>
              </a:rPr>
              <a:t>fcst</a:t>
            </a:r>
            <a:r>
              <a:rPr lang="en-US" altLang="ko-KR" sz="1000" dirty="0" smtClean="0">
                <a:latin typeface="Arial" pitchFamily="34" charset="0"/>
                <a:cs typeface="Arial" pitchFamily="34" charset="0"/>
              </a:rPr>
              <a:t> (120h)</a:t>
            </a:r>
            <a:endParaRPr lang="ko-KR" altLang="en-US" sz="1000" dirty="0">
              <a:latin typeface="Arial" pitchFamily="34" charset="0"/>
              <a:cs typeface="Arial" pitchFamily="34" charset="0"/>
            </a:endParaRPr>
          </a:p>
        </p:txBody>
      </p:sp>
      <p:sp>
        <p:nvSpPr>
          <p:cNvPr id="45" name="직사각형 44"/>
          <p:cNvSpPr/>
          <p:nvPr/>
        </p:nvSpPr>
        <p:spPr>
          <a:xfrm>
            <a:off x="250256" y="5387022"/>
            <a:ext cx="8893743" cy="1384995"/>
          </a:xfrm>
          <a:prstGeom prst="rect">
            <a:avLst/>
          </a:prstGeom>
        </p:spPr>
        <p:txBody>
          <a:bodyPr wrap="square">
            <a:spAutoFit/>
          </a:bodyPr>
          <a:lstStyle/>
          <a:p>
            <a:pPr marL="1433513" indent="-1433513"/>
            <a:r>
              <a:rPr lang="en-US" altLang="ko-KR" sz="1400" dirty="0" smtClean="0">
                <a:latin typeface="Arial" pitchFamily="34" charset="0"/>
                <a:cs typeface="Arial" pitchFamily="34" charset="0"/>
              </a:rPr>
              <a:t>H16C over H16B: Track </a:t>
            </a:r>
            <a:r>
              <a:rPr lang="en-US" altLang="ko-KR" sz="1400" dirty="0" smtClean="0">
                <a:latin typeface="Arial" pitchFamily="34" charset="0"/>
                <a:cs typeface="Arial" pitchFamily="34" charset="0"/>
              </a:rPr>
              <a:t>forecasts </a:t>
            </a:r>
            <a:r>
              <a:rPr lang="en-US" altLang="ko-KR" sz="1400" dirty="0" smtClean="0">
                <a:latin typeface="Arial" pitchFamily="34" charset="0"/>
                <a:cs typeface="Arial" pitchFamily="34" charset="0"/>
              </a:rPr>
              <a:t>are significantly </a:t>
            </a:r>
            <a:r>
              <a:rPr lang="en-US" altLang="ko-KR" sz="1400" dirty="0" smtClean="0">
                <a:latin typeface="Arial" pitchFamily="34" charset="0"/>
                <a:cs typeface="Arial" pitchFamily="34" charset="0"/>
              </a:rPr>
              <a:t>improved </a:t>
            </a:r>
            <a:r>
              <a:rPr lang="en-US" altLang="ko-KR" sz="1400" dirty="0" smtClean="0">
                <a:latin typeface="Arial" pitchFamily="34" charset="0"/>
                <a:cs typeface="Arial" pitchFamily="34" charset="0"/>
              </a:rPr>
              <a:t>beyond 72h.</a:t>
            </a:r>
          </a:p>
          <a:p>
            <a:pPr marL="1433513" indent="-1433513"/>
            <a:r>
              <a:rPr lang="en-US" altLang="ko-KR" sz="1400" dirty="0" smtClean="0">
                <a:latin typeface="Arial" pitchFamily="34" charset="0"/>
                <a:cs typeface="Arial" pitchFamily="34" charset="0"/>
              </a:rPr>
              <a:t>H16C over H215: Track forecasts are very significantly improved across </a:t>
            </a:r>
            <a:r>
              <a:rPr lang="en-US" altLang="ko-KR" sz="1400" dirty="0" smtClean="0">
                <a:latin typeface="Arial" pitchFamily="34" charset="0"/>
                <a:cs typeface="Arial" pitchFamily="34" charset="0"/>
              </a:rPr>
              <a:t>all lead </a:t>
            </a:r>
            <a:r>
              <a:rPr lang="en-US" altLang="ko-KR" sz="1400" dirty="0" smtClean="0">
                <a:latin typeface="Arial" pitchFamily="34" charset="0"/>
                <a:cs typeface="Arial" pitchFamily="34" charset="0"/>
              </a:rPr>
              <a:t>times. </a:t>
            </a:r>
            <a:r>
              <a:rPr lang="en-US" altLang="ko-KR" sz="1400" dirty="0" smtClean="0">
                <a:latin typeface="Arial" pitchFamily="34" charset="0"/>
                <a:cs typeface="Arial" pitchFamily="34" charset="0"/>
              </a:rPr>
              <a:t>Especially </a:t>
            </a:r>
            <a:r>
              <a:rPr lang="en-US" altLang="ko-KR" sz="1400" dirty="0" smtClean="0">
                <a:latin typeface="Arial" pitchFamily="34" charset="0"/>
                <a:cs typeface="Arial" pitchFamily="34" charset="0"/>
              </a:rPr>
              <a:t>120-h track improvement covers </a:t>
            </a:r>
            <a:r>
              <a:rPr lang="en-US" altLang="ko-KR" sz="1400" dirty="0" smtClean="0">
                <a:latin typeface="Arial" pitchFamily="34" charset="0"/>
                <a:cs typeface="Arial" pitchFamily="34" charset="0"/>
              </a:rPr>
              <a:t>70% of whole negatives (-2871/-4117</a:t>
            </a:r>
            <a:r>
              <a:rPr lang="en-US" altLang="ko-KR" sz="1400" dirty="0" smtClean="0">
                <a:latin typeface="Arial" pitchFamily="34" charset="0"/>
                <a:cs typeface="Arial" pitchFamily="34" charset="0"/>
              </a:rPr>
              <a:t>). Intensity </a:t>
            </a:r>
            <a:r>
              <a:rPr lang="en-US" altLang="ko-KR" sz="1400" dirty="0" smtClean="0">
                <a:latin typeface="Arial" pitchFamily="34" charset="0"/>
                <a:cs typeface="Arial" pitchFamily="34" charset="0"/>
              </a:rPr>
              <a:t>forecast </a:t>
            </a:r>
            <a:r>
              <a:rPr lang="en-US" altLang="ko-KR" sz="1400" dirty="0" smtClean="0">
                <a:latin typeface="Arial" pitchFamily="34" charset="0"/>
                <a:cs typeface="Arial" pitchFamily="34" charset="0"/>
              </a:rPr>
              <a:t>is also improved at </a:t>
            </a:r>
            <a:r>
              <a:rPr lang="en-US" altLang="ko-KR" sz="1400" dirty="0" smtClean="0">
                <a:latin typeface="Arial" pitchFamily="34" charset="0"/>
                <a:cs typeface="Arial" pitchFamily="34" charset="0"/>
              </a:rPr>
              <a:t>120h. </a:t>
            </a:r>
            <a:endParaRPr lang="en-US" altLang="ko-KR" sz="1400" dirty="0" smtClean="0">
              <a:latin typeface="Arial" pitchFamily="34" charset="0"/>
              <a:cs typeface="Arial" pitchFamily="34" charset="0"/>
            </a:endParaRPr>
          </a:p>
          <a:p>
            <a:r>
              <a:rPr lang="en-US" altLang="ko-KR" sz="1400" dirty="0" smtClean="0">
                <a:latin typeface="Arial" pitchFamily="34" charset="0"/>
                <a:cs typeface="Arial" pitchFamily="34" charset="0"/>
              </a:rPr>
              <a:t>These </a:t>
            </a:r>
            <a:r>
              <a:rPr lang="en-US" altLang="ko-KR" sz="1400" dirty="0" smtClean="0">
                <a:latin typeface="Arial" pitchFamily="34" charset="0"/>
                <a:cs typeface="Arial" pitchFamily="34" charset="0"/>
              </a:rPr>
              <a:t>two </a:t>
            </a:r>
            <a:r>
              <a:rPr lang="en-US" altLang="ko-KR" sz="1400" dirty="0" smtClean="0">
                <a:latin typeface="Arial" pitchFamily="34" charset="0"/>
                <a:cs typeface="Arial" pitchFamily="34" charset="0"/>
              </a:rPr>
              <a:t>comparisons indicate that the positive impact </a:t>
            </a:r>
            <a:r>
              <a:rPr lang="en-US" altLang="ko-KR" sz="1400" dirty="0" smtClean="0">
                <a:latin typeface="Arial" pitchFamily="34" charset="0"/>
                <a:cs typeface="Arial" pitchFamily="34" charset="0"/>
              </a:rPr>
              <a:t>of new GFS is larger than </a:t>
            </a:r>
            <a:r>
              <a:rPr lang="en-US" altLang="ko-KR" sz="1400" dirty="0" smtClean="0">
                <a:latin typeface="Arial" pitchFamily="34" charset="0"/>
                <a:cs typeface="Arial" pitchFamily="34" charset="0"/>
              </a:rPr>
              <a:t>that </a:t>
            </a:r>
            <a:r>
              <a:rPr lang="en-US" altLang="ko-KR" sz="1400" dirty="0" smtClean="0">
                <a:latin typeface="Arial" pitchFamily="34" charset="0"/>
                <a:cs typeface="Arial" pitchFamily="34" charset="0"/>
              </a:rPr>
              <a:t>of FY16 baseline on track forecast improvement in case of Joaquin</a:t>
            </a:r>
            <a:r>
              <a:rPr lang="en-US" altLang="ko-KR" sz="1400" dirty="0" smtClean="0">
                <a:latin typeface="Arial" pitchFamily="34" charset="0"/>
                <a:cs typeface="Arial" pitchFamily="34" charset="0"/>
              </a:rPr>
              <a:t>.</a:t>
            </a:r>
            <a:endParaRPr lang="en-US" altLang="ko-KR" sz="1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그림 20"/>
          <p:cNvPicPr>
            <a:picLocks noChangeAspect="1"/>
          </p:cNvPicPr>
          <p:nvPr/>
        </p:nvPicPr>
        <p:blipFill>
          <a:blip r:embed="rId2">
            <a:extLst>
              <a:ext uri="{28A0092B-C50C-407E-A947-70E740481C1C}">
                <a14:useLocalDpi xmlns:a14="http://schemas.microsoft.com/office/drawing/2010/main" xmlns="" val="0"/>
              </a:ext>
            </a:extLst>
          </a:blip>
          <a:srcRect l="78984" b="7890"/>
          <a:stretch>
            <a:fillRect/>
          </a:stretch>
        </p:blipFill>
        <p:spPr>
          <a:xfrm>
            <a:off x="8299616" y="1427109"/>
            <a:ext cx="661504" cy="2150020"/>
          </a:xfrm>
          <a:prstGeom prst="rect">
            <a:avLst/>
          </a:prstGeom>
        </p:spPr>
      </p:pic>
      <p:pic>
        <p:nvPicPr>
          <p:cNvPr id="19" name="Picture 4" descr="D:\Sync\Work\Project\NCEP_EMC\OA\figure3\H215H16BH16C\int_H16C-BEST_AL_201510.png"/>
          <p:cNvPicPr>
            <a:picLocks noChangeAspect="1" noChangeArrowheads="1"/>
          </p:cNvPicPr>
          <p:nvPr/>
        </p:nvPicPr>
        <p:blipFill>
          <a:blip r:embed="rId3"/>
          <a:srcRect t="8914"/>
          <a:stretch>
            <a:fillRect/>
          </a:stretch>
        </p:blipFill>
        <p:spPr bwMode="auto">
          <a:xfrm>
            <a:off x="5655711" y="3525789"/>
            <a:ext cx="2880000" cy="1588957"/>
          </a:xfrm>
          <a:prstGeom prst="rect">
            <a:avLst/>
          </a:prstGeom>
          <a:noFill/>
        </p:spPr>
      </p:pic>
      <p:pic>
        <p:nvPicPr>
          <p:cNvPr id="18" name="Picture 3" descr="D:\Sync\Work\Project\NCEP_EMC\OA\figure3\H215H16BH16C\int_H16B-BEST_AL_201510.png"/>
          <p:cNvPicPr>
            <a:picLocks noChangeAspect="1" noChangeArrowheads="1"/>
          </p:cNvPicPr>
          <p:nvPr/>
        </p:nvPicPr>
        <p:blipFill>
          <a:blip r:embed="rId4"/>
          <a:srcRect t="8914"/>
          <a:stretch>
            <a:fillRect/>
          </a:stretch>
        </p:blipFill>
        <p:spPr bwMode="auto">
          <a:xfrm>
            <a:off x="3067634" y="3525788"/>
            <a:ext cx="2880000" cy="1588957"/>
          </a:xfrm>
          <a:prstGeom prst="rect">
            <a:avLst/>
          </a:prstGeom>
          <a:noFill/>
        </p:spPr>
      </p:pic>
      <p:pic>
        <p:nvPicPr>
          <p:cNvPr id="20" name="Picture 5" descr="D:\Sync\Work\Project\NCEP_EMC\OA\figure3\H215H16BH16C\trk_H16B-BEST_AL_201510.png"/>
          <p:cNvPicPr>
            <a:picLocks noChangeAspect="1" noChangeArrowheads="1"/>
          </p:cNvPicPr>
          <p:nvPr/>
        </p:nvPicPr>
        <p:blipFill>
          <a:blip r:embed="rId5"/>
          <a:srcRect r="26328"/>
          <a:stretch>
            <a:fillRect/>
          </a:stretch>
        </p:blipFill>
        <p:spPr bwMode="auto">
          <a:xfrm>
            <a:off x="3617634" y="1418058"/>
            <a:ext cx="2121755" cy="2135480"/>
          </a:xfrm>
          <a:prstGeom prst="rect">
            <a:avLst/>
          </a:prstGeom>
          <a:noFill/>
        </p:spPr>
      </p:pic>
      <p:sp>
        <p:nvSpPr>
          <p:cNvPr id="2" name="제목 1"/>
          <p:cNvSpPr>
            <a:spLocks noGrp="1"/>
          </p:cNvSpPr>
          <p:nvPr>
            <p:ph type="title"/>
          </p:nvPr>
        </p:nvSpPr>
        <p:spPr/>
        <p:txBody>
          <a:bodyPr/>
          <a:lstStyle/>
          <a:p>
            <a:r>
              <a:rPr lang="en-US" altLang="ko-KR" dirty="0" smtClean="0"/>
              <a:t>Case: 2015 </a:t>
            </a:r>
            <a:r>
              <a:rPr lang="en-US" altLang="ko-KR" dirty="0" smtClean="0"/>
              <a:t>10L Ida</a:t>
            </a:r>
            <a:endParaRPr lang="ko-KR" altLang="en-US" dirty="0"/>
          </a:p>
        </p:txBody>
      </p:sp>
      <p:pic>
        <p:nvPicPr>
          <p:cNvPr id="9" name="그림 8"/>
          <p:cNvPicPr>
            <a:picLocks noChangeAspect="1"/>
          </p:cNvPicPr>
          <p:nvPr/>
        </p:nvPicPr>
        <p:blipFill>
          <a:blip r:embed="rId6">
            <a:extLst>
              <a:ext uri="{28A0092B-C50C-407E-A947-70E740481C1C}">
                <a14:useLocalDpi xmlns:a14="http://schemas.microsoft.com/office/drawing/2010/main" xmlns="" val="0"/>
              </a:ext>
            </a:extLst>
          </a:blip>
          <a:srcRect t="8914"/>
          <a:stretch>
            <a:fillRect/>
          </a:stretch>
        </p:blipFill>
        <p:spPr>
          <a:xfrm>
            <a:off x="484555" y="3521897"/>
            <a:ext cx="2880000" cy="1588957"/>
          </a:xfrm>
          <a:prstGeom prst="rect">
            <a:avLst/>
          </a:prstGeom>
        </p:spPr>
      </p:pic>
      <p:pic>
        <p:nvPicPr>
          <p:cNvPr id="6" name="그림 5"/>
          <p:cNvPicPr>
            <a:picLocks noChangeAspect="1"/>
          </p:cNvPicPr>
          <p:nvPr/>
        </p:nvPicPr>
        <p:blipFill>
          <a:blip r:embed="rId2">
            <a:extLst>
              <a:ext uri="{28A0092B-C50C-407E-A947-70E740481C1C}">
                <a14:useLocalDpi xmlns:a14="http://schemas.microsoft.com/office/drawing/2010/main" xmlns="" val="0"/>
              </a:ext>
            </a:extLst>
          </a:blip>
          <a:srcRect r="26328"/>
          <a:stretch>
            <a:fillRect/>
          </a:stretch>
        </p:blipFill>
        <p:spPr>
          <a:xfrm>
            <a:off x="1028323" y="1381386"/>
            <a:ext cx="2121755" cy="2135480"/>
          </a:xfrm>
          <a:prstGeom prst="rect">
            <a:avLst/>
          </a:prstGeom>
        </p:spPr>
      </p:pic>
      <p:sp>
        <p:nvSpPr>
          <p:cNvPr id="11" name="타원 10"/>
          <p:cNvSpPr>
            <a:spLocks noChangeAspect="1"/>
          </p:cNvSpPr>
          <p:nvPr/>
        </p:nvSpPr>
        <p:spPr>
          <a:xfrm>
            <a:off x="4179027" y="3784147"/>
            <a:ext cx="1545092" cy="96202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12" name="타원 11"/>
          <p:cNvSpPr>
            <a:spLocks noChangeAspect="1"/>
          </p:cNvSpPr>
          <p:nvPr/>
        </p:nvSpPr>
        <p:spPr>
          <a:xfrm>
            <a:off x="6762207" y="3784147"/>
            <a:ext cx="1545092" cy="96202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14" name="타원 13"/>
          <p:cNvSpPr>
            <a:spLocks noChangeAspect="1"/>
          </p:cNvSpPr>
          <p:nvPr/>
        </p:nvSpPr>
        <p:spPr>
          <a:xfrm>
            <a:off x="1325878" y="1792605"/>
            <a:ext cx="979715" cy="96202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15" name="타원 14"/>
          <p:cNvSpPr>
            <a:spLocks noChangeAspect="1"/>
          </p:cNvSpPr>
          <p:nvPr/>
        </p:nvSpPr>
        <p:spPr>
          <a:xfrm>
            <a:off x="3903072" y="1806211"/>
            <a:ext cx="979715" cy="96202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23" name="TextBox 22"/>
          <p:cNvSpPr txBox="1"/>
          <p:nvPr/>
        </p:nvSpPr>
        <p:spPr>
          <a:xfrm>
            <a:off x="1116329" y="3190057"/>
            <a:ext cx="1495922" cy="276999"/>
          </a:xfrm>
          <a:prstGeom prst="rect">
            <a:avLst/>
          </a:prstGeom>
          <a:noFill/>
        </p:spPr>
        <p:txBody>
          <a:bodyPr wrap="none" rtlCol="0">
            <a:spAutoFit/>
          </a:bodyPr>
          <a:lstStyle/>
          <a:p>
            <a:r>
              <a:rPr lang="en-US" altLang="ko-KR" sz="1200" dirty="0" smtClean="0">
                <a:latin typeface="Arial" pitchFamily="34" charset="0"/>
                <a:cs typeface="Arial" pitchFamily="34" charset="0"/>
              </a:rPr>
              <a:t>IC: 091812-092712</a:t>
            </a:r>
            <a:endParaRPr lang="ko-KR" altLang="en-US" sz="1200" dirty="0">
              <a:latin typeface="Arial" pitchFamily="34" charset="0"/>
              <a:cs typeface="Arial" pitchFamily="34" charset="0"/>
            </a:endParaRPr>
          </a:p>
        </p:txBody>
      </p:sp>
      <p:sp>
        <p:nvSpPr>
          <p:cNvPr id="25" name="TextBox 24"/>
          <p:cNvSpPr txBox="1"/>
          <p:nvPr/>
        </p:nvSpPr>
        <p:spPr>
          <a:xfrm>
            <a:off x="3701686" y="3219993"/>
            <a:ext cx="1495922" cy="276999"/>
          </a:xfrm>
          <a:prstGeom prst="rect">
            <a:avLst/>
          </a:prstGeom>
          <a:noFill/>
        </p:spPr>
        <p:txBody>
          <a:bodyPr wrap="none" rtlCol="0">
            <a:spAutoFit/>
          </a:bodyPr>
          <a:lstStyle/>
          <a:p>
            <a:r>
              <a:rPr lang="en-US" altLang="ko-KR" sz="1200" dirty="0" smtClean="0">
                <a:latin typeface="Arial" pitchFamily="34" charset="0"/>
                <a:cs typeface="Arial" pitchFamily="34" charset="0"/>
              </a:rPr>
              <a:t>IC: 091812-092406</a:t>
            </a:r>
            <a:endParaRPr lang="ko-KR" altLang="en-US" sz="1200" dirty="0">
              <a:latin typeface="Arial" pitchFamily="34" charset="0"/>
              <a:cs typeface="Arial" pitchFamily="34" charset="0"/>
            </a:endParaRPr>
          </a:p>
        </p:txBody>
      </p:sp>
      <p:pic>
        <p:nvPicPr>
          <p:cNvPr id="17" name="Picture 2" descr="D:\Sync\Work\Project\NCEP_EMC\OA\figure3\H215H16BH16C\trk_H16C-BEST_AL_201510.png"/>
          <p:cNvPicPr>
            <a:picLocks noChangeAspect="1" noChangeArrowheads="1"/>
          </p:cNvPicPr>
          <p:nvPr/>
        </p:nvPicPr>
        <p:blipFill>
          <a:blip r:embed="rId7"/>
          <a:srcRect r="26328"/>
          <a:stretch>
            <a:fillRect/>
          </a:stretch>
        </p:blipFill>
        <p:spPr bwMode="auto">
          <a:xfrm>
            <a:off x="6204673" y="1392379"/>
            <a:ext cx="2121755" cy="2135480"/>
          </a:xfrm>
          <a:prstGeom prst="rect">
            <a:avLst/>
          </a:prstGeom>
          <a:noFill/>
        </p:spPr>
      </p:pic>
      <p:sp>
        <p:nvSpPr>
          <p:cNvPr id="16" name="타원 15"/>
          <p:cNvSpPr>
            <a:spLocks noChangeAspect="1"/>
          </p:cNvSpPr>
          <p:nvPr/>
        </p:nvSpPr>
        <p:spPr>
          <a:xfrm>
            <a:off x="6463936" y="1787160"/>
            <a:ext cx="979715" cy="96202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26" name="TextBox 25"/>
          <p:cNvSpPr txBox="1"/>
          <p:nvPr/>
        </p:nvSpPr>
        <p:spPr>
          <a:xfrm>
            <a:off x="6295207" y="3200943"/>
            <a:ext cx="1495922" cy="276999"/>
          </a:xfrm>
          <a:prstGeom prst="rect">
            <a:avLst/>
          </a:prstGeom>
          <a:noFill/>
        </p:spPr>
        <p:txBody>
          <a:bodyPr wrap="none" rtlCol="0">
            <a:spAutoFit/>
          </a:bodyPr>
          <a:lstStyle/>
          <a:p>
            <a:r>
              <a:rPr lang="en-US" altLang="ko-KR" sz="1200" dirty="0" smtClean="0">
                <a:latin typeface="Arial" pitchFamily="34" charset="0"/>
                <a:cs typeface="Arial" pitchFamily="34" charset="0"/>
              </a:rPr>
              <a:t>IC: 091812-092406</a:t>
            </a:r>
            <a:endParaRPr lang="ko-KR" altLang="en-US" sz="1200" dirty="0">
              <a:latin typeface="Arial" pitchFamily="34" charset="0"/>
              <a:cs typeface="Arial" pitchFamily="34" charset="0"/>
            </a:endParaRPr>
          </a:p>
        </p:txBody>
      </p:sp>
      <p:sp>
        <p:nvSpPr>
          <p:cNvPr id="24" name="타원 23"/>
          <p:cNvSpPr>
            <a:spLocks noChangeAspect="1"/>
          </p:cNvSpPr>
          <p:nvPr/>
        </p:nvSpPr>
        <p:spPr>
          <a:xfrm>
            <a:off x="1595847" y="3783600"/>
            <a:ext cx="1545092" cy="96202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D:\Sync\Work\Project\NCEP_EMC\OA\figure3\H215H16BH16C\int_H16C-BEST_AL_201218.png"/>
          <p:cNvPicPr>
            <a:picLocks noChangeAspect="1" noChangeArrowheads="1"/>
          </p:cNvPicPr>
          <p:nvPr/>
        </p:nvPicPr>
        <p:blipFill>
          <a:blip r:embed="rId2"/>
          <a:srcRect/>
          <a:stretch>
            <a:fillRect/>
          </a:stretch>
        </p:blipFill>
        <p:spPr bwMode="auto">
          <a:xfrm>
            <a:off x="5441054" y="4573270"/>
            <a:ext cx="2520000" cy="1526400"/>
          </a:xfrm>
          <a:prstGeom prst="rect">
            <a:avLst/>
          </a:prstGeom>
          <a:noFill/>
        </p:spPr>
      </p:pic>
      <p:pic>
        <p:nvPicPr>
          <p:cNvPr id="20" name="Picture 3" descr="D:\Sync\Work\Project\NCEP_EMC\OA\figure3\H215H16BH16C\int_H16B-BEST_AL_201218.png"/>
          <p:cNvPicPr>
            <a:picLocks noChangeAspect="1" noChangeArrowheads="1"/>
          </p:cNvPicPr>
          <p:nvPr/>
        </p:nvPicPr>
        <p:blipFill>
          <a:blip r:embed="rId3"/>
          <a:srcRect/>
          <a:stretch>
            <a:fillRect/>
          </a:stretch>
        </p:blipFill>
        <p:spPr bwMode="auto">
          <a:xfrm>
            <a:off x="3009755" y="4571193"/>
            <a:ext cx="2520000" cy="1526400"/>
          </a:xfrm>
          <a:prstGeom prst="rect">
            <a:avLst/>
          </a:prstGeom>
          <a:noFill/>
        </p:spPr>
      </p:pic>
      <p:pic>
        <p:nvPicPr>
          <p:cNvPr id="24" name="Picture 7" descr="D:\Sync\Work\Project\NCEP_EMC\OA\figure3\H215H16BH16C\int_H215-BEST_AL_201218.png"/>
          <p:cNvPicPr>
            <a:picLocks noChangeAspect="1" noChangeArrowheads="1"/>
          </p:cNvPicPr>
          <p:nvPr/>
        </p:nvPicPr>
        <p:blipFill>
          <a:blip r:embed="rId4"/>
          <a:srcRect/>
          <a:stretch>
            <a:fillRect/>
          </a:stretch>
        </p:blipFill>
        <p:spPr bwMode="auto">
          <a:xfrm>
            <a:off x="586942" y="4564035"/>
            <a:ext cx="2520000" cy="1526400"/>
          </a:xfrm>
          <a:prstGeom prst="rect">
            <a:avLst/>
          </a:prstGeom>
          <a:noFill/>
        </p:spPr>
      </p:pic>
      <p:pic>
        <p:nvPicPr>
          <p:cNvPr id="19" name="Picture 2" descr="D:\Sync\Work\Project\NCEP_EMC\OA\figure3\H215H16BH16C\trk_H16C-BEST_AL_201218.png"/>
          <p:cNvPicPr>
            <a:picLocks noChangeAspect="1" noChangeArrowheads="1"/>
          </p:cNvPicPr>
          <p:nvPr/>
        </p:nvPicPr>
        <p:blipFill>
          <a:blip r:embed="rId5"/>
          <a:srcRect r="45598"/>
          <a:stretch>
            <a:fillRect/>
          </a:stretch>
        </p:blipFill>
        <p:spPr bwMode="auto">
          <a:xfrm>
            <a:off x="5629736" y="1174428"/>
            <a:ext cx="2160000" cy="3498523"/>
          </a:xfrm>
          <a:prstGeom prst="rect">
            <a:avLst/>
          </a:prstGeom>
          <a:noFill/>
        </p:spPr>
      </p:pic>
      <p:pic>
        <p:nvPicPr>
          <p:cNvPr id="22" name="Picture 5" descr="D:\Sync\Work\Project\NCEP_EMC\OA\figure3\H215H16BH16C\trk_H16B-BEST_AL_201218.png"/>
          <p:cNvPicPr>
            <a:picLocks noChangeAspect="1" noChangeArrowheads="1"/>
          </p:cNvPicPr>
          <p:nvPr/>
        </p:nvPicPr>
        <p:blipFill>
          <a:blip r:embed="rId6"/>
          <a:srcRect r="45598"/>
          <a:stretch>
            <a:fillRect/>
          </a:stretch>
        </p:blipFill>
        <p:spPr bwMode="auto">
          <a:xfrm>
            <a:off x="3216275" y="1191202"/>
            <a:ext cx="2160000" cy="3498523"/>
          </a:xfrm>
          <a:prstGeom prst="rect">
            <a:avLst/>
          </a:prstGeom>
          <a:noFill/>
        </p:spPr>
      </p:pic>
      <p:pic>
        <p:nvPicPr>
          <p:cNvPr id="23" name="Picture 6" descr="D:\Sync\Work\Project\NCEP_EMC\OA\figure3\H215H16BH16C\trk_H215-BEST_AL_201218.png"/>
          <p:cNvPicPr>
            <a:picLocks noChangeAspect="1" noChangeArrowheads="1"/>
          </p:cNvPicPr>
          <p:nvPr/>
        </p:nvPicPr>
        <p:blipFill>
          <a:blip r:embed="rId7"/>
          <a:srcRect r="45598"/>
          <a:stretch>
            <a:fillRect/>
          </a:stretch>
        </p:blipFill>
        <p:spPr bwMode="auto">
          <a:xfrm>
            <a:off x="758824" y="1203960"/>
            <a:ext cx="2160000" cy="3498523"/>
          </a:xfrm>
          <a:prstGeom prst="rect">
            <a:avLst/>
          </a:prstGeom>
          <a:noFill/>
        </p:spPr>
      </p:pic>
      <p:sp>
        <p:nvSpPr>
          <p:cNvPr id="2" name="제목 1"/>
          <p:cNvSpPr>
            <a:spLocks noGrp="1"/>
          </p:cNvSpPr>
          <p:nvPr>
            <p:ph type="title"/>
          </p:nvPr>
        </p:nvSpPr>
        <p:spPr/>
        <p:txBody>
          <a:bodyPr/>
          <a:lstStyle/>
          <a:p>
            <a:r>
              <a:rPr lang="en-US" altLang="ko-KR" dirty="0" smtClean="0"/>
              <a:t>Case: 2012 </a:t>
            </a:r>
            <a:r>
              <a:rPr lang="en-US" altLang="ko-KR" dirty="0" smtClean="0"/>
              <a:t>18L Sandy</a:t>
            </a:r>
            <a:endParaRPr lang="ko-KR" altLang="en-US" dirty="0"/>
          </a:p>
        </p:txBody>
      </p:sp>
      <p:sp>
        <p:nvSpPr>
          <p:cNvPr id="10" name="TextBox 9"/>
          <p:cNvSpPr txBox="1"/>
          <p:nvPr/>
        </p:nvSpPr>
        <p:spPr>
          <a:xfrm>
            <a:off x="922562" y="4334962"/>
            <a:ext cx="1495922" cy="276999"/>
          </a:xfrm>
          <a:prstGeom prst="rect">
            <a:avLst/>
          </a:prstGeom>
          <a:noFill/>
        </p:spPr>
        <p:txBody>
          <a:bodyPr wrap="none" rtlCol="0">
            <a:spAutoFit/>
          </a:bodyPr>
          <a:lstStyle/>
          <a:p>
            <a:r>
              <a:rPr lang="en-US" altLang="ko-KR" sz="1200" dirty="0" smtClean="0">
                <a:latin typeface="Arial" pitchFamily="34" charset="0"/>
                <a:cs typeface="Arial" pitchFamily="34" charset="0"/>
              </a:rPr>
              <a:t>IC: 102212-103018</a:t>
            </a:r>
            <a:endParaRPr lang="ko-KR" altLang="en-US" sz="1200" dirty="0">
              <a:latin typeface="Arial" pitchFamily="34" charset="0"/>
              <a:cs typeface="Arial" pitchFamily="34" charset="0"/>
            </a:endParaRPr>
          </a:p>
        </p:txBody>
      </p:sp>
      <p:sp>
        <p:nvSpPr>
          <p:cNvPr id="11" name="TextBox 10"/>
          <p:cNvSpPr txBox="1"/>
          <p:nvPr/>
        </p:nvSpPr>
        <p:spPr>
          <a:xfrm>
            <a:off x="3350075" y="4340406"/>
            <a:ext cx="1495922" cy="276999"/>
          </a:xfrm>
          <a:prstGeom prst="rect">
            <a:avLst/>
          </a:prstGeom>
          <a:noFill/>
        </p:spPr>
        <p:txBody>
          <a:bodyPr wrap="none" rtlCol="0">
            <a:spAutoFit/>
          </a:bodyPr>
          <a:lstStyle/>
          <a:p>
            <a:r>
              <a:rPr lang="en-US" altLang="ko-KR" sz="1200" dirty="0" smtClean="0">
                <a:latin typeface="Arial" pitchFamily="34" charset="0"/>
                <a:cs typeface="Arial" pitchFamily="34" charset="0"/>
              </a:rPr>
              <a:t>IC: 102212-102818</a:t>
            </a:r>
            <a:endParaRPr lang="ko-KR" altLang="en-US" sz="1200" dirty="0">
              <a:latin typeface="Arial" pitchFamily="34" charset="0"/>
              <a:cs typeface="Arial" pitchFamily="34" charset="0"/>
            </a:endParaRPr>
          </a:p>
        </p:txBody>
      </p:sp>
      <p:sp>
        <p:nvSpPr>
          <p:cNvPr id="12" name="TextBox 11"/>
          <p:cNvSpPr txBox="1"/>
          <p:nvPr/>
        </p:nvSpPr>
        <p:spPr>
          <a:xfrm>
            <a:off x="5793918" y="4294141"/>
            <a:ext cx="1495922" cy="276999"/>
          </a:xfrm>
          <a:prstGeom prst="rect">
            <a:avLst/>
          </a:prstGeom>
          <a:noFill/>
        </p:spPr>
        <p:txBody>
          <a:bodyPr wrap="none" rtlCol="0">
            <a:spAutoFit/>
          </a:bodyPr>
          <a:lstStyle/>
          <a:p>
            <a:r>
              <a:rPr lang="en-US" altLang="ko-KR" sz="1200" dirty="0" smtClean="0">
                <a:latin typeface="Arial" pitchFamily="34" charset="0"/>
                <a:cs typeface="Arial" pitchFamily="34" charset="0"/>
              </a:rPr>
              <a:t>IC: 102212-103006</a:t>
            </a:r>
            <a:endParaRPr lang="ko-KR" altLang="en-US" sz="1200" dirty="0" smtClean="0">
              <a:latin typeface="Arial" pitchFamily="34" charset="0"/>
              <a:cs typeface="Arial" pitchFamily="34" charset="0"/>
            </a:endParaRPr>
          </a:p>
        </p:txBody>
      </p:sp>
      <p:pic>
        <p:nvPicPr>
          <p:cNvPr id="26" name="Picture 6" descr="D:\Sync\Work\Project\NCEP_EMC\OA\figure3\H215H16BH16C\trk_H215-BEST_AL_201218.png"/>
          <p:cNvPicPr>
            <a:picLocks noChangeAspect="1" noChangeArrowheads="1"/>
          </p:cNvPicPr>
          <p:nvPr/>
        </p:nvPicPr>
        <p:blipFill>
          <a:blip r:embed="rId7"/>
          <a:srcRect l="77685"/>
          <a:stretch>
            <a:fillRect/>
          </a:stretch>
        </p:blipFill>
        <p:spPr bwMode="auto">
          <a:xfrm>
            <a:off x="7777074" y="1175385"/>
            <a:ext cx="886016" cy="3498523"/>
          </a:xfrm>
          <a:prstGeom prst="rect">
            <a:avLst/>
          </a:prstGeom>
          <a:noFill/>
        </p:spPr>
      </p:pic>
      <p:sp>
        <p:nvSpPr>
          <p:cNvPr id="14" name="타원 13"/>
          <p:cNvSpPr>
            <a:spLocks noChangeAspect="1"/>
          </p:cNvSpPr>
          <p:nvPr/>
        </p:nvSpPr>
        <p:spPr>
          <a:xfrm>
            <a:off x="5909911" y="4896000"/>
            <a:ext cx="973758" cy="708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15" name="타원 14"/>
          <p:cNvSpPr>
            <a:spLocks noChangeAspect="1"/>
          </p:cNvSpPr>
          <p:nvPr/>
        </p:nvSpPr>
        <p:spPr>
          <a:xfrm>
            <a:off x="1057173" y="4896000"/>
            <a:ext cx="973758" cy="708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16" name="타원 15"/>
          <p:cNvSpPr>
            <a:spLocks noChangeAspect="1"/>
          </p:cNvSpPr>
          <p:nvPr/>
        </p:nvSpPr>
        <p:spPr>
          <a:xfrm>
            <a:off x="3492366" y="4896000"/>
            <a:ext cx="973758" cy="708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rgbClr val="0000FF"/>
              </a:solidFill>
              <a:latin typeface="Arial" pitchFamily="34" charset="0"/>
              <a:cs typeface="Arial" pitchFamily="34" charset="0"/>
            </a:endParaRPr>
          </a:p>
        </p:txBody>
      </p:sp>
      <p:sp>
        <p:nvSpPr>
          <p:cNvPr id="17" name="직사각형 16"/>
          <p:cNvSpPr/>
          <p:nvPr/>
        </p:nvSpPr>
        <p:spPr>
          <a:xfrm>
            <a:off x="245443" y="6234046"/>
            <a:ext cx="8667549" cy="307777"/>
          </a:xfrm>
          <a:prstGeom prst="rect">
            <a:avLst/>
          </a:prstGeom>
        </p:spPr>
        <p:txBody>
          <a:bodyPr wrap="square">
            <a:spAutoFit/>
          </a:bodyPr>
          <a:lstStyle/>
          <a:p>
            <a:r>
              <a:rPr lang="en-US" altLang="ko-KR" sz="1400" dirty="0" smtClean="0"/>
              <a:t>Except for the degradation in intensity forecast at 24h, there are no significant differences.</a:t>
            </a:r>
            <a:endParaRPr lang="en-US" altLang="ko-KR" sz="1400" dirty="0"/>
          </a:p>
        </p:txBody>
      </p:sp>
    </p:spTree>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18737</TotalTime>
  <Words>887</Words>
  <Application>Microsoft Office PowerPoint</Application>
  <PresentationFormat>화면 슬라이드 쇼(4:3)</PresentationFormat>
  <Paragraphs>195</Paragraphs>
  <Slides>15</Slides>
  <Notes>0</Notes>
  <HiddenSlides>0</HiddenSlides>
  <MMClips>0</MMClips>
  <ScaleCrop>false</ScaleCrop>
  <HeadingPairs>
    <vt:vector size="4" baseType="variant">
      <vt:variant>
        <vt:lpstr>테마</vt:lpstr>
      </vt:variant>
      <vt:variant>
        <vt:i4>1</vt:i4>
      </vt:variant>
      <vt:variant>
        <vt:lpstr>슬라이드 제목</vt:lpstr>
      </vt:variant>
      <vt:variant>
        <vt:i4>15</vt:i4>
      </vt:variant>
    </vt:vector>
  </HeadingPairs>
  <TitlesOfParts>
    <vt:vector size="16" baseType="lpstr">
      <vt:lpstr>Office 테마</vt:lpstr>
      <vt:lpstr>FY16 baseline (H16C) update</vt:lpstr>
      <vt:lpstr>H215/H16B/H16C, NATL, 2012-2015</vt:lpstr>
      <vt:lpstr>Method: Per-storm evaluation of improve/degrade</vt:lpstr>
      <vt:lpstr>NATL</vt:lpstr>
      <vt:lpstr>Imprv/Degrd of H16C over H16B</vt:lpstr>
      <vt:lpstr>Imprv/Degrd of H16C over H215</vt:lpstr>
      <vt:lpstr>Case: 2015 11L Joaquin </vt:lpstr>
      <vt:lpstr>Case: 2015 10L Ida</vt:lpstr>
      <vt:lpstr>Case: 2012 18L Sandy</vt:lpstr>
      <vt:lpstr>EPAC</vt:lpstr>
      <vt:lpstr>H215/H16B/H16C, EPAC, 2012-2014</vt:lpstr>
      <vt:lpstr>Imprv/Degrd of H16C over H16B</vt:lpstr>
      <vt:lpstr>Imprv/Degrd of H16C over H215</vt:lpstr>
      <vt:lpstr>Case: 2014 01E Amanda</vt:lpstr>
      <vt:lpstr>Case: 2014 11E Julio</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H215 vs. H16A</dc:title>
  <dc:creator>Chun-Sil Jin</dc:creator>
  <cp:lastModifiedBy>Chun-Sil Jin</cp:lastModifiedBy>
  <cp:revision>70</cp:revision>
  <dcterms:created xsi:type="dcterms:W3CDTF">2016-01-03T02:08:52Z</dcterms:created>
  <dcterms:modified xsi:type="dcterms:W3CDTF">2016-02-11T16:10:51Z</dcterms:modified>
</cp:coreProperties>
</file>