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5"/>
  </p:notesMasterIdLst>
  <p:sldIdLst>
    <p:sldId id="273" r:id="rId5"/>
    <p:sldId id="274" r:id="rId6"/>
    <p:sldId id="279" r:id="rId7"/>
    <p:sldId id="276" r:id="rId8"/>
    <p:sldId id="277" r:id="rId9"/>
    <p:sldId id="278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8D44-4038-0D48-97B3-117AE1E65EDB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B004D-AD00-2944-AABF-E57AF362C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with figure(s)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with figure(s)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with figure(s)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with figure(s)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with figure(s)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with figure(s)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99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86B3-18E9-9847-83C2-9BB0331A4D75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13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EF6-12FE-6F45-B553-4EE1DC0EFE62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0543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E3D1-7B52-7342-ACED-784617C56ACD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2029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86B3-18E9-9847-83C2-9BB0331A4D75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533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DD9-DC13-374E-B2CD-CEEF578A3B9B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78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D268-D09D-DF4B-AAD9-DF701FAA5E06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8046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A403-833D-CB47-B72F-A224B270506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133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28CB-9C7A-F349-A75E-2EA615296DF7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07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5F34-67CA-3C48-8FE3-F38CA9679069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1301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221-5A6E-C04D-B7BC-96889A577BBA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86268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F460-D8D8-644F-894D-3EBF60E09F0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875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DD9-DC13-374E-B2CD-CEEF578A3B9B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1676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A951-A57A-F845-AC23-CD258A85026F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88461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EF6-12FE-6F45-B553-4EE1DC0EFE62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5536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E3D1-7B52-7342-ACED-784617C56ACD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54741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86B3-18E9-9847-83C2-9BB0331A4D75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6883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DD9-DC13-374E-B2CD-CEEF578A3B9B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60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D268-D09D-DF4B-AAD9-DF701FAA5E06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314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A403-833D-CB47-B72F-A224B270506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8312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28CB-9C7A-F349-A75E-2EA615296DF7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301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5F34-67CA-3C48-8FE3-F38CA9679069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61476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221-5A6E-C04D-B7BC-96889A577BBA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1658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D268-D09D-DF4B-AAD9-DF701FAA5E06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96391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F460-D8D8-644F-894D-3EBF60E09F0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22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A951-A57A-F845-AC23-CD258A85026F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88456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EF6-12FE-6F45-B553-4EE1DC0EFE62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53038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E3D1-7B52-7342-ACED-784617C56ACD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28789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86B3-18E9-9847-83C2-9BB0331A4D75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5518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DD9-DC13-374E-B2CD-CEEF578A3B9B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8251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D268-D09D-DF4B-AAD9-DF701FAA5E06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37046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A403-833D-CB47-B72F-A224B270506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869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28CB-9C7A-F349-A75E-2EA615296DF7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4400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5F34-67CA-3C48-8FE3-F38CA9679069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4544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A403-833D-CB47-B72F-A224B270506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2307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221-5A6E-C04D-B7BC-96889A577BBA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84046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F460-D8D8-644F-894D-3EBF60E09F0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4756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A951-A57A-F845-AC23-CD258A85026F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3445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FEF6-12FE-6F45-B553-4EE1DC0EFE62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40256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E3D1-7B52-7342-ACED-784617C56ACD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3221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28CB-9C7A-F349-A75E-2EA615296DF7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265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5F34-67CA-3C48-8FE3-F38CA9679069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0185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221-5A6E-C04D-B7BC-96889A577BBA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3682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F460-D8D8-644F-894D-3EBF60E09F01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867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A951-A57A-F845-AC23-CD258A85026F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7897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53474F-5AAD-C64A-A1A7-96867CECDEDC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0359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53474F-5AAD-C64A-A1A7-96867CECDEDC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0776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53474F-5AAD-C64A-A1A7-96867CECDEDC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5396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53474F-5AAD-C64A-A1A7-96867CECDEDC}" type="datetime1">
              <a:rPr lang="en-US" smtClean="0">
                <a:solidFill>
                  <a:srgbClr val="1F497D"/>
                </a:solidFill>
                <a:latin typeface="Perpetua"/>
              </a:rPr>
              <a:pPr/>
              <a:t>2/11/16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1142E9-9B93-FE4E-A55C-6E6BBCE946D8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3885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DTC</a:t>
            </a:r>
          </a:p>
          <a:p>
            <a:r>
              <a:rPr lang="en-US" dirty="0" smtClean="0"/>
              <a:t>EMC weekly – </a:t>
            </a:r>
            <a:r>
              <a:rPr lang="en-US" dirty="0" smtClean="0"/>
              <a:t>February 11</a:t>
            </a:r>
            <a:r>
              <a:rPr lang="en-US" dirty="0" smtClean="0"/>
              <a:t>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report on Thompson MP tests</a:t>
            </a:r>
            <a:endParaRPr lang="en-US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76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10</a:t>
            </a:fld>
            <a:endParaRPr lang="en-US"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292" y="1649332"/>
            <a:ext cx="7392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DTC will evaluate the forecasts in greater detail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EP Track and Intensity errors remains an issue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Lower intensity bias related to faster moving storms??</a:t>
            </a:r>
          </a:p>
          <a:p>
            <a:pPr marL="742950" lvl="1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Do we test HWRF with Thompson with </a:t>
            </a:r>
            <a:r>
              <a:rPr lang="en-US" sz="2800" dirty="0" err="1" smtClean="0"/>
              <a:t>nphs</a:t>
            </a:r>
            <a:r>
              <a:rPr lang="en-US" sz="2800" dirty="0" smtClean="0"/>
              <a:t>=2 or </a:t>
            </a:r>
            <a:r>
              <a:rPr lang="en-US" sz="2800" dirty="0" err="1" smtClean="0"/>
              <a:t>nphs</a:t>
            </a:r>
            <a:r>
              <a:rPr lang="en-US" sz="2800" dirty="0" smtClean="0"/>
              <a:t>=6?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No noticeable difference in AL and EP cases (sample size small)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395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2670"/>
          </a:xfrm>
        </p:spPr>
        <p:txBody>
          <a:bodyPr>
            <a:normAutofit/>
          </a:bodyPr>
          <a:lstStyle/>
          <a:p>
            <a:r>
              <a:rPr lang="en-US" dirty="0" smtClean="0"/>
              <a:t>Tests still running – limited sample available for this snapshot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13282"/>
              </p:ext>
            </p:extLst>
          </p:nvPr>
        </p:nvGraphicFramePr>
        <p:xfrm>
          <a:off x="740019" y="2045533"/>
          <a:ext cx="7976781" cy="229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816"/>
                <a:gridCol w="3448816"/>
                <a:gridCol w="3417149"/>
              </a:tblGrid>
              <a:tr h="69139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 Storms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EP Storms</a:t>
                      </a:r>
                      <a:endParaRPr lang="en-US" sz="2400" dirty="0"/>
                    </a:p>
                  </a:txBody>
                  <a:tcPr/>
                </a:tc>
              </a:tr>
              <a:tr h="7756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HDT6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2014: </a:t>
                      </a:r>
                      <a:r>
                        <a:rPr lang="en-US" sz="2400" dirty="0" smtClean="0"/>
                        <a:t>06, 08</a:t>
                      </a:r>
                    </a:p>
                    <a:p>
                      <a:r>
                        <a:rPr lang="en-US" sz="2400" dirty="0" smtClean="0"/>
                        <a:t>2015: 05, 06,</a:t>
                      </a:r>
                      <a:r>
                        <a:rPr lang="en-US" sz="2400" baseline="0" dirty="0" smtClean="0"/>
                        <a:t> 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2014: </a:t>
                      </a:r>
                      <a:r>
                        <a:rPr lang="en-US" sz="2400" dirty="0" smtClean="0"/>
                        <a:t>03,</a:t>
                      </a:r>
                      <a:r>
                        <a:rPr lang="en-US" sz="2400" baseline="0" dirty="0" smtClean="0"/>
                        <a:t> 13, 15</a:t>
                      </a:r>
                    </a:p>
                    <a:p>
                      <a:r>
                        <a:rPr lang="en-US" sz="2400" dirty="0" smtClean="0"/>
                        <a:t>2015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smtClean="0"/>
                        <a:t>02, 03, 04, 10, 12, 13</a:t>
                      </a:r>
                      <a:endParaRPr lang="en-US" sz="2400" dirty="0"/>
                    </a:p>
                  </a:txBody>
                  <a:tcPr/>
                </a:tc>
              </a:tr>
              <a:tr h="77564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HDTB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2015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05, 06</a:t>
                      </a:r>
                      <a:endParaRPr 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953735"/>
                          </a:solidFill>
                        </a:rPr>
                        <a:t>2015</a:t>
                      </a:r>
                      <a:r>
                        <a:rPr lang="en-US" sz="2400" b="1" dirty="0" smtClean="0">
                          <a:solidFill>
                            <a:srgbClr val="953735"/>
                          </a:solidFill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rgbClr val="953735"/>
                          </a:solidFill>
                        </a:rPr>
                        <a:t>02, 10</a:t>
                      </a:r>
                      <a:endParaRPr lang="en-US" sz="2400" b="1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2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17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H16A </a:t>
            </a:r>
            <a:r>
              <a:rPr lang="en-US" dirty="0" err="1" smtClean="0"/>
              <a:t>vs</a:t>
            </a:r>
            <a:r>
              <a:rPr lang="en-US" dirty="0" smtClean="0"/>
              <a:t> HDT6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3</a:t>
            </a:fld>
            <a:endParaRPr lang="en-US">
              <a:latin typeface="Franklin Gothic Book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H16A – HWRF baseline</a:t>
            </a:r>
          </a:p>
          <a:p>
            <a:r>
              <a:rPr lang="en-US" dirty="0" smtClean="0"/>
              <a:t>HDT6 – </a:t>
            </a:r>
          </a:p>
          <a:p>
            <a:pPr lvl="1"/>
            <a:r>
              <a:rPr lang="en-US" dirty="0" smtClean="0"/>
              <a:t>HWRF with Thompson microphysics </a:t>
            </a:r>
          </a:p>
          <a:p>
            <a:pPr lvl="1"/>
            <a:r>
              <a:rPr lang="en-US" dirty="0" err="1" smtClean="0"/>
              <a:t>nphs</a:t>
            </a:r>
            <a:r>
              <a:rPr lang="en-US" dirty="0" smtClean="0"/>
              <a:t>=2 for all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Track and intensity: AL basin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76252" y="5601593"/>
            <a:ext cx="5530406" cy="744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Track improvement for HTD6 beyond 48 </a:t>
            </a:r>
            <a:r>
              <a:rPr lang="en-US" dirty="0" err="1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hrs</a:t>
            </a:r>
            <a:endParaRPr lang="en-US" dirty="0" smtClean="0">
              <a:solidFill>
                <a:srgbClr val="4F81BD">
                  <a:lumMod val="75000"/>
                </a:srgbClr>
              </a:solidFill>
              <a:latin typeface="Perpetua"/>
            </a:endParaRPr>
          </a:p>
          <a:p>
            <a:pPr algn="ctr"/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Neutral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intensity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differences; slight degradation HDT6 after 72 h</a:t>
            </a:r>
            <a:endParaRPr lang="en-US" dirty="0">
              <a:solidFill>
                <a:srgbClr val="4F81BD">
                  <a:lumMod val="75000"/>
                </a:srgbClr>
              </a:solidFill>
              <a:latin typeface="Perpet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0099" y="182546"/>
            <a:ext cx="5166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504D"/>
                </a:solidFill>
                <a:latin typeface="Perpetua"/>
              </a:rPr>
              <a:t>Very limited sample size! Addition storms in progress</a:t>
            </a:r>
            <a:endParaRPr lang="en-US" sz="1600" b="1" dirty="0">
              <a:solidFill>
                <a:srgbClr val="C0504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4</a:t>
            </a:fld>
            <a:endParaRPr lang="en-US">
              <a:latin typeface="Franklin Gothic Book"/>
            </a:endParaRPr>
          </a:p>
        </p:txBody>
      </p:sp>
      <p:pic>
        <p:nvPicPr>
          <p:cNvPr id="11" name="Picture 10" descr="H16A_HDT6_LW_AL_TKER_raw_CI_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421839"/>
            <a:ext cx="4219793" cy="3260749"/>
          </a:xfrm>
          <a:prstGeom prst="rect">
            <a:avLst/>
          </a:prstGeom>
        </p:spPr>
      </p:pic>
      <p:pic>
        <p:nvPicPr>
          <p:cNvPr id="13" name="Picture 12" descr="H16A_HDT6_LW_AL_WDER_abs_CI_ME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08" y="1327049"/>
            <a:ext cx="4473664" cy="34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7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Track and intensity: EP basin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02338" y="5460120"/>
            <a:ext cx="5525151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Slight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Perpetua"/>
              </a:rPr>
              <a:t>t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rack degradation present in HTD6</a:t>
            </a:r>
          </a:p>
          <a:p>
            <a:pPr algn="ctr"/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Large negative intensity bias for both, greater for HTD6</a:t>
            </a:r>
            <a:endParaRPr lang="en-US" dirty="0">
              <a:solidFill>
                <a:srgbClr val="4F81BD">
                  <a:lumMod val="75000"/>
                </a:srgbClr>
              </a:solidFill>
              <a:latin typeface="Perpet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0099" y="182546"/>
            <a:ext cx="5166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504D"/>
                </a:solidFill>
                <a:latin typeface="Perpetua"/>
              </a:rPr>
              <a:t>Very limited sample size! Addition storms in progress</a:t>
            </a:r>
            <a:endParaRPr lang="en-US" sz="1600" b="1" dirty="0">
              <a:solidFill>
                <a:srgbClr val="C0504D"/>
              </a:solidFill>
              <a:latin typeface="Perpetua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5</a:t>
            </a:fld>
            <a:endParaRPr lang="en-US">
              <a:latin typeface="Franklin Gothic Book"/>
            </a:endParaRPr>
          </a:p>
        </p:txBody>
      </p:sp>
      <p:pic>
        <p:nvPicPr>
          <p:cNvPr id="10" name="Picture 9" descr="H16A_HDT6_LW_EP_TKER_raw_CI_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417320"/>
            <a:ext cx="4489663" cy="3469285"/>
          </a:xfrm>
          <a:prstGeom prst="rect">
            <a:avLst/>
          </a:prstGeom>
        </p:spPr>
      </p:pic>
      <p:pic>
        <p:nvPicPr>
          <p:cNvPr id="12" name="Picture 11" descr="H16A_HDT6_LW_EP_WDER_abs_CI_ME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25" y="1417320"/>
            <a:ext cx="4372843" cy="33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Intensity and along track bias: </a:t>
            </a:r>
            <a:r>
              <a:rPr lang="en-US" dirty="0" smtClean="0"/>
              <a:t>EP basin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02338" y="5460120"/>
            <a:ext cx="5525151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Large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negative intensity bias for both, greater for 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HTD6</a:t>
            </a:r>
          </a:p>
          <a:p>
            <a:pPr algn="ctr"/>
            <a:r>
              <a:rPr lang="en-US" dirty="0" smtClean="0">
                <a:solidFill>
                  <a:srgbClr val="4F81BD">
                    <a:lumMod val="75000"/>
                  </a:srgbClr>
                </a:solidFill>
                <a:latin typeface="Perpetua"/>
              </a:rPr>
              <a:t>Positive along track error for HDT6 (storms moving faster)</a:t>
            </a:r>
            <a:endParaRPr lang="en-US" dirty="0">
              <a:solidFill>
                <a:srgbClr val="4F81BD">
                  <a:lumMod val="75000"/>
                </a:srgbClr>
              </a:solidFill>
              <a:latin typeface="Perpet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0099" y="182546"/>
            <a:ext cx="5166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504D"/>
                </a:solidFill>
                <a:latin typeface="Perpetua"/>
              </a:rPr>
              <a:t>Very limited sample size! Addition storms in progress</a:t>
            </a:r>
            <a:endParaRPr lang="en-US" sz="1600" b="1" dirty="0">
              <a:solidFill>
                <a:srgbClr val="C0504D"/>
              </a:solidFill>
              <a:latin typeface="Perpetua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6</a:t>
            </a:fld>
            <a:endParaRPr lang="en-US">
              <a:latin typeface="Franklin Gothic Book"/>
            </a:endParaRPr>
          </a:p>
        </p:txBody>
      </p:sp>
      <p:pic>
        <p:nvPicPr>
          <p:cNvPr id="8" name="Picture 7" descr="H16A_HDT6_LW_EP_WDER_raw_CI_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5" y="1417321"/>
            <a:ext cx="4460054" cy="3446406"/>
          </a:xfrm>
          <a:prstGeom prst="rect">
            <a:avLst/>
          </a:prstGeom>
        </p:spPr>
      </p:pic>
      <p:pic>
        <p:nvPicPr>
          <p:cNvPr id="13" name="Picture 12" descr="H16A_HDT6_LW_EP_ALTK_raw_CI_ME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53" y="1417321"/>
            <a:ext cx="4421908" cy="34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/>
              <a:t>H16A </a:t>
            </a:r>
            <a:r>
              <a:rPr lang="en-US" dirty="0" err="1"/>
              <a:t>vs</a:t>
            </a:r>
            <a:r>
              <a:rPr lang="en-US" dirty="0"/>
              <a:t> HDT6 </a:t>
            </a:r>
            <a:r>
              <a:rPr lang="en-US" dirty="0" err="1"/>
              <a:t>vs</a:t>
            </a:r>
            <a:r>
              <a:rPr lang="en-US" dirty="0"/>
              <a:t> HDTB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7</a:t>
            </a:fld>
            <a:endParaRPr lang="en-US">
              <a:latin typeface="Franklin Gothic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H16A – HWRF baseline</a:t>
            </a:r>
          </a:p>
          <a:p>
            <a:r>
              <a:rPr lang="en-US" dirty="0" smtClean="0"/>
              <a:t>HDT6 – </a:t>
            </a:r>
          </a:p>
          <a:p>
            <a:pPr lvl="1"/>
            <a:r>
              <a:rPr lang="en-US" dirty="0" smtClean="0"/>
              <a:t>HWRF with Thompson microphysics </a:t>
            </a:r>
          </a:p>
          <a:p>
            <a:pPr lvl="1"/>
            <a:r>
              <a:rPr lang="en-US" dirty="0" err="1" smtClean="0"/>
              <a:t>nphs</a:t>
            </a:r>
            <a:r>
              <a:rPr lang="en-US" dirty="0" smtClean="0"/>
              <a:t>=2 for all domains</a:t>
            </a:r>
            <a:endParaRPr lang="en-US" dirty="0"/>
          </a:p>
          <a:p>
            <a:r>
              <a:rPr lang="en-US" dirty="0" smtClean="0"/>
              <a:t>HDTB – </a:t>
            </a:r>
          </a:p>
          <a:p>
            <a:pPr lvl="1"/>
            <a:r>
              <a:rPr lang="en-US" dirty="0" smtClean="0"/>
              <a:t>HWRF with Thompson microphysics </a:t>
            </a:r>
          </a:p>
          <a:p>
            <a:pPr lvl="1"/>
            <a:r>
              <a:rPr lang="en-US" dirty="0" err="1" smtClean="0"/>
              <a:t>nphs</a:t>
            </a:r>
            <a:r>
              <a:rPr lang="en-US" dirty="0" smtClean="0"/>
              <a:t>=6 for all domains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7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/>
              <a:t>Track and Intensity : AL basin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8</a:t>
            </a:fld>
            <a:endParaRPr lang="en-US">
              <a:latin typeface="Franklin Gothic Book"/>
            </a:endParaRPr>
          </a:p>
        </p:txBody>
      </p:sp>
      <p:pic>
        <p:nvPicPr>
          <p:cNvPr id="6" name="Picture 5" descr="TK_ERR_H16A_HDT6_HDTB_AL_LW_me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 b="8501"/>
          <a:stretch/>
        </p:blipFill>
        <p:spPr>
          <a:xfrm>
            <a:off x="0" y="1251218"/>
            <a:ext cx="4453666" cy="2616183"/>
          </a:xfrm>
          <a:prstGeom prst="rect">
            <a:avLst/>
          </a:prstGeom>
        </p:spPr>
      </p:pic>
      <p:pic>
        <p:nvPicPr>
          <p:cNvPr id="7" name="Picture 6" descr="WDER_ERR_H16A_HDT6_HDTB_AL_LW_raw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 b="9054"/>
          <a:stretch/>
        </p:blipFill>
        <p:spPr>
          <a:xfrm>
            <a:off x="268942" y="3926776"/>
            <a:ext cx="4210792" cy="2464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04" y="1876827"/>
            <a:ext cx="79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Track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4073" y="4512705"/>
            <a:ext cx="117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Intensity bias</a:t>
            </a:r>
            <a:endParaRPr lang="en-US" b="1" dirty="0"/>
          </a:p>
        </p:txBody>
      </p:sp>
      <p:pic>
        <p:nvPicPr>
          <p:cNvPr id="13" name="Picture 12" descr="WDER_ERR_H16A_HDT6_HDTB_AL_LW_abs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 b="9606"/>
          <a:stretch/>
        </p:blipFill>
        <p:spPr>
          <a:xfrm>
            <a:off x="4479735" y="1272448"/>
            <a:ext cx="4391770" cy="2542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440" y="2061493"/>
            <a:ext cx="261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Absolute Intensity Error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12958" y="4815292"/>
            <a:ext cx="351956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Noticeable difference between HDT6 and HDTB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6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/>
              <a:t>Track and Intensity : </a:t>
            </a:r>
            <a:r>
              <a:rPr lang="en-US" dirty="0" smtClean="0"/>
              <a:t>EP </a:t>
            </a:r>
            <a:r>
              <a:rPr lang="en-US" dirty="0"/>
              <a:t>basin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42E9-9B93-FE4E-A55C-6E6BBCE946D8}" type="slidenum">
              <a:rPr lang="en-US" smtClean="0">
                <a:latin typeface="Franklin Gothic Book"/>
              </a:rPr>
              <a:pPr/>
              <a:t>9</a:t>
            </a:fld>
            <a:endParaRPr lang="en-US">
              <a:latin typeface="Franklin Gothic Book"/>
            </a:endParaRPr>
          </a:p>
        </p:txBody>
      </p:sp>
      <p:pic>
        <p:nvPicPr>
          <p:cNvPr id="14" name="Picture 13" descr="TK_ERR_H16A_HDT6_HDTB_EP_LW_me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 b="8501"/>
          <a:stretch/>
        </p:blipFill>
        <p:spPr>
          <a:xfrm>
            <a:off x="146304" y="1417320"/>
            <a:ext cx="4453666" cy="26161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5117" y="2173522"/>
            <a:ext cx="79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Track</a:t>
            </a:r>
            <a:endParaRPr lang="en-US" b="1" dirty="0"/>
          </a:p>
        </p:txBody>
      </p:sp>
      <p:pic>
        <p:nvPicPr>
          <p:cNvPr id="16" name="Picture 15" descr="WDER_ERR_H16A_HDT6_HDTB_EP_LW_ab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6" b="9330"/>
          <a:stretch/>
        </p:blipFill>
        <p:spPr>
          <a:xfrm>
            <a:off x="4543102" y="1225283"/>
            <a:ext cx="4603109" cy="26351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2958" y="1988856"/>
            <a:ext cx="261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Absolute Intensity Error</a:t>
            </a:r>
            <a:endParaRPr lang="en-US" b="1" dirty="0"/>
          </a:p>
        </p:txBody>
      </p:sp>
      <p:pic>
        <p:nvPicPr>
          <p:cNvPr id="19" name="Picture 18" descr="WDER_ERR_H16A_HDT6_HDTB_EP_LW_raw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8" b="9330"/>
          <a:stretch/>
        </p:blipFill>
        <p:spPr>
          <a:xfrm>
            <a:off x="146304" y="3994444"/>
            <a:ext cx="4543102" cy="25813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5117" y="5535374"/>
            <a:ext cx="117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Intensity bias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12958" y="4815292"/>
            <a:ext cx="351956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Noticeable difference between HDT6 and HDTB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TC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TC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TC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TC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381</Words>
  <Application>Microsoft Macintosh PowerPoint</Application>
  <PresentationFormat>On-screen Show (4:3)</PresentationFormat>
  <Paragraphs>84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DTC-theme</vt:lpstr>
      <vt:lpstr>1_DTC-theme</vt:lpstr>
      <vt:lpstr>2_DTC-theme</vt:lpstr>
      <vt:lpstr>3_DTC-theme</vt:lpstr>
      <vt:lpstr>Status report on Thompson MP tests</vt:lpstr>
      <vt:lpstr>Status of runs</vt:lpstr>
      <vt:lpstr>H16A vs HDT6</vt:lpstr>
      <vt:lpstr>Track and intensity: AL basin</vt:lpstr>
      <vt:lpstr>Track and intensity: EP basin</vt:lpstr>
      <vt:lpstr>Intensity and along track bias: EP basin</vt:lpstr>
      <vt:lpstr>H16A vs HDT6 vs HDTB</vt:lpstr>
      <vt:lpstr>Track and Intensity : AL basin</vt:lpstr>
      <vt:lpstr>Track and Intensity : EP basin</vt:lpstr>
      <vt:lpstr>Moving forward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Mrinal Biswas</dc:creator>
  <cp:lastModifiedBy>Mrinal Biswas</cp:lastModifiedBy>
  <cp:revision>38</cp:revision>
  <dcterms:created xsi:type="dcterms:W3CDTF">2016-02-11T07:16:39Z</dcterms:created>
  <dcterms:modified xsi:type="dcterms:W3CDTF">2016-02-11T16:42:45Z</dcterms:modified>
</cp:coreProperties>
</file>