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308" r:id="rId7"/>
    <p:sldId id="309" r:id="rId8"/>
    <p:sldId id="310" r:id="rId9"/>
    <p:sldId id="311" r:id="rId10"/>
    <p:sldId id="312" r:id="rId11"/>
    <p:sldId id="313" r:id="rId12"/>
    <p:sldId id="317" r:id="rId13"/>
    <p:sldId id="314" r:id="rId14"/>
    <p:sldId id="315" r:id="rId15"/>
    <p:sldId id="319" r:id="rId16"/>
    <p:sldId id="320" r:id="rId17"/>
    <p:sldId id="321" r:id="rId18"/>
    <p:sldId id="322" r:id="rId19"/>
    <p:sldId id="323" r:id="rId20"/>
    <p:sldId id="324" r:id="rId21"/>
    <p:sldId id="307" r:id="rId22"/>
    <p:sldId id="270" r:id="rId23"/>
    <p:sldId id="271" r:id="rId24"/>
    <p:sldId id="272" r:id="rId25"/>
    <p:sldId id="273" r:id="rId26"/>
    <p:sldId id="294" r:id="rId27"/>
    <p:sldId id="277" r:id="rId28"/>
    <p:sldId id="297" r:id="rId29"/>
    <p:sldId id="298" r:id="rId30"/>
    <p:sldId id="325" r:id="rId31"/>
    <p:sldId id="327" r:id="rId32"/>
    <p:sldId id="328" r:id="rId33"/>
    <p:sldId id="329" r:id="rId34"/>
    <p:sldId id="330" r:id="rId35"/>
    <p:sldId id="331" r:id="rId36"/>
    <p:sldId id="326" r:id="rId37"/>
    <p:sldId id="332" r:id="rId38"/>
    <p:sldId id="305" r:id="rId39"/>
    <p:sldId id="291" r:id="rId40"/>
    <p:sldId id="292" r:id="rId41"/>
    <p:sldId id="293" r:id="rId42"/>
    <p:sldId id="306" r:id="rId43"/>
    <p:sldId id="30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S. Ferrier" initials="BSF"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1C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5" autoAdjust="0"/>
    <p:restoredTop sz="94286" autoAdjust="0"/>
  </p:normalViewPr>
  <p:slideViewPr>
    <p:cSldViewPr snapToGrid="0">
      <p:cViewPr>
        <p:scale>
          <a:sx n="100" d="100"/>
          <a:sy n="100" d="100"/>
        </p:scale>
        <p:origin x="-2016"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31437-387A-40A6-B023-74AD91AAEBD0}" type="datetimeFigureOut">
              <a:rPr lang="en-US" smtClean="0"/>
              <a:t>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88945-2C74-4040-85B8-9EA131051530}" type="slidenum">
              <a:rPr lang="en-US" smtClean="0"/>
              <a:t>‹#›</a:t>
            </a:fld>
            <a:endParaRPr lang="en-US"/>
          </a:p>
        </p:txBody>
      </p:sp>
    </p:spTree>
    <p:extLst>
      <p:ext uri="{BB962C8B-B14F-4D97-AF65-F5344CB8AC3E}">
        <p14:creationId xmlns:p14="http://schemas.microsoft.com/office/powerpoint/2010/main" val="348799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88945-2C74-4040-85B8-9EA131051530}" type="slidenum">
              <a:rPr lang="en-US" smtClean="0"/>
              <a:t>1</a:t>
            </a:fld>
            <a:endParaRPr lang="en-US"/>
          </a:p>
        </p:txBody>
      </p:sp>
    </p:spTree>
    <p:extLst>
      <p:ext uri="{BB962C8B-B14F-4D97-AF65-F5344CB8AC3E}">
        <p14:creationId xmlns:p14="http://schemas.microsoft.com/office/powerpoint/2010/main" val="223683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88945-2C74-4040-85B8-9EA131051530}" type="slidenum">
              <a:rPr lang="en-US" smtClean="0"/>
              <a:t>2</a:t>
            </a:fld>
            <a:endParaRPr lang="en-US"/>
          </a:p>
        </p:txBody>
      </p:sp>
    </p:spTree>
    <p:extLst>
      <p:ext uri="{BB962C8B-B14F-4D97-AF65-F5344CB8AC3E}">
        <p14:creationId xmlns:p14="http://schemas.microsoft.com/office/powerpoint/2010/main" val="117412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88945-2C74-4040-85B8-9EA131051530}" type="slidenum">
              <a:rPr lang="en-US" smtClean="0"/>
              <a:t>38</a:t>
            </a:fld>
            <a:endParaRPr lang="en-US"/>
          </a:p>
        </p:txBody>
      </p:sp>
    </p:spTree>
    <p:extLst>
      <p:ext uri="{BB962C8B-B14F-4D97-AF65-F5344CB8AC3E}">
        <p14:creationId xmlns:p14="http://schemas.microsoft.com/office/powerpoint/2010/main" val="225976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A6017-8B5B-410F-99FE-93D751121532}"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381406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A6017-8B5B-410F-99FE-93D751121532}"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289966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A6017-8B5B-410F-99FE-93D751121532}"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188249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A6017-8B5B-410F-99FE-93D751121532}"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169014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A6017-8B5B-410F-99FE-93D751121532}"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77709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A6017-8B5B-410F-99FE-93D751121532}"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424591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A6017-8B5B-410F-99FE-93D751121532}" type="datetimeFigureOut">
              <a:rPr lang="en-US" smtClean="0"/>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396004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A6017-8B5B-410F-99FE-93D751121532}" type="datetimeFigureOut">
              <a:rPr lang="en-US" smtClean="0"/>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203940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A6017-8B5B-410F-99FE-93D751121532}" type="datetimeFigureOut">
              <a:rPr lang="en-US" smtClean="0"/>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171517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A6017-8B5B-410F-99FE-93D751121532}"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4117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A6017-8B5B-410F-99FE-93D751121532}"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2765-BC13-418E-A652-8BC953E8765A}" type="slidenum">
              <a:rPr lang="en-US" smtClean="0"/>
              <a:t>‹#›</a:t>
            </a:fld>
            <a:endParaRPr lang="en-US"/>
          </a:p>
        </p:txBody>
      </p:sp>
    </p:spTree>
    <p:extLst>
      <p:ext uri="{BB962C8B-B14F-4D97-AF65-F5344CB8AC3E}">
        <p14:creationId xmlns:p14="http://schemas.microsoft.com/office/powerpoint/2010/main" val="392139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A6017-8B5B-410F-99FE-93D751121532}" type="datetimeFigureOut">
              <a:rPr lang="en-US" smtClean="0"/>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F2765-BC13-418E-A652-8BC953E8765A}" type="slidenum">
              <a:rPr lang="en-US" smtClean="0"/>
              <a:t>‹#›</a:t>
            </a:fld>
            <a:endParaRPr lang="en-US"/>
          </a:p>
        </p:txBody>
      </p:sp>
    </p:spTree>
    <p:extLst>
      <p:ext uri="{BB962C8B-B14F-4D97-AF65-F5344CB8AC3E}">
        <p14:creationId xmlns:p14="http://schemas.microsoft.com/office/powerpoint/2010/main" val="184805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c.Aligo@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6.xml"/><Relationship Id="rId6" Type="http://schemas.openxmlformats.org/officeDocument/2006/relationships/image" Target="../media/image1.gif"/><Relationship Id="rId5" Type="http://schemas.openxmlformats.org/officeDocument/2006/relationships/image" Target="../media/image27.gif"/><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31.gif"/><Relationship Id="rId4" Type="http://schemas.openxmlformats.org/officeDocument/2006/relationships/image" Target="../media/image30.gif"/></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35.gif"/><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6.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6.xml"/><Relationship Id="rId5" Type="http://schemas.openxmlformats.org/officeDocument/2006/relationships/image" Target="../media/image44.gif"/><Relationship Id="rId4" Type="http://schemas.openxmlformats.org/officeDocument/2006/relationships/image" Target="../media/image4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media/image50.gif"/><Relationship Id="rId2" Type="http://schemas.openxmlformats.org/officeDocument/2006/relationships/image" Target="../media/image48.gif"/><Relationship Id="rId1" Type="http://schemas.openxmlformats.org/officeDocument/2006/relationships/slideLayout" Target="../slideLayouts/slideLayout6.xml"/><Relationship Id="rId6" Type="http://schemas.openxmlformats.org/officeDocument/2006/relationships/image" Target="../media/image49.gif"/><Relationship Id="rId5" Type="http://schemas.openxmlformats.org/officeDocument/2006/relationships/image" Target="../media/image47.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6.xml"/><Relationship Id="rId5" Type="http://schemas.openxmlformats.org/officeDocument/2006/relationships/image" Target="../media/image42.gif"/><Relationship Id="rId4" Type="http://schemas.openxmlformats.org/officeDocument/2006/relationships/image" Target="../media/image41.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6.xml"/><Relationship Id="rId5" Type="http://schemas.openxmlformats.org/officeDocument/2006/relationships/image" Target="../media/image71.gif"/><Relationship Id="rId4" Type="http://schemas.openxmlformats.org/officeDocument/2006/relationships/image" Target="../media/image70.gif"/></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75.gif"/><Relationship Id="rId2" Type="http://schemas.openxmlformats.org/officeDocument/2006/relationships/image" Target="../media/image43.gif"/><Relationship Id="rId1" Type="http://schemas.openxmlformats.org/officeDocument/2006/relationships/slideLayout" Target="../slideLayouts/slideLayout6.xml"/><Relationship Id="rId6" Type="http://schemas.openxmlformats.org/officeDocument/2006/relationships/image" Target="../media/image74.gif"/><Relationship Id="rId5" Type="http://schemas.openxmlformats.org/officeDocument/2006/relationships/image" Target="../media/image73.gif"/><Relationship Id="rId4" Type="http://schemas.openxmlformats.org/officeDocument/2006/relationships/image" Target="../media/image72.gif"/></Relationships>
</file>

<file path=ppt/slides/_rels/slide42.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6.xml"/><Relationship Id="rId5" Type="http://schemas.openxmlformats.org/officeDocument/2006/relationships/image" Target="../media/image79.gif"/><Relationship Id="rId4" Type="http://schemas.openxmlformats.org/officeDocument/2006/relationships/image" Target="../media/image78.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Modified NAM </a:t>
            </a:r>
            <a:r>
              <a:rPr lang="en-US" dirty="0" smtClean="0"/>
              <a:t>Microphysics </a:t>
            </a:r>
            <a:r>
              <a:rPr lang="en-US" dirty="0"/>
              <a:t>for Use in High-Resolution Forecasts</a:t>
            </a:r>
          </a:p>
        </p:txBody>
      </p:sp>
      <p:sp>
        <p:nvSpPr>
          <p:cNvPr id="3" name="Subtitle 2"/>
          <p:cNvSpPr>
            <a:spLocks noGrp="1"/>
          </p:cNvSpPr>
          <p:nvPr>
            <p:ph type="subTitle" idx="1"/>
          </p:nvPr>
        </p:nvSpPr>
        <p:spPr>
          <a:xfrm>
            <a:off x="838200" y="3886199"/>
            <a:ext cx="7162800" cy="2124075"/>
          </a:xfrm>
        </p:spPr>
        <p:txBody>
          <a:bodyPr>
            <a:normAutofit/>
          </a:bodyPr>
          <a:lstStyle/>
          <a:p>
            <a:pPr lvl="0">
              <a:lnSpc>
                <a:spcPct val="115000"/>
              </a:lnSpc>
              <a:buClr>
                <a:srgbClr val="000000"/>
              </a:buClr>
              <a:buSzPct val="78571"/>
            </a:pPr>
            <a:r>
              <a:rPr lang="en" sz="1600" dirty="0" smtClean="0">
                <a:solidFill>
                  <a:schemeClr val="tx1"/>
                </a:solidFill>
              </a:rPr>
              <a:t>Eric Aligo</a:t>
            </a:r>
            <a:r>
              <a:rPr lang="en" sz="1600" baseline="30000" dirty="0" smtClean="0">
                <a:solidFill>
                  <a:schemeClr val="tx1"/>
                </a:solidFill>
              </a:rPr>
              <a:t>ab</a:t>
            </a:r>
            <a:r>
              <a:rPr lang="en" sz="1600" dirty="0" smtClean="0">
                <a:solidFill>
                  <a:schemeClr val="tx1"/>
                </a:solidFill>
              </a:rPr>
              <a:t>, </a:t>
            </a:r>
            <a:r>
              <a:rPr lang="en" sz="1600" dirty="0">
                <a:solidFill>
                  <a:schemeClr val="tx1"/>
                </a:solidFill>
              </a:rPr>
              <a:t>Brad Ferrier</a:t>
            </a:r>
            <a:r>
              <a:rPr lang="en" sz="1600" baseline="30000" dirty="0">
                <a:solidFill>
                  <a:schemeClr val="tx1"/>
                </a:solidFill>
              </a:rPr>
              <a:t>ab</a:t>
            </a:r>
            <a:r>
              <a:rPr lang="en" sz="1600" dirty="0">
                <a:solidFill>
                  <a:schemeClr val="tx1"/>
                </a:solidFill>
              </a:rPr>
              <a:t>, </a:t>
            </a:r>
            <a:r>
              <a:rPr lang="en" sz="1600" dirty="0" smtClean="0">
                <a:solidFill>
                  <a:schemeClr val="tx1"/>
                </a:solidFill>
              </a:rPr>
              <a:t>Jacob Carely</a:t>
            </a:r>
            <a:r>
              <a:rPr lang="en" sz="1600" baseline="30000" dirty="0" smtClean="0">
                <a:solidFill>
                  <a:schemeClr val="tx1"/>
                </a:solidFill>
              </a:rPr>
              <a:t>ab</a:t>
            </a:r>
            <a:r>
              <a:rPr lang="en" sz="1600" dirty="0" smtClean="0">
                <a:solidFill>
                  <a:schemeClr val="tx1"/>
                </a:solidFill>
              </a:rPr>
              <a:t>, Matthew Pyle</a:t>
            </a:r>
            <a:r>
              <a:rPr lang="en" sz="1600" baseline="30000" dirty="0" smtClean="0">
                <a:solidFill>
                  <a:schemeClr val="tx1"/>
                </a:solidFill>
              </a:rPr>
              <a:t>b</a:t>
            </a:r>
            <a:r>
              <a:rPr lang="en" sz="1600" dirty="0">
                <a:solidFill>
                  <a:schemeClr val="tx1"/>
                </a:solidFill>
              </a:rPr>
              <a:t>, </a:t>
            </a:r>
            <a:endParaRPr lang="en" sz="1600" dirty="0" smtClean="0">
              <a:solidFill>
                <a:schemeClr val="tx1"/>
              </a:solidFill>
            </a:endParaRPr>
          </a:p>
          <a:p>
            <a:pPr lvl="0">
              <a:lnSpc>
                <a:spcPct val="115000"/>
              </a:lnSpc>
              <a:buClr>
                <a:srgbClr val="000000"/>
              </a:buClr>
              <a:buSzPct val="78571"/>
            </a:pPr>
            <a:r>
              <a:rPr lang="en" sz="1600" dirty="0" smtClean="0">
                <a:solidFill>
                  <a:schemeClr val="tx1"/>
                </a:solidFill>
              </a:rPr>
              <a:t>Dusan Jovic</a:t>
            </a:r>
            <a:r>
              <a:rPr lang="en" sz="1600" baseline="30000" dirty="0" smtClean="0">
                <a:solidFill>
                  <a:schemeClr val="tx1"/>
                </a:solidFill>
              </a:rPr>
              <a:t>ab</a:t>
            </a:r>
            <a:r>
              <a:rPr lang="en" sz="1600" dirty="0" smtClean="0">
                <a:solidFill>
                  <a:schemeClr val="tx1"/>
                </a:solidFill>
              </a:rPr>
              <a:t>, Eric Rogers</a:t>
            </a:r>
            <a:r>
              <a:rPr lang="en" sz="1600" baseline="30000" dirty="0" smtClean="0">
                <a:solidFill>
                  <a:schemeClr val="tx1"/>
                </a:solidFill>
              </a:rPr>
              <a:t>b</a:t>
            </a:r>
            <a:r>
              <a:rPr lang="en" sz="1600" dirty="0" smtClean="0">
                <a:solidFill>
                  <a:schemeClr val="tx1"/>
                </a:solidFill>
              </a:rPr>
              <a:t> and </a:t>
            </a:r>
            <a:r>
              <a:rPr lang="en" sz="1600" dirty="0">
                <a:solidFill>
                  <a:schemeClr val="tx1"/>
                </a:solidFill>
              </a:rPr>
              <a:t>Geoff DiMego</a:t>
            </a:r>
            <a:r>
              <a:rPr lang="en" sz="1600" baseline="30000" dirty="0">
                <a:solidFill>
                  <a:schemeClr val="tx1"/>
                </a:solidFill>
              </a:rPr>
              <a:t>b</a:t>
            </a:r>
            <a:r>
              <a:rPr lang="en" sz="1600" dirty="0">
                <a:solidFill>
                  <a:schemeClr val="tx1"/>
                </a:solidFill>
              </a:rPr>
              <a:t> </a:t>
            </a:r>
          </a:p>
          <a:p>
            <a:pPr lvl="0">
              <a:lnSpc>
                <a:spcPct val="115000"/>
              </a:lnSpc>
              <a:buClr>
                <a:srgbClr val="000000"/>
              </a:buClr>
              <a:buSzPct val="78571"/>
            </a:pPr>
            <a:r>
              <a:rPr lang="en" sz="1600" baseline="30000" dirty="0">
                <a:solidFill>
                  <a:schemeClr val="tx1"/>
                </a:solidFill>
              </a:rPr>
              <a:t>a</a:t>
            </a:r>
            <a:r>
              <a:rPr lang="en" sz="1600" i="1" dirty="0">
                <a:solidFill>
                  <a:schemeClr val="tx1"/>
                </a:solidFill>
              </a:rPr>
              <a:t>IMSG, </a:t>
            </a:r>
            <a:r>
              <a:rPr lang="en" sz="1600" baseline="30000" dirty="0">
                <a:solidFill>
                  <a:schemeClr val="tx1"/>
                </a:solidFill>
              </a:rPr>
              <a:t>b</a:t>
            </a:r>
            <a:r>
              <a:rPr lang="en" sz="1600" i="1" dirty="0">
                <a:solidFill>
                  <a:schemeClr val="tx1"/>
                </a:solidFill>
              </a:rPr>
              <a:t>NOAA/NWS/NCEP/EMC</a:t>
            </a:r>
          </a:p>
          <a:p>
            <a:pPr lvl="0">
              <a:lnSpc>
                <a:spcPct val="115000"/>
              </a:lnSpc>
              <a:buClr>
                <a:srgbClr val="000000"/>
              </a:buClr>
              <a:buSzPct val="78571"/>
            </a:pPr>
            <a:r>
              <a:rPr lang="en" sz="1600" i="1" dirty="0" smtClean="0">
                <a:solidFill>
                  <a:schemeClr val="tx1"/>
                </a:solidFill>
                <a:hlinkClick r:id="rId3"/>
              </a:rPr>
              <a:t>Eric.Aligo@noaa.gov</a:t>
            </a:r>
            <a:endParaRPr lang="en" sz="1600" i="1" dirty="0" smtClean="0">
              <a:solidFill>
                <a:schemeClr val="tx1"/>
              </a:solidFill>
            </a:endParaRPr>
          </a:p>
          <a:p>
            <a:pPr lvl="0">
              <a:lnSpc>
                <a:spcPct val="115000"/>
              </a:lnSpc>
              <a:buClr>
                <a:srgbClr val="000000"/>
              </a:buClr>
              <a:buSzPct val="78571"/>
            </a:pPr>
            <a:endParaRPr lang="en" sz="1600" i="1" dirty="0">
              <a:solidFill>
                <a:schemeClr val="tx1"/>
              </a:solidFill>
            </a:endParaRPr>
          </a:p>
          <a:p>
            <a:pPr lvl="0">
              <a:lnSpc>
                <a:spcPct val="115000"/>
              </a:lnSpc>
              <a:buClr>
                <a:srgbClr val="000000"/>
              </a:buClr>
              <a:buSzPct val="78571"/>
            </a:pPr>
            <a:r>
              <a:rPr lang="en" sz="1600" i="1" dirty="0" smtClean="0">
                <a:solidFill>
                  <a:schemeClr val="tx1"/>
                </a:solidFill>
              </a:rPr>
              <a:t>Special thanks also to colleagues at SPC</a:t>
            </a:r>
            <a:endParaRPr lang="en" sz="1600" i="1" dirty="0">
              <a:solidFill>
                <a:schemeClr val="tx1"/>
              </a:solidFill>
            </a:endParaRPr>
          </a:p>
        </p:txBody>
      </p:sp>
    </p:spTree>
    <p:extLst>
      <p:ext uri="{BB962C8B-B14F-4D97-AF65-F5344CB8AC3E}">
        <p14:creationId xmlns:p14="http://schemas.microsoft.com/office/powerpoint/2010/main" val="4280246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 y="932688"/>
            <a:ext cx="7520940" cy="5806440"/>
          </a:xfrm>
          <a:prstGeom prst="rect">
            <a:avLst/>
          </a:prstGeom>
        </p:spPr>
      </p:pic>
      <p:sp>
        <p:nvSpPr>
          <p:cNvPr id="5" name="TextBox 4"/>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6" name="TextBox 5"/>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7" name="TextBox 6"/>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8" name="TextBox 7"/>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13" name="Title 1"/>
          <p:cNvSpPr>
            <a:spLocks noGrp="1"/>
          </p:cNvSpPr>
          <p:nvPr>
            <p:ph type="title"/>
          </p:nvPr>
        </p:nvSpPr>
        <p:spPr>
          <a:xfrm>
            <a:off x="457200" y="66675"/>
            <a:ext cx="8229600" cy="861060"/>
          </a:xfrm>
        </p:spPr>
        <p:txBody>
          <a:bodyPr>
            <a:normAutofit fontScale="90000"/>
          </a:bodyPr>
          <a:lstStyle/>
          <a:p>
            <a:r>
              <a:rPr lang="en-US" sz="2700" dirty="0" smtClean="0"/>
              <a:t>12Z RAPv1-based NMMB Run</a:t>
            </a:r>
            <a:br>
              <a:rPr lang="en-US" sz="2700" dirty="0" smtClean="0"/>
            </a:br>
            <a:r>
              <a:rPr lang="en-US" sz="2700" b="1" dirty="0" smtClean="0">
                <a:solidFill>
                  <a:srgbClr val="FF0000"/>
                </a:solidFill>
              </a:rPr>
              <a:t>BMJ Convective Scheme</a:t>
            </a:r>
            <a:endParaRPr lang="en-US" sz="2700" b="1" dirty="0">
              <a:solidFill>
                <a:srgbClr val="FF0000"/>
              </a:solidFill>
            </a:endParaRPr>
          </a:p>
        </p:txBody>
      </p:sp>
      <p:sp>
        <p:nvSpPr>
          <p:cNvPr id="15" name="TextBox 14"/>
          <p:cNvSpPr txBox="1"/>
          <p:nvPr/>
        </p:nvSpPr>
        <p:spPr>
          <a:xfrm>
            <a:off x="1190626" y="94678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16" name="TextBox 15"/>
          <p:cNvSpPr txBox="1"/>
          <p:nvPr/>
        </p:nvSpPr>
        <p:spPr>
          <a:xfrm>
            <a:off x="1200151" y="384417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17" name="TextBox 16"/>
          <p:cNvSpPr txBox="1"/>
          <p:nvPr/>
        </p:nvSpPr>
        <p:spPr>
          <a:xfrm>
            <a:off x="5106268" y="94678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18" name="TextBox 17"/>
          <p:cNvSpPr txBox="1"/>
          <p:nvPr/>
        </p:nvSpPr>
        <p:spPr>
          <a:xfrm>
            <a:off x="5134844" y="3840480"/>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19" name="TextBox 18"/>
          <p:cNvSpPr txBox="1"/>
          <p:nvPr/>
        </p:nvSpPr>
        <p:spPr>
          <a:xfrm>
            <a:off x="4014926" y="3760589"/>
            <a:ext cx="986167" cy="369332"/>
          </a:xfrm>
          <a:prstGeom prst="rect">
            <a:avLst/>
          </a:prstGeom>
          <a:noFill/>
        </p:spPr>
        <p:txBody>
          <a:bodyPr wrap="none" rtlCol="0">
            <a:spAutoFit/>
          </a:bodyPr>
          <a:lstStyle/>
          <a:p>
            <a:r>
              <a:rPr lang="en-US" b="1" dirty="0" smtClean="0"/>
              <a:t>12h/00Z</a:t>
            </a:r>
            <a:endParaRPr lang="en-US" b="1" dirty="0"/>
          </a:p>
        </p:txBody>
      </p:sp>
      <p:sp>
        <p:nvSpPr>
          <p:cNvPr id="21" name="Freeform 20"/>
          <p:cNvSpPr/>
          <p:nvPr/>
        </p:nvSpPr>
        <p:spPr>
          <a:xfrm>
            <a:off x="1865480" y="4550803"/>
            <a:ext cx="1293881" cy="1434444"/>
          </a:xfrm>
          <a:custGeom>
            <a:avLst/>
            <a:gdLst>
              <a:gd name="connsiteX0" fmla="*/ 715795 w 1293881"/>
              <a:gd name="connsiteY0" fmla="*/ 2147 h 1434444"/>
              <a:gd name="connsiteX1" fmla="*/ 477670 w 1293881"/>
              <a:gd name="connsiteY1" fmla="*/ 106922 h 1434444"/>
              <a:gd name="connsiteX2" fmla="*/ 191920 w 1293881"/>
              <a:gd name="connsiteY2" fmla="*/ 278372 h 1434444"/>
              <a:gd name="connsiteX3" fmla="*/ 39520 w 1293881"/>
              <a:gd name="connsiteY3" fmla="*/ 402197 h 1434444"/>
              <a:gd name="connsiteX4" fmla="*/ 39520 w 1293881"/>
              <a:gd name="connsiteY4" fmla="*/ 640322 h 1434444"/>
              <a:gd name="connsiteX5" fmla="*/ 1420 w 1293881"/>
              <a:gd name="connsiteY5" fmla="*/ 887972 h 1434444"/>
              <a:gd name="connsiteX6" fmla="*/ 96670 w 1293881"/>
              <a:gd name="connsiteY6" fmla="*/ 1211822 h 1434444"/>
              <a:gd name="connsiteX7" fmla="*/ 487195 w 1293881"/>
              <a:gd name="connsiteY7" fmla="*/ 1421372 h 1434444"/>
              <a:gd name="connsiteX8" fmla="*/ 772945 w 1293881"/>
              <a:gd name="connsiteY8" fmla="*/ 1373747 h 1434444"/>
              <a:gd name="connsiteX9" fmla="*/ 934870 w 1293881"/>
              <a:gd name="connsiteY9" fmla="*/ 1059422 h 1434444"/>
              <a:gd name="connsiteX10" fmla="*/ 1068220 w 1293881"/>
              <a:gd name="connsiteY10" fmla="*/ 764147 h 1434444"/>
              <a:gd name="connsiteX11" fmla="*/ 1268245 w 1293881"/>
              <a:gd name="connsiteY11" fmla="*/ 487922 h 1434444"/>
              <a:gd name="connsiteX12" fmla="*/ 1277770 w 1293881"/>
              <a:gd name="connsiteY12" fmla="*/ 278372 h 1434444"/>
              <a:gd name="connsiteX13" fmla="*/ 1144420 w 1293881"/>
              <a:gd name="connsiteY13" fmla="*/ 97397 h 1434444"/>
              <a:gd name="connsiteX14" fmla="*/ 839620 w 1293881"/>
              <a:gd name="connsiteY14" fmla="*/ 40247 h 1434444"/>
              <a:gd name="connsiteX15" fmla="*/ 715795 w 1293881"/>
              <a:gd name="connsiteY15" fmla="*/ 2147 h 143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881" h="1434444">
                <a:moveTo>
                  <a:pt x="715795" y="2147"/>
                </a:moveTo>
                <a:cubicBezTo>
                  <a:pt x="655470" y="13259"/>
                  <a:pt x="564982" y="60885"/>
                  <a:pt x="477670" y="106922"/>
                </a:cubicBezTo>
                <a:cubicBezTo>
                  <a:pt x="390358" y="152959"/>
                  <a:pt x="264945" y="229160"/>
                  <a:pt x="191920" y="278372"/>
                </a:cubicBezTo>
                <a:cubicBezTo>
                  <a:pt x="118895" y="327584"/>
                  <a:pt x="64920" y="341872"/>
                  <a:pt x="39520" y="402197"/>
                </a:cubicBezTo>
                <a:cubicBezTo>
                  <a:pt x="14120" y="462522"/>
                  <a:pt x="45870" y="559360"/>
                  <a:pt x="39520" y="640322"/>
                </a:cubicBezTo>
                <a:cubicBezTo>
                  <a:pt x="33170" y="721284"/>
                  <a:pt x="-8105" y="792722"/>
                  <a:pt x="1420" y="887972"/>
                </a:cubicBezTo>
                <a:cubicBezTo>
                  <a:pt x="10945" y="983222"/>
                  <a:pt x="15708" y="1122922"/>
                  <a:pt x="96670" y="1211822"/>
                </a:cubicBezTo>
                <a:cubicBezTo>
                  <a:pt x="177632" y="1300722"/>
                  <a:pt x="374483" y="1394385"/>
                  <a:pt x="487195" y="1421372"/>
                </a:cubicBezTo>
                <a:cubicBezTo>
                  <a:pt x="599907" y="1448359"/>
                  <a:pt x="698332" y="1434072"/>
                  <a:pt x="772945" y="1373747"/>
                </a:cubicBezTo>
                <a:cubicBezTo>
                  <a:pt x="847558" y="1313422"/>
                  <a:pt x="885658" y="1161022"/>
                  <a:pt x="934870" y="1059422"/>
                </a:cubicBezTo>
                <a:cubicBezTo>
                  <a:pt x="984082" y="957822"/>
                  <a:pt x="1012658" y="859397"/>
                  <a:pt x="1068220" y="764147"/>
                </a:cubicBezTo>
                <a:cubicBezTo>
                  <a:pt x="1123783" y="668897"/>
                  <a:pt x="1233320" y="568885"/>
                  <a:pt x="1268245" y="487922"/>
                </a:cubicBezTo>
                <a:cubicBezTo>
                  <a:pt x="1303170" y="406960"/>
                  <a:pt x="1298407" y="343459"/>
                  <a:pt x="1277770" y="278372"/>
                </a:cubicBezTo>
                <a:cubicBezTo>
                  <a:pt x="1257133" y="213285"/>
                  <a:pt x="1217445" y="137085"/>
                  <a:pt x="1144420" y="97397"/>
                </a:cubicBezTo>
                <a:cubicBezTo>
                  <a:pt x="1071395" y="57710"/>
                  <a:pt x="911058" y="54535"/>
                  <a:pt x="839620" y="40247"/>
                </a:cubicBezTo>
                <a:cubicBezTo>
                  <a:pt x="768183" y="25960"/>
                  <a:pt x="776120" y="-8965"/>
                  <a:pt x="715795" y="2147"/>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28040" y="1601160"/>
            <a:ext cx="1849135" cy="369332"/>
          </a:xfrm>
          <a:prstGeom prst="rect">
            <a:avLst/>
          </a:prstGeom>
          <a:solidFill>
            <a:srgbClr val="FFC000"/>
          </a:solidFill>
        </p:spPr>
        <p:txBody>
          <a:bodyPr wrap="square" rtlCol="0">
            <a:spAutoFit/>
          </a:bodyPr>
          <a:lstStyle/>
          <a:p>
            <a:r>
              <a:rPr lang="en-US" dirty="0" smtClean="0"/>
              <a:t>System too weak</a:t>
            </a:r>
            <a:endParaRPr lang="en-US" dirty="0"/>
          </a:p>
        </p:txBody>
      </p:sp>
    </p:spTree>
    <p:extLst>
      <p:ext uri="{BB962C8B-B14F-4D97-AF65-F5344CB8AC3E}">
        <p14:creationId xmlns:p14="http://schemas.microsoft.com/office/powerpoint/2010/main" val="7940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93" y="932688"/>
            <a:ext cx="7520940" cy="5806440"/>
          </a:xfrm>
          <a:prstGeom prst="rect">
            <a:avLst/>
          </a:prstGeom>
        </p:spPr>
      </p:pic>
      <p:sp>
        <p:nvSpPr>
          <p:cNvPr id="5" name="TextBox 4"/>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6" name="TextBox 5"/>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7" name="TextBox 6"/>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8" name="TextBox 7"/>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13" name="Title 1"/>
          <p:cNvSpPr>
            <a:spLocks noGrp="1"/>
          </p:cNvSpPr>
          <p:nvPr>
            <p:ph type="title"/>
          </p:nvPr>
        </p:nvSpPr>
        <p:spPr>
          <a:xfrm>
            <a:off x="457200" y="66675"/>
            <a:ext cx="8229600" cy="861060"/>
          </a:xfrm>
        </p:spPr>
        <p:txBody>
          <a:bodyPr>
            <a:normAutofit fontScale="90000"/>
          </a:bodyPr>
          <a:lstStyle/>
          <a:p>
            <a:r>
              <a:rPr lang="en-US" sz="2700" dirty="0" smtClean="0"/>
              <a:t>13Z RAPv1-based NMMB Run</a:t>
            </a:r>
            <a:br>
              <a:rPr lang="en-US" sz="2700" dirty="0" smtClean="0"/>
            </a:br>
            <a:r>
              <a:rPr lang="en-US" sz="2700" b="1" dirty="0" smtClean="0">
                <a:solidFill>
                  <a:srgbClr val="FF0000"/>
                </a:solidFill>
              </a:rPr>
              <a:t>Explicit Convection</a:t>
            </a:r>
            <a:endParaRPr lang="en-US" sz="2700" b="1" dirty="0">
              <a:solidFill>
                <a:srgbClr val="FF0000"/>
              </a:solidFill>
            </a:endParaRPr>
          </a:p>
        </p:txBody>
      </p:sp>
      <p:sp>
        <p:nvSpPr>
          <p:cNvPr id="16" name="TextBox 15"/>
          <p:cNvSpPr txBox="1"/>
          <p:nvPr/>
        </p:nvSpPr>
        <p:spPr>
          <a:xfrm>
            <a:off x="1190626" y="94678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17" name="TextBox 16"/>
          <p:cNvSpPr txBox="1"/>
          <p:nvPr/>
        </p:nvSpPr>
        <p:spPr>
          <a:xfrm>
            <a:off x="1200151" y="384417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18" name="TextBox 17"/>
          <p:cNvSpPr txBox="1"/>
          <p:nvPr/>
        </p:nvSpPr>
        <p:spPr>
          <a:xfrm>
            <a:off x="5106268" y="94678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19" name="TextBox 18"/>
          <p:cNvSpPr txBox="1"/>
          <p:nvPr/>
        </p:nvSpPr>
        <p:spPr>
          <a:xfrm>
            <a:off x="5134844" y="3840480"/>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20" name="TextBox 19"/>
          <p:cNvSpPr txBox="1"/>
          <p:nvPr/>
        </p:nvSpPr>
        <p:spPr>
          <a:xfrm>
            <a:off x="4014926" y="3760589"/>
            <a:ext cx="986167" cy="369332"/>
          </a:xfrm>
          <a:prstGeom prst="rect">
            <a:avLst/>
          </a:prstGeom>
          <a:noFill/>
        </p:spPr>
        <p:txBody>
          <a:bodyPr wrap="none" rtlCol="0">
            <a:spAutoFit/>
          </a:bodyPr>
          <a:lstStyle/>
          <a:p>
            <a:r>
              <a:rPr lang="en-US" b="1" dirty="0" smtClean="0"/>
              <a:t>10h/23Z</a:t>
            </a:r>
            <a:endParaRPr lang="en-US" b="1" dirty="0"/>
          </a:p>
        </p:txBody>
      </p:sp>
      <p:sp>
        <p:nvSpPr>
          <p:cNvPr id="21" name="Freeform 20"/>
          <p:cNvSpPr/>
          <p:nvPr/>
        </p:nvSpPr>
        <p:spPr>
          <a:xfrm>
            <a:off x="1809750" y="4777301"/>
            <a:ext cx="617439" cy="685864"/>
          </a:xfrm>
          <a:custGeom>
            <a:avLst/>
            <a:gdLst>
              <a:gd name="connsiteX0" fmla="*/ 569870 w 711059"/>
              <a:gd name="connsiteY0" fmla="*/ 13774 h 685864"/>
              <a:gd name="connsiteX1" fmla="*/ 484145 w 711059"/>
              <a:gd name="connsiteY1" fmla="*/ 70924 h 685864"/>
              <a:gd name="connsiteX2" fmla="*/ 407945 w 711059"/>
              <a:gd name="connsiteY2" fmla="*/ 213799 h 685864"/>
              <a:gd name="connsiteX3" fmla="*/ 322220 w 711059"/>
              <a:gd name="connsiteY3" fmla="*/ 318574 h 685864"/>
              <a:gd name="connsiteX4" fmla="*/ 207920 w 711059"/>
              <a:gd name="connsiteY4" fmla="*/ 385249 h 685864"/>
              <a:gd name="connsiteX5" fmla="*/ 7895 w 711059"/>
              <a:gd name="connsiteY5" fmla="*/ 451924 h 685864"/>
              <a:gd name="connsiteX6" fmla="*/ 55520 w 711059"/>
              <a:gd name="connsiteY6" fmla="*/ 670999 h 685864"/>
              <a:gd name="connsiteX7" fmla="*/ 198395 w 711059"/>
              <a:gd name="connsiteY7" fmla="*/ 661474 h 685864"/>
              <a:gd name="connsiteX8" fmla="*/ 360320 w 711059"/>
              <a:gd name="connsiteY8" fmla="*/ 623374 h 685864"/>
              <a:gd name="connsiteX9" fmla="*/ 522245 w 711059"/>
              <a:gd name="connsiteY9" fmla="*/ 470974 h 685864"/>
              <a:gd name="connsiteX10" fmla="*/ 655595 w 711059"/>
              <a:gd name="connsiteY10" fmla="*/ 309049 h 685864"/>
              <a:gd name="connsiteX11" fmla="*/ 703220 w 711059"/>
              <a:gd name="connsiteY11" fmla="*/ 156649 h 685864"/>
              <a:gd name="connsiteX12" fmla="*/ 703220 w 711059"/>
              <a:gd name="connsiteY12" fmla="*/ 61399 h 685864"/>
              <a:gd name="connsiteX13" fmla="*/ 627020 w 711059"/>
              <a:gd name="connsiteY13" fmla="*/ 4249 h 685864"/>
              <a:gd name="connsiteX14" fmla="*/ 569870 w 711059"/>
              <a:gd name="connsiteY14" fmla="*/ 13774 h 68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059" h="685864">
                <a:moveTo>
                  <a:pt x="569870" y="13774"/>
                </a:moveTo>
                <a:cubicBezTo>
                  <a:pt x="546057" y="24887"/>
                  <a:pt x="511132" y="37587"/>
                  <a:pt x="484145" y="70924"/>
                </a:cubicBezTo>
                <a:cubicBezTo>
                  <a:pt x="457157" y="104262"/>
                  <a:pt x="434932" y="172524"/>
                  <a:pt x="407945" y="213799"/>
                </a:cubicBezTo>
                <a:cubicBezTo>
                  <a:pt x="380958" y="255074"/>
                  <a:pt x="355557" y="289999"/>
                  <a:pt x="322220" y="318574"/>
                </a:cubicBezTo>
                <a:cubicBezTo>
                  <a:pt x="288882" y="347149"/>
                  <a:pt x="260307" y="363024"/>
                  <a:pt x="207920" y="385249"/>
                </a:cubicBezTo>
                <a:cubicBezTo>
                  <a:pt x="155533" y="407474"/>
                  <a:pt x="33295" y="404299"/>
                  <a:pt x="7895" y="451924"/>
                </a:cubicBezTo>
                <a:cubicBezTo>
                  <a:pt x="-17505" y="499549"/>
                  <a:pt x="23770" y="636074"/>
                  <a:pt x="55520" y="670999"/>
                </a:cubicBezTo>
                <a:cubicBezTo>
                  <a:pt x="87270" y="705924"/>
                  <a:pt x="147595" y="669412"/>
                  <a:pt x="198395" y="661474"/>
                </a:cubicBezTo>
                <a:cubicBezTo>
                  <a:pt x="249195" y="653536"/>
                  <a:pt x="306345" y="655124"/>
                  <a:pt x="360320" y="623374"/>
                </a:cubicBezTo>
                <a:cubicBezTo>
                  <a:pt x="414295" y="591624"/>
                  <a:pt x="473033" y="523361"/>
                  <a:pt x="522245" y="470974"/>
                </a:cubicBezTo>
                <a:cubicBezTo>
                  <a:pt x="571457" y="418587"/>
                  <a:pt x="625433" y="361436"/>
                  <a:pt x="655595" y="309049"/>
                </a:cubicBezTo>
                <a:cubicBezTo>
                  <a:pt x="685757" y="256662"/>
                  <a:pt x="695283" y="197924"/>
                  <a:pt x="703220" y="156649"/>
                </a:cubicBezTo>
                <a:cubicBezTo>
                  <a:pt x="711157" y="115374"/>
                  <a:pt x="715920" y="86799"/>
                  <a:pt x="703220" y="61399"/>
                </a:cubicBezTo>
                <a:cubicBezTo>
                  <a:pt x="690520" y="35999"/>
                  <a:pt x="650833" y="13774"/>
                  <a:pt x="627020" y="4249"/>
                </a:cubicBezTo>
                <a:cubicBezTo>
                  <a:pt x="603208" y="-5276"/>
                  <a:pt x="593683" y="2661"/>
                  <a:pt x="569870" y="13774"/>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98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6" name="TextBox 5"/>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7" name="TextBox 6"/>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8" name="TextBox 7"/>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9" name="TextBox 8"/>
          <p:cNvSpPr txBox="1"/>
          <p:nvPr/>
        </p:nvSpPr>
        <p:spPr>
          <a:xfrm>
            <a:off x="3900626" y="3646289"/>
            <a:ext cx="986167" cy="369332"/>
          </a:xfrm>
          <a:prstGeom prst="rect">
            <a:avLst/>
          </a:prstGeom>
          <a:noFill/>
        </p:spPr>
        <p:txBody>
          <a:bodyPr wrap="none" rtlCol="0">
            <a:spAutoFit/>
          </a:bodyPr>
          <a:lstStyle/>
          <a:p>
            <a:r>
              <a:rPr lang="en-US" b="1" dirty="0" smtClean="0"/>
              <a:t>12h/00Z</a:t>
            </a:r>
            <a:endParaRPr lang="en-US" b="1" dirty="0"/>
          </a:p>
        </p:txBody>
      </p:sp>
      <p:sp>
        <p:nvSpPr>
          <p:cNvPr id="13" name="Title 1"/>
          <p:cNvSpPr>
            <a:spLocks noGrp="1"/>
          </p:cNvSpPr>
          <p:nvPr>
            <p:ph type="title"/>
          </p:nvPr>
        </p:nvSpPr>
        <p:spPr>
          <a:xfrm>
            <a:off x="457200" y="66675"/>
            <a:ext cx="8229600" cy="861060"/>
          </a:xfrm>
        </p:spPr>
        <p:txBody>
          <a:bodyPr>
            <a:normAutofit fontScale="90000"/>
          </a:bodyPr>
          <a:lstStyle/>
          <a:p>
            <a:r>
              <a:rPr lang="en-US" sz="2700" dirty="0" smtClean="0"/>
              <a:t>13Z RAPv1-based NMMB Run</a:t>
            </a:r>
            <a:br>
              <a:rPr lang="en-US" sz="2700" dirty="0" smtClean="0"/>
            </a:br>
            <a:r>
              <a:rPr lang="en-US" sz="2700" b="1" dirty="0" smtClean="0">
                <a:solidFill>
                  <a:srgbClr val="FF0000"/>
                </a:solidFill>
              </a:rPr>
              <a:t>BMJ Convective Scheme</a:t>
            </a:r>
            <a:endParaRPr lang="en-US" sz="27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 y="932688"/>
            <a:ext cx="7520940" cy="5806440"/>
          </a:xfrm>
          <a:prstGeom prst="rect">
            <a:avLst/>
          </a:prstGeom>
        </p:spPr>
      </p:pic>
      <p:sp>
        <p:nvSpPr>
          <p:cNvPr id="16" name="TextBox 15"/>
          <p:cNvSpPr txBox="1"/>
          <p:nvPr/>
        </p:nvSpPr>
        <p:spPr>
          <a:xfrm>
            <a:off x="1190626" y="94678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17" name="TextBox 16"/>
          <p:cNvSpPr txBox="1"/>
          <p:nvPr/>
        </p:nvSpPr>
        <p:spPr>
          <a:xfrm>
            <a:off x="1200151" y="384417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18" name="TextBox 17"/>
          <p:cNvSpPr txBox="1"/>
          <p:nvPr/>
        </p:nvSpPr>
        <p:spPr>
          <a:xfrm>
            <a:off x="5106268" y="94678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19" name="TextBox 18"/>
          <p:cNvSpPr txBox="1"/>
          <p:nvPr/>
        </p:nvSpPr>
        <p:spPr>
          <a:xfrm>
            <a:off x="5134844" y="3840480"/>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20" name="TextBox 19"/>
          <p:cNvSpPr txBox="1"/>
          <p:nvPr/>
        </p:nvSpPr>
        <p:spPr>
          <a:xfrm>
            <a:off x="4014926" y="3760589"/>
            <a:ext cx="986167" cy="369332"/>
          </a:xfrm>
          <a:prstGeom prst="rect">
            <a:avLst/>
          </a:prstGeom>
          <a:noFill/>
        </p:spPr>
        <p:txBody>
          <a:bodyPr wrap="none" rtlCol="0">
            <a:spAutoFit/>
          </a:bodyPr>
          <a:lstStyle/>
          <a:p>
            <a:r>
              <a:rPr lang="en-US" b="1" dirty="0" smtClean="0"/>
              <a:t>10h/23Z</a:t>
            </a:r>
            <a:endParaRPr lang="en-US" b="1" dirty="0"/>
          </a:p>
        </p:txBody>
      </p:sp>
      <p:sp>
        <p:nvSpPr>
          <p:cNvPr id="14" name="Freeform 13"/>
          <p:cNvSpPr/>
          <p:nvPr/>
        </p:nvSpPr>
        <p:spPr>
          <a:xfrm>
            <a:off x="1809750" y="4777301"/>
            <a:ext cx="617439" cy="685864"/>
          </a:xfrm>
          <a:custGeom>
            <a:avLst/>
            <a:gdLst>
              <a:gd name="connsiteX0" fmla="*/ 569870 w 711059"/>
              <a:gd name="connsiteY0" fmla="*/ 13774 h 685864"/>
              <a:gd name="connsiteX1" fmla="*/ 484145 w 711059"/>
              <a:gd name="connsiteY1" fmla="*/ 70924 h 685864"/>
              <a:gd name="connsiteX2" fmla="*/ 407945 w 711059"/>
              <a:gd name="connsiteY2" fmla="*/ 213799 h 685864"/>
              <a:gd name="connsiteX3" fmla="*/ 322220 w 711059"/>
              <a:gd name="connsiteY3" fmla="*/ 318574 h 685864"/>
              <a:gd name="connsiteX4" fmla="*/ 207920 w 711059"/>
              <a:gd name="connsiteY4" fmla="*/ 385249 h 685864"/>
              <a:gd name="connsiteX5" fmla="*/ 7895 w 711059"/>
              <a:gd name="connsiteY5" fmla="*/ 451924 h 685864"/>
              <a:gd name="connsiteX6" fmla="*/ 55520 w 711059"/>
              <a:gd name="connsiteY6" fmla="*/ 670999 h 685864"/>
              <a:gd name="connsiteX7" fmla="*/ 198395 w 711059"/>
              <a:gd name="connsiteY7" fmla="*/ 661474 h 685864"/>
              <a:gd name="connsiteX8" fmla="*/ 360320 w 711059"/>
              <a:gd name="connsiteY8" fmla="*/ 623374 h 685864"/>
              <a:gd name="connsiteX9" fmla="*/ 522245 w 711059"/>
              <a:gd name="connsiteY9" fmla="*/ 470974 h 685864"/>
              <a:gd name="connsiteX10" fmla="*/ 655595 w 711059"/>
              <a:gd name="connsiteY10" fmla="*/ 309049 h 685864"/>
              <a:gd name="connsiteX11" fmla="*/ 703220 w 711059"/>
              <a:gd name="connsiteY11" fmla="*/ 156649 h 685864"/>
              <a:gd name="connsiteX12" fmla="*/ 703220 w 711059"/>
              <a:gd name="connsiteY12" fmla="*/ 61399 h 685864"/>
              <a:gd name="connsiteX13" fmla="*/ 627020 w 711059"/>
              <a:gd name="connsiteY13" fmla="*/ 4249 h 685864"/>
              <a:gd name="connsiteX14" fmla="*/ 569870 w 711059"/>
              <a:gd name="connsiteY14" fmla="*/ 13774 h 68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059" h="685864">
                <a:moveTo>
                  <a:pt x="569870" y="13774"/>
                </a:moveTo>
                <a:cubicBezTo>
                  <a:pt x="546057" y="24887"/>
                  <a:pt x="511132" y="37587"/>
                  <a:pt x="484145" y="70924"/>
                </a:cubicBezTo>
                <a:cubicBezTo>
                  <a:pt x="457157" y="104262"/>
                  <a:pt x="434932" y="172524"/>
                  <a:pt x="407945" y="213799"/>
                </a:cubicBezTo>
                <a:cubicBezTo>
                  <a:pt x="380958" y="255074"/>
                  <a:pt x="355557" y="289999"/>
                  <a:pt x="322220" y="318574"/>
                </a:cubicBezTo>
                <a:cubicBezTo>
                  <a:pt x="288882" y="347149"/>
                  <a:pt x="260307" y="363024"/>
                  <a:pt x="207920" y="385249"/>
                </a:cubicBezTo>
                <a:cubicBezTo>
                  <a:pt x="155533" y="407474"/>
                  <a:pt x="33295" y="404299"/>
                  <a:pt x="7895" y="451924"/>
                </a:cubicBezTo>
                <a:cubicBezTo>
                  <a:pt x="-17505" y="499549"/>
                  <a:pt x="23770" y="636074"/>
                  <a:pt x="55520" y="670999"/>
                </a:cubicBezTo>
                <a:cubicBezTo>
                  <a:pt x="87270" y="705924"/>
                  <a:pt x="147595" y="669412"/>
                  <a:pt x="198395" y="661474"/>
                </a:cubicBezTo>
                <a:cubicBezTo>
                  <a:pt x="249195" y="653536"/>
                  <a:pt x="306345" y="655124"/>
                  <a:pt x="360320" y="623374"/>
                </a:cubicBezTo>
                <a:cubicBezTo>
                  <a:pt x="414295" y="591624"/>
                  <a:pt x="473033" y="523361"/>
                  <a:pt x="522245" y="470974"/>
                </a:cubicBezTo>
                <a:cubicBezTo>
                  <a:pt x="571457" y="418587"/>
                  <a:pt x="625433" y="361436"/>
                  <a:pt x="655595" y="309049"/>
                </a:cubicBezTo>
                <a:cubicBezTo>
                  <a:pt x="685757" y="256662"/>
                  <a:pt x="695283" y="197924"/>
                  <a:pt x="703220" y="156649"/>
                </a:cubicBezTo>
                <a:cubicBezTo>
                  <a:pt x="711157" y="115374"/>
                  <a:pt x="715920" y="86799"/>
                  <a:pt x="703220" y="61399"/>
                </a:cubicBezTo>
                <a:cubicBezTo>
                  <a:pt x="690520" y="35999"/>
                  <a:pt x="650833" y="13774"/>
                  <a:pt x="627020" y="4249"/>
                </a:cubicBezTo>
                <a:cubicBezTo>
                  <a:pt x="603208" y="-5276"/>
                  <a:pt x="593683" y="2661"/>
                  <a:pt x="569870" y="13774"/>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70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6" name="TextBox 5"/>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7" name="TextBox 6"/>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8" name="TextBox 7"/>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9" name="TextBox 8"/>
          <p:cNvSpPr txBox="1"/>
          <p:nvPr/>
        </p:nvSpPr>
        <p:spPr>
          <a:xfrm>
            <a:off x="3900626" y="3646289"/>
            <a:ext cx="986167" cy="369332"/>
          </a:xfrm>
          <a:prstGeom prst="rect">
            <a:avLst/>
          </a:prstGeom>
          <a:noFill/>
        </p:spPr>
        <p:txBody>
          <a:bodyPr wrap="none" rtlCol="0">
            <a:spAutoFit/>
          </a:bodyPr>
          <a:lstStyle/>
          <a:p>
            <a:r>
              <a:rPr lang="en-US" b="1" dirty="0" smtClean="0"/>
              <a:t>12h/00Z</a:t>
            </a:r>
            <a:endParaRPr lang="en-US" b="1" dirty="0"/>
          </a:p>
        </p:txBody>
      </p:sp>
      <p:sp>
        <p:nvSpPr>
          <p:cNvPr id="13" name="Title 1"/>
          <p:cNvSpPr>
            <a:spLocks noGrp="1"/>
          </p:cNvSpPr>
          <p:nvPr>
            <p:ph type="title"/>
          </p:nvPr>
        </p:nvSpPr>
        <p:spPr>
          <a:xfrm>
            <a:off x="457200" y="66675"/>
            <a:ext cx="8229600" cy="861060"/>
          </a:xfrm>
        </p:spPr>
        <p:txBody>
          <a:bodyPr>
            <a:normAutofit fontScale="90000"/>
          </a:bodyPr>
          <a:lstStyle/>
          <a:p>
            <a:r>
              <a:rPr lang="en-US" sz="2700" dirty="0" smtClean="0"/>
              <a:t>13Z RAPv1-based NMMB Run</a:t>
            </a:r>
            <a:br>
              <a:rPr lang="en-US" sz="2700" dirty="0" smtClean="0"/>
            </a:br>
            <a:r>
              <a:rPr lang="en-US" sz="2700" b="1" dirty="0" smtClean="0">
                <a:solidFill>
                  <a:srgbClr val="FF0000"/>
                </a:solidFill>
              </a:rPr>
              <a:t>BMJ Convective Scheme</a:t>
            </a:r>
            <a:endParaRPr lang="en-US" sz="27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 y="932688"/>
            <a:ext cx="7520940" cy="5806440"/>
          </a:xfrm>
          <a:prstGeom prst="rect">
            <a:avLst/>
          </a:prstGeom>
        </p:spPr>
      </p:pic>
      <p:sp>
        <p:nvSpPr>
          <p:cNvPr id="10" name="TextBox 9"/>
          <p:cNvSpPr txBox="1"/>
          <p:nvPr/>
        </p:nvSpPr>
        <p:spPr>
          <a:xfrm>
            <a:off x="1190626" y="94678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11" name="TextBox 10"/>
          <p:cNvSpPr txBox="1"/>
          <p:nvPr/>
        </p:nvSpPr>
        <p:spPr>
          <a:xfrm>
            <a:off x="1200151" y="384417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12" name="TextBox 11"/>
          <p:cNvSpPr txBox="1"/>
          <p:nvPr/>
        </p:nvSpPr>
        <p:spPr>
          <a:xfrm>
            <a:off x="5106268" y="94678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14" name="TextBox 13"/>
          <p:cNvSpPr txBox="1"/>
          <p:nvPr/>
        </p:nvSpPr>
        <p:spPr>
          <a:xfrm>
            <a:off x="5134844" y="3840480"/>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15" name="TextBox 14"/>
          <p:cNvSpPr txBox="1"/>
          <p:nvPr/>
        </p:nvSpPr>
        <p:spPr>
          <a:xfrm>
            <a:off x="4014926" y="3760589"/>
            <a:ext cx="986167" cy="369332"/>
          </a:xfrm>
          <a:prstGeom prst="rect">
            <a:avLst/>
          </a:prstGeom>
          <a:noFill/>
        </p:spPr>
        <p:txBody>
          <a:bodyPr wrap="none" rtlCol="0">
            <a:spAutoFit/>
          </a:bodyPr>
          <a:lstStyle/>
          <a:p>
            <a:r>
              <a:rPr lang="en-US" b="1" dirty="0" smtClean="0"/>
              <a:t>15h/04Z</a:t>
            </a:r>
            <a:endParaRPr lang="en-US" b="1" dirty="0"/>
          </a:p>
        </p:txBody>
      </p:sp>
      <p:sp>
        <p:nvSpPr>
          <p:cNvPr id="3" name="Freeform 2"/>
          <p:cNvSpPr/>
          <p:nvPr/>
        </p:nvSpPr>
        <p:spPr>
          <a:xfrm>
            <a:off x="2398327" y="4596151"/>
            <a:ext cx="1532986" cy="1509519"/>
          </a:xfrm>
          <a:custGeom>
            <a:avLst/>
            <a:gdLst>
              <a:gd name="connsiteX0" fmla="*/ 535373 w 1532986"/>
              <a:gd name="connsiteY0" fmla="*/ 13949 h 1509519"/>
              <a:gd name="connsiteX1" fmla="*/ 402023 w 1532986"/>
              <a:gd name="connsiteY1" fmla="*/ 109199 h 1509519"/>
              <a:gd name="connsiteX2" fmla="*/ 344873 w 1532986"/>
              <a:gd name="connsiteY2" fmla="*/ 299699 h 1509519"/>
              <a:gd name="connsiteX3" fmla="*/ 278198 w 1532986"/>
              <a:gd name="connsiteY3" fmla="*/ 480674 h 1509519"/>
              <a:gd name="connsiteX4" fmla="*/ 182948 w 1532986"/>
              <a:gd name="connsiteY4" fmla="*/ 614024 h 1509519"/>
              <a:gd name="connsiteX5" fmla="*/ 106748 w 1532986"/>
              <a:gd name="connsiteY5" fmla="*/ 709274 h 1509519"/>
              <a:gd name="connsiteX6" fmla="*/ 30548 w 1532986"/>
              <a:gd name="connsiteY6" fmla="*/ 871199 h 1509519"/>
              <a:gd name="connsiteX7" fmla="*/ 11498 w 1532986"/>
              <a:gd name="connsiteY7" fmla="*/ 1156949 h 1509519"/>
              <a:gd name="connsiteX8" fmla="*/ 201998 w 1532986"/>
              <a:gd name="connsiteY8" fmla="*/ 1404599 h 1509519"/>
              <a:gd name="connsiteX9" fmla="*/ 421073 w 1532986"/>
              <a:gd name="connsiteY9" fmla="*/ 1509374 h 1509519"/>
              <a:gd name="connsiteX10" fmla="*/ 744923 w 1532986"/>
              <a:gd name="connsiteY10" fmla="*/ 1385549 h 1509519"/>
              <a:gd name="connsiteX11" fmla="*/ 1021148 w 1532986"/>
              <a:gd name="connsiteY11" fmla="*/ 1233149 h 1509519"/>
              <a:gd name="connsiteX12" fmla="*/ 1183073 w 1532986"/>
              <a:gd name="connsiteY12" fmla="*/ 1099799 h 1509519"/>
              <a:gd name="connsiteX13" fmla="*/ 1297373 w 1532986"/>
              <a:gd name="connsiteY13" fmla="*/ 899774 h 1509519"/>
              <a:gd name="connsiteX14" fmla="*/ 1306898 w 1532986"/>
              <a:gd name="connsiteY14" fmla="*/ 718799 h 1509519"/>
              <a:gd name="connsiteX15" fmla="*/ 1287848 w 1532986"/>
              <a:gd name="connsiteY15" fmla="*/ 642599 h 1509519"/>
              <a:gd name="connsiteX16" fmla="*/ 1278323 w 1532986"/>
              <a:gd name="connsiteY16" fmla="*/ 566399 h 1509519"/>
              <a:gd name="connsiteX17" fmla="*/ 1392623 w 1532986"/>
              <a:gd name="connsiteY17" fmla="*/ 471149 h 1509519"/>
              <a:gd name="connsiteX18" fmla="*/ 1506923 w 1532986"/>
              <a:gd name="connsiteY18" fmla="*/ 375899 h 1509519"/>
              <a:gd name="connsiteX19" fmla="*/ 1506923 w 1532986"/>
              <a:gd name="connsiteY19" fmla="*/ 271124 h 1509519"/>
              <a:gd name="connsiteX20" fmla="*/ 1221173 w 1532986"/>
              <a:gd name="connsiteY20" fmla="*/ 175874 h 1509519"/>
              <a:gd name="connsiteX21" fmla="*/ 1059248 w 1532986"/>
              <a:gd name="connsiteY21" fmla="*/ 118724 h 1509519"/>
              <a:gd name="connsiteX22" fmla="*/ 859223 w 1532986"/>
              <a:gd name="connsiteY22" fmla="*/ 42524 h 1509519"/>
              <a:gd name="connsiteX23" fmla="*/ 687773 w 1532986"/>
              <a:gd name="connsiteY23" fmla="*/ 4424 h 1509519"/>
              <a:gd name="connsiteX24" fmla="*/ 535373 w 1532986"/>
              <a:gd name="connsiteY24" fmla="*/ 13949 h 150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2986" h="1509519">
                <a:moveTo>
                  <a:pt x="535373" y="13949"/>
                </a:moveTo>
                <a:cubicBezTo>
                  <a:pt x="487748" y="31412"/>
                  <a:pt x="433773" y="61574"/>
                  <a:pt x="402023" y="109199"/>
                </a:cubicBezTo>
                <a:cubicBezTo>
                  <a:pt x="370273" y="156824"/>
                  <a:pt x="365510" y="237787"/>
                  <a:pt x="344873" y="299699"/>
                </a:cubicBezTo>
                <a:cubicBezTo>
                  <a:pt x="324236" y="361611"/>
                  <a:pt x="305185" y="428287"/>
                  <a:pt x="278198" y="480674"/>
                </a:cubicBezTo>
                <a:cubicBezTo>
                  <a:pt x="251210" y="533062"/>
                  <a:pt x="211523" y="575924"/>
                  <a:pt x="182948" y="614024"/>
                </a:cubicBezTo>
                <a:cubicBezTo>
                  <a:pt x="154373" y="652124"/>
                  <a:pt x="132148" y="666412"/>
                  <a:pt x="106748" y="709274"/>
                </a:cubicBezTo>
                <a:cubicBezTo>
                  <a:pt x="81348" y="752136"/>
                  <a:pt x="46423" y="796587"/>
                  <a:pt x="30548" y="871199"/>
                </a:cubicBezTo>
                <a:cubicBezTo>
                  <a:pt x="14673" y="945811"/>
                  <a:pt x="-17077" y="1068049"/>
                  <a:pt x="11498" y="1156949"/>
                </a:cubicBezTo>
                <a:cubicBezTo>
                  <a:pt x="40073" y="1245849"/>
                  <a:pt x="133735" y="1345862"/>
                  <a:pt x="201998" y="1404599"/>
                </a:cubicBezTo>
                <a:cubicBezTo>
                  <a:pt x="270260" y="1463337"/>
                  <a:pt x="330586" y="1512549"/>
                  <a:pt x="421073" y="1509374"/>
                </a:cubicBezTo>
                <a:cubicBezTo>
                  <a:pt x="511560" y="1506199"/>
                  <a:pt x="644911" y="1431586"/>
                  <a:pt x="744923" y="1385549"/>
                </a:cubicBezTo>
                <a:cubicBezTo>
                  <a:pt x="844935" y="1339512"/>
                  <a:pt x="948123" y="1280774"/>
                  <a:pt x="1021148" y="1233149"/>
                </a:cubicBezTo>
                <a:cubicBezTo>
                  <a:pt x="1094173" y="1185524"/>
                  <a:pt x="1137036" y="1155361"/>
                  <a:pt x="1183073" y="1099799"/>
                </a:cubicBezTo>
                <a:cubicBezTo>
                  <a:pt x="1229110" y="1044237"/>
                  <a:pt x="1276736" y="963274"/>
                  <a:pt x="1297373" y="899774"/>
                </a:cubicBezTo>
                <a:cubicBezTo>
                  <a:pt x="1318010" y="836274"/>
                  <a:pt x="1308485" y="761661"/>
                  <a:pt x="1306898" y="718799"/>
                </a:cubicBezTo>
                <a:cubicBezTo>
                  <a:pt x="1305311" y="675937"/>
                  <a:pt x="1292610" y="667999"/>
                  <a:pt x="1287848" y="642599"/>
                </a:cubicBezTo>
                <a:cubicBezTo>
                  <a:pt x="1283086" y="617199"/>
                  <a:pt x="1260861" y="594974"/>
                  <a:pt x="1278323" y="566399"/>
                </a:cubicBezTo>
                <a:cubicBezTo>
                  <a:pt x="1295785" y="537824"/>
                  <a:pt x="1392623" y="471149"/>
                  <a:pt x="1392623" y="471149"/>
                </a:cubicBezTo>
                <a:cubicBezTo>
                  <a:pt x="1430723" y="439399"/>
                  <a:pt x="1487873" y="409237"/>
                  <a:pt x="1506923" y="375899"/>
                </a:cubicBezTo>
                <a:cubicBezTo>
                  <a:pt x="1525973" y="342562"/>
                  <a:pt x="1554548" y="304462"/>
                  <a:pt x="1506923" y="271124"/>
                </a:cubicBezTo>
                <a:cubicBezTo>
                  <a:pt x="1459298" y="237787"/>
                  <a:pt x="1295785" y="201274"/>
                  <a:pt x="1221173" y="175874"/>
                </a:cubicBezTo>
                <a:cubicBezTo>
                  <a:pt x="1146561" y="150474"/>
                  <a:pt x="1119573" y="140949"/>
                  <a:pt x="1059248" y="118724"/>
                </a:cubicBezTo>
                <a:cubicBezTo>
                  <a:pt x="998923" y="96499"/>
                  <a:pt x="921136" y="61574"/>
                  <a:pt x="859223" y="42524"/>
                </a:cubicBezTo>
                <a:cubicBezTo>
                  <a:pt x="797310" y="23474"/>
                  <a:pt x="741748" y="10774"/>
                  <a:pt x="687773" y="4424"/>
                </a:cubicBezTo>
                <a:cubicBezTo>
                  <a:pt x="633798" y="-1926"/>
                  <a:pt x="582998" y="-3514"/>
                  <a:pt x="535373" y="13949"/>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09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6" name="TextBox 5"/>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7" name="TextBox 6"/>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8" name="TextBox 7"/>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9" name="TextBox 8"/>
          <p:cNvSpPr txBox="1"/>
          <p:nvPr/>
        </p:nvSpPr>
        <p:spPr>
          <a:xfrm>
            <a:off x="3900626" y="3646289"/>
            <a:ext cx="986167" cy="369332"/>
          </a:xfrm>
          <a:prstGeom prst="rect">
            <a:avLst/>
          </a:prstGeom>
          <a:noFill/>
        </p:spPr>
        <p:txBody>
          <a:bodyPr wrap="none" rtlCol="0">
            <a:spAutoFit/>
          </a:bodyPr>
          <a:lstStyle/>
          <a:p>
            <a:r>
              <a:rPr lang="en-US" b="1" dirty="0" smtClean="0"/>
              <a:t>12h/00Z</a:t>
            </a:r>
            <a:endParaRPr lang="en-US" b="1" dirty="0"/>
          </a:p>
        </p:txBody>
      </p:sp>
      <p:sp>
        <p:nvSpPr>
          <p:cNvPr id="13" name="Title 1"/>
          <p:cNvSpPr>
            <a:spLocks noGrp="1"/>
          </p:cNvSpPr>
          <p:nvPr>
            <p:ph type="title"/>
          </p:nvPr>
        </p:nvSpPr>
        <p:spPr>
          <a:xfrm>
            <a:off x="457200" y="66675"/>
            <a:ext cx="8229600" cy="861060"/>
          </a:xfrm>
        </p:spPr>
        <p:txBody>
          <a:bodyPr>
            <a:normAutofit fontScale="90000"/>
          </a:bodyPr>
          <a:lstStyle/>
          <a:p>
            <a:r>
              <a:rPr lang="en-US" sz="2700" dirty="0" smtClean="0"/>
              <a:t>13Z RAPv1-based NMMB Run</a:t>
            </a:r>
            <a:br>
              <a:rPr lang="en-US" sz="2700" dirty="0" smtClean="0"/>
            </a:br>
            <a:r>
              <a:rPr lang="en-US" sz="2700" b="1" dirty="0" smtClean="0">
                <a:solidFill>
                  <a:srgbClr val="FF0000"/>
                </a:solidFill>
              </a:rPr>
              <a:t>BMJ Convective Scheme</a:t>
            </a:r>
            <a:endParaRPr lang="en-US" sz="27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 y="932688"/>
            <a:ext cx="7520940" cy="5806440"/>
          </a:xfrm>
          <a:prstGeom prst="rect">
            <a:avLst/>
          </a:prstGeom>
        </p:spPr>
      </p:pic>
      <p:sp>
        <p:nvSpPr>
          <p:cNvPr id="10" name="TextBox 9"/>
          <p:cNvSpPr txBox="1"/>
          <p:nvPr/>
        </p:nvSpPr>
        <p:spPr>
          <a:xfrm>
            <a:off x="1190626" y="94678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11" name="TextBox 10"/>
          <p:cNvSpPr txBox="1"/>
          <p:nvPr/>
        </p:nvSpPr>
        <p:spPr>
          <a:xfrm>
            <a:off x="1200151" y="384417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12" name="TextBox 11"/>
          <p:cNvSpPr txBox="1"/>
          <p:nvPr/>
        </p:nvSpPr>
        <p:spPr>
          <a:xfrm>
            <a:off x="5106268" y="94678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14" name="TextBox 13"/>
          <p:cNvSpPr txBox="1"/>
          <p:nvPr/>
        </p:nvSpPr>
        <p:spPr>
          <a:xfrm>
            <a:off x="5134844" y="3840480"/>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15" name="TextBox 14"/>
          <p:cNvSpPr txBox="1"/>
          <p:nvPr/>
        </p:nvSpPr>
        <p:spPr>
          <a:xfrm>
            <a:off x="4014926" y="3760589"/>
            <a:ext cx="986167" cy="369332"/>
          </a:xfrm>
          <a:prstGeom prst="rect">
            <a:avLst/>
          </a:prstGeom>
          <a:noFill/>
        </p:spPr>
        <p:txBody>
          <a:bodyPr wrap="none" rtlCol="0">
            <a:spAutoFit/>
          </a:bodyPr>
          <a:lstStyle/>
          <a:p>
            <a:r>
              <a:rPr lang="en-US" b="1" dirty="0" smtClean="0"/>
              <a:t>15h/04Z</a:t>
            </a:r>
            <a:endParaRPr lang="en-US" b="1" dirty="0"/>
          </a:p>
        </p:txBody>
      </p:sp>
      <p:sp>
        <p:nvSpPr>
          <p:cNvPr id="16" name="Freeform 15"/>
          <p:cNvSpPr/>
          <p:nvPr/>
        </p:nvSpPr>
        <p:spPr>
          <a:xfrm>
            <a:off x="2398327" y="4596151"/>
            <a:ext cx="1532986" cy="1509519"/>
          </a:xfrm>
          <a:custGeom>
            <a:avLst/>
            <a:gdLst>
              <a:gd name="connsiteX0" fmla="*/ 535373 w 1532986"/>
              <a:gd name="connsiteY0" fmla="*/ 13949 h 1509519"/>
              <a:gd name="connsiteX1" fmla="*/ 402023 w 1532986"/>
              <a:gd name="connsiteY1" fmla="*/ 109199 h 1509519"/>
              <a:gd name="connsiteX2" fmla="*/ 344873 w 1532986"/>
              <a:gd name="connsiteY2" fmla="*/ 299699 h 1509519"/>
              <a:gd name="connsiteX3" fmla="*/ 278198 w 1532986"/>
              <a:gd name="connsiteY3" fmla="*/ 480674 h 1509519"/>
              <a:gd name="connsiteX4" fmla="*/ 182948 w 1532986"/>
              <a:gd name="connsiteY4" fmla="*/ 614024 h 1509519"/>
              <a:gd name="connsiteX5" fmla="*/ 106748 w 1532986"/>
              <a:gd name="connsiteY5" fmla="*/ 709274 h 1509519"/>
              <a:gd name="connsiteX6" fmla="*/ 30548 w 1532986"/>
              <a:gd name="connsiteY6" fmla="*/ 871199 h 1509519"/>
              <a:gd name="connsiteX7" fmla="*/ 11498 w 1532986"/>
              <a:gd name="connsiteY7" fmla="*/ 1156949 h 1509519"/>
              <a:gd name="connsiteX8" fmla="*/ 201998 w 1532986"/>
              <a:gd name="connsiteY8" fmla="*/ 1404599 h 1509519"/>
              <a:gd name="connsiteX9" fmla="*/ 421073 w 1532986"/>
              <a:gd name="connsiteY9" fmla="*/ 1509374 h 1509519"/>
              <a:gd name="connsiteX10" fmla="*/ 744923 w 1532986"/>
              <a:gd name="connsiteY10" fmla="*/ 1385549 h 1509519"/>
              <a:gd name="connsiteX11" fmla="*/ 1021148 w 1532986"/>
              <a:gd name="connsiteY11" fmla="*/ 1233149 h 1509519"/>
              <a:gd name="connsiteX12" fmla="*/ 1183073 w 1532986"/>
              <a:gd name="connsiteY12" fmla="*/ 1099799 h 1509519"/>
              <a:gd name="connsiteX13" fmla="*/ 1297373 w 1532986"/>
              <a:gd name="connsiteY13" fmla="*/ 899774 h 1509519"/>
              <a:gd name="connsiteX14" fmla="*/ 1306898 w 1532986"/>
              <a:gd name="connsiteY14" fmla="*/ 718799 h 1509519"/>
              <a:gd name="connsiteX15" fmla="*/ 1287848 w 1532986"/>
              <a:gd name="connsiteY15" fmla="*/ 642599 h 1509519"/>
              <a:gd name="connsiteX16" fmla="*/ 1278323 w 1532986"/>
              <a:gd name="connsiteY16" fmla="*/ 566399 h 1509519"/>
              <a:gd name="connsiteX17" fmla="*/ 1392623 w 1532986"/>
              <a:gd name="connsiteY17" fmla="*/ 471149 h 1509519"/>
              <a:gd name="connsiteX18" fmla="*/ 1506923 w 1532986"/>
              <a:gd name="connsiteY18" fmla="*/ 375899 h 1509519"/>
              <a:gd name="connsiteX19" fmla="*/ 1506923 w 1532986"/>
              <a:gd name="connsiteY19" fmla="*/ 271124 h 1509519"/>
              <a:gd name="connsiteX20" fmla="*/ 1221173 w 1532986"/>
              <a:gd name="connsiteY20" fmla="*/ 175874 h 1509519"/>
              <a:gd name="connsiteX21" fmla="*/ 1059248 w 1532986"/>
              <a:gd name="connsiteY21" fmla="*/ 118724 h 1509519"/>
              <a:gd name="connsiteX22" fmla="*/ 859223 w 1532986"/>
              <a:gd name="connsiteY22" fmla="*/ 42524 h 1509519"/>
              <a:gd name="connsiteX23" fmla="*/ 687773 w 1532986"/>
              <a:gd name="connsiteY23" fmla="*/ 4424 h 1509519"/>
              <a:gd name="connsiteX24" fmla="*/ 535373 w 1532986"/>
              <a:gd name="connsiteY24" fmla="*/ 13949 h 150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2986" h="1509519">
                <a:moveTo>
                  <a:pt x="535373" y="13949"/>
                </a:moveTo>
                <a:cubicBezTo>
                  <a:pt x="487748" y="31412"/>
                  <a:pt x="433773" y="61574"/>
                  <a:pt x="402023" y="109199"/>
                </a:cubicBezTo>
                <a:cubicBezTo>
                  <a:pt x="370273" y="156824"/>
                  <a:pt x="365510" y="237787"/>
                  <a:pt x="344873" y="299699"/>
                </a:cubicBezTo>
                <a:cubicBezTo>
                  <a:pt x="324236" y="361611"/>
                  <a:pt x="305185" y="428287"/>
                  <a:pt x="278198" y="480674"/>
                </a:cubicBezTo>
                <a:cubicBezTo>
                  <a:pt x="251210" y="533062"/>
                  <a:pt x="211523" y="575924"/>
                  <a:pt x="182948" y="614024"/>
                </a:cubicBezTo>
                <a:cubicBezTo>
                  <a:pt x="154373" y="652124"/>
                  <a:pt x="132148" y="666412"/>
                  <a:pt x="106748" y="709274"/>
                </a:cubicBezTo>
                <a:cubicBezTo>
                  <a:pt x="81348" y="752136"/>
                  <a:pt x="46423" y="796587"/>
                  <a:pt x="30548" y="871199"/>
                </a:cubicBezTo>
                <a:cubicBezTo>
                  <a:pt x="14673" y="945811"/>
                  <a:pt x="-17077" y="1068049"/>
                  <a:pt x="11498" y="1156949"/>
                </a:cubicBezTo>
                <a:cubicBezTo>
                  <a:pt x="40073" y="1245849"/>
                  <a:pt x="133735" y="1345862"/>
                  <a:pt x="201998" y="1404599"/>
                </a:cubicBezTo>
                <a:cubicBezTo>
                  <a:pt x="270260" y="1463337"/>
                  <a:pt x="330586" y="1512549"/>
                  <a:pt x="421073" y="1509374"/>
                </a:cubicBezTo>
                <a:cubicBezTo>
                  <a:pt x="511560" y="1506199"/>
                  <a:pt x="644911" y="1431586"/>
                  <a:pt x="744923" y="1385549"/>
                </a:cubicBezTo>
                <a:cubicBezTo>
                  <a:pt x="844935" y="1339512"/>
                  <a:pt x="948123" y="1280774"/>
                  <a:pt x="1021148" y="1233149"/>
                </a:cubicBezTo>
                <a:cubicBezTo>
                  <a:pt x="1094173" y="1185524"/>
                  <a:pt x="1137036" y="1155361"/>
                  <a:pt x="1183073" y="1099799"/>
                </a:cubicBezTo>
                <a:cubicBezTo>
                  <a:pt x="1229110" y="1044237"/>
                  <a:pt x="1276736" y="963274"/>
                  <a:pt x="1297373" y="899774"/>
                </a:cubicBezTo>
                <a:cubicBezTo>
                  <a:pt x="1318010" y="836274"/>
                  <a:pt x="1308485" y="761661"/>
                  <a:pt x="1306898" y="718799"/>
                </a:cubicBezTo>
                <a:cubicBezTo>
                  <a:pt x="1305311" y="675937"/>
                  <a:pt x="1292610" y="667999"/>
                  <a:pt x="1287848" y="642599"/>
                </a:cubicBezTo>
                <a:cubicBezTo>
                  <a:pt x="1283086" y="617199"/>
                  <a:pt x="1260861" y="594974"/>
                  <a:pt x="1278323" y="566399"/>
                </a:cubicBezTo>
                <a:cubicBezTo>
                  <a:pt x="1295785" y="537824"/>
                  <a:pt x="1392623" y="471149"/>
                  <a:pt x="1392623" y="471149"/>
                </a:cubicBezTo>
                <a:cubicBezTo>
                  <a:pt x="1430723" y="439399"/>
                  <a:pt x="1487873" y="409237"/>
                  <a:pt x="1506923" y="375899"/>
                </a:cubicBezTo>
                <a:cubicBezTo>
                  <a:pt x="1525973" y="342562"/>
                  <a:pt x="1554548" y="304462"/>
                  <a:pt x="1506923" y="271124"/>
                </a:cubicBezTo>
                <a:cubicBezTo>
                  <a:pt x="1459298" y="237787"/>
                  <a:pt x="1295785" y="201274"/>
                  <a:pt x="1221173" y="175874"/>
                </a:cubicBezTo>
                <a:cubicBezTo>
                  <a:pt x="1146561" y="150474"/>
                  <a:pt x="1119573" y="140949"/>
                  <a:pt x="1059248" y="118724"/>
                </a:cubicBezTo>
                <a:cubicBezTo>
                  <a:pt x="998923" y="96499"/>
                  <a:pt x="921136" y="61574"/>
                  <a:pt x="859223" y="42524"/>
                </a:cubicBezTo>
                <a:cubicBezTo>
                  <a:pt x="797310" y="23474"/>
                  <a:pt x="741748" y="10774"/>
                  <a:pt x="687773" y="4424"/>
                </a:cubicBezTo>
                <a:cubicBezTo>
                  <a:pt x="633798" y="-1926"/>
                  <a:pt x="582998" y="-3514"/>
                  <a:pt x="535373" y="13949"/>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59409" y="2756417"/>
            <a:ext cx="2298141" cy="646331"/>
          </a:xfrm>
          <a:prstGeom prst="rect">
            <a:avLst/>
          </a:prstGeom>
          <a:solidFill>
            <a:srgbClr val="FFC000"/>
          </a:solidFill>
        </p:spPr>
        <p:txBody>
          <a:bodyPr wrap="square" rtlCol="0">
            <a:spAutoFit/>
          </a:bodyPr>
          <a:lstStyle/>
          <a:p>
            <a:r>
              <a:rPr lang="en-US" dirty="0" smtClean="0"/>
              <a:t>Spurious convection ahead of </a:t>
            </a:r>
            <a:r>
              <a:rPr lang="en-US" dirty="0" err="1" smtClean="0"/>
              <a:t>derecho</a:t>
            </a:r>
            <a:endParaRPr lang="en-US" dirty="0"/>
          </a:p>
        </p:txBody>
      </p:sp>
    </p:spTree>
    <p:extLst>
      <p:ext uri="{BB962C8B-B14F-4D97-AF65-F5344CB8AC3E}">
        <p14:creationId xmlns:p14="http://schemas.microsoft.com/office/powerpoint/2010/main" val="26354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8" name="TextBox 7"/>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9" name="TextBox 8"/>
          <p:cNvSpPr txBox="1"/>
          <p:nvPr/>
        </p:nvSpPr>
        <p:spPr>
          <a:xfrm>
            <a:off x="3900626" y="3646289"/>
            <a:ext cx="986167" cy="369332"/>
          </a:xfrm>
          <a:prstGeom prst="rect">
            <a:avLst/>
          </a:prstGeom>
          <a:noFill/>
        </p:spPr>
        <p:txBody>
          <a:bodyPr wrap="none" rtlCol="0">
            <a:spAutoFit/>
          </a:bodyPr>
          <a:lstStyle/>
          <a:p>
            <a:r>
              <a:rPr lang="en-US" b="1" dirty="0" smtClean="0"/>
              <a:t>12h/00Z</a:t>
            </a:r>
            <a:endParaRPr lang="en-US" b="1" dirty="0"/>
          </a:p>
        </p:txBody>
      </p:sp>
      <p:sp>
        <p:nvSpPr>
          <p:cNvPr id="13" name="Title 1"/>
          <p:cNvSpPr>
            <a:spLocks noGrp="1"/>
          </p:cNvSpPr>
          <p:nvPr>
            <p:ph type="title"/>
          </p:nvPr>
        </p:nvSpPr>
        <p:spPr>
          <a:xfrm>
            <a:off x="457200" y="66675"/>
            <a:ext cx="8229600" cy="1249442"/>
          </a:xfrm>
        </p:spPr>
        <p:txBody>
          <a:bodyPr>
            <a:normAutofit/>
          </a:bodyPr>
          <a:lstStyle/>
          <a:p>
            <a:r>
              <a:rPr lang="en-US" sz="2700" dirty="0" smtClean="0"/>
              <a:t>Huntsville, AL, April 27, 2011 Tornado Outbreak</a:t>
            </a:r>
            <a:br>
              <a:rPr lang="en-US" sz="2700" dirty="0" smtClean="0"/>
            </a:br>
            <a:r>
              <a:rPr lang="en-US" sz="2700" b="1" dirty="0" smtClean="0">
                <a:solidFill>
                  <a:srgbClr val="FF0000"/>
                </a:solidFill>
              </a:rPr>
              <a:t>Total Condensate Advection</a:t>
            </a:r>
            <a:br>
              <a:rPr lang="en-US" sz="2700" b="1" dirty="0" smtClean="0">
                <a:solidFill>
                  <a:srgbClr val="FF0000"/>
                </a:solidFill>
              </a:rPr>
            </a:br>
            <a:r>
              <a:rPr lang="en-US" sz="2000" dirty="0" smtClean="0"/>
              <a:t>17-h (17Z/27)</a:t>
            </a:r>
            <a:endParaRPr lang="en-US" sz="2000" dirty="0"/>
          </a:p>
        </p:txBody>
      </p:sp>
      <p:sp>
        <p:nvSpPr>
          <p:cNvPr id="11" name="TextBox 10"/>
          <p:cNvSpPr txBox="1"/>
          <p:nvPr/>
        </p:nvSpPr>
        <p:spPr>
          <a:xfrm>
            <a:off x="1200151" y="384417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14" name="TextBox 13"/>
          <p:cNvSpPr txBox="1"/>
          <p:nvPr/>
        </p:nvSpPr>
        <p:spPr>
          <a:xfrm>
            <a:off x="5134844" y="3840480"/>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4110"/>
            <a:ext cx="9144000" cy="5049672"/>
          </a:xfrm>
          <a:prstGeom prst="rect">
            <a:avLst/>
          </a:prstGeom>
        </p:spPr>
      </p:pic>
      <p:sp>
        <p:nvSpPr>
          <p:cNvPr id="10" name="TextBox 9"/>
          <p:cNvSpPr txBox="1"/>
          <p:nvPr/>
        </p:nvSpPr>
        <p:spPr>
          <a:xfrm>
            <a:off x="104776" y="3933706"/>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Winds </a:t>
            </a:r>
            <a:endParaRPr lang="en-US" dirty="0"/>
          </a:p>
        </p:txBody>
      </p:sp>
      <p:sp>
        <p:nvSpPr>
          <p:cNvPr id="5" name="TextBox 4"/>
          <p:cNvSpPr txBox="1"/>
          <p:nvPr/>
        </p:nvSpPr>
        <p:spPr>
          <a:xfrm>
            <a:off x="85726" y="1319927"/>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1-km AGL Reflectivity </a:t>
            </a:r>
            <a:endParaRPr lang="en-US" dirty="0"/>
          </a:p>
        </p:txBody>
      </p:sp>
      <p:sp>
        <p:nvSpPr>
          <p:cNvPr id="12" name="TextBox 11"/>
          <p:cNvSpPr txBox="1"/>
          <p:nvPr/>
        </p:nvSpPr>
        <p:spPr>
          <a:xfrm>
            <a:off x="33246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Reflectivity </a:t>
            </a:r>
            <a:endParaRPr lang="en-US" dirty="0"/>
          </a:p>
        </p:txBody>
      </p:sp>
      <p:sp>
        <p:nvSpPr>
          <p:cNvPr id="7" name="TextBox 6"/>
          <p:cNvSpPr txBox="1"/>
          <p:nvPr/>
        </p:nvSpPr>
        <p:spPr>
          <a:xfrm>
            <a:off x="62964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Refl. </a:t>
            </a:r>
            <a:endParaRPr lang="en-US" dirty="0"/>
          </a:p>
        </p:txBody>
      </p:sp>
      <p:sp>
        <p:nvSpPr>
          <p:cNvPr id="17" name="TextBox 16"/>
          <p:cNvSpPr txBox="1"/>
          <p:nvPr/>
        </p:nvSpPr>
        <p:spPr>
          <a:xfrm>
            <a:off x="3174137" y="3902869"/>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Hourly Updrafts</a:t>
            </a:r>
            <a:endParaRPr lang="en-US" dirty="0"/>
          </a:p>
        </p:txBody>
      </p:sp>
      <p:sp>
        <p:nvSpPr>
          <p:cNvPr id="18" name="TextBox 17"/>
          <p:cNvSpPr txBox="1"/>
          <p:nvPr/>
        </p:nvSpPr>
        <p:spPr>
          <a:xfrm>
            <a:off x="6096000" y="3882033"/>
            <a:ext cx="3048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a:t>
            </a:r>
            <a:r>
              <a:rPr lang="en-US" b="1" dirty="0" smtClean="0"/>
              <a:t> 2-5km Up </a:t>
            </a:r>
            <a:r>
              <a:rPr lang="en-US" b="1" dirty="0" err="1" smtClean="0"/>
              <a:t>Helicity</a:t>
            </a:r>
            <a:r>
              <a:rPr lang="en-US" b="1" dirty="0" smtClean="0"/>
              <a:t> </a:t>
            </a:r>
            <a:endParaRPr lang="en-US" dirty="0"/>
          </a:p>
        </p:txBody>
      </p:sp>
      <p:sp>
        <p:nvSpPr>
          <p:cNvPr id="19" name="Oval 18"/>
          <p:cNvSpPr/>
          <p:nvPr/>
        </p:nvSpPr>
        <p:spPr>
          <a:xfrm>
            <a:off x="3086100" y="2286000"/>
            <a:ext cx="1038225" cy="10191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944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464"/>
            <a:ext cx="9144000" cy="5049672"/>
          </a:xfrm>
          <a:prstGeom prst="rect">
            <a:avLst/>
          </a:prstGeom>
        </p:spPr>
      </p:pic>
      <p:sp>
        <p:nvSpPr>
          <p:cNvPr id="13" name="Title 1"/>
          <p:cNvSpPr>
            <a:spLocks noGrp="1"/>
          </p:cNvSpPr>
          <p:nvPr>
            <p:ph type="title"/>
          </p:nvPr>
        </p:nvSpPr>
        <p:spPr>
          <a:xfrm>
            <a:off x="457200" y="66675"/>
            <a:ext cx="8229600" cy="1249442"/>
          </a:xfrm>
        </p:spPr>
        <p:txBody>
          <a:bodyPr>
            <a:normAutofit/>
          </a:bodyPr>
          <a:lstStyle/>
          <a:p>
            <a:r>
              <a:rPr lang="en-US" sz="2700" dirty="0" smtClean="0"/>
              <a:t>Huntsville, AL, April 27, 2011 Tornado Outbreak</a:t>
            </a:r>
            <a:br>
              <a:rPr lang="en-US" sz="2700" dirty="0" smtClean="0"/>
            </a:br>
            <a:r>
              <a:rPr lang="en-US" sz="2700" b="1" dirty="0" smtClean="0">
                <a:solidFill>
                  <a:srgbClr val="FF0000"/>
                </a:solidFill>
              </a:rPr>
              <a:t>Separate Species Advection</a:t>
            </a:r>
            <a:br>
              <a:rPr lang="en-US" sz="2700" b="1" dirty="0" smtClean="0">
                <a:solidFill>
                  <a:srgbClr val="FF0000"/>
                </a:solidFill>
              </a:rPr>
            </a:br>
            <a:r>
              <a:rPr lang="en-US" sz="2000" dirty="0" smtClean="0"/>
              <a:t>17-h (17Z/27)</a:t>
            </a:r>
            <a:endParaRPr lang="en-US" sz="2000" dirty="0"/>
          </a:p>
        </p:txBody>
      </p:sp>
      <p:sp>
        <p:nvSpPr>
          <p:cNvPr id="10" name="TextBox 9"/>
          <p:cNvSpPr txBox="1"/>
          <p:nvPr/>
        </p:nvSpPr>
        <p:spPr>
          <a:xfrm>
            <a:off x="104776" y="3933706"/>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Winds </a:t>
            </a:r>
            <a:endParaRPr lang="en-US" dirty="0"/>
          </a:p>
        </p:txBody>
      </p:sp>
      <p:sp>
        <p:nvSpPr>
          <p:cNvPr id="5" name="TextBox 4"/>
          <p:cNvSpPr txBox="1"/>
          <p:nvPr/>
        </p:nvSpPr>
        <p:spPr>
          <a:xfrm>
            <a:off x="85726" y="1319927"/>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1-km AGL Reflectivity </a:t>
            </a:r>
            <a:endParaRPr lang="en-US" dirty="0"/>
          </a:p>
        </p:txBody>
      </p:sp>
      <p:sp>
        <p:nvSpPr>
          <p:cNvPr id="12" name="TextBox 11"/>
          <p:cNvSpPr txBox="1"/>
          <p:nvPr/>
        </p:nvSpPr>
        <p:spPr>
          <a:xfrm>
            <a:off x="33246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Reflectivity </a:t>
            </a:r>
            <a:endParaRPr lang="en-US" dirty="0"/>
          </a:p>
        </p:txBody>
      </p:sp>
      <p:sp>
        <p:nvSpPr>
          <p:cNvPr id="7" name="TextBox 6"/>
          <p:cNvSpPr txBox="1"/>
          <p:nvPr/>
        </p:nvSpPr>
        <p:spPr>
          <a:xfrm>
            <a:off x="62964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Refl. </a:t>
            </a:r>
            <a:endParaRPr lang="en-US" dirty="0"/>
          </a:p>
        </p:txBody>
      </p:sp>
      <p:sp>
        <p:nvSpPr>
          <p:cNvPr id="17" name="TextBox 16"/>
          <p:cNvSpPr txBox="1"/>
          <p:nvPr/>
        </p:nvSpPr>
        <p:spPr>
          <a:xfrm>
            <a:off x="3174137" y="3902869"/>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Hourly Updrafts</a:t>
            </a:r>
            <a:endParaRPr lang="en-US" dirty="0"/>
          </a:p>
        </p:txBody>
      </p:sp>
      <p:sp>
        <p:nvSpPr>
          <p:cNvPr id="18" name="TextBox 17"/>
          <p:cNvSpPr txBox="1"/>
          <p:nvPr/>
        </p:nvSpPr>
        <p:spPr>
          <a:xfrm>
            <a:off x="6096000" y="3882033"/>
            <a:ext cx="3048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a:t>
            </a:r>
            <a:r>
              <a:rPr lang="en-US" b="1" dirty="0" smtClean="0"/>
              <a:t> 2-5km Up </a:t>
            </a:r>
            <a:r>
              <a:rPr lang="en-US" b="1" dirty="0" err="1" smtClean="0"/>
              <a:t>Helicity</a:t>
            </a:r>
            <a:r>
              <a:rPr lang="en-US" b="1" dirty="0" smtClean="0"/>
              <a:t> </a:t>
            </a:r>
            <a:endParaRPr lang="en-US" dirty="0"/>
          </a:p>
        </p:txBody>
      </p:sp>
      <p:sp>
        <p:nvSpPr>
          <p:cNvPr id="4" name="Oval 3"/>
          <p:cNvSpPr/>
          <p:nvPr/>
        </p:nvSpPr>
        <p:spPr>
          <a:xfrm>
            <a:off x="3086100" y="2286000"/>
            <a:ext cx="1038225" cy="10191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227815" y="2519660"/>
            <a:ext cx="1391935" cy="646331"/>
          </a:xfrm>
          <a:prstGeom prst="rect">
            <a:avLst/>
          </a:prstGeom>
          <a:solidFill>
            <a:srgbClr val="FFC000"/>
          </a:solidFill>
        </p:spPr>
        <p:txBody>
          <a:bodyPr wrap="square" rtlCol="0">
            <a:spAutoFit/>
          </a:bodyPr>
          <a:lstStyle/>
          <a:p>
            <a:r>
              <a:rPr lang="en-US" dirty="0" smtClean="0"/>
              <a:t>Better storm structure</a:t>
            </a:r>
            <a:endParaRPr lang="en-US" dirty="0"/>
          </a:p>
        </p:txBody>
      </p:sp>
    </p:spTree>
    <p:extLst>
      <p:ext uri="{BB962C8B-B14F-4D97-AF65-F5344CB8AC3E}">
        <p14:creationId xmlns:p14="http://schemas.microsoft.com/office/powerpoint/2010/main" val="3702630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464"/>
            <a:ext cx="9144000" cy="5049672"/>
          </a:xfrm>
          <a:prstGeom prst="rect">
            <a:avLst/>
          </a:prstGeom>
        </p:spPr>
      </p:pic>
      <p:sp>
        <p:nvSpPr>
          <p:cNvPr id="13" name="Title 1"/>
          <p:cNvSpPr>
            <a:spLocks noGrp="1"/>
          </p:cNvSpPr>
          <p:nvPr>
            <p:ph type="title"/>
          </p:nvPr>
        </p:nvSpPr>
        <p:spPr>
          <a:xfrm>
            <a:off x="457200" y="66675"/>
            <a:ext cx="8229600" cy="1249442"/>
          </a:xfrm>
        </p:spPr>
        <p:txBody>
          <a:bodyPr>
            <a:normAutofit/>
          </a:bodyPr>
          <a:lstStyle/>
          <a:p>
            <a:r>
              <a:rPr lang="en-US" sz="2700" dirty="0" smtClean="0"/>
              <a:t>Huntsville, AL, April 27, 2011 Tornado Outbreak</a:t>
            </a:r>
            <a:br>
              <a:rPr lang="en-US" sz="2700" dirty="0" smtClean="0"/>
            </a:br>
            <a:r>
              <a:rPr lang="en-US" sz="2700" b="1" dirty="0" smtClean="0">
                <a:solidFill>
                  <a:srgbClr val="FF0000"/>
                </a:solidFill>
              </a:rPr>
              <a:t>Total Condensate Advection</a:t>
            </a:r>
            <a:br>
              <a:rPr lang="en-US" sz="2700" b="1" dirty="0" smtClean="0">
                <a:solidFill>
                  <a:srgbClr val="FF0000"/>
                </a:solidFill>
              </a:rPr>
            </a:br>
            <a:r>
              <a:rPr lang="en-US" sz="2000" dirty="0" smtClean="0"/>
              <a:t>20-h (20Z/27)</a:t>
            </a:r>
            <a:endParaRPr lang="en-US" sz="2000" dirty="0"/>
          </a:p>
        </p:txBody>
      </p:sp>
      <p:sp>
        <p:nvSpPr>
          <p:cNvPr id="10" name="TextBox 9"/>
          <p:cNvSpPr txBox="1"/>
          <p:nvPr/>
        </p:nvSpPr>
        <p:spPr>
          <a:xfrm>
            <a:off x="104776" y="3933706"/>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Winds </a:t>
            </a:r>
            <a:endParaRPr lang="en-US" dirty="0"/>
          </a:p>
        </p:txBody>
      </p:sp>
      <p:sp>
        <p:nvSpPr>
          <p:cNvPr id="5" name="TextBox 4"/>
          <p:cNvSpPr txBox="1"/>
          <p:nvPr/>
        </p:nvSpPr>
        <p:spPr>
          <a:xfrm>
            <a:off x="85726" y="1319927"/>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1-km AGL Reflectivity </a:t>
            </a:r>
            <a:endParaRPr lang="en-US" dirty="0"/>
          </a:p>
        </p:txBody>
      </p:sp>
      <p:sp>
        <p:nvSpPr>
          <p:cNvPr id="12" name="TextBox 11"/>
          <p:cNvSpPr txBox="1"/>
          <p:nvPr/>
        </p:nvSpPr>
        <p:spPr>
          <a:xfrm>
            <a:off x="33246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Reflectivity </a:t>
            </a:r>
            <a:endParaRPr lang="en-US" dirty="0"/>
          </a:p>
        </p:txBody>
      </p:sp>
      <p:sp>
        <p:nvSpPr>
          <p:cNvPr id="7" name="TextBox 6"/>
          <p:cNvSpPr txBox="1"/>
          <p:nvPr/>
        </p:nvSpPr>
        <p:spPr>
          <a:xfrm>
            <a:off x="62964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Refl. </a:t>
            </a:r>
            <a:endParaRPr lang="en-US" dirty="0"/>
          </a:p>
        </p:txBody>
      </p:sp>
      <p:sp>
        <p:nvSpPr>
          <p:cNvPr id="17" name="TextBox 16"/>
          <p:cNvSpPr txBox="1"/>
          <p:nvPr/>
        </p:nvSpPr>
        <p:spPr>
          <a:xfrm>
            <a:off x="3174137" y="3902869"/>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Hourly Updrafts</a:t>
            </a:r>
            <a:endParaRPr lang="en-US" dirty="0"/>
          </a:p>
        </p:txBody>
      </p:sp>
      <p:sp>
        <p:nvSpPr>
          <p:cNvPr id="18" name="TextBox 17"/>
          <p:cNvSpPr txBox="1"/>
          <p:nvPr/>
        </p:nvSpPr>
        <p:spPr>
          <a:xfrm>
            <a:off x="6096000" y="3882033"/>
            <a:ext cx="3048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a:t>
            </a:r>
            <a:r>
              <a:rPr lang="en-US" b="1" dirty="0" smtClean="0"/>
              <a:t> 2-5km Up </a:t>
            </a:r>
            <a:r>
              <a:rPr lang="en-US" b="1" dirty="0" err="1" smtClean="0"/>
              <a:t>Helicity</a:t>
            </a:r>
            <a:r>
              <a:rPr lang="en-US" b="1" dirty="0" smtClean="0"/>
              <a:t> </a:t>
            </a:r>
            <a:endParaRPr lang="en-US" dirty="0"/>
          </a:p>
        </p:txBody>
      </p:sp>
      <p:cxnSp>
        <p:nvCxnSpPr>
          <p:cNvPr id="20" name="Straight Arrow Connector 19"/>
          <p:cNvCxnSpPr/>
          <p:nvPr/>
        </p:nvCxnSpPr>
        <p:spPr>
          <a:xfrm flipH="1" flipV="1">
            <a:off x="3848099" y="2765077"/>
            <a:ext cx="379715" cy="29021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056365" y="2452688"/>
            <a:ext cx="420385"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348163" y="2238376"/>
            <a:ext cx="376237"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6520967" y="1832887"/>
            <a:ext cx="1156970" cy="1167488"/>
          </a:xfrm>
          <a:custGeom>
            <a:avLst/>
            <a:gdLst>
              <a:gd name="connsiteX0" fmla="*/ 632308 w 1156970"/>
              <a:gd name="connsiteY0" fmla="*/ 43538 h 1167488"/>
              <a:gd name="connsiteX1" fmla="*/ 422758 w 1156970"/>
              <a:gd name="connsiteY1" fmla="*/ 176888 h 1167488"/>
              <a:gd name="connsiteX2" fmla="*/ 317983 w 1156970"/>
              <a:gd name="connsiteY2" fmla="*/ 424538 h 1167488"/>
              <a:gd name="connsiteX3" fmla="*/ 175108 w 1156970"/>
              <a:gd name="connsiteY3" fmla="*/ 548363 h 1167488"/>
              <a:gd name="connsiteX4" fmla="*/ 41758 w 1156970"/>
              <a:gd name="connsiteY4" fmla="*/ 872213 h 1167488"/>
              <a:gd name="connsiteX5" fmla="*/ 3658 w 1156970"/>
              <a:gd name="connsiteY5" fmla="*/ 1091288 h 1167488"/>
              <a:gd name="connsiteX6" fmla="*/ 117958 w 1156970"/>
              <a:gd name="connsiteY6" fmla="*/ 1167488 h 1167488"/>
              <a:gd name="connsiteX7" fmla="*/ 508483 w 1156970"/>
              <a:gd name="connsiteY7" fmla="*/ 1091288 h 1167488"/>
              <a:gd name="connsiteX8" fmla="*/ 756133 w 1156970"/>
              <a:gd name="connsiteY8" fmla="*/ 910313 h 1167488"/>
              <a:gd name="connsiteX9" fmla="*/ 975208 w 1156970"/>
              <a:gd name="connsiteY9" fmla="*/ 567413 h 1167488"/>
              <a:gd name="connsiteX10" fmla="*/ 1079983 w 1156970"/>
              <a:gd name="connsiteY10" fmla="*/ 357863 h 1167488"/>
              <a:gd name="connsiteX11" fmla="*/ 1156183 w 1156970"/>
              <a:gd name="connsiteY11" fmla="*/ 129263 h 1167488"/>
              <a:gd name="connsiteX12" fmla="*/ 1032358 w 1156970"/>
              <a:gd name="connsiteY12" fmla="*/ 14963 h 1167488"/>
              <a:gd name="connsiteX13" fmla="*/ 794233 w 1156970"/>
              <a:gd name="connsiteY13" fmla="*/ 5438 h 1167488"/>
              <a:gd name="connsiteX14" fmla="*/ 632308 w 1156970"/>
              <a:gd name="connsiteY14" fmla="*/ 43538 h 1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6970" h="1167488">
                <a:moveTo>
                  <a:pt x="632308" y="43538"/>
                </a:moveTo>
                <a:cubicBezTo>
                  <a:pt x="570396" y="72113"/>
                  <a:pt x="475145" y="113388"/>
                  <a:pt x="422758" y="176888"/>
                </a:cubicBezTo>
                <a:cubicBezTo>
                  <a:pt x="370371" y="240388"/>
                  <a:pt x="359258" y="362626"/>
                  <a:pt x="317983" y="424538"/>
                </a:cubicBezTo>
                <a:cubicBezTo>
                  <a:pt x="276708" y="486450"/>
                  <a:pt x="221145" y="473751"/>
                  <a:pt x="175108" y="548363"/>
                </a:cubicBezTo>
                <a:cubicBezTo>
                  <a:pt x="129071" y="622975"/>
                  <a:pt x="70333" y="781726"/>
                  <a:pt x="41758" y="872213"/>
                </a:cubicBezTo>
                <a:cubicBezTo>
                  <a:pt x="13183" y="962700"/>
                  <a:pt x="-9042" y="1042076"/>
                  <a:pt x="3658" y="1091288"/>
                </a:cubicBezTo>
                <a:cubicBezTo>
                  <a:pt x="16358" y="1140500"/>
                  <a:pt x="33821" y="1167488"/>
                  <a:pt x="117958" y="1167488"/>
                </a:cubicBezTo>
                <a:cubicBezTo>
                  <a:pt x="202095" y="1167488"/>
                  <a:pt x="402121" y="1134150"/>
                  <a:pt x="508483" y="1091288"/>
                </a:cubicBezTo>
                <a:cubicBezTo>
                  <a:pt x="614845" y="1048426"/>
                  <a:pt x="678346" y="997625"/>
                  <a:pt x="756133" y="910313"/>
                </a:cubicBezTo>
                <a:cubicBezTo>
                  <a:pt x="833920" y="823001"/>
                  <a:pt x="921233" y="659488"/>
                  <a:pt x="975208" y="567413"/>
                </a:cubicBezTo>
                <a:cubicBezTo>
                  <a:pt x="1029183" y="475338"/>
                  <a:pt x="1049821" y="430888"/>
                  <a:pt x="1079983" y="357863"/>
                </a:cubicBezTo>
                <a:cubicBezTo>
                  <a:pt x="1110145" y="284838"/>
                  <a:pt x="1164120" y="186413"/>
                  <a:pt x="1156183" y="129263"/>
                </a:cubicBezTo>
                <a:cubicBezTo>
                  <a:pt x="1148246" y="72113"/>
                  <a:pt x="1092683" y="35600"/>
                  <a:pt x="1032358" y="14963"/>
                </a:cubicBezTo>
                <a:cubicBezTo>
                  <a:pt x="972033" y="-5674"/>
                  <a:pt x="865670" y="-912"/>
                  <a:pt x="794233" y="5438"/>
                </a:cubicBezTo>
                <a:cubicBezTo>
                  <a:pt x="722796" y="11788"/>
                  <a:pt x="694220" y="14963"/>
                  <a:pt x="632308" y="43538"/>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323440" y="2810470"/>
            <a:ext cx="1391935" cy="369332"/>
          </a:xfrm>
          <a:prstGeom prst="rect">
            <a:avLst/>
          </a:prstGeom>
          <a:solidFill>
            <a:srgbClr val="FFC000"/>
          </a:solidFill>
        </p:spPr>
        <p:txBody>
          <a:bodyPr wrap="square" rtlCol="0">
            <a:spAutoFit/>
          </a:bodyPr>
          <a:lstStyle/>
          <a:p>
            <a:r>
              <a:rPr lang="en-US" dirty="0" smtClean="0"/>
              <a:t>Max:  50 </a:t>
            </a:r>
            <a:r>
              <a:rPr lang="en-US" dirty="0" err="1" smtClean="0"/>
              <a:t>dBZ</a:t>
            </a:r>
            <a:endParaRPr lang="en-US" dirty="0"/>
          </a:p>
        </p:txBody>
      </p:sp>
    </p:spTree>
    <p:extLst>
      <p:ext uri="{BB962C8B-B14F-4D97-AF65-F5344CB8AC3E}">
        <p14:creationId xmlns:p14="http://schemas.microsoft.com/office/powerpoint/2010/main" val="40917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464"/>
            <a:ext cx="9144000" cy="5049672"/>
          </a:xfrm>
          <a:prstGeom prst="rect">
            <a:avLst/>
          </a:prstGeom>
        </p:spPr>
      </p:pic>
      <p:sp>
        <p:nvSpPr>
          <p:cNvPr id="13" name="Title 1"/>
          <p:cNvSpPr>
            <a:spLocks noGrp="1"/>
          </p:cNvSpPr>
          <p:nvPr>
            <p:ph type="title"/>
          </p:nvPr>
        </p:nvSpPr>
        <p:spPr>
          <a:xfrm>
            <a:off x="457200" y="66675"/>
            <a:ext cx="8229600" cy="1249442"/>
          </a:xfrm>
        </p:spPr>
        <p:txBody>
          <a:bodyPr>
            <a:normAutofit/>
          </a:bodyPr>
          <a:lstStyle/>
          <a:p>
            <a:r>
              <a:rPr lang="en-US" sz="2700" dirty="0" smtClean="0"/>
              <a:t>Huntsville, AL, April 27, 2011 Tornado Outbreak</a:t>
            </a:r>
            <a:br>
              <a:rPr lang="en-US" sz="2700" dirty="0" smtClean="0"/>
            </a:br>
            <a:r>
              <a:rPr lang="en-US" sz="2700" b="1" dirty="0" smtClean="0">
                <a:solidFill>
                  <a:srgbClr val="FF0000"/>
                </a:solidFill>
              </a:rPr>
              <a:t>Separate Species Advection</a:t>
            </a:r>
            <a:r>
              <a:rPr lang="en-US" sz="2700" dirty="0" smtClean="0">
                <a:solidFill>
                  <a:srgbClr val="FF0000"/>
                </a:solidFill>
              </a:rPr>
              <a:t/>
            </a:r>
            <a:br>
              <a:rPr lang="en-US" sz="2700" dirty="0" smtClean="0">
                <a:solidFill>
                  <a:srgbClr val="FF0000"/>
                </a:solidFill>
              </a:rPr>
            </a:br>
            <a:r>
              <a:rPr lang="en-US" sz="2000" dirty="0" smtClean="0"/>
              <a:t>20-h (20Z/27)</a:t>
            </a:r>
            <a:endParaRPr lang="en-US" sz="2000" dirty="0"/>
          </a:p>
        </p:txBody>
      </p:sp>
      <p:sp>
        <p:nvSpPr>
          <p:cNvPr id="10" name="TextBox 9"/>
          <p:cNvSpPr txBox="1"/>
          <p:nvPr/>
        </p:nvSpPr>
        <p:spPr>
          <a:xfrm>
            <a:off x="104776" y="3933706"/>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Winds </a:t>
            </a:r>
            <a:endParaRPr lang="en-US" dirty="0"/>
          </a:p>
        </p:txBody>
      </p:sp>
      <p:sp>
        <p:nvSpPr>
          <p:cNvPr id="5" name="TextBox 4"/>
          <p:cNvSpPr txBox="1"/>
          <p:nvPr/>
        </p:nvSpPr>
        <p:spPr>
          <a:xfrm>
            <a:off x="85726" y="1319927"/>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1-km AGL Reflectivity </a:t>
            </a:r>
            <a:endParaRPr lang="en-US" dirty="0"/>
          </a:p>
        </p:txBody>
      </p:sp>
      <p:sp>
        <p:nvSpPr>
          <p:cNvPr id="12" name="TextBox 11"/>
          <p:cNvSpPr txBox="1"/>
          <p:nvPr/>
        </p:nvSpPr>
        <p:spPr>
          <a:xfrm>
            <a:off x="33246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Reflectivity </a:t>
            </a:r>
            <a:endParaRPr lang="en-US" dirty="0"/>
          </a:p>
        </p:txBody>
      </p:sp>
      <p:sp>
        <p:nvSpPr>
          <p:cNvPr id="7" name="TextBox 6"/>
          <p:cNvSpPr txBox="1"/>
          <p:nvPr/>
        </p:nvSpPr>
        <p:spPr>
          <a:xfrm>
            <a:off x="62964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Refl. </a:t>
            </a:r>
            <a:endParaRPr lang="en-US" dirty="0"/>
          </a:p>
        </p:txBody>
      </p:sp>
      <p:sp>
        <p:nvSpPr>
          <p:cNvPr id="17" name="TextBox 16"/>
          <p:cNvSpPr txBox="1"/>
          <p:nvPr/>
        </p:nvSpPr>
        <p:spPr>
          <a:xfrm>
            <a:off x="3174137" y="3902869"/>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Hourly Updrafts</a:t>
            </a:r>
            <a:endParaRPr lang="en-US" dirty="0"/>
          </a:p>
        </p:txBody>
      </p:sp>
      <p:sp>
        <p:nvSpPr>
          <p:cNvPr id="18" name="TextBox 17"/>
          <p:cNvSpPr txBox="1"/>
          <p:nvPr/>
        </p:nvSpPr>
        <p:spPr>
          <a:xfrm>
            <a:off x="6096000" y="3882033"/>
            <a:ext cx="3048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a:t>
            </a:r>
            <a:r>
              <a:rPr lang="en-US" b="1" dirty="0" smtClean="0"/>
              <a:t> 2-5km Up </a:t>
            </a:r>
            <a:r>
              <a:rPr lang="en-US" b="1" dirty="0" err="1" smtClean="0"/>
              <a:t>Helicity</a:t>
            </a:r>
            <a:r>
              <a:rPr lang="en-US" b="1" dirty="0" smtClean="0"/>
              <a:t> </a:t>
            </a:r>
            <a:endParaRPr lang="en-US" dirty="0"/>
          </a:p>
        </p:txBody>
      </p:sp>
      <p:sp>
        <p:nvSpPr>
          <p:cNvPr id="19" name="TextBox 18"/>
          <p:cNvSpPr txBox="1"/>
          <p:nvPr/>
        </p:nvSpPr>
        <p:spPr>
          <a:xfrm>
            <a:off x="4227815" y="2814935"/>
            <a:ext cx="1391935" cy="923330"/>
          </a:xfrm>
          <a:prstGeom prst="rect">
            <a:avLst/>
          </a:prstGeom>
          <a:solidFill>
            <a:srgbClr val="FFC000"/>
          </a:solidFill>
        </p:spPr>
        <p:txBody>
          <a:bodyPr wrap="square" rtlCol="0">
            <a:spAutoFit/>
          </a:bodyPr>
          <a:lstStyle/>
          <a:p>
            <a:pPr algn="ctr"/>
            <a:r>
              <a:rPr lang="en-US" dirty="0" smtClean="0"/>
              <a:t>Better storm structure,</a:t>
            </a:r>
          </a:p>
          <a:p>
            <a:pPr algn="ctr"/>
            <a:r>
              <a:rPr lang="en-US" dirty="0"/>
              <a:t>m</a:t>
            </a:r>
            <a:r>
              <a:rPr lang="en-US" dirty="0" smtClean="0"/>
              <a:t>ore details</a:t>
            </a:r>
            <a:endParaRPr lang="en-US" dirty="0"/>
          </a:p>
        </p:txBody>
      </p:sp>
      <p:cxnSp>
        <p:nvCxnSpPr>
          <p:cNvPr id="8" name="Straight Arrow Connector 7"/>
          <p:cNvCxnSpPr/>
          <p:nvPr/>
        </p:nvCxnSpPr>
        <p:spPr>
          <a:xfrm flipH="1" flipV="1">
            <a:off x="3848099" y="2765077"/>
            <a:ext cx="379715" cy="29021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056365" y="2452688"/>
            <a:ext cx="420385"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348163" y="2238376"/>
            <a:ext cx="376237"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23440" y="2810470"/>
            <a:ext cx="1391935" cy="369332"/>
          </a:xfrm>
          <a:prstGeom prst="rect">
            <a:avLst/>
          </a:prstGeom>
          <a:solidFill>
            <a:srgbClr val="FFC000"/>
          </a:solidFill>
        </p:spPr>
        <p:txBody>
          <a:bodyPr wrap="square" rtlCol="0">
            <a:spAutoFit/>
          </a:bodyPr>
          <a:lstStyle/>
          <a:p>
            <a:r>
              <a:rPr lang="en-US" dirty="0" smtClean="0"/>
              <a:t>Max:  55 </a:t>
            </a:r>
            <a:r>
              <a:rPr lang="en-US" dirty="0" err="1" smtClean="0"/>
              <a:t>dBZ</a:t>
            </a:r>
            <a:endParaRPr lang="en-US" dirty="0"/>
          </a:p>
        </p:txBody>
      </p:sp>
      <p:sp>
        <p:nvSpPr>
          <p:cNvPr id="25" name="Freeform 24"/>
          <p:cNvSpPr/>
          <p:nvPr/>
        </p:nvSpPr>
        <p:spPr>
          <a:xfrm>
            <a:off x="6520967" y="1832887"/>
            <a:ext cx="1156970" cy="1167488"/>
          </a:xfrm>
          <a:custGeom>
            <a:avLst/>
            <a:gdLst>
              <a:gd name="connsiteX0" fmla="*/ 632308 w 1156970"/>
              <a:gd name="connsiteY0" fmla="*/ 43538 h 1167488"/>
              <a:gd name="connsiteX1" fmla="*/ 422758 w 1156970"/>
              <a:gd name="connsiteY1" fmla="*/ 176888 h 1167488"/>
              <a:gd name="connsiteX2" fmla="*/ 317983 w 1156970"/>
              <a:gd name="connsiteY2" fmla="*/ 424538 h 1167488"/>
              <a:gd name="connsiteX3" fmla="*/ 175108 w 1156970"/>
              <a:gd name="connsiteY3" fmla="*/ 548363 h 1167488"/>
              <a:gd name="connsiteX4" fmla="*/ 41758 w 1156970"/>
              <a:gd name="connsiteY4" fmla="*/ 872213 h 1167488"/>
              <a:gd name="connsiteX5" fmla="*/ 3658 w 1156970"/>
              <a:gd name="connsiteY5" fmla="*/ 1091288 h 1167488"/>
              <a:gd name="connsiteX6" fmla="*/ 117958 w 1156970"/>
              <a:gd name="connsiteY6" fmla="*/ 1167488 h 1167488"/>
              <a:gd name="connsiteX7" fmla="*/ 508483 w 1156970"/>
              <a:gd name="connsiteY7" fmla="*/ 1091288 h 1167488"/>
              <a:gd name="connsiteX8" fmla="*/ 756133 w 1156970"/>
              <a:gd name="connsiteY8" fmla="*/ 910313 h 1167488"/>
              <a:gd name="connsiteX9" fmla="*/ 975208 w 1156970"/>
              <a:gd name="connsiteY9" fmla="*/ 567413 h 1167488"/>
              <a:gd name="connsiteX10" fmla="*/ 1079983 w 1156970"/>
              <a:gd name="connsiteY10" fmla="*/ 357863 h 1167488"/>
              <a:gd name="connsiteX11" fmla="*/ 1156183 w 1156970"/>
              <a:gd name="connsiteY11" fmla="*/ 129263 h 1167488"/>
              <a:gd name="connsiteX12" fmla="*/ 1032358 w 1156970"/>
              <a:gd name="connsiteY12" fmla="*/ 14963 h 1167488"/>
              <a:gd name="connsiteX13" fmla="*/ 794233 w 1156970"/>
              <a:gd name="connsiteY13" fmla="*/ 5438 h 1167488"/>
              <a:gd name="connsiteX14" fmla="*/ 632308 w 1156970"/>
              <a:gd name="connsiteY14" fmla="*/ 43538 h 1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6970" h="1167488">
                <a:moveTo>
                  <a:pt x="632308" y="43538"/>
                </a:moveTo>
                <a:cubicBezTo>
                  <a:pt x="570396" y="72113"/>
                  <a:pt x="475145" y="113388"/>
                  <a:pt x="422758" y="176888"/>
                </a:cubicBezTo>
                <a:cubicBezTo>
                  <a:pt x="370371" y="240388"/>
                  <a:pt x="359258" y="362626"/>
                  <a:pt x="317983" y="424538"/>
                </a:cubicBezTo>
                <a:cubicBezTo>
                  <a:pt x="276708" y="486450"/>
                  <a:pt x="221145" y="473751"/>
                  <a:pt x="175108" y="548363"/>
                </a:cubicBezTo>
                <a:cubicBezTo>
                  <a:pt x="129071" y="622975"/>
                  <a:pt x="70333" y="781726"/>
                  <a:pt x="41758" y="872213"/>
                </a:cubicBezTo>
                <a:cubicBezTo>
                  <a:pt x="13183" y="962700"/>
                  <a:pt x="-9042" y="1042076"/>
                  <a:pt x="3658" y="1091288"/>
                </a:cubicBezTo>
                <a:cubicBezTo>
                  <a:pt x="16358" y="1140500"/>
                  <a:pt x="33821" y="1167488"/>
                  <a:pt x="117958" y="1167488"/>
                </a:cubicBezTo>
                <a:cubicBezTo>
                  <a:pt x="202095" y="1167488"/>
                  <a:pt x="402121" y="1134150"/>
                  <a:pt x="508483" y="1091288"/>
                </a:cubicBezTo>
                <a:cubicBezTo>
                  <a:pt x="614845" y="1048426"/>
                  <a:pt x="678346" y="997625"/>
                  <a:pt x="756133" y="910313"/>
                </a:cubicBezTo>
                <a:cubicBezTo>
                  <a:pt x="833920" y="823001"/>
                  <a:pt x="921233" y="659488"/>
                  <a:pt x="975208" y="567413"/>
                </a:cubicBezTo>
                <a:cubicBezTo>
                  <a:pt x="1029183" y="475338"/>
                  <a:pt x="1049821" y="430888"/>
                  <a:pt x="1079983" y="357863"/>
                </a:cubicBezTo>
                <a:cubicBezTo>
                  <a:pt x="1110145" y="284838"/>
                  <a:pt x="1164120" y="186413"/>
                  <a:pt x="1156183" y="129263"/>
                </a:cubicBezTo>
                <a:cubicBezTo>
                  <a:pt x="1148246" y="72113"/>
                  <a:pt x="1092683" y="35600"/>
                  <a:pt x="1032358" y="14963"/>
                </a:cubicBezTo>
                <a:cubicBezTo>
                  <a:pt x="972033" y="-5674"/>
                  <a:pt x="865670" y="-912"/>
                  <a:pt x="794233" y="5438"/>
                </a:cubicBezTo>
                <a:cubicBezTo>
                  <a:pt x="722796" y="11788"/>
                  <a:pt x="694220" y="14963"/>
                  <a:pt x="632308" y="43538"/>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00031" y="5334595"/>
            <a:ext cx="1391935" cy="923330"/>
          </a:xfrm>
          <a:prstGeom prst="rect">
            <a:avLst/>
          </a:prstGeom>
          <a:solidFill>
            <a:srgbClr val="FFC000"/>
          </a:solidFill>
        </p:spPr>
        <p:txBody>
          <a:bodyPr wrap="square" rtlCol="0">
            <a:spAutoFit/>
          </a:bodyPr>
          <a:lstStyle/>
          <a:p>
            <a:pPr algn="ctr"/>
            <a:r>
              <a:rPr lang="en-US" dirty="0" smtClean="0"/>
              <a:t>Stronger updrafts and </a:t>
            </a:r>
            <a:r>
              <a:rPr lang="en-US" dirty="0" err="1" smtClean="0"/>
              <a:t>helicity</a:t>
            </a:r>
            <a:endParaRPr lang="en-US" dirty="0"/>
          </a:p>
        </p:txBody>
      </p:sp>
      <p:cxnSp>
        <p:nvCxnSpPr>
          <p:cNvPr id="27" name="Straight Arrow Connector 26"/>
          <p:cNvCxnSpPr/>
          <p:nvPr/>
        </p:nvCxnSpPr>
        <p:spPr>
          <a:xfrm flipH="1" flipV="1">
            <a:off x="4152900" y="5019676"/>
            <a:ext cx="1247131" cy="77658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791966" y="4867275"/>
            <a:ext cx="531474" cy="8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462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464"/>
            <a:ext cx="9144000" cy="5049672"/>
          </a:xfrm>
          <a:prstGeom prst="rect">
            <a:avLst/>
          </a:prstGeom>
        </p:spPr>
      </p:pic>
      <p:sp>
        <p:nvSpPr>
          <p:cNvPr id="13" name="Title 1"/>
          <p:cNvSpPr>
            <a:spLocks noGrp="1"/>
          </p:cNvSpPr>
          <p:nvPr>
            <p:ph type="title"/>
          </p:nvPr>
        </p:nvSpPr>
        <p:spPr>
          <a:xfrm>
            <a:off x="457200" y="66675"/>
            <a:ext cx="8229600" cy="1249442"/>
          </a:xfrm>
        </p:spPr>
        <p:txBody>
          <a:bodyPr>
            <a:normAutofit/>
          </a:bodyPr>
          <a:lstStyle/>
          <a:p>
            <a:r>
              <a:rPr lang="en-US" sz="2700" dirty="0" smtClean="0"/>
              <a:t>Huntsville, AL, April 27, 2011 Tornado Outbreak</a:t>
            </a:r>
            <a:br>
              <a:rPr lang="en-US" sz="2700" dirty="0" smtClean="0"/>
            </a:br>
            <a:r>
              <a:rPr lang="en-US" sz="2700" b="1" dirty="0" smtClean="0">
                <a:solidFill>
                  <a:srgbClr val="FF0000"/>
                </a:solidFill>
              </a:rPr>
              <a:t>Total Condensate Advection</a:t>
            </a:r>
            <a:r>
              <a:rPr lang="en-US" sz="2700" dirty="0" smtClean="0">
                <a:solidFill>
                  <a:srgbClr val="FF0000"/>
                </a:solidFill>
              </a:rPr>
              <a:t/>
            </a:r>
            <a:br>
              <a:rPr lang="en-US" sz="2700" dirty="0" smtClean="0">
                <a:solidFill>
                  <a:srgbClr val="FF0000"/>
                </a:solidFill>
              </a:rPr>
            </a:br>
            <a:r>
              <a:rPr lang="en-US" sz="2000" dirty="0" smtClean="0"/>
              <a:t>27-h (03Z/28)</a:t>
            </a:r>
            <a:endParaRPr lang="en-US" sz="2000" dirty="0"/>
          </a:p>
        </p:txBody>
      </p:sp>
      <p:sp>
        <p:nvSpPr>
          <p:cNvPr id="10" name="TextBox 9"/>
          <p:cNvSpPr txBox="1"/>
          <p:nvPr/>
        </p:nvSpPr>
        <p:spPr>
          <a:xfrm>
            <a:off x="104776" y="3933706"/>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Winds </a:t>
            </a:r>
            <a:endParaRPr lang="en-US" dirty="0"/>
          </a:p>
        </p:txBody>
      </p:sp>
      <p:sp>
        <p:nvSpPr>
          <p:cNvPr id="5" name="TextBox 4"/>
          <p:cNvSpPr txBox="1"/>
          <p:nvPr/>
        </p:nvSpPr>
        <p:spPr>
          <a:xfrm>
            <a:off x="85726" y="1319927"/>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1-km AGL Reflectivity </a:t>
            </a:r>
            <a:endParaRPr lang="en-US" dirty="0"/>
          </a:p>
        </p:txBody>
      </p:sp>
      <p:sp>
        <p:nvSpPr>
          <p:cNvPr id="12" name="TextBox 11"/>
          <p:cNvSpPr txBox="1"/>
          <p:nvPr/>
        </p:nvSpPr>
        <p:spPr>
          <a:xfrm>
            <a:off x="33246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Reflectivity </a:t>
            </a:r>
            <a:endParaRPr lang="en-US" dirty="0"/>
          </a:p>
        </p:txBody>
      </p:sp>
      <p:sp>
        <p:nvSpPr>
          <p:cNvPr id="7" name="TextBox 6"/>
          <p:cNvSpPr txBox="1"/>
          <p:nvPr/>
        </p:nvSpPr>
        <p:spPr>
          <a:xfrm>
            <a:off x="62964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Refl. </a:t>
            </a:r>
            <a:endParaRPr lang="en-US" dirty="0"/>
          </a:p>
        </p:txBody>
      </p:sp>
      <p:sp>
        <p:nvSpPr>
          <p:cNvPr id="17" name="TextBox 16"/>
          <p:cNvSpPr txBox="1"/>
          <p:nvPr/>
        </p:nvSpPr>
        <p:spPr>
          <a:xfrm>
            <a:off x="3174137" y="3902869"/>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Hourly Updrafts</a:t>
            </a:r>
            <a:endParaRPr lang="en-US" dirty="0"/>
          </a:p>
        </p:txBody>
      </p:sp>
      <p:sp>
        <p:nvSpPr>
          <p:cNvPr id="18" name="TextBox 17"/>
          <p:cNvSpPr txBox="1"/>
          <p:nvPr/>
        </p:nvSpPr>
        <p:spPr>
          <a:xfrm>
            <a:off x="6096000" y="3882033"/>
            <a:ext cx="3048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a:t>
            </a:r>
            <a:r>
              <a:rPr lang="en-US" b="1" dirty="0" smtClean="0"/>
              <a:t> 2-5km Up </a:t>
            </a:r>
            <a:r>
              <a:rPr lang="en-US" b="1" dirty="0" err="1" smtClean="0"/>
              <a:t>Helicity</a:t>
            </a:r>
            <a:r>
              <a:rPr lang="en-US" b="1" dirty="0" smtClean="0"/>
              <a:t> </a:t>
            </a:r>
            <a:endParaRPr lang="en-US" dirty="0"/>
          </a:p>
        </p:txBody>
      </p:sp>
      <p:sp>
        <p:nvSpPr>
          <p:cNvPr id="24" name="TextBox 23"/>
          <p:cNvSpPr txBox="1"/>
          <p:nvPr/>
        </p:nvSpPr>
        <p:spPr>
          <a:xfrm>
            <a:off x="7190090" y="3368636"/>
            <a:ext cx="1391935" cy="369332"/>
          </a:xfrm>
          <a:prstGeom prst="rect">
            <a:avLst/>
          </a:prstGeom>
          <a:solidFill>
            <a:srgbClr val="FFC000"/>
          </a:solidFill>
        </p:spPr>
        <p:txBody>
          <a:bodyPr wrap="square" rtlCol="0">
            <a:spAutoFit/>
          </a:bodyPr>
          <a:lstStyle/>
          <a:p>
            <a:r>
              <a:rPr lang="en-US" dirty="0" smtClean="0"/>
              <a:t>Max:  50 </a:t>
            </a:r>
            <a:r>
              <a:rPr lang="en-US" dirty="0" err="1" smtClean="0"/>
              <a:t>dBZ</a:t>
            </a:r>
            <a:endParaRPr lang="en-US" dirty="0"/>
          </a:p>
        </p:txBody>
      </p:sp>
      <p:cxnSp>
        <p:nvCxnSpPr>
          <p:cNvPr id="19" name="Straight Arrow Connector 18"/>
          <p:cNvCxnSpPr/>
          <p:nvPr/>
        </p:nvCxnSpPr>
        <p:spPr>
          <a:xfrm flipH="1" flipV="1">
            <a:off x="4266557" y="3223529"/>
            <a:ext cx="379715" cy="29021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514207" y="2920814"/>
            <a:ext cx="420385"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746473" y="2680309"/>
            <a:ext cx="376237"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9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Ferrier-</a:t>
            </a:r>
            <a:r>
              <a:rPr lang="en-US" dirty="0" err="1"/>
              <a:t>Aligo</a:t>
            </a:r>
            <a:r>
              <a:rPr lang="en-US" dirty="0"/>
              <a:t> version of the NAM microphysics</a:t>
            </a:r>
          </a:p>
        </p:txBody>
      </p:sp>
      <p:sp>
        <p:nvSpPr>
          <p:cNvPr id="3" name="Content Placeholder 2"/>
          <p:cNvSpPr>
            <a:spLocks noGrp="1"/>
          </p:cNvSpPr>
          <p:nvPr>
            <p:ph idx="1"/>
          </p:nvPr>
        </p:nvSpPr>
        <p:spPr/>
        <p:txBody>
          <a:bodyPr>
            <a:normAutofit/>
          </a:bodyPr>
          <a:lstStyle/>
          <a:p>
            <a:r>
              <a:rPr lang="en-US" sz="2400" dirty="0"/>
              <a:t>Changes </a:t>
            </a:r>
            <a:r>
              <a:rPr lang="en-US" sz="2400" dirty="0" smtClean="0"/>
              <a:t>were designed </a:t>
            </a:r>
            <a:r>
              <a:rPr lang="en-US" sz="2400" dirty="0"/>
              <a:t>to better represent deep, intense </a:t>
            </a:r>
            <a:r>
              <a:rPr lang="en-US" sz="2400" dirty="0" smtClean="0"/>
              <a:t>convection in the operational North American Mesoscale</a:t>
            </a:r>
            <a:r>
              <a:rPr lang="en-US" sz="2400" dirty="0"/>
              <a:t> F</a:t>
            </a:r>
            <a:r>
              <a:rPr lang="en-US" sz="2400" dirty="0" smtClean="0"/>
              <a:t>orecast System (NAM).</a:t>
            </a:r>
          </a:p>
          <a:p>
            <a:r>
              <a:rPr lang="en-US" sz="2400" dirty="0"/>
              <a:t>D</a:t>
            </a:r>
            <a:r>
              <a:rPr lang="en-US" sz="2400" dirty="0" smtClean="0"/>
              <a:t>eveloped from extensive microphysics sensitivity experiments made of the 29-30 June 2012 </a:t>
            </a:r>
            <a:r>
              <a:rPr lang="en-US" sz="2400" dirty="0" err="1" smtClean="0"/>
              <a:t>derecho</a:t>
            </a:r>
            <a:r>
              <a:rPr lang="en-US" sz="2400" dirty="0" smtClean="0"/>
              <a:t>, and severe weather cases flagged by the Storm Prediction Center at the 2012 NCEP Production Review.</a:t>
            </a:r>
            <a:endParaRPr lang="en-US" sz="2400" dirty="0"/>
          </a:p>
          <a:p>
            <a:r>
              <a:rPr lang="en-US" sz="2400" dirty="0" smtClean="0"/>
              <a:t>All model sensitivity experiments were made using an upgraded version of the NAM, also called the Non-hydrostatic </a:t>
            </a:r>
            <a:r>
              <a:rPr lang="en-US" sz="2400" dirty="0" err="1" smtClean="0"/>
              <a:t>Multiscale</a:t>
            </a:r>
            <a:r>
              <a:rPr lang="en-US" sz="2400" dirty="0" smtClean="0"/>
              <a:t> Model on the B-grid (NMMB), at a horizontal resolution of 4km.</a:t>
            </a:r>
            <a:endParaRPr lang="en-US" sz="2000" dirty="0" smtClean="0"/>
          </a:p>
          <a:p>
            <a:endParaRPr lang="en-US" sz="2400" dirty="0"/>
          </a:p>
        </p:txBody>
      </p:sp>
    </p:spTree>
    <p:extLst>
      <p:ext uri="{BB962C8B-B14F-4D97-AF65-F5344CB8AC3E}">
        <p14:creationId xmlns:p14="http://schemas.microsoft.com/office/powerpoint/2010/main" val="2309498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6464"/>
            <a:ext cx="9144000" cy="5049672"/>
          </a:xfrm>
          <a:prstGeom prst="rect">
            <a:avLst/>
          </a:prstGeom>
        </p:spPr>
      </p:pic>
      <p:sp>
        <p:nvSpPr>
          <p:cNvPr id="13" name="Title 1"/>
          <p:cNvSpPr>
            <a:spLocks noGrp="1"/>
          </p:cNvSpPr>
          <p:nvPr>
            <p:ph type="title"/>
          </p:nvPr>
        </p:nvSpPr>
        <p:spPr>
          <a:xfrm>
            <a:off x="457200" y="66675"/>
            <a:ext cx="8229600" cy="1249442"/>
          </a:xfrm>
        </p:spPr>
        <p:txBody>
          <a:bodyPr>
            <a:normAutofit/>
          </a:bodyPr>
          <a:lstStyle/>
          <a:p>
            <a:r>
              <a:rPr lang="en-US" sz="2700" dirty="0" smtClean="0"/>
              <a:t>Huntsville, AL, April 27, 2011 Tornado Outbreak</a:t>
            </a:r>
            <a:br>
              <a:rPr lang="en-US" sz="2700" dirty="0" smtClean="0"/>
            </a:br>
            <a:r>
              <a:rPr lang="en-US" sz="2700" b="1" dirty="0" smtClean="0">
                <a:solidFill>
                  <a:srgbClr val="FF0000"/>
                </a:solidFill>
              </a:rPr>
              <a:t>Separate Species Advection</a:t>
            </a:r>
            <a:r>
              <a:rPr lang="en-US" sz="2700" dirty="0" smtClean="0">
                <a:solidFill>
                  <a:srgbClr val="FF0000"/>
                </a:solidFill>
              </a:rPr>
              <a:t/>
            </a:r>
            <a:br>
              <a:rPr lang="en-US" sz="2700" dirty="0" smtClean="0">
                <a:solidFill>
                  <a:srgbClr val="FF0000"/>
                </a:solidFill>
              </a:rPr>
            </a:br>
            <a:r>
              <a:rPr lang="en-US" sz="2000" dirty="0" smtClean="0"/>
              <a:t>27-h (03Z/28)</a:t>
            </a:r>
            <a:endParaRPr lang="en-US" sz="2000" dirty="0"/>
          </a:p>
        </p:txBody>
      </p:sp>
      <p:sp>
        <p:nvSpPr>
          <p:cNvPr id="10" name="TextBox 9"/>
          <p:cNvSpPr txBox="1"/>
          <p:nvPr/>
        </p:nvSpPr>
        <p:spPr>
          <a:xfrm>
            <a:off x="104776" y="3933706"/>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Winds </a:t>
            </a:r>
            <a:endParaRPr lang="en-US" dirty="0"/>
          </a:p>
        </p:txBody>
      </p:sp>
      <p:sp>
        <p:nvSpPr>
          <p:cNvPr id="5" name="TextBox 4"/>
          <p:cNvSpPr txBox="1"/>
          <p:nvPr/>
        </p:nvSpPr>
        <p:spPr>
          <a:xfrm>
            <a:off x="85726" y="1319927"/>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1-km AGL Reflectivity </a:t>
            </a:r>
            <a:endParaRPr lang="en-US" dirty="0"/>
          </a:p>
        </p:txBody>
      </p:sp>
      <p:sp>
        <p:nvSpPr>
          <p:cNvPr id="12" name="TextBox 11"/>
          <p:cNvSpPr txBox="1"/>
          <p:nvPr/>
        </p:nvSpPr>
        <p:spPr>
          <a:xfrm>
            <a:off x="33246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Reflectivity </a:t>
            </a:r>
            <a:endParaRPr lang="en-US" dirty="0"/>
          </a:p>
        </p:txBody>
      </p:sp>
      <p:sp>
        <p:nvSpPr>
          <p:cNvPr id="7" name="TextBox 6"/>
          <p:cNvSpPr txBox="1"/>
          <p:nvPr/>
        </p:nvSpPr>
        <p:spPr>
          <a:xfrm>
            <a:off x="6296459" y="1316117"/>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Refl. </a:t>
            </a:r>
            <a:endParaRPr lang="en-US" dirty="0"/>
          </a:p>
        </p:txBody>
      </p:sp>
      <p:sp>
        <p:nvSpPr>
          <p:cNvPr id="17" name="TextBox 16"/>
          <p:cNvSpPr txBox="1"/>
          <p:nvPr/>
        </p:nvSpPr>
        <p:spPr>
          <a:xfrm>
            <a:off x="3174137" y="3902869"/>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Hourly Updrafts</a:t>
            </a:r>
            <a:endParaRPr lang="en-US" dirty="0"/>
          </a:p>
        </p:txBody>
      </p:sp>
      <p:sp>
        <p:nvSpPr>
          <p:cNvPr id="18" name="TextBox 17"/>
          <p:cNvSpPr txBox="1"/>
          <p:nvPr/>
        </p:nvSpPr>
        <p:spPr>
          <a:xfrm>
            <a:off x="6096000" y="3882033"/>
            <a:ext cx="30480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a:t>
            </a:r>
            <a:r>
              <a:rPr lang="en-US" b="1" dirty="0" smtClean="0"/>
              <a:t> 2-5km Up </a:t>
            </a:r>
            <a:r>
              <a:rPr lang="en-US" b="1" dirty="0" err="1" smtClean="0"/>
              <a:t>Helicity</a:t>
            </a:r>
            <a:r>
              <a:rPr lang="en-US" b="1" dirty="0" smtClean="0"/>
              <a:t> </a:t>
            </a:r>
            <a:endParaRPr lang="en-US" dirty="0"/>
          </a:p>
        </p:txBody>
      </p:sp>
      <p:sp>
        <p:nvSpPr>
          <p:cNvPr id="19" name="TextBox 18"/>
          <p:cNvSpPr txBox="1"/>
          <p:nvPr/>
        </p:nvSpPr>
        <p:spPr>
          <a:xfrm>
            <a:off x="5024115" y="2958703"/>
            <a:ext cx="1391935" cy="923330"/>
          </a:xfrm>
          <a:prstGeom prst="rect">
            <a:avLst/>
          </a:prstGeom>
          <a:solidFill>
            <a:srgbClr val="FFC000"/>
          </a:solidFill>
        </p:spPr>
        <p:txBody>
          <a:bodyPr wrap="square" rtlCol="0">
            <a:spAutoFit/>
          </a:bodyPr>
          <a:lstStyle/>
          <a:p>
            <a:pPr algn="ctr"/>
            <a:r>
              <a:rPr lang="en-US" dirty="0" smtClean="0"/>
              <a:t>Better storm structure,</a:t>
            </a:r>
          </a:p>
          <a:p>
            <a:pPr algn="ctr"/>
            <a:r>
              <a:rPr lang="en-US" dirty="0"/>
              <a:t>m</a:t>
            </a:r>
            <a:r>
              <a:rPr lang="en-US" dirty="0" smtClean="0"/>
              <a:t>ore details</a:t>
            </a:r>
            <a:endParaRPr lang="en-US" dirty="0"/>
          </a:p>
        </p:txBody>
      </p:sp>
      <p:cxnSp>
        <p:nvCxnSpPr>
          <p:cNvPr id="8" name="Straight Arrow Connector 7"/>
          <p:cNvCxnSpPr/>
          <p:nvPr/>
        </p:nvCxnSpPr>
        <p:spPr>
          <a:xfrm flipH="1" flipV="1">
            <a:off x="4266557" y="3223529"/>
            <a:ext cx="379715" cy="29021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514207" y="2920814"/>
            <a:ext cx="420385"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746473" y="2680309"/>
            <a:ext cx="376237" cy="2143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325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Autofit/>
          </a:bodyPr>
          <a:lstStyle/>
          <a:p>
            <a:r>
              <a:rPr lang="en-US" sz="3600" dirty="0" smtClean="0"/>
              <a:t>Summary of 4-km NMMB </a:t>
            </a:r>
            <a:r>
              <a:rPr lang="en-US" sz="3600" dirty="0" err="1" smtClean="0"/>
              <a:t>Derecho</a:t>
            </a:r>
            <a:r>
              <a:rPr lang="en-US" sz="3600" dirty="0" smtClean="0"/>
              <a:t> Simulations</a:t>
            </a:r>
            <a:endParaRPr lang="en-US" sz="3600" dirty="0"/>
          </a:p>
        </p:txBody>
      </p:sp>
      <p:sp>
        <p:nvSpPr>
          <p:cNvPr id="4" name="Content Placeholder 3"/>
          <p:cNvSpPr>
            <a:spLocks noGrp="1"/>
          </p:cNvSpPr>
          <p:nvPr>
            <p:ph idx="1"/>
          </p:nvPr>
        </p:nvSpPr>
        <p:spPr>
          <a:xfrm>
            <a:off x="457200" y="1295400"/>
            <a:ext cx="8229600" cy="5029200"/>
          </a:xfrm>
        </p:spPr>
        <p:txBody>
          <a:bodyPr>
            <a:noAutofit/>
          </a:bodyPr>
          <a:lstStyle/>
          <a:p>
            <a:r>
              <a:rPr lang="en-US" sz="2800" dirty="0" smtClean="0"/>
              <a:t>The GFS, NAM, RAPv1 and RAPv2 systems were used for initial and lateral boundary conditions (ICs and LBCs).</a:t>
            </a:r>
          </a:p>
          <a:p>
            <a:pPr lvl="1"/>
            <a:r>
              <a:rPr lang="en-US" sz="2400" dirty="0" smtClean="0"/>
              <a:t>The best forecast was with the </a:t>
            </a:r>
            <a:r>
              <a:rPr lang="en-US" sz="2400" dirty="0" smtClean="0">
                <a:solidFill>
                  <a:srgbClr val="FF0000"/>
                </a:solidFill>
              </a:rPr>
              <a:t>15Z </a:t>
            </a:r>
            <a:r>
              <a:rPr lang="en-US" sz="2400" dirty="0">
                <a:solidFill>
                  <a:srgbClr val="FF0000"/>
                </a:solidFill>
              </a:rPr>
              <a:t>29 June 2012 </a:t>
            </a:r>
            <a:r>
              <a:rPr lang="en-US" sz="2400" dirty="0" smtClean="0">
                <a:solidFill>
                  <a:srgbClr val="FF0000"/>
                </a:solidFill>
              </a:rPr>
              <a:t>cycle of the RAPv2 </a:t>
            </a:r>
            <a:r>
              <a:rPr lang="en-US" sz="2400" dirty="0" smtClean="0"/>
              <a:t>(RAPv2 data provided by ESRL).</a:t>
            </a:r>
          </a:p>
          <a:p>
            <a:r>
              <a:rPr lang="en-US" sz="2800" dirty="0" smtClean="0">
                <a:solidFill>
                  <a:srgbClr val="002060"/>
                </a:solidFill>
              </a:rPr>
              <a:t>Used an NCEP developmental forecast system, the NAM Rapid Refresh (NAMRR), to drive 4-km NMMB simulations (examples shown next).</a:t>
            </a:r>
          </a:p>
          <a:p>
            <a:pPr lvl="1"/>
            <a:r>
              <a:rPr lang="en-US" sz="2400" dirty="0" smtClean="0"/>
              <a:t>Hourly updated NAM forecast system.</a:t>
            </a:r>
          </a:p>
          <a:p>
            <a:pPr lvl="1"/>
            <a:r>
              <a:rPr lang="en-US" sz="2400" dirty="0" smtClean="0"/>
              <a:t>Uses </a:t>
            </a:r>
            <a:r>
              <a:rPr lang="en-US" sz="2400" dirty="0"/>
              <a:t>a cloud analysis and digital filter initialization with radar derived temperature tendencies</a:t>
            </a:r>
            <a:r>
              <a:rPr lang="en-US" sz="2400" dirty="0" smtClean="0"/>
              <a:t>.</a:t>
            </a:r>
          </a:p>
        </p:txBody>
      </p:sp>
    </p:spTree>
    <p:extLst>
      <p:ext uri="{BB962C8B-B14F-4D97-AF65-F5344CB8AC3E}">
        <p14:creationId xmlns:p14="http://schemas.microsoft.com/office/powerpoint/2010/main" val="2613150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 y="3794760"/>
            <a:ext cx="3268980"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07008"/>
            <a:ext cx="3268980" cy="2514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92" y="1207008"/>
            <a:ext cx="3268980" cy="2514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992" y="3794760"/>
            <a:ext cx="3268980" cy="2514600"/>
          </a:xfrm>
          <a:prstGeom prst="rect">
            <a:avLst/>
          </a:prstGeom>
        </p:spPr>
      </p:pic>
      <p:sp>
        <p:nvSpPr>
          <p:cNvPr id="11" name="Title 3"/>
          <p:cNvSpPr txBox="1">
            <a:spLocks/>
          </p:cNvSpPr>
          <p:nvPr/>
        </p:nvSpPr>
        <p:spPr>
          <a:xfrm>
            <a:off x="457200" y="152400"/>
            <a:ext cx="8229600" cy="10407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4km 15Z NMMB Run</a:t>
            </a:r>
          </a:p>
          <a:p>
            <a:r>
              <a:rPr lang="en-US" sz="2800" b="1" dirty="0" smtClean="0">
                <a:solidFill>
                  <a:schemeClr val="accent2">
                    <a:lumMod val="75000"/>
                  </a:schemeClr>
                </a:solidFill>
              </a:rPr>
              <a:t>NAM</a:t>
            </a:r>
            <a:r>
              <a:rPr lang="en-US" sz="2800" b="1" i="1" dirty="0" smtClean="0">
                <a:solidFill>
                  <a:schemeClr val="accent2">
                    <a:lumMod val="75000"/>
                  </a:schemeClr>
                </a:solidFill>
              </a:rPr>
              <a:t>RR</a:t>
            </a:r>
            <a:r>
              <a:rPr lang="en-US" sz="2800" b="1" dirty="0" smtClean="0">
                <a:solidFill>
                  <a:schemeClr val="accent2">
                    <a:lumMod val="75000"/>
                  </a:schemeClr>
                </a:solidFill>
              </a:rPr>
              <a:t> for ICs and </a:t>
            </a:r>
            <a:r>
              <a:rPr lang="en-US" sz="2800" b="1" dirty="0" err="1" smtClean="0">
                <a:solidFill>
                  <a:schemeClr val="accent2">
                    <a:lumMod val="75000"/>
                  </a:schemeClr>
                </a:solidFill>
              </a:rPr>
              <a:t>LBCs</a:t>
            </a:r>
            <a:r>
              <a:rPr lang="en-US" sz="2800" b="1" dirty="0" err="1" smtClean="0"/>
              <a:t>,No</a:t>
            </a:r>
            <a:r>
              <a:rPr lang="en-US" sz="2800" b="1" dirty="0" smtClean="0">
                <a:solidFill>
                  <a:schemeClr val="accent2">
                    <a:lumMod val="75000"/>
                  </a:schemeClr>
                </a:solidFill>
              </a:rPr>
              <a:t> </a:t>
            </a:r>
            <a:r>
              <a:rPr lang="en-US" sz="2800" b="1" dirty="0" smtClean="0"/>
              <a:t>Cu, Separate Spec. Adv.</a:t>
            </a:r>
            <a:endParaRPr lang="en-US" sz="2800" b="1" dirty="0"/>
          </a:p>
        </p:txBody>
      </p:sp>
      <p:sp>
        <p:nvSpPr>
          <p:cNvPr id="12" name="TextBox 11"/>
          <p:cNvSpPr txBox="1"/>
          <p:nvPr/>
        </p:nvSpPr>
        <p:spPr>
          <a:xfrm>
            <a:off x="609600" y="1143000"/>
            <a:ext cx="249901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13" name="TextBox 12"/>
          <p:cNvSpPr txBox="1"/>
          <p:nvPr/>
        </p:nvSpPr>
        <p:spPr>
          <a:xfrm>
            <a:off x="658234" y="3733800"/>
            <a:ext cx="234086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Composite Radar </a:t>
            </a:r>
            <a:r>
              <a:rPr lang="en-US" b="1" dirty="0" err="1" smtClean="0"/>
              <a:t>Refl</a:t>
            </a:r>
            <a:r>
              <a:rPr lang="en-US" b="1" dirty="0" smtClean="0"/>
              <a:t> </a:t>
            </a:r>
            <a:endParaRPr lang="en-US" dirty="0"/>
          </a:p>
        </p:txBody>
      </p:sp>
      <p:sp>
        <p:nvSpPr>
          <p:cNvPr id="14" name="TextBox 13"/>
          <p:cNvSpPr txBox="1"/>
          <p:nvPr/>
        </p:nvSpPr>
        <p:spPr>
          <a:xfrm>
            <a:off x="3791818" y="1143000"/>
            <a:ext cx="23803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Max </a:t>
            </a:r>
            <a:r>
              <a:rPr lang="en-US" b="1" dirty="0" err="1" smtClean="0"/>
              <a:t>Hrly</a:t>
            </a:r>
            <a:r>
              <a:rPr lang="en-US" b="1" dirty="0" smtClean="0"/>
              <a:t> 10-M Wind </a:t>
            </a:r>
            <a:endParaRPr lang="en-US" dirty="0"/>
          </a:p>
        </p:txBody>
      </p:sp>
      <p:sp>
        <p:nvSpPr>
          <p:cNvPr id="15" name="TextBox 14"/>
          <p:cNvSpPr txBox="1"/>
          <p:nvPr/>
        </p:nvSpPr>
        <p:spPr>
          <a:xfrm>
            <a:off x="3886200" y="3733800"/>
            <a:ext cx="218425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Most Unstable CAPE </a:t>
            </a:r>
            <a:endParaRPr lang="en-US" dirty="0"/>
          </a:p>
        </p:txBody>
      </p:sp>
      <p:sp>
        <p:nvSpPr>
          <p:cNvPr id="16" name="TextBox 15"/>
          <p:cNvSpPr txBox="1"/>
          <p:nvPr/>
        </p:nvSpPr>
        <p:spPr>
          <a:xfrm>
            <a:off x="2914459" y="3669268"/>
            <a:ext cx="986167" cy="369332"/>
          </a:xfrm>
          <a:prstGeom prst="rect">
            <a:avLst/>
          </a:prstGeom>
          <a:noFill/>
        </p:spPr>
        <p:txBody>
          <a:bodyPr wrap="none" rtlCol="0">
            <a:spAutoFit/>
          </a:bodyPr>
          <a:lstStyle/>
          <a:p>
            <a:r>
              <a:rPr lang="en-US" b="1" dirty="0" smtClean="0"/>
              <a:t>03h/18Z</a:t>
            </a:r>
            <a:endParaRPr lang="en-US" b="1"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1" y="2584912"/>
            <a:ext cx="2590800" cy="1992922"/>
          </a:xfrm>
          <a:prstGeom prst="rect">
            <a:avLst/>
          </a:prstGeom>
        </p:spPr>
      </p:pic>
      <p:cxnSp>
        <p:nvCxnSpPr>
          <p:cNvPr id="18" name="Straight Arrow Connector 17"/>
          <p:cNvCxnSpPr/>
          <p:nvPr/>
        </p:nvCxnSpPr>
        <p:spPr>
          <a:xfrm flipH="1">
            <a:off x="4267200" y="4905494"/>
            <a:ext cx="1066800" cy="17883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0" y="4712477"/>
            <a:ext cx="1082348" cy="369332"/>
          </a:xfrm>
          <a:prstGeom prst="rect">
            <a:avLst/>
          </a:prstGeom>
          <a:solidFill>
            <a:srgbClr val="FFFF00"/>
          </a:solidFill>
        </p:spPr>
        <p:txBody>
          <a:bodyPr wrap="none" rtlCol="0">
            <a:spAutoFit/>
          </a:bodyPr>
          <a:lstStyle/>
          <a:p>
            <a:r>
              <a:rPr lang="en-US" dirty="0" smtClean="0"/>
              <a:t>5000 J/kg</a:t>
            </a:r>
            <a:endParaRPr lang="en-US" dirty="0"/>
          </a:p>
        </p:txBody>
      </p:sp>
    </p:spTree>
    <p:extLst>
      <p:ext uri="{BB962C8B-B14F-4D97-AF65-F5344CB8AC3E}">
        <p14:creationId xmlns:p14="http://schemas.microsoft.com/office/powerpoint/2010/main" val="2576817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 y="3794760"/>
            <a:ext cx="3268980"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07008"/>
            <a:ext cx="3268980" cy="2514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92" y="1207008"/>
            <a:ext cx="3268980" cy="2514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992" y="3794760"/>
            <a:ext cx="3268980" cy="2514600"/>
          </a:xfrm>
          <a:prstGeom prst="rect">
            <a:avLst/>
          </a:prstGeom>
        </p:spPr>
      </p:pic>
      <p:sp>
        <p:nvSpPr>
          <p:cNvPr id="16" name="TextBox 15"/>
          <p:cNvSpPr txBox="1"/>
          <p:nvPr/>
        </p:nvSpPr>
        <p:spPr>
          <a:xfrm>
            <a:off x="2914459" y="3669268"/>
            <a:ext cx="986167" cy="369332"/>
          </a:xfrm>
          <a:prstGeom prst="rect">
            <a:avLst/>
          </a:prstGeom>
          <a:noFill/>
        </p:spPr>
        <p:txBody>
          <a:bodyPr wrap="none" rtlCol="0">
            <a:spAutoFit/>
          </a:bodyPr>
          <a:lstStyle/>
          <a:p>
            <a:r>
              <a:rPr lang="en-US" b="1" dirty="0" smtClean="0"/>
              <a:t>06h/21Z</a:t>
            </a:r>
            <a:endParaRPr lang="en-US" b="1"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6248" y="2590800"/>
            <a:ext cx="2591410" cy="1993392"/>
          </a:xfrm>
          <a:prstGeom prst="rect">
            <a:avLst/>
          </a:prstGeom>
        </p:spPr>
      </p:pic>
      <p:sp>
        <p:nvSpPr>
          <p:cNvPr id="24" name="TextBox 23"/>
          <p:cNvSpPr txBox="1"/>
          <p:nvPr/>
        </p:nvSpPr>
        <p:spPr>
          <a:xfrm>
            <a:off x="609600" y="1143000"/>
            <a:ext cx="249901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25" name="TextBox 24"/>
          <p:cNvSpPr txBox="1"/>
          <p:nvPr/>
        </p:nvSpPr>
        <p:spPr>
          <a:xfrm>
            <a:off x="658234" y="3733800"/>
            <a:ext cx="234086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Composite Radar </a:t>
            </a:r>
            <a:r>
              <a:rPr lang="en-US" b="1" dirty="0" err="1" smtClean="0"/>
              <a:t>Refl</a:t>
            </a:r>
            <a:r>
              <a:rPr lang="en-US" b="1" dirty="0" smtClean="0"/>
              <a:t> </a:t>
            </a:r>
            <a:endParaRPr lang="en-US" dirty="0"/>
          </a:p>
        </p:txBody>
      </p:sp>
      <p:sp>
        <p:nvSpPr>
          <p:cNvPr id="26" name="TextBox 25"/>
          <p:cNvSpPr txBox="1"/>
          <p:nvPr/>
        </p:nvSpPr>
        <p:spPr>
          <a:xfrm>
            <a:off x="3791818" y="1143000"/>
            <a:ext cx="23803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Max </a:t>
            </a:r>
            <a:r>
              <a:rPr lang="en-US" b="1" dirty="0" err="1" smtClean="0"/>
              <a:t>Hrly</a:t>
            </a:r>
            <a:r>
              <a:rPr lang="en-US" b="1" dirty="0" smtClean="0"/>
              <a:t> 10-M Wind </a:t>
            </a:r>
            <a:endParaRPr lang="en-US" dirty="0"/>
          </a:p>
        </p:txBody>
      </p:sp>
      <p:sp>
        <p:nvSpPr>
          <p:cNvPr id="27" name="TextBox 26"/>
          <p:cNvSpPr txBox="1"/>
          <p:nvPr/>
        </p:nvSpPr>
        <p:spPr>
          <a:xfrm>
            <a:off x="3886200" y="3733800"/>
            <a:ext cx="218425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Most Unstable CAPE </a:t>
            </a:r>
            <a:endParaRPr lang="en-US" dirty="0"/>
          </a:p>
        </p:txBody>
      </p:sp>
      <p:sp>
        <p:nvSpPr>
          <p:cNvPr id="13" name="Title 3"/>
          <p:cNvSpPr txBox="1">
            <a:spLocks/>
          </p:cNvSpPr>
          <p:nvPr/>
        </p:nvSpPr>
        <p:spPr>
          <a:xfrm>
            <a:off x="457200" y="152400"/>
            <a:ext cx="8229600" cy="10407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4km 15Z NMMB Run</a:t>
            </a:r>
          </a:p>
          <a:p>
            <a:r>
              <a:rPr lang="en-US" sz="2800" b="1" dirty="0" smtClean="0">
                <a:solidFill>
                  <a:schemeClr val="accent2">
                    <a:lumMod val="75000"/>
                  </a:schemeClr>
                </a:solidFill>
              </a:rPr>
              <a:t>NAM</a:t>
            </a:r>
            <a:r>
              <a:rPr lang="en-US" sz="2800" b="1" i="1" dirty="0" smtClean="0">
                <a:solidFill>
                  <a:schemeClr val="accent2">
                    <a:lumMod val="75000"/>
                  </a:schemeClr>
                </a:solidFill>
              </a:rPr>
              <a:t>RR</a:t>
            </a:r>
            <a:r>
              <a:rPr lang="en-US" sz="2800" b="1" dirty="0" smtClean="0">
                <a:solidFill>
                  <a:schemeClr val="accent2">
                    <a:lumMod val="75000"/>
                  </a:schemeClr>
                </a:solidFill>
              </a:rPr>
              <a:t> for ICs and </a:t>
            </a:r>
            <a:r>
              <a:rPr lang="en-US" sz="2800" b="1" dirty="0" err="1" smtClean="0">
                <a:solidFill>
                  <a:schemeClr val="accent2">
                    <a:lumMod val="75000"/>
                  </a:schemeClr>
                </a:solidFill>
              </a:rPr>
              <a:t>LBCs</a:t>
            </a:r>
            <a:r>
              <a:rPr lang="en-US" sz="2800" b="1" dirty="0" err="1" smtClean="0"/>
              <a:t>,No</a:t>
            </a:r>
            <a:r>
              <a:rPr lang="en-US" sz="2800" b="1" dirty="0" smtClean="0">
                <a:solidFill>
                  <a:schemeClr val="accent2">
                    <a:lumMod val="75000"/>
                  </a:schemeClr>
                </a:solidFill>
              </a:rPr>
              <a:t> </a:t>
            </a:r>
            <a:r>
              <a:rPr lang="en-US" sz="2800" b="1" dirty="0" smtClean="0"/>
              <a:t>Cu, Separate Spec. Adv.</a:t>
            </a:r>
            <a:endParaRPr lang="en-US" sz="2800" b="1" dirty="0"/>
          </a:p>
        </p:txBody>
      </p:sp>
    </p:spTree>
    <p:extLst>
      <p:ext uri="{BB962C8B-B14F-4D97-AF65-F5344CB8AC3E}">
        <p14:creationId xmlns:p14="http://schemas.microsoft.com/office/powerpoint/2010/main" val="2824129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 y="3794760"/>
            <a:ext cx="3268980"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07008"/>
            <a:ext cx="3268980" cy="2514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92" y="1207008"/>
            <a:ext cx="3268980" cy="2514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992" y="3794760"/>
            <a:ext cx="3268980" cy="2514600"/>
          </a:xfrm>
          <a:prstGeom prst="rect">
            <a:avLst/>
          </a:prstGeom>
        </p:spPr>
      </p:pic>
      <p:sp>
        <p:nvSpPr>
          <p:cNvPr id="16" name="TextBox 15"/>
          <p:cNvSpPr txBox="1"/>
          <p:nvPr/>
        </p:nvSpPr>
        <p:spPr>
          <a:xfrm>
            <a:off x="2914459" y="3669268"/>
            <a:ext cx="986167" cy="369332"/>
          </a:xfrm>
          <a:prstGeom prst="rect">
            <a:avLst/>
          </a:prstGeom>
          <a:noFill/>
        </p:spPr>
        <p:txBody>
          <a:bodyPr wrap="none" rtlCol="0">
            <a:spAutoFit/>
          </a:bodyPr>
          <a:lstStyle/>
          <a:p>
            <a:r>
              <a:rPr lang="en-US" b="1" dirty="0" smtClean="0"/>
              <a:t>09h/00Z</a:t>
            </a:r>
            <a:endParaRPr lang="en-US" b="1" dirty="0"/>
          </a:p>
        </p:txBody>
      </p:sp>
      <p:cxnSp>
        <p:nvCxnSpPr>
          <p:cNvPr id="18" name="Straight Arrow Connector 17"/>
          <p:cNvCxnSpPr/>
          <p:nvPr/>
        </p:nvCxnSpPr>
        <p:spPr>
          <a:xfrm flipH="1">
            <a:off x="4800600" y="2322761"/>
            <a:ext cx="838200" cy="45491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38800" y="2094976"/>
            <a:ext cx="741357" cy="369332"/>
          </a:xfrm>
          <a:prstGeom prst="rect">
            <a:avLst/>
          </a:prstGeom>
          <a:solidFill>
            <a:srgbClr val="FFFF00"/>
          </a:solidFill>
        </p:spPr>
        <p:txBody>
          <a:bodyPr wrap="none" rtlCol="0">
            <a:spAutoFit/>
          </a:bodyPr>
          <a:lstStyle/>
          <a:p>
            <a:r>
              <a:rPr lang="en-US" dirty="0" smtClean="0"/>
              <a:t>54 </a:t>
            </a:r>
            <a:r>
              <a:rPr lang="en-US" dirty="0" err="1" smtClean="0"/>
              <a:t>kts</a:t>
            </a:r>
            <a:endParaRPr lang="en-US" dirty="0"/>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2590" y="2587752"/>
            <a:ext cx="2591410" cy="1993392"/>
          </a:xfrm>
          <a:prstGeom prst="rect">
            <a:avLst/>
          </a:prstGeom>
        </p:spPr>
      </p:pic>
      <p:sp>
        <p:nvSpPr>
          <p:cNvPr id="21" name="TextBox 20"/>
          <p:cNvSpPr txBox="1"/>
          <p:nvPr/>
        </p:nvSpPr>
        <p:spPr>
          <a:xfrm>
            <a:off x="609600" y="1143000"/>
            <a:ext cx="249901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22" name="TextBox 21"/>
          <p:cNvSpPr txBox="1"/>
          <p:nvPr/>
        </p:nvSpPr>
        <p:spPr>
          <a:xfrm>
            <a:off x="658234" y="3733800"/>
            <a:ext cx="234086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Composite Radar </a:t>
            </a:r>
            <a:r>
              <a:rPr lang="en-US" b="1" dirty="0" err="1" smtClean="0"/>
              <a:t>Refl</a:t>
            </a:r>
            <a:r>
              <a:rPr lang="en-US" b="1" dirty="0" smtClean="0"/>
              <a:t> </a:t>
            </a:r>
            <a:endParaRPr lang="en-US" dirty="0"/>
          </a:p>
        </p:txBody>
      </p:sp>
      <p:sp>
        <p:nvSpPr>
          <p:cNvPr id="23" name="TextBox 22"/>
          <p:cNvSpPr txBox="1"/>
          <p:nvPr/>
        </p:nvSpPr>
        <p:spPr>
          <a:xfrm>
            <a:off x="3791818" y="1143000"/>
            <a:ext cx="23803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Max </a:t>
            </a:r>
            <a:r>
              <a:rPr lang="en-US" b="1" dirty="0" err="1" smtClean="0"/>
              <a:t>Hrly</a:t>
            </a:r>
            <a:r>
              <a:rPr lang="en-US" b="1" dirty="0" smtClean="0"/>
              <a:t> 10-M Wind </a:t>
            </a:r>
            <a:endParaRPr lang="en-US" dirty="0"/>
          </a:p>
        </p:txBody>
      </p:sp>
      <p:sp>
        <p:nvSpPr>
          <p:cNvPr id="24" name="TextBox 23"/>
          <p:cNvSpPr txBox="1"/>
          <p:nvPr/>
        </p:nvSpPr>
        <p:spPr>
          <a:xfrm>
            <a:off x="3886200" y="3733800"/>
            <a:ext cx="218425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Most Unstable CAPE </a:t>
            </a:r>
            <a:endParaRPr lang="en-US" dirty="0"/>
          </a:p>
        </p:txBody>
      </p:sp>
      <p:sp>
        <p:nvSpPr>
          <p:cNvPr id="15" name="Title 3"/>
          <p:cNvSpPr txBox="1">
            <a:spLocks/>
          </p:cNvSpPr>
          <p:nvPr/>
        </p:nvSpPr>
        <p:spPr>
          <a:xfrm>
            <a:off x="457200" y="152400"/>
            <a:ext cx="8229600" cy="10407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4km 15Z NMMB Run</a:t>
            </a:r>
          </a:p>
          <a:p>
            <a:r>
              <a:rPr lang="en-US" sz="2800" b="1" dirty="0" smtClean="0">
                <a:solidFill>
                  <a:schemeClr val="accent2">
                    <a:lumMod val="75000"/>
                  </a:schemeClr>
                </a:solidFill>
              </a:rPr>
              <a:t>NAM</a:t>
            </a:r>
            <a:r>
              <a:rPr lang="en-US" sz="2800" b="1" i="1" dirty="0" smtClean="0">
                <a:solidFill>
                  <a:schemeClr val="accent2">
                    <a:lumMod val="75000"/>
                  </a:schemeClr>
                </a:solidFill>
              </a:rPr>
              <a:t>RR</a:t>
            </a:r>
            <a:r>
              <a:rPr lang="en-US" sz="2800" b="1" dirty="0" smtClean="0">
                <a:solidFill>
                  <a:schemeClr val="accent2">
                    <a:lumMod val="75000"/>
                  </a:schemeClr>
                </a:solidFill>
              </a:rPr>
              <a:t> for ICs and </a:t>
            </a:r>
            <a:r>
              <a:rPr lang="en-US" sz="2800" b="1" dirty="0" err="1" smtClean="0">
                <a:solidFill>
                  <a:schemeClr val="accent2">
                    <a:lumMod val="75000"/>
                  </a:schemeClr>
                </a:solidFill>
              </a:rPr>
              <a:t>LBCs</a:t>
            </a:r>
            <a:r>
              <a:rPr lang="en-US" sz="2800" b="1" dirty="0" err="1" smtClean="0"/>
              <a:t>,No</a:t>
            </a:r>
            <a:r>
              <a:rPr lang="en-US" sz="2800" b="1" dirty="0" smtClean="0">
                <a:solidFill>
                  <a:schemeClr val="accent2">
                    <a:lumMod val="75000"/>
                  </a:schemeClr>
                </a:solidFill>
              </a:rPr>
              <a:t> </a:t>
            </a:r>
            <a:r>
              <a:rPr lang="en-US" sz="2800" b="1" dirty="0" smtClean="0"/>
              <a:t>Cu, Separate Spec. Adv.</a:t>
            </a:r>
            <a:endParaRPr lang="en-US" sz="2800" b="1" dirty="0"/>
          </a:p>
        </p:txBody>
      </p:sp>
    </p:spTree>
    <p:extLst>
      <p:ext uri="{BB962C8B-B14F-4D97-AF65-F5344CB8AC3E}">
        <p14:creationId xmlns:p14="http://schemas.microsoft.com/office/powerpoint/2010/main" val="370549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 y="3794760"/>
            <a:ext cx="3268980" cy="2514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07008"/>
            <a:ext cx="3268980"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92" y="1207008"/>
            <a:ext cx="3268980" cy="2514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992" y="3794760"/>
            <a:ext cx="3268980" cy="2514600"/>
          </a:xfrm>
          <a:prstGeom prst="rect">
            <a:avLst/>
          </a:prstGeom>
        </p:spPr>
      </p:pic>
      <p:sp>
        <p:nvSpPr>
          <p:cNvPr id="12" name="TextBox 11"/>
          <p:cNvSpPr txBox="1"/>
          <p:nvPr/>
        </p:nvSpPr>
        <p:spPr>
          <a:xfrm>
            <a:off x="2914459" y="3669268"/>
            <a:ext cx="986167" cy="369332"/>
          </a:xfrm>
          <a:prstGeom prst="rect">
            <a:avLst/>
          </a:prstGeom>
          <a:noFill/>
        </p:spPr>
        <p:txBody>
          <a:bodyPr wrap="none" rtlCol="0">
            <a:spAutoFit/>
          </a:bodyPr>
          <a:lstStyle/>
          <a:p>
            <a:r>
              <a:rPr lang="en-US" b="1" dirty="0" smtClean="0"/>
              <a:t>12h/03Z</a:t>
            </a:r>
            <a:endParaRPr lang="en-US" b="1"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6248" y="2587752"/>
            <a:ext cx="2555748" cy="1965960"/>
          </a:xfrm>
          <a:prstGeom prst="rect">
            <a:avLst/>
          </a:prstGeom>
        </p:spPr>
      </p:pic>
      <p:sp>
        <p:nvSpPr>
          <p:cNvPr id="15" name="TextBox 14"/>
          <p:cNvSpPr txBox="1"/>
          <p:nvPr/>
        </p:nvSpPr>
        <p:spPr>
          <a:xfrm>
            <a:off x="990600" y="4321697"/>
            <a:ext cx="2201949" cy="369332"/>
          </a:xfrm>
          <a:prstGeom prst="rect">
            <a:avLst/>
          </a:prstGeom>
          <a:solidFill>
            <a:srgbClr val="FFFF00"/>
          </a:solidFill>
        </p:spPr>
        <p:txBody>
          <a:bodyPr wrap="none" rtlCol="0">
            <a:spAutoFit/>
          </a:bodyPr>
          <a:lstStyle/>
          <a:p>
            <a:r>
              <a:rPr lang="en-US" dirty="0" smtClean="0"/>
              <a:t>Too slow by ~ 2 hours</a:t>
            </a:r>
            <a:endParaRPr lang="en-US" dirty="0"/>
          </a:p>
        </p:txBody>
      </p:sp>
      <p:sp>
        <p:nvSpPr>
          <p:cNvPr id="16" name="TextBox 15"/>
          <p:cNvSpPr txBox="1"/>
          <p:nvPr/>
        </p:nvSpPr>
        <p:spPr>
          <a:xfrm>
            <a:off x="609600" y="1143000"/>
            <a:ext cx="249901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17" name="TextBox 16"/>
          <p:cNvSpPr txBox="1"/>
          <p:nvPr/>
        </p:nvSpPr>
        <p:spPr>
          <a:xfrm>
            <a:off x="658234" y="3733800"/>
            <a:ext cx="234086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Composite Radar </a:t>
            </a:r>
            <a:r>
              <a:rPr lang="en-US" b="1" dirty="0" err="1" smtClean="0"/>
              <a:t>Refl</a:t>
            </a:r>
            <a:r>
              <a:rPr lang="en-US" b="1" dirty="0" smtClean="0"/>
              <a:t> </a:t>
            </a:r>
            <a:endParaRPr lang="en-US" dirty="0"/>
          </a:p>
        </p:txBody>
      </p:sp>
      <p:sp>
        <p:nvSpPr>
          <p:cNvPr id="18" name="TextBox 17"/>
          <p:cNvSpPr txBox="1"/>
          <p:nvPr/>
        </p:nvSpPr>
        <p:spPr>
          <a:xfrm>
            <a:off x="3791818" y="1143000"/>
            <a:ext cx="23803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Max </a:t>
            </a:r>
            <a:r>
              <a:rPr lang="en-US" b="1" dirty="0" err="1" smtClean="0"/>
              <a:t>Hrly</a:t>
            </a:r>
            <a:r>
              <a:rPr lang="en-US" b="1" dirty="0" smtClean="0"/>
              <a:t> 10-M Wind </a:t>
            </a:r>
            <a:endParaRPr lang="en-US" dirty="0"/>
          </a:p>
        </p:txBody>
      </p:sp>
      <p:sp>
        <p:nvSpPr>
          <p:cNvPr id="19" name="TextBox 18"/>
          <p:cNvSpPr txBox="1"/>
          <p:nvPr/>
        </p:nvSpPr>
        <p:spPr>
          <a:xfrm>
            <a:off x="3886200" y="3733800"/>
            <a:ext cx="218425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Most Unstable CAPE </a:t>
            </a:r>
            <a:endParaRPr lang="en-US" dirty="0"/>
          </a:p>
        </p:txBody>
      </p:sp>
      <p:sp>
        <p:nvSpPr>
          <p:cNvPr id="20" name="Title 3"/>
          <p:cNvSpPr txBox="1">
            <a:spLocks/>
          </p:cNvSpPr>
          <p:nvPr/>
        </p:nvSpPr>
        <p:spPr>
          <a:xfrm>
            <a:off x="457200" y="152400"/>
            <a:ext cx="8229600" cy="10407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4km 15Z NMMB Run</a:t>
            </a:r>
          </a:p>
          <a:p>
            <a:r>
              <a:rPr lang="en-US" sz="2800" b="1" dirty="0" smtClean="0">
                <a:solidFill>
                  <a:schemeClr val="accent2">
                    <a:lumMod val="75000"/>
                  </a:schemeClr>
                </a:solidFill>
              </a:rPr>
              <a:t>NAM</a:t>
            </a:r>
            <a:r>
              <a:rPr lang="en-US" sz="2800" b="1" i="1" dirty="0" smtClean="0">
                <a:solidFill>
                  <a:schemeClr val="accent2">
                    <a:lumMod val="75000"/>
                  </a:schemeClr>
                </a:solidFill>
              </a:rPr>
              <a:t>RR</a:t>
            </a:r>
            <a:r>
              <a:rPr lang="en-US" sz="2800" b="1" dirty="0" smtClean="0">
                <a:solidFill>
                  <a:schemeClr val="accent2">
                    <a:lumMod val="75000"/>
                  </a:schemeClr>
                </a:solidFill>
              </a:rPr>
              <a:t> for ICs and </a:t>
            </a:r>
            <a:r>
              <a:rPr lang="en-US" sz="2800" b="1" dirty="0" err="1" smtClean="0">
                <a:solidFill>
                  <a:schemeClr val="accent2">
                    <a:lumMod val="75000"/>
                  </a:schemeClr>
                </a:solidFill>
              </a:rPr>
              <a:t>LBCs</a:t>
            </a:r>
            <a:r>
              <a:rPr lang="en-US" sz="2800" b="1" dirty="0" err="1" smtClean="0"/>
              <a:t>,No</a:t>
            </a:r>
            <a:r>
              <a:rPr lang="en-US" sz="2800" b="1" dirty="0" smtClean="0">
                <a:solidFill>
                  <a:schemeClr val="accent2">
                    <a:lumMod val="75000"/>
                  </a:schemeClr>
                </a:solidFill>
              </a:rPr>
              <a:t> </a:t>
            </a:r>
            <a:r>
              <a:rPr lang="en-US" sz="2800" b="1" dirty="0" smtClean="0"/>
              <a:t>Cu, Separate Spec. Adv.</a:t>
            </a:r>
            <a:endParaRPr lang="en-US" sz="2800" b="1" dirty="0"/>
          </a:p>
        </p:txBody>
      </p:sp>
    </p:spTree>
    <p:extLst>
      <p:ext uri="{BB962C8B-B14F-4D97-AF65-F5344CB8AC3E}">
        <p14:creationId xmlns:p14="http://schemas.microsoft.com/office/powerpoint/2010/main" val="2670022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for Revised Microphysics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248745"/>
            <a:ext cx="3255146" cy="2514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734145"/>
            <a:ext cx="3255146" cy="2514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6454" y="1734145"/>
            <a:ext cx="3255146" cy="2514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4248745"/>
            <a:ext cx="3255146" cy="2514600"/>
          </a:xfrm>
          <a:prstGeom prst="rect">
            <a:avLst/>
          </a:prstGeom>
        </p:spPr>
      </p:pic>
      <p:sp>
        <p:nvSpPr>
          <p:cNvPr id="7" name="TextBox 6"/>
          <p:cNvSpPr txBox="1"/>
          <p:nvPr/>
        </p:nvSpPr>
        <p:spPr>
          <a:xfrm>
            <a:off x="1444002" y="1368146"/>
            <a:ext cx="976742" cy="369332"/>
          </a:xfrm>
          <a:prstGeom prst="rect">
            <a:avLst/>
          </a:prstGeom>
          <a:noFill/>
        </p:spPr>
        <p:txBody>
          <a:bodyPr wrap="none" rtlCol="0">
            <a:spAutoFit/>
          </a:bodyPr>
          <a:lstStyle/>
          <a:p>
            <a:r>
              <a:rPr lang="en-US" dirty="0" err="1" smtClean="0"/>
              <a:t>Derecho</a:t>
            </a:r>
            <a:endParaRPr lang="en-US" dirty="0"/>
          </a:p>
        </p:txBody>
      </p:sp>
      <p:sp>
        <p:nvSpPr>
          <p:cNvPr id="8" name="TextBox 7"/>
          <p:cNvSpPr txBox="1"/>
          <p:nvPr/>
        </p:nvSpPr>
        <p:spPr>
          <a:xfrm>
            <a:off x="6629400" y="1364813"/>
            <a:ext cx="1254061" cy="369332"/>
          </a:xfrm>
          <a:prstGeom prst="rect">
            <a:avLst/>
          </a:prstGeom>
          <a:noFill/>
        </p:spPr>
        <p:txBody>
          <a:bodyPr wrap="none" rtlCol="0">
            <a:spAutoFit/>
          </a:bodyPr>
          <a:lstStyle/>
          <a:p>
            <a:r>
              <a:rPr lang="en-US" dirty="0" smtClean="0"/>
              <a:t>Moore, OK </a:t>
            </a:r>
            <a:endParaRPr lang="en-US" dirty="0"/>
          </a:p>
        </p:txBody>
      </p:sp>
      <p:sp>
        <p:nvSpPr>
          <p:cNvPr id="10" name="TextBox 9"/>
          <p:cNvSpPr txBox="1"/>
          <p:nvPr/>
        </p:nvSpPr>
        <p:spPr>
          <a:xfrm>
            <a:off x="3440133" y="3925579"/>
            <a:ext cx="2322174" cy="646331"/>
          </a:xfrm>
          <a:prstGeom prst="rect">
            <a:avLst/>
          </a:prstGeom>
          <a:solidFill>
            <a:schemeClr val="bg1"/>
          </a:solidFill>
          <a:ln>
            <a:solidFill>
              <a:schemeClr val="tx1"/>
            </a:solidFill>
          </a:ln>
        </p:spPr>
        <p:txBody>
          <a:bodyPr wrap="none" rtlCol="0">
            <a:spAutoFit/>
          </a:bodyPr>
          <a:lstStyle/>
          <a:p>
            <a:r>
              <a:rPr lang="en-US" dirty="0" smtClean="0"/>
              <a:t>Lack of a well defined, </a:t>
            </a:r>
          </a:p>
          <a:p>
            <a:r>
              <a:rPr lang="en-US" dirty="0" smtClean="0"/>
              <a:t>deep convective core</a:t>
            </a:r>
            <a:endParaRPr lang="en-US" dirty="0"/>
          </a:p>
        </p:txBody>
      </p:sp>
      <p:cxnSp>
        <p:nvCxnSpPr>
          <p:cNvPr id="11" name="Straight Arrow Connector 10"/>
          <p:cNvCxnSpPr>
            <a:stCxn id="10" idx="0"/>
          </p:cNvCxnSpPr>
          <p:nvPr/>
        </p:nvCxnSpPr>
        <p:spPr>
          <a:xfrm flipH="1" flipV="1">
            <a:off x="2971800" y="3352800"/>
            <a:ext cx="1629420" cy="57277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p:cNvCxnSpPr>
          <p:nvPr/>
        </p:nvCxnSpPr>
        <p:spPr>
          <a:xfrm flipV="1">
            <a:off x="4601220" y="3352800"/>
            <a:ext cx="2256780" cy="57277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91887" y="1517213"/>
            <a:ext cx="2618666" cy="369332"/>
          </a:xfrm>
          <a:prstGeom prst="rect">
            <a:avLst/>
          </a:prstGeom>
          <a:solidFill>
            <a:schemeClr val="bg2">
              <a:lumMod val="75000"/>
            </a:schemeClr>
          </a:solidFill>
        </p:spPr>
        <p:txBody>
          <a:bodyPr wrap="none" rtlCol="0">
            <a:spAutoFit/>
          </a:bodyPr>
          <a:lstStyle/>
          <a:p>
            <a:r>
              <a:rPr lang="en-US" dirty="0" smtClean="0"/>
              <a:t>Operational Microphysics </a:t>
            </a:r>
            <a:endParaRPr lang="en-US" dirty="0"/>
          </a:p>
        </p:txBody>
      </p:sp>
      <p:cxnSp>
        <p:nvCxnSpPr>
          <p:cNvPr id="14" name="Straight Connector 13"/>
          <p:cNvCxnSpPr/>
          <p:nvPr/>
        </p:nvCxnSpPr>
        <p:spPr>
          <a:xfrm>
            <a:off x="1295400" y="5270500"/>
            <a:ext cx="533400" cy="4445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18773" y="5784850"/>
            <a:ext cx="8108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77930" y="5102423"/>
            <a:ext cx="293670" cy="307777"/>
          </a:xfrm>
          <a:prstGeom prst="rect">
            <a:avLst/>
          </a:prstGeom>
          <a:noFill/>
        </p:spPr>
        <p:txBody>
          <a:bodyPr wrap="none" rtlCol="0">
            <a:spAutoFit/>
          </a:bodyPr>
          <a:lstStyle/>
          <a:p>
            <a:r>
              <a:rPr lang="en-US" sz="1400" b="1" dirty="0" smtClean="0">
                <a:solidFill>
                  <a:srgbClr val="FF66FF"/>
                </a:solidFill>
              </a:rPr>
              <a:t>A</a:t>
            </a:r>
            <a:endParaRPr lang="en-US" sz="1400" b="1" dirty="0">
              <a:solidFill>
                <a:srgbClr val="FF66FF"/>
              </a:solidFill>
            </a:endParaRPr>
          </a:p>
        </p:txBody>
      </p:sp>
      <p:sp>
        <p:nvSpPr>
          <p:cNvPr id="20" name="TextBox 19"/>
          <p:cNvSpPr txBox="1"/>
          <p:nvPr/>
        </p:nvSpPr>
        <p:spPr>
          <a:xfrm>
            <a:off x="381000" y="3617802"/>
            <a:ext cx="293670" cy="307777"/>
          </a:xfrm>
          <a:prstGeom prst="rect">
            <a:avLst/>
          </a:prstGeom>
          <a:noFill/>
        </p:spPr>
        <p:txBody>
          <a:bodyPr wrap="none" rtlCol="0">
            <a:spAutoFit/>
          </a:bodyPr>
          <a:lstStyle/>
          <a:p>
            <a:r>
              <a:rPr lang="en-US" sz="1400" b="1" dirty="0" smtClean="0">
                <a:solidFill>
                  <a:srgbClr val="FF66FF"/>
                </a:solidFill>
              </a:rPr>
              <a:t>A</a:t>
            </a:r>
            <a:endParaRPr lang="en-US" sz="1400" b="1" dirty="0">
              <a:solidFill>
                <a:srgbClr val="FF66FF"/>
              </a:solidFill>
            </a:endParaRPr>
          </a:p>
        </p:txBody>
      </p:sp>
      <p:sp>
        <p:nvSpPr>
          <p:cNvPr id="21" name="TextBox 20"/>
          <p:cNvSpPr txBox="1"/>
          <p:nvPr/>
        </p:nvSpPr>
        <p:spPr>
          <a:xfrm>
            <a:off x="3363930" y="3581400"/>
            <a:ext cx="293670" cy="307777"/>
          </a:xfrm>
          <a:prstGeom prst="rect">
            <a:avLst/>
          </a:prstGeom>
          <a:noFill/>
        </p:spPr>
        <p:txBody>
          <a:bodyPr wrap="none" rtlCol="0">
            <a:spAutoFit/>
          </a:bodyPr>
          <a:lstStyle/>
          <a:p>
            <a:r>
              <a:rPr lang="en-US" sz="1400" b="1" dirty="0" smtClean="0">
                <a:solidFill>
                  <a:srgbClr val="FF66FF"/>
                </a:solidFill>
              </a:rPr>
              <a:t>B</a:t>
            </a:r>
            <a:endParaRPr lang="en-US" sz="1400" b="1" dirty="0">
              <a:solidFill>
                <a:srgbClr val="FF66FF"/>
              </a:solidFill>
            </a:endParaRPr>
          </a:p>
        </p:txBody>
      </p:sp>
      <p:sp>
        <p:nvSpPr>
          <p:cNvPr id="22" name="TextBox 21"/>
          <p:cNvSpPr txBox="1"/>
          <p:nvPr/>
        </p:nvSpPr>
        <p:spPr>
          <a:xfrm>
            <a:off x="1752600" y="5635823"/>
            <a:ext cx="293670" cy="307777"/>
          </a:xfrm>
          <a:prstGeom prst="rect">
            <a:avLst/>
          </a:prstGeom>
          <a:noFill/>
        </p:spPr>
        <p:txBody>
          <a:bodyPr wrap="none" rtlCol="0">
            <a:spAutoFit/>
          </a:bodyPr>
          <a:lstStyle/>
          <a:p>
            <a:r>
              <a:rPr lang="en-US" sz="1400" b="1" dirty="0" smtClean="0">
                <a:solidFill>
                  <a:srgbClr val="FF66FF"/>
                </a:solidFill>
              </a:rPr>
              <a:t>B</a:t>
            </a:r>
            <a:endParaRPr lang="en-US" sz="1400" b="1" dirty="0">
              <a:solidFill>
                <a:srgbClr val="FF66FF"/>
              </a:solidFill>
            </a:endParaRPr>
          </a:p>
        </p:txBody>
      </p:sp>
      <p:sp>
        <p:nvSpPr>
          <p:cNvPr id="23" name="TextBox 22"/>
          <p:cNvSpPr txBox="1"/>
          <p:nvPr/>
        </p:nvSpPr>
        <p:spPr>
          <a:xfrm>
            <a:off x="5867400" y="3639189"/>
            <a:ext cx="293670" cy="307777"/>
          </a:xfrm>
          <a:prstGeom prst="rect">
            <a:avLst/>
          </a:prstGeom>
          <a:noFill/>
        </p:spPr>
        <p:txBody>
          <a:bodyPr wrap="none" rtlCol="0">
            <a:spAutoFit/>
          </a:bodyPr>
          <a:lstStyle/>
          <a:p>
            <a:r>
              <a:rPr lang="en-US" sz="1400" b="1" dirty="0" smtClean="0">
                <a:solidFill>
                  <a:srgbClr val="FF66FF"/>
                </a:solidFill>
              </a:rPr>
              <a:t>A</a:t>
            </a:r>
            <a:endParaRPr lang="en-US" sz="1400" b="1" dirty="0">
              <a:solidFill>
                <a:srgbClr val="FF66FF"/>
              </a:solidFill>
            </a:endParaRPr>
          </a:p>
        </p:txBody>
      </p:sp>
      <p:sp>
        <p:nvSpPr>
          <p:cNvPr id="24" name="TextBox 23"/>
          <p:cNvSpPr txBox="1"/>
          <p:nvPr/>
        </p:nvSpPr>
        <p:spPr>
          <a:xfrm>
            <a:off x="7102255" y="5630961"/>
            <a:ext cx="293670" cy="307777"/>
          </a:xfrm>
          <a:prstGeom prst="rect">
            <a:avLst/>
          </a:prstGeom>
          <a:noFill/>
        </p:spPr>
        <p:txBody>
          <a:bodyPr wrap="none" rtlCol="0">
            <a:spAutoFit/>
          </a:bodyPr>
          <a:lstStyle/>
          <a:p>
            <a:r>
              <a:rPr lang="en-US" sz="1400" b="1" dirty="0" smtClean="0">
                <a:solidFill>
                  <a:srgbClr val="FF66FF"/>
                </a:solidFill>
              </a:rPr>
              <a:t>A</a:t>
            </a:r>
            <a:endParaRPr lang="en-US" sz="1400" b="1" dirty="0">
              <a:solidFill>
                <a:srgbClr val="FF66FF"/>
              </a:solidFill>
            </a:endParaRPr>
          </a:p>
        </p:txBody>
      </p:sp>
      <p:sp>
        <p:nvSpPr>
          <p:cNvPr id="25" name="TextBox 24"/>
          <p:cNvSpPr txBox="1"/>
          <p:nvPr/>
        </p:nvSpPr>
        <p:spPr>
          <a:xfrm>
            <a:off x="8229600" y="5630960"/>
            <a:ext cx="293670" cy="307777"/>
          </a:xfrm>
          <a:prstGeom prst="rect">
            <a:avLst/>
          </a:prstGeom>
          <a:noFill/>
        </p:spPr>
        <p:txBody>
          <a:bodyPr wrap="none" rtlCol="0">
            <a:spAutoFit/>
          </a:bodyPr>
          <a:lstStyle/>
          <a:p>
            <a:r>
              <a:rPr lang="en-US" sz="1400" b="1" dirty="0" smtClean="0">
                <a:solidFill>
                  <a:srgbClr val="FF66FF"/>
                </a:solidFill>
              </a:rPr>
              <a:t>B</a:t>
            </a:r>
            <a:endParaRPr lang="en-US" sz="1400" b="1" dirty="0">
              <a:solidFill>
                <a:srgbClr val="FF66FF"/>
              </a:solidFill>
            </a:endParaRPr>
          </a:p>
        </p:txBody>
      </p:sp>
      <p:sp>
        <p:nvSpPr>
          <p:cNvPr id="26" name="TextBox 25"/>
          <p:cNvSpPr txBox="1"/>
          <p:nvPr/>
        </p:nvSpPr>
        <p:spPr>
          <a:xfrm>
            <a:off x="8610600" y="3639188"/>
            <a:ext cx="293670" cy="307777"/>
          </a:xfrm>
          <a:prstGeom prst="rect">
            <a:avLst/>
          </a:prstGeom>
          <a:noFill/>
        </p:spPr>
        <p:txBody>
          <a:bodyPr wrap="none" rtlCol="0">
            <a:spAutoFit/>
          </a:bodyPr>
          <a:lstStyle/>
          <a:p>
            <a:r>
              <a:rPr lang="en-US" sz="1400" b="1" dirty="0" smtClean="0">
                <a:solidFill>
                  <a:srgbClr val="FF66FF"/>
                </a:solidFill>
              </a:rPr>
              <a:t>B</a:t>
            </a:r>
            <a:endParaRPr lang="en-US" sz="1400" b="1" dirty="0">
              <a:solidFill>
                <a:srgbClr val="FF66FF"/>
              </a:solidFill>
            </a:endParaRPr>
          </a:p>
        </p:txBody>
      </p:sp>
      <p:sp>
        <p:nvSpPr>
          <p:cNvPr id="9" name="TextBox 8"/>
          <p:cNvSpPr txBox="1"/>
          <p:nvPr/>
        </p:nvSpPr>
        <p:spPr>
          <a:xfrm>
            <a:off x="3510765" y="2124075"/>
            <a:ext cx="2182521" cy="646331"/>
          </a:xfrm>
          <a:prstGeom prst="rect">
            <a:avLst/>
          </a:prstGeom>
          <a:noFill/>
        </p:spPr>
        <p:txBody>
          <a:bodyPr wrap="none" rtlCol="0">
            <a:spAutoFit/>
          </a:bodyPr>
          <a:lstStyle/>
          <a:p>
            <a:pPr algn="ctr"/>
            <a:r>
              <a:rPr lang="en-US" dirty="0" smtClean="0"/>
              <a:t>Contours are vertical </a:t>
            </a:r>
          </a:p>
          <a:p>
            <a:pPr algn="ctr"/>
            <a:r>
              <a:rPr lang="en-US" dirty="0" smtClean="0"/>
              <a:t>velocities in m/s</a:t>
            </a:r>
            <a:endParaRPr lang="en-US" dirty="0"/>
          </a:p>
        </p:txBody>
      </p:sp>
    </p:spTree>
    <p:extLst>
      <p:ext uri="{BB962C8B-B14F-4D97-AF65-F5344CB8AC3E}">
        <p14:creationId xmlns:p14="http://schemas.microsoft.com/office/powerpoint/2010/main" val="4164108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Rime Factor (RF) Treatment in the Convective Region</a:t>
            </a:r>
            <a:endParaRPr lang="en-US" dirty="0"/>
          </a:p>
        </p:txBody>
      </p:sp>
      <p:sp>
        <p:nvSpPr>
          <p:cNvPr id="5" name="Rectangle 4"/>
          <p:cNvSpPr/>
          <p:nvPr/>
        </p:nvSpPr>
        <p:spPr>
          <a:xfrm>
            <a:off x="228600" y="1600200"/>
            <a:ext cx="8686800" cy="2308324"/>
          </a:xfrm>
          <a:prstGeom prst="rect">
            <a:avLst/>
          </a:prstGeom>
          <a:solidFill>
            <a:schemeClr val="bg2">
              <a:lumMod val="50000"/>
            </a:schemeClr>
          </a:solidFill>
        </p:spPr>
        <p:txBody>
          <a:bodyPr wrap="square">
            <a:spAutoFit/>
          </a:bodyPr>
          <a:lstStyle/>
          <a:p>
            <a:r>
              <a:rPr lang="en-US" dirty="0"/>
              <a:t> </a:t>
            </a:r>
            <a:r>
              <a:rPr lang="en-US" dirty="0" smtClean="0"/>
              <a:t>                            </a:t>
            </a:r>
            <a:r>
              <a:rPr lang="en-US" u="sng" dirty="0" smtClean="0"/>
              <a:t>(</a:t>
            </a:r>
            <a:r>
              <a:rPr lang="en-US" u="sng" dirty="0"/>
              <a:t>Growth of snow by liquid accretion + vapor deposition)</a:t>
            </a:r>
          </a:p>
          <a:p>
            <a:r>
              <a:rPr lang="en-US" b="1" dirty="0"/>
              <a:t>Rime </a:t>
            </a:r>
            <a:r>
              <a:rPr lang="en-US" b="1" dirty="0" smtClean="0"/>
              <a:t>Factor </a:t>
            </a:r>
            <a:r>
              <a:rPr lang="en-US" dirty="0"/>
              <a:t>=     </a:t>
            </a:r>
            <a:r>
              <a:rPr lang="en-US" dirty="0" smtClean="0"/>
              <a:t>             </a:t>
            </a:r>
            <a:r>
              <a:rPr lang="en-US" dirty="0"/>
              <a:t>(Growth by vapor deposition only)</a:t>
            </a:r>
          </a:p>
          <a:p>
            <a:endParaRPr lang="en-US" dirty="0"/>
          </a:p>
          <a:p>
            <a:r>
              <a:rPr lang="en-US" dirty="0"/>
              <a:t>Rime Factor (RF) = 1.0 if all growth is by vapor deposition</a:t>
            </a:r>
          </a:p>
          <a:p>
            <a:r>
              <a:rPr lang="en-US" dirty="0"/>
              <a:t> </a:t>
            </a:r>
          </a:p>
          <a:p>
            <a:r>
              <a:rPr lang="en-US" dirty="0"/>
              <a:t>Larger values of RF mean more 'snow' </a:t>
            </a:r>
            <a:r>
              <a:rPr lang="en-US" dirty="0" smtClean="0"/>
              <a:t>(Qs) growth </a:t>
            </a:r>
            <a:r>
              <a:rPr lang="en-US" dirty="0"/>
              <a:t>by liquid water accretion through cloud water riming and/or freezing of rain drops.</a:t>
            </a:r>
          </a:p>
          <a:p>
            <a:r>
              <a:rPr lang="en-US" dirty="0"/>
              <a:t> </a:t>
            </a:r>
          </a:p>
        </p:txBody>
      </p:sp>
      <p:sp>
        <p:nvSpPr>
          <p:cNvPr id="4" name="Rectangle 3"/>
          <p:cNvSpPr/>
          <p:nvPr/>
        </p:nvSpPr>
        <p:spPr>
          <a:xfrm>
            <a:off x="228600" y="4267200"/>
            <a:ext cx="8686800" cy="1754326"/>
          </a:xfrm>
          <a:prstGeom prst="rect">
            <a:avLst/>
          </a:prstGeom>
          <a:solidFill>
            <a:schemeClr val="accent1"/>
          </a:solidFill>
        </p:spPr>
        <p:txBody>
          <a:bodyPr wrap="square">
            <a:spAutoFit/>
          </a:bodyPr>
          <a:lstStyle/>
          <a:p>
            <a:pPr marL="285750" indent="-285750">
              <a:buFont typeface="Arial" panose="020B0604020202020204" pitchFamily="34" charset="0"/>
              <a:buChar char="•"/>
            </a:pPr>
            <a:r>
              <a:rPr lang="en-US" dirty="0" smtClean="0"/>
              <a:t>RF is not advected in operational microphysics, preventing higher RFs from reaching upper levels where temperatures are colder than -40C.</a:t>
            </a:r>
          </a:p>
          <a:p>
            <a:pPr marL="285750" indent="-285750">
              <a:buFont typeface="Arial" panose="020B0604020202020204" pitchFamily="34" charset="0"/>
              <a:buChar char="•"/>
            </a:pPr>
            <a:r>
              <a:rPr lang="en-US" dirty="0" err="1" smtClean="0"/>
              <a:t>Advecting</a:t>
            </a:r>
            <a:r>
              <a:rPr lang="en-US" dirty="0" smtClean="0"/>
              <a:t> the </a:t>
            </a:r>
            <a:r>
              <a:rPr lang="en-US" i="1" dirty="0" smtClean="0"/>
              <a:t>mass-weighted RF </a:t>
            </a:r>
            <a:r>
              <a:rPr lang="en-US" dirty="0" smtClean="0"/>
              <a:t>(Qs*RF) helps higher RFs reach temps colder than -40C, allowing for more realistic RFs in the convective region.</a:t>
            </a:r>
          </a:p>
          <a:p>
            <a:pPr marL="742950" lvl="1" indent="-285750">
              <a:buFont typeface="Arial" panose="020B0604020202020204" pitchFamily="34" charset="0"/>
              <a:buChar char="•"/>
            </a:pPr>
            <a:r>
              <a:rPr lang="en-US" dirty="0" smtClean="0"/>
              <a:t>The mass weighting is based on </a:t>
            </a:r>
            <a:r>
              <a:rPr lang="en-US" dirty="0" err="1" smtClean="0"/>
              <a:t>advecting</a:t>
            </a:r>
            <a:r>
              <a:rPr lang="en-US" dirty="0" smtClean="0"/>
              <a:t> large ice (snow/</a:t>
            </a:r>
            <a:r>
              <a:rPr lang="en-US" dirty="0" err="1" smtClean="0"/>
              <a:t>graupel</a:t>
            </a:r>
            <a:r>
              <a:rPr lang="en-US" dirty="0" smtClean="0"/>
              <a:t>, Qs) mixing ratios and </a:t>
            </a:r>
            <a:r>
              <a:rPr lang="en-US" dirty="0" err="1" smtClean="0"/>
              <a:t>advecting</a:t>
            </a:r>
            <a:r>
              <a:rPr lang="en-US" dirty="0" smtClean="0"/>
              <a:t> the product, Qs*RF</a:t>
            </a:r>
          </a:p>
        </p:txBody>
      </p:sp>
    </p:spTree>
    <p:extLst>
      <p:ext uri="{BB962C8B-B14F-4D97-AF65-F5344CB8AC3E}">
        <p14:creationId xmlns:p14="http://schemas.microsoft.com/office/powerpoint/2010/main" val="3501144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38200"/>
            <a:ext cx="3255146" cy="2514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688" y="1447800"/>
            <a:ext cx="2496312" cy="194252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838200"/>
            <a:ext cx="3255146" cy="2514600"/>
          </a:xfrm>
          <a:prstGeom prst="rect">
            <a:avLst/>
          </a:prstGeom>
        </p:spPr>
      </p:pic>
      <p:sp>
        <p:nvSpPr>
          <p:cNvPr id="3" name="TextBox 2"/>
          <p:cNvSpPr txBox="1"/>
          <p:nvPr/>
        </p:nvSpPr>
        <p:spPr>
          <a:xfrm>
            <a:off x="1048580" y="762000"/>
            <a:ext cx="184702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err="1" smtClean="0"/>
              <a:t>Graupel</a:t>
            </a:r>
            <a:r>
              <a:rPr lang="en-US" b="1" dirty="0" smtClean="0"/>
              <a:t> (G/KG)</a:t>
            </a:r>
            <a:endParaRPr lang="en-US" b="1" dirty="0">
              <a:solidFill>
                <a:srgbClr val="C00000"/>
              </a:solidFill>
            </a:endParaRPr>
          </a:p>
        </p:txBody>
      </p:sp>
      <p:sp>
        <p:nvSpPr>
          <p:cNvPr id="7" name="TextBox 6"/>
          <p:cNvSpPr txBox="1"/>
          <p:nvPr/>
        </p:nvSpPr>
        <p:spPr>
          <a:xfrm>
            <a:off x="3810000" y="762000"/>
            <a:ext cx="240976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err="1" smtClean="0"/>
              <a:t>Snow+Cloud</a:t>
            </a:r>
            <a:r>
              <a:rPr lang="en-US" b="1" dirty="0" smtClean="0"/>
              <a:t> Ice (G/KG)</a:t>
            </a:r>
            <a:endParaRPr lang="en-US" b="1" dirty="0">
              <a:solidFill>
                <a:srgbClr val="0070C0"/>
              </a:solidFill>
            </a:endParaRPr>
          </a:p>
        </p:txBody>
      </p:sp>
      <p:sp>
        <p:nvSpPr>
          <p:cNvPr id="9" name="TextBox 8"/>
          <p:cNvSpPr txBox="1"/>
          <p:nvPr/>
        </p:nvSpPr>
        <p:spPr>
          <a:xfrm>
            <a:off x="6939689" y="1325880"/>
            <a:ext cx="182934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22Z 29 June 2012</a:t>
            </a:r>
            <a:endParaRPr lang="en-US" dirty="0"/>
          </a:p>
        </p:txBody>
      </p:sp>
      <p:sp>
        <p:nvSpPr>
          <p:cNvPr id="11" name="TextBox 10"/>
          <p:cNvSpPr txBox="1"/>
          <p:nvPr/>
        </p:nvSpPr>
        <p:spPr>
          <a:xfrm>
            <a:off x="2497746" y="228600"/>
            <a:ext cx="3522054" cy="461665"/>
          </a:xfrm>
          <a:prstGeom prst="rect">
            <a:avLst/>
          </a:prstGeom>
          <a:solidFill>
            <a:schemeClr val="bg2">
              <a:lumMod val="75000"/>
            </a:schemeClr>
          </a:solidFill>
        </p:spPr>
        <p:txBody>
          <a:bodyPr wrap="none" rtlCol="0">
            <a:spAutoFit/>
          </a:bodyPr>
          <a:lstStyle/>
          <a:p>
            <a:r>
              <a:rPr lang="en-US" sz="2400" b="1" dirty="0" smtClean="0"/>
              <a:t>Operational Microphysics</a:t>
            </a:r>
            <a:endParaRPr lang="en-US" sz="2400" b="1" dirty="0"/>
          </a:p>
        </p:txBody>
      </p:sp>
      <p:sp>
        <p:nvSpPr>
          <p:cNvPr id="2" name="TextBox 1"/>
          <p:cNvSpPr txBox="1"/>
          <p:nvPr/>
        </p:nvSpPr>
        <p:spPr>
          <a:xfrm>
            <a:off x="989398" y="2267634"/>
            <a:ext cx="1905000" cy="646331"/>
          </a:xfrm>
          <a:prstGeom prst="rect">
            <a:avLst/>
          </a:prstGeom>
          <a:solidFill>
            <a:schemeClr val="bg1"/>
          </a:solidFill>
          <a:ln>
            <a:solidFill>
              <a:schemeClr val="tx1"/>
            </a:solidFill>
          </a:ln>
        </p:spPr>
        <p:txBody>
          <a:bodyPr wrap="square" rtlCol="0">
            <a:spAutoFit/>
          </a:bodyPr>
          <a:lstStyle/>
          <a:p>
            <a:r>
              <a:rPr lang="en-US" dirty="0" err="1" smtClean="0"/>
              <a:t>Graupel</a:t>
            </a:r>
            <a:r>
              <a:rPr lang="en-US" dirty="0" smtClean="0"/>
              <a:t> restricted </a:t>
            </a:r>
          </a:p>
          <a:p>
            <a:r>
              <a:rPr lang="en-US" dirty="0" smtClean="0"/>
              <a:t>to T &gt; -20C</a:t>
            </a:r>
            <a:endParaRPr lang="en-US" dirty="0"/>
          </a:p>
        </p:txBody>
      </p:sp>
      <p:sp>
        <p:nvSpPr>
          <p:cNvPr id="17" name="TextBox 16"/>
          <p:cNvSpPr txBox="1"/>
          <p:nvPr/>
        </p:nvSpPr>
        <p:spPr>
          <a:xfrm>
            <a:off x="4180273" y="2267634"/>
            <a:ext cx="1905000" cy="646331"/>
          </a:xfrm>
          <a:prstGeom prst="rect">
            <a:avLst/>
          </a:prstGeom>
          <a:solidFill>
            <a:schemeClr val="bg1"/>
          </a:solidFill>
          <a:ln>
            <a:solidFill>
              <a:schemeClr val="tx1"/>
            </a:solidFill>
          </a:ln>
        </p:spPr>
        <p:txBody>
          <a:bodyPr wrap="square" rtlCol="0">
            <a:spAutoFit/>
          </a:bodyPr>
          <a:lstStyle/>
          <a:p>
            <a:r>
              <a:rPr lang="en-US" dirty="0" smtClean="0"/>
              <a:t>Most ice in the form of snow</a:t>
            </a:r>
            <a:endParaRPr lang="en-US" dirty="0"/>
          </a:p>
        </p:txBody>
      </p:sp>
      <p:sp>
        <p:nvSpPr>
          <p:cNvPr id="5" name="Oval 4"/>
          <p:cNvSpPr/>
          <p:nvPr/>
        </p:nvSpPr>
        <p:spPr>
          <a:xfrm>
            <a:off x="2438400" y="1048434"/>
            <a:ext cx="609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7239000" y="2267634"/>
            <a:ext cx="381000" cy="2469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9865" y="2630997"/>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15" name="TextBox 14"/>
          <p:cNvSpPr txBox="1"/>
          <p:nvPr/>
        </p:nvSpPr>
        <p:spPr>
          <a:xfrm>
            <a:off x="2971800" y="2630997"/>
            <a:ext cx="314510" cy="369332"/>
          </a:xfrm>
          <a:prstGeom prst="rect">
            <a:avLst/>
          </a:prstGeom>
          <a:solidFill>
            <a:schemeClr val="bg1"/>
          </a:solidFill>
        </p:spPr>
        <p:txBody>
          <a:bodyPr wrap="none" rtlCol="0">
            <a:spAutoFit/>
          </a:bodyPr>
          <a:lstStyle/>
          <a:p>
            <a:r>
              <a:rPr lang="en-US" b="1" dirty="0"/>
              <a:t>B</a:t>
            </a:r>
          </a:p>
        </p:txBody>
      </p:sp>
      <p:sp>
        <p:nvSpPr>
          <p:cNvPr id="16" name="TextBox 15"/>
          <p:cNvSpPr txBox="1"/>
          <p:nvPr/>
        </p:nvSpPr>
        <p:spPr>
          <a:xfrm>
            <a:off x="3647827" y="2630997"/>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18" name="TextBox 17"/>
          <p:cNvSpPr txBox="1"/>
          <p:nvPr/>
        </p:nvSpPr>
        <p:spPr>
          <a:xfrm>
            <a:off x="6219762" y="2630997"/>
            <a:ext cx="314510" cy="369332"/>
          </a:xfrm>
          <a:prstGeom prst="rect">
            <a:avLst/>
          </a:prstGeom>
          <a:solidFill>
            <a:schemeClr val="bg1"/>
          </a:solidFill>
        </p:spPr>
        <p:txBody>
          <a:bodyPr wrap="none" rtlCol="0">
            <a:spAutoFit/>
          </a:bodyPr>
          <a:lstStyle/>
          <a:p>
            <a:r>
              <a:rPr lang="en-US" b="1" dirty="0"/>
              <a:t>B</a:t>
            </a:r>
          </a:p>
        </p:txBody>
      </p:sp>
      <p:sp>
        <p:nvSpPr>
          <p:cNvPr id="19" name="TextBox 18"/>
          <p:cNvSpPr txBox="1"/>
          <p:nvPr/>
        </p:nvSpPr>
        <p:spPr>
          <a:xfrm>
            <a:off x="6848290" y="2160581"/>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20" name="TextBox 19"/>
          <p:cNvSpPr txBox="1"/>
          <p:nvPr/>
        </p:nvSpPr>
        <p:spPr>
          <a:xfrm>
            <a:off x="7620000" y="2544633"/>
            <a:ext cx="314510" cy="369332"/>
          </a:xfrm>
          <a:prstGeom prst="rect">
            <a:avLst/>
          </a:prstGeom>
          <a:solidFill>
            <a:schemeClr val="bg1"/>
          </a:solidFill>
        </p:spPr>
        <p:txBody>
          <a:bodyPr wrap="none" rtlCol="0">
            <a:spAutoFit/>
          </a:bodyPr>
          <a:lstStyle/>
          <a:p>
            <a:r>
              <a:rPr lang="en-US" b="1" dirty="0"/>
              <a:t>B</a:t>
            </a:r>
          </a:p>
        </p:txBody>
      </p:sp>
    </p:spTree>
    <p:extLst>
      <p:ext uri="{BB962C8B-B14F-4D97-AF65-F5344CB8AC3E}">
        <p14:creationId xmlns:p14="http://schemas.microsoft.com/office/powerpoint/2010/main" val="2280809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38600"/>
            <a:ext cx="3255146" cy="2514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688" y="1447800"/>
            <a:ext cx="2496312" cy="19425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38200"/>
            <a:ext cx="3255146" cy="25146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838200"/>
            <a:ext cx="3255146" cy="2514600"/>
          </a:xfrm>
          <a:prstGeom prst="rect">
            <a:avLst/>
          </a:prstGeom>
        </p:spPr>
      </p:pic>
      <p:sp>
        <p:nvSpPr>
          <p:cNvPr id="3" name="TextBox 2"/>
          <p:cNvSpPr txBox="1"/>
          <p:nvPr/>
        </p:nvSpPr>
        <p:spPr>
          <a:xfrm>
            <a:off x="1048580" y="762000"/>
            <a:ext cx="184702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err="1" smtClean="0"/>
              <a:t>Graupel</a:t>
            </a:r>
            <a:r>
              <a:rPr lang="en-US" b="1" dirty="0" smtClean="0"/>
              <a:t> (G/KG)</a:t>
            </a:r>
            <a:endParaRPr lang="en-US" b="1" dirty="0">
              <a:solidFill>
                <a:srgbClr val="C00000"/>
              </a:solidFill>
            </a:endParaRPr>
          </a:p>
        </p:txBody>
      </p:sp>
      <p:sp>
        <p:nvSpPr>
          <p:cNvPr id="7" name="TextBox 6"/>
          <p:cNvSpPr txBox="1"/>
          <p:nvPr/>
        </p:nvSpPr>
        <p:spPr>
          <a:xfrm>
            <a:off x="3810000" y="762000"/>
            <a:ext cx="240976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err="1" smtClean="0"/>
              <a:t>Snow+Cloud</a:t>
            </a:r>
            <a:r>
              <a:rPr lang="en-US" b="1" dirty="0" smtClean="0"/>
              <a:t> Ice (G/KG)</a:t>
            </a:r>
            <a:endParaRPr lang="en-US" b="1" dirty="0">
              <a:solidFill>
                <a:srgbClr val="0070C0"/>
              </a:solidFill>
            </a:endParaRPr>
          </a:p>
        </p:txBody>
      </p:sp>
      <p:sp>
        <p:nvSpPr>
          <p:cNvPr id="9" name="TextBox 8"/>
          <p:cNvSpPr txBox="1"/>
          <p:nvPr/>
        </p:nvSpPr>
        <p:spPr>
          <a:xfrm>
            <a:off x="6939689" y="1325880"/>
            <a:ext cx="182934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22Z 29 June 2012</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648200"/>
            <a:ext cx="2514600" cy="194252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4053700"/>
            <a:ext cx="3255146" cy="2514600"/>
          </a:xfrm>
          <a:prstGeom prst="rect">
            <a:avLst/>
          </a:prstGeom>
        </p:spPr>
      </p:pic>
      <p:sp>
        <p:nvSpPr>
          <p:cNvPr id="16" name="TextBox 15"/>
          <p:cNvSpPr txBox="1"/>
          <p:nvPr/>
        </p:nvSpPr>
        <p:spPr>
          <a:xfrm>
            <a:off x="2057400" y="3805535"/>
            <a:ext cx="4620817" cy="461665"/>
          </a:xfrm>
          <a:prstGeom prst="rect">
            <a:avLst/>
          </a:prstGeom>
          <a:solidFill>
            <a:srgbClr val="FFFF00"/>
          </a:solidFill>
        </p:spPr>
        <p:txBody>
          <a:bodyPr wrap="none" rtlCol="0">
            <a:spAutoFit/>
          </a:bodyPr>
          <a:lstStyle/>
          <a:p>
            <a:r>
              <a:rPr lang="en-US" sz="2400" b="1" dirty="0" smtClean="0"/>
              <a:t>With Mass-Weighted RF Advection</a:t>
            </a:r>
            <a:endParaRPr lang="en-US" sz="2400" b="1" dirty="0"/>
          </a:p>
        </p:txBody>
      </p:sp>
      <p:sp>
        <p:nvSpPr>
          <p:cNvPr id="2" name="TextBox 1"/>
          <p:cNvSpPr txBox="1"/>
          <p:nvPr/>
        </p:nvSpPr>
        <p:spPr>
          <a:xfrm>
            <a:off x="989398" y="2267634"/>
            <a:ext cx="1905000" cy="646331"/>
          </a:xfrm>
          <a:prstGeom prst="rect">
            <a:avLst/>
          </a:prstGeom>
          <a:solidFill>
            <a:schemeClr val="bg1"/>
          </a:solidFill>
          <a:ln>
            <a:solidFill>
              <a:schemeClr val="tx1"/>
            </a:solidFill>
          </a:ln>
        </p:spPr>
        <p:txBody>
          <a:bodyPr wrap="square" rtlCol="0">
            <a:spAutoFit/>
          </a:bodyPr>
          <a:lstStyle/>
          <a:p>
            <a:r>
              <a:rPr lang="en-US" dirty="0" err="1" smtClean="0"/>
              <a:t>Graupel</a:t>
            </a:r>
            <a:r>
              <a:rPr lang="en-US" dirty="0" smtClean="0"/>
              <a:t> restricted </a:t>
            </a:r>
          </a:p>
          <a:p>
            <a:r>
              <a:rPr lang="en-US" dirty="0" smtClean="0"/>
              <a:t>to T &gt; -20C</a:t>
            </a:r>
            <a:endParaRPr lang="en-US" dirty="0"/>
          </a:p>
        </p:txBody>
      </p:sp>
      <p:sp>
        <p:nvSpPr>
          <p:cNvPr id="18" name="TextBox 17"/>
          <p:cNvSpPr txBox="1"/>
          <p:nvPr/>
        </p:nvSpPr>
        <p:spPr>
          <a:xfrm>
            <a:off x="416443" y="5590461"/>
            <a:ext cx="2660132" cy="523220"/>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1400" b="1" dirty="0" smtClean="0"/>
              <a:t>More uniform </a:t>
            </a:r>
            <a:r>
              <a:rPr lang="en-US" sz="1400" b="1" dirty="0" err="1" smtClean="0"/>
              <a:t>graupel</a:t>
            </a:r>
            <a:r>
              <a:rPr lang="en-US" sz="1400" b="1" dirty="0" smtClean="0"/>
              <a:t> field</a:t>
            </a:r>
          </a:p>
          <a:p>
            <a:pPr marL="285750" indent="-285750">
              <a:buFont typeface="Arial" panose="020B0604020202020204" pitchFamily="34" charset="0"/>
              <a:buChar char="•"/>
            </a:pPr>
            <a:r>
              <a:rPr lang="en-US" sz="1400" b="1" dirty="0" err="1" smtClean="0"/>
              <a:t>Graupel</a:t>
            </a:r>
            <a:r>
              <a:rPr lang="en-US" sz="1400" b="1" dirty="0" smtClean="0"/>
              <a:t> reaching to  T &lt; -40C</a:t>
            </a:r>
            <a:endParaRPr lang="en-US" sz="1400" b="1" dirty="0"/>
          </a:p>
        </p:txBody>
      </p:sp>
      <p:sp>
        <p:nvSpPr>
          <p:cNvPr id="17" name="TextBox 16"/>
          <p:cNvSpPr txBox="1"/>
          <p:nvPr/>
        </p:nvSpPr>
        <p:spPr>
          <a:xfrm>
            <a:off x="4180273" y="2267634"/>
            <a:ext cx="1905000" cy="646331"/>
          </a:xfrm>
          <a:prstGeom prst="rect">
            <a:avLst/>
          </a:prstGeom>
          <a:solidFill>
            <a:schemeClr val="bg1"/>
          </a:solidFill>
          <a:ln>
            <a:solidFill>
              <a:schemeClr val="tx1"/>
            </a:solidFill>
          </a:ln>
        </p:spPr>
        <p:txBody>
          <a:bodyPr wrap="square" rtlCol="0">
            <a:spAutoFit/>
          </a:bodyPr>
          <a:lstStyle/>
          <a:p>
            <a:r>
              <a:rPr lang="en-US" dirty="0" smtClean="0"/>
              <a:t>Most ice in the form of snow</a:t>
            </a:r>
            <a:endParaRPr lang="en-US" dirty="0"/>
          </a:p>
        </p:txBody>
      </p:sp>
      <p:sp>
        <p:nvSpPr>
          <p:cNvPr id="19" name="TextBox 18"/>
          <p:cNvSpPr txBox="1"/>
          <p:nvPr/>
        </p:nvSpPr>
        <p:spPr>
          <a:xfrm>
            <a:off x="4180273" y="5486400"/>
            <a:ext cx="1905000" cy="646331"/>
          </a:xfrm>
          <a:prstGeom prst="rect">
            <a:avLst/>
          </a:prstGeom>
          <a:solidFill>
            <a:schemeClr val="bg1"/>
          </a:solidFill>
          <a:ln>
            <a:solidFill>
              <a:schemeClr val="tx1"/>
            </a:solidFill>
          </a:ln>
        </p:spPr>
        <p:txBody>
          <a:bodyPr wrap="square" rtlCol="0">
            <a:spAutoFit/>
          </a:bodyPr>
          <a:lstStyle/>
          <a:p>
            <a:r>
              <a:rPr lang="en-US" dirty="0" smtClean="0"/>
              <a:t>Less ice in the form of snow</a:t>
            </a:r>
            <a:endParaRPr lang="en-US" dirty="0"/>
          </a:p>
        </p:txBody>
      </p:sp>
      <p:sp>
        <p:nvSpPr>
          <p:cNvPr id="5" name="Oval 4"/>
          <p:cNvSpPr/>
          <p:nvPr/>
        </p:nvSpPr>
        <p:spPr>
          <a:xfrm>
            <a:off x="2438400" y="1048434"/>
            <a:ext cx="609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362200" y="4267200"/>
            <a:ext cx="609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64036" y="3679141"/>
            <a:ext cx="1905000" cy="923330"/>
          </a:xfrm>
          <a:prstGeom prst="rect">
            <a:avLst/>
          </a:prstGeom>
          <a:solidFill>
            <a:schemeClr val="bg1"/>
          </a:solidFill>
          <a:ln>
            <a:solidFill>
              <a:schemeClr val="tx1"/>
            </a:solidFill>
          </a:ln>
        </p:spPr>
        <p:txBody>
          <a:bodyPr wrap="square" rtlCol="0">
            <a:spAutoFit/>
          </a:bodyPr>
          <a:lstStyle/>
          <a:p>
            <a:r>
              <a:rPr lang="en-US" dirty="0" smtClean="0"/>
              <a:t>Higher convective core </a:t>
            </a:r>
            <a:r>
              <a:rPr lang="en-US" dirty="0" err="1" smtClean="0"/>
              <a:t>reflectivities</a:t>
            </a:r>
            <a:r>
              <a:rPr lang="en-US" dirty="0" smtClean="0"/>
              <a:t>, smaller anvil</a:t>
            </a:r>
            <a:endParaRPr lang="en-US" dirty="0"/>
          </a:p>
        </p:txBody>
      </p:sp>
      <p:cxnSp>
        <p:nvCxnSpPr>
          <p:cNvPr id="22" name="Straight Arrow Connector 21"/>
          <p:cNvCxnSpPr/>
          <p:nvPr/>
        </p:nvCxnSpPr>
        <p:spPr>
          <a:xfrm flipH="1">
            <a:off x="7521732" y="4601697"/>
            <a:ext cx="196536" cy="96090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97746" y="228600"/>
            <a:ext cx="3522054" cy="461665"/>
          </a:xfrm>
          <a:prstGeom prst="rect">
            <a:avLst/>
          </a:prstGeom>
          <a:solidFill>
            <a:schemeClr val="bg2">
              <a:lumMod val="75000"/>
            </a:schemeClr>
          </a:solidFill>
        </p:spPr>
        <p:txBody>
          <a:bodyPr wrap="none" rtlCol="0">
            <a:spAutoFit/>
          </a:bodyPr>
          <a:lstStyle/>
          <a:p>
            <a:r>
              <a:rPr lang="en-US" sz="2400" b="1" dirty="0" smtClean="0"/>
              <a:t>Operational Microphysics</a:t>
            </a:r>
            <a:endParaRPr lang="en-US" sz="2400" b="1" dirty="0"/>
          </a:p>
        </p:txBody>
      </p:sp>
      <p:cxnSp>
        <p:nvCxnSpPr>
          <p:cNvPr id="24" name="Straight Connector 23"/>
          <p:cNvCxnSpPr/>
          <p:nvPr/>
        </p:nvCxnSpPr>
        <p:spPr>
          <a:xfrm>
            <a:off x="7232493" y="2286684"/>
            <a:ext cx="387507" cy="2222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48741" y="5451475"/>
            <a:ext cx="471259" cy="26352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199448" y="2055948"/>
            <a:ext cx="690798" cy="611052"/>
          </a:xfrm>
          <a:custGeom>
            <a:avLst/>
            <a:gdLst>
              <a:gd name="connsiteX0" fmla="*/ 496752 w 690798"/>
              <a:gd name="connsiteY0" fmla="*/ 10977 h 611052"/>
              <a:gd name="connsiteX1" fmla="*/ 287202 w 690798"/>
              <a:gd name="connsiteY1" fmla="*/ 1452 h 611052"/>
              <a:gd name="connsiteX2" fmla="*/ 172902 w 690798"/>
              <a:gd name="connsiteY2" fmla="*/ 39552 h 611052"/>
              <a:gd name="connsiteX3" fmla="*/ 39552 w 690798"/>
              <a:gd name="connsiteY3" fmla="*/ 115752 h 611052"/>
              <a:gd name="connsiteX4" fmla="*/ 10977 w 690798"/>
              <a:gd name="connsiteY4" fmla="*/ 230052 h 611052"/>
              <a:gd name="connsiteX5" fmla="*/ 1452 w 690798"/>
              <a:gd name="connsiteY5" fmla="*/ 334827 h 611052"/>
              <a:gd name="connsiteX6" fmla="*/ 39552 w 690798"/>
              <a:gd name="connsiteY6" fmla="*/ 439602 h 611052"/>
              <a:gd name="connsiteX7" fmla="*/ 68127 w 690798"/>
              <a:gd name="connsiteY7" fmla="*/ 525327 h 611052"/>
              <a:gd name="connsiteX8" fmla="*/ 87177 w 690798"/>
              <a:gd name="connsiteY8" fmla="*/ 592002 h 611052"/>
              <a:gd name="connsiteX9" fmla="*/ 163377 w 690798"/>
              <a:gd name="connsiteY9" fmla="*/ 611052 h 611052"/>
              <a:gd name="connsiteX10" fmla="*/ 239577 w 690798"/>
              <a:gd name="connsiteY10" fmla="*/ 582477 h 611052"/>
              <a:gd name="connsiteX11" fmla="*/ 353877 w 690798"/>
              <a:gd name="connsiteY11" fmla="*/ 572952 h 611052"/>
              <a:gd name="connsiteX12" fmla="*/ 449127 w 690798"/>
              <a:gd name="connsiteY12" fmla="*/ 477702 h 611052"/>
              <a:gd name="connsiteX13" fmla="*/ 525327 w 690798"/>
              <a:gd name="connsiteY13" fmla="*/ 439602 h 611052"/>
              <a:gd name="connsiteX14" fmla="*/ 611052 w 690798"/>
              <a:gd name="connsiteY14" fmla="*/ 382452 h 611052"/>
              <a:gd name="connsiteX15" fmla="*/ 620577 w 690798"/>
              <a:gd name="connsiteY15" fmla="*/ 277677 h 611052"/>
              <a:gd name="connsiteX16" fmla="*/ 677727 w 690798"/>
              <a:gd name="connsiteY16" fmla="*/ 201477 h 611052"/>
              <a:gd name="connsiteX17" fmla="*/ 687252 w 690798"/>
              <a:gd name="connsiteY17" fmla="*/ 115752 h 611052"/>
              <a:gd name="connsiteX18" fmla="*/ 630102 w 690798"/>
              <a:gd name="connsiteY18" fmla="*/ 39552 h 611052"/>
              <a:gd name="connsiteX19" fmla="*/ 496752 w 690798"/>
              <a:gd name="connsiteY19" fmla="*/ 10977 h 61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0798" h="611052">
                <a:moveTo>
                  <a:pt x="496752" y="10977"/>
                </a:moveTo>
                <a:cubicBezTo>
                  <a:pt x="439602" y="4627"/>
                  <a:pt x="341177" y="-3311"/>
                  <a:pt x="287202" y="1452"/>
                </a:cubicBezTo>
                <a:cubicBezTo>
                  <a:pt x="233227" y="6215"/>
                  <a:pt x="214177" y="20502"/>
                  <a:pt x="172902" y="39552"/>
                </a:cubicBezTo>
                <a:cubicBezTo>
                  <a:pt x="131627" y="58602"/>
                  <a:pt x="66539" y="84002"/>
                  <a:pt x="39552" y="115752"/>
                </a:cubicBezTo>
                <a:cubicBezTo>
                  <a:pt x="12565" y="147502"/>
                  <a:pt x="17327" y="193540"/>
                  <a:pt x="10977" y="230052"/>
                </a:cubicBezTo>
                <a:cubicBezTo>
                  <a:pt x="4627" y="266564"/>
                  <a:pt x="-3311" y="299902"/>
                  <a:pt x="1452" y="334827"/>
                </a:cubicBezTo>
                <a:cubicBezTo>
                  <a:pt x="6214" y="369752"/>
                  <a:pt x="28440" y="407852"/>
                  <a:pt x="39552" y="439602"/>
                </a:cubicBezTo>
                <a:cubicBezTo>
                  <a:pt x="50664" y="471352"/>
                  <a:pt x="60190" y="499927"/>
                  <a:pt x="68127" y="525327"/>
                </a:cubicBezTo>
                <a:cubicBezTo>
                  <a:pt x="76064" y="550727"/>
                  <a:pt x="71302" y="577715"/>
                  <a:pt x="87177" y="592002"/>
                </a:cubicBezTo>
                <a:cubicBezTo>
                  <a:pt x="103052" y="606290"/>
                  <a:pt x="137977" y="612640"/>
                  <a:pt x="163377" y="611052"/>
                </a:cubicBezTo>
                <a:cubicBezTo>
                  <a:pt x="188777" y="609465"/>
                  <a:pt x="207827" y="588827"/>
                  <a:pt x="239577" y="582477"/>
                </a:cubicBezTo>
                <a:cubicBezTo>
                  <a:pt x="271327" y="576127"/>
                  <a:pt x="318952" y="590415"/>
                  <a:pt x="353877" y="572952"/>
                </a:cubicBezTo>
                <a:cubicBezTo>
                  <a:pt x="388802" y="555490"/>
                  <a:pt x="420552" y="499927"/>
                  <a:pt x="449127" y="477702"/>
                </a:cubicBezTo>
                <a:cubicBezTo>
                  <a:pt x="477702" y="455477"/>
                  <a:pt x="498340" y="455477"/>
                  <a:pt x="525327" y="439602"/>
                </a:cubicBezTo>
                <a:cubicBezTo>
                  <a:pt x="552315" y="423727"/>
                  <a:pt x="595177" y="409440"/>
                  <a:pt x="611052" y="382452"/>
                </a:cubicBezTo>
                <a:cubicBezTo>
                  <a:pt x="626927" y="355465"/>
                  <a:pt x="609465" y="307839"/>
                  <a:pt x="620577" y="277677"/>
                </a:cubicBezTo>
                <a:cubicBezTo>
                  <a:pt x="631689" y="247515"/>
                  <a:pt x="666615" y="228464"/>
                  <a:pt x="677727" y="201477"/>
                </a:cubicBezTo>
                <a:cubicBezTo>
                  <a:pt x="688839" y="174490"/>
                  <a:pt x="695189" y="142739"/>
                  <a:pt x="687252" y="115752"/>
                </a:cubicBezTo>
                <a:cubicBezTo>
                  <a:pt x="679315" y="88765"/>
                  <a:pt x="655502" y="55427"/>
                  <a:pt x="630102" y="39552"/>
                </a:cubicBezTo>
                <a:cubicBezTo>
                  <a:pt x="604702" y="23677"/>
                  <a:pt x="553902" y="17327"/>
                  <a:pt x="496752" y="10977"/>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173363" y="5268186"/>
            <a:ext cx="690798" cy="611052"/>
          </a:xfrm>
          <a:custGeom>
            <a:avLst/>
            <a:gdLst>
              <a:gd name="connsiteX0" fmla="*/ 496752 w 690798"/>
              <a:gd name="connsiteY0" fmla="*/ 10977 h 611052"/>
              <a:gd name="connsiteX1" fmla="*/ 287202 w 690798"/>
              <a:gd name="connsiteY1" fmla="*/ 1452 h 611052"/>
              <a:gd name="connsiteX2" fmla="*/ 172902 w 690798"/>
              <a:gd name="connsiteY2" fmla="*/ 39552 h 611052"/>
              <a:gd name="connsiteX3" fmla="*/ 39552 w 690798"/>
              <a:gd name="connsiteY3" fmla="*/ 115752 h 611052"/>
              <a:gd name="connsiteX4" fmla="*/ 10977 w 690798"/>
              <a:gd name="connsiteY4" fmla="*/ 230052 h 611052"/>
              <a:gd name="connsiteX5" fmla="*/ 1452 w 690798"/>
              <a:gd name="connsiteY5" fmla="*/ 334827 h 611052"/>
              <a:gd name="connsiteX6" fmla="*/ 39552 w 690798"/>
              <a:gd name="connsiteY6" fmla="*/ 439602 h 611052"/>
              <a:gd name="connsiteX7" fmla="*/ 68127 w 690798"/>
              <a:gd name="connsiteY7" fmla="*/ 525327 h 611052"/>
              <a:gd name="connsiteX8" fmla="*/ 87177 w 690798"/>
              <a:gd name="connsiteY8" fmla="*/ 592002 h 611052"/>
              <a:gd name="connsiteX9" fmla="*/ 163377 w 690798"/>
              <a:gd name="connsiteY9" fmla="*/ 611052 h 611052"/>
              <a:gd name="connsiteX10" fmla="*/ 239577 w 690798"/>
              <a:gd name="connsiteY10" fmla="*/ 582477 h 611052"/>
              <a:gd name="connsiteX11" fmla="*/ 353877 w 690798"/>
              <a:gd name="connsiteY11" fmla="*/ 572952 h 611052"/>
              <a:gd name="connsiteX12" fmla="*/ 449127 w 690798"/>
              <a:gd name="connsiteY12" fmla="*/ 477702 h 611052"/>
              <a:gd name="connsiteX13" fmla="*/ 525327 w 690798"/>
              <a:gd name="connsiteY13" fmla="*/ 439602 h 611052"/>
              <a:gd name="connsiteX14" fmla="*/ 611052 w 690798"/>
              <a:gd name="connsiteY14" fmla="*/ 382452 h 611052"/>
              <a:gd name="connsiteX15" fmla="*/ 620577 w 690798"/>
              <a:gd name="connsiteY15" fmla="*/ 277677 h 611052"/>
              <a:gd name="connsiteX16" fmla="*/ 677727 w 690798"/>
              <a:gd name="connsiteY16" fmla="*/ 201477 h 611052"/>
              <a:gd name="connsiteX17" fmla="*/ 687252 w 690798"/>
              <a:gd name="connsiteY17" fmla="*/ 115752 h 611052"/>
              <a:gd name="connsiteX18" fmla="*/ 630102 w 690798"/>
              <a:gd name="connsiteY18" fmla="*/ 39552 h 611052"/>
              <a:gd name="connsiteX19" fmla="*/ 496752 w 690798"/>
              <a:gd name="connsiteY19" fmla="*/ 10977 h 61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0798" h="611052">
                <a:moveTo>
                  <a:pt x="496752" y="10977"/>
                </a:moveTo>
                <a:cubicBezTo>
                  <a:pt x="439602" y="4627"/>
                  <a:pt x="341177" y="-3311"/>
                  <a:pt x="287202" y="1452"/>
                </a:cubicBezTo>
                <a:cubicBezTo>
                  <a:pt x="233227" y="6215"/>
                  <a:pt x="214177" y="20502"/>
                  <a:pt x="172902" y="39552"/>
                </a:cubicBezTo>
                <a:cubicBezTo>
                  <a:pt x="131627" y="58602"/>
                  <a:pt x="66539" y="84002"/>
                  <a:pt x="39552" y="115752"/>
                </a:cubicBezTo>
                <a:cubicBezTo>
                  <a:pt x="12565" y="147502"/>
                  <a:pt x="17327" y="193540"/>
                  <a:pt x="10977" y="230052"/>
                </a:cubicBezTo>
                <a:cubicBezTo>
                  <a:pt x="4627" y="266564"/>
                  <a:pt x="-3311" y="299902"/>
                  <a:pt x="1452" y="334827"/>
                </a:cubicBezTo>
                <a:cubicBezTo>
                  <a:pt x="6214" y="369752"/>
                  <a:pt x="28440" y="407852"/>
                  <a:pt x="39552" y="439602"/>
                </a:cubicBezTo>
                <a:cubicBezTo>
                  <a:pt x="50664" y="471352"/>
                  <a:pt x="60190" y="499927"/>
                  <a:pt x="68127" y="525327"/>
                </a:cubicBezTo>
                <a:cubicBezTo>
                  <a:pt x="76064" y="550727"/>
                  <a:pt x="71302" y="577715"/>
                  <a:pt x="87177" y="592002"/>
                </a:cubicBezTo>
                <a:cubicBezTo>
                  <a:pt x="103052" y="606290"/>
                  <a:pt x="137977" y="612640"/>
                  <a:pt x="163377" y="611052"/>
                </a:cubicBezTo>
                <a:cubicBezTo>
                  <a:pt x="188777" y="609465"/>
                  <a:pt x="207827" y="588827"/>
                  <a:pt x="239577" y="582477"/>
                </a:cubicBezTo>
                <a:cubicBezTo>
                  <a:pt x="271327" y="576127"/>
                  <a:pt x="318952" y="590415"/>
                  <a:pt x="353877" y="572952"/>
                </a:cubicBezTo>
                <a:cubicBezTo>
                  <a:pt x="388802" y="555490"/>
                  <a:pt x="420552" y="499927"/>
                  <a:pt x="449127" y="477702"/>
                </a:cubicBezTo>
                <a:cubicBezTo>
                  <a:pt x="477702" y="455477"/>
                  <a:pt x="498340" y="455477"/>
                  <a:pt x="525327" y="439602"/>
                </a:cubicBezTo>
                <a:cubicBezTo>
                  <a:pt x="552315" y="423727"/>
                  <a:pt x="595177" y="409440"/>
                  <a:pt x="611052" y="382452"/>
                </a:cubicBezTo>
                <a:cubicBezTo>
                  <a:pt x="626927" y="355465"/>
                  <a:pt x="609465" y="307839"/>
                  <a:pt x="620577" y="277677"/>
                </a:cubicBezTo>
                <a:cubicBezTo>
                  <a:pt x="631689" y="247515"/>
                  <a:pt x="666615" y="228464"/>
                  <a:pt x="677727" y="201477"/>
                </a:cubicBezTo>
                <a:cubicBezTo>
                  <a:pt x="688839" y="174490"/>
                  <a:pt x="695189" y="142739"/>
                  <a:pt x="687252" y="115752"/>
                </a:cubicBezTo>
                <a:cubicBezTo>
                  <a:pt x="679315" y="88765"/>
                  <a:pt x="655502" y="55427"/>
                  <a:pt x="630102" y="39552"/>
                </a:cubicBezTo>
                <a:cubicBezTo>
                  <a:pt x="604702" y="23677"/>
                  <a:pt x="553902" y="17327"/>
                  <a:pt x="496752" y="10977"/>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99865" y="2630997"/>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28" name="TextBox 27"/>
          <p:cNvSpPr txBox="1"/>
          <p:nvPr/>
        </p:nvSpPr>
        <p:spPr>
          <a:xfrm>
            <a:off x="2971800" y="2630997"/>
            <a:ext cx="314510" cy="369332"/>
          </a:xfrm>
          <a:prstGeom prst="rect">
            <a:avLst/>
          </a:prstGeom>
          <a:solidFill>
            <a:schemeClr val="bg1"/>
          </a:solidFill>
        </p:spPr>
        <p:txBody>
          <a:bodyPr wrap="none" rtlCol="0">
            <a:spAutoFit/>
          </a:bodyPr>
          <a:lstStyle/>
          <a:p>
            <a:r>
              <a:rPr lang="en-US" b="1" dirty="0"/>
              <a:t>B</a:t>
            </a:r>
          </a:p>
        </p:txBody>
      </p:sp>
      <p:sp>
        <p:nvSpPr>
          <p:cNvPr id="29" name="TextBox 28"/>
          <p:cNvSpPr txBox="1"/>
          <p:nvPr/>
        </p:nvSpPr>
        <p:spPr>
          <a:xfrm>
            <a:off x="3647827" y="2630997"/>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30" name="TextBox 29"/>
          <p:cNvSpPr txBox="1"/>
          <p:nvPr/>
        </p:nvSpPr>
        <p:spPr>
          <a:xfrm>
            <a:off x="6219762" y="2630997"/>
            <a:ext cx="314510" cy="369332"/>
          </a:xfrm>
          <a:prstGeom prst="rect">
            <a:avLst/>
          </a:prstGeom>
          <a:solidFill>
            <a:schemeClr val="bg1"/>
          </a:solidFill>
        </p:spPr>
        <p:txBody>
          <a:bodyPr wrap="none" rtlCol="0">
            <a:spAutoFit/>
          </a:bodyPr>
          <a:lstStyle/>
          <a:p>
            <a:r>
              <a:rPr lang="en-US" b="1" dirty="0"/>
              <a:t>B</a:t>
            </a:r>
          </a:p>
        </p:txBody>
      </p:sp>
      <p:sp>
        <p:nvSpPr>
          <p:cNvPr id="31" name="TextBox 30"/>
          <p:cNvSpPr txBox="1"/>
          <p:nvPr/>
        </p:nvSpPr>
        <p:spPr>
          <a:xfrm>
            <a:off x="6892018" y="2084381"/>
            <a:ext cx="324128" cy="369332"/>
          </a:xfrm>
          <a:prstGeom prst="rect">
            <a:avLst/>
          </a:prstGeom>
          <a:noFill/>
        </p:spPr>
        <p:txBody>
          <a:bodyPr wrap="none" rtlCol="0">
            <a:spAutoFit/>
          </a:bodyPr>
          <a:lstStyle/>
          <a:p>
            <a:r>
              <a:rPr lang="en-US" b="1" dirty="0" smtClean="0"/>
              <a:t>A</a:t>
            </a:r>
            <a:endParaRPr lang="en-US" b="1" dirty="0"/>
          </a:p>
        </p:txBody>
      </p:sp>
      <p:sp>
        <p:nvSpPr>
          <p:cNvPr id="32" name="TextBox 31"/>
          <p:cNvSpPr txBox="1"/>
          <p:nvPr/>
        </p:nvSpPr>
        <p:spPr>
          <a:xfrm>
            <a:off x="7591023" y="2508934"/>
            <a:ext cx="314510" cy="369332"/>
          </a:xfrm>
          <a:prstGeom prst="rect">
            <a:avLst/>
          </a:prstGeom>
          <a:noFill/>
        </p:spPr>
        <p:txBody>
          <a:bodyPr wrap="none" rtlCol="0">
            <a:spAutoFit/>
          </a:bodyPr>
          <a:lstStyle/>
          <a:p>
            <a:r>
              <a:rPr lang="en-US" b="1" dirty="0"/>
              <a:t>B</a:t>
            </a:r>
          </a:p>
        </p:txBody>
      </p:sp>
      <p:sp>
        <p:nvSpPr>
          <p:cNvPr id="33" name="TextBox 32"/>
          <p:cNvSpPr txBox="1"/>
          <p:nvPr/>
        </p:nvSpPr>
        <p:spPr>
          <a:xfrm>
            <a:off x="399865" y="6082452"/>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34" name="TextBox 33"/>
          <p:cNvSpPr txBox="1"/>
          <p:nvPr/>
        </p:nvSpPr>
        <p:spPr>
          <a:xfrm>
            <a:off x="2971800" y="6082452"/>
            <a:ext cx="314510" cy="369332"/>
          </a:xfrm>
          <a:prstGeom prst="rect">
            <a:avLst/>
          </a:prstGeom>
          <a:solidFill>
            <a:schemeClr val="bg1"/>
          </a:solidFill>
        </p:spPr>
        <p:txBody>
          <a:bodyPr wrap="none" rtlCol="0">
            <a:spAutoFit/>
          </a:bodyPr>
          <a:lstStyle/>
          <a:p>
            <a:r>
              <a:rPr lang="en-US" b="1" dirty="0"/>
              <a:t>B</a:t>
            </a:r>
          </a:p>
        </p:txBody>
      </p:sp>
      <p:sp>
        <p:nvSpPr>
          <p:cNvPr id="35" name="TextBox 34"/>
          <p:cNvSpPr txBox="1"/>
          <p:nvPr/>
        </p:nvSpPr>
        <p:spPr>
          <a:xfrm>
            <a:off x="3647827" y="6082452"/>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36" name="TextBox 35"/>
          <p:cNvSpPr txBox="1"/>
          <p:nvPr/>
        </p:nvSpPr>
        <p:spPr>
          <a:xfrm>
            <a:off x="6219762" y="6082452"/>
            <a:ext cx="314510" cy="369332"/>
          </a:xfrm>
          <a:prstGeom prst="rect">
            <a:avLst/>
          </a:prstGeom>
          <a:solidFill>
            <a:schemeClr val="bg1"/>
          </a:solidFill>
        </p:spPr>
        <p:txBody>
          <a:bodyPr wrap="none" rtlCol="0">
            <a:spAutoFit/>
          </a:bodyPr>
          <a:lstStyle/>
          <a:p>
            <a:r>
              <a:rPr lang="en-US" b="1" dirty="0"/>
              <a:t>B</a:t>
            </a:r>
          </a:p>
        </p:txBody>
      </p:sp>
      <p:sp>
        <p:nvSpPr>
          <p:cNvPr id="37" name="TextBox 36"/>
          <p:cNvSpPr txBox="1"/>
          <p:nvPr/>
        </p:nvSpPr>
        <p:spPr>
          <a:xfrm>
            <a:off x="6848290" y="5268186"/>
            <a:ext cx="324128" cy="369332"/>
          </a:xfrm>
          <a:prstGeom prst="rect">
            <a:avLst/>
          </a:prstGeom>
          <a:noFill/>
        </p:spPr>
        <p:txBody>
          <a:bodyPr wrap="none" rtlCol="0">
            <a:spAutoFit/>
          </a:bodyPr>
          <a:lstStyle/>
          <a:p>
            <a:r>
              <a:rPr lang="en-US" b="1" dirty="0" smtClean="0"/>
              <a:t>A</a:t>
            </a:r>
            <a:endParaRPr lang="en-US" b="1" dirty="0"/>
          </a:p>
        </p:txBody>
      </p:sp>
      <p:sp>
        <p:nvSpPr>
          <p:cNvPr id="38" name="TextBox 37"/>
          <p:cNvSpPr txBox="1"/>
          <p:nvPr/>
        </p:nvSpPr>
        <p:spPr>
          <a:xfrm>
            <a:off x="7561013" y="5667405"/>
            <a:ext cx="314510" cy="369332"/>
          </a:xfrm>
          <a:prstGeom prst="rect">
            <a:avLst/>
          </a:prstGeom>
          <a:noFill/>
        </p:spPr>
        <p:txBody>
          <a:bodyPr wrap="none" rtlCol="0">
            <a:spAutoFit/>
          </a:bodyPr>
          <a:lstStyle/>
          <a:p>
            <a:r>
              <a:rPr lang="en-US" b="1" dirty="0"/>
              <a:t>B</a:t>
            </a:r>
          </a:p>
        </p:txBody>
      </p:sp>
    </p:spTree>
    <p:extLst>
      <p:ext uri="{BB962C8B-B14F-4D97-AF65-F5344CB8AC3E}">
        <p14:creationId xmlns:p14="http://schemas.microsoft.com/office/powerpoint/2010/main" val="321377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smtClean="0"/>
              <a:t>Composite Reflectivity of 29-30 June 2012 </a:t>
            </a:r>
            <a:r>
              <a:rPr lang="en-US" sz="2700" dirty="0" err="1" smtClean="0"/>
              <a:t>Derecho</a:t>
            </a:r>
            <a:r>
              <a:rPr lang="en-US" sz="2700" dirty="0" smtClean="0"/>
              <a:t>:  Observations vs 4km Operational NAM</a:t>
            </a:r>
            <a:endParaRPr lang="en-US" sz="27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53734"/>
            <a:ext cx="2971800" cy="228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267" y="2253734"/>
            <a:ext cx="3048000" cy="2286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253734"/>
            <a:ext cx="3048000" cy="2286000"/>
          </a:xfrm>
          <a:prstGeom prst="rect">
            <a:avLst/>
          </a:prstGeom>
        </p:spPr>
      </p:pic>
      <p:sp>
        <p:nvSpPr>
          <p:cNvPr id="9" name="TextBox 8"/>
          <p:cNvSpPr txBox="1"/>
          <p:nvPr/>
        </p:nvSpPr>
        <p:spPr>
          <a:xfrm>
            <a:off x="1240367" y="4539734"/>
            <a:ext cx="579005" cy="369332"/>
          </a:xfrm>
          <a:prstGeom prst="rect">
            <a:avLst/>
          </a:prstGeom>
          <a:noFill/>
        </p:spPr>
        <p:txBody>
          <a:bodyPr wrap="none" rtlCol="0">
            <a:spAutoFit/>
          </a:bodyPr>
          <a:lstStyle/>
          <a:p>
            <a:r>
              <a:rPr lang="en-US" b="1" dirty="0" smtClean="0"/>
              <a:t>OBS</a:t>
            </a:r>
            <a:endParaRPr lang="en-US" b="1" dirty="0"/>
          </a:p>
        </p:txBody>
      </p:sp>
      <p:sp>
        <p:nvSpPr>
          <p:cNvPr id="10" name="TextBox 9"/>
          <p:cNvSpPr txBox="1"/>
          <p:nvPr/>
        </p:nvSpPr>
        <p:spPr>
          <a:xfrm>
            <a:off x="6781800" y="4517999"/>
            <a:ext cx="1877437" cy="369332"/>
          </a:xfrm>
          <a:prstGeom prst="rect">
            <a:avLst/>
          </a:prstGeom>
          <a:noFill/>
        </p:spPr>
        <p:txBody>
          <a:bodyPr wrap="none" rtlCol="0">
            <a:spAutoFit/>
          </a:bodyPr>
          <a:lstStyle/>
          <a:p>
            <a:r>
              <a:rPr lang="en-US" b="1" dirty="0" smtClean="0"/>
              <a:t>12Z/29 4km NAM</a:t>
            </a:r>
            <a:endParaRPr lang="en-US" b="1" dirty="0"/>
          </a:p>
        </p:txBody>
      </p:sp>
      <p:sp>
        <p:nvSpPr>
          <p:cNvPr id="11" name="TextBox 10"/>
          <p:cNvSpPr txBox="1"/>
          <p:nvPr/>
        </p:nvSpPr>
        <p:spPr>
          <a:xfrm>
            <a:off x="3684533" y="4517999"/>
            <a:ext cx="1930337" cy="369332"/>
          </a:xfrm>
          <a:prstGeom prst="rect">
            <a:avLst/>
          </a:prstGeom>
          <a:noFill/>
        </p:spPr>
        <p:txBody>
          <a:bodyPr wrap="none" rtlCol="0">
            <a:spAutoFit/>
          </a:bodyPr>
          <a:lstStyle/>
          <a:p>
            <a:r>
              <a:rPr lang="en-US" b="1" dirty="0" smtClean="0"/>
              <a:t>00Z/29 4km NAM </a:t>
            </a:r>
            <a:endParaRPr lang="en-US" b="1" dirty="0"/>
          </a:p>
        </p:txBody>
      </p:sp>
      <p:sp>
        <p:nvSpPr>
          <p:cNvPr id="3" name="TextBox 2"/>
          <p:cNvSpPr txBox="1"/>
          <p:nvPr/>
        </p:nvSpPr>
        <p:spPr>
          <a:xfrm>
            <a:off x="3726020" y="5029200"/>
            <a:ext cx="1930528" cy="369332"/>
          </a:xfrm>
          <a:prstGeom prst="rect">
            <a:avLst/>
          </a:prstGeom>
          <a:noFill/>
        </p:spPr>
        <p:txBody>
          <a:bodyPr wrap="none" rtlCol="0">
            <a:spAutoFit/>
          </a:bodyPr>
          <a:lstStyle/>
          <a:p>
            <a:r>
              <a:rPr lang="en-US" b="1" dirty="0" smtClean="0">
                <a:solidFill>
                  <a:srgbClr val="FF0000"/>
                </a:solidFill>
              </a:rPr>
              <a:t>Too weak, too fast</a:t>
            </a:r>
            <a:endParaRPr lang="en-US" b="1" dirty="0">
              <a:solidFill>
                <a:srgbClr val="FF0000"/>
              </a:solidFill>
            </a:endParaRPr>
          </a:p>
        </p:txBody>
      </p:sp>
      <p:sp>
        <p:nvSpPr>
          <p:cNvPr id="12" name="TextBox 11"/>
          <p:cNvSpPr txBox="1"/>
          <p:nvPr/>
        </p:nvSpPr>
        <p:spPr>
          <a:xfrm>
            <a:off x="7219707" y="5029200"/>
            <a:ext cx="1028102" cy="646331"/>
          </a:xfrm>
          <a:prstGeom prst="rect">
            <a:avLst/>
          </a:prstGeom>
          <a:noFill/>
        </p:spPr>
        <p:txBody>
          <a:bodyPr wrap="none" rtlCol="0">
            <a:spAutoFit/>
          </a:bodyPr>
          <a:lstStyle/>
          <a:p>
            <a:r>
              <a:rPr lang="en-US" b="1" dirty="0" smtClean="0">
                <a:solidFill>
                  <a:srgbClr val="FF0000"/>
                </a:solidFill>
              </a:rPr>
              <a:t>Too slow</a:t>
            </a:r>
            <a:endParaRPr lang="en-US" b="1" dirty="0">
              <a:solidFill>
                <a:srgbClr val="FF0000"/>
              </a:solidFill>
            </a:endParaRPr>
          </a:p>
          <a:p>
            <a:r>
              <a:rPr lang="en-US" b="1" dirty="0" smtClean="0"/>
              <a:t>(in Iowa)</a:t>
            </a:r>
            <a:endParaRPr lang="en-US" b="1" dirty="0"/>
          </a:p>
        </p:txBody>
      </p:sp>
      <p:sp>
        <p:nvSpPr>
          <p:cNvPr id="13" name="TextBox 12"/>
          <p:cNvSpPr txBox="1"/>
          <p:nvPr/>
        </p:nvSpPr>
        <p:spPr>
          <a:xfrm>
            <a:off x="3962400" y="1860000"/>
            <a:ext cx="1154483" cy="369332"/>
          </a:xfrm>
          <a:prstGeom prst="rect">
            <a:avLst/>
          </a:prstGeom>
          <a:noFill/>
        </p:spPr>
        <p:txBody>
          <a:bodyPr wrap="none" rtlCol="0">
            <a:spAutoFit/>
          </a:bodyPr>
          <a:lstStyle/>
          <a:p>
            <a:r>
              <a:rPr lang="en-US" b="1" dirty="0" smtClean="0"/>
              <a:t>18-h (18Z)</a:t>
            </a:r>
            <a:endParaRPr lang="en-US" b="1" dirty="0"/>
          </a:p>
        </p:txBody>
      </p:sp>
      <p:sp>
        <p:nvSpPr>
          <p:cNvPr id="14" name="TextBox 13"/>
          <p:cNvSpPr txBox="1"/>
          <p:nvPr/>
        </p:nvSpPr>
        <p:spPr>
          <a:xfrm>
            <a:off x="7010479" y="1891594"/>
            <a:ext cx="1154483" cy="369332"/>
          </a:xfrm>
          <a:prstGeom prst="rect">
            <a:avLst/>
          </a:prstGeom>
          <a:noFill/>
        </p:spPr>
        <p:txBody>
          <a:bodyPr wrap="none" rtlCol="0">
            <a:spAutoFit/>
          </a:bodyPr>
          <a:lstStyle/>
          <a:p>
            <a:r>
              <a:rPr lang="en-US" b="1" dirty="0" smtClean="0"/>
              <a:t>06-h (18Z)</a:t>
            </a:r>
            <a:endParaRPr lang="en-US" b="1" dirty="0"/>
          </a:p>
        </p:txBody>
      </p:sp>
      <p:sp>
        <p:nvSpPr>
          <p:cNvPr id="6" name="TextBox 5"/>
          <p:cNvSpPr txBox="1"/>
          <p:nvPr/>
        </p:nvSpPr>
        <p:spPr>
          <a:xfrm>
            <a:off x="609600" y="5867400"/>
            <a:ext cx="4963538" cy="369332"/>
          </a:xfrm>
          <a:prstGeom prst="rect">
            <a:avLst/>
          </a:prstGeom>
          <a:noFill/>
        </p:spPr>
        <p:txBody>
          <a:bodyPr wrap="none" rtlCol="0">
            <a:spAutoFit/>
          </a:bodyPr>
          <a:lstStyle/>
          <a:p>
            <a:r>
              <a:rPr lang="en-US" b="1" dirty="0" smtClean="0"/>
              <a:t>NAM=North American </a:t>
            </a:r>
            <a:r>
              <a:rPr lang="en-US" b="1" dirty="0" err="1" smtClean="0"/>
              <a:t>Mesoscale</a:t>
            </a:r>
            <a:r>
              <a:rPr lang="en-US" b="1" dirty="0" smtClean="0"/>
              <a:t> Forecast System</a:t>
            </a:r>
            <a:endParaRPr lang="en-US" b="1" dirty="0"/>
          </a:p>
        </p:txBody>
      </p:sp>
      <p:sp>
        <p:nvSpPr>
          <p:cNvPr id="2" name="TextBox 1"/>
          <p:cNvSpPr txBox="1"/>
          <p:nvPr/>
        </p:nvSpPr>
        <p:spPr>
          <a:xfrm>
            <a:off x="5091224" y="1522262"/>
            <a:ext cx="303775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Operational NAM CONUS Nest</a:t>
            </a:r>
            <a:endParaRPr lang="en-US" dirty="0"/>
          </a:p>
        </p:txBody>
      </p:sp>
    </p:spTree>
    <p:extLst>
      <p:ext uri="{BB962C8B-B14F-4D97-AF65-F5344CB8AC3E}">
        <p14:creationId xmlns:p14="http://schemas.microsoft.com/office/powerpoint/2010/main" val="3139760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Experiment:</a:t>
            </a:r>
            <a:r>
              <a:rPr lang="en-US" sz="2800" dirty="0" smtClean="0"/>
              <a:t>  Reduced Rain Evaporation </a:t>
            </a:r>
            <a:br>
              <a:rPr lang="en-US" sz="2800" dirty="0" smtClean="0"/>
            </a:br>
            <a:r>
              <a:rPr lang="en-US" sz="2800" dirty="0" smtClean="0"/>
              <a:t>to Improve 1km AGL </a:t>
            </a:r>
            <a:r>
              <a:rPr lang="en-US" sz="2800" dirty="0" err="1" smtClean="0"/>
              <a:t>Reflectivities</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9" y="2390805"/>
            <a:ext cx="4086225" cy="3143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684" y="2390805"/>
            <a:ext cx="4086225" cy="3143250"/>
          </a:xfrm>
          <a:prstGeom prst="rect">
            <a:avLst/>
          </a:prstGeom>
        </p:spPr>
      </p:pic>
      <p:sp>
        <p:nvSpPr>
          <p:cNvPr id="8" name="TextBox 7"/>
          <p:cNvSpPr txBox="1"/>
          <p:nvPr/>
        </p:nvSpPr>
        <p:spPr>
          <a:xfrm>
            <a:off x="4038412" y="1564273"/>
            <a:ext cx="986167" cy="369332"/>
          </a:xfrm>
          <a:prstGeom prst="rect">
            <a:avLst/>
          </a:prstGeom>
          <a:noFill/>
        </p:spPr>
        <p:txBody>
          <a:bodyPr wrap="none" rtlCol="0">
            <a:spAutoFit/>
          </a:bodyPr>
          <a:lstStyle/>
          <a:p>
            <a:r>
              <a:rPr lang="en-US" b="1" dirty="0" smtClean="0"/>
              <a:t>07h/22Z</a:t>
            </a:r>
            <a:endParaRPr lang="en-US" b="1" dirty="0"/>
          </a:p>
        </p:txBody>
      </p:sp>
      <p:sp>
        <p:nvSpPr>
          <p:cNvPr id="9" name="TextBox 8"/>
          <p:cNvSpPr txBox="1"/>
          <p:nvPr/>
        </p:nvSpPr>
        <p:spPr>
          <a:xfrm>
            <a:off x="1824976" y="2021473"/>
            <a:ext cx="116018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CONTROL </a:t>
            </a:r>
            <a:endParaRPr lang="en-US" dirty="0"/>
          </a:p>
        </p:txBody>
      </p:sp>
      <p:sp>
        <p:nvSpPr>
          <p:cNvPr id="10" name="TextBox 9"/>
          <p:cNvSpPr txBox="1"/>
          <p:nvPr/>
        </p:nvSpPr>
        <p:spPr>
          <a:xfrm>
            <a:off x="5365403" y="2021473"/>
            <a:ext cx="278518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Reduced Rain Evaporation</a:t>
            </a:r>
            <a:endParaRPr lang="en-US" dirty="0"/>
          </a:p>
        </p:txBody>
      </p:sp>
      <p:sp>
        <p:nvSpPr>
          <p:cNvPr id="11" name="Oval 10"/>
          <p:cNvSpPr/>
          <p:nvPr/>
        </p:nvSpPr>
        <p:spPr>
          <a:xfrm>
            <a:off x="6029325" y="3819525"/>
            <a:ext cx="381000" cy="3714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05400" y="5718721"/>
            <a:ext cx="3200400" cy="646331"/>
          </a:xfrm>
          <a:prstGeom prst="rect">
            <a:avLst/>
          </a:prstGeom>
          <a:solidFill>
            <a:srgbClr val="FFC000"/>
          </a:solidFill>
        </p:spPr>
        <p:txBody>
          <a:bodyPr wrap="square" rtlCol="0">
            <a:spAutoFit/>
          </a:bodyPr>
          <a:lstStyle/>
          <a:p>
            <a:pPr algn="ctr"/>
            <a:r>
              <a:rPr lang="en-US" dirty="0" smtClean="0"/>
              <a:t>Higher </a:t>
            </a:r>
            <a:r>
              <a:rPr lang="en-US" dirty="0" err="1" smtClean="0"/>
              <a:t>reflectivities</a:t>
            </a:r>
            <a:r>
              <a:rPr lang="en-US" dirty="0" smtClean="0"/>
              <a:t>, but still a weak </a:t>
            </a:r>
            <a:r>
              <a:rPr lang="en-US" dirty="0" err="1" smtClean="0"/>
              <a:t>stratiform</a:t>
            </a:r>
            <a:r>
              <a:rPr lang="en-US" dirty="0" smtClean="0"/>
              <a:t> region</a:t>
            </a:r>
          </a:p>
        </p:txBody>
      </p:sp>
      <p:sp>
        <p:nvSpPr>
          <p:cNvPr id="13" name="TextBox 12"/>
          <p:cNvSpPr txBox="1"/>
          <p:nvPr/>
        </p:nvSpPr>
        <p:spPr>
          <a:xfrm>
            <a:off x="962026" y="5718721"/>
            <a:ext cx="3152774" cy="646331"/>
          </a:xfrm>
          <a:prstGeom prst="rect">
            <a:avLst/>
          </a:prstGeom>
          <a:solidFill>
            <a:srgbClr val="FFC000"/>
          </a:solidFill>
        </p:spPr>
        <p:txBody>
          <a:bodyPr wrap="square" rtlCol="0">
            <a:spAutoFit/>
          </a:bodyPr>
          <a:lstStyle/>
          <a:p>
            <a:pPr algn="ctr"/>
            <a:r>
              <a:rPr lang="en-US" dirty="0" smtClean="0"/>
              <a:t>Weak </a:t>
            </a:r>
            <a:r>
              <a:rPr lang="en-US" dirty="0" err="1" smtClean="0"/>
              <a:t>reflectivities</a:t>
            </a:r>
            <a:r>
              <a:rPr lang="en-US" dirty="0"/>
              <a:t> </a:t>
            </a:r>
            <a:r>
              <a:rPr lang="en-US" dirty="0" smtClean="0"/>
              <a:t>overall and in </a:t>
            </a:r>
            <a:r>
              <a:rPr lang="en-US" dirty="0" err="1" smtClean="0"/>
              <a:t>stratiform</a:t>
            </a:r>
            <a:r>
              <a:rPr lang="en-US" dirty="0" smtClean="0"/>
              <a:t> region </a:t>
            </a:r>
          </a:p>
        </p:txBody>
      </p:sp>
    </p:spTree>
    <p:extLst>
      <p:ext uri="{BB962C8B-B14F-4D97-AF65-F5344CB8AC3E}">
        <p14:creationId xmlns:p14="http://schemas.microsoft.com/office/powerpoint/2010/main" val="60629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38412" y="1564273"/>
            <a:ext cx="986167" cy="369332"/>
          </a:xfrm>
          <a:prstGeom prst="rect">
            <a:avLst/>
          </a:prstGeom>
          <a:noFill/>
        </p:spPr>
        <p:txBody>
          <a:bodyPr wrap="none" rtlCol="0">
            <a:spAutoFit/>
          </a:bodyPr>
          <a:lstStyle/>
          <a:p>
            <a:r>
              <a:rPr lang="en-US" b="1" dirty="0" smtClean="0"/>
              <a:t>09h/00Z</a:t>
            </a:r>
            <a:endParaRPr lang="en-US" b="1" dirty="0"/>
          </a:p>
        </p:txBody>
      </p:sp>
      <p:sp>
        <p:nvSpPr>
          <p:cNvPr id="9" name="TextBox 8"/>
          <p:cNvSpPr txBox="1"/>
          <p:nvPr/>
        </p:nvSpPr>
        <p:spPr>
          <a:xfrm>
            <a:off x="1824976" y="2021473"/>
            <a:ext cx="116018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CONTROL </a:t>
            </a:r>
            <a:endParaRPr lang="en-US" dirty="0"/>
          </a:p>
        </p:txBody>
      </p:sp>
      <p:sp>
        <p:nvSpPr>
          <p:cNvPr id="10" name="TextBox 9"/>
          <p:cNvSpPr txBox="1"/>
          <p:nvPr/>
        </p:nvSpPr>
        <p:spPr>
          <a:xfrm>
            <a:off x="5365403" y="2021473"/>
            <a:ext cx="278518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Reduced Rain Evaporation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008" y="2395728"/>
            <a:ext cx="4086225" cy="31432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395728"/>
            <a:ext cx="4086225" cy="3143250"/>
          </a:xfrm>
          <a:prstGeom prst="rect">
            <a:avLst/>
          </a:prstGeom>
        </p:spPr>
      </p:pic>
      <p:sp>
        <p:nvSpPr>
          <p:cNvPr id="12" name="TextBox 11"/>
          <p:cNvSpPr txBox="1"/>
          <p:nvPr/>
        </p:nvSpPr>
        <p:spPr>
          <a:xfrm>
            <a:off x="6900871" y="4421296"/>
            <a:ext cx="1391935" cy="646331"/>
          </a:xfrm>
          <a:prstGeom prst="rect">
            <a:avLst/>
          </a:prstGeom>
          <a:solidFill>
            <a:srgbClr val="FFC000"/>
          </a:solidFill>
        </p:spPr>
        <p:txBody>
          <a:bodyPr wrap="square" rtlCol="0">
            <a:spAutoFit/>
          </a:bodyPr>
          <a:lstStyle/>
          <a:p>
            <a:pPr algn="ctr"/>
            <a:r>
              <a:rPr lang="en-US" dirty="0" smtClean="0"/>
              <a:t>Higher reflectivity</a:t>
            </a:r>
          </a:p>
        </p:txBody>
      </p:sp>
      <p:sp>
        <p:nvSpPr>
          <p:cNvPr id="11" name="Title 1"/>
          <p:cNvSpPr>
            <a:spLocks noGrp="1"/>
          </p:cNvSpPr>
          <p:nvPr>
            <p:ph type="title"/>
          </p:nvPr>
        </p:nvSpPr>
        <p:spPr>
          <a:xfrm>
            <a:off x="457200" y="274638"/>
            <a:ext cx="8229600" cy="1143000"/>
          </a:xfrm>
        </p:spPr>
        <p:txBody>
          <a:bodyPr>
            <a:normAutofit/>
          </a:bodyPr>
          <a:lstStyle/>
          <a:p>
            <a:r>
              <a:rPr lang="en-US" sz="2800" b="1" dirty="0" smtClean="0"/>
              <a:t>Experiment:</a:t>
            </a:r>
            <a:r>
              <a:rPr lang="en-US" sz="2800" dirty="0" smtClean="0"/>
              <a:t>  Reduced Rain Evaporation </a:t>
            </a:r>
            <a:br>
              <a:rPr lang="en-US" sz="2800" dirty="0" smtClean="0"/>
            </a:br>
            <a:r>
              <a:rPr lang="en-US" sz="2800" dirty="0" smtClean="0"/>
              <a:t>to Improve 1km AGL </a:t>
            </a:r>
            <a:r>
              <a:rPr lang="en-US" sz="2800" dirty="0" err="1" smtClean="0"/>
              <a:t>Reflectivities</a:t>
            </a:r>
            <a:endParaRPr lang="en-US" sz="2800" dirty="0"/>
          </a:p>
        </p:txBody>
      </p:sp>
    </p:spTree>
    <p:extLst>
      <p:ext uri="{BB962C8B-B14F-4D97-AF65-F5344CB8AC3E}">
        <p14:creationId xmlns:p14="http://schemas.microsoft.com/office/powerpoint/2010/main" val="3872125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38412" y="1564273"/>
            <a:ext cx="986167" cy="369332"/>
          </a:xfrm>
          <a:prstGeom prst="rect">
            <a:avLst/>
          </a:prstGeom>
          <a:noFill/>
        </p:spPr>
        <p:txBody>
          <a:bodyPr wrap="none" rtlCol="0">
            <a:spAutoFit/>
          </a:bodyPr>
          <a:lstStyle/>
          <a:p>
            <a:r>
              <a:rPr lang="en-US" b="1" dirty="0" smtClean="0"/>
              <a:t>11h/02Z</a:t>
            </a:r>
            <a:endParaRPr lang="en-US" b="1" dirty="0"/>
          </a:p>
        </p:txBody>
      </p:sp>
      <p:sp>
        <p:nvSpPr>
          <p:cNvPr id="9" name="TextBox 8"/>
          <p:cNvSpPr txBox="1"/>
          <p:nvPr/>
        </p:nvSpPr>
        <p:spPr>
          <a:xfrm>
            <a:off x="1824976" y="2021473"/>
            <a:ext cx="116018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CONTROL </a:t>
            </a:r>
            <a:endParaRPr lang="en-US" dirty="0"/>
          </a:p>
        </p:txBody>
      </p:sp>
      <p:sp>
        <p:nvSpPr>
          <p:cNvPr id="10" name="TextBox 9"/>
          <p:cNvSpPr txBox="1"/>
          <p:nvPr/>
        </p:nvSpPr>
        <p:spPr>
          <a:xfrm>
            <a:off x="5365403" y="2021473"/>
            <a:ext cx="278518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Reduced Rain Evaporation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9" y="2395745"/>
            <a:ext cx="4086225" cy="31432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08" y="2395728"/>
            <a:ext cx="4086225" cy="3143250"/>
          </a:xfrm>
          <a:prstGeom prst="rect">
            <a:avLst/>
          </a:prstGeom>
        </p:spPr>
      </p:pic>
      <p:sp>
        <p:nvSpPr>
          <p:cNvPr id="12" name="TextBox 11"/>
          <p:cNvSpPr txBox="1"/>
          <p:nvPr/>
        </p:nvSpPr>
        <p:spPr>
          <a:xfrm>
            <a:off x="5167321" y="3644204"/>
            <a:ext cx="1391935" cy="646331"/>
          </a:xfrm>
          <a:prstGeom prst="rect">
            <a:avLst/>
          </a:prstGeom>
          <a:solidFill>
            <a:srgbClr val="FFC000"/>
          </a:solidFill>
        </p:spPr>
        <p:txBody>
          <a:bodyPr wrap="square" rtlCol="0">
            <a:spAutoFit/>
          </a:bodyPr>
          <a:lstStyle/>
          <a:p>
            <a:pPr algn="ctr"/>
            <a:r>
              <a:rPr lang="en-US" dirty="0" smtClean="0"/>
              <a:t>Higher reflectivity</a:t>
            </a:r>
          </a:p>
        </p:txBody>
      </p:sp>
      <p:sp>
        <p:nvSpPr>
          <p:cNvPr id="11" name="Title 1"/>
          <p:cNvSpPr>
            <a:spLocks noGrp="1"/>
          </p:cNvSpPr>
          <p:nvPr>
            <p:ph type="title"/>
          </p:nvPr>
        </p:nvSpPr>
        <p:spPr>
          <a:xfrm>
            <a:off x="457200" y="274638"/>
            <a:ext cx="8229600" cy="1143000"/>
          </a:xfrm>
        </p:spPr>
        <p:txBody>
          <a:bodyPr>
            <a:normAutofit/>
          </a:bodyPr>
          <a:lstStyle/>
          <a:p>
            <a:r>
              <a:rPr lang="en-US" sz="2800" b="1" dirty="0" smtClean="0"/>
              <a:t>Experiment:</a:t>
            </a:r>
            <a:r>
              <a:rPr lang="en-US" sz="2800" dirty="0" smtClean="0"/>
              <a:t>  Reduced Rain Evaporation </a:t>
            </a:r>
            <a:br>
              <a:rPr lang="en-US" sz="2800" dirty="0" smtClean="0"/>
            </a:br>
            <a:r>
              <a:rPr lang="en-US" sz="2800" dirty="0" smtClean="0"/>
              <a:t>to Improve 1km AGL </a:t>
            </a:r>
            <a:r>
              <a:rPr lang="en-US" sz="2800" dirty="0" err="1" smtClean="0"/>
              <a:t>Reflectivities</a:t>
            </a:r>
            <a:endParaRPr lang="en-US" sz="2800" dirty="0"/>
          </a:p>
        </p:txBody>
      </p:sp>
    </p:spTree>
    <p:extLst>
      <p:ext uri="{BB962C8B-B14F-4D97-AF65-F5344CB8AC3E}">
        <p14:creationId xmlns:p14="http://schemas.microsoft.com/office/powerpoint/2010/main" val="2217260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38412" y="1564273"/>
            <a:ext cx="986167" cy="369332"/>
          </a:xfrm>
          <a:prstGeom prst="rect">
            <a:avLst/>
          </a:prstGeom>
          <a:noFill/>
        </p:spPr>
        <p:txBody>
          <a:bodyPr wrap="none" rtlCol="0">
            <a:spAutoFit/>
          </a:bodyPr>
          <a:lstStyle/>
          <a:p>
            <a:r>
              <a:rPr lang="en-US" b="1" dirty="0" smtClean="0"/>
              <a:t>07h/22Z</a:t>
            </a:r>
            <a:endParaRPr lang="en-US" b="1" dirty="0"/>
          </a:p>
        </p:txBody>
      </p:sp>
      <p:sp>
        <p:nvSpPr>
          <p:cNvPr id="9" name="TextBox 8"/>
          <p:cNvSpPr txBox="1"/>
          <p:nvPr/>
        </p:nvSpPr>
        <p:spPr>
          <a:xfrm>
            <a:off x="1824976" y="2021473"/>
            <a:ext cx="116018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CONTROL </a:t>
            </a:r>
            <a:endParaRPr lang="en-US" dirty="0"/>
          </a:p>
        </p:txBody>
      </p:sp>
      <p:sp>
        <p:nvSpPr>
          <p:cNvPr id="10" name="TextBox 9"/>
          <p:cNvSpPr txBox="1"/>
          <p:nvPr/>
        </p:nvSpPr>
        <p:spPr>
          <a:xfrm>
            <a:off x="5365403" y="2021473"/>
            <a:ext cx="278518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Reduced Rain Evaporation</a:t>
            </a:r>
            <a:endParaRPr lang="en-US" dirty="0"/>
          </a:p>
        </p:txBody>
      </p:sp>
      <p:sp>
        <p:nvSpPr>
          <p:cNvPr id="11" name="Oval 10"/>
          <p:cNvSpPr/>
          <p:nvPr/>
        </p:nvSpPr>
        <p:spPr>
          <a:xfrm>
            <a:off x="6029325" y="3819525"/>
            <a:ext cx="381000" cy="3714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008" y="2395728"/>
            <a:ext cx="4086225" cy="31432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395728"/>
            <a:ext cx="4086225" cy="3143250"/>
          </a:xfrm>
          <a:prstGeom prst="rect">
            <a:avLst/>
          </a:prstGeom>
        </p:spPr>
      </p:pic>
      <p:sp>
        <p:nvSpPr>
          <p:cNvPr id="13" name="TextBox 12"/>
          <p:cNvSpPr txBox="1"/>
          <p:nvPr/>
        </p:nvSpPr>
        <p:spPr>
          <a:xfrm>
            <a:off x="6410325" y="2937984"/>
            <a:ext cx="1851230" cy="646331"/>
          </a:xfrm>
          <a:prstGeom prst="rect">
            <a:avLst/>
          </a:prstGeom>
          <a:solidFill>
            <a:srgbClr val="FFC000"/>
          </a:solidFill>
        </p:spPr>
        <p:txBody>
          <a:bodyPr wrap="square" rtlCol="0">
            <a:spAutoFit/>
          </a:bodyPr>
          <a:lstStyle/>
          <a:p>
            <a:pPr algn="ctr"/>
            <a:r>
              <a:rPr lang="en-US" dirty="0" smtClean="0"/>
              <a:t>Slower, weaker </a:t>
            </a:r>
            <a:r>
              <a:rPr lang="en-US" dirty="0" err="1" smtClean="0"/>
              <a:t>derecho</a:t>
            </a:r>
            <a:endParaRPr lang="en-US" dirty="0" smtClean="0"/>
          </a:p>
        </p:txBody>
      </p:sp>
      <p:sp>
        <p:nvSpPr>
          <p:cNvPr id="14" name="Title 1"/>
          <p:cNvSpPr>
            <a:spLocks noGrp="1"/>
          </p:cNvSpPr>
          <p:nvPr>
            <p:ph type="title"/>
          </p:nvPr>
        </p:nvSpPr>
        <p:spPr>
          <a:xfrm>
            <a:off x="457200" y="274638"/>
            <a:ext cx="8229600" cy="1143000"/>
          </a:xfrm>
        </p:spPr>
        <p:txBody>
          <a:bodyPr>
            <a:normAutofit/>
          </a:bodyPr>
          <a:lstStyle/>
          <a:p>
            <a:r>
              <a:rPr lang="en-US" sz="2800" b="1" dirty="0" smtClean="0"/>
              <a:t>Experiment:</a:t>
            </a:r>
            <a:r>
              <a:rPr lang="en-US" sz="2800" dirty="0" smtClean="0"/>
              <a:t>  Reduced Rain Evaporation </a:t>
            </a:r>
            <a:br>
              <a:rPr lang="en-US" sz="2800" dirty="0" smtClean="0"/>
            </a:br>
            <a:r>
              <a:rPr lang="en-US" sz="2800" dirty="0" smtClean="0"/>
              <a:t>to Improve 1km AGL </a:t>
            </a:r>
            <a:r>
              <a:rPr lang="en-US" sz="2800" dirty="0" err="1" smtClean="0"/>
              <a:t>Reflectivities</a:t>
            </a:r>
            <a:endParaRPr lang="en-US" sz="2800" dirty="0"/>
          </a:p>
        </p:txBody>
      </p:sp>
      <p:sp>
        <p:nvSpPr>
          <p:cNvPr id="15" name="TextBox 14"/>
          <p:cNvSpPr txBox="1"/>
          <p:nvPr/>
        </p:nvSpPr>
        <p:spPr>
          <a:xfrm>
            <a:off x="3395379" y="5717173"/>
            <a:ext cx="248125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Max Hourly 10m Winds </a:t>
            </a:r>
            <a:endParaRPr lang="en-US" dirty="0"/>
          </a:p>
        </p:txBody>
      </p:sp>
    </p:spTree>
    <p:extLst>
      <p:ext uri="{BB962C8B-B14F-4D97-AF65-F5344CB8AC3E}">
        <p14:creationId xmlns:p14="http://schemas.microsoft.com/office/powerpoint/2010/main" val="13666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38412" y="1564273"/>
            <a:ext cx="986167" cy="369332"/>
          </a:xfrm>
          <a:prstGeom prst="rect">
            <a:avLst/>
          </a:prstGeom>
          <a:noFill/>
        </p:spPr>
        <p:txBody>
          <a:bodyPr wrap="none" rtlCol="0">
            <a:spAutoFit/>
          </a:bodyPr>
          <a:lstStyle/>
          <a:p>
            <a:r>
              <a:rPr lang="en-US" b="1" dirty="0" smtClean="0"/>
              <a:t>09h/00Z</a:t>
            </a:r>
            <a:endParaRPr lang="en-US" b="1" dirty="0"/>
          </a:p>
        </p:txBody>
      </p:sp>
      <p:sp>
        <p:nvSpPr>
          <p:cNvPr id="9" name="TextBox 8"/>
          <p:cNvSpPr txBox="1"/>
          <p:nvPr/>
        </p:nvSpPr>
        <p:spPr>
          <a:xfrm>
            <a:off x="1824976" y="2021473"/>
            <a:ext cx="116018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CONTROL </a:t>
            </a:r>
            <a:endParaRPr lang="en-US" dirty="0"/>
          </a:p>
        </p:txBody>
      </p:sp>
      <p:sp>
        <p:nvSpPr>
          <p:cNvPr id="10" name="TextBox 9"/>
          <p:cNvSpPr txBox="1"/>
          <p:nvPr/>
        </p:nvSpPr>
        <p:spPr>
          <a:xfrm>
            <a:off x="5365403" y="2021473"/>
            <a:ext cx="278518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Reduced Rain Evaporation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2395728"/>
            <a:ext cx="4086225" cy="3143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08" y="2395728"/>
            <a:ext cx="4086225" cy="3143250"/>
          </a:xfrm>
          <a:prstGeom prst="rect">
            <a:avLst/>
          </a:prstGeom>
        </p:spPr>
      </p:pic>
      <p:sp>
        <p:nvSpPr>
          <p:cNvPr id="11" name="TextBox 10"/>
          <p:cNvSpPr txBox="1"/>
          <p:nvPr/>
        </p:nvSpPr>
        <p:spPr>
          <a:xfrm>
            <a:off x="6409944" y="2935224"/>
            <a:ext cx="1851230" cy="646331"/>
          </a:xfrm>
          <a:prstGeom prst="rect">
            <a:avLst/>
          </a:prstGeom>
          <a:solidFill>
            <a:srgbClr val="FFC000"/>
          </a:solidFill>
        </p:spPr>
        <p:txBody>
          <a:bodyPr wrap="square" rtlCol="0">
            <a:spAutoFit/>
          </a:bodyPr>
          <a:lstStyle/>
          <a:p>
            <a:pPr algn="ctr"/>
            <a:r>
              <a:rPr lang="en-US" dirty="0" smtClean="0"/>
              <a:t>Slower, weaker </a:t>
            </a:r>
            <a:r>
              <a:rPr lang="en-US" dirty="0" err="1" smtClean="0"/>
              <a:t>derecho</a:t>
            </a:r>
            <a:endParaRPr lang="en-US" dirty="0" smtClean="0"/>
          </a:p>
        </p:txBody>
      </p:sp>
      <p:sp>
        <p:nvSpPr>
          <p:cNvPr id="12" name="Title 1"/>
          <p:cNvSpPr>
            <a:spLocks noGrp="1"/>
          </p:cNvSpPr>
          <p:nvPr>
            <p:ph type="title"/>
          </p:nvPr>
        </p:nvSpPr>
        <p:spPr>
          <a:xfrm>
            <a:off x="457200" y="274638"/>
            <a:ext cx="8229600" cy="1143000"/>
          </a:xfrm>
        </p:spPr>
        <p:txBody>
          <a:bodyPr>
            <a:normAutofit/>
          </a:bodyPr>
          <a:lstStyle/>
          <a:p>
            <a:r>
              <a:rPr lang="en-US" sz="2800" b="1" dirty="0" smtClean="0"/>
              <a:t>Experiment:</a:t>
            </a:r>
            <a:r>
              <a:rPr lang="en-US" sz="2800" dirty="0" smtClean="0"/>
              <a:t>  Reduced Rain Evaporation </a:t>
            </a:r>
            <a:br>
              <a:rPr lang="en-US" sz="2800" dirty="0" smtClean="0"/>
            </a:br>
            <a:r>
              <a:rPr lang="en-US" sz="2800" dirty="0" smtClean="0"/>
              <a:t>to Improve 1km AGL </a:t>
            </a:r>
            <a:r>
              <a:rPr lang="en-US" sz="2800" dirty="0" err="1" smtClean="0"/>
              <a:t>Reflectivities</a:t>
            </a:r>
            <a:endParaRPr lang="en-US" sz="2800" dirty="0"/>
          </a:p>
        </p:txBody>
      </p:sp>
      <p:sp>
        <p:nvSpPr>
          <p:cNvPr id="13" name="TextBox 12"/>
          <p:cNvSpPr txBox="1"/>
          <p:nvPr/>
        </p:nvSpPr>
        <p:spPr>
          <a:xfrm>
            <a:off x="3395379" y="5717173"/>
            <a:ext cx="248125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Max Hourly 10m Winds </a:t>
            </a:r>
            <a:endParaRPr lang="en-US" dirty="0"/>
          </a:p>
        </p:txBody>
      </p:sp>
    </p:spTree>
    <p:extLst>
      <p:ext uri="{BB962C8B-B14F-4D97-AF65-F5344CB8AC3E}">
        <p14:creationId xmlns:p14="http://schemas.microsoft.com/office/powerpoint/2010/main" val="3976760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38412" y="1564273"/>
            <a:ext cx="986167" cy="369332"/>
          </a:xfrm>
          <a:prstGeom prst="rect">
            <a:avLst/>
          </a:prstGeom>
          <a:noFill/>
        </p:spPr>
        <p:txBody>
          <a:bodyPr wrap="none" rtlCol="0">
            <a:spAutoFit/>
          </a:bodyPr>
          <a:lstStyle/>
          <a:p>
            <a:r>
              <a:rPr lang="en-US" b="1" dirty="0" smtClean="0"/>
              <a:t>11h/02Z</a:t>
            </a:r>
            <a:endParaRPr lang="en-US" b="1" dirty="0"/>
          </a:p>
        </p:txBody>
      </p:sp>
      <p:sp>
        <p:nvSpPr>
          <p:cNvPr id="9" name="TextBox 8"/>
          <p:cNvSpPr txBox="1"/>
          <p:nvPr/>
        </p:nvSpPr>
        <p:spPr>
          <a:xfrm>
            <a:off x="1824976" y="2021473"/>
            <a:ext cx="116018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b="1" dirty="0" smtClean="0"/>
              <a:t>CONTROL </a:t>
            </a:r>
            <a:endParaRPr lang="en-US" dirty="0"/>
          </a:p>
        </p:txBody>
      </p:sp>
      <p:sp>
        <p:nvSpPr>
          <p:cNvPr id="10" name="TextBox 9"/>
          <p:cNvSpPr txBox="1"/>
          <p:nvPr/>
        </p:nvSpPr>
        <p:spPr>
          <a:xfrm>
            <a:off x="5365403" y="2021473"/>
            <a:ext cx="278518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b="1" dirty="0" smtClean="0"/>
              <a:t>Reduced Rain Evaporation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008" y="2395728"/>
            <a:ext cx="4086225" cy="3143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395728"/>
            <a:ext cx="4086225" cy="3143250"/>
          </a:xfrm>
          <a:prstGeom prst="rect">
            <a:avLst/>
          </a:prstGeom>
        </p:spPr>
      </p:pic>
      <p:sp>
        <p:nvSpPr>
          <p:cNvPr id="11" name="TextBox 10"/>
          <p:cNvSpPr txBox="1"/>
          <p:nvPr/>
        </p:nvSpPr>
        <p:spPr>
          <a:xfrm>
            <a:off x="6409944" y="2935224"/>
            <a:ext cx="1851230" cy="646331"/>
          </a:xfrm>
          <a:prstGeom prst="rect">
            <a:avLst/>
          </a:prstGeom>
          <a:solidFill>
            <a:srgbClr val="FFC000"/>
          </a:solidFill>
        </p:spPr>
        <p:txBody>
          <a:bodyPr wrap="square" rtlCol="0">
            <a:spAutoFit/>
          </a:bodyPr>
          <a:lstStyle/>
          <a:p>
            <a:pPr algn="ctr"/>
            <a:r>
              <a:rPr lang="en-US" dirty="0" smtClean="0"/>
              <a:t>Slower, weaker </a:t>
            </a:r>
            <a:r>
              <a:rPr lang="en-US" dirty="0" err="1" smtClean="0"/>
              <a:t>derecho</a:t>
            </a:r>
            <a:endParaRPr lang="en-US" dirty="0" smtClean="0"/>
          </a:p>
        </p:txBody>
      </p:sp>
      <p:sp>
        <p:nvSpPr>
          <p:cNvPr id="12" name="Title 1"/>
          <p:cNvSpPr>
            <a:spLocks noGrp="1"/>
          </p:cNvSpPr>
          <p:nvPr>
            <p:ph type="title"/>
          </p:nvPr>
        </p:nvSpPr>
        <p:spPr>
          <a:xfrm>
            <a:off x="457200" y="274638"/>
            <a:ext cx="8229600" cy="1143000"/>
          </a:xfrm>
        </p:spPr>
        <p:txBody>
          <a:bodyPr>
            <a:normAutofit/>
          </a:bodyPr>
          <a:lstStyle/>
          <a:p>
            <a:r>
              <a:rPr lang="en-US" sz="2800" b="1" dirty="0" smtClean="0"/>
              <a:t>Experiment:</a:t>
            </a:r>
            <a:r>
              <a:rPr lang="en-US" sz="2800" dirty="0" smtClean="0"/>
              <a:t>  Reduced Rain Evaporation </a:t>
            </a:r>
            <a:br>
              <a:rPr lang="en-US" sz="2800" dirty="0" smtClean="0"/>
            </a:br>
            <a:r>
              <a:rPr lang="en-US" sz="2800" dirty="0" smtClean="0"/>
              <a:t>to Improve 1km AGL </a:t>
            </a:r>
            <a:r>
              <a:rPr lang="en-US" sz="2800" dirty="0" err="1" smtClean="0"/>
              <a:t>Reflectivities</a:t>
            </a:r>
            <a:endParaRPr lang="en-US" sz="2800" dirty="0"/>
          </a:p>
        </p:txBody>
      </p:sp>
      <p:sp>
        <p:nvSpPr>
          <p:cNvPr id="13" name="TextBox 12"/>
          <p:cNvSpPr txBox="1"/>
          <p:nvPr/>
        </p:nvSpPr>
        <p:spPr>
          <a:xfrm>
            <a:off x="3395379" y="5717173"/>
            <a:ext cx="2481257"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Max Hourly 10m Winds </a:t>
            </a:r>
            <a:endParaRPr lang="en-US" dirty="0"/>
          </a:p>
        </p:txBody>
      </p:sp>
    </p:spTree>
    <p:extLst>
      <p:ext uri="{BB962C8B-B14F-4D97-AF65-F5344CB8AC3E}">
        <p14:creationId xmlns:p14="http://schemas.microsoft.com/office/powerpoint/2010/main" val="1238422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Rain Evaporation and Microphysics Heating</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781175"/>
            <a:ext cx="6660833" cy="4933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283" y="2019479"/>
            <a:ext cx="2298261" cy="1562099"/>
          </a:xfrm>
          <a:prstGeom prst="rect">
            <a:avLst/>
          </a:prstGeom>
        </p:spPr>
      </p:pic>
      <p:cxnSp>
        <p:nvCxnSpPr>
          <p:cNvPr id="7" name="Straight Connector 6"/>
          <p:cNvCxnSpPr/>
          <p:nvPr/>
        </p:nvCxnSpPr>
        <p:spPr>
          <a:xfrm>
            <a:off x="7948072" y="2443158"/>
            <a:ext cx="9525" cy="621792"/>
          </a:xfrm>
          <a:prstGeom prst="line">
            <a:avLst/>
          </a:prstGeom>
          <a:ln w="50800">
            <a:solidFill>
              <a:schemeClr val="tx1">
                <a:alpha val="96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24247" y="2443158"/>
            <a:ext cx="9525" cy="621792"/>
          </a:xfrm>
          <a:prstGeom prst="line">
            <a:avLst/>
          </a:prstGeom>
          <a:ln w="50800">
            <a:solidFill>
              <a:schemeClr val="tx1">
                <a:alpha val="96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66838" y="1411843"/>
            <a:ext cx="942759" cy="36933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none" rtlCol="0">
            <a:spAutoFit/>
          </a:bodyPr>
          <a:lstStyle/>
          <a:p>
            <a:pPr algn="ctr"/>
            <a:r>
              <a:rPr lang="en-US" b="1" dirty="0" smtClean="0"/>
              <a:t>Control </a:t>
            </a:r>
            <a:endParaRPr lang="en-US" dirty="0"/>
          </a:p>
        </p:txBody>
      </p:sp>
      <p:sp>
        <p:nvSpPr>
          <p:cNvPr id="10" name="TextBox 9"/>
          <p:cNvSpPr txBox="1"/>
          <p:nvPr/>
        </p:nvSpPr>
        <p:spPr>
          <a:xfrm>
            <a:off x="4171766" y="1411843"/>
            <a:ext cx="2035538" cy="36933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b="1" dirty="0" smtClean="0"/>
              <a:t>Reduced Rain Evap.</a:t>
            </a:r>
            <a:endParaRPr lang="en-US" dirty="0"/>
          </a:p>
        </p:txBody>
      </p:sp>
      <p:sp>
        <p:nvSpPr>
          <p:cNvPr id="11" name="TextBox 10"/>
          <p:cNvSpPr txBox="1"/>
          <p:nvPr/>
        </p:nvSpPr>
        <p:spPr>
          <a:xfrm rot="16200000">
            <a:off x="-299621" y="2822447"/>
            <a:ext cx="122366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Rain Evap. </a:t>
            </a:r>
            <a:endParaRPr lang="en-US" dirty="0"/>
          </a:p>
        </p:txBody>
      </p:sp>
      <p:sp>
        <p:nvSpPr>
          <p:cNvPr id="12" name="TextBox 11"/>
          <p:cNvSpPr txBox="1"/>
          <p:nvPr/>
        </p:nvSpPr>
        <p:spPr>
          <a:xfrm rot="16200000">
            <a:off x="-587137" y="5345356"/>
            <a:ext cx="179869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Heating/Cooling </a:t>
            </a:r>
            <a:endParaRPr lang="en-US" dirty="0"/>
          </a:p>
        </p:txBody>
      </p:sp>
      <p:sp>
        <p:nvSpPr>
          <p:cNvPr id="13" name="TextBox 12"/>
          <p:cNvSpPr txBox="1"/>
          <p:nvPr/>
        </p:nvSpPr>
        <p:spPr>
          <a:xfrm>
            <a:off x="2209597" y="2154198"/>
            <a:ext cx="2584537" cy="646331"/>
          </a:xfrm>
          <a:prstGeom prst="rect">
            <a:avLst/>
          </a:prstGeom>
          <a:solidFill>
            <a:srgbClr val="FFC000"/>
          </a:solidFill>
        </p:spPr>
        <p:txBody>
          <a:bodyPr wrap="square" rtlCol="0">
            <a:spAutoFit/>
          </a:bodyPr>
          <a:lstStyle/>
          <a:p>
            <a:pPr algn="ctr"/>
            <a:r>
              <a:rPr lang="en-US" dirty="0" smtClean="0"/>
              <a:t>Peak evap. shifted to lower levels</a:t>
            </a:r>
          </a:p>
        </p:txBody>
      </p:sp>
      <p:sp>
        <p:nvSpPr>
          <p:cNvPr id="14" name="TextBox 13"/>
          <p:cNvSpPr txBox="1"/>
          <p:nvPr/>
        </p:nvSpPr>
        <p:spPr>
          <a:xfrm>
            <a:off x="2406057" y="4630673"/>
            <a:ext cx="2191620" cy="646331"/>
          </a:xfrm>
          <a:prstGeom prst="rect">
            <a:avLst/>
          </a:prstGeom>
          <a:solidFill>
            <a:srgbClr val="FFC000"/>
          </a:solidFill>
        </p:spPr>
        <p:txBody>
          <a:bodyPr wrap="square" rtlCol="0">
            <a:spAutoFit/>
          </a:bodyPr>
          <a:lstStyle/>
          <a:p>
            <a:pPr algn="ctr"/>
            <a:r>
              <a:rPr lang="en-US" dirty="0" smtClean="0"/>
              <a:t>Cooling shifted to lower levels</a:t>
            </a:r>
          </a:p>
        </p:txBody>
      </p:sp>
      <p:sp>
        <p:nvSpPr>
          <p:cNvPr id="17" name="TextBox 16"/>
          <p:cNvSpPr txBox="1"/>
          <p:nvPr/>
        </p:nvSpPr>
        <p:spPr>
          <a:xfrm>
            <a:off x="7050967" y="1650147"/>
            <a:ext cx="179420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Composite Refl.  </a:t>
            </a:r>
            <a:endParaRPr lang="en-US" dirty="0"/>
          </a:p>
        </p:txBody>
      </p:sp>
      <p:sp>
        <p:nvSpPr>
          <p:cNvPr id="4" name="TextBox 3"/>
          <p:cNvSpPr txBox="1"/>
          <p:nvPr/>
        </p:nvSpPr>
        <p:spPr>
          <a:xfrm>
            <a:off x="7386788" y="3064950"/>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18" name="TextBox 17"/>
          <p:cNvSpPr txBox="1"/>
          <p:nvPr/>
        </p:nvSpPr>
        <p:spPr>
          <a:xfrm>
            <a:off x="7386788" y="2292697"/>
            <a:ext cx="314510" cy="369332"/>
          </a:xfrm>
          <a:prstGeom prst="rect">
            <a:avLst/>
          </a:prstGeom>
          <a:solidFill>
            <a:schemeClr val="bg1"/>
          </a:solidFill>
        </p:spPr>
        <p:txBody>
          <a:bodyPr wrap="none" rtlCol="0">
            <a:spAutoFit/>
          </a:bodyPr>
          <a:lstStyle/>
          <a:p>
            <a:r>
              <a:rPr lang="en-US" b="1" dirty="0"/>
              <a:t>B</a:t>
            </a:r>
          </a:p>
        </p:txBody>
      </p:sp>
      <p:sp>
        <p:nvSpPr>
          <p:cNvPr id="19" name="TextBox 18"/>
          <p:cNvSpPr txBox="1"/>
          <p:nvPr/>
        </p:nvSpPr>
        <p:spPr>
          <a:xfrm>
            <a:off x="500213" y="3434282"/>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20" name="TextBox 19"/>
          <p:cNvSpPr txBox="1"/>
          <p:nvPr/>
        </p:nvSpPr>
        <p:spPr>
          <a:xfrm>
            <a:off x="3759900" y="3396912"/>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21" name="TextBox 20"/>
          <p:cNvSpPr txBox="1"/>
          <p:nvPr/>
        </p:nvSpPr>
        <p:spPr>
          <a:xfrm>
            <a:off x="3792697" y="5865300"/>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22" name="TextBox 21"/>
          <p:cNvSpPr txBox="1"/>
          <p:nvPr/>
        </p:nvSpPr>
        <p:spPr>
          <a:xfrm>
            <a:off x="513960" y="5865300"/>
            <a:ext cx="324128" cy="369332"/>
          </a:xfrm>
          <a:prstGeom prst="rect">
            <a:avLst/>
          </a:prstGeom>
          <a:solidFill>
            <a:schemeClr val="bg1"/>
          </a:solidFill>
        </p:spPr>
        <p:txBody>
          <a:bodyPr wrap="none" rtlCol="0">
            <a:spAutoFit/>
          </a:bodyPr>
          <a:lstStyle/>
          <a:p>
            <a:r>
              <a:rPr lang="en-US" b="1" dirty="0" smtClean="0"/>
              <a:t>A</a:t>
            </a:r>
            <a:endParaRPr lang="en-US" b="1" dirty="0"/>
          </a:p>
        </p:txBody>
      </p:sp>
      <p:sp>
        <p:nvSpPr>
          <p:cNvPr id="23" name="TextBox 22"/>
          <p:cNvSpPr txBox="1"/>
          <p:nvPr/>
        </p:nvSpPr>
        <p:spPr>
          <a:xfrm>
            <a:off x="2833838" y="3394084"/>
            <a:ext cx="314510" cy="369332"/>
          </a:xfrm>
          <a:prstGeom prst="rect">
            <a:avLst/>
          </a:prstGeom>
          <a:solidFill>
            <a:schemeClr val="bg1"/>
          </a:solidFill>
        </p:spPr>
        <p:txBody>
          <a:bodyPr wrap="none" rtlCol="0">
            <a:spAutoFit/>
          </a:bodyPr>
          <a:lstStyle/>
          <a:p>
            <a:r>
              <a:rPr lang="en-US" b="1" dirty="0"/>
              <a:t>B</a:t>
            </a:r>
          </a:p>
        </p:txBody>
      </p:sp>
      <p:sp>
        <p:nvSpPr>
          <p:cNvPr id="24" name="TextBox 23"/>
          <p:cNvSpPr txBox="1"/>
          <p:nvPr/>
        </p:nvSpPr>
        <p:spPr>
          <a:xfrm>
            <a:off x="6207304" y="3407300"/>
            <a:ext cx="314510" cy="369332"/>
          </a:xfrm>
          <a:prstGeom prst="rect">
            <a:avLst/>
          </a:prstGeom>
          <a:solidFill>
            <a:schemeClr val="bg1"/>
          </a:solidFill>
        </p:spPr>
        <p:txBody>
          <a:bodyPr wrap="none" rtlCol="0">
            <a:spAutoFit/>
          </a:bodyPr>
          <a:lstStyle/>
          <a:p>
            <a:r>
              <a:rPr lang="en-US" b="1" dirty="0"/>
              <a:t>B</a:t>
            </a:r>
          </a:p>
        </p:txBody>
      </p:sp>
      <p:sp>
        <p:nvSpPr>
          <p:cNvPr id="25" name="TextBox 24"/>
          <p:cNvSpPr txBox="1"/>
          <p:nvPr/>
        </p:nvSpPr>
        <p:spPr>
          <a:xfrm>
            <a:off x="2833838" y="5865300"/>
            <a:ext cx="314510" cy="369332"/>
          </a:xfrm>
          <a:prstGeom prst="rect">
            <a:avLst/>
          </a:prstGeom>
          <a:solidFill>
            <a:schemeClr val="bg1"/>
          </a:solidFill>
        </p:spPr>
        <p:txBody>
          <a:bodyPr wrap="none" rtlCol="0">
            <a:spAutoFit/>
          </a:bodyPr>
          <a:lstStyle/>
          <a:p>
            <a:r>
              <a:rPr lang="en-US" b="1" dirty="0"/>
              <a:t>B</a:t>
            </a:r>
          </a:p>
        </p:txBody>
      </p:sp>
      <p:sp>
        <p:nvSpPr>
          <p:cNvPr id="26" name="TextBox 25"/>
          <p:cNvSpPr txBox="1"/>
          <p:nvPr/>
        </p:nvSpPr>
        <p:spPr>
          <a:xfrm>
            <a:off x="6207304" y="5865300"/>
            <a:ext cx="314510" cy="369332"/>
          </a:xfrm>
          <a:prstGeom prst="rect">
            <a:avLst/>
          </a:prstGeom>
          <a:solidFill>
            <a:schemeClr val="bg1"/>
          </a:solidFill>
        </p:spPr>
        <p:txBody>
          <a:bodyPr wrap="none" rtlCol="0">
            <a:spAutoFit/>
          </a:bodyPr>
          <a:lstStyle/>
          <a:p>
            <a:r>
              <a:rPr lang="en-US" b="1" dirty="0"/>
              <a:t>B</a:t>
            </a:r>
          </a:p>
        </p:txBody>
      </p:sp>
      <p:sp>
        <p:nvSpPr>
          <p:cNvPr id="27" name="TextBox 26"/>
          <p:cNvSpPr txBox="1"/>
          <p:nvPr/>
        </p:nvSpPr>
        <p:spPr>
          <a:xfrm>
            <a:off x="7215466" y="3763416"/>
            <a:ext cx="1531894" cy="646331"/>
          </a:xfrm>
          <a:prstGeom prst="rect">
            <a:avLst/>
          </a:prstGeom>
          <a:solidFill>
            <a:schemeClr val="bg1"/>
          </a:solidFill>
        </p:spPr>
        <p:txBody>
          <a:bodyPr wrap="none" rtlCol="0">
            <a:spAutoFit/>
          </a:bodyPr>
          <a:lstStyle/>
          <a:p>
            <a:r>
              <a:rPr lang="en-US" b="1" dirty="0" smtClean="0"/>
              <a:t>Slab Averaged</a:t>
            </a:r>
          </a:p>
          <a:p>
            <a:r>
              <a:rPr lang="en-US" b="1" dirty="0" smtClean="0"/>
              <a:t>Cross-Section</a:t>
            </a:r>
            <a:endParaRPr lang="en-US" b="1" dirty="0"/>
          </a:p>
        </p:txBody>
      </p:sp>
    </p:spTree>
    <p:extLst>
      <p:ext uri="{BB962C8B-B14F-4D97-AF65-F5344CB8AC3E}">
        <p14:creationId xmlns:p14="http://schemas.microsoft.com/office/powerpoint/2010/main" val="1724846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71450"/>
            <a:ext cx="8229600" cy="865188"/>
          </a:xfrm>
        </p:spPr>
        <p:txBody>
          <a:bodyPr>
            <a:normAutofit fontScale="90000"/>
          </a:bodyPr>
          <a:lstStyle/>
          <a:p>
            <a:r>
              <a:rPr lang="en-US" sz="2800" b="1" dirty="0" smtClean="0"/>
              <a:t>Experiment:  </a:t>
            </a:r>
            <a:r>
              <a:rPr lang="en-US" sz="2800" dirty="0" smtClean="0"/>
              <a:t>Decreased Rimed Ice Fall Speeds </a:t>
            </a:r>
            <a:br>
              <a:rPr lang="en-US" sz="2800" dirty="0" smtClean="0"/>
            </a:br>
            <a:r>
              <a:rPr lang="en-US" sz="2800" dirty="0" smtClean="0"/>
              <a:t>to Improve Anvil Size</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504" y="1504950"/>
            <a:ext cx="5791200" cy="5029200"/>
          </a:xfrm>
          <a:prstGeom prst="rect">
            <a:avLst/>
          </a:prstGeom>
        </p:spPr>
      </p:pic>
      <p:sp>
        <p:nvSpPr>
          <p:cNvPr id="5" name="TextBox 4"/>
          <p:cNvSpPr txBox="1"/>
          <p:nvPr/>
        </p:nvSpPr>
        <p:spPr>
          <a:xfrm>
            <a:off x="3807020" y="3719066"/>
            <a:ext cx="986167" cy="369332"/>
          </a:xfrm>
          <a:prstGeom prst="rect">
            <a:avLst/>
          </a:prstGeom>
          <a:solidFill>
            <a:schemeClr val="bg1"/>
          </a:solidFill>
        </p:spPr>
        <p:txBody>
          <a:bodyPr wrap="none" rtlCol="0">
            <a:spAutoFit/>
          </a:bodyPr>
          <a:lstStyle/>
          <a:p>
            <a:r>
              <a:rPr lang="en-US" b="1" dirty="0" smtClean="0"/>
              <a:t>05h/20Z</a:t>
            </a:r>
            <a:endParaRPr lang="en-US" b="1" dirty="0"/>
          </a:p>
        </p:txBody>
      </p:sp>
      <p:sp>
        <p:nvSpPr>
          <p:cNvPr id="6" name="TextBox 5"/>
          <p:cNvSpPr txBox="1"/>
          <p:nvPr/>
        </p:nvSpPr>
        <p:spPr>
          <a:xfrm rot="16200000">
            <a:off x="776095" y="2583418"/>
            <a:ext cx="125681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Reflectivity</a:t>
            </a:r>
            <a:endParaRPr lang="en-US" dirty="0"/>
          </a:p>
        </p:txBody>
      </p:sp>
      <p:sp>
        <p:nvSpPr>
          <p:cNvPr id="7" name="TextBox 6"/>
          <p:cNvSpPr txBox="1"/>
          <p:nvPr/>
        </p:nvSpPr>
        <p:spPr>
          <a:xfrm rot="16200000">
            <a:off x="528017" y="5267325"/>
            <a:ext cx="1741311"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pPr algn="ctr"/>
            <a:r>
              <a:rPr lang="en-US" b="1" dirty="0" smtClean="0"/>
              <a:t>Composite Refl. </a:t>
            </a:r>
            <a:endParaRPr lang="en-US" dirty="0"/>
          </a:p>
        </p:txBody>
      </p:sp>
      <p:sp>
        <p:nvSpPr>
          <p:cNvPr id="8" name="TextBox 7"/>
          <p:cNvSpPr txBox="1"/>
          <p:nvPr/>
        </p:nvSpPr>
        <p:spPr>
          <a:xfrm>
            <a:off x="2272650" y="1145768"/>
            <a:ext cx="942759" cy="36933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none" rtlCol="0">
            <a:spAutoFit/>
          </a:bodyPr>
          <a:lstStyle/>
          <a:p>
            <a:pPr algn="ctr"/>
            <a:r>
              <a:rPr lang="en-US" b="1" dirty="0" smtClean="0"/>
              <a:t>Control </a:t>
            </a:r>
            <a:endParaRPr lang="en-US" dirty="0"/>
          </a:p>
        </p:txBody>
      </p:sp>
      <p:sp>
        <p:nvSpPr>
          <p:cNvPr id="9" name="TextBox 8"/>
          <p:cNvSpPr txBox="1"/>
          <p:nvPr/>
        </p:nvSpPr>
        <p:spPr>
          <a:xfrm>
            <a:off x="4752973" y="1134725"/>
            <a:ext cx="2019301" cy="36933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b="1" dirty="0" smtClean="0"/>
              <a:t>Slower Fall Speeds</a:t>
            </a:r>
            <a:endParaRPr lang="en-US" dirty="0"/>
          </a:p>
        </p:txBody>
      </p:sp>
      <p:sp>
        <p:nvSpPr>
          <p:cNvPr id="10" name="TextBox 9"/>
          <p:cNvSpPr txBox="1"/>
          <p:nvPr/>
        </p:nvSpPr>
        <p:spPr>
          <a:xfrm>
            <a:off x="6349913" y="1805099"/>
            <a:ext cx="2584537" cy="1200329"/>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US" dirty="0" smtClean="0"/>
              <a:t>Reflectivity too high near melting level</a:t>
            </a:r>
          </a:p>
          <a:p>
            <a:pPr marL="285750" indent="-285750">
              <a:buFont typeface="Arial" panose="020B0604020202020204" pitchFamily="34" charset="0"/>
              <a:buChar char="•"/>
            </a:pPr>
            <a:r>
              <a:rPr lang="en-US" dirty="0" smtClean="0"/>
              <a:t>Too broad of a convective region</a:t>
            </a:r>
          </a:p>
        </p:txBody>
      </p:sp>
      <p:sp>
        <p:nvSpPr>
          <p:cNvPr id="11" name="TextBox 10"/>
          <p:cNvSpPr txBox="1"/>
          <p:nvPr/>
        </p:nvSpPr>
        <p:spPr>
          <a:xfrm>
            <a:off x="7195704" y="5887819"/>
            <a:ext cx="1557221" cy="646331"/>
          </a:xfrm>
          <a:prstGeom prst="rect">
            <a:avLst/>
          </a:prstGeom>
          <a:solidFill>
            <a:schemeClr val="bg1"/>
          </a:solidFill>
        </p:spPr>
        <p:txBody>
          <a:bodyPr wrap="none" rtlCol="0">
            <a:spAutoFit/>
          </a:bodyPr>
          <a:lstStyle/>
          <a:p>
            <a:r>
              <a:rPr lang="en-US" b="1" dirty="0" smtClean="0"/>
              <a:t>Slab Averaged</a:t>
            </a:r>
          </a:p>
          <a:p>
            <a:r>
              <a:rPr lang="en-US" b="1" dirty="0" smtClean="0"/>
              <a:t>Cross-Sections</a:t>
            </a:r>
            <a:endParaRPr lang="en-US" b="1" dirty="0"/>
          </a:p>
        </p:txBody>
      </p:sp>
      <p:sp>
        <p:nvSpPr>
          <p:cNvPr id="12" name="TextBox 11"/>
          <p:cNvSpPr txBox="1"/>
          <p:nvPr/>
        </p:nvSpPr>
        <p:spPr>
          <a:xfrm>
            <a:off x="1884320" y="5257978"/>
            <a:ext cx="324128" cy="369332"/>
          </a:xfrm>
          <a:prstGeom prst="rect">
            <a:avLst/>
          </a:prstGeom>
          <a:noFill/>
        </p:spPr>
        <p:txBody>
          <a:bodyPr wrap="none" rtlCol="0">
            <a:spAutoFit/>
          </a:bodyPr>
          <a:lstStyle/>
          <a:p>
            <a:r>
              <a:rPr lang="en-US" b="1" dirty="0" smtClean="0"/>
              <a:t>A</a:t>
            </a:r>
            <a:endParaRPr lang="en-US" b="1" dirty="0"/>
          </a:p>
        </p:txBody>
      </p:sp>
      <p:sp>
        <p:nvSpPr>
          <p:cNvPr id="13" name="TextBox 12"/>
          <p:cNvSpPr txBox="1"/>
          <p:nvPr/>
        </p:nvSpPr>
        <p:spPr>
          <a:xfrm>
            <a:off x="1883568" y="4552938"/>
            <a:ext cx="314510" cy="369332"/>
          </a:xfrm>
          <a:prstGeom prst="rect">
            <a:avLst/>
          </a:prstGeom>
          <a:noFill/>
        </p:spPr>
        <p:txBody>
          <a:bodyPr wrap="none" rtlCol="0">
            <a:spAutoFit/>
          </a:bodyPr>
          <a:lstStyle/>
          <a:p>
            <a:r>
              <a:rPr lang="en-US" b="1" dirty="0"/>
              <a:t>B</a:t>
            </a:r>
          </a:p>
        </p:txBody>
      </p:sp>
      <p:sp>
        <p:nvSpPr>
          <p:cNvPr id="14" name="TextBox 13"/>
          <p:cNvSpPr txBox="1"/>
          <p:nvPr/>
        </p:nvSpPr>
        <p:spPr>
          <a:xfrm>
            <a:off x="4790114" y="5286375"/>
            <a:ext cx="324128" cy="369332"/>
          </a:xfrm>
          <a:prstGeom prst="rect">
            <a:avLst/>
          </a:prstGeom>
          <a:noFill/>
        </p:spPr>
        <p:txBody>
          <a:bodyPr wrap="none" rtlCol="0">
            <a:spAutoFit/>
          </a:bodyPr>
          <a:lstStyle/>
          <a:p>
            <a:r>
              <a:rPr lang="en-US" b="1" dirty="0" smtClean="0"/>
              <a:t>A</a:t>
            </a:r>
            <a:endParaRPr lang="en-US" b="1" dirty="0"/>
          </a:p>
        </p:txBody>
      </p:sp>
      <p:sp>
        <p:nvSpPr>
          <p:cNvPr id="15" name="TextBox 14"/>
          <p:cNvSpPr txBox="1"/>
          <p:nvPr/>
        </p:nvSpPr>
        <p:spPr>
          <a:xfrm>
            <a:off x="4789362" y="4581335"/>
            <a:ext cx="314510" cy="369332"/>
          </a:xfrm>
          <a:prstGeom prst="rect">
            <a:avLst/>
          </a:prstGeom>
          <a:noFill/>
        </p:spPr>
        <p:txBody>
          <a:bodyPr wrap="none" rtlCol="0">
            <a:spAutoFit/>
          </a:bodyPr>
          <a:lstStyle/>
          <a:p>
            <a:r>
              <a:rPr lang="en-US" b="1" dirty="0"/>
              <a:t>B</a:t>
            </a:r>
          </a:p>
        </p:txBody>
      </p:sp>
      <p:sp>
        <p:nvSpPr>
          <p:cNvPr id="16" name="TextBox 15"/>
          <p:cNvSpPr txBox="1"/>
          <p:nvPr/>
        </p:nvSpPr>
        <p:spPr>
          <a:xfrm>
            <a:off x="1722256" y="3036865"/>
            <a:ext cx="324128" cy="369332"/>
          </a:xfrm>
          <a:prstGeom prst="rect">
            <a:avLst/>
          </a:prstGeom>
          <a:noFill/>
        </p:spPr>
        <p:txBody>
          <a:bodyPr wrap="none" rtlCol="0">
            <a:spAutoFit/>
          </a:bodyPr>
          <a:lstStyle/>
          <a:p>
            <a:r>
              <a:rPr lang="en-US" b="1" dirty="0" smtClean="0"/>
              <a:t>A</a:t>
            </a:r>
            <a:endParaRPr lang="en-US" b="1" dirty="0"/>
          </a:p>
        </p:txBody>
      </p:sp>
      <p:sp>
        <p:nvSpPr>
          <p:cNvPr id="17" name="TextBox 16"/>
          <p:cNvSpPr txBox="1"/>
          <p:nvPr/>
        </p:nvSpPr>
        <p:spPr>
          <a:xfrm>
            <a:off x="3803195" y="3036865"/>
            <a:ext cx="314510" cy="369332"/>
          </a:xfrm>
          <a:prstGeom prst="rect">
            <a:avLst/>
          </a:prstGeom>
          <a:noFill/>
        </p:spPr>
        <p:txBody>
          <a:bodyPr wrap="none" rtlCol="0">
            <a:spAutoFit/>
          </a:bodyPr>
          <a:lstStyle/>
          <a:p>
            <a:r>
              <a:rPr lang="en-US" b="1" dirty="0"/>
              <a:t>B</a:t>
            </a:r>
          </a:p>
        </p:txBody>
      </p:sp>
      <p:sp>
        <p:nvSpPr>
          <p:cNvPr id="18" name="TextBox 17"/>
          <p:cNvSpPr txBox="1"/>
          <p:nvPr/>
        </p:nvSpPr>
        <p:spPr>
          <a:xfrm>
            <a:off x="4631123" y="3117291"/>
            <a:ext cx="324128" cy="369332"/>
          </a:xfrm>
          <a:prstGeom prst="rect">
            <a:avLst/>
          </a:prstGeom>
          <a:noFill/>
        </p:spPr>
        <p:txBody>
          <a:bodyPr wrap="none" rtlCol="0">
            <a:spAutoFit/>
          </a:bodyPr>
          <a:lstStyle/>
          <a:p>
            <a:r>
              <a:rPr lang="en-US" b="1" dirty="0" smtClean="0"/>
              <a:t>A</a:t>
            </a:r>
            <a:endParaRPr lang="en-US" b="1" dirty="0"/>
          </a:p>
        </p:txBody>
      </p:sp>
      <p:sp>
        <p:nvSpPr>
          <p:cNvPr id="19" name="TextBox 18"/>
          <p:cNvSpPr txBox="1"/>
          <p:nvPr/>
        </p:nvSpPr>
        <p:spPr>
          <a:xfrm>
            <a:off x="6712062" y="3117291"/>
            <a:ext cx="314510" cy="369332"/>
          </a:xfrm>
          <a:prstGeom prst="rect">
            <a:avLst/>
          </a:prstGeom>
          <a:noFill/>
        </p:spPr>
        <p:txBody>
          <a:bodyPr wrap="none" rtlCol="0">
            <a:spAutoFit/>
          </a:bodyPr>
          <a:lstStyle/>
          <a:p>
            <a:r>
              <a:rPr lang="en-US" b="1" dirty="0"/>
              <a:t>B</a:t>
            </a:r>
          </a:p>
        </p:txBody>
      </p:sp>
      <p:cxnSp>
        <p:nvCxnSpPr>
          <p:cNvPr id="20" name="Straight Arrow Connector 19"/>
          <p:cNvCxnSpPr>
            <a:stCxn id="10" idx="1"/>
          </p:cNvCxnSpPr>
          <p:nvPr/>
        </p:nvCxnSpPr>
        <p:spPr>
          <a:xfrm flipH="1">
            <a:off x="5648325" y="2405264"/>
            <a:ext cx="701588" cy="6001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20000">
            <a:off x="2109253" y="4892857"/>
            <a:ext cx="15086" cy="402336"/>
          </a:xfrm>
          <a:prstGeom prst="line">
            <a:avLst/>
          </a:prstGeom>
          <a:ln w="50800">
            <a:solidFill>
              <a:schemeClr val="tx1">
                <a:alpha val="96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20000">
            <a:off x="2018720" y="4888922"/>
            <a:ext cx="15086" cy="402336"/>
          </a:xfrm>
          <a:prstGeom prst="line">
            <a:avLst/>
          </a:prstGeom>
          <a:ln w="50800">
            <a:solidFill>
              <a:schemeClr val="tx1">
                <a:alpha val="96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20000">
            <a:off x="5040341" y="4888922"/>
            <a:ext cx="15086" cy="402336"/>
          </a:xfrm>
          <a:prstGeom prst="line">
            <a:avLst/>
          </a:prstGeom>
          <a:ln w="50800">
            <a:solidFill>
              <a:schemeClr val="tx1">
                <a:alpha val="96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20000">
            <a:off x="4949808" y="4884987"/>
            <a:ext cx="15086" cy="402336"/>
          </a:xfrm>
          <a:prstGeom prst="line">
            <a:avLst/>
          </a:prstGeom>
          <a:ln w="50800">
            <a:solidFill>
              <a:schemeClr val="tx1">
                <a:alpha val="96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432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Ferrier-</a:t>
            </a:r>
            <a:r>
              <a:rPr lang="en-US" dirty="0" err="1" smtClean="0"/>
              <a:t>Aligo</a:t>
            </a:r>
            <a:r>
              <a:rPr lang="en-US" dirty="0" smtClean="0"/>
              <a:t> Microphysics</a:t>
            </a:r>
            <a:endParaRPr lang="en-US" dirty="0"/>
          </a:p>
        </p:txBody>
      </p:sp>
      <p:sp>
        <p:nvSpPr>
          <p:cNvPr id="4" name="Content Placeholder 3"/>
          <p:cNvSpPr>
            <a:spLocks noGrp="1"/>
          </p:cNvSpPr>
          <p:nvPr>
            <p:ph idx="1"/>
          </p:nvPr>
        </p:nvSpPr>
        <p:spPr/>
        <p:txBody>
          <a:bodyPr>
            <a:normAutofit fontScale="77500" lnSpcReduction="20000"/>
          </a:bodyPr>
          <a:lstStyle/>
          <a:p>
            <a:r>
              <a:rPr lang="en-US" sz="2800" dirty="0" smtClean="0"/>
              <a:t>Advection </a:t>
            </a:r>
            <a:r>
              <a:rPr lang="en-US" sz="2800" dirty="0"/>
              <a:t>of mass-weighted </a:t>
            </a:r>
            <a:r>
              <a:rPr lang="en-US" sz="2800" dirty="0" smtClean="0"/>
              <a:t>rime-factor (RF; i.e</a:t>
            </a:r>
            <a:r>
              <a:rPr lang="en-US" sz="2800" dirty="0"/>
              <a:t>. </a:t>
            </a:r>
            <a:r>
              <a:rPr lang="en-US" sz="2800" dirty="0" smtClean="0"/>
              <a:t>“variable ice density”).</a:t>
            </a:r>
          </a:p>
          <a:p>
            <a:r>
              <a:rPr lang="en-US" sz="2800" dirty="0" smtClean="0"/>
              <a:t>Max N</a:t>
            </a:r>
            <a:r>
              <a:rPr lang="en-US" sz="2800" baseline="-25000" dirty="0" smtClean="0"/>
              <a:t>LI</a:t>
            </a:r>
            <a:r>
              <a:rPr lang="en-US" sz="2800" dirty="0"/>
              <a:t> </a:t>
            </a:r>
            <a:r>
              <a:rPr lang="en-US" sz="2800" dirty="0" smtClean="0"/>
              <a:t>a function of RF and temperature </a:t>
            </a:r>
            <a:r>
              <a:rPr lang="en-US" sz="2800" b="1" dirty="0" smtClean="0"/>
              <a:t>(no longer a constant)</a:t>
            </a:r>
            <a:r>
              <a:rPr lang="en-US" sz="2800" dirty="0" smtClean="0"/>
              <a:t>.</a:t>
            </a:r>
            <a:endParaRPr lang="en-US" sz="2800" b="1" dirty="0" smtClean="0"/>
          </a:p>
          <a:p>
            <a:pPr lvl="1"/>
            <a:r>
              <a:rPr lang="en-US" sz="2400" dirty="0" smtClean="0"/>
              <a:t>“Stratiform mode” when RF&lt;10, max N</a:t>
            </a:r>
            <a:r>
              <a:rPr lang="en-US" sz="2400" baseline="-25000" dirty="0" smtClean="0"/>
              <a:t>LI</a:t>
            </a:r>
            <a:r>
              <a:rPr lang="en-US" sz="2400" dirty="0" smtClean="0"/>
              <a:t> ranges from 5-10 L</a:t>
            </a:r>
            <a:r>
              <a:rPr lang="en-US" sz="2400" baseline="30000" dirty="0" smtClean="0"/>
              <a:t>-1</a:t>
            </a:r>
            <a:r>
              <a:rPr lang="en-US" sz="2400" dirty="0" smtClean="0"/>
              <a:t>.</a:t>
            </a:r>
          </a:p>
          <a:p>
            <a:pPr lvl="1"/>
            <a:r>
              <a:rPr lang="en-US" sz="2400" dirty="0" smtClean="0"/>
              <a:t>“Convective mode” when RF&gt;=10, max N</a:t>
            </a:r>
            <a:r>
              <a:rPr lang="en-US" sz="2400" baseline="-25000" dirty="0" smtClean="0"/>
              <a:t>LI</a:t>
            </a:r>
            <a:r>
              <a:rPr lang="en-US" sz="2400" dirty="0" smtClean="0"/>
              <a:t>=1 L</a:t>
            </a:r>
            <a:r>
              <a:rPr lang="en-US" sz="2400" baseline="30000" dirty="0" smtClean="0"/>
              <a:t>-1</a:t>
            </a:r>
          </a:p>
          <a:p>
            <a:pPr lvl="1"/>
            <a:r>
              <a:rPr lang="en-US" sz="2400" dirty="0" smtClean="0"/>
              <a:t>“Hail mode” when RF&gt;=10, mean diameters &gt;=1mm (N</a:t>
            </a:r>
            <a:r>
              <a:rPr lang="en-US" sz="2400" baseline="-25000" dirty="0" smtClean="0"/>
              <a:t>LI</a:t>
            </a:r>
            <a:r>
              <a:rPr lang="en-US" sz="2400" dirty="0" smtClean="0"/>
              <a:t>=1 L</a:t>
            </a:r>
            <a:r>
              <a:rPr lang="en-US" sz="2400" baseline="30000" dirty="0" smtClean="0"/>
              <a:t>-1</a:t>
            </a:r>
            <a:r>
              <a:rPr lang="en-US" sz="2400" dirty="0" smtClean="0"/>
              <a:t>).</a:t>
            </a:r>
            <a:endParaRPr lang="en-US" sz="2400" dirty="0"/>
          </a:p>
          <a:p>
            <a:r>
              <a:rPr lang="en-US" sz="2800" dirty="0" smtClean="0"/>
              <a:t>Promote more </a:t>
            </a:r>
            <a:r>
              <a:rPr lang="en-US" sz="2800" dirty="0" err="1" smtClean="0"/>
              <a:t>supercooled</a:t>
            </a:r>
            <a:r>
              <a:rPr lang="en-US" sz="2800" dirty="0" smtClean="0"/>
              <a:t> liquid water.</a:t>
            </a:r>
          </a:p>
          <a:p>
            <a:r>
              <a:rPr lang="en-US" sz="2800" dirty="0"/>
              <a:t>M</a:t>
            </a:r>
            <a:r>
              <a:rPr lang="en-US" sz="2800" dirty="0" smtClean="0"/>
              <a:t>odest reduction in rimed ice fall speeds.</a:t>
            </a:r>
          </a:p>
          <a:p>
            <a:pPr marL="342900" lvl="1" indent="-342900">
              <a:buFont typeface="Arial" panose="020B0604020202020204" pitchFamily="34" charset="0"/>
              <a:buChar char="•"/>
            </a:pPr>
            <a:r>
              <a:rPr lang="en-US" dirty="0"/>
              <a:t>Increased radar backscatter from wet, melting ice, and at T&lt;0C when rain &amp; ice coexist in intense updrafts</a:t>
            </a:r>
            <a:r>
              <a:rPr lang="en-US" dirty="0" smtClean="0"/>
              <a:t>.</a:t>
            </a:r>
          </a:p>
          <a:p>
            <a:pPr marL="342900" lvl="1" indent="-342900">
              <a:buFont typeface="Arial" panose="020B0604020202020204" pitchFamily="34" charset="0"/>
              <a:buChar char="•"/>
            </a:pPr>
            <a:r>
              <a:rPr lang="en-US" dirty="0"/>
              <a:t>Combined radar return from rain and heavily rimed ice in areas of intense convection where either (a) ice is formed from freezing of rain drops or (b) rain is formed from melting of large ice</a:t>
            </a:r>
            <a:r>
              <a:rPr lang="en-US" dirty="0" smtClean="0"/>
              <a:t>.</a:t>
            </a:r>
          </a:p>
          <a:p>
            <a:pPr marL="342900" lvl="1" indent="-342900">
              <a:buFont typeface="Arial" panose="020B0604020202020204" pitchFamily="34" charset="0"/>
              <a:buChar char="•"/>
            </a:pPr>
            <a:r>
              <a:rPr lang="en-US" dirty="0" smtClean="0"/>
              <a:t>(Other changes related to cloud ice production not discussed here)</a:t>
            </a:r>
            <a:endParaRPr lang="en-US" dirty="0"/>
          </a:p>
          <a:p>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196836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1143000"/>
            <a:ext cx="3255146" cy="2514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7149" y="4076700"/>
            <a:ext cx="3255146" cy="2514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34" y="1228725"/>
            <a:ext cx="3255146" cy="2514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31" y="4067175"/>
            <a:ext cx="3255146" cy="2514600"/>
          </a:xfrm>
          <a:prstGeom prst="rect">
            <a:avLst/>
          </a:prstGeom>
        </p:spPr>
      </p:pic>
      <p:sp>
        <p:nvSpPr>
          <p:cNvPr id="9" name="TextBox 8"/>
          <p:cNvSpPr txBox="1"/>
          <p:nvPr/>
        </p:nvSpPr>
        <p:spPr>
          <a:xfrm>
            <a:off x="1295400" y="533400"/>
            <a:ext cx="2834815" cy="400110"/>
          </a:xfrm>
          <a:prstGeom prst="rect">
            <a:avLst/>
          </a:prstGeom>
          <a:solidFill>
            <a:schemeClr val="bg2">
              <a:lumMod val="75000"/>
            </a:schemeClr>
          </a:solidFill>
        </p:spPr>
        <p:txBody>
          <a:bodyPr wrap="none" rtlCol="0">
            <a:spAutoFit/>
          </a:bodyPr>
          <a:lstStyle/>
          <a:p>
            <a:r>
              <a:rPr lang="en-US" sz="2000" dirty="0" smtClean="0"/>
              <a:t>Operational Microphysics</a:t>
            </a:r>
            <a:endParaRPr lang="en-US" sz="2000" dirty="0"/>
          </a:p>
        </p:txBody>
      </p:sp>
      <p:sp>
        <p:nvSpPr>
          <p:cNvPr id="10" name="TextBox 9"/>
          <p:cNvSpPr txBox="1"/>
          <p:nvPr/>
        </p:nvSpPr>
        <p:spPr>
          <a:xfrm>
            <a:off x="4495800" y="533400"/>
            <a:ext cx="2897845" cy="400110"/>
          </a:xfrm>
          <a:prstGeom prst="rect">
            <a:avLst/>
          </a:prstGeom>
          <a:solidFill>
            <a:srgbClr val="FFFF00"/>
          </a:solidFill>
        </p:spPr>
        <p:txBody>
          <a:bodyPr wrap="none" rtlCol="0">
            <a:spAutoFit/>
          </a:bodyPr>
          <a:lstStyle/>
          <a:p>
            <a:r>
              <a:rPr lang="en-US" sz="2000" dirty="0" smtClean="0"/>
              <a:t>Ferrier-</a:t>
            </a:r>
            <a:r>
              <a:rPr lang="en-US" sz="2000" dirty="0" err="1" smtClean="0"/>
              <a:t>Aligo</a:t>
            </a:r>
            <a:r>
              <a:rPr lang="en-US" sz="2000" dirty="0" smtClean="0"/>
              <a:t> Microphysics</a:t>
            </a:r>
            <a:endParaRPr lang="en-US" sz="2000" dirty="0"/>
          </a:p>
        </p:txBody>
      </p:sp>
      <p:sp>
        <p:nvSpPr>
          <p:cNvPr id="11" name="TextBox 10"/>
          <p:cNvSpPr txBox="1"/>
          <p:nvPr/>
        </p:nvSpPr>
        <p:spPr>
          <a:xfrm>
            <a:off x="3752662" y="3853934"/>
            <a:ext cx="986167" cy="369332"/>
          </a:xfrm>
          <a:prstGeom prst="rect">
            <a:avLst/>
          </a:prstGeom>
          <a:noFill/>
        </p:spPr>
        <p:txBody>
          <a:bodyPr wrap="none" rtlCol="0">
            <a:spAutoFit/>
          </a:bodyPr>
          <a:lstStyle/>
          <a:p>
            <a:r>
              <a:rPr lang="en-US" b="1" dirty="0" smtClean="0"/>
              <a:t>08h/23Z</a:t>
            </a:r>
            <a:endParaRPr lang="en-US" b="1" dirty="0"/>
          </a:p>
        </p:txBody>
      </p:sp>
      <p:sp>
        <p:nvSpPr>
          <p:cNvPr id="12" name="TextBox 11"/>
          <p:cNvSpPr txBox="1"/>
          <p:nvPr/>
        </p:nvSpPr>
        <p:spPr>
          <a:xfrm>
            <a:off x="6283381" y="2005032"/>
            <a:ext cx="912155" cy="369332"/>
          </a:xfrm>
          <a:prstGeom prst="rect">
            <a:avLst/>
          </a:prstGeom>
          <a:solidFill>
            <a:srgbClr val="FFFF00"/>
          </a:solidFill>
          <a:ln>
            <a:solidFill>
              <a:schemeClr val="tx1"/>
            </a:solidFill>
          </a:ln>
        </p:spPr>
        <p:txBody>
          <a:bodyPr wrap="square" rtlCol="0">
            <a:spAutoFit/>
          </a:bodyPr>
          <a:lstStyle/>
          <a:p>
            <a:r>
              <a:rPr lang="en-US" dirty="0" smtClean="0"/>
              <a:t>65 </a:t>
            </a:r>
            <a:r>
              <a:rPr lang="en-US" dirty="0" err="1" smtClean="0"/>
              <a:t>dBZ</a:t>
            </a:r>
            <a:r>
              <a:rPr lang="en-US" dirty="0" smtClean="0"/>
              <a:t> </a:t>
            </a:r>
            <a:endParaRPr lang="en-US" dirty="0"/>
          </a:p>
        </p:txBody>
      </p:sp>
      <p:cxnSp>
        <p:nvCxnSpPr>
          <p:cNvPr id="13" name="Straight Arrow Connector 12"/>
          <p:cNvCxnSpPr/>
          <p:nvPr/>
        </p:nvCxnSpPr>
        <p:spPr>
          <a:xfrm flipH="1">
            <a:off x="5810250" y="2215635"/>
            <a:ext cx="473132" cy="18466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17973" y="5808702"/>
            <a:ext cx="3200400" cy="381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872" y="4978121"/>
            <a:ext cx="1676400" cy="923330"/>
          </a:xfrm>
          <a:prstGeom prst="rect">
            <a:avLst/>
          </a:prstGeom>
          <a:solidFill>
            <a:schemeClr val="bg1"/>
          </a:solidFill>
          <a:ln>
            <a:solidFill>
              <a:schemeClr val="tx1"/>
            </a:solidFill>
          </a:ln>
        </p:spPr>
        <p:txBody>
          <a:bodyPr wrap="square" rtlCol="0">
            <a:spAutoFit/>
          </a:bodyPr>
          <a:lstStyle/>
          <a:p>
            <a:r>
              <a:rPr lang="en-US" dirty="0" smtClean="0"/>
              <a:t>50 </a:t>
            </a:r>
            <a:r>
              <a:rPr lang="en-US" dirty="0" err="1" smtClean="0"/>
              <a:t>dBZ</a:t>
            </a:r>
            <a:r>
              <a:rPr lang="en-US" dirty="0" smtClean="0"/>
              <a:t> reflectivity below 600 </a:t>
            </a:r>
            <a:r>
              <a:rPr lang="en-US" dirty="0" err="1" smtClean="0"/>
              <a:t>mb</a:t>
            </a:r>
            <a:endParaRPr lang="en-US" dirty="0"/>
          </a:p>
        </p:txBody>
      </p:sp>
      <p:cxnSp>
        <p:nvCxnSpPr>
          <p:cNvPr id="16" name="Straight Connector 15"/>
          <p:cNvCxnSpPr/>
          <p:nvPr/>
        </p:nvCxnSpPr>
        <p:spPr>
          <a:xfrm flipH="1">
            <a:off x="4648200" y="5046702"/>
            <a:ext cx="3200400" cy="381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67650" y="4818102"/>
            <a:ext cx="1271972" cy="1200329"/>
          </a:xfrm>
          <a:prstGeom prst="rect">
            <a:avLst/>
          </a:prstGeom>
          <a:solidFill>
            <a:schemeClr val="bg1"/>
          </a:solidFill>
          <a:ln>
            <a:solidFill>
              <a:schemeClr val="tx1"/>
            </a:solidFill>
          </a:ln>
        </p:spPr>
        <p:txBody>
          <a:bodyPr wrap="square" rtlCol="0">
            <a:spAutoFit/>
          </a:bodyPr>
          <a:lstStyle/>
          <a:p>
            <a:r>
              <a:rPr lang="en-US" dirty="0" smtClean="0"/>
              <a:t>50+ </a:t>
            </a:r>
            <a:r>
              <a:rPr lang="en-US" dirty="0" err="1" smtClean="0"/>
              <a:t>dBZ</a:t>
            </a:r>
            <a:r>
              <a:rPr lang="en-US" dirty="0" smtClean="0"/>
              <a:t> reflectivity up to</a:t>
            </a:r>
          </a:p>
          <a:p>
            <a:r>
              <a:rPr lang="en-US" dirty="0" smtClean="0"/>
              <a:t>250mb</a:t>
            </a:r>
            <a:endParaRPr lang="en-US" dirty="0"/>
          </a:p>
        </p:txBody>
      </p:sp>
      <p:cxnSp>
        <p:nvCxnSpPr>
          <p:cNvPr id="19" name="Straight Connector 18"/>
          <p:cNvCxnSpPr/>
          <p:nvPr/>
        </p:nvCxnSpPr>
        <p:spPr>
          <a:xfrm>
            <a:off x="2057400" y="2263775"/>
            <a:ext cx="560773" cy="4471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33272" y="2030968"/>
            <a:ext cx="324128" cy="369332"/>
          </a:xfrm>
          <a:prstGeom prst="rect">
            <a:avLst/>
          </a:prstGeom>
          <a:noFill/>
        </p:spPr>
        <p:txBody>
          <a:bodyPr wrap="none" rtlCol="0">
            <a:spAutoFit/>
          </a:bodyPr>
          <a:lstStyle/>
          <a:p>
            <a:r>
              <a:rPr lang="en-US" b="1" dirty="0" smtClean="0"/>
              <a:t>A</a:t>
            </a:r>
            <a:endParaRPr lang="en-US" b="1" dirty="0"/>
          </a:p>
        </p:txBody>
      </p:sp>
      <p:sp>
        <p:nvSpPr>
          <p:cNvPr id="20" name="TextBox 19"/>
          <p:cNvSpPr txBox="1"/>
          <p:nvPr/>
        </p:nvSpPr>
        <p:spPr>
          <a:xfrm>
            <a:off x="2616289" y="2640187"/>
            <a:ext cx="314510" cy="369332"/>
          </a:xfrm>
          <a:prstGeom prst="rect">
            <a:avLst/>
          </a:prstGeom>
          <a:noFill/>
        </p:spPr>
        <p:txBody>
          <a:bodyPr wrap="none" rtlCol="0">
            <a:spAutoFit/>
          </a:bodyPr>
          <a:lstStyle/>
          <a:p>
            <a:r>
              <a:rPr lang="en-US" b="1" dirty="0"/>
              <a:t>B</a:t>
            </a:r>
          </a:p>
        </p:txBody>
      </p:sp>
      <p:cxnSp>
        <p:nvCxnSpPr>
          <p:cNvPr id="21" name="Straight Connector 20"/>
          <p:cNvCxnSpPr/>
          <p:nvPr/>
        </p:nvCxnSpPr>
        <p:spPr>
          <a:xfrm>
            <a:off x="5422049" y="2150785"/>
            <a:ext cx="560773" cy="4471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99805" y="1943481"/>
            <a:ext cx="324128" cy="369332"/>
          </a:xfrm>
          <a:prstGeom prst="rect">
            <a:avLst/>
          </a:prstGeom>
          <a:noFill/>
        </p:spPr>
        <p:txBody>
          <a:bodyPr wrap="none" rtlCol="0">
            <a:spAutoFit/>
          </a:bodyPr>
          <a:lstStyle/>
          <a:p>
            <a:r>
              <a:rPr lang="en-US" b="1" dirty="0" smtClean="0"/>
              <a:t>A</a:t>
            </a:r>
            <a:endParaRPr lang="en-US" b="1" dirty="0"/>
          </a:p>
        </p:txBody>
      </p:sp>
      <p:sp>
        <p:nvSpPr>
          <p:cNvPr id="23" name="TextBox 22"/>
          <p:cNvSpPr txBox="1"/>
          <p:nvPr/>
        </p:nvSpPr>
        <p:spPr>
          <a:xfrm>
            <a:off x="5982822" y="2552700"/>
            <a:ext cx="314510" cy="369332"/>
          </a:xfrm>
          <a:prstGeom prst="rect">
            <a:avLst/>
          </a:prstGeom>
          <a:noFill/>
        </p:spPr>
        <p:txBody>
          <a:bodyPr wrap="none" rtlCol="0">
            <a:spAutoFit/>
          </a:bodyPr>
          <a:lstStyle/>
          <a:p>
            <a:r>
              <a:rPr lang="en-US" b="1" dirty="0"/>
              <a:t>B</a:t>
            </a:r>
          </a:p>
        </p:txBody>
      </p:sp>
      <p:sp>
        <p:nvSpPr>
          <p:cNvPr id="24" name="TextBox 23"/>
          <p:cNvSpPr txBox="1"/>
          <p:nvPr/>
        </p:nvSpPr>
        <p:spPr>
          <a:xfrm>
            <a:off x="1199038" y="5896986"/>
            <a:ext cx="324128" cy="369332"/>
          </a:xfrm>
          <a:prstGeom prst="rect">
            <a:avLst/>
          </a:prstGeom>
          <a:noFill/>
        </p:spPr>
        <p:txBody>
          <a:bodyPr wrap="none" rtlCol="0">
            <a:spAutoFit/>
          </a:bodyPr>
          <a:lstStyle/>
          <a:p>
            <a:r>
              <a:rPr lang="en-US" b="1" dirty="0" smtClean="0"/>
              <a:t>A</a:t>
            </a:r>
            <a:endParaRPr lang="en-US" b="1" dirty="0"/>
          </a:p>
        </p:txBody>
      </p:sp>
      <p:sp>
        <p:nvSpPr>
          <p:cNvPr id="25" name="TextBox 24"/>
          <p:cNvSpPr txBox="1"/>
          <p:nvPr/>
        </p:nvSpPr>
        <p:spPr>
          <a:xfrm>
            <a:off x="3815705" y="5939135"/>
            <a:ext cx="314510" cy="369332"/>
          </a:xfrm>
          <a:prstGeom prst="rect">
            <a:avLst/>
          </a:prstGeom>
          <a:noFill/>
        </p:spPr>
        <p:txBody>
          <a:bodyPr wrap="none" rtlCol="0">
            <a:spAutoFit/>
          </a:bodyPr>
          <a:lstStyle/>
          <a:p>
            <a:r>
              <a:rPr lang="en-US" b="1" dirty="0"/>
              <a:t>B</a:t>
            </a:r>
          </a:p>
        </p:txBody>
      </p:sp>
      <p:sp>
        <p:nvSpPr>
          <p:cNvPr id="28" name="TextBox 27"/>
          <p:cNvSpPr txBox="1"/>
          <p:nvPr/>
        </p:nvSpPr>
        <p:spPr>
          <a:xfrm>
            <a:off x="4480316" y="5896986"/>
            <a:ext cx="324128" cy="369332"/>
          </a:xfrm>
          <a:prstGeom prst="rect">
            <a:avLst/>
          </a:prstGeom>
          <a:noFill/>
        </p:spPr>
        <p:txBody>
          <a:bodyPr wrap="none" rtlCol="0">
            <a:spAutoFit/>
          </a:bodyPr>
          <a:lstStyle/>
          <a:p>
            <a:r>
              <a:rPr lang="en-US" b="1" dirty="0" smtClean="0"/>
              <a:t>A</a:t>
            </a:r>
            <a:endParaRPr lang="en-US" b="1" dirty="0"/>
          </a:p>
        </p:txBody>
      </p:sp>
      <p:sp>
        <p:nvSpPr>
          <p:cNvPr id="29" name="TextBox 28"/>
          <p:cNvSpPr txBox="1"/>
          <p:nvPr/>
        </p:nvSpPr>
        <p:spPr>
          <a:xfrm>
            <a:off x="7096983" y="5939135"/>
            <a:ext cx="314510" cy="369332"/>
          </a:xfrm>
          <a:prstGeom prst="rect">
            <a:avLst/>
          </a:prstGeom>
          <a:noFill/>
        </p:spPr>
        <p:txBody>
          <a:bodyPr wrap="none" rtlCol="0">
            <a:spAutoFit/>
          </a:bodyPr>
          <a:lstStyle/>
          <a:p>
            <a:r>
              <a:rPr lang="en-US" b="1" dirty="0"/>
              <a:t>B</a:t>
            </a:r>
          </a:p>
        </p:txBody>
      </p:sp>
    </p:spTree>
    <p:extLst>
      <p:ext uri="{BB962C8B-B14F-4D97-AF65-F5344CB8AC3E}">
        <p14:creationId xmlns:p14="http://schemas.microsoft.com/office/powerpoint/2010/main" val="2735238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258568"/>
            <a:ext cx="3048000" cy="2286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60" y="2258568"/>
            <a:ext cx="3048000"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 y="2258568"/>
            <a:ext cx="2971800" cy="2286000"/>
          </a:xfrm>
          <a:prstGeom prst="rect">
            <a:avLst/>
          </a:prstGeom>
        </p:spPr>
      </p:pic>
      <p:sp>
        <p:nvSpPr>
          <p:cNvPr id="6" name="TextBox 5"/>
          <p:cNvSpPr txBox="1"/>
          <p:nvPr/>
        </p:nvSpPr>
        <p:spPr>
          <a:xfrm>
            <a:off x="1240367" y="4544568"/>
            <a:ext cx="579005" cy="369332"/>
          </a:xfrm>
          <a:prstGeom prst="rect">
            <a:avLst/>
          </a:prstGeom>
          <a:noFill/>
        </p:spPr>
        <p:txBody>
          <a:bodyPr wrap="none" rtlCol="0">
            <a:spAutoFit/>
          </a:bodyPr>
          <a:lstStyle/>
          <a:p>
            <a:r>
              <a:rPr lang="en-US" b="1" dirty="0" smtClean="0"/>
              <a:t>OBS</a:t>
            </a:r>
            <a:endParaRPr lang="en-US" b="1" dirty="0"/>
          </a:p>
        </p:txBody>
      </p:sp>
      <p:sp>
        <p:nvSpPr>
          <p:cNvPr id="7" name="TextBox 6"/>
          <p:cNvSpPr txBox="1"/>
          <p:nvPr/>
        </p:nvSpPr>
        <p:spPr>
          <a:xfrm>
            <a:off x="6781800" y="4517136"/>
            <a:ext cx="1877437" cy="369332"/>
          </a:xfrm>
          <a:prstGeom prst="rect">
            <a:avLst/>
          </a:prstGeom>
          <a:noFill/>
        </p:spPr>
        <p:txBody>
          <a:bodyPr wrap="none" rtlCol="0">
            <a:spAutoFit/>
          </a:bodyPr>
          <a:lstStyle/>
          <a:p>
            <a:r>
              <a:rPr lang="en-US" b="1" dirty="0" smtClean="0"/>
              <a:t>12Z/29 4km NAM</a:t>
            </a:r>
            <a:endParaRPr lang="en-US" b="1" dirty="0"/>
          </a:p>
        </p:txBody>
      </p:sp>
      <p:sp>
        <p:nvSpPr>
          <p:cNvPr id="8" name="TextBox 7"/>
          <p:cNvSpPr txBox="1"/>
          <p:nvPr/>
        </p:nvSpPr>
        <p:spPr>
          <a:xfrm>
            <a:off x="3684533" y="4517136"/>
            <a:ext cx="1930337" cy="369332"/>
          </a:xfrm>
          <a:prstGeom prst="rect">
            <a:avLst/>
          </a:prstGeom>
          <a:noFill/>
        </p:spPr>
        <p:txBody>
          <a:bodyPr wrap="none" rtlCol="0">
            <a:spAutoFit/>
          </a:bodyPr>
          <a:lstStyle/>
          <a:p>
            <a:r>
              <a:rPr lang="en-US" b="1" dirty="0" smtClean="0"/>
              <a:t>00Z/29 4km NAM </a:t>
            </a:r>
            <a:endParaRPr lang="en-US" b="1" dirty="0"/>
          </a:p>
        </p:txBody>
      </p:sp>
      <p:sp>
        <p:nvSpPr>
          <p:cNvPr id="9" name="TextBox 8"/>
          <p:cNvSpPr txBox="1"/>
          <p:nvPr/>
        </p:nvSpPr>
        <p:spPr>
          <a:xfrm>
            <a:off x="3450590" y="5029200"/>
            <a:ext cx="2398221" cy="369332"/>
          </a:xfrm>
          <a:prstGeom prst="rect">
            <a:avLst/>
          </a:prstGeom>
          <a:noFill/>
        </p:spPr>
        <p:txBody>
          <a:bodyPr wrap="none" rtlCol="0">
            <a:spAutoFit/>
          </a:bodyPr>
          <a:lstStyle/>
          <a:p>
            <a:r>
              <a:rPr lang="en-US" dirty="0" smtClean="0">
                <a:solidFill>
                  <a:srgbClr val="FF0000"/>
                </a:solidFill>
              </a:rPr>
              <a:t>System dissipates in OH</a:t>
            </a:r>
            <a:endParaRPr lang="en-US" dirty="0">
              <a:solidFill>
                <a:srgbClr val="FF0000"/>
              </a:solidFill>
            </a:endParaRPr>
          </a:p>
        </p:txBody>
      </p:sp>
      <p:sp>
        <p:nvSpPr>
          <p:cNvPr id="10" name="TextBox 9"/>
          <p:cNvSpPr txBox="1"/>
          <p:nvPr/>
        </p:nvSpPr>
        <p:spPr>
          <a:xfrm>
            <a:off x="3962400" y="1856232"/>
            <a:ext cx="1154483" cy="369332"/>
          </a:xfrm>
          <a:prstGeom prst="rect">
            <a:avLst/>
          </a:prstGeom>
          <a:noFill/>
        </p:spPr>
        <p:txBody>
          <a:bodyPr wrap="none" rtlCol="0">
            <a:spAutoFit/>
          </a:bodyPr>
          <a:lstStyle/>
          <a:p>
            <a:r>
              <a:rPr lang="en-US" b="1" dirty="0" smtClean="0"/>
              <a:t>21-h (21Z)</a:t>
            </a:r>
            <a:endParaRPr lang="en-US" b="1" dirty="0"/>
          </a:p>
        </p:txBody>
      </p:sp>
      <p:sp>
        <p:nvSpPr>
          <p:cNvPr id="11" name="TextBox 10"/>
          <p:cNvSpPr txBox="1"/>
          <p:nvPr/>
        </p:nvSpPr>
        <p:spPr>
          <a:xfrm>
            <a:off x="7010479" y="1892808"/>
            <a:ext cx="1154483" cy="369332"/>
          </a:xfrm>
          <a:prstGeom prst="rect">
            <a:avLst/>
          </a:prstGeom>
          <a:noFill/>
        </p:spPr>
        <p:txBody>
          <a:bodyPr wrap="none" rtlCol="0">
            <a:spAutoFit/>
          </a:bodyPr>
          <a:lstStyle/>
          <a:p>
            <a:r>
              <a:rPr lang="en-US" b="1" dirty="0" smtClean="0"/>
              <a:t>09-h (21Z)</a:t>
            </a:r>
            <a:endParaRPr lang="en-US" b="1" dirty="0"/>
          </a:p>
        </p:txBody>
      </p:sp>
      <p:sp>
        <p:nvSpPr>
          <p:cNvPr id="12" name="Title 3"/>
          <p:cNvSpPr txBox="1">
            <a:spLocks/>
          </p:cNvSpPr>
          <p:nvPr/>
        </p:nvSpPr>
        <p:spPr>
          <a:xfrm>
            <a:off x="457200" y="27432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Composite Reflectivity of 29-30 June 2012 Derecho:  Observations vs 4km Operational NAM</a:t>
            </a:r>
          </a:p>
        </p:txBody>
      </p:sp>
      <p:sp>
        <p:nvSpPr>
          <p:cNvPr id="13" name="TextBox 12"/>
          <p:cNvSpPr txBox="1"/>
          <p:nvPr/>
        </p:nvSpPr>
        <p:spPr>
          <a:xfrm>
            <a:off x="5093208" y="1524000"/>
            <a:ext cx="303775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Operational NAM CONUS Nest</a:t>
            </a:r>
            <a:endParaRPr lang="en-US" dirty="0"/>
          </a:p>
        </p:txBody>
      </p:sp>
      <p:sp>
        <p:nvSpPr>
          <p:cNvPr id="14" name="TextBox 13"/>
          <p:cNvSpPr txBox="1"/>
          <p:nvPr/>
        </p:nvSpPr>
        <p:spPr>
          <a:xfrm>
            <a:off x="609600" y="5867400"/>
            <a:ext cx="4963538" cy="369332"/>
          </a:xfrm>
          <a:prstGeom prst="rect">
            <a:avLst/>
          </a:prstGeom>
          <a:noFill/>
        </p:spPr>
        <p:txBody>
          <a:bodyPr wrap="none" rtlCol="0">
            <a:spAutoFit/>
          </a:bodyPr>
          <a:lstStyle/>
          <a:p>
            <a:r>
              <a:rPr lang="en-US" b="1" dirty="0" smtClean="0"/>
              <a:t>NAM=North American </a:t>
            </a:r>
            <a:r>
              <a:rPr lang="en-US" b="1" dirty="0" err="1" smtClean="0"/>
              <a:t>Mesoscale</a:t>
            </a:r>
            <a:r>
              <a:rPr lang="en-US" b="1" dirty="0" smtClean="0"/>
              <a:t> Forecast System</a:t>
            </a:r>
            <a:endParaRPr lang="en-US" b="1" dirty="0"/>
          </a:p>
        </p:txBody>
      </p:sp>
    </p:spTree>
    <p:extLst>
      <p:ext uri="{BB962C8B-B14F-4D97-AF65-F5344CB8AC3E}">
        <p14:creationId xmlns:p14="http://schemas.microsoft.com/office/powerpoint/2010/main" val="81112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963161"/>
            <a:ext cx="3352801" cy="25900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371600"/>
            <a:ext cx="3452428" cy="2667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49" y="4013454"/>
            <a:ext cx="3287697" cy="25397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049" y="1371600"/>
            <a:ext cx="3440097" cy="2657475"/>
          </a:xfrm>
          <a:prstGeom prst="rect">
            <a:avLst/>
          </a:prstGeom>
        </p:spPr>
      </p:pic>
      <p:sp>
        <p:nvSpPr>
          <p:cNvPr id="9" name="Title 1"/>
          <p:cNvSpPr>
            <a:spLocks noGrp="1"/>
          </p:cNvSpPr>
          <p:nvPr>
            <p:ph type="title"/>
          </p:nvPr>
        </p:nvSpPr>
        <p:spPr>
          <a:xfrm>
            <a:off x="457200" y="152400"/>
            <a:ext cx="8153400" cy="868362"/>
          </a:xfrm>
        </p:spPr>
        <p:txBody>
          <a:bodyPr>
            <a:normAutofit/>
          </a:bodyPr>
          <a:lstStyle/>
          <a:p>
            <a:r>
              <a:rPr lang="en-US" sz="2800" dirty="0" smtClean="0"/>
              <a:t>Observed Reflectivity:  29-30 June 2012 </a:t>
            </a:r>
            <a:r>
              <a:rPr lang="en-US" sz="2800" dirty="0" err="1" smtClean="0"/>
              <a:t>Derecho</a:t>
            </a:r>
            <a:endParaRPr lang="en-US" sz="2800" dirty="0"/>
          </a:p>
        </p:txBody>
      </p:sp>
      <p:sp>
        <p:nvSpPr>
          <p:cNvPr id="10" name="TextBox 9"/>
          <p:cNvSpPr txBox="1"/>
          <p:nvPr/>
        </p:nvSpPr>
        <p:spPr>
          <a:xfrm>
            <a:off x="1697290" y="1307068"/>
            <a:ext cx="1199613" cy="369332"/>
          </a:xfrm>
          <a:prstGeom prst="rect">
            <a:avLst/>
          </a:prstGeom>
          <a:solidFill>
            <a:schemeClr val="bg1"/>
          </a:solidFill>
        </p:spPr>
        <p:txBody>
          <a:bodyPr wrap="square" rtlCol="0">
            <a:spAutoFit/>
          </a:bodyPr>
          <a:lstStyle/>
          <a:p>
            <a:pPr algn="ctr"/>
            <a:r>
              <a:rPr lang="en-US" b="1" dirty="0" smtClean="0"/>
              <a:t>21Z</a:t>
            </a:r>
            <a:endParaRPr lang="en-US" b="1" dirty="0"/>
          </a:p>
        </p:txBody>
      </p:sp>
      <p:sp>
        <p:nvSpPr>
          <p:cNvPr id="12" name="TextBox 11"/>
          <p:cNvSpPr txBox="1"/>
          <p:nvPr/>
        </p:nvSpPr>
        <p:spPr>
          <a:xfrm>
            <a:off x="5334000" y="1307068"/>
            <a:ext cx="1447801" cy="369332"/>
          </a:xfrm>
          <a:prstGeom prst="rect">
            <a:avLst/>
          </a:prstGeom>
          <a:solidFill>
            <a:schemeClr val="bg1"/>
          </a:solidFill>
        </p:spPr>
        <p:txBody>
          <a:bodyPr wrap="square" rtlCol="0">
            <a:spAutoFit/>
          </a:bodyPr>
          <a:lstStyle/>
          <a:p>
            <a:pPr algn="ctr"/>
            <a:r>
              <a:rPr lang="en-US" b="1" dirty="0" smtClean="0"/>
              <a:t>22Z</a:t>
            </a:r>
            <a:endParaRPr lang="en-US" b="1" dirty="0"/>
          </a:p>
        </p:txBody>
      </p:sp>
      <p:cxnSp>
        <p:nvCxnSpPr>
          <p:cNvPr id="14" name="Straight Connector 13"/>
          <p:cNvCxnSpPr/>
          <p:nvPr/>
        </p:nvCxnSpPr>
        <p:spPr>
          <a:xfrm flipH="1">
            <a:off x="4419601" y="2362200"/>
            <a:ext cx="3200400" cy="381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1" y="2133600"/>
            <a:ext cx="1447800" cy="923330"/>
          </a:xfrm>
          <a:prstGeom prst="rect">
            <a:avLst/>
          </a:prstGeom>
          <a:solidFill>
            <a:schemeClr val="bg1"/>
          </a:solidFill>
          <a:ln>
            <a:solidFill>
              <a:schemeClr val="tx1"/>
            </a:solidFill>
          </a:ln>
        </p:spPr>
        <p:txBody>
          <a:bodyPr wrap="square" rtlCol="0">
            <a:spAutoFit/>
          </a:bodyPr>
          <a:lstStyle/>
          <a:p>
            <a:r>
              <a:rPr lang="en-US" dirty="0" smtClean="0"/>
              <a:t>50 </a:t>
            </a:r>
            <a:r>
              <a:rPr lang="en-US" dirty="0" err="1" smtClean="0"/>
              <a:t>dBZ</a:t>
            </a:r>
            <a:r>
              <a:rPr lang="en-US" dirty="0" smtClean="0"/>
              <a:t> shading up to</a:t>
            </a:r>
          </a:p>
          <a:p>
            <a:r>
              <a:rPr lang="en-US" dirty="0" smtClean="0"/>
              <a:t>250mb</a:t>
            </a:r>
            <a:endParaRPr lang="en-US" dirty="0"/>
          </a:p>
        </p:txBody>
      </p:sp>
      <p:cxnSp>
        <p:nvCxnSpPr>
          <p:cNvPr id="13" name="Straight Connector 12"/>
          <p:cNvCxnSpPr/>
          <p:nvPr/>
        </p:nvCxnSpPr>
        <p:spPr>
          <a:xfrm>
            <a:off x="1496627" y="5059747"/>
            <a:ext cx="724270" cy="22357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8877" y="5171537"/>
            <a:ext cx="833323" cy="8664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1838" y="3379348"/>
            <a:ext cx="324128" cy="369332"/>
          </a:xfrm>
          <a:prstGeom prst="rect">
            <a:avLst/>
          </a:prstGeom>
          <a:noFill/>
        </p:spPr>
        <p:txBody>
          <a:bodyPr wrap="none" rtlCol="0">
            <a:spAutoFit/>
          </a:bodyPr>
          <a:lstStyle/>
          <a:p>
            <a:r>
              <a:rPr lang="en-US" b="1" dirty="0" smtClean="0"/>
              <a:t>A</a:t>
            </a:r>
            <a:endParaRPr lang="en-US" b="1" dirty="0"/>
          </a:p>
        </p:txBody>
      </p:sp>
      <p:sp>
        <p:nvSpPr>
          <p:cNvPr id="18" name="TextBox 17"/>
          <p:cNvSpPr txBox="1"/>
          <p:nvPr/>
        </p:nvSpPr>
        <p:spPr>
          <a:xfrm>
            <a:off x="3550236" y="3411609"/>
            <a:ext cx="314510" cy="369332"/>
          </a:xfrm>
          <a:prstGeom prst="rect">
            <a:avLst/>
          </a:prstGeom>
          <a:noFill/>
        </p:spPr>
        <p:txBody>
          <a:bodyPr wrap="none" rtlCol="0">
            <a:spAutoFit/>
          </a:bodyPr>
          <a:lstStyle/>
          <a:p>
            <a:r>
              <a:rPr lang="en-US" b="1" dirty="0"/>
              <a:t>B</a:t>
            </a:r>
          </a:p>
        </p:txBody>
      </p:sp>
      <p:sp>
        <p:nvSpPr>
          <p:cNvPr id="19" name="TextBox 18"/>
          <p:cNvSpPr txBox="1"/>
          <p:nvPr/>
        </p:nvSpPr>
        <p:spPr>
          <a:xfrm>
            <a:off x="4419601" y="3411609"/>
            <a:ext cx="324128" cy="369332"/>
          </a:xfrm>
          <a:prstGeom prst="rect">
            <a:avLst/>
          </a:prstGeom>
          <a:noFill/>
        </p:spPr>
        <p:txBody>
          <a:bodyPr wrap="none" rtlCol="0">
            <a:spAutoFit/>
          </a:bodyPr>
          <a:lstStyle/>
          <a:p>
            <a:r>
              <a:rPr lang="en-US" b="1" dirty="0" smtClean="0"/>
              <a:t>A</a:t>
            </a:r>
            <a:endParaRPr lang="en-US" b="1" dirty="0"/>
          </a:p>
        </p:txBody>
      </p:sp>
      <p:sp>
        <p:nvSpPr>
          <p:cNvPr id="20" name="TextBox 19"/>
          <p:cNvSpPr txBox="1"/>
          <p:nvPr/>
        </p:nvSpPr>
        <p:spPr>
          <a:xfrm>
            <a:off x="7230333" y="3390895"/>
            <a:ext cx="314510" cy="369332"/>
          </a:xfrm>
          <a:prstGeom prst="rect">
            <a:avLst/>
          </a:prstGeom>
          <a:noFill/>
        </p:spPr>
        <p:txBody>
          <a:bodyPr wrap="none" rtlCol="0">
            <a:spAutoFit/>
          </a:bodyPr>
          <a:lstStyle/>
          <a:p>
            <a:r>
              <a:rPr lang="en-US" b="1" dirty="0"/>
              <a:t>B</a:t>
            </a:r>
          </a:p>
        </p:txBody>
      </p:sp>
      <p:sp>
        <p:nvSpPr>
          <p:cNvPr id="21" name="TextBox 20"/>
          <p:cNvSpPr txBox="1"/>
          <p:nvPr/>
        </p:nvSpPr>
        <p:spPr>
          <a:xfrm>
            <a:off x="1172499" y="4913994"/>
            <a:ext cx="324128" cy="369332"/>
          </a:xfrm>
          <a:prstGeom prst="rect">
            <a:avLst/>
          </a:prstGeom>
          <a:noFill/>
        </p:spPr>
        <p:txBody>
          <a:bodyPr wrap="none" rtlCol="0">
            <a:spAutoFit/>
          </a:bodyPr>
          <a:lstStyle/>
          <a:p>
            <a:r>
              <a:rPr lang="en-US" b="1" dirty="0" smtClean="0"/>
              <a:t>A</a:t>
            </a:r>
            <a:endParaRPr lang="en-US" b="1" dirty="0"/>
          </a:p>
        </p:txBody>
      </p:sp>
      <p:sp>
        <p:nvSpPr>
          <p:cNvPr id="22" name="TextBox 21"/>
          <p:cNvSpPr txBox="1"/>
          <p:nvPr/>
        </p:nvSpPr>
        <p:spPr>
          <a:xfrm>
            <a:off x="2294692" y="5267420"/>
            <a:ext cx="314510" cy="369332"/>
          </a:xfrm>
          <a:prstGeom prst="rect">
            <a:avLst/>
          </a:prstGeom>
          <a:noFill/>
        </p:spPr>
        <p:txBody>
          <a:bodyPr wrap="none" rtlCol="0">
            <a:spAutoFit/>
          </a:bodyPr>
          <a:lstStyle/>
          <a:p>
            <a:r>
              <a:rPr lang="en-US" b="1" dirty="0"/>
              <a:t>B</a:t>
            </a:r>
          </a:p>
        </p:txBody>
      </p:sp>
      <p:sp>
        <p:nvSpPr>
          <p:cNvPr id="23" name="TextBox 22"/>
          <p:cNvSpPr txBox="1"/>
          <p:nvPr/>
        </p:nvSpPr>
        <p:spPr>
          <a:xfrm>
            <a:off x="4972865" y="4956143"/>
            <a:ext cx="324128" cy="369332"/>
          </a:xfrm>
          <a:prstGeom prst="rect">
            <a:avLst/>
          </a:prstGeom>
          <a:noFill/>
        </p:spPr>
        <p:txBody>
          <a:bodyPr wrap="none" rtlCol="0">
            <a:spAutoFit/>
          </a:bodyPr>
          <a:lstStyle/>
          <a:p>
            <a:r>
              <a:rPr lang="en-US" b="1" dirty="0" smtClean="0"/>
              <a:t>A</a:t>
            </a:r>
            <a:endParaRPr lang="en-US" b="1" dirty="0"/>
          </a:p>
        </p:txBody>
      </p:sp>
      <p:sp>
        <p:nvSpPr>
          <p:cNvPr id="24" name="TextBox 23"/>
          <p:cNvSpPr txBox="1"/>
          <p:nvPr/>
        </p:nvSpPr>
        <p:spPr>
          <a:xfrm>
            <a:off x="6270344" y="5101803"/>
            <a:ext cx="314510" cy="369332"/>
          </a:xfrm>
          <a:prstGeom prst="rect">
            <a:avLst/>
          </a:prstGeom>
          <a:noFill/>
        </p:spPr>
        <p:txBody>
          <a:bodyPr wrap="none" rtlCol="0">
            <a:spAutoFit/>
          </a:bodyPr>
          <a:lstStyle/>
          <a:p>
            <a:r>
              <a:rPr lang="en-US" b="1" dirty="0"/>
              <a:t>B</a:t>
            </a:r>
          </a:p>
        </p:txBody>
      </p:sp>
    </p:spTree>
    <p:extLst>
      <p:ext uri="{BB962C8B-B14F-4D97-AF65-F5344CB8AC3E}">
        <p14:creationId xmlns:p14="http://schemas.microsoft.com/office/powerpoint/2010/main" val="594040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95" y="2056339"/>
            <a:ext cx="2667000" cy="206025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95" y="4363166"/>
            <a:ext cx="2667000" cy="20602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568" y="2042271"/>
            <a:ext cx="2667000" cy="20602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9568" y="4359593"/>
            <a:ext cx="2667000" cy="206025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295" y="2056339"/>
            <a:ext cx="2667000" cy="206025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4075" y="4363166"/>
            <a:ext cx="2667000" cy="2060257"/>
          </a:xfrm>
          <a:prstGeom prst="rect">
            <a:avLst/>
          </a:prstGeom>
        </p:spPr>
      </p:pic>
      <p:sp>
        <p:nvSpPr>
          <p:cNvPr id="9" name="TextBox 8"/>
          <p:cNvSpPr txBox="1"/>
          <p:nvPr/>
        </p:nvSpPr>
        <p:spPr>
          <a:xfrm>
            <a:off x="152399" y="1610641"/>
            <a:ext cx="265469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Operational </a:t>
            </a:r>
          </a:p>
          <a:p>
            <a:pPr algn="ctr"/>
            <a:r>
              <a:rPr lang="en-US" b="1" dirty="0" smtClean="0"/>
              <a:t>Microphysics</a:t>
            </a:r>
            <a:endParaRPr lang="en-US" dirty="0"/>
          </a:p>
        </p:txBody>
      </p:sp>
      <p:sp>
        <p:nvSpPr>
          <p:cNvPr id="10" name="TextBox 9"/>
          <p:cNvSpPr txBox="1"/>
          <p:nvPr/>
        </p:nvSpPr>
        <p:spPr>
          <a:xfrm>
            <a:off x="3200401" y="1600200"/>
            <a:ext cx="243840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Ferrier-</a:t>
            </a:r>
            <a:r>
              <a:rPr lang="en-US" b="1" dirty="0" err="1" smtClean="0"/>
              <a:t>Aligo</a:t>
            </a:r>
            <a:r>
              <a:rPr lang="en-US" b="1" dirty="0" smtClean="0"/>
              <a:t> Microphysics</a:t>
            </a:r>
            <a:endParaRPr lang="en-US" dirty="0"/>
          </a:p>
        </p:txBody>
      </p:sp>
      <p:sp>
        <p:nvSpPr>
          <p:cNvPr id="11" name="TextBox 10"/>
          <p:cNvSpPr txBox="1"/>
          <p:nvPr/>
        </p:nvSpPr>
        <p:spPr>
          <a:xfrm>
            <a:off x="6010275" y="1639669"/>
            <a:ext cx="244792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Observed</a:t>
            </a:r>
          </a:p>
          <a:p>
            <a:pPr algn="ctr"/>
            <a:r>
              <a:rPr lang="en-US" b="1" dirty="0" smtClean="0"/>
              <a:t> Reflectivity</a:t>
            </a:r>
            <a:endParaRPr lang="en-US" dirty="0"/>
          </a:p>
        </p:txBody>
      </p:sp>
      <p:sp>
        <p:nvSpPr>
          <p:cNvPr id="12" name="TextBox 11"/>
          <p:cNvSpPr txBox="1"/>
          <p:nvPr/>
        </p:nvSpPr>
        <p:spPr>
          <a:xfrm>
            <a:off x="3969985" y="6400800"/>
            <a:ext cx="986167" cy="369332"/>
          </a:xfrm>
          <a:prstGeom prst="rect">
            <a:avLst/>
          </a:prstGeom>
          <a:noFill/>
        </p:spPr>
        <p:txBody>
          <a:bodyPr wrap="none" rtlCol="0">
            <a:spAutoFit/>
          </a:bodyPr>
          <a:lstStyle/>
          <a:p>
            <a:r>
              <a:rPr lang="en-US" b="1" dirty="0" smtClean="0"/>
              <a:t>22h/22Z</a:t>
            </a:r>
            <a:endParaRPr lang="en-US" b="1" dirty="0"/>
          </a:p>
        </p:txBody>
      </p:sp>
      <p:sp>
        <p:nvSpPr>
          <p:cNvPr id="13" name="Rectangle 12"/>
          <p:cNvSpPr/>
          <p:nvPr/>
        </p:nvSpPr>
        <p:spPr>
          <a:xfrm>
            <a:off x="2177067" y="76200"/>
            <a:ext cx="4572000" cy="954107"/>
          </a:xfrm>
          <a:prstGeom prst="rect">
            <a:avLst/>
          </a:prstGeom>
        </p:spPr>
        <p:txBody>
          <a:bodyPr>
            <a:spAutoFit/>
          </a:bodyPr>
          <a:lstStyle/>
          <a:p>
            <a:pPr algn="ctr"/>
            <a:r>
              <a:rPr lang="en-US" sz="2800" dirty="0"/>
              <a:t>20-21 May 2013 </a:t>
            </a:r>
            <a:br>
              <a:rPr lang="en-US" sz="2800" dirty="0"/>
            </a:br>
            <a:r>
              <a:rPr lang="en-US" sz="2800" dirty="0"/>
              <a:t>Moore, OK Tornado Outbreak</a:t>
            </a:r>
          </a:p>
        </p:txBody>
      </p:sp>
      <p:sp>
        <p:nvSpPr>
          <p:cNvPr id="14" name="TextBox 13"/>
          <p:cNvSpPr txBox="1"/>
          <p:nvPr/>
        </p:nvSpPr>
        <p:spPr>
          <a:xfrm>
            <a:off x="2714434" y="4116596"/>
            <a:ext cx="1285184" cy="369332"/>
          </a:xfrm>
          <a:prstGeom prst="rect">
            <a:avLst/>
          </a:prstGeom>
          <a:solidFill>
            <a:srgbClr val="FFFF00"/>
          </a:solidFill>
        </p:spPr>
        <p:txBody>
          <a:bodyPr wrap="square" rtlCol="0">
            <a:spAutoFit/>
          </a:bodyPr>
          <a:lstStyle/>
          <a:p>
            <a:r>
              <a:rPr lang="en-US" dirty="0" smtClean="0"/>
              <a:t>&gt;= 55 </a:t>
            </a:r>
            <a:r>
              <a:rPr lang="en-US" dirty="0" err="1" smtClean="0"/>
              <a:t>dBZ</a:t>
            </a:r>
            <a:endParaRPr lang="en-US" dirty="0"/>
          </a:p>
        </p:txBody>
      </p:sp>
      <p:cxnSp>
        <p:nvCxnSpPr>
          <p:cNvPr id="15" name="Straight Arrow Connector 14"/>
          <p:cNvCxnSpPr/>
          <p:nvPr/>
        </p:nvCxnSpPr>
        <p:spPr>
          <a:xfrm flipV="1">
            <a:off x="3357026" y="3315069"/>
            <a:ext cx="820032" cy="7874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44384" y="2362200"/>
            <a:ext cx="1285184" cy="369332"/>
          </a:xfrm>
          <a:prstGeom prst="rect">
            <a:avLst/>
          </a:prstGeom>
          <a:solidFill>
            <a:schemeClr val="bg2">
              <a:lumMod val="75000"/>
            </a:schemeClr>
          </a:solidFill>
        </p:spPr>
        <p:txBody>
          <a:bodyPr wrap="square" rtlCol="0">
            <a:spAutoFit/>
          </a:bodyPr>
          <a:lstStyle/>
          <a:p>
            <a:r>
              <a:rPr lang="en-US" dirty="0" smtClean="0"/>
              <a:t>&lt; 50 </a:t>
            </a:r>
            <a:r>
              <a:rPr lang="en-US" dirty="0" err="1" smtClean="0"/>
              <a:t>dBZ</a:t>
            </a:r>
            <a:endParaRPr lang="en-US" dirty="0"/>
          </a:p>
        </p:txBody>
      </p:sp>
      <p:cxnSp>
        <p:nvCxnSpPr>
          <p:cNvPr id="19" name="Straight Arrow Connector 18"/>
          <p:cNvCxnSpPr/>
          <p:nvPr/>
        </p:nvCxnSpPr>
        <p:spPr>
          <a:xfrm flipH="1">
            <a:off x="1143001" y="2731532"/>
            <a:ext cx="1143000" cy="48863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81376" y="2372669"/>
            <a:ext cx="1285184" cy="369332"/>
          </a:xfrm>
          <a:prstGeom prst="rect">
            <a:avLst/>
          </a:prstGeom>
          <a:solidFill>
            <a:srgbClr val="FFFF00"/>
          </a:solidFill>
        </p:spPr>
        <p:txBody>
          <a:bodyPr wrap="square" rtlCol="0">
            <a:spAutoFit/>
          </a:bodyPr>
          <a:lstStyle/>
          <a:p>
            <a:r>
              <a:rPr lang="en-US" dirty="0" smtClean="0"/>
              <a:t>&gt;= 55 </a:t>
            </a:r>
            <a:r>
              <a:rPr lang="en-US" dirty="0" err="1" smtClean="0"/>
              <a:t>dBZ</a:t>
            </a:r>
            <a:endParaRPr lang="en-US" dirty="0"/>
          </a:p>
        </p:txBody>
      </p:sp>
      <p:cxnSp>
        <p:nvCxnSpPr>
          <p:cNvPr id="24" name="Straight Arrow Connector 23"/>
          <p:cNvCxnSpPr/>
          <p:nvPr/>
        </p:nvCxnSpPr>
        <p:spPr>
          <a:xfrm flipH="1">
            <a:off x="6629400" y="2742001"/>
            <a:ext cx="1605380" cy="68699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87895" y="5619749"/>
            <a:ext cx="6917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19601" y="5613398"/>
            <a:ext cx="6917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4237" y="5854697"/>
            <a:ext cx="6917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35905" y="5444227"/>
            <a:ext cx="324128" cy="369332"/>
          </a:xfrm>
          <a:prstGeom prst="rect">
            <a:avLst/>
          </a:prstGeom>
          <a:noFill/>
        </p:spPr>
        <p:txBody>
          <a:bodyPr wrap="none" rtlCol="0">
            <a:spAutoFit/>
          </a:bodyPr>
          <a:lstStyle/>
          <a:p>
            <a:r>
              <a:rPr lang="en-US" b="1" dirty="0" smtClean="0"/>
              <a:t>A</a:t>
            </a:r>
            <a:endParaRPr lang="en-US" b="1" dirty="0"/>
          </a:p>
        </p:txBody>
      </p:sp>
      <p:sp>
        <p:nvSpPr>
          <p:cNvPr id="26" name="TextBox 25"/>
          <p:cNvSpPr txBox="1"/>
          <p:nvPr/>
        </p:nvSpPr>
        <p:spPr>
          <a:xfrm>
            <a:off x="2329721" y="5485341"/>
            <a:ext cx="314510" cy="369332"/>
          </a:xfrm>
          <a:prstGeom prst="rect">
            <a:avLst/>
          </a:prstGeom>
          <a:noFill/>
        </p:spPr>
        <p:txBody>
          <a:bodyPr wrap="none" rtlCol="0">
            <a:spAutoFit/>
          </a:bodyPr>
          <a:lstStyle/>
          <a:p>
            <a:r>
              <a:rPr lang="en-US" b="1" dirty="0"/>
              <a:t>B</a:t>
            </a:r>
          </a:p>
        </p:txBody>
      </p:sp>
      <p:sp>
        <p:nvSpPr>
          <p:cNvPr id="27" name="TextBox 26"/>
          <p:cNvSpPr txBox="1"/>
          <p:nvPr/>
        </p:nvSpPr>
        <p:spPr>
          <a:xfrm>
            <a:off x="4132393" y="5449679"/>
            <a:ext cx="324128" cy="369332"/>
          </a:xfrm>
          <a:prstGeom prst="rect">
            <a:avLst/>
          </a:prstGeom>
          <a:noFill/>
        </p:spPr>
        <p:txBody>
          <a:bodyPr wrap="none" rtlCol="0">
            <a:spAutoFit/>
          </a:bodyPr>
          <a:lstStyle/>
          <a:p>
            <a:r>
              <a:rPr lang="en-US" b="1" dirty="0" smtClean="0"/>
              <a:t>A</a:t>
            </a:r>
            <a:endParaRPr lang="en-US" b="1" dirty="0"/>
          </a:p>
        </p:txBody>
      </p:sp>
      <p:sp>
        <p:nvSpPr>
          <p:cNvPr id="28" name="TextBox 27"/>
          <p:cNvSpPr txBox="1"/>
          <p:nvPr/>
        </p:nvSpPr>
        <p:spPr>
          <a:xfrm>
            <a:off x="5111357" y="5449679"/>
            <a:ext cx="314510" cy="369332"/>
          </a:xfrm>
          <a:prstGeom prst="rect">
            <a:avLst/>
          </a:prstGeom>
          <a:noFill/>
        </p:spPr>
        <p:txBody>
          <a:bodyPr wrap="none" rtlCol="0">
            <a:spAutoFit/>
          </a:bodyPr>
          <a:lstStyle/>
          <a:p>
            <a:r>
              <a:rPr lang="en-US" b="1" dirty="0"/>
              <a:t>B</a:t>
            </a:r>
          </a:p>
        </p:txBody>
      </p:sp>
      <p:sp>
        <p:nvSpPr>
          <p:cNvPr id="29" name="TextBox 28"/>
          <p:cNvSpPr txBox="1"/>
          <p:nvPr/>
        </p:nvSpPr>
        <p:spPr>
          <a:xfrm>
            <a:off x="6783701" y="5670031"/>
            <a:ext cx="324128" cy="369332"/>
          </a:xfrm>
          <a:prstGeom prst="rect">
            <a:avLst/>
          </a:prstGeom>
          <a:noFill/>
        </p:spPr>
        <p:txBody>
          <a:bodyPr wrap="none" rtlCol="0">
            <a:spAutoFit/>
          </a:bodyPr>
          <a:lstStyle/>
          <a:p>
            <a:r>
              <a:rPr lang="en-US" b="1" dirty="0" smtClean="0"/>
              <a:t>A</a:t>
            </a:r>
            <a:endParaRPr lang="en-US" b="1" dirty="0"/>
          </a:p>
        </p:txBody>
      </p:sp>
      <p:sp>
        <p:nvSpPr>
          <p:cNvPr id="32" name="TextBox 31"/>
          <p:cNvSpPr txBox="1"/>
          <p:nvPr/>
        </p:nvSpPr>
        <p:spPr>
          <a:xfrm>
            <a:off x="7925993" y="5670031"/>
            <a:ext cx="314510" cy="369332"/>
          </a:xfrm>
          <a:prstGeom prst="rect">
            <a:avLst/>
          </a:prstGeom>
          <a:noFill/>
        </p:spPr>
        <p:txBody>
          <a:bodyPr wrap="none" rtlCol="0">
            <a:spAutoFit/>
          </a:bodyPr>
          <a:lstStyle/>
          <a:p>
            <a:r>
              <a:rPr lang="en-US" b="1" dirty="0"/>
              <a:t>B</a:t>
            </a:r>
          </a:p>
        </p:txBody>
      </p:sp>
      <p:sp>
        <p:nvSpPr>
          <p:cNvPr id="33" name="TextBox 32"/>
          <p:cNvSpPr txBox="1"/>
          <p:nvPr/>
        </p:nvSpPr>
        <p:spPr>
          <a:xfrm>
            <a:off x="292495" y="3524132"/>
            <a:ext cx="324128" cy="369332"/>
          </a:xfrm>
          <a:prstGeom prst="rect">
            <a:avLst/>
          </a:prstGeom>
          <a:noFill/>
        </p:spPr>
        <p:txBody>
          <a:bodyPr wrap="none" rtlCol="0">
            <a:spAutoFit/>
          </a:bodyPr>
          <a:lstStyle/>
          <a:p>
            <a:r>
              <a:rPr lang="en-US" b="1" dirty="0" smtClean="0"/>
              <a:t>A</a:t>
            </a:r>
            <a:endParaRPr lang="en-US" b="1" dirty="0"/>
          </a:p>
        </p:txBody>
      </p:sp>
      <p:sp>
        <p:nvSpPr>
          <p:cNvPr id="34" name="TextBox 33"/>
          <p:cNvSpPr txBox="1"/>
          <p:nvPr/>
        </p:nvSpPr>
        <p:spPr>
          <a:xfrm>
            <a:off x="2386242" y="3518538"/>
            <a:ext cx="314510" cy="369332"/>
          </a:xfrm>
          <a:prstGeom prst="rect">
            <a:avLst/>
          </a:prstGeom>
          <a:noFill/>
        </p:spPr>
        <p:txBody>
          <a:bodyPr wrap="none" rtlCol="0">
            <a:spAutoFit/>
          </a:bodyPr>
          <a:lstStyle/>
          <a:p>
            <a:r>
              <a:rPr lang="en-US" b="1" dirty="0"/>
              <a:t>B</a:t>
            </a:r>
          </a:p>
        </p:txBody>
      </p:sp>
      <p:sp>
        <p:nvSpPr>
          <p:cNvPr id="35" name="TextBox 34"/>
          <p:cNvSpPr txBox="1"/>
          <p:nvPr/>
        </p:nvSpPr>
        <p:spPr>
          <a:xfrm flipH="1">
            <a:off x="3286125" y="3518538"/>
            <a:ext cx="287648" cy="374926"/>
          </a:xfrm>
          <a:prstGeom prst="rect">
            <a:avLst/>
          </a:prstGeom>
          <a:noFill/>
        </p:spPr>
        <p:txBody>
          <a:bodyPr wrap="square" rtlCol="0">
            <a:spAutoFit/>
          </a:bodyPr>
          <a:lstStyle/>
          <a:p>
            <a:r>
              <a:rPr lang="en-US" b="1" dirty="0" smtClean="0"/>
              <a:t>A</a:t>
            </a:r>
            <a:endParaRPr lang="en-US" b="1" dirty="0"/>
          </a:p>
        </p:txBody>
      </p:sp>
      <p:sp>
        <p:nvSpPr>
          <p:cNvPr id="36" name="TextBox 35"/>
          <p:cNvSpPr txBox="1"/>
          <p:nvPr/>
        </p:nvSpPr>
        <p:spPr>
          <a:xfrm>
            <a:off x="5325137" y="3499488"/>
            <a:ext cx="314510" cy="369332"/>
          </a:xfrm>
          <a:prstGeom prst="rect">
            <a:avLst/>
          </a:prstGeom>
          <a:noFill/>
        </p:spPr>
        <p:txBody>
          <a:bodyPr wrap="none" rtlCol="0">
            <a:spAutoFit/>
          </a:bodyPr>
          <a:lstStyle/>
          <a:p>
            <a:r>
              <a:rPr lang="en-US" b="1" dirty="0"/>
              <a:t>B</a:t>
            </a:r>
          </a:p>
        </p:txBody>
      </p:sp>
      <p:sp>
        <p:nvSpPr>
          <p:cNvPr id="37" name="TextBox 36"/>
          <p:cNvSpPr txBox="1"/>
          <p:nvPr/>
        </p:nvSpPr>
        <p:spPr>
          <a:xfrm flipH="1">
            <a:off x="6038513" y="3518538"/>
            <a:ext cx="287648" cy="374926"/>
          </a:xfrm>
          <a:prstGeom prst="rect">
            <a:avLst/>
          </a:prstGeom>
          <a:noFill/>
        </p:spPr>
        <p:txBody>
          <a:bodyPr wrap="square" rtlCol="0">
            <a:spAutoFit/>
          </a:bodyPr>
          <a:lstStyle/>
          <a:p>
            <a:r>
              <a:rPr lang="en-US" b="1" dirty="0" smtClean="0"/>
              <a:t>A</a:t>
            </a:r>
            <a:endParaRPr lang="en-US" b="1" dirty="0"/>
          </a:p>
        </p:txBody>
      </p:sp>
      <p:sp>
        <p:nvSpPr>
          <p:cNvPr id="38" name="TextBox 37"/>
          <p:cNvSpPr txBox="1"/>
          <p:nvPr/>
        </p:nvSpPr>
        <p:spPr>
          <a:xfrm>
            <a:off x="8077525" y="3499488"/>
            <a:ext cx="314510" cy="369332"/>
          </a:xfrm>
          <a:prstGeom prst="rect">
            <a:avLst/>
          </a:prstGeom>
          <a:noFill/>
        </p:spPr>
        <p:txBody>
          <a:bodyPr wrap="none" rtlCol="0">
            <a:spAutoFit/>
          </a:bodyPr>
          <a:lstStyle/>
          <a:p>
            <a:r>
              <a:rPr lang="en-US" b="1" dirty="0"/>
              <a:t>B</a:t>
            </a:r>
          </a:p>
        </p:txBody>
      </p:sp>
    </p:spTree>
    <p:extLst>
      <p:ext uri="{BB962C8B-B14F-4D97-AF65-F5344CB8AC3E}">
        <p14:creationId xmlns:p14="http://schemas.microsoft.com/office/powerpoint/2010/main" val="3798807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28" y="144009"/>
            <a:ext cx="8229600" cy="697819"/>
          </a:xfrm>
        </p:spPr>
        <p:txBody>
          <a:bodyPr>
            <a:normAutofit/>
          </a:bodyPr>
          <a:lstStyle/>
          <a:p>
            <a:r>
              <a:rPr lang="en-US" sz="2800" dirty="0" smtClean="0"/>
              <a:t>23Z/20 May 2013 (23-h)</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095" y="1228725"/>
            <a:ext cx="3268980" cy="2514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009566"/>
            <a:ext cx="3268980"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982957"/>
            <a:ext cx="3268980" cy="2514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219200"/>
            <a:ext cx="3268980" cy="2514600"/>
          </a:xfrm>
          <a:prstGeom prst="rect">
            <a:avLst/>
          </a:prstGeom>
        </p:spPr>
      </p:pic>
      <p:sp>
        <p:nvSpPr>
          <p:cNvPr id="7" name="TextBox 6"/>
          <p:cNvSpPr txBox="1"/>
          <p:nvPr/>
        </p:nvSpPr>
        <p:spPr>
          <a:xfrm>
            <a:off x="1221542" y="949101"/>
            <a:ext cx="265469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Operational </a:t>
            </a:r>
          </a:p>
          <a:p>
            <a:pPr algn="ctr"/>
            <a:r>
              <a:rPr lang="en-US" b="1" dirty="0" smtClean="0"/>
              <a:t>NAM CONUS Nest</a:t>
            </a:r>
            <a:endParaRPr lang="en-US" dirty="0"/>
          </a:p>
        </p:txBody>
      </p:sp>
      <p:sp>
        <p:nvSpPr>
          <p:cNvPr id="8" name="TextBox 7"/>
          <p:cNvSpPr txBox="1"/>
          <p:nvPr/>
        </p:nvSpPr>
        <p:spPr>
          <a:xfrm>
            <a:off x="4666237" y="968151"/>
            <a:ext cx="265469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Operational </a:t>
            </a:r>
          </a:p>
          <a:p>
            <a:pPr algn="ctr"/>
            <a:r>
              <a:rPr lang="en-US" b="1" dirty="0" smtClean="0"/>
              <a:t>Microphysics</a:t>
            </a:r>
            <a:endParaRPr lang="en-US" dirty="0"/>
          </a:p>
        </p:txBody>
      </p:sp>
      <p:sp>
        <p:nvSpPr>
          <p:cNvPr id="9" name="TextBox 8"/>
          <p:cNvSpPr txBox="1"/>
          <p:nvPr/>
        </p:nvSpPr>
        <p:spPr>
          <a:xfrm>
            <a:off x="1221542" y="3734483"/>
            <a:ext cx="265469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Ferrier-</a:t>
            </a:r>
            <a:r>
              <a:rPr lang="en-US" b="1" dirty="0" err="1" smtClean="0"/>
              <a:t>Aligo</a:t>
            </a:r>
            <a:r>
              <a:rPr lang="en-US" b="1" dirty="0" smtClean="0"/>
              <a:t> </a:t>
            </a:r>
          </a:p>
          <a:p>
            <a:pPr algn="ctr"/>
            <a:r>
              <a:rPr lang="en-US" b="1" dirty="0" smtClean="0"/>
              <a:t>Microphysics</a:t>
            </a:r>
          </a:p>
        </p:txBody>
      </p:sp>
      <p:sp>
        <p:nvSpPr>
          <p:cNvPr id="10" name="TextBox 9"/>
          <p:cNvSpPr txBox="1"/>
          <p:nvPr/>
        </p:nvSpPr>
        <p:spPr>
          <a:xfrm>
            <a:off x="4623782" y="3744691"/>
            <a:ext cx="278666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Observed </a:t>
            </a:r>
          </a:p>
          <a:p>
            <a:pPr algn="ctr"/>
            <a:r>
              <a:rPr lang="en-US" b="1" dirty="0" smtClean="0"/>
              <a:t>Reflectivity</a:t>
            </a:r>
            <a:endParaRPr lang="en-US" dirty="0"/>
          </a:p>
        </p:txBody>
      </p:sp>
    </p:spTree>
    <p:extLst>
      <p:ext uri="{BB962C8B-B14F-4D97-AF65-F5344CB8AC3E}">
        <p14:creationId xmlns:p14="http://schemas.microsoft.com/office/powerpoint/2010/main" val="2198799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2187"/>
          </a:xfrm>
        </p:spPr>
        <p:txBody>
          <a:bodyPr/>
          <a:lstStyle/>
          <a:p>
            <a:r>
              <a:rPr lang="en-US" dirty="0" smtClean="0"/>
              <a:t>Summary</a:t>
            </a:r>
            <a:endParaRPr lang="en-US" dirty="0"/>
          </a:p>
        </p:txBody>
      </p:sp>
      <p:sp>
        <p:nvSpPr>
          <p:cNvPr id="3" name="Content Placeholder 2"/>
          <p:cNvSpPr>
            <a:spLocks noGrp="1"/>
          </p:cNvSpPr>
          <p:nvPr>
            <p:ph idx="1"/>
          </p:nvPr>
        </p:nvSpPr>
        <p:spPr>
          <a:xfrm>
            <a:off x="457200" y="1266826"/>
            <a:ext cx="8229600" cy="5305424"/>
          </a:xfrm>
        </p:spPr>
        <p:txBody>
          <a:bodyPr>
            <a:normAutofit/>
          </a:bodyPr>
          <a:lstStyle/>
          <a:p>
            <a:r>
              <a:rPr lang="en-US" sz="2800" dirty="0" smtClean="0"/>
              <a:t>Initial conditions were very important in forecasting the 29-30 June 2012 </a:t>
            </a:r>
            <a:r>
              <a:rPr lang="en-US" sz="2800" dirty="0" err="1" smtClean="0"/>
              <a:t>derecho</a:t>
            </a:r>
            <a:r>
              <a:rPr lang="en-US" sz="2800" dirty="0" smtClean="0"/>
              <a:t>. </a:t>
            </a:r>
          </a:p>
          <a:p>
            <a:pPr lvl="1"/>
            <a:r>
              <a:rPr lang="en-US" dirty="0" smtClean="0"/>
              <a:t>15Z RAPv2 and NAMRR ICs and LBCs provided the best forecast although both were too slow in the progression of the </a:t>
            </a:r>
            <a:r>
              <a:rPr lang="en-US" dirty="0" err="1" smtClean="0"/>
              <a:t>derecho</a:t>
            </a:r>
            <a:r>
              <a:rPr lang="en-US" dirty="0" smtClean="0"/>
              <a:t>.</a:t>
            </a:r>
          </a:p>
          <a:p>
            <a:r>
              <a:rPr lang="en-US" sz="2800" b="1" dirty="0" smtClean="0"/>
              <a:t>Ferrier-</a:t>
            </a:r>
            <a:r>
              <a:rPr lang="en-US" sz="2800" b="1" dirty="0" err="1" smtClean="0"/>
              <a:t>Aligo</a:t>
            </a:r>
            <a:r>
              <a:rPr lang="en-US" sz="2800" b="1" dirty="0" smtClean="0"/>
              <a:t> scheme </a:t>
            </a:r>
            <a:r>
              <a:rPr lang="en-US" sz="2800" dirty="0" smtClean="0"/>
              <a:t>improved vertical radar reflectivity structure of storms</a:t>
            </a:r>
          </a:p>
          <a:p>
            <a:pPr lvl="1"/>
            <a:r>
              <a:rPr lang="en-US" dirty="0" smtClean="0"/>
              <a:t>Mass-weighted rime-factor (RF) advection</a:t>
            </a:r>
          </a:p>
          <a:p>
            <a:pPr lvl="1"/>
            <a:r>
              <a:rPr lang="en-US" dirty="0"/>
              <a:t>Max N</a:t>
            </a:r>
            <a:r>
              <a:rPr lang="en-US" baseline="-25000" dirty="0"/>
              <a:t>LI</a:t>
            </a:r>
            <a:r>
              <a:rPr lang="en-US" dirty="0"/>
              <a:t> a function of RF and </a:t>
            </a:r>
            <a:r>
              <a:rPr lang="en-US" dirty="0" smtClean="0"/>
              <a:t>temperature</a:t>
            </a:r>
          </a:p>
          <a:p>
            <a:pPr lvl="1"/>
            <a:r>
              <a:rPr lang="en-US" dirty="0" smtClean="0"/>
              <a:t>Higher reflectivities from mixed-phase ice</a:t>
            </a:r>
            <a:endParaRPr lang="en-US" dirty="0"/>
          </a:p>
        </p:txBody>
      </p:sp>
    </p:spTree>
    <p:extLst>
      <p:ext uri="{BB962C8B-B14F-4D97-AF65-F5344CB8AC3E}">
        <p14:creationId xmlns:p14="http://schemas.microsoft.com/office/powerpoint/2010/main" val="4221195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58568"/>
            <a:ext cx="2971800" cy="2286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048" y="2258568"/>
            <a:ext cx="3048000" cy="2286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960" y="2258568"/>
            <a:ext cx="3048000" cy="2286000"/>
          </a:xfrm>
          <a:prstGeom prst="rect">
            <a:avLst/>
          </a:prstGeom>
        </p:spPr>
      </p:pic>
      <p:sp>
        <p:nvSpPr>
          <p:cNvPr id="6" name="TextBox 5"/>
          <p:cNvSpPr txBox="1"/>
          <p:nvPr/>
        </p:nvSpPr>
        <p:spPr>
          <a:xfrm>
            <a:off x="1240367" y="4544568"/>
            <a:ext cx="579005" cy="369332"/>
          </a:xfrm>
          <a:prstGeom prst="rect">
            <a:avLst/>
          </a:prstGeom>
          <a:noFill/>
        </p:spPr>
        <p:txBody>
          <a:bodyPr wrap="none" rtlCol="0">
            <a:spAutoFit/>
          </a:bodyPr>
          <a:lstStyle/>
          <a:p>
            <a:r>
              <a:rPr lang="en-US" b="1" dirty="0" smtClean="0"/>
              <a:t>OBS</a:t>
            </a:r>
            <a:endParaRPr lang="en-US" b="1" dirty="0"/>
          </a:p>
        </p:txBody>
      </p:sp>
      <p:sp>
        <p:nvSpPr>
          <p:cNvPr id="7" name="TextBox 6"/>
          <p:cNvSpPr txBox="1"/>
          <p:nvPr/>
        </p:nvSpPr>
        <p:spPr>
          <a:xfrm>
            <a:off x="6781800" y="4517136"/>
            <a:ext cx="1877437" cy="369332"/>
          </a:xfrm>
          <a:prstGeom prst="rect">
            <a:avLst/>
          </a:prstGeom>
          <a:noFill/>
        </p:spPr>
        <p:txBody>
          <a:bodyPr wrap="none" rtlCol="0">
            <a:spAutoFit/>
          </a:bodyPr>
          <a:lstStyle/>
          <a:p>
            <a:r>
              <a:rPr lang="en-US" b="1" dirty="0" smtClean="0"/>
              <a:t>12Z/29 4km NAM</a:t>
            </a:r>
            <a:endParaRPr lang="en-US" b="1" dirty="0"/>
          </a:p>
        </p:txBody>
      </p:sp>
      <p:sp>
        <p:nvSpPr>
          <p:cNvPr id="8" name="TextBox 7"/>
          <p:cNvSpPr txBox="1"/>
          <p:nvPr/>
        </p:nvSpPr>
        <p:spPr>
          <a:xfrm>
            <a:off x="3684533" y="4517136"/>
            <a:ext cx="1930337" cy="369332"/>
          </a:xfrm>
          <a:prstGeom prst="rect">
            <a:avLst/>
          </a:prstGeom>
          <a:noFill/>
        </p:spPr>
        <p:txBody>
          <a:bodyPr wrap="none" rtlCol="0">
            <a:spAutoFit/>
          </a:bodyPr>
          <a:lstStyle/>
          <a:p>
            <a:r>
              <a:rPr lang="en-US" b="1" dirty="0" smtClean="0"/>
              <a:t>00Z/29 4km NAM </a:t>
            </a:r>
            <a:endParaRPr lang="en-US" b="1" dirty="0"/>
          </a:p>
        </p:txBody>
      </p:sp>
      <p:sp>
        <p:nvSpPr>
          <p:cNvPr id="9" name="TextBox 8"/>
          <p:cNvSpPr txBox="1"/>
          <p:nvPr/>
        </p:nvSpPr>
        <p:spPr>
          <a:xfrm>
            <a:off x="6700463" y="5248870"/>
            <a:ext cx="2367337" cy="923330"/>
          </a:xfrm>
          <a:prstGeom prst="rect">
            <a:avLst/>
          </a:prstGeom>
          <a:noFill/>
        </p:spPr>
        <p:txBody>
          <a:bodyPr wrap="square" rtlCol="0">
            <a:spAutoFit/>
          </a:bodyPr>
          <a:lstStyle/>
          <a:p>
            <a:r>
              <a:rPr lang="en-US" b="1" dirty="0" smtClean="0">
                <a:solidFill>
                  <a:srgbClr val="FF0000"/>
                </a:solidFill>
              </a:rPr>
              <a:t>Too slow, </a:t>
            </a:r>
          </a:p>
          <a:p>
            <a:r>
              <a:rPr lang="en-US" b="1" dirty="0" smtClean="0">
                <a:solidFill>
                  <a:srgbClr val="FF0000"/>
                </a:solidFill>
              </a:rPr>
              <a:t>Massive complex </a:t>
            </a:r>
          </a:p>
          <a:p>
            <a:r>
              <a:rPr lang="en-US" b="1" dirty="0" smtClean="0">
                <a:solidFill>
                  <a:srgbClr val="FF0000"/>
                </a:solidFill>
              </a:rPr>
              <a:t>with little structure </a:t>
            </a:r>
            <a:endParaRPr lang="en-US" b="1" dirty="0">
              <a:solidFill>
                <a:srgbClr val="FF0000"/>
              </a:solidFill>
            </a:endParaRPr>
          </a:p>
        </p:txBody>
      </p:sp>
      <p:sp>
        <p:nvSpPr>
          <p:cNvPr id="10" name="TextBox 9"/>
          <p:cNvSpPr txBox="1"/>
          <p:nvPr/>
        </p:nvSpPr>
        <p:spPr>
          <a:xfrm>
            <a:off x="3962400" y="1856232"/>
            <a:ext cx="1154483" cy="369332"/>
          </a:xfrm>
          <a:prstGeom prst="rect">
            <a:avLst/>
          </a:prstGeom>
          <a:noFill/>
        </p:spPr>
        <p:txBody>
          <a:bodyPr wrap="none" rtlCol="0">
            <a:spAutoFit/>
          </a:bodyPr>
          <a:lstStyle/>
          <a:p>
            <a:r>
              <a:rPr lang="en-US" b="1" dirty="0" smtClean="0"/>
              <a:t>24-h (00Z)</a:t>
            </a:r>
            <a:endParaRPr lang="en-US" b="1" dirty="0"/>
          </a:p>
        </p:txBody>
      </p:sp>
      <p:sp>
        <p:nvSpPr>
          <p:cNvPr id="11" name="TextBox 10"/>
          <p:cNvSpPr txBox="1"/>
          <p:nvPr/>
        </p:nvSpPr>
        <p:spPr>
          <a:xfrm>
            <a:off x="7010479" y="1856232"/>
            <a:ext cx="1154483" cy="369332"/>
          </a:xfrm>
          <a:prstGeom prst="rect">
            <a:avLst/>
          </a:prstGeom>
          <a:noFill/>
        </p:spPr>
        <p:txBody>
          <a:bodyPr wrap="none" rtlCol="0">
            <a:spAutoFit/>
          </a:bodyPr>
          <a:lstStyle/>
          <a:p>
            <a:r>
              <a:rPr lang="en-US" b="1" dirty="0" smtClean="0"/>
              <a:t>12-h (00Z)</a:t>
            </a:r>
            <a:endParaRPr lang="en-US" b="1" dirty="0"/>
          </a:p>
        </p:txBody>
      </p:sp>
      <p:sp>
        <p:nvSpPr>
          <p:cNvPr id="12" name="Title 3"/>
          <p:cNvSpPr txBox="1">
            <a:spLocks/>
          </p:cNvSpPr>
          <p:nvPr/>
        </p:nvSpPr>
        <p:spPr>
          <a:xfrm>
            <a:off x="457200" y="27432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Composite Reflectivity of 29-30 June 2012 </a:t>
            </a:r>
            <a:r>
              <a:rPr lang="en-US" sz="2800" dirty="0" err="1" smtClean="0"/>
              <a:t>Derecho</a:t>
            </a:r>
            <a:r>
              <a:rPr lang="en-US" sz="2800" dirty="0" smtClean="0"/>
              <a:t>:  Observations vs 4km Operational NAM</a:t>
            </a:r>
            <a:endParaRPr lang="en-US" sz="2800" dirty="0"/>
          </a:p>
        </p:txBody>
      </p:sp>
      <p:sp>
        <p:nvSpPr>
          <p:cNvPr id="14" name="TextBox 13"/>
          <p:cNvSpPr txBox="1"/>
          <p:nvPr/>
        </p:nvSpPr>
        <p:spPr>
          <a:xfrm>
            <a:off x="5091224" y="1527048"/>
            <a:ext cx="303775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Operational NAM CONUS Nest</a:t>
            </a:r>
            <a:endParaRPr lang="en-US" dirty="0"/>
          </a:p>
        </p:txBody>
      </p:sp>
      <p:sp>
        <p:nvSpPr>
          <p:cNvPr id="13" name="TextBox 12"/>
          <p:cNvSpPr txBox="1"/>
          <p:nvPr/>
        </p:nvSpPr>
        <p:spPr>
          <a:xfrm>
            <a:off x="609600" y="5867400"/>
            <a:ext cx="4963538" cy="369332"/>
          </a:xfrm>
          <a:prstGeom prst="rect">
            <a:avLst/>
          </a:prstGeom>
          <a:noFill/>
        </p:spPr>
        <p:txBody>
          <a:bodyPr wrap="none" rtlCol="0">
            <a:spAutoFit/>
          </a:bodyPr>
          <a:lstStyle/>
          <a:p>
            <a:r>
              <a:rPr lang="en-US" b="1" dirty="0" smtClean="0"/>
              <a:t>NAM=North American </a:t>
            </a:r>
            <a:r>
              <a:rPr lang="en-US" b="1" dirty="0" err="1" smtClean="0"/>
              <a:t>Mesoscale</a:t>
            </a:r>
            <a:r>
              <a:rPr lang="en-US" b="1" dirty="0" smtClean="0"/>
              <a:t> Forecast System</a:t>
            </a:r>
            <a:endParaRPr lang="en-US" b="1" dirty="0"/>
          </a:p>
        </p:txBody>
      </p:sp>
    </p:spTree>
    <p:extLst>
      <p:ext uri="{BB962C8B-B14F-4D97-AF65-F5344CB8AC3E}">
        <p14:creationId xmlns:p14="http://schemas.microsoft.com/office/powerpoint/2010/main" val="347584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4km NMMB Runs Included the Following  NAM CONUS nest Upgrades:</a:t>
            </a:r>
            <a:endParaRPr lang="en-US" sz="3600" b="1" dirty="0"/>
          </a:p>
        </p:txBody>
      </p:sp>
      <p:sp>
        <p:nvSpPr>
          <p:cNvPr id="4" name="Content Placeholder 3"/>
          <p:cNvSpPr>
            <a:spLocks noGrp="1"/>
          </p:cNvSpPr>
          <p:nvPr>
            <p:ph idx="1"/>
          </p:nvPr>
        </p:nvSpPr>
        <p:spPr/>
        <p:txBody>
          <a:bodyPr>
            <a:normAutofit fontScale="85000" lnSpcReduction="10000"/>
          </a:bodyPr>
          <a:lstStyle/>
          <a:p>
            <a:pPr>
              <a:defRPr/>
            </a:pPr>
            <a:r>
              <a:rPr lang="en-US" sz="3000" dirty="0" smtClean="0"/>
              <a:t>Replaced </a:t>
            </a:r>
            <a:r>
              <a:rPr lang="en-US" sz="3000" dirty="0"/>
              <a:t>legacy GFDL radiation with </a:t>
            </a:r>
            <a:r>
              <a:rPr lang="en-US" sz="3000" dirty="0" smtClean="0"/>
              <a:t>the RRTM.</a:t>
            </a:r>
            <a:endParaRPr lang="en-US" sz="3000" dirty="0"/>
          </a:p>
          <a:p>
            <a:pPr>
              <a:defRPr/>
            </a:pPr>
            <a:r>
              <a:rPr lang="en-US" sz="3000" dirty="0" smtClean="0"/>
              <a:t>Measures </a:t>
            </a:r>
            <a:r>
              <a:rPr lang="en-US" sz="3000" dirty="0"/>
              <a:t>to improve severe storm signatures:</a:t>
            </a:r>
          </a:p>
          <a:p>
            <a:pPr lvl="1">
              <a:defRPr/>
            </a:pPr>
            <a:r>
              <a:rPr lang="en-US" sz="3000" dirty="0" smtClean="0"/>
              <a:t>Reduced </a:t>
            </a:r>
            <a:r>
              <a:rPr lang="en-US" sz="3000" dirty="0"/>
              <a:t>2</a:t>
            </a:r>
            <a:r>
              <a:rPr lang="en-US" sz="3000" baseline="30000" dirty="0"/>
              <a:t>nd</a:t>
            </a:r>
            <a:r>
              <a:rPr lang="en-US" sz="3000" dirty="0"/>
              <a:t> order diffusion </a:t>
            </a:r>
            <a:r>
              <a:rPr lang="en-US" sz="3000" dirty="0" smtClean="0"/>
              <a:t>(</a:t>
            </a:r>
            <a:r>
              <a:rPr lang="en-US" sz="3000" dirty="0"/>
              <a:t>improves vertical storm structure in cases suggested by SPC</a:t>
            </a:r>
            <a:r>
              <a:rPr lang="en-US" sz="3000" dirty="0" smtClean="0"/>
              <a:t>).</a:t>
            </a:r>
          </a:p>
          <a:p>
            <a:pPr lvl="1">
              <a:defRPr/>
            </a:pPr>
            <a:r>
              <a:rPr lang="en-US" sz="3000" dirty="0" smtClean="0"/>
              <a:t>Reduced diffusion of specific humidity and condensate from 4X to 1X. </a:t>
            </a:r>
            <a:endParaRPr lang="en-US" sz="3000" dirty="0"/>
          </a:p>
          <a:p>
            <a:pPr lvl="1">
              <a:defRPr/>
            </a:pPr>
            <a:r>
              <a:rPr lang="en-US" sz="3000" dirty="0" smtClean="0"/>
              <a:t>Separate microphysics species advection of cloud water, rain water and total ice (examples shown later). </a:t>
            </a:r>
          </a:p>
          <a:p>
            <a:pPr>
              <a:defRPr/>
            </a:pPr>
            <a:r>
              <a:rPr lang="en-US" sz="3000" dirty="0" smtClean="0"/>
              <a:t>Turned off </a:t>
            </a:r>
            <a:r>
              <a:rPr lang="en-US" sz="3000" dirty="0"/>
              <a:t>light BMJ convective scheme </a:t>
            </a:r>
            <a:r>
              <a:rPr lang="en-US" sz="3000" dirty="0" smtClean="0"/>
              <a:t>(</a:t>
            </a:r>
            <a:r>
              <a:rPr lang="en-US" sz="3000" b="1" i="1" dirty="0" smtClean="0"/>
              <a:t>explicit convection</a:t>
            </a:r>
            <a:r>
              <a:rPr lang="en-US" sz="3000" dirty="0" smtClean="0"/>
              <a:t>) based </a:t>
            </a:r>
            <a:r>
              <a:rPr lang="en-US" sz="3000" dirty="0"/>
              <a:t>on experiments of the </a:t>
            </a:r>
            <a:r>
              <a:rPr lang="en-US" sz="3000" dirty="0" err="1"/>
              <a:t>derecho</a:t>
            </a:r>
            <a:r>
              <a:rPr lang="en-US" sz="3000" dirty="0"/>
              <a:t> (examples shown in next few slides</a:t>
            </a:r>
            <a:r>
              <a:rPr lang="en-US" sz="3000" dirty="0" smtClean="0"/>
              <a:t>).</a:t>
            </a:r>
            <a:endParaRPr lang="en-US" sz="3000" dirty="0"/>
          </a:p>
          <a:p>
            <a:pPr>
              <a:defRPr/>
            </a:pPr>
            <a:endParaRPr lang="en-US" dirty="0" smtClean="0"/>
          </a:p>
        </p:txBody>
      </p:sp>
    </p:spTree>
    <p:extLst>
      <p:ext uri="{BB962C8B-B14F-4D97-AF65-F5344CB8AC3E}">
        <p14:creationId xmlns:p14="http://schemas.microsoft.com/office/powerpoint/2010/main" val="4227037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861060"/>
          </a:xfrm>
        </p:spPr>
        <p:txBody>
          <a:bodyPr>
            <a:normAutofit fontScale="90000"/>
          </a:bodyPr>
          <a:lstStyle/>
          <a:p>
            <a:r>
              <a:rPr lang="en-US" sz="2700" dirty="0" smtClean="0"/>
              <a:t>12Z RAPv1-based NMMB Run</a:t>
            </a:r>
            <a:br>
              <a:rPr lang="en-US" sz="2700" dirty="0" smtClean="0"/>
            </a:br>
            <a:r>
              <a:rPr lang="en-US" sz="2700" b="1" dirty="0" smtClean="0">
                <a:solidFill>
                  <a:srgbClr val="FF0000"/>
                </a:solidFill>
              </a:rPr>
              <a:t>Explicit Convection</a:t>
            </a:r>
            <a:endParaRPr lang="en-US" sz="27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50" y="927735"/>
            <a:ext cx="7520940" cy="5806440"/>
          </a:xfrm>
          <a:prstGeom prst="rect">
            <a:avLst/>
          </a:prstGeom>
        </p:spPr>
      </p:pic>
      <p:sp>
        <p:nvSpPr>
          <p:cNvPr id="4" name="TextBox 3"/>
          <p:cNvSpPr txBox="1"/>
          <p:nvPr/>
        </p:nvSpPr>
        <p:spPr>
          <a:xfrm>
            <a:off x="3900626" y="3646289"/>
            <a:ext cx="986167" cy="369332"/>
          </a:xfrm>
          <a:prstGeom prst="rect">
            <a:avLst/>
          </a:prstGeom>
          <a:noFill/>
        </p:spPr>
        <p:txBody>
          <a:bodyPr wrap="none" rtlCol="0">
            <a:spAutoFit/>
          </a:bodyPr>
          <a:lstStyle/>
          <a:p>
            <a:r>
              <a:rPr lang="en-US" b="1" dirty="0" smtClean="0"/>
              <a:t>09h/21Z</a:t>
            </a:r>
            <a:endParaRPr lang="en-US" b="1" dirty="0"/>
          </a:p>
        </p:txBody>
      </p:sp>
      <p:sp>
        <p:nvSpPr>
          <p:cNvPr id="6" name="TextBox 5"/>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7" name="TextBox 6"/>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8" name="TextBox 7"/>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9" name="TextBox 8"/>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10" name="Freeform 9"/>
          <p:cNvSpPr/>
          <p:nvPr/>
        </p:nvSpPr>
        <p:spPr>
          <a:xfrm>
            <a:off x="1505176" y="4666834"/>
            <a:ext cx="790839" cy="818383"/>
          </a:xfrm>
          <a:custGeom>
            <a:avLst/>
            <a:gdLst>
              <a:gd name="connsiteX0" fmla="*/ 428399 w 790839"/>
              <a:gd name="connsiteY0" fmla="*/ 416 h 818383"/>
              <a:gd name="connsiteX1" fmla="*/ 114074 w 790839"/>
              <a:gd name="connsiteY1" fmla="*/ 57566 h 818383"/>
              <a:gd name="connsiteX2" fmla="*/ 9299 w 790839"/>
              <a:gd name="connsiteY2" fmla="*/ 352841 h 818383"/>
              <a:gd name="connsiteX3" fmla="*/ 56924 w 790839"/>
              <a:gd name="connsiteY3" fmla="*/ 781466 h 818383"/>
              <a:gd name="connsiteX4" fmla="*/ 466499 w 790839"/>
              <a:gd name="connsiteY4" fmla="*/ 771941 h 818383"/>
              <a:gd name="connsiteX5" fmla="*/ 704624 w 790839"/>
              <a:gd name="connsiteY5" fmla="*/ 571916 h 818383"/>
              <a:gd name="connsiteX6" fmla="*/ 790349 w 790839"/>
              <a:gd name="connsiteY6" fmla="*/ 286166 h 818383"/>
              <a:gd name="connsiteX7" fmla="*/ 723674 w 790839"/>
              <a:gd name="connsiteY7" fmla="*/ 67091 h 818383"/>
              <a:gd name="connsiteX8" fmla="*/ 428399 w 790839"/>
              <a:gd name="connsiteY8" fmla="*/ 416 h 8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839" h="818383">
                <a:moveTo>
                  <a:pt x="428399" y="416"/>
                </a:moveTo>
                <a:cubicBezTo>
                  <a:pt x="326799" y="-1172"/>
                  <a:pt x="183924" y="-1171"/>
                  <a:pt x="114074" y="57566"/>
                </a:cubicBezTo>
                <a:cubicBezTo>
                  <a:pt x="44224" y="116303"/>
                  <a:pt x="18824" y="232191"/>
                  <a:pt x="9299" y="352841"/>
                </a:cubicBezTo>
                <a:cubicBezTo>
                  <a:pt x="-226" y="473491"/>
                  <a:pt x="-19276" y="711616"/>
                  <a:pt x="56924" y="781466"/>
                </a:cubicBezTo>
                <a:cubicBezTo>
                  <a:pt x="133124" y="851316"/>
                  <a:pt x="358549" y="806866"/>
                  <a:pt x="466499" y="771941"/>
                </a:cubicBezTo>
                <a:cubicBezTo>
                  <a:pt x="574449" y="737016"/>
                  <a:pt x="650649" y="652879"/>
                  <a:pt x="704624" y="571916"/>
                </a:cubicBezTo>
                <a:cubicBezTo>
                  <a:pt x="758599" y="490954"/>
                  <a:pt x="787174" y="370303"/>
                  <a:pt x="790349" y="286166"/>
                </a:cubicBezTo>
                <a:cubicBezTo>
                  <a:pt x="793524" y="202029"/>
                  <a:pt x="782412" y="114716"/>
                  <a:pt x="723674" y="67091"/>
                </a:cubicBezTo>
                <a:cubicBezTo>
                  <a:pt x="664937" y="19466"/>
                  <a:pt x="529999" y="2004"/>
                  <a:pt x="428399" y="416"/>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371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00" y="932688"/>
            <a:ext cx="7520940" cy="5806440"/>
          </a:xfrm>
          <a:prstGeom prst="rect">
            <a:avLst/>
          </a:prstGeom>
        </p:spPr>
      </p:pic>
      <p:sp>
        <p:nvSpPr>
          <p:cNvPr id="4" name="TextBox 3"/>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5" name="TextBox 4"/>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6" name="TextBox 5"/>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7" name="TextBox 6"/>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8" name="TextBox 7"/>
          <p:cNvSpPr txBox="1"/>
          <p:nvPr/>
        </p:nvSpPr>
        <p:spPr>
          <a:xfrm>
            <a:off x="3900626" y="3646289"/>
            <a:ext cx="986167" cy="369332"/>
          </a:xfrm>
          <a:prstGeom prst="rect">
            <a:avLst/>
          </a:prstGeom>
          <a:noFill/>
        </p:spPr>
        <p:txBody>
          <a:bodyPr wrap="none" rtlCol="0">
            <a:spAutoFit/>
          </a:bodyPr>
          <a:lstStyle/>
          <a:p>
            <a:r>
              <a:rPr lang="en-US" b="1" dirty="0" smtClean="0"/>
              <a:t>09h/21Z</a:t>
            </a:r>
            <a:endParaRPr lang="en-US" b="1" dirty="0"/>
          </a:p>
        </p:txBody>
      </p:sp>
      <p:sp>
        <p:nvSpPr>
          <p:cNvPr id="11" name="Title 1"/>
          <p:cNvSpPr>
            <a:spLocks noGrp="1"/>
          </p:cNvSpPr>
          <p:nvPr>
            <p:ph type="title"/>
          </p:nvPr>
        </p:nvSpPr>
        <p:spPr>
          <a:xfrm>
            <a:off x="457200" y="66675"/>
            <a:ext cx="8229600" cy="861060"/>
          </a:xfrm>
        </p:spPr>
        <p:txBody>
          <a:bodyPr>
            <a:normAutofit fontScale="90000"/>
          </a:bodyPr>
          <a:lstStyle/>
          <a:p>
            <a:r>
              <a:rPr lang="en-US" sz="2700" dirty="0" smtClean="0"/>
              <a:t>12Z RAPv1-based NMMB Run</a:t>
            </a:r>
            <a:br>
              <a:rPr lang="en-US" sz="2700" dirty="0" smtClean="0"/>
            </a:br>
            <a:r>
              <a:rPr lang="en-US" sz="2700" b="1" dirty="0" smtClean="0">
                <a:solidFill>
                  <a:srgbClr val="FF0000"/>
                </a:solidFill>
              </a:rPr>
              <a:t>BMJ Convective Scheme</a:t>
            </a:r>
            <a:endParaRPr lang="en-US" sz="2700" b="1" dirty="0">
              <a:solidFill>
                <a:srgbClr val="FF0000"/>
              </a:solidFill>
            </a:endParaRPr>
          </a:p>
        </p:txBody>
      </p:sp>
      <p:sp>
        <p:nvSpPr>
          <p:cNvPr id="12" name="Freeform 11"/>
          <p:cNvSpPr/>
          <p:nvPr/>
        </p:nvSpPr>
        <p:spPr>
          <a:xfrm>
            <a:off x="1505176" y="4666834"/>
            <a:ext cx="790839" cy="818383"/>
          </a:xfrm>
          <a:custGeom>
            <a:avLst/>
            <a:gdLst>
              <a:gd name="connsiteX0" fmla="*/ 428399 w 790839"/>
              <a:gd name="connsiteY0" fmla="*/ 416 h 818383"/>
              <a:gd name="connsiteX1" fmla="*/ 114074 w 790839"/>
              <a:gd name="connsiteY1" fmla="*/ 57566 h 818383"/>
              <a:gd name="connsiteX2" fmla="*/ 9299 w 790839"/>
              <a:gd name="connsiteY2" fmla="*/ 352841 h 818383"/>
              <a:gd name="connsiteX3" fmla="*/ 56924 w 790839"/>
              <a:gd name="connsiteY3" fmla="*/ 781466 h 818383"/>
              <a:gd name="connsiteX4" fmla="*/ 466499 w 790839"/>
              <a:gd name="connsiteY4" fmla="*/ 771941 h 818383"/>
              <a:gd name="connsiteX5" fmla="*/ 704624 w 790839"/>
              <a:gd name="connsiteY5" fmla="*/ 571916 h 818383"/>
              <a:gd name="connsiteX6" fmla="*/ 790349 w 790839"/>
              <a:gd name="connsiteY6" fmla="*/ 286166 h 818383"/>
              <a:gd name="connsiteX7" fmla="*/ 723674 w 790839"/>
              <a:gd name="connsiteY7" fmla="*/ 67091 h 818383"/>
              <a:gd name="connsiteX8" fmla="*/ 428399 w 790839"/>
              <a:gd name="connsiteY8" fmla="*/ 416 h 8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839" h="818383">
                <a:moveTo>
                  <a:pt x="428399" y="416"/>
                </a:moveTo>
                <a:cubicBezTo>
                  <a:pt x="326799" y="-1172"/>
                  <a:pt x="183924" y="-1171"/>
                  <a:pt x="114074" y="57566"/>
                </a:cubicBezTo>
                <a:cubicBezTo>
                  <a:pt x="44224" y="116303"/>
                  <a:pt x="18824" y="232191"/>
                  <a:pt x="9299" y="352841"/>
                </a:cubicBezTo>
                <a:cubicBezTo>
                  <a:pt x="-226" y="473491"/>
                  <a:pt x="-19276" y="711616"/>
                  <a:pt x="56924" y="781466"/>
                </a:cubicBezTo>
                <a:cubicBezTo>
                  <a:pt x="133124" y="851316"/>
                  <a:pt x="358549" y="806866"/>
                  <a:pt x="466499" y="771941"/>
                </a:cubicBezTo>
                <a:cubicBezTo>
                  <a:pt x="574449" y="737016"/>
                  <a:pt x="650649" y="652879"/>
                  <a:pt x="704624" y="571916"/>
                </a:cubicBezTo>
                <a:cubicBezTo>
                  <a:pt x="758599" y="490954"/>
                  <a:pt x="787174" y="370303"/>
                  <a:pt x="790349" y="286166"/>
                </a:cubicBezTo>
                <a:cubicBezTo>
                  <a:pt x="793524" y="202029"/>
                  <a:pt x="782412" y="114716"/>
                  <a:pt x="723674" y="67091"/>
                </a:cubicBezTo>
                <a:cubicBezTo>
                  <a:pt x="664937" y="19466"/>
                  <a:pt x="529999" y="2004"/>
                  <a:pt x="428399" y="416"/>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27565" y="5115885"/>
            <a:ext cx="1849135" cy="646331"/>
          </a:xfrm>
          <a:prstGeom prst="rect">
            <a:avLst/>
          </a:prstGeom>
          <a:solidFill>
            <a:srgbClr val="FFC000"/>
          </a:solidFill>
        </p:spPr>
        <p:txBody>
          <a:bodyPr wrap="square" rtlCol="0">
            <a:spAutoFit/>
          </a:bodyPr>
          <a:lstStyle/>
          <a:p>
            <a:r>
              <a:rPr lang="en-US" dirty="0" smtClean="0"/>
              <a:t>System too slow to develop</a:t>
            </a:r>
            <a:endParaRPr lang="en-US" dirty="0"/>
          </a:p>
        </p:txBody>
      </p:sp>
    </p:spTree>
    <p:extLst>
      <p:ext uri="{BB962C8B-B14F-4D97-AF65-F5344CB8AC3E}">
        <p14:creationId xmlns:p14="http://schemas.microsoft.com/office/powerpoint/2010/main" val="410691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8" y="932688"/>
            <a:ext cx="7520940" cy="5806440"/>
          </a:xfrm>
          <a:prstGeom prst="rect">
            <a:avLst/>
          </a:prstGeom>
        </p:spPr>
      </p:pic>
      <p:sp>
        <p:nvSpPr>
          <p:cNvPr id="5" name="TextBox 4"/>
          <p:cNvSpPr txBox="1"/>
          <p:nvPr/>
        </p:nvSpPr>
        <p:spPr>
          <a:xfrm>
            <a:off x="1181101" y="927735"/>
            <a:ext cx="271952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1-km AGL </a:t>
            </a:r>
            <a:r>
              <a:rPr lang="en-US" b="1" dirty="0" err="1" smtClean="0"/>
              <a:t>Refl</a:t>
            </a:r>
            <a:r>
              <a:rPr lang="en-US" b="1" dirty="0" smtClean="0"/>
              <a:t> </a:t>
            </a:r>
            <a:endParaRPr lang="en-US" dirty="0"/>
          </a:p>
        </p:txBody>
      </p:sp>
      <p:sp>
        <p:nvSpPr>
          <p:cNvPr id="6" name="TextBox 5"/>
          <p:cNvSpPr txBox="1"/>
          <p:nvPr/>
        </p:nvSpPr>
        <p:spPr>
          <a:xfrm>
            <a:off x="1181101" y="3825121"/>
            <a:ext cx="271952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Composite Radar </a:t>
            </a:r>
            <a:r>
              <a:rPr lang="en-US" b="1" dirty="0" err="1" smtClean="0"/>
              <a:t>Refl</a:t>
            </a:r>
            <a:r>
              <a:rPr lang="en-US" b="1" dirty="0" smtClean="0"/>
              <a:t> </a:t>
            </a:r>
            <a:endParaRPr lang="en-US" dirty="0"/>
          </a:p>
        </p:txBody>
      </p:sp>
      <p:sp>
        <p:nvSpPr>
          <p:cNvPr id="7" name="TextBox 6"/>
          <p:cNvSpPr txBox="1"/>
          <p:nvPr/>
        </p:nvSpPr>
        <p:spPr>
          <a:xfrm>
            <a:off x="5049118" y="927735"/>
            <a:ext cx="249468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Max </a:t>
            </a:r>
            <a:r>
              <a:rPr lang="en-US" b="1" dirty="0" err="1" smtClean="0"/>
              <a:t>Hrly</a:t>
            </a:r>
            <a:r>
              <a:rPr lang="en-US" b="1" dirty="0" smtClean="0"/>
              <a:t> 10-M Wind </a:t>
            </a:r>
            <a:endParaRPr lang="en-US" dirty="0"/>
          </a:p>
        </p:txBody>
      </p:sp>
      <p:sp>
        <p:nvSpPr>
          <p:cNvPr id="8" name="TextBox 7"/>
          <p:cNvSpPr txBox="1"/>
          <p:nvPr/>
        </p:nvSpPr>
        <p:spPr>
          <a:xfrm>
            <a:off x="5049119" y="3830955"/>
            <a:ext cx="258040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b="1" dirty="0" smtClean="0"/>
              <a:t>Most Unstable CAPE </a:t>
            </a:r>
            <a:endParaRPr lang="en-US" dirty="0"/>
          </a:p>
        </p:txBody>
      </p:sp>
      <p:sp>
        <p:nvSpPr>
          <p:cNvPr id="9" name="TextBox 8"/>
          <p:cNvSpPr txBox="1"/>
          <p:nvPr/>
        </p:nvSpPr>
        <p:spPr>
          <a:xfrm>
            <a:off x="3900626" y="3646289"/>
            <a:ext cx="986167" cy="369332"/>
          </a:xfrm>
          <a:prstGeom prst="rect">
            <a:avLst/>
          </a:prstGeom>
          <a:noFill/>
        </p:spPr>
        <p:txBody>
          <a:bodyPr wrap="none" rtlCol="0">
            <a:spAutoFit/>
          </a:bodyPr>
          <a:lstStyle/>
          <a:p>
            <a:r>
              <a:rPr lang="en-US" b="1" dirty="0" smtClean="0"/>
              <a:t>12h/00Z</a:t>
            </a:r>
            <a:endParaRPr lang="en-US" b="1" dirty="0"/>
          </a:p>
        </p:txBody>
      </p:sp>
      <p:sp>
        <p:nvSpPr>
          <p:cNvPr id="12" name="Title 1"/>
          <p:cNvSpPr>
            <a:spLocks noGrp="1"/>
          </p:cNvSpPr>
          <p:nvPr>
            <p:ph type="title"/>
          </p:nvPr>
        </p:nvSpPr>
        <p:spPr>
          <a:xfrm>
            <a:off x="457200" y="66675"/>
            <a:ext cx="8229600" cy="861060"/>
          </a:xfrm>
        </p:spPr>
        <p:txBody>
          <a:bodyPr>
            <a:normAutofit fontScale="90000"/>
          </a:bodyPr>
          <a:lstStyle/>
          <a:p>
            <a:r>
              <a:rPr lang="en-US" sz="2700" dirty="0" smtClean="0"/>
              <a:t>12Z RAPv1-based NMMB Run</a:t>
            </a:r>
            <a:br>
              <a:rPr lang="en-US" sz="2700" dirty="0" smtClean="0"/>
            </a:br>
            <a:r>
              <a:rPr lang="en-US" sz="2700" b="1" dirty="0" smtClean="0">
                <a:solidFill>
                  <a:srgbClr val="FF0000"/>
                </a:solidFill>
              </a:rPr>
              <a:t>Explicit Convection</a:t>
            </a:r>
            <a:endParaRPr lang="en-US" sz="2700" b="1" dirty="0">
              <a:solidFill>
                <a:srgbClr val="FF0000"/>
              </a:solidFill>
            </a:endParaRPr>
          </a:p>
        </p:txBody>
      </p:sp>
      <p:sp>
        <p:nvSpPr>
          <p:cNvPr id="15" name="Freeform 14"/>
          <p:cNvSpPr/>
          <p:nvPr/>
        </p:nvSpPr>
        <p:spPr>
          <a:xfrm>
            <a:off x="1865480" y="4550803"/>
            <a:ext cx="1293881" cy="1434444"/>
          </a:xfrm>
          <a:custGeom>
            <a:avLst/>
            <a:gdLst>
              <a:gd name="connsiteX0" fmla="*/ 715795 w 1293881"/>
              <a:gd name="connsiteY0" fmla="*/ 2147 h 1434444"/>
              <a:gd name="connsiteX1" fmla="*/ 477670 w 1293881"/>
              <a:gd name="connsiteY1" fmla="*/ 106922 h 1434444"/>
              <a:gd name="connsiteX2" fmla="*/ 191920 w 1293881"/>
              <a:gd name="connsiteY2" fmla="*/ 278372 h 1434444"/>
              <a:gd name="connsiteX3" fmla="*/ 39520 w 1293881"/>
              <a:gd name="connsiteY3" fmla="*/ 402197 h 1434444"/>
              <a:gd name="connsiteX4" fmla="*/ 39520 w 1293881"/>
              <a:gd name="connsiteY4" fmla="*/ 640322 h 1434444"/>
              <a:gd name="connsiteX5" fmla="*/ 1420 w 1293881"/>
              <a:gd name="connsiteY5" fmla="*/ 887972 h 1434444"/>
              <a:gd name="connsiteX6" fmla="*/ 96670 w 1293881"/>
              <a:gd name="connsiteY6" fmla="*/ 1211822 h 1434444"/>
              <a:gd name="connsiteX7" fmla="*/ 487195 w 1293881"/>
              <a:gd name="connsiteY7" fmla="*/ 1421372 h 1434444"/>
              <a:gd name="connsiteX8" fmla="*/ 772945 w 1293881"/>
              <a:gd name="connsiteY8" fmla="*/ 1373747 h 1434444"/>
              <a:gd name="connsiteX9" fmla="*/ 934870 w 1293881"/>
              <a:gd name="connsiteY9" fmla="*/ 1059422 h 1434444"/>
              <a:gd name="connsiteX10" fmla="*/ 1068220 w 1293881"/>
              <a:gd name="connsiteY10" fmla="*/ 764147 h 1434444"/>
              <a:gd name="connsiteX11" fmla="*/ 1268245 w 1293881"/>
              <a:gd name="connsiteY11" fmla="*/ 487922 h 1434444"/>
              <a:gd name="connsiteX12" fmla="*/ 1277770 w 1293881"/>
              <a:gd name="connsiteY12" fmla="*/ 278372 h 1434444"/>
              <a:gd name="connsiteX13" fmla="*/ 1144420 w 1293881"/>
              <a:gd name="connsiteY13" fmla="*/ 97397 h 1434444"/>
              <a:gd name="connsiteX14" fmla="*/ 839620 w 1293881"/>
              <a:gd name="connsiteY14" fmla="*/ 40247 h 1434444"/>
              <a:gd name="connsiteX15" fmla="*/ 715795 w 1293881"/>
              <a:gd name="connsiteY15" fmla="*/ 2147 h 143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881" h="1434444">
                <a:moveTo>
                  <a:pt x="715795" y="2147"/>
                </a:moveTo>
                <a:cubicBezTo>
                  <a:pt x="655470" y="13259"/>
                  <a:pt x="564982" y="60885"/>
                  <a:pt x="477670" y="106922"/>
                </a:cubicBezTo>
                <a:cubicBezTo>
                  <a:pt x="390358" y="152959"/>
                  <a:pt x="264945" y="229160"/>
                  <a:pt x="191920" y="278372"/>
                </a:cubicBezTo>
                <a:cubicBezTo>
                  <a:pt x="118895" y="327584"/>
                  <a:pt x="64920" y="341872"/>
                  <a:pt x="39520" y="402197"/>
                </a:cubicBezTo>
                <a:cubicBezTo>
                  <a:pt x="14120" y="462522"/>
                  <a:pt x="45870" y="559360"/>
                  <a:pt x="39520" y="640322"/>
                </a:cubicBezTo>
                <a:cubicBezTo>
                  <a:pt x="33170" y="721284"/>
                  <a:pt x="-8105" y="792722"/>
                  <a:pt x="1420" y="887972"/>
                </a:cubicBezTo>
                <a:cubicBezTo>
                  <a:pt x="10945" y="983222"/>
                  <a:pt x="15708" y="1122922"/>
                  <a:pt x="96670" y="1211822"/>
                </a:cubicBezTo>
                <a:cubicBezTo>
                  <a:pt x="177632" y="1300722"/>
                  <a:pt x="374483" y="1394385"/>
                  <a:pt x="487195" y="1421372"/>
                </a:cubicBezTo>
                <a:cubicBezTo>
                  <a:pt x="599907" y="1448359"/>
                  <a:pt x="698332" y="1434072"/>
                  <a:pt x="772945" y="1373747"/>
                </a:cubicBezTo>
                <a:cubicBezTo>
                  <a:pt x="847558" y="1313422"/>
                  <a:pt x="885658" y="1161022"/>
                  <a:pt x="934870" y="1059422"/>
                </a:cubicBezTo>
                <a:cubicBezTo>
                  <a:pt x="984082" y="957822"/>
                  <a:pt x="1012658" y="859397"/>
                  <a:pt x="1068220" y="764147"/>
                </a:cubicBezTo>
                <a:cubicBezTo>
                  <a:pt x="1123783" y="668897"/>
                  <a:pt x="1233320" y="568885"/>
                  <a:pt x="1268245" y="487922"/>
                </a:cubicBezTo>
                <a:cubicBezTo>
                  <a:pt x="1303170" y="406960"/>
                  <a:pt x="1298407" y="343459"/>
                  <a:pt x="1277770" y="278372"/>
                </a:cubicBezTo>
                <a:cubicBezTo>
                  <a:pt x="1257133" y="213285"/>
                  <a:pt x="1217445" y="137085"/>
                  <a:pt x="1144420" y="97397"/>
                </a:cubicBezTo>
                <a:cubicBezTo>
                  <a:pt x="1071395" y="57710"/>
                  <a:pt x="911058" y="54535"/>
                  <a:pt x="839620" y="40247"/>
                </a:cubicBezTo>
                <a:cubicBezTo>
                  <a:pt x="768183" y="25960"/>
                  <a:pt x="776120" y="-8965"/>
                  <a:pt x="715795" y="2147"/>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744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6850</TotalTime>
  <Words>1881</Words>
  <Application>Microsoft Office PowerPoint</Application>
  <PresentationFormat>On-screen Show (4:3)</PresentationFormat>
  <Paragraphs>435</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Modified NAM Microphysics for Use in High-Resolution Forecasts</vt:lpstr>
      <vt:lpstr>Ferrier-Aligo version of the NAM microphysics</vt:lpstr>
      <vt:lpstr>Composite Reflectivity of 29-30 June 2012 Derecho:  Observations vs 4km Operational NAM</vt:lpstr>
      <vt:lpstr>PowerPoint Presentation</vt:lpstr>
      <vt:lpstr>PowerPoint Presentation</vt:lpstr>
      <vt:lpstr>4km NMMB Runs Included the Following  NAM CONUS nest Upgrades:</vt:lpstr>
      <vt:lpstr>12Z RAPv1-based NMMB Run Explicit Convection</vt:lpstr>
      <vt:lpstr>12Z RAPv1-based NMMB Run BMJ Convective Scheme</vt:lpstr>
      <vt:lpstr>12Z RAPv1-based NMMB Run Explicit Convection</vt:lpstr>
      <vt:lpstr>12Z RAPv1-based NMMB Run BMJ Convective Scheme</vt:lpstr>
      <vt:lpstr>13Z RAPv1-based NMMB Run Explicit Convection</vt:lpstr>
      <vt:lpstr>13Z RAPv1-based NMMB Run BMJ Convective Scheme</vt:lpstr>
      <vt:lpstr>13Z RAPv1-based NMMB Run BMJ Convective Scheme</vt:lpstr>
      <vt:lpstr>13Z RAPv1-based NMMB Run BMJ Convective Scheme</vt:lpstr>
      <vt:lpstr>Huntsville, AL, April 27, 2011 Tornado Outbreak Total Condensate Advection 17-h (17Z/27)</vt:lpstr>
      <vt:lpstr>Huntsville, AL, April 27, 2011 Tornado Outbreak Separate Species Advection 17-h (17Z/27)</vt:lpstr>
      <vt:lpstr>Huntsville, AL, April 27, 2011 Tornado Outbreak Total Condensate Advection 20-h (20Z/27)</vt:lpstr>
      <vt:lpstr>Huntsville, AL, April 27, 2011 Tornado Outbreak Separate Species Advection 20-h (20Z/27)</vt:lpstr>
      <vt:lpstr>Huntsville, AL, April 27, 2011 Tornado Outbreak Total Condensate Advection 27-h (03Z/28)</vt:lpstr>
      <vt:lpstr>Huntsville, AL, April 27, 2011 Tornado Outbreak Separate Species Advection 27-h (03Z/28)</vt:lpstr>
      <vt:lpstr>Summary of 4-km NMMB Derecho Simulations</vt:lpstr>
      <vt:lpstr>PowerPoint Presentation</vt:lpstr>
      <vt:lpstr>PowerPoint Presentation</vt:lpstr>
      <vt:lpstr>PowerPoint Presentation</vt:lpstr>
      <vt:lpstr>PowerPoint Presentation</vt:lpstr>
      <vt:lpstr>Motivation for Revised Microphysics</vt:lpstr>
      <vt:lpstr>Importance of Rime Factor (RF) Treatment in the Convective Region</vt:lpstr>
      <vt:lpstr>PowerPoint Presentation</vt:lpstr>
      <vt:lpstr>PowerPoint Presentation</vt:lpstr>
      <vt:lpstr>Experiment:  Reduced Rain Evaporation  to Improve 1km AGL Reflectivities</vt:lpstr>
      <vt:lpstr>Experiment:  Reduced Rain Evaporation  to Improve 1km AGL Reflectivities</vt:lpstr>
      <vt:lpstr>Experiment:  Reduced Rain Evaporation  to Improve 1km AGL Reflectivities</vt:lpstr>
      <vt:lpstr>Experiment:  Reduced Rain Evaporation  to Improve 1km AGL Reflectivities</vt:lpstr>
      <vt:lpstr>Experiment:  Reduced Rain Evaporation  to Improve 1km AGL Reflectivities</vt:lpstr>
      <vt:lpstr>Experiment:  Reduced Rain Evaporation  to Improve 1km AGL Reflectivities</vt:lpstr>
      <vt:lpstr>Rain Evaporation and Microphysics Heating</vt:lpstr>
      <vt:lpstr>Experiment:  Decreased Rimed Ice Fall Speeds  to Improve Anvil Size</vt:lpstr>
      <vt:lpstr>Ferrier-Aligo Microphysics</vt:lpstr>
      <vt:lpstr>PowerPoint Presentation</vt:lpstr>
      <vt:lpstr>Observed Reflectivity:  29-30 June 2012 Derecho</vt:lpstr>
      <vt:lpstr>PowerPoint Presentation</vt:lpstr>
      <vt:lpstr>23Z/20 May 2013 (23-h)</vt:lpstr>
      <vt:lpstr>Summary</vt:lpstr>
    </vt:vector>
  </TitlesOfParts>
  <Company>EMC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High-Resolution NMMB Simulations of the 29 June 2012 Derecho</dc:title>
  <dc:creator>Eric A. Aligo</dc:creator>
  <cp:lastModifiedBy>Eric</cp:lastModifiedBy>
  <cp:revision>192</cp:revision>
  <dcterms:created xsi:type="dcterms:W3CDTF">2014-01-27T15:27:56Z</dcterms:created>
  <dcterms:modified xsi:type="dcterms:W3CDTF">2014-02-27T15:08:27Z</dcterms:modified>
</cp:coreProperties>
</file>