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89" r:id="rId3"/>
    <p:sldId id="286" r:id="rId4"/>
    <p:sldId id="257" r:id="rId5"/>
    <p:sldId id="287" r:id="rId6"/>
    <p:sldId id="258" r:id="rId7"/>
    <p:sldId id="259" r:id="rId8"/>
    <p:sldId id="288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5" r:id="rId19"/>
    <p:sldId id="276" r:id="rId20"/>
    <p:sldId id="277" r:id="rId21"/>
    <p:sldId id="278" r:id="rId22"/>
    <p:sldId id="279" r:id="rId23"/>
    <p:sldId id="280" r:id="rId24"/>
    <p:sldId id="284" r:id="rId25"/>
    <p:sldId id="281" r:id="rId26"/>
    <p:sldId id="282" r:id="rId27"/>
    <p:sldId id="283" r:id="rId28"/>
    <p:sldId id="285" r:id="rId2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A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3D36E-3A30-4CF3-91D8-65CC1CB7BB5C}" type="datetimeFigureOut">
              <a:rPr lang="en-US" smtClean="0"/>
              <a:t>2/27/2014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B87D2-9385-4712-837C-81AD6E140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04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63194-03AE-443B-8503-57EE77AD74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11560" y="141277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HWRF Microphysics </a:t>
            </a:r>
            <a:r>
              <a:rPr lang="en-US" altLang="zh-CN" dirty="0" smtClean="0"/>
              <a:t>Tests</a:t>
            </a:r>
            <a:br>
              <a:rPr lang="en-US" altLang="zh-CN" dirty="0" smtClean="0"/>
            </a:b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endParaRPr lang="zh-CN" altLang="en-US" sz="28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03648" y="3501008"/>
            <a:ext cx="6400800" cy="1824608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EMC HWRF </a:t>
            </a:r>
            <a:r>
              <a:rPr lang="en-US" altLang="zh-CN" sz="2400" dirty="0" smtClean="0"/>
              <a:t>team and </a:t>
            </a:r>
            <a:r>
              <a:rPr lang="en-US" altLang="zh-CN" sz="2400" dirty="0"/>
              <a:t>Brad, Eric</a:t>
            </a:r>
            <a:br>
              <a:rPr lang="en-US" altLang="zh-CN" sz="2400" dirty="0"/>
            </a:br>
            <a:r>
              <a:rPr lang="en-US" altLang="zh-CN" sz="2400" dirty="0"/>
              <a:t> presented by </a:t>
            </a:r>
            <a:r>
              <a:rPr lang="en-US" altLang="zh-CN" sz="2400" dirty="0" err="1"/>
              <a:t>Weiguo</a:t>
            </a:r>
            <a:r>
              <a:rPr lang="en-US" altLang="zh-CN" sz="2400" dirty="0"/>
              <a:t> </a:t>
            </a:r>
            <a:r>
              <a:rPr lang="en-US" altLang="zh-CN" sz="2400" dirty="0" smtClean="0"/>
              <a:t>Wang</a:t>
            </a:r>
          </a:p>
          <a:p>
            <a:r>
              <a:rPr lang="en-US" sz="2400" dirty="0" smtClean="0"/>
              <a:t>Feb. 27 2014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332" y="548680"/>
            <a:ext cx="8107304" cy="6104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>
          <a:xfrm>
            <a:off x="4932040" y="4308778"/>
            <a:ext cx="138281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932040" y="4869160"/>
            <a:ext cx="1382813" cy="0"/>
          </a:xfrm>
          <a:prstGeom prst="line">
            <a:avLst/>
          </a:prstGeom>
          <a:ln w="50800">
            <a:solidFill>
              <a:srgbClr val="021A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932040" y="4581128"/>
            <a:ext cx="1382813" cy="0"/>
          </a:xfrm>
          <a:prstGeom prst="line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44208" y="4077073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Control</a:t>
            </a:r>
          </a:p>
          <a:p>
            <a:r>
              <a:rPr lang="en-US" sz="2000" dirty="0" err="1" smtClean="0"/>
              <a:t>Newmp</a:t>
            </a:r>
            <a:endParaRPr lang="en-US" sz="2000" dirty="0" smtClean="0"/>
          </a:p>
          <a:p>
            <a:r>
              <a:rPr lang="en-US" sz="2000" dirty="0" err="1" smtClean="0"/>
              <a:t>Newmp+advect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753274" y="-27384"/>
            <a:ext cx="345638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Sandy 18L 2012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1311151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07504" y="422108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236296" y="1311151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NewMP+adv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668344" y="188639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Track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244408" cy="598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>
          <a:xfrm>
            <a:off x="4932040" y="4308778"/>
            <a:ext cx="138281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932040" y="4869160"/>
            <a:ext cx="1382813" cy="0"/>
          </a:xfrm>
          <a:prstGeom prst="line">
            <a:avLst/>
          </a:prstGeom>
          <a:ln w="50800">
            <a:solidFill>
              <a:srgbClr val="021A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932040" y="4581128"/>
            <a:ext cx="1382813" cy="0"/>
          </a:xfrm>
          <a:prstGeom prst="line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44208" y="4077073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Control</a:t>
            </a:r>
          </a:p>
          <a:p>
            <a:r>
              <a:rPr lang="en-US" sz="2000" dirty="0" err="1" smtClean="0"/>
              <a:t>Newmp</a:t>
            </a:r>
            <a:endParaRPr lang="en-US" sz="2000" dirty="0" smtClean="0"/>
          </a:p>
          <a:p>
            <a:r>
              <a:rPr lang="en-US" sz="2000" dirty="0" err="1" smtClean="0"/>
              <a:t>Newmp+advect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753274" y="56818"/>
            <a:ext cx="4050974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H</a:t>
            </a:r>
            <a:r>
              <a:rPr lang="en-US" sz="4000" dirty="0" smtClean="0"/>
              <a:t>ector 08E 2012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899592" y="1311151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99592" y="422108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04048" y="1311151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NewMP+adv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380312" y="188640"/>
            <a:ext cx="1763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Intensity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0688"/>
            <a:ext cx="8532439" cy="613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>
          <a:xfrm>
            <a:off x="4932040" y="4308778"/>
            <a:ext cx="138281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932040" y="4869160"/>
            <a:ext cx="1382813" cy="0"/>
          </a:xfrm>
          <a:prstGeom prst="line">
            <a:avLst/>
          </a:prstGeom>
          <a:ln w="50800">
            <a:solidFill>
              <a:srgbClr val="021A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932040" y="4581128"/>
            <a:ext cx="1382813" cy="0"/>
          </a:xfrm>
          <a:prstGeom prst="line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44208" y="4077073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Control</a:t>
            </a:r>
          </a:p>
          <a:p>
            <a:r>
              <a:rPr lang="en-US" sz="2000" dirty="0" err="1" smtClean="0"/>
              <a:t>Newmp</a:t>
            </a:r>
            <a:endParaRPr lang="en-US" sz="2000" dirty="0" smtClean="0"/>
          </a:p>
          <a:p>
            <a:r>
              <a:rPr lang="en-US" sz="2000" dirty="0" err="1" smtClean="0"/>
              <a:t>Newmp+advect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753274" y="56818"/>
            <a:ext cx="4050974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H</a:t>
            </a:r>
            <a:r>
              <a:rPr lang="en-US" sz="4000" dirty="0" smtClean="0"/>
              <a:t>ector 08E 2012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67544" y="1196752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67544" y="4106689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716016" y="1095127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NewMP+adv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668344" y="188639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Track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460432" cy="613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>
          <a:xfrm>
            <a:off x="4932040" y="4308778"/>
            <a:ext cx="138281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932040" y="4869160"/>
            <a:ext cx="1382813" cy="0"/>
          </a:xfrm>
          <a:prstGeom prst="line">
            <a:avLst/>
          </a:prstGeom>
          <a:ln w="50800">
            <a:solidFill>
              <a:srgbClr val="021A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932040" y="4581128"/>
            <a:ext cx="1382813" cy="0"/>
          </a:xfrm>
          <a:prstGeom prst="line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44208" y="4077073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Control</a:t>
            </a:r>
          </a:p>
          <a:p>
            <a:r>
              <a:rPr lang="en-US" sz="2000" dirty="0" err="1" smtClean="0"/>
              <a:t>Newmp</a:t>
            </a:r>
            <a:endParaRPr lang="en-US" sz="2000" dirty="0" smtClean="0"/>
          </a:p>
          <a:p>
            <a:r>
              <a:rPr lang="en-US" sz="2000" dirty="0" err="1" smtClean="0"/>
              <a:t>Newmp+advect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753274" y="56818"/>
            <a:ext cx="4050974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EriK</a:t>
            </a:r>
            <a:r>
              <a:rPr lang="en-US" sz="4000" dirty="0" smtClean="0"/>
              <a:t> 05E 2013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1311151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55576" y="422108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932040" y="1268760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NewMP+adv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7380312" y="188640"/>
            <a:ext cx="1763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Intensity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159" y="550188"/>
            <a:ext cx="8532440" cy="627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>
          <a:xfrm>
            <a:off x="4932040" y="4308778"/>
            <a:ext cx="138281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932040" y="4869160"/>
            <a:ext cx="1382813" cy="0"/>
          </a:xfrm>
          <a:prstGeom prst="line">
            <a:avLst/>
          </a:prstGeom>
          <a:ln w="50800">
            <a:solidFill>
              <a:srgbClr val="021A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932040" y="4581128"/>
            <a:ext cx="1382813" cy="0"/>
          </a:xfrm>
          <a:prstGeom prst="line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44208" y="4077073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Control</a:t>
            </a:r>
          </a:p>
          <a:p>
            <a:r>
              <a:rPr lang="en-US" sz="2000" dirty="0" err="1" smtClean="0"/>
              <a:t>Newmp</a:t>
            </a:r>
            <a:endParaRPr lang="en-US" sz="2000" dirty="0" smtClean="0"/>
          </a:p>
          <a:p>
            <a:r>
              <a:rPr lang="en-US" sz="2000" dirty="0" err="1" smtClean="0"/>
              <a:t>Newmp+advect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753274" y="56818"/>
            <a:ext cx="4050974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EriK</a:t>
            </a:r>
            <a:r>
              <a:rPr lang="en-US" sz="4000" dirty="0" smtClean="0"/>
              <a:t> 05E 2013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7668344" y="188639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Track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293771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99592" y="5847655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04048" y="2895327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NewMP+adv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460432" cy="610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>
          <a:xfrm>
            <a:off x="5220072" y="4236769"/>
            <a:ext cx="138281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5220072" y="4797151"/>
            <a:ext cx="1382813" cy="0"/>
          </a:xfrm>
          <a:prstGeom prst="line">
            <a:avLst/>
          </a:prstGeom>
          <a:ln w="50800">
            <a:solidFill>
              <a:srgbClr val="021A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220072" y="4509119"/>
            <a:ext cx="1382813" cy="0"/>
          </a:xfrm>
          <a:prstGeom prst="line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32240" y="4005064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Control</a:t>
            </a:r>
          </a:p>
          <a:p>
            <a:r>
              <a:rPr lang="en-US" sz="2000" dirty="0" err="1" smtClean="0"/>
              <a:t>Newmp</a:t>
            </a:r>
            <a:endParaRPr lang="en-US" sz="2000" dirty="0" smtClean="0"/>
          </a:p>
          <a:p>
            <a:r>
              <a:rPr lang="en-US" sz="2000" dirty="0" err="1" smtClean="0"/>
              <a:t>Newmp+advect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753274" y="56818"/>
            <a:ext cx="4050974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Katia 12L 2012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899592" y="1124744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99592" y="4034681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04048" y="1124744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NewMP+adv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380312" y="188640"/>
            <a:ext cx="1763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Intensity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469" y="404664"/>
            <a:ext cx="8500069" cy="6126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>
          <a:xfrm>
            <a:off x="4932040" y="4308778"/>
            <a:ext cx="138281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932040" y="4869160"/>
            <a:ext cx="1382813" cy="0"/>
          </a:xfrm>
          <a:prstGeom prst="line">
            <a:avLst/>
          </a:prstGeom>
          <a:ln w="50800">
            <a:solidFill>
              <a:srgbClr val="021A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932040" y="4581128"/>
            <a:ext cx="1382813" cy="0"/>
          </a:xfrm>
          <a:prstGeom prst="line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44208" y="4077073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Control</a:t>
            </a:r>
          </a:p>
          <a:p>
            <a:r>
              <a:rPr lang="en-US" sz="2000" dirty="0" err="1" smtClean="0"/>
              <a:t>Newmp</a:t>
            </a:r>
            <a:endParaRPr lang="en-US" sz="2000" dirty="0" smtClean="0"/>
          </a:p>
          <a:p>
            <a:r>
              <a:rPr lang="en-US" sz="2000" dirty="0" err="1" smtClean="0"/>
              <a:t>Newmp+advect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753274" y="56818"/>
            <a:ext cx="4050974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Katia 12L 2012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2051720" y="98072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051720" y="3890665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228184" y="980728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NewMP+adv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847856" y="179929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Track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052736"/>
            <a:ext cx="640871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/>
              <a:t>Hydrometers </a:t>
            </a:r>
          </a:p>
          <a:p>
            <a:pPr algn="ctr"/>
            <a:endParaRPr lang="en-US" altLang="zh-CN" sz="4400" dirty="0" smtClean="0"/>
          </a:p>
          <a:p>
            <a:r>
              <a:rPr lang="en-US" altLang="zh-CN" sz="3600" dirty="0" smtClean="0"/>
              <a:t>Sandy </a:t>
            </a:r>
            <a:r>
              <a:rPr lang="en-US" altLang="zh-CN" sz="3600" dirty="0" smtClean="0"/>
              <a:t>18L  2012</a:t>
            </a:r>
          </a:p>
          <a:p>
            <a:endParaRPr lang="en-US" altLang="zh-CN" sz="3600" dirty="0"/>
          </a:p>
          <a:p>
            <a:r>
              <a:rPr lang="en-US" altLang="zh-CN" sz="3600" dirty="0" smtClean="0"/>
              <a:t>First cycle, cold start, same initial  condition</a:t>
            </a:r>
            <a:endParaRPr lang="zh-CN" alt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42672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4664"/>
            <a:ext cx="426720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27447"/>
            <a:ext cx="42672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6512" y="33265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5496" y="3615407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199784" y="279442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NewMP+adv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4221088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Two New MP runs– more rain than CTL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With </a:t>
            </a:r>
            <a:r>
              <a:rPr lang="en-US" dirty="0" err="1" smtClean="0"/>
              <a:t>adv</a:t>
            </a:r>
            <a:r>
              <a:rPr lang="en-US" dirty="0" smtClean="0"/>
              <a:t>, smaller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41307" y="16793"/>
            <a:ext cx="507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Accumulative </a:t>
            </a:r>
            <a:r>
              <a:rPr lang="en-US" sz="3600" dirty="0" err="1" smtClean="0"/>
              <a:t>Precip</a:t>
            </a:r>
            <a:endParaRPr lang="en-US" sz="36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33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624"/>
            <a:ext cx="42672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96" y="476672"/>
            <a:ext cx="426720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540968"/>
            <a:ext cx="42672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6512" y="476672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5496" y="3615407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199784" y="411763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NewMP+adv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949119" y="61173"/>
            <a:ext cx="507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Composite Reflectivity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4860032" y="436510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NewMP</a:t>
            </a:r>
            <a:r>
              <a:rPr lang="en-US" dirty="0" smtClean="0"/>
              <a:t> , larger 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71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/>
          <p:cNvSpPr txBox="1">
            <a:spLocks/>
          </p:cNvSpPr>
          <p:nvPr/>
        </p:nvSpPr>
        <p:spPr>
          <a:xfrm>
            <a:off x="1043608" y="980728"/>
            <a:ext cx="6768752" cy="40568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 smtClean="0"/>
              <a:t> </a:t>
            </a:r>
            <a:r>
              <a:rPr lang="en-US" altLang="zh-CN" sz="4400" dirty="0" smtClean="0"/>
              <a:t>Outline</a:t>
            </a:r>
          </a:p>
          <a:p>
            <a:pPr marL="457200" indent="-457200">
              <a:buFont typeface="Arial" pitchFamily="34" charset="0"/>
              <a:buAutoNum type="arabicPeriod"/>
            </a:pPr>
            <a:endParaRPr lang="en-US" altLang="zh-CN" sz="2400" dirty="0" smtClean="0"/>
          </a:p>
          <a:p>
            <a:pPr marL="457200" indent="-457200">
              <a:buFont typeface="Arial" pitchFamily="34" charset="0"/>
              <a:buAutoNum type="arabicPeriod"/>
            </a:pPr>
            <a:r>
              <a:rPr lang="en-US" altLang="zh-CN" sz="2400" dirty="0" smtClean="0"/>
              <a:t>Description of experiments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en-US" altLang="zh-CN" sz="2400" dirty="0" smtClean="0"/>
              <a:t>East Pacific and Atlantic stats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en-US" altLang="zh-CN" sz="2400" dirty="0" smtClean="0"/>
              <a:t>Track and intensity of individual storms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en-US" altLang="zh-CN" sz="2400" dirty="0" smtClean="0"/>
              <a:t>Distribution of Hydrometers from one cycle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en-US" altLang="zh-CN" sz="2400" dirty="0" smtClean="0"/>
              <a:t>Summary and thoughts</a:t>
            </a:r>
            <a:endParaRPr lang="zh-CN" alt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421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6" y="444624"/>
            <a:ext cx="426720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6672"/>
            <a:ext cx="42672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42672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6512" y="476672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5496" y="3615407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199784" y="404663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NewMP+adv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313112" y="153506"/>
            <a:ext cx="507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Tot column Condensate 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148064" y="4437112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NewMP</a:t>
            </a:r>
            <a:r>
              <a:rPr lang="en-US" dirty="0" smtClean="0"/>
              <a:t>,    more </a:t>
            </a:r>
            <a:r>
              <a:rPr lang="en-US" dirty="0" err="1" smtClean="0"/>
              <a:t>cond</a:t>
            </a:r>
            <a:r>
              <a:rPr lang="en-US" dirty="0" smtClean="0"/>
              <a:t>, large max values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44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608"/>
            <a:ext cx="42672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2616"/>
            <a:ext cx="426720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429000"/>
            <a:ext cx="42672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6512" y="360513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5496" y="3615407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199784" y="360919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NewMP+adv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444147" y="-5359"/>
            <a:ext cx="507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Total column ice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860032" y="4149080"/>
            <a:ext cx="33118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Compared with control, two </a:t>
            </a:r>
            <a:r>
              <a:rPr lang="en-US" dirty="0" err="1" smtClean="0"/>
              <a:t>NewMP</a:t>
            </a:r>
            <a:r>
              <a:rPr lang="en-US" dirty="0" smtClean="0"/>
              <a:t>  runs  less spread,  larger max values</a:t>
            </a:r>
          </a:p>
          <a:p>
            <a:endParaRPr lang="en-US" dirty="0" smtClean="0"/>
          </a:p>
          <a:p>
            <a:r>
              <a:rPr lang="en-US" dirty="0" err="1" smtClean="0"/>
              <a:t>NewMP</a:t>
            </a:r>
            <a:r>
              <a:rPr lang="en-US" dirty="0" smtClean="0"/>
              <a:t> without </a:t>
            </a:r>
            <a:r>
              <a:rPr lang="en-US" dirty="0" err="1" smtClean="0"/>
              <a:t>adv</a:t>
            </a:r>
            <a:r>
              <a:rPr lang="en-US" dirty="0" smtClean="0"/>
              <a:t>,  largest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78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2" y="372616"/>
            <a:ext cx="42672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88" y="444624"/>
            <a:ext cx="426720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61048"/>
            <a:ext cx="42672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6512" y="476672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5496" y="3615407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199784" y="411763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NewMP+adv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555776" y="22946"/>
            <a:ext cx="507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Tot column snow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5093804" y="4149080"/>
            <a:ext cx="3222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Control , </a:t>
            </a:r>
            <a:r>
              <a:rPr lang="en-US" dirty="0" err="1" smtClean="0"/>
              <a:t>NewMP</a:t>
            </a:r>
            <a:r>
              <a:rPr lang="en-US" dirty="0" smtClean="0"/>
              <a:t>  similar</a:t>
            </a:r>
          </a:p>
          <a:p>
            <a:endParaRPr lang="en-US" dirty="0"/>
          </a:p>
          <a:p>
            <a:r>
              <a:rPr lang="en-US" dirty="0" err="1" smtClean="0"/>
              <a:t>NewMP+adv</a:t>
            </a:r>
            <a:r>
              <a:rPr lang="en-US" dirty="0" smtClean="0"/>
              <a:t> less snow 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29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2" y="260648"/>
            <a:ext cx="42672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26720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8" y="3429000"/>
            <a:ext cx="42672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6512" y="33265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5496" y="3615407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199784" y="260648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NewMP+adv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961964" y="0"/>
            <a:ext cx="507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Total column cloud water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5004048" y="422108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NewMP+adv</a:t>
            </a:r>
            <a:r>
              <a:rPr lang="en-US" dirty="0" smtClean="0"/>
              <a:t> :  large areas with large cloud water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39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57600"/>
            <a:ext cx="42672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40"/>
            <a:ext cx="426720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5062"/>
            <a:ext cx="42672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6512" y="18864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5496" y="3615407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236296" y="116632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NewMP+adv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664296" y="-27384"/>
            <a:ext cx="507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Reflectivity X-Z</a:t>
            </a:r>
            <a:endParaRPr lang="en-US" sz="36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83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616"/>
            <a:ext cx="42672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44624"/>
            <a:ext cx="426720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" y="3429000"/>
            <a:ext cx="42672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6512" y="37261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5496" y="3615407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199784" y="360919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NewMP+adv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934109" y="37753"/>
            <a:ext cx="507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Tot </a:t>
            </a:r>
            <a:r>
              <a:rPr lang="en-US" sz="3600" dirty="0" err="1" smtClean="0"/>
              <a:t>cond</a:t>
            </a:r>
            <a:r>
              <a:rPr lang="en-US" sz="3600" dirty="0" smtClean="0"/>
              <a:t> X-Z </a:t>
            </a:r>
            <a:r>
              <a:rPr lang="en-US" sz="3600" dirty="0" err="1" smtClean="0"/>
              <a:t>crossection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860032" y="4149080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Cross-section   at storm center</a:t>
            </a:r>
          </a:p>
          <a:p>
            <a:endParaRPr lang="en-US" dirty="0"/>
          </a:p>
          <a:p>
            <a:r>
              <a:rPr lang="en-US" dirty="0" smtClean="0"/>
              <a:t>Display multi strong convection areas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07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0608"/>
            <a:ext cx="42672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26720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29000"/>
            <a:ext cx="42672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6512" y="33265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5496" y="3615407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199784" y="300608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NewMP+adv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123728" y="0"/>
            <a:ext cx="507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Tot cloud ice X-Z </a:t>
            </a:r>
            <a:endParaRPr lang="en-US" sz="36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60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608"/>
            <a:ext cx="42672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72" y="260648"/>
            <a:ext cx="426720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2672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6512" y="26064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5496" y="3615407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200257" y="245839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NewMP+adv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267744" y="0"/>
            <a:ext cx="507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Tot cloud water X-Z</a:t>
            </a:r>
            <a:endParaRPr lang="en-US" sz="36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7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92696"/>
            <a:ext cx="78488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Summary</a:t>
            </a:r>
            <a:endParaRPr lang="en-US" sz="2800" dirty="0" smtClean="0"/>
          </a:p>
          <a:p>
            <a:r>
              <a:rPr lang="en-US" sz="2400" dirty="0" smtClean="0"/>
              <a:t>    Compared with control,  </a:t>
            </a:r>
            <a:r>
              <a:rPr lang="en-US" sz="2400" dirty="0" err="1" smtClean="0"/>
              <a:t>NewMP</a:t>
            </a:r>
            <a:r>
              <a:rPr lang="en-US" sz="2400" dirty="0" smtClean="0"/>
              <a:t> without </a:t>
            </a:r>
            <a:r>
              <a:rPr lang="en-US" sz="2400" dirty="0" err="1" smtClean="0"/>
              <a:t>adv</a:t>
            </a:r>
            <a:r>
              <a:rPr lang="en-US" sz="2400" dirty="0" smtClean="0"/>
              <a:t> gives promising intensity for ATL, degrades a little for EP.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With </a:t>
            </a:r>
            <a:r>
              <a:rPr lang="en-US" sz="2400" dirty="0" err="1" smtClean="0"/>
              <a:t>adv</a:t>
            </a:r>
            <a:r>
              <a:rPr lang="en-US" sz="2400" dirty="0" smtClean="0"/>
              <a:t>, takes 30% more time. </a:t>
            </a:r>
            <a:endParaRPr lang="en-US" sz="2400" dirty="0" smtClean="0"/>
          </a:p>
          <a:p>
            <a:r>
              <a:rPr lang="en-US" sz="3200" dirty="0" smtClean="0"/>
              <a:t>    </a:t>
            </a:r>
          </a:p>
          <a:p>
            <a:r>
              <a:rPr lang="en-US" sz="3200" dirty="0" smtClean="0"/>
              <a:t>Afterthoughts</a:t>
            </a:r>
          </a:p>
          <a:p>
            <a:r>
              <a:rPr lang="en-US" sz="2400" dirty="0" smtClean="0"/>
              <a:t>1.   How to further improve from the perspective of MP?</a:t>
            </a:r>
            <a:endParaRPr lang="en-US" sz="2400" dirty="0"/>
          </a:p>
          <a:p>
            <a:r>
              <a:rPr lang="en-US" sz="2400" dirty="0"/>
              <a:t>2</a:t>
            </a:r>
            <a:r>
              <a:rPr lang="en-US" sz="2400" dirty="0" smtClean="0"/>
              <a:t>.   </a:t>
            </a:r>
            <a:r>
              <a:rPr lang="en-US" sz="2400" dirty="0" smtClean="0"/>
              <a:t>What </a:t>
            </a:r>
            <a:r>
              <a:rPr lang="en-US" sz="2400" dirty="0" smtClean="0"/>
              <a:t>MP </a:t>
            </a:r>
            <a:r>
              <a:rPr lang="en-US" sz="2400" dirty="0" smtClean="0"/>
              <a:t>are most uncertain in the parameterization, and </a:t>
            </a:r>
            <a:r>
              <a:rPr lang="en-US" sz="2400" dirty="0" smtClean="0"/>
              <a:t>what have </a:t>
            </a:r>
            <a:r>
              <a:rPr lang="en-US" sz="2400" dirty="0" smtClean="0"/>
              <a:t>most impact on </a:t>
            </a:r>
            <a:r>
              <a:rPr lang="en-US" sz="2400" dirty="0" smtClean="0"/>
              <a:t>Hurricane?  How </a:t>
            </a:r>
            <a:r>
              <a:rPr lang="en-US" sz="2400" dirty="0" smtClean="0"/>
              <a:t>to quantity those uncertainties?  Ensemble style? </a:t>
            </a:r>
            <a:endParaRPr lang="en-US" sz="2400" dirty="0"/>
          </a:p>
          <a:p>
            <a:r>
              <a:rPr lang="en-US" sz="2400" dirty="0"/>
              <a:t>3</a:t>
            </a:r>
            <a:r>
              <a:rPr lang="en-US" sz="2400" dirty="0" smtClean="0"/>
              <a:t>.   Any </a:t>
            </a:r>
            <a:r>
              <a:rPr lang="en-US" sz="2400" dirty="0" smtClean="0"/>
              <a:t>special </a:t>
            </a:r>
            <a:r>
              <a:rPr lang="en-US" sz="2400" dirty="0" smtClean="0"/>
              <a:t>treatment for </a:t>
            </a:r>
            <a:r>
              <a:rPr lang="en-US" sz="2400" dirty="0" smtClean="0"/>
              <a:t>strong convection </a:t>
            </a:r>
            <a:r>
              <a:rPr lang="en-US" sz="2400" dirty="0" smtClean="0"/>
              <a:t>scenarios?</a:t>
            </a:r>
          </a:p>
          <a:p>
            <a:r>
              <a:rPr lang="en-US" sz="2400" dirty="0" smtClean="0"/>
              <a:t>4.   Others ….. 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10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HWRF control run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29"/>
          <a:stretch/>
        </p:blipFill>
        <p:spPr bwMode="auto">
          <a:xfrm>
            <a:off x="179512" y="2328752"/>
            <a:ext cx="8797956" cy="318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28057" y="162880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</a:t>
            </a:r>
            <a:r>
              <a:rPr lang="en-US" sz="4000" dirty="0" smtClean="0"/>
              <a:t>T14C  --- </a:t>
            </a:r>
            <a:r>
              <a:rPr lang="en-US" sz="2400" dirty="0" smtClean="0"/>
              <a:t>potential HWRF FY14 configuration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340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836712"/>
            <a:ext cx="79928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/>
              <a:t>Experimental runs</a:t>
            </a:r>
          </a:p>
          <a:p>
            <a:endParaRPr lang="en-US" altLang="zh-CN" sz="3600" dirty="0" smtClean="0"/>
          </a:p>
          <a:p>
            <a:r>
              <a:rPr lang="en-US" altLang="zh-CN" sz="3600" dirty="0" smtClean="0"/>
              <a:t>● T14C   --  </a:t>
            </a:r>
            <a:r>
              <a:rPr lang="en-US" altLang="zh-CN" sz="3600" dirty="0" smtClean="0"/>
              <a:t>control run</a:t>
            </a:r>
          </a:p>
          <a:p>
            <a:r>
              <a:rPr lang="en-US" altLang="zh-CN" sz="3600" dirty="0" smtClean="0"/>
              <a:t>                       </a:t>
            </a:r>
            <a:r>
              <a:rPr lang="en-US" altLang="zh-CN" sz="3600" dirty="0" smtClean="0"/>
              <a:t>old 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mp</a:t>
            </a:r>
            <a:r>
              <a:rPr lang="en-US" altLang="zh-CN" sz="3600" dirty="0" smtClean="0"/>
              <a:t>   + </a:t>
            </a:r>
            <a:r>
              <a:rPr lang="en-US" altLang="zh-CN" sz="3600" dirty="0" smtClean="0"/>
              <a:t>without </a:t>
            </a:r>
            <a:r>
              <a:rPr lang="en-US" altLang="zh-CN" sz="3600" dirty="0" smtClean="0"/>
              <a:t>advection</a:t>
            </a:r>
          </a:p>
          <a:p>
            <a:r>
              <a:rPr lang="en-US" altLang="zh-CN" sz="3600" dirty="0"/>
              <a:t> </a:t>
            </a:r>
            <a:r>
              <a:rPr lang="en-US" altLang="zh-CN" sz="3600" dirty="0" smtClean="0"/>
              <a:t>                       ~60min Zeus (WRF part)</a:t>
            </a:r>
            <a:endParaRPr lang="en-US" altLang="zh-CN" sz="3600" dirty="0" smtClean="0"/>
          </a:p>
          <a:p>
            <a:r>
              <a:rPr lang="en-US" altLang="zh-CN" sz="3600" dirty="0"/>
              <a:t>● H242   --- new </a:t>
            </a:r>
            <a:r>
              <a:rPr lang="en-US" altLang="zh-CN" sz="3600" dirty="0" err="1"/>
              <a:t>mp</a:t>
            </a:r>
            <a:r>
              <a:rPr lang="en-US" altLang="zh-CN" sz="3600" dirty="0"/>
              <a:t>  + without </a:t>
            </a:r>
            <a:r>
              <a:rPr lang="en-US" altLang="zh-CN" sz="3600" dirty="0" smtClean="0"/>
              <a:t>advection</a:t>
            </a:r>
          </a:p>
          <a:p>
            <a:r>
              <a:rPr lang="en-US" altLang="zh-CN" sz="3600" dirty="0"/>
              <a:t> </a:t>
            </a:r>
            <a:r>
              <a:rPr lang="en-US" altLang="zh-CN" sz="3600" dirty="0" smtClean="0"/>
              <a:t>                       ~60min </a:t>
            </a:r>
            <a:r>
              <a:rPr lang="en-US" altLang="zh-CN" sz="3600" dirty="0"/>
              <a:t>Zeus (WRF part</a:t>
            </a:r>
            <a:r>
              <a:rPr lang="en-US" altLang="zh-CN" sz="3600" dirty="0" smtClean="0"/>
              <a:t>)</a:t>
            </a:r>
            <a:endParaRPr lang="en-US" altLang="zh-CN" sz="3600" dirty="0" smtClean="0"/>
          </a:p>
          <a:p>
            <a:r>
              <a:rPr lang="en-US" altLang="zh-CN" sz="3600" dirty="0" smtClean="0"/>
              <a:t>● H142   --  new mp  + </a:t>
            </a:r>
            <a:r>
              <a:rPr lang="en-US" altLang="zh-CN" sz="3600" dirty="0" smtClean="0"/>
              <a:t>with advection</a:t>
            </a:r>
          </a:p>
          <a:p>
            <a:r>
              <a:rPr lang="en-US" altLang="zh-CN" sz="3600" dirty="0"/>
              <a:t> </a:t>
            </a:r>
            <a:r>
              <a:rPr lang="en-US" altLang="zh-CN" sz="3600" dirty="0" smtClean="0"/>
              <a:t>                       ~80min Zeus </a:t>
            </a:r>
            <a:r>
              <a:rPr lang="en-US" altLang="zh-CN" sz="3600" dirty="0"/>
              <a:t>(WRF part</a:t>
            </a:r>
            <a:r>
              <a:rPr lang="en-US" altLang="zh-CN" sz="3600" dirty="0" smtClean="0"/>
              <a:t>)</a:t>
            </a:r>
            <a:endParaRPr lang="en-US" altLang="zh-CN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3582" y="548680"/>
            <a:ext cx="806489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Priority cases for 2014 implementation </a:t>
            </a:r>
            <a:r>
              <a:rPr lang="en-US" sz="3200" b="1" dirty="0" smtClean="0"/>
              <a:t>tests</a:t>
            </a:r>
          </a:p>
          <a:p>
            <a:pPr algn="ctr"/>
            <a:endParaRPr lang="en-US" sz="3200" dirty="0"/>
          </a:p>
          <a:p>
            <a:pPr lvl="0"/>
            <a:r>
              <a:rPr lang="en-US" sz="2400" b="1" dirty="0" err="1"/>
              <a:t>Landfalling</a:t>
            </a:r>
            <a:r>
              <a:rPr lang="en-US" sz="2400" b="1" dirty="0"/>
              <a:t> storms</a:t>
            </a:r>
            <a:endParaRPr lang="en-US" sz="2400" dirty="0"/>
          </a:p>
          <a:p>
            <a:r>
              <a:rPr lang="en-US" dirty="0"/>
              <a:t>2010: Earl(07l), </a:t>
            </a:r>
            <a:r>
              <a:rPr lang="en-US" dirty="0" err="1"/>
              <a:t>Mattew</a:t>
            </a:r>
            <a:r>
              <a:rPr lang="en-US" dirty="0"/>
              <a:t>(15l)</a:t>
            </a:r>
          </a:p>
          <a:p>
            <a:r>
              <a:rPr lang="en-US" dirty="0"/>
              <a:t>2011: Harvey(08l), Irene(09l), Lee(13l), Nate(15l), </a:t>
            </a:r>
          </a:p>
          <a:p>
            <a:r>
              <a:rPr lang="en-US" dirty="0"/>
              <a:t>2012: Carlotta(03e),Paul(16e),  Debby(04l), Ernesto(05l), Isaac(09l), Sandy(18l)</a:t>
            </a:r>
          </a:p>
          <a:p>
            <a:r>
              <a:rPr lang="en-US" dirty="0"/>
              <a:t>2013: Raymond(17e), Sonia(18e), Dorian(04l), Ingrid(10l), Karen(12l) </a:t>
            </a:r>
          </a:p>
          <a:p>
            <a:r>
              <a:rPr lang="en-US" u="sng" dirty="0"/>
              <a:t>Total: 17 storms</a:t>
            </a:r>
            <a:endParaRPr lang="en-US" dirty="0"/>
          </a:p>
          <a:p>
            <a:pPr lvl="0"/>
            <a:endParaRPr lang="en-US" b="1" dirty="0" smtClean="0"/>
          </a:p>
          <a:p>
            <a:pPr lvl="0"/>
            <a:r>
              <a:rPr lang="en-US" sz="2400" b="1" dirty="0" smtClean="0"/>
              <a:t>Storms </a:t>
            </a:r>
            <a:r>
              <a:rPr lang="en-US" sz="2400" b="1" dirty="0"/>
              <a:t>which perform bad</a:t>
            </a:r>
            <a:endParaRPr lang="en-US" sz="2400" dirty="0"/>
          </a:p>
          <a:p>
            <a:r>
              <a:rPr lang="en-US" dirty="0"/>
              <a:t>Frank(09e, 2010), Eugene(05e, 2011), Irene(09l, 2011), Hector(09e, 2010) Dalia(04e, 2013) </a:t>
            </a:r>
          </a:p>
          <a:p>
            <a:r>
              <a:rPr lang="en-US" dirty="0"/>
              <a:t>      </a:t>
            </a:r>
            <a:r>
              <a:rPr lang="en-US" u="sng" dirty="0"/>
              <a:t>5 storms</a:t>
            </a:r>
            <a:endParaRPr lang="en-US" dirty="0"/>
          </a:p>
          <a:p>
            <a:pPr lvl="0"/>
            <a:endParaRPr lang="en-US" b="1" dirty="0" smtClean="0"/>
          </a:p>
          <a:p>
            <a:pPr lvl="0"/>
            <a:r>
              <a:rPr lang="en-US" sz="2400" b="1" dirty="0" smtClean="0"/>
              <a:t>Storms </a:t>
            </a:r>
            <a:r>
              <a:rPr lang="en-US" sz="2400" b="1" dirty="0"/>
              <a:t>which perform well</a:t>
            </a:r>
            <a:endParaRPr lang="en-US" sz="2400" dirty="0"/>
          </a:p>
          <a:p>
            <a:r>
              <a:rPr lang="en-US" dirty="0"/>
              <a:t>Katia(12l,2011), Leslie(12l,2012), Erik(05e, 2013), Flossie(06e, 2013)</a:t>
            </a:r>
          </a:p>
          <a:p>
            <a:r>
              <a:rPr lang="en-US" dirty="0"/>
              <a:t>     </a:t>
            </a:r>
            <a:r>
              <a:rPr lang="en-US" u="sng" dirty="0"/>
              <a:t>4 storms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98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tp://ftp.emc.ncep.noaa.gov/mmb/wd20ww/cp-tmp/H142/fig_ALAL1013_wi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4080971" cy="2880000"/>
          </a:xfrm>
          <a:prstGeom prst="rect">
            <a:avLst/>
          </a:prstGeom>
          <a:noFill/>
        </p:spPr>
      </p:pic>
      <p:pic>
        <p:nvPicPr>
          <p:cNvPr id="1028" name="Picture 4" descr="ftp://ftp.emc.ncep.noaa.gov/mmb/wd20ww/cp-tmp/H142/fig_ALAL1013_tk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836712"/>
            <a:ext cx="4080971" cy="2880000"/>
          </a:xfrm>
          <a:prstGeom prst="rect">
            <a:avLst/>
          </a:prstGeom>
          <a:noFill/>
        </p:spPr>
      </p:pic>
      <p:pic>
        <p:nvPicPr>
          <p:cNvPr id="1030" name="Picture 6" descr="ftp://ftp.emc.ncep.noaa.gov/mmb/wd20ww/cp-tmp/H142/fig_ALAL1013_bia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861048"/>
            <a:ext cx="4080971" cy="2880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80037" y="102763"/>
            <a:ext cx="4704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ATL  all </a:t>
            </a:r>
            <a:r>
              <a:rPr lang="en-US" sz="4400" dirty="0" err="1" smtClean="0"/>
              <a:t>exp</a:t>
            </a:r>
            <a:r>
              <a:rPr lang="en-US" sz="4400" dirty="0" smtClean="0"/>
              <a:t> storms</a:t>
            </a:r>
            <a:endParaRPr lang="en-US" sz="4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932040" y="4797152"/>
            <a:ext cx="1296144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932040" y="5733256"/>
            <a:ext cx="1296144" cy="0"/>
          </a:xfrm>
          <a:prstGeom prst="line">
            <a:avLst/>
          </a:prstGeom>
          <a:ln w="50800">
            <a:solidFill>
              <a:srgbClr val="021A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932040" y="5287974"/>
            <a:ext cx="1296144" cy="0"/>
          </a:xfrm>
          <a:prstGeom prst="line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44208" y="4565446"/>
            <a:ext cx="26997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Control</a:t>
            </a:r>
          </a:p>
          <a:p>
            <a:r>
              <a:rPr lang="en-US" sz="2800" dirty="0" err="1" smtClean="0"/>
              <a:t>Newmp</a:t>
            </a:r>
            <a:endParaRPr lang="en-US" sz="2800" dirty="0" smtClean="0"/>
          </a:p>
          <a:p>
            <a:r>
              <a:rPr lang="en-US" sz="2800" dirty="0" err="1" smtClean="0"/>
              <a:t>Newmp+advect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141277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Intensity error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084168" y="141277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Track error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807804" y="4417948"/>
            <a:ext cx="118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Bias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6093296"/>
            <a:ext cx="4080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 similar,   </a:t>
            </a:r>
            <a:r>
              <a:rPr lang="en-US" dirty="0" err="1" smtClean="0"/>
              <a:t>NewMp</a:t>
            </a:r>
            <a:r>
              <a:rPr lang="en-US" dirty="0" smtClean="0"/>
              <a:t> (H242) gives promising intensity improvement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tp://ftp.emc.ncep.noaa.gov/mmb/wd20ww/cp-tmp/H142/fig_EPAL1013_wi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5024"/>
            <a:ext cx="4080971" cy="2880000"/>
          </a:xfrm>
          <a:prstGeom prst="rect">
            <a:avLst/>
          </a:prstGeom>
          <a:noFill/>
        </p:spPr>
      </p:pic>
      <p:pic>
        <p:nvPicPr>
          <p:cNvPr id="16388" name="Picture 4" descr="ftp://ftp.emc.ncep.noaa.gov/mmb/wd20ww/cp-tmp/H142/fig_EPAL1013_tk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5024"/>
            <a:ext cx="4080971" cy="2880000"/>
          </a:xfrm>
          <a:prstGeom prst="rect">
            <a:avLst/>
          </a:prstGeom>
          <a:noFill/>
        </p:spPr>
      </p:pic>
      <p:pic>
        <p:nvPicPr>
          <p:cNvPr id="16390" name="Picture 6" descr="ftp://ftp.emc.ncep.noaa.gov/mmb/wd20ww/cp-tmp/H142/fig_EPAL1013_bia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997" y="3717032"/>
            <a:ext cx="4080971" cy="288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92330" y="77886"/>
            <a:ext cx="4559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EP  all </a:t>
            </a:r>
            <a:r>
              <a:rPr lang="en-US" sz="4400" dirty="0" err="1" smtClean="0"/>
              <a:t>exp</a:t>
            </a:r>
            <a:r>
              <a:rPr lang="en-US" sz="4400" dirty="0" smtClean="0"/>
              <a:t> storms</a:t>
            </a:r>
            <a:endParaRPr lang="en-US" sz="4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932040" y="4308778"/>
            <a:ext cx="1296144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932040" y="5244882"/>
            <a:ext cx="1296144" cy="0"/>
          </a:xfrm>
          <a:prstGeom prst="line">
            <a:avLst/>
          </a:prstGeom>
          <a:ln w="50800">
            <a:solidFill>
              <a:srgbClr val="021A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32040" y="4799600"/>
            <a:ext cx="1296144" cy="0"/>
          </a:xfrm>
          <a:prstGeom prst="line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19672" y="141277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Intensity error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807804" y="4417948"/>
            <a:ext cx="1188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Bias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6084168" y="141277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Track error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6444208" y="4077072"/>
            <a:ext cx="26997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Control</a:t>
            </a:r>
          </a:p>
          <a:p>
            <a:r>
              <a:rPr lang="en-US" sz="2800" dirty="0" err="1" smtClean="0"/>
              <a:t>Newmp</a:t>
            </a:r>
            <a:endParaRPr lang="en-US" sz="2800" dirty="0" smtClean="0"/>
          </a:p>
          <a:p>
            <a:r>
              <a:rPr lang="en-US" sz="2800" dirty="0" err="1" smtClean="0"/>
              <a:t>Newmp+advect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4596708" y="5472555"/>
            <a:ext cx="4319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Track,  similar &lt; 72hrs</a:t>
            </a:r>
          </a:p>
          <a:p>
            <a:r>
              <a:rPr lang="en-US" dirty="0" err="1" smtClean="0"/>
              <a:t>NewMp</a:t>
            </a:r>
            <a:r>
              <a:rPr lang="en-US" dirty="0" smtClean="0"/>
              <a:t> Track better  &gt; 72hrs </a:t>
            </a:r>
            <a:r>
              <a:rPr lang="en-US" dirty="0" err="1" smtClean="0"/>
              <a:t>Advec</a:t>
            </a:r>
            <a:r>
              <a:rPr lang="en-US" dirty="0" smtClean="0"/>
              <a:t> degrade </a:t>
            </a:r>
          </a:p>
          <a:p>
            <a:r>
              <a:rPr lang="en-US" dirty="0" smtClean="0"/>
              <a:t>Intensity,  a little worse &gt; 24hrs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794" y="620688"/>
            <a:ext cx="871296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Composite track and intensity for individual storms</a:t>
            </a:r>
          </a:p>
          <a:p>
            <a:endParaRPr lang="en-US" sz="3200" dirty="0"/>
          </a:p>
          <a:p>
            <a:endParaRPr lang="en-US" sz="3200" dirty="0" smtClean="0"/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en-US" sz="2800" b="1" dirty="0" err="1" smtClean="0"/>
              <a:t>Landfalling</a:t>
            </a:r>
            <a:r>
              <a:rPr lang="en-US" sz="2800" b="1" dirty="0" smtClean="0"/>
              <a:t> storms  --- Sandy  18L 2012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endParaRPr lang="en-US" sz="2800" b="1" dirty="0" smtClean="0"/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en-US" sz="2800" b="1" dirty="0" smtClean="0"/>
              <a:t>Storms </a:t>
            </a:r>
            <a:r>
              <a:rPr lang="en-US" sz="2800" b="1" dirty="0"/>
              <a:t>which perform </a:t>
            </a:r>
            <a:r>
              <a:rPr lang="en-US" sz="2800" b="1" dirty="0" smtClean="0"/>
              <a:t>bad  -- Hector 08E 2012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endParaRPr lang="en-US" sz="2800" dirty="0" smtClean="0"/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en-US" sz="2800" b="1" dirty="0" smtClean="0"/>
              <a:t>Storms </a:t>
            </a:r>
            <a:r>
              <a:rPr lang="en-US" sz="2800" b="1" dirty="0"/>
              <a:t>which perform </a:t>
            </a:r>
            <a:r>
              <a:rPr lang="en-US" sz="2800" b="1" dirty="0" smtClean="0"/>
              <a:t>well  -- Eric 05E 2013, Katia 12L2011 </a:t>
            </a:r>
            <a:endParaRPr lang="en-US" sz="2800" dirty="0"/>
          </a:p>
          <a:p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18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442" y="764704"/>
            <a:ext cx="8136904" cy="5869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753274" y="56818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Sandy 18L 2012</a:t>
            </a:r>
            <a:endParaRPr lang="en-US" sz="4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932040" y="4308778"/>
            <a:ext cx="138281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932040" y="4869160"/>
            <a:ext cx="1382813" cy="0"/>
          </a:xfrm>
          <a:prstGeom prst="line">
            <a:avLst/>
          </a:prstGeom>
          <a:ln w="50800">
            <a:solidFill>
              <a:srgbClr val="021A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932040" y="4581128"/>
            <a:ext cx="1382813" cy="0"/>
          </a:xfrm>
          <a:prstGeom prst="line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44208" y="4077073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Control</a:t>
            </a:r>
          </a:p>
          <a:p>
            <a:r>
              <a:rPr lang="en-US" sz="2000" dirty="0" err="1" smtClean="0"/>
              <a:t>Newmp</a:t>
            </a:r>
            <a:endParaRPr lang="en-US" sz="2000" dirty="0" smtClean="0"/>
          </a:p>
          <a:p>
            <a:r>
              <a:rPr lang="en-US" sz="2000" dirty="0" err="1" smtClean="0"/>
              <a:t>Newmp+advect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380312" y="188640"/>
            <a:ext cx="1763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Intensity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9592" y="1311151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Control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004048" y="1311151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NewMP+adv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899592" y="422108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NewMP</a:t>
            </a:r>
            <a:endParaRPr lang="en-US" sz="2400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2014/2/27</a:t>
            </a:r>
            <a:endParaRPr lang="zh-CN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63194-03AE-443B-8503-57EE77AD749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646</Words>
  <Application>Microsoft Office PowerPoint</Application>
  <PresentationFormat>On-screen Show (4:3)</PresentationFormat>
  <Paragraphs>252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主题</vt:lpstr>
      <vt:lpstr>HWRF Microphysics Tests  </vt:lpstr>
      <vt:lpstr>PowerPoint Presentation</vt:lpstr>
      <vt:lpstr>HWRF control run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HWRF Microphysics Tests</dc:title>
  <dc:creator>ibm</dc:creator>
  <cp:lastModifiedBy>Weiguo Wang</cp:lastModifiedBy>
  <cp:revision>56</cp:revision>
  <dcterms:created xsi:type="dcterms:W3CDTF">2014-02-27T01:29:38Z</dcterms:created>
  <dcterms:modified xsi:type="dcterms:W3CDTF">2014-02-27T15:45:29Z</dcterms:modified>
</cp:coreProperties>
</file>