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360" r:id="rId2"/>
    <p:sldId id="363" r:id="rId3"/>
    <p:sldId id="256" r:id="rId4"/>
    <p:sldId id="257" r:id="rId5"/>
    <p:sldId id="258" r:id="rId6"/>
    <p:sldId id="274" r:id="rId7"/>
    <p:sldId id="259" r:id="rId8"/>
    <p:sldId id="260" r:id="rId9"/>
    <p:sldId id="263" r:id="rId10"/>
    <p:sldId id="269" r:id="rId11"/>
    <p:sldId id="276" r:id="rId12"/>
    <p:sldId id="275" r:id="rId13"/>
    <p:sldId id="283" r:id="rId14"/>
    <p:sldId id="287" r:id="rId15"/>
    <p:sldId id="293" r:id="rId16"/>
    <p:sldId id="295" r:id="rId17"/>
    <p:sldId id="296" r:id="rId18"/>
    <p:sldId id="297" r:id="rId19"/>
    <p:sldId id="298" r:id="rId20"/>
    <p:sldId id="306" r:id="rId21"/>
    <p:sldId id="310" r:id="rId22"/>
    <p:sldId id="318" r:id="rId23"/>
    <p:sldId id="320" r:id="rId24"/>
    <p:sldId id="349" r:id="rId25"/>
    <p:sldId id="354" r:id="rId26"/>
    <p:sldId id="356" r:id="rId27"/>
    <p:sldId id="361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3B8E02-1934-44A4-8D76-469765856B7B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3D1F733-E77A-4FA5-AA5B-463655873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50F8-9E3B-4F7A-B6AA-A1BE3D4F15A8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C8F8-793F-4550-B517-FA738D309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2ABD-E65E-48AC-A78D-A5B85693A8B9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07CE-9FC8-4748-9BFF-24220FBF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7986-4511-445A-870E-F2FAA779A42D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928F-D546-4BAB-AD03-2BB30BCE9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C81A4-84AE-4BC9-A3FB-1DE0D6343216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A5B0-B6D7-41C4-9B14-D3E754E9B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D80D-28EF-466B-A1A1-B78FACD6842B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DBAF-E65D-4C7D-A44F-DDEA7F9D2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E8F8-882E-4734-A9CD-5104CA409F21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D507-1F41-430A-938F-4FB2B1AD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E7DD-4076-45D2-BC1D-EF404E7277D6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02AE-A11A-46C9-907C-AF2D97976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3DE7-9B72-4133-8DBA-F1B77338CADB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83BD-C96F-4A53-8E56-877CF492E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35D2-42F4-4B94-A047-29D1F6BBB9A5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E8B1-1323-4794-94D6-186BD4D78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FFDE-4F12-4982-B085-8BD22EDBB488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27D7-A506-4F2D-8275-743DBC12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1015-6461-49BF-9879-1453696EDF58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9B9F-824C-45C5-94E6-AB73602E8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8864F4-E22A-459E-BFD6-7C6DB87E0B15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6B6FB-2C74-4DA8-9687-82BD9A79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1981200" y="671513"/>
            <a:ext cx="5154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u="sng">
                <a:latin typeface="Calibri" pitchFamily="34" charset="0"/>
                <a:ea typeface="DejaVu LGC Sans"/>
                <a:cs typeface="Lohit Hindi"/>
              </a:rPr>
              <a:t>2012 HWRF implementation tests</a:t>
            </a:r>
            <a:endParaRPr lang="en-US" sz="2800">
              <a:latin typeface="Calibri" pitchFamily="34" charset="0"/>
              <a:ea typeface="DejaVu LGC Sans"/>
              <a:cs typeface="Lohit Hindi"/>
            </a:endParaRPr>
          </a:p>
          <a:p>
            <a:pPr eaLnBrk="0" hangingPunct="0"/>
            <a:endParaRPr lang="en-US" sz="2800">
              <a:latin typeface="Calibri" pitchFamily="34" charset="0"/>
              <a:ea typeface="DejaVu LGC Sans"/>
              <a:cs typeface="Lohit Hindi"/>
            </a:endParaRPr>
          </a:p>
        </p:txBody>
      </p:sp>
      <p:graphicFrame>
        <p:nvGraphicFramePr>
          <p:cNvPr id="117972" name="Group 212"/>
          <p:cNvGraphicFramePr>
            <a:graphicFrameLocks noGrp="1"/>
          </p:cNvGraphicFramePr>
          <p:nvPr/>
        </p:nvGraphicFramePr>
        <p:xfrm>
          <a:off x="531813" y="1906588"/>
          <a:ext cx="8080375" cy="3170237"/>
        </p:xfrm>
        <a:graphic>
          <a:graphicData uri="http://schemas.openxmlformats.org/drawingml/2006/table">
            <a:tbl>
              <a:tblPr/>
              <a:tblGrid>
                <a:gridCol w="828675"/>
                <a:gridCol w="3333750"/>
                <a:gridCol w="1008062"/>
                <a:gridCol w="1724025"/>
                <a:gridCol w="11858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EXP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Description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Platform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Person in charge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Due date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HBSE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Baseline: with the stripe bug fix 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(a=0.5, coac=0.75, 3.0, 4.0)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Jet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Chanh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HPHY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HBSE + S.C. + MP tune (dt=45s, no sas in d03)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Jet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Weiguo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HINT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HPHY + new vertical interpolation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CCS/Intel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Sam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HADV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HINT + separate MP advection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Intel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Sam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HOCN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HPHY + new ocean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Intel/Jet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Vijay/Biju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HGSI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HPHY + GSI (prepbufr only)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Jet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Mingjing/In-Hyuk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Feb. 24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HCOM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Combination of above (only positive exps)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CCS*/Jet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Zhan/Chanh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Mar. 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H201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HCOM + NEW GFS 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CCS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Zhan/Weiguo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ejaVu LGC Sans"/>
                          <a:cs typeface="Lohit Hindi"/>
                        </a:rPr>
                        <a:t>Mar. 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ejaVu LGC Sans"/>
                        <a:cs typeface="Lohit Hindi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08" name="Rectangle 211"/>
          <p:cNvSpPr>
            <a:spLocks noChangeArrowheads="1"/>
          </p:cNvSpPr>
          <p:nvPr/>
        </p:nvSpPr>
        <p:spPr bwMode="auto">
          <a:xfrm>
            <a:off x="838200" y="5395913"/>
            <a:ext cx="4714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latin typeface="Calibri" pitchFamily="34" charset="0"/>
                <a:ea typeface="DejaVu LGC Sans"/>
                <a:cs typeface="Lohit Hindi"/>
              </a:rPr>
              <a:t>Intel: Can be run on Zeus when it becomes stable and reliable</a:t>
            </a:r>
            <a:endParaRPr lang="en-US" sz="1400">
              <a:latin typeface="Calibri" pitchFamily="34" charset="0"/>
              <a:ea typeface="DejaVu LGC Sans"/>
              <a:cs typeface="Lohit Hindi"/>
            </a:endParaRPr>
          </a:p>
          <a:p>
            <a:pPr eaLnBrk="0" hangingPunct="0"/>
            <a:r>
              <a:rPr lang="en-US" sz="1400" b="1">
                <a:latin typeface="Calibri" pitchFamily="34" charset="0"/>
                <a:ea typeface="DejaVu LGC Sans"/>
                <a:cs typeface="Lohit Hindi"/>
              </a:rPr>
              <a:t>All 2010 and 2011 cases</a:t>
            </a:r>
            <a:endParaRPr lang="en-US" sz="1400">
              <a:latin typeface="Calibri" pitchFamily="34" charset="0"/>
              <a:ea typeface="DejaVu LGC Sans"/>
              <a:cs typeface="Lohit Hindi"/>
            </a:endParaRPr>
          </a:p>
          <a:p>
            <a:pPr eaLnBrk="0" hangingPunct="0"/>
            <a:r>
              <a:rPr lang="en-US" sz="1400" b="1">
                <a:latin typeface="Calibri" pitchFamily="34" charset="0"/>
                <a:ea typeface="DejaVu LGC Sans"/>
                <a:cs typeface="Lohit Hindi"/>
              </a:rPr>
              <a:t>    * GFS test only for 2011 storms</a:t>
            </a:r>
            <a:endParaRPr lang="en-US" sz="1400">
              <a:latin typeface="Calibri" pitchFamily="34" charset="0"/>
              <a:ea typeface="DejaVu LGC Sans"/>
              <a:cs typeface="Lohit Hind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H201_ATL2010.intensity-err-RICHARD-19L-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201_ATL2010.track-err-RICHARD-19L-20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H201_ATL2010.track-err-TOMAS-21L-2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" descr="H201_ATL2010.intensity-err-TOMAS-21L-20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838" y="3502025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201_EP2010.intensity-err-CELIA-04E-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H201_EP2010.track-err-CELIA-04E-20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H201_EP2010.track-err-FRANK-09E-2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" descr="H201_EP2010.track-err-FRANK-09E-2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502025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201_ATL2011.intensity-err-IRENE-09L-2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H201_ATL2011.track-err-IRENE-09L-20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H201_ATL2011.track-err-MARIA-14L-20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H201_ATL2011.intensity-err-MARIA-14L-201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838" y="3502025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H201_ATL2011.intensity-err-PHILIPPE-17L-2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H201_ATL2011.track-err-PHILIPPE-17L-20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H201_EP2011.track-err-EUGENE-05E-20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" descr="H201_EP2011.intensity-err-EUGENE-05E-201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8838" y="3502025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201_EP2011.intensity-err-JOVA-10E-20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201_EP2011.track-err-JOVA-10E-20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685800" y="2286000"/>
            <a:ext cx="8077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1.  Only assimilate prepbufr data </a:t>
            </a:r>
          </a:p>
          <a:p>
            <a:r>
              <a:rPr lang="en-US" sz="2400">
                <a:latin typeface="Calibri" pitchFamily="34" charset="0"/>
              </a:rPr>
              <a:t>2. Removed all data with in 1200 km from TC center</a:t>
            </a:r>
          </a:p>
          <a:p>
            <a:r>
              <a:rPr lang="en-US" sz="2400">
                <a:latin typeface="Calibri" pitchFamily="34" charset="0"/>
              </a:rPr>
              <a:t>3.  Decreased the background error correlation length scale to half of the original one for ghost domain (inner analysis domain)</a:t>
            </a:r>
          </a:p>
          <a:p>
            <a:r>
              <a:rPr lang="en-US" sz="2400">
                <a:latin typeface="Calibri" pitchFamily="34" charset="0"/>
              </a:rPr>
              <a:t>4. Increased observation error to 3 times of the original one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1600200" y="990600"/>
            <a:ext cx="5867400" cy="769938"/>
          </a:xfrm>
          <a:prstGeom prst="rect">
            <a:avLst/>
          </a:prstGeom>
          <a:solidFill>
            <a:srgbClr val="FFFF00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Changes Made for HGSI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Content Placeholder 3" descr="fig_ALAL1011_altk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685800"/>
            <a:ext cx="7496175" cy="54498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3" descr="fig_ALAL1011_crtk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838200"/>
            <a:ext cx="7496175" cy="54498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3" descr="fig_ALAL1011_win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685800"/>
            <a:ext cx="7496175" cy="54498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3" descr="fig_ALAL1011_bia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5038" y="685800"/>
            <a:ext cx="7494587" cy="5448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22513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322513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598988"/>
            <a:ext cx="2362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598988"/>
            <a:ext cx="2362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675" y="2322513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TextBox 14"/>
          <p:cNvSpPr txBox="1">
            <a:spLocks noChangeArrowheads="1"/>
          </p:cNvSpPr>
          <p:nvPr/>
        </p:nvSpPr>
        <p:spPr bwMode="auto">
          <a:xfrm>
            <a:off x="76200" y="3005138"/>
            <a:ext cx="887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IGOR</a:t>
            </a:r>
          </a:p>
          <a:p>
            <a:r>
              <a:rPr lang="en-US">
                <a:latin typeface="Calibri" pitchFamily="34" charset="0"/>
              </a:rPr>
              <a:t>091612</a:t>
            </a:r>
          </a:p>
        </p:txBody>
      </p:sp>
      <p:sp>
        <p:nvSpPr>
          <p:cNvPr id="118792" name="TextBox 15"/>
          <p:cNvSpPr txBox="1">
            <a:spLocks noChangeArrowheads="1"/>
          </p:cNvSpPr>
          <p:nvPr/>
        </p:nvSpPr>
        <p:spPr bwMode="auto">
          <a:xfrm>
            <a:off x="76200" y="5272088"/>
            <a:ext cx="887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IGOR</a:t>
            </a:r>
          </a:p>
          <a:p>
            <a:r>
              <a:rPr lang="en-US">
                <a:latin typeface="Calibri" pitchFamily="34" charset="0"/>
              </a:rPr>
              <a:t>091618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2875" y="3795713"/>
            <a:ext cx="463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87h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5438" y="3795713"/>
            <a:ext cx="5556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117h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21" name="Straight Connector 20"/>
          <p:cNvCxnSpPr>
            <a:stCxn id="19" idx="3"/>
            <a:endCxn id="20" idx="1"/>
          </p:cNvCxnSpPr>
          <p:nvPr/>
        </p:nvCxnSpPr>
        <p:spPr>
          <a:xfrm>
            <a:off x="5686425" y="3949700"/>
            <a:ext cx="2259013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05413" y="6040438"/>
            <a:ext cx="463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81h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9563" y="6040438"/>
            <a:ext cx="5540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117h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24" name="Straight Connector 23"/>
          <p:cNvCxnSpPr>
            <a:stCxn id="22" idx="3"/>
            <a:endCxn id="23" idx="1"/>
          </p:cNvCxnSpPr>
          <p:nvPr/>
        </p:nvCxnSpPr>
        <p:spPr>
          <a:xfrm>
            <a:off x="5668963" y="6194425"/>
            <a:ext cx="226060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9838" y="3857625"/>
            <a:ext cx="463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51h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880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55563"/>
            <a:ext cx="2362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55563"/>
            <a:ext cx="2362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55563"/>
            <a:ext cx="23622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03" name="TextBox 26"/>
          <p:cNvSpPr txBox="1">
            <a:spLocks noChangeArrowheads="1"/>
          </p:cNvSpPr>
          <p:nvPr/>
        </p:nvSpPr>
        <p:spPr bwMode="auto">
          <a:xfrm>
            <a:off x="76200" y="722313"/>
            <a:ext cx="887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IGOR</a:t>
            </a:r>
          </a:p>
          <a:p>
            <a:r>
              <a:rPr lang="en-US">
                <a:latin typeface="Calibri" pitchFamily="34" charset="0"/>
              </a:rPr>
              <a:t>091606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7138" y="1557338"/>
            <a:ext cx="463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51h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65738" y="1516063"/>
            <a:ext cx="463550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99h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8300" y="1516063"/>
            <a:ext cx="55562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126h</a:t>
            </a:r>
            <a:endParaRPr lang="en-US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>
            <a:stCxn id="29" idx="3"/>
            <a:endCxn id="30" idx="1"/>
          </p:cNvCxnSpPr>
          <p:nvPr/>
        </p:nvCxnSpPr>
        <p:spPr>
          <a:xfrm>
            <a:off x="5729288" y="1670050"/>
            <a:ext cx="2259012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    	HBSE				 HPHY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886200" y="1666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EARL 07L</a:t>
            </a:r>
          </a:p>
        </p:txBody>
      </p:sp>
      <p:pic>
        <p:nvPicPr>
          <p:cNvPr id="64515" name="Picture 4" descr="al07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4958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al072010"/>
          <p:cNvPicPr>
            <a:picLocks noChangeAspect="1" noChangeArrowheads="1"/>
          </p:cNvPicPr>
          <p:nvPr/>
        </p:nvPicPr>
        <p:blipFill>
          <a:blip r:embed="rId3"/>
          <a:srcRect l="20348" r="14914"/>
          <a:stretch>
            <a:fillRect/>
          </a:stretch>
        </p:blipFill>
        <p:spPr bwMode="auto">
          <a:xfrm>
            <a:off x="5105400" y="833438"/>
            <a:ext cx="33528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EARL"/>
          <p:cNvPicPr>
            <a:picLocks noChangeAspect="1" noChangeArrowheads="1"/>
          </p:cNvPicPr>
          <p:nvPr/>
        </p:nvPicPr>
        <p:blipFill>
          <a:blip r:embed="rId4"/>
          <a:srcRect l="9724" t="8075"/>
          <a:stretch>
            <a:fillRect/>
          </a:stretch>
        </p:blipFill>
        <p:spPr bwMode="auto">
          <a:xfrm>
            <a:off x="990600" y="39624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EARL"/>
          <p:cNvPicPr>
            <a:picLocks noChangeAspect="1" noChangeArrowheads="1"/>
          </p:cNvPicPr>
          <p:nvPr/>
        </p:nvPicPr>
        <p:blipFill>
          <a:blip r:embed="rId5"/>
          <a:srcRect l="9422" t="7364"/>
          <a:stretch>
            <a:fillRect/>
          </a:stretch>
        </p:blipFill>
        <p:spPr bwMode="auto">
          <a:xfrm>
            <a:off x="4876800" y="3962400"/>
            <a:ext cx="3662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    	HBSE				 HPHY</a:t>
            </a:r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886200" y="1666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IGOR 11L</a:t>
            </a:r>
          </a:p>
        </p:txBody>
      </p:sp>
      <p:pic>
        <p:nvPicPr>
          <p:cNvPr id="68611" name="Picture 4" descr="al112010"/>
          <p:cNvPicPr>
            <a:picLocks noChangeAspect="1" noChangeArrowheads="1"/>
          </p:cNvPicPr>
          <p:nvPr/>
        </p:nvPicPr>
        <p:blipFill>
          <a:blip r:embed="rId2"/>
          <a:srcRect l="24969" r="13565"/>
          <a:stretch>
            <a:fillRect/>
          </a:stretch>
        </p:blipFill>
        <p:spPr bwMode="auto">
          <a:xfrm>
            <a:off x="1066800" y="990600"/>
            <a:ext cx="2971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al112010"/>
          <p:cNvPicPr>
            <a:picLocks noChangeAspect="1" noChangeArrowheads="1"/>
          </p:cNvPicPr>
          <p:nvPr/>
        </p:nvPicPr>
        <p:blipFill>
          <a:blip r:embed="rId3"/>
          <a:srcRect l="20731" r="9541"/>
          <a:stretch>
            <a:fillRect/>
          </a:stretch>
        </p:blipFill>
        <p:spPr bwMode="auto">
          <a:xfrm>
            <a:off x="5334000" y="1066800"/>
            <a:ext cx="2819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IGOR"/>
          <p:cNvPicPr>
            <a:picLocks noChangeAspect="1" noChangeArrowheads="1"/>
          </p:cNvPicPr>
          <p:nvPr/>
        </p:nvPicPr>
        <p:blipFill>
          <a:blip r:embed="rId4"/>
          <a:srcRect t="8075"/>
          <a:stretch>
            <a:fillRect/>
          </a:stretch>
        </p:blipFill>
        <p:spPr bwMode="auto">
          <a:xfrm>
            <a:off x="604838" y="4038600"/>
            <a:ext cx="39671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7" descr="IGOR"/>
          <p:cNvPicPr>
            <a:picLocks noChangeAspect="1" noChangeArrowheads="1"/>
          </p:cNvPicPr>
          <p:nvPr/>
        </p:nvPicPr>
        <p:blipFill>
          <a:blip r:embed="rId5"/>
          <a:srcRect t="8075"/>
          <a:stretch>
            <a:fillRect/>
          </a:stretch>
        </p:blipFill>
        <p:spPr bwMode="auto">
          <a:xfrm>
            <a:off x="4572000" y="4038600"/>
            <a:ext cx="3967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    	HBSE				 HPHY</a:t>
            </a: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3886200" y="166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Richard 19L</a:t>
            </a:r>
          </a:p>
        </p:txBody>
      </p:sp>
      <p:pic>
        <p:nvPicPr>
          <p:cNvPr id="76803" name="Picture 4" descr="al192010"/>
          <p:cNvPicPr>
            <a:picLocks noChangeAspect="1" noChangeArrowheads="1"/>
          </p:cNvPicPr>
          <p:nvPr/>
        </p:nvPicPr>
        <p:blipFill>
          <a:blip r:embed="rId2"/>
          <a:srcRect l="21127" r="9724"/>
          <a:stretch>
            <a:fillRect/>
          </a:stretch>
        </p:blipFill>
        <p:spPr bwMode="auto">
          <a:xfrm>
            <a:off x="1066800" y="990600"/>
            <a:ext cx="29718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 descr="al192010"/>
          <p:cNvPicPr>
            <a:picLocks noChangeAspect="1" noChangeArrowheads="1"/>
          </p:cNvPicPr>
          <p:nvPr/>
        </p:nvPicPr>
        <p:blipFill>
          <a:blip r:embed="rId3"/>
          <a:srcRect l="16647"/>
          <a:stretch>
            <a:fillRect/>
          </a:stretch>
        </p:blipFill>
        <p:spPr bwMode="auto">
          <a:xfrm>
            <a:off x="5105400" y="990600"/>
            <a:ext cx="31242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RICHARD"/>
          <p:cNvPicPr>
            <a:picLocks noChangeAspect="1" noChangeArrowheads="1"/>
          </p:cNvPicPr>
          <p:nvPr/>
        </p:nvPicPr>
        <p:blipFill>
          <a:blip r:embed="rId4"/>
          <a:srcRect t="8075"/>
          <a:stretch>
            <a:fillRect/>
          </a:stretch>
        </p:blipFill>
        <p:spPr bwMode="auto">
          <a:xfrm>
            <a:off x="457200" y="4038600"/>
            <a:ext cx="3967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RICHARD"/>
          <p:cNvPicPr>
            <a:picLocks noChangeAspect="1" noChangeArrowheads="1"/>
          </p:cNvPicPr>
          <p:nvPr/>
        </p:nvPicPr>
        <p:blipFill>
          <a:blip r:embed="rId5"/>
          <a:srcRect t="7452"/>
          <a:stretch>
            <a:fillRect/>
          </a:stretch>
        </p:blipFill>
        <p:spPr bwMode="auto">
          <a:xfrm>
            <a:off x="4643438" y="3962400"/>
            <a:ext cx="39671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    	HBSE				 HPHY</a:t>
            </a:r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3886200" y="1666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Tomas 21L</a:t>
            </a:r>
          </a:p>
        </p:txBody>
      </p:sp>
      <p:pic>
        <p:nvPicPr>
          <p:cNvPr id="78851" name="Picture 4" descr="al21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9671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al21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14400"/>
            <a:ext cx="4043362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6" descr="TOM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3810000"/>
            <a:ext cx="38909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TOM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773488"/>
            <a:ext cx="38909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	HBSE				 HPHY</a:t>
            </a:r>
          </a:p>
        </p:txBody>
      </p:sp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3886200" y="166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IRENE 09L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16000"/>
            <a:ext cx="35147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25" y="987425"/>
            <a:ext cx="349726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3638550"/>
            <a:ext cx="39671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68713"/>
            <a:ext cx="389096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	HBSE				 HPHY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3657600" y="166688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MARIA 14L</a:t>
            </a: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849688"/>
            <a:ext cx="3890962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3908425"/>
            <a:ext cx="38147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39671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31863"/>
            <a:ext cx="4043363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	HBSE				 HPHY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3429000" y="14287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OPHELIA 16L</a:t>
            </a:r>
          </a:p>
        </p:txBody>
      </p:sp>
      <p:pic>
        <p:nvPicPr>
          <p:cNvPr id="1126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14788"/>
            <a:ext cx="3509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3962400"/>
            <a:ext cx="34496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20763"/>
            <a:ext cx="39131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90600"/>
            <a:ext cx="3913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5" descr="png&amp;filename=huri_e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38" name="AutoShape 7" descr="png&amp;filename=huri_e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39" name="AutoShape 9" descr="png&amp;filename=huri_e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6740" name="Picture 10" descr="huri_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763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4" descr="huri_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772400" cy="2514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HOPS: operational HWRF </a:t>
            </a:r>
            <a:br>
              <a:rPr lang="en-US" sz="3600" dirty="0" smtClean="0"/>
            </a:br>
            <a:r>
              <a:rPr lang="en-US" sz="3600" dirty="0" smtClean="0"/>
              <a:t>HBSE: Baseline </a:t>
            </a:r>
            <a:br>
              <a:rPr lang="en-US" sz="3600" dirty="0" smtClean="0"/>
            </a:br>
            <a:r>
              <a:rPr lang="en-US" sz="3600" dirty="0" smtClean="0"/>
              <a:t>HPHY: </a:t>
            </a:r>
            <a:r>
              <a:rPr lang="en-US" sz="3600" dirty="0" err="1" smtClean="0"/>
              <a:t>HBSE+Physics</a:t>
            </a:r>
            <a:r>
              <a:rPr lang="en-US" sz="3600" dirty="0" smtClean="0"/>
              <a:t> update (MP and SC)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2971800"/>
            <a:ext cx="1143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3505200"/>
            <a:ext cx="190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43400" y="3429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76600" y="4419600"/>
            <a:ext cx="190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67200" y="43434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381000" y="685800"/>
            <a:ext cx="7696200" cy="1323975"/>
          </a:xfrm>
          <a:prstGeom prst="rect">
            <a:avLst/>
          </a:prstGeom>
          <a:solidFill>
            <a:srgbClr val="FFFF0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Stats for 2012 HWRF</a:t>
            </a:r>
          </a:p>
          <a:p>
            <a:pPr algn="ctr"/>
            <a:r>
              <a:rPr lang="en-US" sz="4000" b="1">
                <a:latin typeface="Calibri" pitchFamily="34" charset="0"/>
              </a:rPr>
              <a:t>pre-implement testing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2895600"/>
            <a:ext cx="152400" cy="15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201_ATL2010.track-e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201_ATL2010.intensity-er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837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201_ATL2010.intensity-bi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1295400"/>
            <a:ext cx="3886200" cy="9144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2010 ATL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95400"/>
            <a:ext cx="3886200" cy="9144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2011 ATL</a:t>
            </a:r>
          </a:p>
        </p:txBody>
      </p:sp>
      <p:pic>
        <p:nvPicPr>
          <p:cNvPr id="17410" name="Picture 2" descr="H201_ATL2011.intensity-e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201_ATL2011.track-er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201_ATL2011.intensity-bi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295400"/>
            <a:ext cx="3886200" cy="9144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2010 EP</a:t>
            </a:r>
          </a:p>
        </p:txBody>
      </p:sp>
      <p:pic>
        <p:nvPicPr>
          <p:cNvPr id="18434" name="Picture 4" descr="H201_EP2010.track-e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201_EP2010.intensity-er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201_EP2010.intensity-bi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502025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95400"/>
            <a:ext cx="3886200" cy="9144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2011 EP</a:t>
            </a:r>
          </a:p>
        </p:txBody>
      </p:sp>
      <p:pic>
        <p:nvPicPr>
          <p:cNvPr id="19458" name="Picture 2" descr="H201_EP2011.track-er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201_EP2011.intensity-er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201_EP2011.intensity-bi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02025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219200" y="2362200"/>
            <a:ext cx="6400800" cy="769938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Calibri" pitchFamily="34" charset="0"/>
              </a:rPr>
              <a:t>Stats of Individual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201_ATL2010.intensity-err-EARL-07L-20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38" y="0"/>
            <a:ext cx="44751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H201_ATL2010.track-err-EARL-07L-20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H201_ATL2010.track-err-IGOR-11L-20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H201_ATL2010.intensity-err-IGOR-11L-20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241</Words>
  <Application>Microsoft Office PowerPoint</Application>
  <PresentationFormat>On-screen Show (4:3)</PresentationFormat>
  <Paragraphs>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DejaVu LGC Sans</vt:lpstr>
      <vt:lpstr>Lohit Hindi</vt:lpstr>
      <vt:lpstr>Times New Roman</vt:lpstr>
      <vt:lpstr>Office Theme</vt:lpstr>
      <vt:lpstr>Slide 1</vt:lpstr>
      <vt:lpstr>Slide 2</vt:lpstr>
      <vt:lpstr>  HOPS: operational HWRF  HBSE: Baseline  HPHY: HBSE+Physics update (MP and SC)            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St. Mary's College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Stats  HOPS: operational HWRF HBSE: Baseline HPHY: HBSE+Physics update (MP and SC) </dc:title>
  <dc:creator>snishikawa</dc:creator>
  <cp:lastModifiedBy>weiguo.wang</cp:lastModifiedBy>
  <cp:revision>26</cp:revision>
  <dcterms:created xsi:type="dcterms:W3CDTF">2012-02-23T00:30:31Z</dcterms:created>
  <dcterms:modified xsi:type="dcterms:W3CDTF">2012-02-23T16:02:39Z</dcterms:modified>
</cp:coreProperties>
</file>