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380" r:id="rId3"/>
    <p:sldId id="369" r:id="rId4"/>
    <p:sldId id="364" r:id="rId5"/>
    <p:sldId id="360" r:id="rId6"/>
    <p:sldId id="361" r:id="rId7"/>
    <p:sldId id="362" r:id="rId8"/>
    <p:sldId id="363" r:id="rId9"/>
    <p:sldId id="370" r:id="rId10"/>
    <p:sldId id="366" r:id="rId11"/>
    <p:sldId id="339" r:id="rId12"/>
    <p:sldId id="372" r:id="rId13"/>
    <p:sldId id="373" r:id="rId14"/>
    <p:sldId id="344" r:id="rId15"/>
    <p:sldId id="374" r:id="rId16"/>
    <p:sldId id="345" r:id="rId17"/>
    <p:sldId id="346" r:id="rId18"/>
    <p:sldId id="347" r:id="rId19"/>
    <p:sldId id="348" r:id="rId20"/>
    <p:sldId id="375" r:id="rId21"/>
    <p:sldId id="367" r:id="rId22"/>
    <p:sldId id="350" r:id="rId23"/>
    <p:sldId id="378" r:id="rId24"/>
    <p:sldId id="379" r:id="rId25"/>
    <p:sldId id="351" r:id="rId26"/>
    <p:sldId id="352" r:id="rId27"/>
    <p:sldId id="368" r:id="rId28"/>
    <p:sldId id="376" r:id="rId29"/>
    <p:sldId id="356" r:id="rId30"/>
    <p:sldId id="358" r:id="rId3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CCEC795B-0A60-4F47-BDC8-2D33F3A85FA3}">
  <a:tblStyle styleId="{CCEC795B-0A60-4F47-BDC8-2D33F3A85FA3}" styleName="Table_0"/>
  <a:tblStyle styleId="{67EB2A3D-7CC8-4F92-AD91-0B5B93803A68}" styleName="Table_1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4" autoAdjust="0"/>
    <p:restoredTop sz="81335" autoAdjust="0"/>
  </p:normalViewPr>
  <p:slideViewPr>
    <p:cSldViewPr>
      <p:cViewPr varScale="1">
        <p:scale>
          <a:sx n="92" d="100"/>
          <a:sy n="92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824288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en-US"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3884121" y="8682735"/>
            <a:ext cx="2972319" cy="459702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3884121" y="8684296"/>
            <a:ext cx="2972319" cy="458139"/>
          </a:xfrm>
          <a:prstGeom prst="rect">
            <a:avLst/>
          </a:prstGeom>
          <a:noFill/>
          <a:ln>
            <a:noFill/>
          </a:ln>
        </p:spPr>
        <p:txBody>
          <a:bodyPr lIns="90350" tIns="45175" rIns="90350" bIns="45175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690563"/>
            <a:ext cx="4554538" cy="3416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944533" y="4342151"/>
            <a:ext cx="4968933" cy="4118553"/>
          </a:xfrm>
          <a:prstGeom prst="rect">
            <a:avLst/>
          </a:prstGeom>
          <a:noFill/>
          <a:ln>
            <a:noFill/>
          </a:ln>
        </p:spPr>
        <p:txBody>
          <a:bodyPr lIns="91775" tIns="45100" rIns="91775" bIns="45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6576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Zhang et al. (2015) investigated the sensitivity of HWRF to vertical resolution/distribution though idealized simulations. It is suggested that higher vertical resolutions with a near-parabolic or omega shape distribution tend to produce smoother intensity variations and more typical inner-core structures.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6610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7010400" y="661987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548F-ECC7-404B-B58A-23123553C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7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23862" y="2301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010400" y="661987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23862" y="2301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44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44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010400" y="661987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23862" y="2301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4645026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010400" y="661987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7010400" y="661987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7010400" y="661987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23862" y="2301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309017" y="-251616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010400" y="661987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4732336" y="2171702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2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7010400" y="661987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7010400" y="661987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443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762000" y="76200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28600" y="1295400"/>
            <a:ext cx="8686800" cy="525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610351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610351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010400" y="6610351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838198" cy="83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307388" y="0"/>
            <a:ext cx="836612" cy="82391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1" r:id="rId10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762" y="6076950"/>
            <a:ext cx="7031038" cy="78104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>
            <a:spLocks noGrp="1"/>
          </p:cNvSpPr>
          <p:nvPr>
            <p:ph type="ctrTitle" idx="4294967295"/>
          </p:nvPr>
        </p:nvSpPr>
        <p:spPr>
          <a:xfrm>
            <a:off x="228601" y="1981200"/>
            <a:ext cx="8582025" cy="1746250"/>
          </a:xfrm>
          <a:prstGeom prst="rect">
            <a:avLst/>
          </a:prstGeom>
          <a:noFill/>
          <a:ln>
            <a:noFill/>
          </a:ln>
        </p:spPr>
        <p:txBody>
          <a:bodyPr lIns="92050" tIns="46025" rIns="92050" bIns="46025" anchor="ctr" anchorCtr="0">
            <a:noAutofit/>
          </a:bodyPr>
          <a:lstStyle/>
          <a:p>
            <a:r>
              <a:rPr lang="en-US" sz="3200" dirty="0"/>
              <a:t>Impact of model vertical </a:t>
            </a:r>
            <a:r>
              <a:rPr lang="en-US" sz="3200" dirty="0" smtClean="0"/>
              <a:t>resolution </a:t>
            </a:r>
            <a:r>
              <a:rPr lang="en-US" sz="3200" dirty="0"/>
              <a:t>on HWRF </a:t>
            </a:r>
            <a:r>
              <a:rPr lang="en-US" sz="3200" dirty="0" smtClean="0"/>
              <a:t>forecast: </a:t>
            </a:r>
            <a:r>
              <a:rPr lang="en-US" sz="3200" dirty="0"/>
              <a:t>Idealized </a:t>
            </a:r>
            <a:r>
              <a:rPr lang="en-US" sz="3200" dirty="0" smtClean="0"/>
              <a:t>simulations </a:t>
            </a:r>
            <a:r>
              <a:rPr lang="en-US" sz="3200" dirty="0"/>
              <a:t>and Hurricane Matthew</a:t>
            </a:r>
            <a:endParaRPr lang="en-US" sz="3200" b="1" dirty="0">
              <a:solidFill>
                <a:srgbClr val="000099"/>
              </a:solidFill>
            </a:endParaRP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9537" y="213780"/>
            <a:ext cx="2043720" cy="929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16923" y="298229"/>
            <a:ext cx="707039" cy="669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26501" y="211938"/>
            <a:ext cx="3327960" cy="86661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304800" y="3810000"/>
            <a:ext cx="8534399" cy="2000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/>
            <a:endParaRPr lang="en-US" sz="1800" b="1" dirty="0" smtClean="0"/>
          </a:p>
          <a:p>
            <a:pPr algn="ctr"/>
            <a:r>
              <a:rPr lang="en-US" sz="2000" b="1" dirty="0" smtClean="0"/>
              <a:t>Bin </a:t>
            </a:r>
            <a:r>
              <a:rPr lang="en-US" sz="2000" b="1" dirty="0"/>
              <a:t>Liu, Lin Zhu, </a:t>
            </a:r>
            <a:r>
              <a:rPr lang="en-US" sz="2000" b="1" dirty="0" err="1"/>
              <a:t>Banglin</a:t>
            </a:r>
            <a:r>
              <a:rPr lang="en-US" sz="2000" b="1" dirty="0"/>
              <a:t> Zhang, Zhan Zhang, and </a:t>
            </a:r>
            <a:r>
              <a:rPr lang="en-US" sz="2000" b="1" dirty="0" err="1"/>
              <a:t>Avichal</a:t>
            </a:r>
            <a:r>
              <a:rPr lang="en-US" sz="2000" b="1" dirty="0"/>
              <a:t> </a:t>
            </a:r>
            <a:r>
              <a:rPr lang="en-US" sz="2000" b="1" dirty="0" err="1" smtClean="0"/>
              <a:t>Mehra</a:t>
            </a:r>
            <a:endParaRPr lang="en-US" sz="2000" b="1" dirty="0" smtClean="0"/>
          </a:p>
          <a:p>
            <a:pPr algn="ctr"/>
            <a:endParaRPr lang="en-US" sz="1800" b="1" dirty="0"/>
          </a:p>
          <a:p>
            <a:pPr algn="ctr"/>
            <a:r>
              <a:rPr lang="en-US" sz="1800" b="1" dirty="0"/>
              <a:t>Acknowledgements: </a:t>
            </a:r>
            <a:r>
              <a:rPr lang="en-US" sz="1800" b="1" dirty="0" err="1"/>
              <a:t>Qingfu</a:t>
            </a:r>
            <a:r>
              <a:rPr lang="en-US" sz="1800" b="1" dirty="0"/>
              <a:t> Liu, </a:t>
            </a:r>
            <a:r>
              <a:rPr lang="en-US" sz="1800" b="1" dirty="0" err="1"/>
              <a:t>Mingjing</a:t>
            </a:r>
            <a:r>
              <a:rPr lang="en-US" sz="1800" b="1" dirty="0"/>
              <a:t> Tong, </a:t>
            </a:r>
            <a:r>
              <a:rPr lang="en-US" sz="1800" b="1" dirty="0" err="1"/>
              <a:t>Weiguo</a:t>
            </a:r>
            <a:r>
              <a:rPr lang="en-US" sz="1800" b="1" dirty="0"/>
              <a:t> Wang, </a:t>
            </a:r>
            <a:r>
              <a:rPr lang="en-US" sz="1800" b="1" dirty="0" err="1"/>
              <a:t>Jili</a:t>
            </a:r>
            <a:r>
              <a:rPr lang="en-US" sz="1800" b="1" dirty="0"/>
              <a:t> Dong, Jason </a:t>
            </a:r>
            <a:r>
              <a:rPr lang="en-US" sz="1800" b="1" dirty="0" err="1"/>
              <a:t>Sippel</a:t>
            </a:r>
            <a:r>
              <a:rPr lang="en-US" sz="1800" b="1" dirty="0"/>
              <a:t>, Sergio </a:t>
            </a:r>
            <a:r>
              <a:rPr lang="en-US" sz="1800" b="1" dirty="0" err="1"/>
              <a:t>Abarca</a:t>
            </a:r>
            <a:r>
              <a:rPr lang="en-US" sz="1800" b="1" dirty="0"/>
              <a:t>, and others from EMC Hurricane group</a:t>
            </a:r>
          </a:p>
          <a:p>
            <a:pPr lvl="0" algn="ctr">
              <a:buClr>
                <a:srgbClr val="000000"/>
              </a:buClr>
              <a:buSzPct val="25000"/>
            </a:pPr>
            <a:endParaRPr lang="en-US" sz="1800" b="1" baseline="30000" dirty="0" smtClean="0"/>
          </a:p>
          <a:p>
            <a:pPr marL="0" marR="0" lvl="0" indent="0" algn="ctr" rtl="0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Arial"/>
              <a:buNone/>
            </a:pPr>
            <a:endParaRPr lang="en-US" sz="1600" b="1" i="0" u="none" strike="noStrike" cap="none" dirty="0">
              <a:solidFill>
                <a:srgbClr val="002060"/>
              </a:solidFill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 HWRF vertical resolution and make it more consistent with model horizontal resolution</a:t>
            </a:r>
          </a:p>
          <a:p>
            <a:r>
              <a:rPr lang="en-US" dirty="0" smtClean="0"/>
              <a:t>Optimize vertical level distribution</a:t>
            </a:r>
          </a:p>
          <a:p>
            <a:r>
              <a:rPr lang="en-US" dirty="0" smtClean="0"/>
              <a:t>Unify the model vertical level setting for all the TC basins</a:t>
            </a:r>
          </a:p>
          <a:p>
            <a:r>
              <a:rPr lang="en-US" dirty="0" smtClean="0"/>
              <a:t>Improve HWRF track and intensity forecasting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96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Sensitivity </a:t>
            </a:r>
            <a:r>
              <a:rPr lang="en-US" sz="3600" dirty="0" smtClean="0"/>
              <a:t>tests through idealized HWRF simulations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" indent="109538"/>
            <a:r>
              <a:rPr lang="en-US" dirty="0"/>
              <a:t>Sensitivity </a:t>
            </a:r>
            <a:r>
              <a:rPr lang="en-US" dirty="0" smtClean="0"/>
              <a:t>of simulated TC intensity to:</a:t>
            </a:r>
          </a:p>
          <a:p>
            <a:pPr marL="228600" lvl="1" indent="109538"/>
            <a:r>
              <a:rPr lang="en-US" dirty="0" smtClean="0"/>
              <a:t>model tops</a:t>
            </a:r>
          </a:p>
          <a:p>
            <a:pPr marL="228600" lvl="1" indent="109538"/>
            <a:r>
              <a:rPr lang="en-US" dirty="0" smtClean="0"/>
              <a:t>vertical </a:t>
            </a:r>
            <a:r>
              <a:rPr lang="en-US" dirty="0"/>
              <a:t>level </a:t>
            </a:r>
            <a:r>
              <a:rPr lang="en-US" dirty="0" smtClean="0"/>
              <a:t>distributions </a:t>
            </a:r>
            <a:r>
              <a:rPr lang="en-US" dirty="0"/>
              <a:t>in low/mid/up </a:t>
            </a:r>
            <a:r>
              <a:rPr lang="en-US" dirty="0" smtClean="0"/>
              <a:t>atmosphere</a:t>
            </a:r>
          </a:p>
          <a:p>
            <a:pPr marL="228600" lvl="1" indent="109538"/>
            <a:r>
              <a:rPr lang="en-US" dirty="0"/>
              <a:t>number of vertical </a:t>
            </a:r>
            <a:r>
              <a:rPr lang="en-US" dirty="0" smtClean="0"/>
              <a:t>levels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3175" indent="109538"/>
            <a:r>
              <a:rPr lang="en-US" sz="2400" dirty="0"/>
              <a:t>Specified environment</a:t>
            </a:r>
          </a:p>
          <a:p>
            <a:pPr marL="228600" lvl="1" indent="111125"/>
            <a:r>
              <a:rPr lang="en-US" sz="2000" dirty="0"/>
              <a:t>U=-5 m/s</a:t>
            </a:r>
          </a:p>
          <a:p>
            <a:pPr marL="228600" lvl="1" indent="111125"/>
            <a:r>
              <a:rPr lang="en-US" sz="2000" dirty="0"/>
              <a:t>VWS = 0</a:t>
            </a:r>
          </a:p>
          <a:p>
            <a:pPr marL="228600" lvl="1" indent="111125"/>
            <a:r>
              <a:rPr lang="en-US" sz="2000" dirty="0"/>
              <a:t>Typical tropical vertical T, RH profile</a:t>
            </a:r>
          </a:p>
          <a:p>
            <a:pPr marL="228600" lvl="1" indent="111125"/>
            <a:r>
              <a:rPr lang="en-US" sz="2000" dirty="0"/>
              <a:t>All ocean with specified constant </a:t>
            </a:r>
            <a:r>
              <a:rPr lang="en-US" sz="2000" dirty="0" smtClean="0"/>
              <a:t>SSTs</a:t>
            </a:r>
            <a:endParaRPr lang="en-US" sz="2000" dirty="0"/>
          </a:p>
          <a:p>
            <a:pPr marL="3175" indent="109538"/>
            <a:r>
              <a:rPr lang="en-US" sz="2400" dirty="0" err="1" smtClean="0"/>
              <a:t>Bogused</a:t>
            </a:r>
            <a:r>
              <a:rPr lang="en-US" sz="2400" dirty="0" smtClean="0"/>
              <a:t> </a:t>
            </a:r>
            <a:r>
              <a:rPr lang="en-US" sz="2400" dirty="0"/>
              <a:t>vortex</a:t>
            </a:r>
          </a:p>
          <a:p>
            <a:pPr marL="228600" lvl="1" indent="111125"/>
            <a:r>
              <a:rPr lang="en-US" sz="2000" dirty="0" err="1"/>
              <a:t>vmax</a:t>
            </a:r>
            <a:r>
              <a:rPr lang="en-US" sz="2000" dirty="0"/>
              <a:t>=30 m/s</a:t>
            </a:r>
          </a:p>
          <a:p>
            <a:pPr marL="228600" lvl="1" indent="111125"/>
            <a:r>
              <a:rPr lang="en-US" sz="2000" dirty="0" err="1"/>
              <a:t>rmw</a:t>
            </a:r>
            <a:r>
              <a:rPr lang="en-US" sz="2000" dirty="0"/>
              <a:t>=50 km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20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Experiments with different distributions for 61 vertical levels</a:t>
            </a:r>
            <a:endParaRPr lang="en-US" sz="2800" dirty="0"/>
          </a:p>
        </p:txBody>
      </p:sp>
      <p:pic>
        <p:nvPicPr>
          <p:cNvPr id="2050" name="Picture 2" descr="C:\Users\bin.liu\Documents\work\VerticalLevels\figL61dz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40729"/>
            <a:ext cx="4023028" cy="301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in.liu\Documents\work\VerticalLevels\figL61dsig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572" y="990600"/>
            <a:ext cx="4023028" cy="301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in.liu\Documents\work\VerticalLevels\figL61_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4023028" cy="301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bin.liu\Documents\work\VerticalLevels\figL61dpr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72" y="3840729"/>
            <a:ext cx="4023028" cy="301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98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Experiments with different vertical levels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4038600" cy="3028950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14400"/>
            <a:ext cx="4038600" cy="3028950"/>
          </a:xfrm>
        </p:spPr>
      </p:pic>
      <p:pic>
        <p:nvPicPr>
          <p:cNvPr id="1028" name="Picture 4" descr="C:\Users\bin.liu\Documents\work\VerticalLevels\figLevelsdpresex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40729"/>
            <a:ext cx="4023028" cy="301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in.liu\Documents\work\VerticalLevels\figLevelsdzzex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40729"/>
            <a:ext cx="4023028" cy="301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609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Sensitivity to different model tops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29051"/>
            <a:ext cx="4038600" cy="302895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00" y="857251"/>
            <a:ext cx="4038600" cy="3028950"/>
          </a:xfrm>
        </p:spPr>
      </p:pic>
      <p:sp>
        <p:nvSpPr>
          <p:cNvPr id="3" name="Rectangle 2"/>
          <p:cNvSpPr/>
          <p:nvPr/>
        </p:nvSpPr>
        <p:spPr>
          <a:xfrm>
            <a:off x="1752600" y="3657600"/>
            <a:ext cx="1604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61 levels</a:t>
            </a: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56255"/>
            <a:ext cx="4038600" cy="3028950"/>
          </a:xfrm>
          <a:prstGeom prst="rect">
            <a:avLst/>
          </a:prstGeom>
        </p:spPr>
      </p:pic>
      <p:pic>
        <p:nvPicPr>
          <p:cNvPr id="8" name="Content Placeholder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34232"/>
            <a:ext cx="4038600" cy="30289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67400" y="3657600"/>
            <a:ext cx="1805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121 </a:t>
            </a:r>
            <a:r>
              <a:rPr lang="en-US" sz="2800" dirty="0"/>
              <a:t>levels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750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Sensitivity to vertical distributions </a:t>
            </a:r>
            <a:r>
              <a:rPr lang="en-US" sz="3200" dirty="0"/>
              <a:t>for 61 vertical levels</a:t>
            </a:r>
          </a:p>
        </p:txBody>
      </p:sp>
      <p:pic>
        <p:nvPicPr>
          <p:cNvPr id="2052" name="Picture 4" descr="C:\Users\bin.liu\Documents\work\tcIdealH216\comppatcfSST30L61_p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158" y="1653270"/>
            <a:ext cx="4602842" cy="345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in.liu\Documents\work\tcIdealH216\comppatcfSST30L61_w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3270"/>
            <a:ext cx="4602842" cy="345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08764" y="5421869"/>
            <a:ext cx="3692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Constant SST </a:t>
            </a:r>
            <a:r>
              <a:rPr lang="en-US" sz="2400" dirty="0"/>
              <a:t>of </a:t>
            </a:r>
            <a:r>
              <a:rPr lang="en-US" sz="2400" dirty="0" smtClean="0"/>
              <a:t>30 </a:t>
            </a:r>
            <a:r>
              <a:rPr lang="en-US" sz="2400" dirty="0" err="1"/>
              <a:t>degC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442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Sensitivity to </a:t>
            </a:r>
            <a:r>
              <a:rPr lang="en-US" dirty="0" smtClean="0"/>
              <a:t>vertical distribution</a:t>
            </a:r>
            <a:br>
              <a:rPr lang="en-US" dirty="0" smtClean="0"/>
            </a:br>
            <a:r>
              <a:rPr lang="en-US" dirty="0" smtClean="0"/>
              <a:t>in low/mid/up atmosphere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2" y="1828800"/>
            <a:ext cx="4388758" cy="3291568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442" y="1828800"/>
            <a:ext cx="4388758" cy="3291568"/>
          </a:xfrm>
        </p:spPr>
      </p:pic>
      <p:sp>
        <p:nvSpPr>
          <p:cNvPr id="3" name="Rectangle 2"/>
          <p:cNvSpPr/>
          <p:nvPr/>
        </p:nvSpPr>
        <p:spPr>
          <a:xfrm>
            <a:off x="2499711" y="5257800"/>
            <a:ext cx="41296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C</a:t>
            </a:r>
            <a:r>
              <a:rPr lang="en-US" sz="1800" dirty="0" smtClean="0"/>
              <a:t>omparing </a:t>
            </a:r>
            <a:r>
              <a:rPr lang="en-US" sz="1800" dirty="0"/>
              <a:t>different </a:t>
            </a:r>
            <a:r>
              <a:rPr lang="en-US" sz="1800" dirty="0" smtClean="0"/>
              <a:t>L101s, which reduce vertical levels in up (L1011), mid </a:t>
            </a:r>
            <a:r>
              <a:rPr lang="en-US" sz="1800" dirty="0"/>
              <a:t>(</a:t>
            </a:r>
            <a:r>
              <a:rPr lang="en-US" sz="1800" dirty="0" smtClean="0"/>
              <a:t>L1012), and low (L1013) atmosphere from </a:t>
            </a:r>
            <a:r>
              <a:rPr lang="en-US" sz="1800" dirty="0"/>
              <a:t>L121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695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Sensitivity to different vertical levels</a:t>
            </a:r>
            <a:endParaRPr lang="en-US" sz="3600" dirty="0"/>
          </a:p>
        </p:txBody>
      </p:sp>
      <p:pic>
        <p:nvPicPr>
          <p:cNvPr id="3075" name="Picture 3" descr="C:\Users\bin.liu\Documents\work\tcIdealH216\compsst30_w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828801"/>
            <a:ext cx="4754487" cy="356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bin.liu\Documents\work\tcIdealH216\compsst30_pm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515" y="1797220"/>
            <a:ext cx="4754487" cy="356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388569" y="5421869"/>
            <a:ext cx="2741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SST </a:t>
            </a:r>
            <a:r>
              <a:rPr lang="en-US" sz="2800" dirty="0"/>
              <a:t>of </a:t>
            </a:r>
            <a:r>
              <a:rPr lang="en-US" sz="2800" dirty="0" smtClean="0"/>
              <a:t>30 </a:t>
            </a:r>
            <a:r>
              <a:rPr lang="en-US" sz="2800" dirty="0" err="1"/>
              <a:t>degC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671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Sensitivity to different vertical levels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388569" y="5421869"/>
            <a:ext cx="2741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SST </a:t>
            </a:r>
            <a:r>
              <a:rPr lang="en-US" sz="2800" dirty="0"/>
              <a:t>of </a:t>
            </a:r>
            <a:r>
              <a:rPr lang="en-US" sz="2800" dirty="0" smtClean="0"/>
              <a:t>28 </a:t>
            </a:r>
            <a:r>
              <a:rPr lang="en-US" sz="2800" dirty="0" err="1"/>
              <a:t>degC</a:t>
            </a:r>
            <a:endParaRPr lang="en-US" sz="2800" dirty="0"/>
          </a:p>
        </p:txBody>
      </p:sp>
      <p:pic>
        <p:nvPicPr>
          <p:cNvPr id="4099" name="Picture 3" descr="C:\Users\bin.liu\Documents\work\tcIdealH216\compsst28_w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676401"/>
            <a:ext cx="4754487" cy="356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bin.liu\Documents\work\tcIdealH216\compsst28_pm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515" y="1676401"/>
            <a:ext cx="4754487" cy="356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732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Sensitivity to different vertical levels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388569" y="5421869"/>
            <a:ext cx="2741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SST </a:t>
            </a:r>
            <a:r>
              <a:rPr lang="en-US" sz="2800" dirty="0"/>
              <a:t>of </a:t>
            </a:r>
            <a:r>
              <a:rPr lang="en-US" sz="2800" dirty="0" smtClean="0"/>
              <a:t>26 </a:t>
            </a:r>
            <a:r>
              <a:rPr lang="en-US" sz="2800" dirty="0" err="1"/>
              <a:t>degC</a:t>
            </a:r>
            <a:endParaRPr lang="en-US" sz="2800" dirty="0"/>
          </a:p>
        </p:txBody>
      </p:sp>
      <p:pic>
        <p:nvPicPr>
          <p:cNvPr id="5123" name="Picture 3" descr="C:\Users\bin.liu\Documents\work\tcIdealH216\compsst26_w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691935"/>
            <a:ext cx="4754487" cy="356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bin.liu\Documents\work\tcIdealH216\compsst26_pm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515" y="1691935"/>
            <a:ext cx="4754487" cy="356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261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Background, motivation, objectives</a:t>
            </a:r>
          </a:p>
          <a:p>
            <a:r>
              <a:rPr lang="en-US" dirty="0"/>
              <a:t>Sensitivity tests through </a:t>
            </a:r>
            <a:r>
              <a:rPr lang="en-US" dirty="0" smtClean="0"/>
              <a:t>idealized HWRF simulations</a:t>
            </a:r>
          </a:p>
          <a:p>
            <a:r>
              <a:rPr lang="en-US" dirty="0" smtClean="0"/>
              <a:t>Preliminary </a:t>
            </a:r>
            <a:r>
              <a:rPr lang="en-US" dirty="0"/>
              <a:t>tests for </a:t>
            </a:r>
            <a:r>
              <a:rPr lang="en-US" dirty="0" err="1"/>
              <a:t>Hurrciane</a:t>
            </a:r>
            <a:r>
              <a:rPr lang="en-US" dirty="0"/>
              <a:t> </a:t>
            </a:r>
            <a:r>
              <a:rPr lang="en-US" dirty="0" smtClean="0"/>
              <a:t>Matthew</a:t>
            </a:r>
          </a:p>
          <a:p>
            <a:r>
              <a:rPr lang="en-US" dirty="0" smtClean="0"/>
              <a:t>Summary and </a:t>
            </a:r>
            <a:r>
              <a:rPr lang="en-US" dirty="0" err="1" smtClean="0"/>
              <a:t>reccomendations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417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Idealized experiments for FY2016 HWRF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bin.liu\Documents\work\tcIdealH216\compdiffsstL610_p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418" y="1981200"/>
            <a:ext cx="4388758" cy="329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bin.liu\Documents\work\tcIdealH216\compdiffsstL610_w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51" y="1981200"/>
            <a:ext cx="4388758" cy="329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94762" y="5550375"/>
            <a:ext cx="5420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SST varying from 20 to 32 </a:t>
            </a:r>
            <a:r>
              <a:rPr lang="en-US" sz="2800" dirty="0" err="1" smtClean="0"/>
              <a:t>deg</a:t>
            </a:r>
            <a:r>
              <a:rPr lang="en-US" sz="2800" dirty="0" smtClean="0"/>
              <a:t> C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6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Some preliminary tests for </a:t>
            </a:r>
            <a:r>
              <a:rPr lang="en-US" dirty="0" err="1" smtClean="0"/>
              <a:t>Hurrciane</a:t>
            </a:r>
            <a:r>
              <a:rPr lang="en-US" dirty="0" smtClean="0"/>
              <a:t> Matthew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61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HWRFL79 VS Operational HWRF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HWRFL79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112713"/>
            <a:r>
              <a:rPr lang="en-US" sz="2600" dirty="0" smtClean="0"/>
              <a:t>Reduced d02/d03 sizes :</a:t>
            </a:r>
          </a:p>
          <a:p>
            <a:pPr marL="112713" lvl="1" indent="112713"/>
            <a:r>
              <a:rPr lang="en-US" sz="1900" dirty="0" smtClean="0"/>
              <a:t>D01: 288x576</a:t>
            </a:r>
          </a:p>
          <a:p>
            <a:pPr marL="112713" lvl="1" indent="112713"/>
            <a:r>
              <a:rPr lang="en-US" sz="1900" dirty="0" smtClean="0"/>
              <a:t>D02: 237x472</a:t>
            </a:r>
          </a:p>
          <a:p>
            <a:pPr marL="112713" lvl="1" indent="112713"/>
            <a:r>
              <a:rPr lang="en-US" sz="1900" dirty="0" smtClean="0"/>
              <a:t>D03: 265x472</a:t>
            </a:r>
            <a:endParaRPr lang="en-US" sz="1900" dirty="0"/>
          </a:p>
          <a:p>
            <a:pPr marL="0" indent="112713"/>
            <a:r>
              <a:rPr lang="en-US" sz="2600" dirty="0" smtClean="0"/>
              <a:t>Model top at 10 </a:t>
            </a:r>
            <a:r>
              <a:rPr lang="en-US" sz="2600" dirty="0" err="1" smtClean="0"/>
              <a:t>hPa</a:t>
            </a:r>
            <a:endParaRPr lang="en-US" sz="2600" dirty="0" smtClean="0"/>
          </a:p>
          <a:p>
            <a:pPr marL="0" indent="112713"/>
            <a:r>
              <a:rPr lang="en-US" sz="2700" dirty="0" smtClean="0"/>
              <a:t>79 vertical levels</a:t>
            </a:r>
          </a:p>
          <a:p>
            <a:pPr marL="0" indent="112713"/>
            <a:r>
              <a:rPr lang="en-US" sz="2700" dirty="0"/>
              <a:t>Modifications for vortex initialization </a:t>
            </a:r>
            <a:r>
              <a:rPr lang="en-US" sz="2700" dirty="0" smtClean="0"/>
              <a:t>to </a:t>
            </a:r>
            <a:r>
              <a:rPr lang="en-US" sz="2700" dirty="0"/>
              <a:t>be able to handle more vertical </a:t>
            </a:r>
            <a:r>
              <a:rPr lang="en-US" sz="2700" dirty="0" smtClean="0"/>
              <a:t>levels</a:t>
            </a:r>
          </a:p>
          <a:p>
            <a:pPr marL="0" indent="112713"/>
            <a:r>
              <a:rPr lang="en-US" sz="2700" dirty="0" smtClean="0"/>
              <a:t>Modifications for GSI to be able to handle more vertical levels</a:t>
            </a:r>
          </a:p>
          <a:p>
            <a:pPr marL="0" indent="112713"/>
            <a:r>
              <a:rPr lang="en-US" sz="2600" dirty="0" smtClean="0"/>
              <a:t>U10 related fix</a:t>
            </a:r>
          </a:p>
          <a:p>
            <a:pPr marL="0" indent="112713"/>
            <a:r>
              <a:rPr lang="en-US" sz="2600" dirty="0" smtClean="0"/>
              <a:t>Consider storm movement in the N-S direction when choosing domain center for D01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Operational HWRF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Triple-nested domains: 18-6-2 </a:t>
            </a:r>
            <a:r>
              <a:rPr lang="en-US" dirty="0" smtClean="0"/>
              <a:t>km</a:t>
            </a:r>
          </a:p>
          <a:p>
            <a:pPr lvl="1"/>
            <a:r>
              <a:rPr lang="en-US" sz="2000" dirty="0" smtClean="0"/>
              <a:t>D01/D02/D03 </a:t>
            </a:r>
            <a:r>
              <a:rPr lang="en-US" sz="2000" dirty="0"/>
              <a:t>mesh sizes: 288x576</a:t>
            </a:r>
          </a:p>
          <a:p>
            <a:r>
              <a:rPr lang="en-US" dirty="0" smtClean="0"/>
              <a:t>Model top at 2 </a:t>
            </a:r>
            <a:r>
              <a:rPr lang="en-US" dirty="0" err="1" smtClean="0"/>
              <a:t>hPa</a:t>
            </a:r>
            <a:endParaRPr lang="en-US" dirty="0" smtClean="0"/>
          </a:p>
          <a:p>
            <a:r>
              <a:rPr lang="en-US" dirty="0" smtClean="0"/>
              <a:t>61 vertical levels</a:t>
            </a:r>
            <a:endParaRPr lang="en-US" dirty="0"/>
          </a:p>
          <a:p>
            <a:pPr lvl="1"/>
            <a:endParaRPr lang="en-US" sz="16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757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Impact of U10fix </a:t>
            </a:r>
            <a:r>
              <a:rPr lang="en-US" sz="3600" dirty="0"/>
              <a:t>for </a:t>
            </a:r>
            <a:r>
              <a:rPr lang="en-US" sz="3600" dirty="0" smtClean="0"/>
              <a:t>Matthew</a:t>
            </a:r>
            <a:endParaRPr lang="en-US" sz="3600" dirty="0"/>
          </a:p>
        </p:txBody>
      </p:sp>
      <p:pic>
        <p:nvPicPr>
          <p:cNvPr id="2050" name="Picture 2" descr="C:\Users\bin.liu\Documents\work\VerticalLevels\Matthew14L2016\ALAL1616_A216_14L2016\fig_ALAL1616_t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400050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in.liu\Documents\work\VerticalLevels\Matthew14L2016\ALAL1616_A216_14L2016\fig_ALAL1616_w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070610"/>
            <a:ext cx="400050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in.liu\Documents\work\VerticalLevels\Matthew14L2016\ALAL1616_A216_14L2016\fig_ALAL1616_bi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3966210"/>
            <a:ext cx="400050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24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Impact of considering storm’s meridional movement when choosing domain center</a:t>
            </a:r>
            <a:endParaRPr lang="en-US" sz="3200" dirty="0"/>
          </a:p>
        </p:txBody>
      </p:sp>
      <p:pic>
        <p:nvPicPr>
          <p:cNvPr id="1026" name="Picture 2" descr="C:\Users\bin.liu\Documents\work\VerticalLevels\Matthew14L2016\ALAL1616_D216_14L2016\fig_ALAL1616_bi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966210"/>
            <a:ext cx="400050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in.liu\Documents\work\VerticalLevels\Matthew14L2016\ALAL1616_D216_14L2016\fig_ALAL1616_tk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70610"/>
            <a:ext cx="400050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n.liu\Documents\work\VerticalLevels\Matthew14L2016\ALAL1616_D216_14L2016\fig_ALAL1616_win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70610"/>
            <a:ext cx="400050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65C548F-ECC7-404B-B58A-23123553C00C}" type="slidenum">
              <a:rPr lang="en-US" smtClean="0"/>
              <a:pPr algn="r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9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HWRFL79 for Hurricane Matthew</a:t>
            </a:r>
            <a:endParaRPr lang="en-US" sz="3200" dirty="0"/>
          </a:p>
        </p:txBody>
      </p:sp>
      <p:pic>
        <p:nvPicPr>
          <p:cNvPr id="3074" name="Picture 2" descr="C:\Users\bin.liu\Documents\work\VerticalLevels\Matthew14L2016\ALAL1616_BL79_14L2016\fig_ALAL1616_bi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3954665"/>
            <a:ext cx="400050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in.liu\Documents\work\VerticalLevels\Matthew14L2016\ALAL1616_BL79_14L2016\fig_ALAL1616_tk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70611"/>
            <a:ext cx="400050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in.liu\Documents\work\VerticalLevels\Matthew14L2016\ALAL1616_BL79_14L2016\fig_ALAL1616_win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70611"/>
            <a:ext cx="400050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724402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CL79 uses the same domain sizes as FY2016 HWRF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472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n.liu\Documents\work\VerticalLevels\Matthew14L2016\ALAL1616_BL79_14L2016\fig_ALAL1616_m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066800"/>
            <a:ext cx="4000500" cy="290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in.liu\Documents\work\VerticalLevels\Matthew14L2016\ALAL1616_BL79_14L2016\fig_ALAL1616_m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70611"/>
            <a:ext cx="400050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bin.liu\Documents\work\VerticalLevels\Matthew14L2016\ALAL1616_BL79_14L2016\fig_ALAL1616_m6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3966211"/>
            <a:ext cx="400050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3862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HWRFL79 for Hurricane Matthew</a:t>
            </a:r>
          </a:p>
        </p:txBody>
      </p:sp>
      <p:pic>
        <p:nvPicPr>
          <p:cNvPr id="5125" name="Picture 5" descr="C:\Users\bin.liu\Documents\work\VerticalLevels\Matthew14L2016\ALAL1616_BL79_14L2016\fig_ALAL1616_rmw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5328"/>
            <a:ext cx="2533650" cy="177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bin.liu\Documents\work\VerticalLevels\Matthew14L2016\ALAL1616_BL79_14L2016\fig_ALAL1616_rmw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723" y="4499992"/>
            <a:ext cx="2533650" cy="18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317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Summary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Hurricane simulation/forecast are every sensitive to model vertical resolution/distribution. </a:t>
            </a:r>
          </a:p>
          <a:p>
            <a:pPr lvl="1"/>
            <a:r>
              <a:rPr lang="en-US" sz="2400" dirty="0" smtClean="0"/>
              <a:t>Strong storms tend to be more sensitive than weak storms in terms of peak intensity</a:t>
            </a:r>
          </a:p>
          <a:p>
            <a:pPr lvl="1"/>
            <a:r>
              <a:rPr lang="en-US" sz="2400" dirty="0" smtClean="0"/>
              <a:t>Intensification rate/phase also vary with different vertical resolutions/distributions</a:t>
            </a:r>
          </a:p>
          <a:p>
            <a:r>
              <a:rPr lang="en-US" sz="2800" dirty="0" smtClean="0"/>
              <a:t>Consistent vertical and horizontal resolution needs to be considered.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048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Recommendations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fontScale="70000" lnSpcReduction="20000"/>
          </a:bodyPr>
          <a:lstStyle/>
          <a:p>
            <a:pPr marL="65088"/>
            <a:r>
              <a:rPr lang="en-US" dirty="0" smtClean="0"/>
              <a:t>Conduct a somewhat large retrospective test with the OperH216L79 settings (hopefully in the following two weeks or so)</a:t>
            </a:r>
          </a:p>
          <a:p>
            <a:pPr marL="65088"/>
            <a:r>
              <a:rPr lang="en-US" dirty="0" smtClean="0"/>
              <a:t>Test </a:t>
            </a:r>
            <a:r>
              <a:rPr lang="en-US" dirty="0" smtClean="0"/>
              <a:t>L618 setting with H217 baseline experiment</a:t>
            </a:r>
            <a:endParaRPr lang="en-US" dirty="0"/>
          </a:p>
          <a:p>
            <a:pPr marL="465138" lvl="1"/>
            <a:r>
              <a:rPr lang="en-US" dirty="0" smtClean="0"/>
              <a:t>It </a:t>
            </a:r>
            <a:r>
              <a:rPr lang="en-US" dirty="0" smtClean="0"/>
              <a:t>only redistributes several levels near the model top to reduce the largest </a:t>
            </a:r>
            <a:r>
              <a:rPr lang="en-US" dirty="0" err="1" smtClean="0"/>
              <a:t>dz</a:t>
            </a:r>
            <a:r>
              <a:rPr lang="en-US" dirty="0" smtClean="0"/>
              <a:t> and modifies a few levels near surface to reduce the lowest half-sigma model level height.</a:t>
            </a:r>
          </a:p>
          <a:p>
            <a:pPr marL="65088"/>
            <a:r>
              <a:rPr lang="en-US" dirty="0" smtClean="0"/>
              <a:t>Test L79 settings with one of the combined physics experiments</a:t>
            </a:r>
          </a:p>
          <a:p>
            <a:pPr marL="465138" lvl="1"/>
            <a:r>
              <a:rPr lang="en-US" dirty="0" smtClean="0"/>
              <a:t>Lower </a:t>
            </a:r>
            <a:r>
              <a:rPr lang="en-US" dirty="0"/>
              <a:t>model to 10 </a:t>
            </a:r>
            <a:r>
              <a:rPr lang="en-US" dirty="0" err="1"/>
              <a:t>mb</a:t>
            </a:r>
            <a:r>
              <a:rPr lang="en-US" dirty="0"/>
              <a:t> and increasing vertical levels to 79 </a:t>
            </a:r>
            <a:r>
              <a:rPr lang="en-US" dirty="0" smtClean="0"/>
              <a:t>levels</a:t>
            </a:r>
          </a:p>
          <a:p>
            <a:pPr marL="465138" lvl="1"/>
            <a:r>
              <a:rPr lang="en-US" dirty="0" smtClean="0"/>
              <a:t>23 </a:t>
            </a:r>
            <a:r>
              <a:rPr lang="en-US" dirty="0"/>
              <a:t>levels below 850 </a:t>
            </a:r>
            <a:r>
              <a:rPr lang="en-US" dirty="0" err="1"/>
              <a:t>mb</a:t>
            </a:r>
            <a:r>
              <a:rPr lang="en-US" dirty="0"/>
              <a:t> level with lowest half sigma level height of ~</a:t>
            </a:r>
            <a:r>
              <a:rPr lang="en-US" dirty="0" smtClean="0"/>
              <a:t>10m</a:t>
            </a:r>
          </a:p>
          <a:p>
            <a:pPr marL="465138" lvl="1"/>
            <a:r>
              <a:rPr lang="en-US" dirty="0" smtClean="0"/>
              <a:t>Increased </a:t>
            </a:r>
            <a:r>
              <a:rPr lang="en-US" dirty="0"/>
              <a:t>vertical resolution at all levels, especially for mid </a:t>
            </a:r>
            <a:r>
              <a:rPr lang="en-US" dirty="0" smtClean="0"/>
              <a:t>levels</a:t>
            </a:r>
          </a:p>
          <a:p>
            <a:pPr marL="465138" lvl="1"/>
            <a:r>
              <a:rPr lang="en-US" dirty="0" smtClean="0"/>
              <a:t>Largest </a:t>
            </a:r>
            <a:r>
              <a:rPr lang="en-US" dirty="0"/>
              <a:t>vertical spacing &lt; 2 km near the model top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621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57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62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Current HWRF vertical levels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38598" cy="4906963"/>
          </a:xfrm>
        </p:spPr>
        <p:txBody>
          <a:bodyPr/>
          <a:lstStyle/>
          <a:p>
            <a:pPr marL="0" indent="225425"/>
            <a:r>
              <a:rPr lang="en-US" dirty="0">
                <a:solidFill>
                  <a:srgbClr val="00B050"/>
                </a:solidFill>
              </a:rPr>
              <a:t>NATL, EPAC, CPAC: </a:t>
            </a:r>
            <a:r>
              <a:rPr lang="en-US" dirty="0" smtClean="0">
                <a:solidFill>
                  <a:srgbClr val="00B050"/>
                </a:solidFill>
              </a:rPr>
              <a:t>61 levels </a:t>
            </a:r>
            <a:r>
              <a:rPr lang="en-US" dirty="0">
                <a:solidFill>
                  <a:srgbClr val="00B050"/>
                </a:solidFill>
              </a:rPr>
              <a:t>with </a:t>
            </a:r>
            <a:r>
              <a:rPr lang="en-US" dirty="0" smtClean="0">
                <a:solidFill>
                  <a:srgbClr val="00B050"/>
                </a:solidFill>
              </a:rPr>
              <a:t>a 2-hPa </a:t>
            </a:r>
            <a:r>
              <a:rPr lang="en-US" dirty="0">
                <a:solidFill>
                  <a:srgbClr val="00B050"/>
                </a:solidFill>
              </a:rPr>
              <a:t>model </a:t>
            </a:r>
            <a:r>
              <a:rPr lang="en-US" dirty="0" smtClean="0">
                <a:solidFill>
                  <a:srgbClr val="00B050"/>
                </a:solidFill>
              </a:rPr>
              <a:t>top</a:t>
            </a:r>
          </a:p>
          <a:p>
            <a:pPr marL="228600" lvl="1"/>
            <a:r>
              <a:rPr lang="en-US" dirty="0" smtClean="0">
                <a:solidFill>
                  <a:srgbClr val="00B050"/>
                </a:solidFill>
              </a:rPr>
              <a:t>Lowest </a:t>
            </a:r>
            <a:r>
              <a:rPr lang="en-US" dirty="0">
                <a:solidFill>
                  <a:srgbClr val="00B050"/>
                </a:solidFill>
              </a:rPr>
              <a:t>half sigma level height: ~20 </a:t>
            </a:r>
            <a:r>
              <a:rPr lang="en-US" dirty="0" smtClean="0">
                <a:solidFill>
                  <a:srgbClr val="00B050"/>
                </a:solidFill>
              </a:rPr>
              <a:t>m</a:t>
            </a:r>
          </a:p>
          <a:p>
            <a:pPr marL="0" indent="225425"/>
            <a:r>
              <a:rPr lang="en-US" dirty="0">
                <a:solidFill>
                  <a:srgbClr val="0000FF"/>
                </a:solidFill>
              </a:rPr>
              <a:t>All other basins: </a:t>
            </a:r>
            <a:r>
              <a:rPr lang="en-US" dirty="0" smtClean="0">
                <a:solidFill>
                  <a:srgbClr val="0000FF"/>
                </a:solidFill>
              </a:rPr>
              <a:t>43 levels </a:t>
            </a:r>
            <a:r>
              <a:rPr lang="en-US" dirty="0">
                <a:solidFill>
                  <a:srgbClr val="0000FF"/>
                </a:solidFill>
              </a:rPr>
              <a:t>with </a:t>
            </a:r>
            <a:r>
              <a:rPr lang="en-US" dirty="0" smtClean="0">
                <a:solidFill>
                  <a:srgbClr val="0000FF"/>
                </a:solidFill>
              </a:rPr>
              <a:t>a 50-hPa model top</a:t>
            </a:r>
          </a:p>
          <a:p>
            <a:pPr marL="228600" lvl="1"/>
            <a:r>
              <a:rPr lang="en-US" dirty="0" smtClean="0">
                <a:solidFill>
                  <a:srgbClr val="0000FF"/>
                </a:solidFill>
              </a:rPr>
              <a:t>Lowest </a:t>
            </a:r>
            <a:r>
              <a:rPr lang="en-US" dirty="0">
                <a:solidFill>
                  <a:srgbClr val="0000FF"/>
                </a:solidFill>
              </a:rPr>
              <a:t>half sigma level height: ~34 m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in.liu\Documents\work\VerticalLevels\figdsigmac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40730"/>
            <a:ext cx="4023028" cy="301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bin.liu\Documents\work\VerticalLevels\figlevelscur_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491" y="914400"/>
            <a:ext cx="4023028" cy="301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61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Impact of </a:t>
            </a:r>
            <a:r>
              <a:rPr lang="en-US" sz="3200" dirty="0" smtClean="0"/>
              <a:t>increasing vertical levels on Matthew</a:t>
            </a:r>
            <a:endParaRPr lang="en-US" sz="3200" dirty="0"/>
          </a:p>
        </p:txBody>
      </p:sp>
      <p:pic>
        <p:nvPicPr>
          <p:cNvPr id="4098" name="Picture 2" descr="C:\Users\bin.liu\Documents\work\VerticalLevels\Matthew14L2016\ALAL1616_AL79_14L2016\fig_ALAL1616_t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70611"/>
            <a:ext cx="400050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in.liu\Documents\work\VerticalLevels\Matthew14L2016\ALAL1616_AL79_14L2016\fig_ALAL1616_w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1"/>
            <a:ext cx="400050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in.liu\Documents\work\VerticalLevels\Matthew14L2016\ALAL1616_AL79_14L2016\fig_ALAL1616_bi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3977756"/>
            <a:ext cx="400050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60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 smtClean="0"/>
              <a:t>Motivation: 2015 WPAC Storms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66801"/>
            <a:ext cx="4000500" cy="289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70611"/>
            <a:ext cx="4000500" cy="289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3966211"/>
            <a:ext cx="4000500" cy="289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4876800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</a:rPr>
              <a:t>H215 L43 FY2015 HWRF</a:t>
            </a:r>
          </a:p>
          <a:p>
            <a:r>
              <a:rPr lang="en-US" sz="1600" dirty="0" smtClean="0">
                <a:solidFill>
                  <a:srgbClr val="7030A0"/>
                </a:solidFill>
              </a:rPr>
              <a:t>C216 L43 H216 no ocean</a:t>
            </a:r>
          </a:p>
          <a:p>
            <a:r>
              <a:rPr lang="en-US" sz="1600" dirty="0" smtClean="0">
                <a:solidFill>
                  <a:srgbClr val="0000CC"/>
                </a:solidFill>
              </a:rPr>
              <a:t>HW43 L43 ocean coupled</a:t>
            </a:r>
          </a:p>
          <a:p>
            <a:r>
              <a:rPr lang="en-US" sz="1600" dirty="0">
                <a:solidFill>
                  <a:srgbClr val="FFC000"/>
                </a:solidFill>
              </a:rPr>
              <a:t>HW61 L61 ocean </a:t>
            </a:r>
            <a:r>
              <a:rPr lang="en-US" sz="1600" dirty="0" smtClean="0">
                <a:solidFill>
                  <a:srgbClr val="FFC000"/>
                </a:solidFill>
              </a:rPr>
              <a:t>coupled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237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Consistency between vertical and horizontal resolution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Placeholder 6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6200" y="1600200"/>
                <a:ext cx="4419598" cy="5029200"/>
              </a:xfrm>
            </p:spPr>
            <p:txBody>
              <a:bodyPr/>
              <a:lstStyle/>
              <a:p>
                <a:pPr marL="0" indent="117475"/>
                <a:r>
                  <a:rPr lang="en-US" sz="2000" dirty="0" smtClean="0">
                    <a:latin typeface="+mn-lt"/>
                  </a:rPr>
                  <a:t>Pecnick and Keyser (1989):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/>
                              <a:sym typeface="Symbol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dirty="0">
                              <a:latin typeface="+mn-lt"/>
                              <a:sym typeface="Symbol"/>
                            </a:rPr>
                            <m:t></m:t>
                          </m:r>
                          <m:r>
                            <a:rPr lang="en-US" sz="2000" b="0" i="1" smtClean="0">
                              <a:latin typeface="Cambria Math"/>
                              <a:sym typeface="Symbol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sym typeface="Symbol"/>
                            </a:rPr>
                            <m:t>𝑜𝑝𝑡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sym typeface="Symbol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sym typeface="Symbol"/>
                        </a:rPr>
                        <m:t>𝑠</m:t>
                      </m:r>
                      <m:r>
                        <m:rPr>
                          <m:nor/>
                        </m:rPr>
                        <a:rPr lang="en-US" sz="2000" dirty="0">
                          <a:latin typeface="+mn-lt"/>
                          <a:sym typeface="Symbol"/>
                        </a:rPr>
                        <m:t></m:t>
                      </m:r>
                      <m:r>
                        <a:rPr lang="en-US" sz="2000" b="0" i="1" dirty="0" smtClean="0">
                          <a:latin typeface="Cambria Math"/>
                          <a:sym typeface="Symbol"/>
                        </a:rPr>
                        <m:t>𝑥</m:t>
                      </m:r>
                    </m:oMath>
                  </m:oMathPara>
                </a14:m>
                <a:endParaRPr lang="en-US" sz="2000" dirty="0" smtClean="0">
                  <a:latin typeface="+mn-lt"/>
                </a:endParaRPr>
              </a:p>
              <a:p>
                <a:pPr marL="0" lvl="1" indent="0">
                  <a:buNone/>
                </a:pPr>
                <a:r>
                  <a:rPr lang="en-US" sz="2000" dirty="0">
                    <a:latin typeface="+mn-lt"/>
                  </a:rPr>
                  <a:t>w</a:t>
                </a:r>
                <a:r>
                  <a:rPr lang="en-US" sz="2000" dirty="0" smtClean="0">
                    <a:latin typeface="+mn-lt"/>
                  </a:rPr>
                  <a:t>here </a:t>
                </a:r>
                <a:r>
                  <a:rPr lang="en-US" sz="2000" i="1" dirty="0" smtClean="0">
                    <a:latin typeface="+mn-lt"/>
                  </a:rPr>
                  <a:t>s</a:t>
                </a:r>
                <a:r>
                  <a:rPr lang="en-US" sz="2000" dirty="0" smtClean="0">
                    <a:latin typeface="+mn-lt"/>
                  </a:rPr>
                  <a:t> is frontal slope.</a:t>
                </a:r>
              </a:p>
              <a:p>
                <a:pPr marL="0" indent="117475"/>
                <a:r>
                  <a:rPr lang="en-US" sz="2000" dirty="0" smtClean="0">
                    <a:latin typeface="+mn-lt"/>
                  </a:rPr>
                  <a:t>Lindzen and Fox-</a:t>
                </a:r>
                <a:r>
                  <a:rPr lang="en-US" sz="2000" dirty="0" err="1" smtClean="0">
                    <a:latin typeface="+mn-lt"/>
                  </a:rPr>
                  <a:t>Rabinovitz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>
                    <a:latin typeface="+mn-lt"/>
                  </a:rPr>
                  <a:t>(1989</a:t>
                </a:r>
                <a:r>
                  <a:rPr lang="en-US" sz="2000" dirty="0" smtClean="0">
                    <a:latin typeface="+mn-lt"/>
                  </a:rPr>
                  <a:t>):</a:t>
                </a:r>
                <a:endParaRPr lang="en-US" sz="2000" dirty="0">
                  <a:latin typeface="+mn-lt"/>
                </a:endParaRP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/>
                              <a:sym typeface="Symbol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dirty="0">
                              <a:latin typeface="+mn-lt"/>
                              <a:sym typeface="Symbol"/>
                            </a:rPr>
                            <m:t></m:t>
                          </m:r>
                          <m:r>
                            <a:rPr lang="en-US" sz="2000" i="1">
                              <a:latin typeface="Cambria Math"/>
                              <a:sym typeface="Symbol"/>
                            </a:rPr>
                            <m:t>𝑧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sym typeface="Symbol"/>
                            </a:rPr>
                            <m:t>𝑜𝑝𝑡</m:t>
                          </m:r>
                        </m:sub>
                      </m:sSub>
                      <m:r>
                        <a:rPr lang="en-US" sz="2000" i="1">
                          <a:latin typeface="Cambria Math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sym typeface="Symbol"/>
                            </a:rPr>
                            <m:t>𝑓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sym typeface="Symbol"/>
                            </a:rPr>
                            <m:t>𝑁</m:t>
                          </m:r>
                        </m:den>
                      </m:f>
                      <m:r>
                        <m:rPr>
                          <m:nor/>
                        </m:rPr>
                        <a:rPr lang="en-US" sz="2000" dirty="0">
                          <a:latin typeface="+mn-lt"/>
                          <a:sym typeface="Symbol"/>
                        </a:rPr>
                        <m:t></m:t>
                      </m:r>
                      <m:r>
                        <a:rPr lang="en-US" sz="2000" i="1" dirty="0">
                          <a:latin typeface="Cambria Math"/>
                          <a:sym typeface="Symbol"/>
                        </a:rPr>
                        <m:t>𝑥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  <a:p>
                <a:pPr marL="0" lvl="1" indent="0">
                  <a:buNone/>
                </a:pPr>
                <a:r>
                  <a:rPr lang="en-US" sz="2000" dirty="0">
                    <a:latin typeface="+mn-lt"/>
                  </a:rPr>
                  <a:t>where </a:t>
                </a:r>
                <a:r>
                  <a:rPr lang="en-US" sz="2000" dirty="0">
                    <a:latin typeface="+mn-lt"/>
                  </a:rPr>
                  <a:t>f is Coriolis parameter, and N is buoyancy frequency.</a:t>
                </a:r>
              </a:p>
              <a:p>
                <a:pPr marL="0" indent="117475"/>
                <a:r>
                  <a:rPr lang="en-US" sz="2000" dirty="0" err="1" smtClean="0">
                    <a:latin typeface="+mn-lt"/>
                  </a:rPr>
                  <a:t>Persson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>
                    <a:latin typeface="+mn-lt"/>
                  </a:rPr>
                  <a:t>and Warner (1991): Inconsistency of the </a:t>
                </a:r>
                <a:r>
                  <a:rPr lang="en-US" sz="2000" dirty="0" smtClean="0">
                    <a:latin typeface="+mn-lt"/>
                  </a:rPr>
                  <a:t>vertical </a:t>
                </a:r>
                <a:r>
                  <a:rPr lang="en-US" sz="2000" dirty="0">
                    <a:latin typeface="+mn-lt"/>
                  </a:rPr>
                  <a:t>and </a:t>
                </a:r>
                <a:r>
                  <a:rPr lang="en-US" sz="2000" dirty="0" smtClean="0">
                    <a:latin typeface="+mn-lt"/>
                  </a:rPr>
                  <a:t>horizontal resolution </a:t>
                </a:r>
                <a:r>
                  <a:rPr lang="en-US" sz="2000" dirty="0">
                    <a:latin typeface="+mn-lt"/>
                  </a:rPr>
                  <a:t>can generate spurious gravity </a:t>
                </a:r>
                <a:r>
                  <a:rPr lang="en-US" sz="2000" dirty="0" smtClean="0">
                    <a:latin typeface="+mn-lt"/>
                  </a:rPr>
                  <a:t>waves.</a:t>
                </a:r>
              </a:p>
              <a:p>
                <a:pPr marL="117475" lvl="1" indent="107950"/>
                <a:r>
                  <a:rPr lang="en-US" sz="1600" dirty="0" smtClean="0">
                    <a:latin typeface="+mn-lt"/>
                  </a:rPr>
                  <a:t>For typical frontal slopes of 0.005-0.02, the above two relationships give similar optimal vertical grid </a:t>
                </a:r>
                <a:r>
                  <a:rPr lang="en-US" sz="1600" dirty="0" err="1" smtClean="0">
                    <a:latin typeface="+mn-lt"/>
                  </a:rPr>
                  <a:t>spacings</a:t>
                </a:r>
                <a:r>
                  <a:rPr lang="en-US" sz="1600" dirty="0" smtClean="0">
                    <a:latin typeface="+mn-lt"/>
                  </a:rPr>
                  <a:t> of 0.5-2 km for dx of 100 km, and 0.05-0.2 for dx of 10 km</a:t>
                </a:r>
                <a:r>
                  <a:rPr lang="en-US" sz="1600" dirty="0" smtClean="0">
                    <a:latin typeface="+mn-lt"/>
                  </a:rPr>
                  <a:t>.</a:t>
                </a:r>
                <a:endParaRPr lang="en-US" sz="2000" dirty="0">
                  <a:latin typeface="+mn-lt"/>
                </a:endParaRPr>
              </a:p>
              <a:p>
                <a:pPr lvl="1" indent="0">
                  <a:buNone/>
                </a:pPr>
                <a:endParaRPr lang="en-US" dirty="0"/>
              </a:p>
              <a:p>
                <a:pPr lvl="1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" y="1600200"/>
                <a:ext cx="4419598" cy="5029200"/>
              </a:xfrm>
              <a:blipFill rotWithShape="1">
                <a:blip r:embed="rId2"/>
                <a:stretch>
                  <a:fillRect l="-1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33" y="1524000"/>
            <a:ext cx="4529167" cy="427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00" y="62484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Accordingly, for </a:t>
            </a:r>
            <a:r>
              <a:rPr lang="en-US" sz="1800" dirty="0"/>
              <a:t>a dx of 2 km, the optimal vertical grid </a:t>
            </a:r>
            <a:r>
              <a:rPr lang="en-US" sz="1800" dirty="0" err="1"/>
              <a:t>spacings</a:t>
            </a:r>
            <a:r>
              <a:rPr lang="en-US" sz="1800" dirty="0"/>
              <a:t> </a:t>
            </a:r>
            <a:r>
              <a:rPr lang="en-US" sz="1800" dirty="0" smtClean="0"/>
              <a:t>would </a:t>
            </a:r>
            <a:r>
              <a:rPr lang="en-US" sz="1800" dirty="0"/>
              <a:t>be in the range of 10-40 m.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5638800" y="5799137"/>
            <a:ext cx="2858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Persson</a:t>
            </a:r>
            <a:r>
              <a:rPr lang="en-US" dirty="0" smtClean="0"/>
              <a:t> </a:t>
            </a:r>
            <a:r>
              <a:rPr lang="en-US" dirty="0"/>
              <a:t>and Warner (1991)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3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Hurricane </a:t>
            </a:r>
            <a:r>
              <a:rPr lang="en-US" sz="3600" dirty="0"/>
              <a:t>intensity </a:t>
            </a:r>
            <a:r>
              <a:rPr lang="en-US" sz="3600" dirty="0" smtClean="0"/>
              <a:t>and vertical resolution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Hurricane intensity and structure are very sensitive to vertical resolution and its vertical distribution. (</a:t>
            </a:r>
            <a:r>
              <a:rPr lang="en-US" sz="2400" dirty="0"/>
              <a:t>Zhang and </a:t>
            </a:r>
            <a:r>
              <a:rPr lang="en-US" sz="2400" dirty="0" smtClean="0"/>
              <a:t>Wang, 2003)</a:t>
            </a:r>
          </a:p>
          <a:p>
            <a:r>
              <a:rPr lang="en-US" sz="2400" dirty="0" smtClean="0"/>
              <a:t>Sufficient  vertical levels are needed for resolve both the inflow and outflow layers to hurricane intensity simulation.</a:t>
            </a:r>
            <a:r>
              <a:rPr lang="en-US" sz="2400" dirty="0"/>
              <a:t> </a:t>
            </a:r>
            <a:r>
              <a:rPr lang="en-US" sz="2400" dirty="0" smtClean="0"/>
              <a:t>(Kimball </a:t>
            </a:r>
            <a:r>
              <a:rPr lang="en-US" sz="2400" dirty="0"/>
              <a:t>and Dougherty, 2006)</a:t>
            </a: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799"/>
            <a:ext cx="4544318" cy="312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34000" y="4953000"/>
            <a:ext cx="32489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Zhang </a:t>
            </a:r>
            <a:r>
              <a:rPr lang="en-US" sz="1600" dirty="0"/>
              <a:t>et al. (2015</a:t>
            </a:r>
            <a:r>
              <a:rPr lang="en-US" sz="1600" dirty="0" smtClean="0"/>
              <a:t>) </a:t>
            </a:r>
            <a:r>
              <a:rPr lang="en-US" sz="1600" dirty="0"/>
              <a:t>suggested that higher vertical resolutions with a </a:t>
            </a:r>
            <a:r>
              <a:rPr lang="en-US" sz="1600" dirty="0">
                <a:solidFill>
                  <a:srgbClr val="FF0000"/>
                </a:solidFill>
              </a:rPr>
              <a:t>near-parabolic</a:t>
            </a:r>
            <a:r>
              <a:rPr lang="en-US" sz="1600" dirty="0"/>
              <a:t> or </a:t>
            </a:r>
            <a:r>
              <a:rPr lang="en-US" sz="1600" dirty="0">
                <a:solidFill>
                  <a:srgbClr val="7030A0"/>
                </a:solidFill>
              </a:rPr>
              <a:t>omega shape</a:t>
            </a:r>
            <a:r>
              <a:rPr lang="en-US" sz="1600" dirty="0"/>
              <a:t> distribution tend to produce smoother intensity variations and more typical inner-core structures.</a:t>
            </a:r>
          </a:p>
        </p:txBody>
      </p:sp>
    </p:spTree>
    <p:extLst>
      <p:ext uri="{BB962C8B-B14F-4D97-AF65-F5344CB8AC3E}">
        <p14:creationId xmlns:p14="http://schemas.microsoft.com/office/powerpoint/2010/main" val="227518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Hurricane track and vertical resolution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4038600" cy="293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4419600"/>
            <a:ext cx="3733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From B. Zhang et al. (2016), which shows </a:t>
            </a:r>
            <a:r>
              <a:rPr lang="en-US" sz="2000" dirty="0"/>
              <a:t>that the track forecasts of</a:t>
            </a:r>
          </a:p>
          <a:p>
            <a:r>
              <a:rPr lang="en-US" sz="2000" dirty="0"/>
              <a:t>Hurricane Joaquin (2015) were greatly improved by increasing</a:t>
            </a:r>
          </a:p>
          <a:p>
            <a:r>
              <a:rPr lang="en-US" sz="2000" dirty="0"/>
              <a:t>the vertical resolution of </a:t>
            </a:r>
            <a:r>
              <a:rPr lang="en-US" sz="2000" dirty="0" smtClean="0"/>
              <a:t>HWRF. </a:t>
            </a:r>
            <a:endParaRPr lang="en-US" sz="2000" dirty="0"/>
          </a:p>
        </p:txBody>
      </p:sp>
      <p:pic>
        <p:nvPicPr>
          <p:cNvPr id="1028" name="Picture 4" descr="C:\Users\bin.liu\Documents\work\VerticalLevels\figdpresB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38100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1"/>
            <a:ext cx="4038600" cy="288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 rot="5400000">
            <a:off x="6661150" y="4984750"/>
            <a:ext cx="609600" cy="2527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603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ECMWF IFS vertical levels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29051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bin.liu\Documents\work\VerticalLevels\figecdz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1981200"/>
            <a:ext cx="4775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bin.liu\Documents\work\VerticalLevels\figecLev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990600"/>
            <a:ext cx="4023028" cy="301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00" y="37338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2006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7338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</a:rPr>
              <a:t>2013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362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1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HWRF vertical levels</a:t>
            </a:r>
            <a:endParaRPr lang="en-US" sz="3200" dirty="0"/>
          </a:p>
        </p:txBody>
      </p:sp>
      <p:pic>
        <p:nvPicPr>
          <p:cNvPr id="6146" name="Picture 2" descr="C:\Users\bin.liu\Documents\work\VerticalLevels\figLevels4361dzzex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431" y="3840728"/>
            <a:ext cx="4023028" cy="301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bin.liu\Documents\work\VerticalLevels\figlevelscur_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45128"/>
            <a:ext cx="4023028" cy="301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>
            <a:off x="6858000" y="1373685"/>
            <a:ext cx="609600" cy="1047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3994399">
            <a:off x="6349245" y="3085493"/>
            <a:ext cx="867568" cy="3136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38598" cy="4906963"/>
          </a:xfrm>
        </p:spPr>
        <p:txBody>
          <a:bodyPr/>
          <a:lstStyle/>
          <a:p>
            <a:pPr marL="0" indent="225425"/>
            <a:r>
              <a:rPr lang="en-US" sz="2400" dirty="0" smtClean="0">
                <a:solidFill>
                  <a:schemeClr val="tx1"/>
                </a:solidFill>
              </a:rPr>
              <a:t>Sparse vertical levels near model top for L61</a:t>
            </a:r>
          </a:p>
          <a:p>
            <a:pPr marL="400050" lvl="1" indent="225425"/>
            <a:r>
              <a:rPr lang="en-US" sz="2400" dirty="0" err="1" smtClean="0">
                <a:solidFill>
                  <a:schemeClr val="tx1"/>
                </a:solidFill>
              </a:rPr>
              <a:t>dz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&gt; dx</a:t>
            </a:r>
          </a:p>
          <a:p>
            <a:pPr marL="0" indent="225425"/>
            <a:r>
              <a:rPr lang="en-US" sz="2400" dirty="0" smtClean="0">
                <a:solidFill>
                  <a:schemeClr val="tx1"/>
                </a:solidFill>
              </a:rPr>
              <a:t>Lowest model </a:t>
            </a:r>
            <a:r>
              <a:rPr lang="en-US" sz="2400" dirty="0" smtClean="0">
                <a:solidFill>
                  <a:schemeClr val="tx1"/>
                </a:solidFill>
              </a:rPr>
              <a:t>level height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400050" lvl="1" indent="225425"/>
            <a:r>
              <a:rPr lang="en-US" sz="2400" dirty="0" smtClean="0">
                <a:solidFill>
                  <a:schemeClr val="tx1"/>
                </a:solidFill>
              </a:rPr>
              <a:t>Lowest half sigma level height of ~20m (L61) and 34m (L43)</a:t>
            </a:r>
          </a:p>
          <a:p>
            <a:pPr marL="0" indent="225425"/>
            <a:r>
              <a:rPr lang="en-US" sz="2400" dirty="0" smtClean="0">
                <a:solidFill>
                  <a:schemeClr val="tx1"/>
                </a:solidFill>
              </a:rPr>
              <a:t>Relatively low vertical resolution in mid and upper troposphere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455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3716</TotalTime>
  <Words>1016</Words>
  <Application>Microsoft Office PowerPoint</Application>
  <PresentationFormat>On-screen Show (4:3)</PresentationFormat>
  <Paragraphs>156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Impact of model vertical resolution on HWRF forecast: Idealized simulations and Hurricane Matthew</vt:lpstr>
      <vt:lpstr>Outline</vt:lpstr>
      <vt:lpstr>Current HWRF vertical levels</vt:lpstr>
      <vt:lpstr>Motivation: 2015 WPAC Storms</vt:lpstr>
      <vt:lpstr>Consistency between vertical and horizontal resolution</vt:lpstr>
      <vt:lpstr>Hurricane intensity and vertical resolution</vt:lpstr>
      <vt:lpstr>Hurricane track and vertical resolution</vt:lpstr>
      <vt:lpstr>ECMWF IFS vertical levels</vt:lpstr>
      <vt:lpstr>HWRF vertical levels</vt:lpstr>
      <vt:lpstr>Objectives</vt:lpstr>
      <vt:lpstr>Sensitivity tests through idealized HWRF simulations</vt:lpstr>
      <vt:lpstr>Experiments with different distributions for 61 vertical levels</vt:lpstr>
      <vt:lpstr>Experiments with different vertical levels</vt:lpstr>
      <vt:lpstr>Sensitivity to different model tops</vt:lpstr>
      <vt:lpstr>Sensitivity to vertical distributions for 61 vertical levels</vt:lpstr>
      <vt:lpstr>Sensitivity to vertical distribution in low/mid/up atmosphere</vt:lpstr>
      <vt:lpstr>Sensitivity to different vertical levels</vt:lpstr>
      <vt:lpstr>Sensitivity to different vertical levels</vt:lpstr>
      <vt:lpstr>Sensitivity to different vertical levels</vt:lpstr>
      <vt:lpstr>Idealized experiments for FY2016 HWRF</vt:lpstr>
      <vt:lpstr>Some preliminary tests for Hurrciane Matthew</vt:lpstr>
      <vt:lpstr>HWRFL79 VS Operational HWRF</vt:lpstr>
      <vt:lpstr>Impact of U10fix for Matthew</vt:lpstr>
      <vt:lpstr>Impact of considering storm’s meridional movement when choosing domain center</vt:lpstr>
      <vt:lpstr>HWRFL79 for Hurricane Matthew</vt:lpstr>
      <vt:lpstr>HWRFL79 for Hurricane Matthew</vt:lpstr>
      <vt:lpstr>Summary</vt:lpstr>
      <vt:lpstr>Recommendations</vt:lpstr>
      <vt:lpstr>Thank you!</vt:lpstr>
      <vt:lpstr>Impact of increasing vertical levels on Matthew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Hook-Shaped Features in Hurricane Inner Core Region by Vertical Wind Shear and Dry Intrusion</dc:title>
  <dc:creator>ajiebin</dc:creator>
  <cp:lastModifiedBy>Bin Liu</cp:lastModifiedBy>
  <cp:revision>210</cp:revision>
  <dcterms:modified xsi:type="dcterms:W3CDTF">2016-12-01T16:29:57Z</dcterms:modified>
</cp:coreProperties>
</file>